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1" r:id="rId2"/>
    <p:sldId id="262" r:id="rId3"/>
    <p:sldId id="288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5" r:id="rId13"/>
    <p:sldId id="289" r:id="rId14"/>
    <p:sldId id="296" r:id="rId15"/>
    <p:sldId id="278" r:id="rId16"/>
    <p:sldId id="279" r:id="rId17"/>
    <p:sldId id="280" r:id="rId18"/>
    <p:sldId id="281" r:id="rId19"/>
    <p:sldId id="282" r:id="rId20"/>
    <p:sldId id="283" r:id="rId21"/>
    <p:sldId id="286" r:id="rId22"/>
    <p:sldId id="299" r:id="rId23"/>
    <p:sldId id="294" r:id="rId24"/>
    <p:sldId id="298" r:id="rId25"/>
    <p:sldId id="297" r:id="rId26"/>
    <p:sldId id="300" r:id="rId2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88C3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38" autoAdjust="0"/>
  </p:normalViewPr>
  <p:slideViewPr>
    <p:cSldViewPr snapToGrid="0">
      <p:cViewPr varScale="1">
        <p:scale>
          <a:sx n="58" d="100"/>
          <a:sy n="58" d="100"/>
        </p:scale>
        <p:origin x="-14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-321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200"/>
            </a:lvl1pPr>
          </a:lstStyle>
          <a:p>
            <a:pPr>
              <a:defRPr/>
            </a:pPr>
            <a:fld id="{03748A93-979A-4E87-A952-1EE81B64AA37}" type="datetimeFigureOut">
              <a:rPr lang="zh-CN" altLang="en-US"/>
              <a:pPr>
                <a:defRPr/>
              </a:pPr>
              <a:t>2016/10/28</a:t>
            </a:fld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200"/>
            </a:lvl1pPr>
          </a:lstStyle>
          <a:p>
            <a:pPr>
              <a:defRPr/>
            </a:pPr>
            <a:fld id="{592576A8-3B34-4CCC-B109-7D14426C4D7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3186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200"/>
            </a:lvl1pPr>
          </a:lstStyle>
          <a:p>
            <a:pPr>
              <a:defRPr/>
            </a:pPr>
            <a:fld id="{730F2373-AC3F-4381-85FA-0C495AD8F39E}" type="datetimeFigureOut">
              <a:rPr lang="zh-CN" altLang="en-US"/>
              <a:pPr>
                <a:defRPr/>
              </a:pPr>
              <a:t>2016/10/28</a:t>
            </a:fld>
            <a:endParaRPr lang="en-US" altLang="zh-CN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200"/>
            </a:lvl1pPr>
          </a:lstStyle>
          <a:p>
            <a:pPr>
              <a:defRPr/>
            </a:pPr>
            <a:fld id="{A303F940-EBA2-4271-A55F-FB60CA9F1E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40083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08F30-EA45-4E88-9759-F29B2F4FE5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B1AA5-B88F-49BE-BE17-2D112E44483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41920-8F96-4FC3-A1F1-67F0C52CC8E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98018-EA95-41C6-9D9B-3214900B04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E0AB-C4DA-47E9-B887-4A7283078C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53C26-7470-457B-B0FF-EF732F3FD6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0876D-9A91-439E-89E6-31572D48FCD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9880C-85A9-4E5E-AF75-34B0C2208AD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3A25A-E704-40E8-892B-5BEE8EE3E86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6238C-9320-42DF-B3DF-977C4C7ADF0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2DE43-13B5-49E7-B381-D2ECF624184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51401-FF2A-4B77-BEC3-9A45B12FC32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06209-A3B9-43FA-B983-973FBEA89C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74A42-DDF4-48CB-B2E6-76F4C7B02DD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B64B5BE2-83A0-4DF8-B947-A3BBD38FDBA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3" descr="图片2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 descr="CASJU]HV7@63X8M5PC2B)4X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5505450" y="247650"/>
            <a:ext cx="2343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 descr="CASJU]HV7@63X8M5PC2B)4X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6672263" y="242888"/>
            <a:ext cx="2343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25506;&#31350;2&#65306;&#19977;&#35282;&#24418;&#20840;&#31561;&#30340;&#26465;&#20214;SSS.G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图片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806575" y="1136650"/>
            <a:ext cx="6713538" cy="8302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4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三角形全等的条件</a:t>
            </a:r>
            <a:r>
              <a:rPr lang="en-US" altLang="zh-CN" sz="4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(SSS)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1619250" y="3429000"/>
            <a:ext cx="6481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endParaRPr lang="zh-CN" altLang="zh-CN"/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8008938" y="3146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endParaRPr lang="zh-CN" altLang="zh-CN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891338" y="493713"/>
            <a:ext cx="2252662" cy="4810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方舟中学    梁祥</a:t>
            </a:r>
            <a:endParaRPr lang="en-US" altLang="zh-CN" sz="2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9736138" y="9858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endParaRPr lang="zh-CN" altLang="zh-CN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07963" y="188913"/>
            <a:ext cx="2055812" cy="368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数学八年级</a:t>
            </a:r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·</a:t>
            </a:r>
            <a:r>
              <a: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上册</a:t>
            </a:r>
          </a:p>
        </p:txBody>
      </p:sp>
      <p:sp>
        <p:nvSpPr>
          <p:cNvPr id="18440" name="标题 9"/>
          <p:cNvSpPr>
            <a:spLocks noGrp="1"/>
          </p:cNvSpPr>
          <p:nvPr>
            <p:ph type="title" idx="4294967295"/>
          </p:nvPr>
        </p:nvSpPr>
        <p:spPr>
          <a:xfrm>
            <a:off x="-6610350" y="398463"/>
            <a:ext cx="3916362" cy="1143000"/>
          </a:xfrm>
        </p:spPr>
        <p:txBody>
          <a:bodyPr/>
          <a:lstStyle/>
          <a:p>
            <a:pPr eaLnBrk="1" hangingPunct="1"/>
            <a:r>
              <a:rPr lang="zh-CN" altLang="en-US" smtClean="0"/>
              <a:t>封面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812800" y="2206625"/>
            <a:ext cx="2438400" cy="595313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情境导入</a:t>
            </a:r>
          </a:p>
        </p:txBody>
      </p:sp>
      <p:sp>
        <p:nvSpPr>
          <p:cNvPr id="12" name="矩形 11"/>
          <p:cNvSpPr/>
          <p:nvPr/>
        </p:nvSpPr>
        <p:spPr bwMode="auto">
          <a:xfrm>
            <a:off x="812800" y="2989263"/>
            <a:ext cx="2438400" cy="595312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探究全等</a:t>
            </a:r>
          </a:p>
        </p:txBody>
      </p:sp>
      <p:sp>
        <p:nvSpPr>
          <p:cNvPr id="13" name="矩形 12"/>
          <p:cNvSpPr/>
          <p:nvPr/>
        </p:nvSpPr>
        <p:spPr bwMode="auto">
          <a:xfrm>
            <a:off x="812800" y="3773488"/>
            <a:ext cx="2438400" cy="595312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思考练习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812800" y="4557713"/>
            <a:ext cx="2438400" cy="595312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生活应用</a:t>
            </a:r>
          </a:p>
        </p:txBody>
      </p:sp>
      <p:sp>
        <p:nvSpPr>
          <p:cNvPr id="15" name="矩形 14"/>
          <p:cNvSpPr/>
          <p:nvPr/>
        </p:nvSpPr>
        <p:spPr bwMode="auto">
          <a:xfrm>
            <a:off x="812800" y="5341938"/>
            <a:ext cx="2438400" cy="593725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巩固练习</a:t>
            </a:r>
          </a:p>
        </p:txBody>
      </p:sp>
      <p:pic>
        <p:nvPicPr>
          <p:cNvPr id="18446" name="Picture 14" descr="CASJU]HV7@63X8M5PC2B)4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0425" y="3190875"/>
            <a:ext cx="2343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15" descr="CASJU]HV7@63X8M5PC2B)4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0425" y="3190875"/>
            <a:ext cx="2343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17" descr="G~~_5PB%U3E03Z@Z{FQ50]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3875" y="312738"/>
            <a:ext cx="1466850" cy="381000"/>
          </a:xfrm>
          <a:prstGeom prst="rect">
            <a:avLst/>
          </a:prstGeom>
          <a:noFill/>
        </p:spPr>
      </p:pic>
      <p:pic>
        <p:nvPicPr>
          <p:cNvPr id="18451" name="Picture 19" descr="G~~_5PB%U3E03Z@Z{FQ50]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1313" y="323850"/>
            <a:ext cx="1466850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3"/>
          <p:cNvSpPr txBox="1">
            <a:spLocks noChangeArrowheads="1"/>
          </p:cNvSpPr>
          <p:nvPr/>
        </p:nvSpPr>
        <p:spPr bwMode="auto">
          <a:xfrm>
            <a:off x="536575" y="1589088"/>
            <a:ext cx="83899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800" b="1"/>
              <a:t>　　</a:t>
            </a:r>
            <a:r>
              <a:rPr lang="zh-CN" altLang="en-US" sz="2800"/>
              <a:t>如果给出三个条件画三角形时，你能说出有哪几种可能的情况吗？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3850" y="3033713"/>
            <a:ext cx="88201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4800" b="1"/>
              <a:t> </a:t>
            </a:r>
            <a:r>
              <a:rPr lang="zh-CN" altLang="en-US" sz="2800" b="1"/>
              <a:t>有四种可能：</a:t>
            </a:r>
            <a:r>
              <a:rPr lang="zh-CN" altLang="en-US" sz="2800" b="1">
                <a:solidFill>
                  <a:srgbClr val="FF3300"/>
                </a:solidFill>
              </a:rPr>
              <a:t>三条边、三个角、两边一角和两角一边。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88913" y="215900"/>
            <a:ext cx="8229600" cy="90170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思考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三个条件画三角形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3250" y="1528763"/>
            <a:ext cx="8120063" cy="2114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　　先画出一个</a:t>
            </a:r>
            <a:r>
              <a:rPr lang="zh-CN" altLang="en-US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△</a:t>
            </a:r>
            <a:r>
              <a:rPr lang="en-US" altLang="zh-CN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ABC</a:t>
            </a:r>
            <a:r>
              <a:rPr lang="zh-CN" altLang="en-US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，再画出一个△</a:t>
            </a:r>
            <a:r>
              <a:rPr lang="en-US" altLang="zh-CN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DEF</a:t>
            </a:r>
            <a:r>
              <a:rPr lang="zh-CN" altLang="en-US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，使得</a:t>
            </a:r>
            <a:r>
              <a:rPr lang="en-US" altLang="zh-CN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AB=DE</a:t>
            </a:r>
            <a:r>
              <a:rPr lang="zh-CN" altLang="en-US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BC=EF</a:t>
            </a:r>
            <a:r>
              <a:rPr lang="zh-CN" altLang="en-US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AC=DF</a:t>
            </a:r>
            <a:r>
              <a:rPr lang="zh-CN" altLang="en-US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。把画好的△</a:t>
            </a:r>
            <a:r>
              <a:rPr lang="en-US" altLang="zh-CN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DEF</a:t>
            </a:r>
            <a:r>
              <a:rPr lang="zh-CN" altLang="en-US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剪下来，放△</a:t>
            </a:r>
            <a:r>
              <a:rPr lang="en-US" altLang="zh-CN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ABC</a:t>
            </a:r>
            <a:r>
              <a:rPr lang="zh-CN" altLang="en-US" sz="28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上，它们能完全重合吗？</a:t>
            </a:r>
            <a:endParaRPr lang="en-US" altLang="zh-CN" sz="2800" dirty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609600" y="3863975"/>
            <a:ext cx="8534400" cy="1114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zh-CN" altLang="en-US" sz="2800" dirty="0">
                <a:solidFill>
                  <a:srgbClr val="6600FF"/>
                </a:solidFill>
                <a:latin typeface="+mn-lt"/>
                <a:ea typeface="+mn-ea"/>
              </a:rPr>
              <a:t>　　看</a:t>
            </a:r>
            <a:r>
              <a:rPr lang="zh-CN" altLang="en-US" sz="2800" dirty="0">
                <a:solidFill>
                  <a:srgbClr val="6600FF"/>
                </a:solidFill>
                <a:latin typeface="+mn-lt"/>
                <a:ea typeface="+mn-ea"/>
                <a:hlinkClick r:id="rId2" action="ppaction://hlinkfile"/>
              </a:rPr>
              <a:t>作图示范</a:t>
            </a:r>
            <a:r>
              <a:rPr lang="zh-CN" altLang="en-US" sz="2800" dirty="0">
                <a:solidFill>
                  <a:srgbClr val="6600FF"/>
                </a:solidFill>
                <a:latin typeface="+mn-lt"/>
                <a:ea typeface="+mn-ea"/>
              </a:rPr>
              <a:t>，再画出这个三角形，并与同伴画的三角形进行比较？它们一定全等吗？</a:t>
            </a:r>
            <a:endParaRPr lang="en-US" altLang="zh-CN" sz="3200" dirty="0">
              <a:solidFill>
                <a:srgbClr val="6600FF"/>
              </a:solidFill>
              <a:latin typeface="+mn-lt"/>
              <a:ea typeface="+mn-ea"/>
            </a:endParaRPr>
          </a:p>
        </p:txBody>
      </p:sp>
      <p:sp>
        <p:nvSpPr>
          <p:cNvPr id="11" name="标题 10"/>
          <p:cNvSpPr>
            <a:spLocks noGrp="1"/>
          </p:cNvSpPr>
          <p:nvPr>
            <p:ph type="title"/>
          </p:nvPr>
        </p:nvSpPr>
        <p:spPr>
          <a:xfrm>
            <a:off x="211138" y="317500"/>
            <a:ext cx="7626350" cy="684213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探究三边</a:t>
            </a:r>
            <a:r>
              <a:rPr lang="en-US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对应相等的两个三角形全等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301625" y="260350"/>
            <a:ext cx="8540750" cy="887413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探究结论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867400" y="2409825"/>
            <a:ext cx="3276600" cy="1816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因为</a:t>
            </a:r>
            <a:r>
              <a:rPr lang="en-US" altLang="zh-CN" sz="2800" dirty="0">
                <a:latin typeface="Times New Roman" pitchFamily="18" charset="0"/>
                <a:ea typeface="+mn-ea"/>
                <a:cs typeface="Times New Roman" pitchFamily="18" charset="0"/>
              </a:rPr>
              <a:t>AB=DE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，      </a:t>
            </a:r>
            <a:r>
              <a:rPr lang="en-US" altLang="zh-CN" sz="2800" dirty="0">
                <a:latin typeface="Times New Roman" pitchFamily="18" charset="0"/>
                <a:ea typeface="+mn-ea"/>
                <a:cs typeface="Times New Roman" pitchFamily="18" charset="0"/>
              </a:rPr>
              <a:t>BC=EF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800" dirty="0">
                <a:latin typeface="Times New Roman" pitchFamily="18" charset="0"/>
                <a:ea typeface="+mn-ea"/>
                <a:cs typeface="Times New Roman" pitchFamily="18" charset="0"/>
              </a:rPr>
              <a:t>AC=DF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，根据“</a:t>
            </a:r>
            <a:r>
              <a:rPr lang="en-US" altLang="zh-CN" sz="2800" dirty="0">
                <a:latin typeface="Times New Roman" pitchFamily="18" charset="0"/>
                <a:ea typeface="+mn-ea"/>
                <a:cs typeface="Times New Roman" pitchFamily="18" charset="0"/>
              </a:rPr>
              <a:t>SSS”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可以得到△</a:t>
            </a:r>
            <a:r>
              <a:rPr lang="en-US" altLang="zh-CN" sz="2800" dirty="0">
                <a:latin typeface="Times New Roman" pitchFamily="18" charset="0"/>
                <a:ea typeface="+mn-ea"/>
                <a:cs typeface="Times New Roman" pitchFamily="18" charset="0"/>
              </a:rPr>
              <a:t>ABC≌△DEF</a:t>
            </a:r>
          </a:p>
        </p:txBody>
      </p: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1309688" y="3611563"/>
            <a:ext cx="4859337" cy="1816100"/>
            <a:chOff x="0" y="0"/>
            <a:chExt cx="3448" cy="1497"/>
          </a:xfrm>
        </p:grpSpPr>
        <p:grpSp>
          <p:nvGrpSpPr>
            <p:cNvPr id="29704" name="Group 7"/>
            <p:cNvGrpSpPr>
              <a:grpSpLocks/>
            </p:cNvGrpSpPr>
            <p:nvPr/>
          </p:nvGrpSpPr>
          <p:grpSpPr bwMode="auto">
            <a:xfrm>
              <a:off x="0" y="0"/>
              <a:ext cx="1724" cy="1497"/>
              <a:chOff x="0" y="0"/>
              <a:chExt cx="1724" cy="1497"/>
            </a:xfrm>
          </p:grpSpPr>
          <p:sp>
            <p:nvSpPr>
              <p:cNvPr id="29718" name="Line 8"/>
              <p:cNvSpPr>
                <a:spLocks noChangeShapeType="1"/>
              </p:cNvSpPr>
              <p:nvPr/>
            </p:nvSpPr>
            <p:spPr bwMode="auto">
              <a:xfrm>
                <a:off x="136" y="1179"/>
                <a:ext cx="13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9" name="Line 9"/>
              <p:cNvSpPr>
                <a:spLocks noChangeShapeType="1"/>
              </p:cNvSpPr>
              <p:nvPr/>
            </p:nvSpPr>
            <p:spPr bwMode="auto">
              <a:xfrm flipV="1">
                <a:off x="136" y="272"/>
                <a:ext cx="1089" cy="9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0" name="Line 10"/>
              <p:cNvSpPr>
                <a:spLocks noChangeShapeType="1"/>
              </p:cNvSpPr>
              <p:nvPr/>
            </p:nvSpPr>
            <p:spPr bwMode="auto">
              <a:xfrm>
                <a:off x="1225" y="272"/>
                <a:ext cx="272" cy="9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1" name="Text Box 11"/>
              <p:cNvSpPr txBox="1">
                <a:spLocks noChangeArrowheads="1"/>
              </p:cNvSpPr>
              <p:nvPr/>
            </p:nvSpPr>
            <p:spPr bwMode="auto">
              <a:xfrm>
                <a:off x="1043" y="0"/>
                <a:ext cx="36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charset="0"/>
                  <a:buNone/>
                </a:pPr>
                <a:r>
                  <a:rPr lang="en-US" altLang="zh-CN" sz="2800"/>
                  <a:t>A</a:t>
                </a:r>
              </a:p>
            </p:txBody>
          </p:sp>
          <p:sp>
            <p:nvSpPr>
              <p:cNvPr id="29722" name="Text Box 12"/>
              <p:cNvSpPr txBox="1">
                <a:spLocks noChangeArrowheads="1"/>
              </p:cNvSpPr>
              <p:nvPr/>
            </p:nvSpPr>
            <p:spPr bwMode="auto">
              <a:xfrm>
                <a:off x="0" y="1170"/>
                <a:ext cx="36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charset="0"/>
                  <a:buNone/>
                </a:pPr>
                <a:r>
                  <a:rPr lang="en-US" altLang="zh-CN" sz="2800"/>
                  <a:t>B</a:t>
                </a:r>
              </a:p>
            </p:txBody>
          </p:sp>
          <p:sp>
            <p:nvSpPr>
              <p:cNvPr id="29723" name="Text Box 13"/>
              <p:cNvSpPr txBox="1">
                <a:spLocks noChangeArrowheads="1"/>
              </p:cNvSpPr>
              <p:nvPr/>
            </p:nvSpPr>
            <p:spPr bwMode="auto">
              <a:xfrm>
                <a:off x="1361" y="1134"/>
                <a:ext cx="36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charset="0"/>
                  <a:buNone/>
                </a:pPr>
                <a:r>
                  <a:rPr lang="en-US" altLang="zh-CN" sz="2800"/>
                  <a:t>C</a:t>
                </a:r>
              </a:p>
            </p:txBody>
          </p:sp>
        </p:grpSp>
        <p:grpSp>
          <p:nvGrpSpPr>
            <p:cNvPr id="29705" name="Group 14"/>
            <p:cNvGrpSpPr>
              <a:grpSpLocks/>
            </p:cNvGrpSpPr>
            <p:nvPr/>
          </p:nvGrpSpPr>
          <p:grpSpPr bwMode="auto">
            <a:xfrm>
              <a:off x="1724" y="0"/>
              <a:ext cx="1724" cy="1497"/>
              <a:chOff x="0" y="0"/>
              <a:chExt cx="1724" cy="1497"/>
            </a:xfrm>
          </p:grpSpPr>
          <p:sp>
            <p:nvSpPr>
              <p:cNvPr id="29712" name="Line 15"/>
              <p:cNvSpPr>
                <a:spLocks noChangeShapeType="1"/>
              </p:cNvSpPr>
              <p:nvPr/>
            </p:nvSpPr>
            <p:spPr bwMode="auto">
              <a:xfrm>
                <a:off x="136" y="1179"/>
                <a:ext cx="13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3" name="Line 16"/>
              <p:cNvSpPr>
                <a:spLocks noChangeShapeType="1"/>
              </p:cNvSpPr>
              <p:nvPr/>
            </p:nvSpPr>
            <p:spPr bwMode="auto">
              <a:xfrm flipV="1">
                <a:off x="136" y="272"/>
                <a:ext cx="1089" cy="9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4" name="Line 17"/>
              <p:cNvSpPr>
                <a:spLocks noChangeShapeType="1"/>
              </p:cNvSpPr>
              <p:nvPr/>
            </p:nvSpPr>
            <p:spPr bwMode="auto">
              <a:xfrm>
                <a:off x="1225" y="272"/>
                <a:ext cx="272" cy="9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5" name="Text Box 18"/>
              <p:cNvSpPr txBox="1">
                <a:spLocks noChangeArrowheads="1"/>
              </p:cNvSpPr>
              <p:nvPr/>
            </p:nvSpPr>
            <p:spPr bwMode="auto">
              <a:xfrm>
                <a:off x="1043" y="0"/>
                <a:ext cx="36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charset="0"/>
                  <a:buNone/>
                </a:pPr>
                <a:r>
                  <a:rPr lang="en-US" altLang="zh-CN" sz="2800"/>
                  <a:t>D</a:t>
                </a:r>
              </a:p>
            </p:txBody>
          </p:sp>
          <p:sp>
            <p:nvSpPr>
              <p:cNvPr id="29716" name="Text Box 19"/>
              <p:cNvSpPr txBox="1">
                <a:spLocks noChangeArrowheads="1"/>
              </p:cNvSpPr>
              <p:nvPr/>
            </p:nvSpPr>
            <p:spPr bwMode="auto">
              <a:xfrm>
                <a:off x="0" y="1170"/>
                <a:ext cx="36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charset="0"/>
                  <a:buNone/>
                </a:pPr>
                <a:r>
                  <a:rPr lang="en-US" altLang="zh-CN" sz="2800"/>
                  <a:t>E</a:t>
                </a:r>
              </a:p>
            </p:txBody>
          </p:sp>
          <p:sp>
            <p:nvSpPr>
              <p:cNvPr id="29717" name="Text Box 20"/>
              <p:cNvSpPr txBox="1">
                <a:spLocks noChangeArrowheads="1"/>
              </p:cNvSpPr>
              <p:nvPr/>
            </p:nvSpPr>
            <p:spPr bwMode="auto">
              <a:xfrm>
                <a:off x="1361" y="1134"/>
                <a:ext cx="36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charset="0"/>
                  <a:buNone/>
                </a:pPr>
                <a:r>
                  <a:rPr lang="en-US" altLang="zh-CN" sz="2800"/>
                  <a:t>F</a:t>
                </a:r>
              </a:p>
            </p:txBody>
          </p:sp>
        </p:grpSp>
        <p:sp>
          <p:nvSpPr>
            <p:cNvPr id="29706" name="Text Box 21"/>
            <p:cNvSpPr txBox="1">
              <a:spLocks noChangeArrowheads="1"/>
            </p:cNvSpPr>
            <p:nvPr/>
          </p:nvSpPr>
          <p:spPr bwMode="auto">
            <a:xfrm>
              <a:off x="681" y="919"/>
              <a:ext cx="40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4000"/>
                <a:t>〃</a:t>
              </a:r>
            </a:p>
          </p:txBody>
        </p:sp>
        <p:sp>
          <p:nvSpPr>
            <p:cNvPr id="29707" name="Text Box 22"/>
            <p:cNvSpPr txBox="1">
              <a:spLocks noChangeArrowheads="1"/>
            </p:cNvSpPr>
            <p:nvPr/>
          </p:nvSpPr>
          <p:spPr bwMode="auto">
            <a:xfrm>
              <a:off x="2450" y="907"/>
              <a:ext cx="40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4000"/>
                <a:t>〃</a:t>
              </a:r>
            </a:p>
          </p:txBody>
        </p:sp>
        <p:sp>
          <p:nvSpPr>
            <p:cNvPr id="29708" name="Text Box 23"/>
            <p:cNvSpPr txBox="1">
              <a:spLocks noChangeArrowheads="1"/>
            </p:cNvSpPr>
            <p:nvPr/>
          </p:nvSpPr>
          <p:spPr bwMode="auto">
            <a:xfrm>
              <a:off x="636" y="544"/>
              <a:ext cx="4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000"/>
                <a:t>\</a:t>
              </a:r>
            </a:p>
          </p:txBody>
        </p:sp>
        <p:sp>
          <p:nvSpPr>
            <p:cNvPr id="29709" name="Text Box 24"/>
            <p:cNvSpPr txBox="1">
              <a:spLocks noChangeArrowheads="1"/>
            </p:cNvSpPr>
            <p:nvPr/>
          </p:nvSpPr>
          <p:spPr bwMode="auto">
            <a:xfrm>
              <a:off x="2314" y="589"/>
              <a:ext cx="4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000"/>
                <a:t>\</a:t>
              </a:r>
            </a:p>
          </p:txBody>
        </p:sp>
        <p:sp>
          <p:nvSpPr>
            <p:cNvPr id="29710" name="Text Box 25"/>
            <p:cNvSpPr txBox="1">
              <a:spLocks noChangeArrowheads="1"/>
            </p:cNvSpPr>
            <p:nvPr/>
          </p:nvSpPr>
          <p:spPr bwMode="auto">
            <a:xfrm>
              <a:off x="1225" y="612"/>
              <a:ext cx="4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000"/>
                <a:t>≡</a:t>
              </a:r>
            </a:p>
          </p:txBody>
        </p:sp>
        <p:sp>
          <p:nvSpPr>
            <p:cNvPr id="29711" name="Text Box 26"/>
            <p:cNvSpPr txBox="1">
              <a:spLocks noChangeArrowheads="1"/>
            </p:cNvSpPr>
            <p:nvPr/>
          </p:nvSpPr>
          <p:spPr bwMode="auto">
            <a:xfrm>
              <a:off x="2949" y="589"/>
              <a:ext cx="4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000"/>
                <a:t>≡</a:t>
              </a:r>
            </a:p>
          </p:txBody>
        </p:sp>
      </p:grpSp>
      <p:sp>
        <p:nvSpPr>
          <p:cNvPr id="29700" name="Text Box 27"/>
          <p:cNvSpPr txBox="1">
            <a:spLocks noChangeArrowheads="1"/>
          </p:cNvSpPr>
          <p:nvPr/>
        </p:nvSpPr>
        <p:spPr bwMode="auto">
          <a:xfrm>
            <a:off x="1619250" y="5445125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endParaRPr lang="zh-CN" altLang="zh-CN" sz="2000"/>
          </a:p>
        </p:txBody>
      </p:sp>
      <p:pic>
        <p:nvPicPr>
          <p:cNvPr id="13340" name="Picture 2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66738" y="2803525"/>
            <a:ext cx="4194175" cy="1485900"/>
          </a:xfrm>
        </p:spPr>
      </p:pic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596900" y="2403475"/>
            <a:ext cx="3887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800"/>
              <a:t>在△</a:t>
            </a:r>
            <a:r>
              <a:rPr lang="en-US" altLang="zh-CN" sz="2800"/>
              <a:t>ABC</a:t>
            </a:r>
            <a:r>
              <a:rPr lang="zh-CN" altLang="en-US" sz="2800"/>
              <a:t>和△</a:t>
            </a:r>
            <a:r>
              <a:rPr lang="en-US" altLang="zh-CN" sz="2800"/>
              <a:t>DEF</a:t>
            </a:r>
            <a:r>
              <a:rPr lang="zh-CN" altLang="en-US" sz="2800"/>
              <a:t>中，</a:t>
            </a:r>
          </a:p>
        </p:txBody>
      </p:sp>
      <p:sp>
        <p:nvSpPr>
          <p:cNvPr id="30" name="Rectangle 4"/>
          <p:cNvSpPr txBox="1">
            <a:spLocks noChangeArrowheads="1"/>
          </p:cNvSpPr>
          <p:nvPr/>
        </p:nvSpPr>
        <p:spPr bwMode="auto">
          <a:xfrm>
            <a:off x="1949450" y="1031875"/>
            <a:ext cx="6718300" cy="1152525"/>
          </a:xfrm>
          <a:prstGeom prst="rect">
            <a:avLst/>
          </a:prstGeom>
          <a:noFill/>
          <a:ln w="57150" cmpd="thickThin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三边对应相等的两个三角形全等，简写为</a:t>
            </a:r>
            <a:r>
              <a:rPr lang="zh-CN" altLang="en-US" sz="3200" b="1" dirty="0">
                <a:latin typeface="宋体" panose="02010600030101010101" pitchFamily="2" charset="-122"/>
                <a:ea typeface="黑体" panose="02010609060101010101" pitchFamily="49" charset="-122"/>
              </a:rPr>
              <a:t>“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边边边</a:t>
            </a:r>
            <a:r>
              <a:rPr lang="zh-CN" altLang="en-US" sz="3200" b="1" dirty="0">
                <a:latin typeface="宋体" panose="02010600030101010101" pitchFamily="2" charset="-122"/>
                <a:ea typeface="黑体" panose="02010609060101010101" pitchFamily="49" charset="-122"/>
              </a:rPr>
              <a:t>”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或</a:t>
            </a:r>
            <a:r>
              <a:rPr lang="zh-CN" altLang="en-US" sz="3200" b="1" dirty="0">
                <a:latin typeface="宋体" panose="02010600030101010101" pitchFamily="2" charset="-122"/>
                <a:ea typeface="黑体" panose="02010609060101010101" pitchFamily="49" charset="-122"/>
              </a:rPr>
              <a:t>“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SSS</a:t>
            </a:r>
            <a:r>
              <a:rPr lang="en-US" altLang="zh-CN" sz="3200" b="1" dirty="0">
                <a:latin typeface="宋体" panose="02010600030101010101" pitchFamily="2" charset="-122"/>
                <a:ea typeface="+mn-ea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utoUpdateAnimBg="0"/>
      <p:bldP spid="13341" grpId="0" autoUpdateAnimBg="0"/>
      <p:bldP spid="30" grpId="0" build="p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0" name="Text Box 4"/>
          <p:cNvSpPr txBox="1">
            <a:spLocks noChangeArrowheads="1"/>
          </p:cNvSpPr>
          <p:nvPr/>
        </p:nvSpPr>
        <p:spPr bwMode="auto">
          <a:xfrm>
            <a:off x="827088" y="1196975"/>
            <a:ext cx="8099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200" b="1">
                <a:solidFill>
                  <a:srgbClr val="66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800">
                <a:solidFill>
                  <a:srgbClr val="6600FF"/>
                </a:solidFill>
                <a:latin typeface="黑体" pitchFamily="49" charset="-122"/>
                <a:ea typeface="黑体" pitchFamily="49" charset="-122"/>
              </a:rPr>
              <a:t>你能用三角形的稳定性来说明</a:t>
            </a:r>
            <a:r>
              <a:rPr lang="en-US" altLang="zh-CN" sz="2800">
                <a:solidFill>
                  <a:srgbClr val="6600FF"/>
                </a:solidFill>
                <a:latin typeface="黑体" pitchFamily="49" charset="-122"/>
                <a:ea typeface="黑体" pitchFamily="49" charset="-122"/>
              </a:rPr>
              <a:t>SSS</a:t>
            </a:r>
            <a:r>
              <a:rPr lang="zh-CN" altLang="en-US" sz="2800">
                <a:solidFill>
                  <a:srgbClr val="6600FF"/>
                </a:solidFill>
                <a:latin typeface="黑体" pitchFamily="49" charset="-122"/>
                <a:ea typeface="黑体" pitchFamily="49" charset="-122"/>
              </a:rPr>
              <a:t>判定条件吗</a:t>
            </a:r>
            <a:r>
              <a:rPr lang="en-US" altLang="zh-CN" sz="2800">
                <a:solidFill>
                  <a:srgbClr val="6600FF"/>
                </a:solidFill>
                <a:latin typeface="黑体" pitchFamily="49" charset="-122"/>
                <a:ea typeface="黑体" pitchFamily="49" charset="-122"/>
              </a:rPr>
              <a:t>?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69937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思考</a:t>
            </a:r>
            <a:r>
              <a:rPr lang="en-US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三角形稳定性</a:t>
            </a:r>
          </a:p>
        </p:txBody>
      </p:sp>
      <p:pic>
        <p:nvPicPr>
          <p:cNvPr id="14349" name="ShockwaveFlash1"/>
          <p:cNvPicPr preferRelativeResize="0">
            <a:picLocks noChangeAspect="1"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0" y="1968500"/>
            <a:ext cx="67691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239713" y="182563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思考</a:t>
            </a:r>
            <a:r>
              <a:rPr lang="en-US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四边形稳定性</a:t>
            </a:r>
          </a:p>
        </p:txBody>
      </p:sp>
      <p:sp>
        <p:nvSpPr>
          <p:cNvPr id="15375" name="Rectangle 4"/>
          <p:cNvSpPr>
            <a:spLocks noChangeArrowheads="1"/>
          </p:cNvSpPr>
          <p:nvPr/>
        </p:nvSpPr>
        <p:spPr bwMode="auto">
          <a:xfrm>
            <a:off x="657225" y="1309688"/>
            <a:ext cx="8208963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25000"/>
              </a:lnSpc>
              <a:buFont typeface="Arial" charset="0"/>
              <a:buNone/>
            </a:pPr>
            <a:r>
              <a:rPr lang="en-US" altLang="zh-CN" sz="2800">
                <a:solidFill>
                  <a:srgbClr val="66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800" b="1">
                <a:solidFill>
                  <a:srgbClr val="6600FF"/>
                </a:solidFill>
                <a:latin typeface="黑体" pitchFamily="49" charset="-122"/>
                <a:ea typeface="黑体" pitchFamily="49" charset="-122"/>
              </a:rPr>
              <a:t>四边形不具有稳定性，你能想出什么方法让它们的形状不发生改变吗？</a:t>
            </a:r>
            <a:r>
              <a:rPr lang="zh-CN" altLang="en-US" sz="2800">
                <a:solidFill>
                  <a:srgbClr val="6600FF"/>
                </a:solidFill>
                <a:latin typeface="黑体" pitchFamily="49" charset="-122"/>
                <a:ea typeface="黑体" pitchFamily="49" charset="-122"/>
              </a:rPr>
              <a:t>  </a:t>
            </a:r>
          </a:p>
        </p:txBody>
      </p:sp>
      <p:sp>
        <p:nvSpPr>
          <p:cNvPr id="15376" name="Text Box 5"/>
          <p:cNvSpPr txBox="1">
            <a:spLocks noChangeArrowheads="1"/>
          </p:cNvSpPr>
          <p:nvPr/>
        </p:nvSpPr>
        <p:spPr bwMode="auto">
          <a:xfrm>
            <a:off x="5257800" y="1836738"/>
            <a:ext cx="2519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800" b="1">
                <a:solidFill>
                  <a:srgbClr val="FF0000"/>
                </a:solidFill>
                <a:ea typeface="黑体" pitchFamily="49" charset="-122"/>
              </a:rPr>
              <a:t>试一试</a:t>
            </a:r>
          </a:p>
        </p:txBody>
      </p:sp>
      <p:pic>
        <p:nvPicPr>
          <p:cNvPr id="15373" name="ShockwaveFlash1"/>
          <p:cNvPicPr preferRelativeResize="0">
            <a:picLocks noChangeAspect="1"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2260600"/>
            <a:ext cx="6540500" cy="359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7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2519363" y="1187450"/>
            <a:ext cx="4505325" cy="4284663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3295650" y="1604963"/>
            <a:ext cx="889000" cy="3165475"/>
            <a:chOff x="0" y="0"/>
            <a:chExt cx="590" cy="2631"/>
          </a:xfrm>
        </p:grpSpPr>
        <p:sp>
          <p:nvSpPr>
            <p:cNvPr id="34820" name="Line 5"/>
            <p:cNvSpPr>
              <a:spLocks noChangeShapeType="1"/>
            </p:cNvSpPr>
            <p:nvPr/>
          </p:nvSpPr>
          <p:spPr bwMode="auto">
            <a:xfrm>
              <a:off x="0" y="0"/>
              <a:ext cx="0" cy="240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21" name="Line 6"/>
            <p:cNvSpPr>
              <a:spLocks noChangeShapeType="1"/>
            </p:cNvSpPr>
            <p:nvPr/>
          </p:nvSpPr>
          <p:spPr bwMode="auto">
            <a:xfrm>
              <a:off x="0" y="2404"/>
              <a:ext cx="590" cy="22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22" name="Line 7"/>
            <p:cNvSpPr>
              <a:spLocks noChangeShapeType="1"/>
            </p:cNvSpPr>
            <p:nvPr/>
          </p:nvSpPr>
          <p:spPr bwMode="auto">
            <a:xfrm flipH="1" flipV="1">
              <a:off x="0" y="0"/>
              <a:ext cx="590" cy="263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54000" y="201613"/>
            <a:ext cx="7380288" cy="785812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生活中的三角形应用１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2538" y="1114425"/>
            <a:ext cx="4970462" cy="4575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3843338" y="3438525"/>
            <a:ext cx="2038350" cy="1525588"/>
            <a:chOff x="0" y="0"/>
            <a:chExt cx="1769" cy="1180"/>
          </a:xfrm>
        </p:grpSpPr>
        <p:sp>
          <p:nvSpPr>
            <p:cNvPr id="35844" name="Line 5"/>
            <p:cNvSpPr>
              <a:spLocks noChangeShapeType="1"/>
            </p:cNvSpPr>
            <p:nvPr/>
          </p:nvSpPr>
          <p:spPr bwMode="auto">
            <a:xfrm>
              <a:off x="0" y="0"/>
              <a:ext cx="46" cy="11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45" name="Line 6"/>
            <p:cNvSpPr>
              <a:spLocks noChangeShapeType="1"/>
            </p:cNvSpPr>
            <p:nvPr/>
          </p:nvSpPr>
          <p:spPr bwMode="auto">
            <a:xfrm>
              <a:off x="816" y="227"/>
              <a:ext cx="953" cy="18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46" name="Line 7"/>
            <p:cNvSpPr>
              <a:spLocks noChangeShapeType="1"/>
            </p:cNvSpPr>
            <p:nvPr/>
          </p:nvSpPr>
          <p:spPr bwMode="auto">
            <a:xfrm flipH="1">
              <a:off x="46" y="408"/>
              <a:ext cx="1723" cy="72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47" name="Line 8"/>
            <p:cNvSpPr>
              <a:spLocks noChangeShapeType="1"/>
            </p:cNvSpPr>
            <p:nvPr/>
          </p:nvSpPr>
          <p:spPr bwMode="auto">
            <a:xfrm>
              <a:off x="0" y="0"/>
              <a:ext cx="136" cy="4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" name="标题 8"/>
          <p:cNvSpPr>
            <a:spLocks noGrp="1"/>
          </p:cNvSpPr>
          <p:nvPr>
            <p:ph type="title" idx="4294967295"/>
          </p:nvPr>
        </p:nvSpPr>
        <p:spPr>
          <a:xfrm>
            <a:off x="180975" y="201613"/>
            <a:ext cx="8229600" cy="75565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生活中的三角形应用２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0913" y="1296988"/>
            <a:ext cx="5254625" cy="4171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4248150" y="2189163"/>
            <a:ext cx="2816225" cy="1593850"/>
            <a:chOff x="0" y="0"/>
            <a:chExt cx="2358" cy="1270"/>
          </a:xfrm>
        </p:grpSpPr>
        <p:sp>
          <p:nvSpPr>
            <p:cNvPr id="36868" name="Line 5"/>
            <p:cNvSpPr>
              <a:spLocks noChangeShapeType="1"/>
            </p:cNvSpPr>
            <p:nvPr/>
          </p:nvSpPr>
          <p:spPr bwMode="auto">
            <a:xfrm flipH="1">
              <a:off x="0" y="0"/>
              <a:ext cx="1270" cy="127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69" name="Line 6"/>
            <p:cNvSpPr>
              <a:spLocks noChangeShapeType="1"/>
            </p:cNvSpPr>
            <p:nvPr/>
          </p:nvSpPr>
          <p:spPr bwMode="auto">
            <a:xfrm flipV="1">
              <a:off x="0" y="1134"/>
              <a:ext cx="2358" cy="1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70" name="Line 7"/>
            <p:cNvSpPr>
              <a:spLocks noChangeShapeType="1"/>
            </p:cNvSpPr>
            <p:nvPr/>
          </p:nvSpPr>
          <p:spPr bwMode="auto">
            <a:xfrm flipH="1" flipV="1">
              <a:off x="1270" y="0"/>
              <a:ext cx="1088" cy="113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11138" y="187325"/>
            <a:ext cx="5943600" cy="85725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生活中的三角形应用３</a:t>
            </a:r>
          </a:p>
        </p:txBody>
      </p:sp>
    </p:spTree>
    <p:custDataLst>
      <p:tags r:id="rId1"/>
    </p:custDataLst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5200" y="1354138"/>
            <a:ext cx="5370513" cy="4027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4629150" y="1519238"/>
            <a:ext cx="2524125" cy="1960562"/>
            <a:chOff x="0" y="0"/>
            <a:chExt cx="1814" cy="1451"/>
          </a:xfrm>
        </p:grpSpPr>
        <p:sp>
          <p:nvSpPr>
            <p:cNvPr id="37892" name="Line 5"/>
            <p:cNvSpPr>
              <a:spLocks noChangeShapeType="1"/>
            </p:cNvSpPr>
            <p:nvPr/>
          </p:nvSpPr>
          <p:spPr bwMode="auto">
            <a:xfrm flipH="1">
              <a:off x="0" y="0"/>
              <a:ext cx="1179" cy="117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893" name="Line 6"/>
            <p:cNvSpPr>
              <a:spLocks noChangeShapeType="1"/>
            </p:cNvSpPr>
            <p:nvPr/>
          </p:nvSpPr>
          <p:spPr bwMode="auto">
            <a:xfrm>
              <a:off x="0" y="1179"/>
              <a:ext cx="1814" cy="2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894" name="Line 7"/>
            <p:cNvSpPr>
              <a:spLocks noChangeShapeType="1"/>
            </p:cNvSpPr>
            <p:nvPr/>
          </p:nvSpPr>
          <p:spPr bwMode="auto">
            <a:xfrm flipH="1" flipV="1">
              <a:off x="1179" y="0"/>
              <a:ext cx="635" cy="145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11138" y="215900"/>
            <a:ext cx="5783262" cy="873125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生活中的三角形应用４</a:t>
            </a:r>
          </a:p>
        </p:txBody>
      </p:sp>
    </p:spTree>
    <p:custDataLst>
      <p:tags r:id="rId1"/>
    </p:custDataLst>
  </p:cSld>
  <p:clrMapOvr>
    <a:masterClrMapping/>
  </p:clrMapOvr>
  <p:transition advTm="6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4688" y="1422400"/>
            <a:ext cx="6067425" cy="4349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38914" name="Line 4"/>
          <p:cNvSpPr>
            <a:spLocks noChangeShapeType="1"/>
          </p:cNvSpPr>
          <p:nvPr/>
        </p:nvSpPr>
        <p:spPr bwMode="auto">
          <a:xfrm>
            <a:off x="1763713" y="51577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2520950" y="2181225"/>
            <a:ext cx="4710113" cy="2943225"/>
            <a:chOff x="0" y="0"/>
            <a:chExt cx="3357" cy="2041"/>
          </a:xfrm>
        </p:grpSpPr>
        <p:sp>
          <p:nvSpPr>
            <p:cNvPr id="38917" name="Line 6"/>
            <p:cNvSpPr>
              <a:spLocks noChangeShapeType="1"/>
            </p:cNvSpPr>
            <p:nvPr/>
          </p:nvSpPr>
          <p:spPr bwMode="auto">
            <a:xfrm flipH="1">
              <a:off x="0" y="0"/>
              <a:ext cx="1678" cy="204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18" name="Line 7"/>
            <p:cNvSpPr>
              <a:spLocks noChangeShapeType="1"/>
            </p:cNvSpPr>
            <p:nvPr/>
          </p:nvSpPr>
          <p:spPr bwMode="auto">
            <a:xfrm flipV="1">
              <a:off x="0" y="1951"/>
              <a:ext cx="3357" cy="9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19" name="Line 8"/>
            <p:cNvSpPr>
              <a:spLocks noChangeShapeType="1"/>
            </p:cNvSpPr>
            <p:nvPr/>
          </p:nvSpPr>
          <p:spPr bwMode="auto">
            <a:xfrm flipH="1" flipV="1">
              <a:off x="1678" y="0"/>
              <a:ext cx="1679" cy="195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" name="标题 8"/>
          <p:cNvSpPr>
            <a:spLocks noGrp="1"/>
          </p:cNvSpPr>
          <p:nvPr>
            <p:ph type="title" idx="4294967295"/>
          </p:nvPr>
        </p:nvSpPr>
        <p:spPr>
          <a:xfrm>
            <a:off x="180975" y="187325"/>
            <a:ext cx="5988050" cy="989013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生活中的三角形应用５</a:t>
            </a:r>
          </a:p>
        </p:txBody>
      </p:sp>
    </p:spTree>
    <p:custDataLst>
      <p:tags r:id="rId1"/>
    </p:custDataLst>
  </p:cSld>
  <p:clrMapOvr>
    <a:masterClrMapping/>
  </p:clrMapOvr>
  <p:transition advTm="6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3"/>
          <p:cNvSpPr>
            <a:spLocks noChangeArrowheads="1"/>
          </p:cNvSpPr>
          <p:nvPr/>
        </p:nvSpPr>
        <p:spPr bwMode="auto">
          <a:xfrm>
            <a:off x="914400" y="1916113"/>
            <a:ext cx="2592388" cy="2376487"/>
          </a:xfrm>
          <a:prstGeom prst="triangle">
            <a:avLst>
              <a:gd name="adj" fmla="val 88806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843213" y="1412875"/>
            <a:ext cx="444500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A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5288" y="3860800"/>
            <a:ext cx="423862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B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419475" y="3789363"/>
            <a:ext cx="423863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</a:t>
            </a:r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5018088" y="1398588"/>
            <a:ext cx="3689350" cy="3044825"/>
            <a:chOff x="0" y="0"/>
            <a:chExt cx="2324" cy="1918"/>
          </a:xfrm>
        </p:grpSpPr>
        <p:sp>
          <p:nvSpPr>
            <p:cNvPr id="19465" name="AutoShape 8"/>
            <p:cNvSpPr>
              <a:spLocks noChangeArrowheads="1"/>
            </p:cNvSpPr>
            <p:nvPr/>
          </p:nvSpPr>
          <p:spPr bwMode="auto">
            <a:xfrm>
              <a:off x="318" y="335"/>
              <a:ext cx="1633" cy="1497"/>
            </a:xfrm>
            <a:prstGeom prst="triangle">
              <a:avLst>
                <a:gd name="adj" fmla="val 88806"/>
              </a:avLst>
            </a:prstGeom>
            <a:solidFill>
              <a:srgbClr val="3333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en-US"/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1619" y="0"/>
              <a:ext cx="343" cy="33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>
                <a:buFont typeface="Arial" panose="020B0604020202020204" pitchFamily="34" charset="0"/>
                <a:buNone/>
                <a:defRPr/>
              </a:pPr>
              <a:r>
                <a:rPr lang="zh-CN" altLang="en-US" sz="2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Ｄ</a:t>
              </a:r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0" y="1588"/>
              <a:ext cx="343" cy="33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>
                <a:buFont typeface="Arial" panose="020B0604020202020204" pitchFamily="34" charset="0"/>
                <a:buNone/>
                <a:defRPr/>
              </a:pPr>
              <a:r>
                <a:rPr lang="zh-CN" altLang="en-US" sz="2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Ｅ</a:t>
              </a:r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1981" y="1588"/>
              <a:ext cx="343" cy="33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>
                <a:buFont typeface="Arial" panose="020B0604020202020204" pitchFamily="34" charset="0"/>
                <a:buNone/>
                <a:defRPr/>
              </a:pPr>
              <a:r>
                <a:rPr lang="zh-CN" altLang="en-US" sz="2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Ｆ</a:t>
              </a:r>
            </a:p>
          </p:txBody>
        </p:sp>
      </p:grp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933450" y="4868863"/>
            <a:ext cx="4752975" cy="4302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latin typeface="+mn-ea"/>
                <a:ea typeface="+mn-ea"/>
              </a:rPr>
              <a:t>已知：</a:t>
            </a: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△ABC</a:t>
            </a:r>
            <a:r>
              <a:rPr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≌</a:t>
            </a: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△DEF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028825" y="5457825"/>
            <a:ext cx="66659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just" eaLnBrk="0" hangingPunct="0">
              <a:spcBef>
                <a:spcPct val="50000"/>
              </a:spcBef>
              <a:buFont typeface="Arial" charset="0"/>
              <a:buNone/>
            </a:pPr>
            <a:r>
              <a:rPr lang="zh-CN" altLang="en-US" sz="2800"/>
              <a:t>全等三角形的对应边，对应角相等。</a:t>
            </a:r>
          </a:p>
        </p:txBody>
      </p:sp>
      <p:sp>
        <p:nvSpPr>
          <p:cNvPr id="15" name="标题 14"/>
          <p:cNvSpPr>
            <a:spLocks noGrp="1"/>
          </p:cNvSpPr>
          <p:nvPr>
            <p:ph type="title" idx="4294967295"/>
          </p:nvPr>
        </p:nvSpPr>
        <p:spPr>
          <a:xfrm>
            <a:off x="195263" y="201613"/>
            <a:ext cx="2765425" cy="814387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情境导入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02312E-6 L -0.50417 -2.0231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25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38" y="1541463"/>
            <a:ext cx="5165725" cy="3797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grpSp>
        <p:nvGrpSpPr>
          <p:cNvPr id="21516" name="Group 12"/>
          <p:cNvGrpSpPr>
            <a:grpSpLocks/>
          </p:cNvGrpSpPr>
          <p:nvPr/>
        </p:nvGrpSpPr>
        <p:grpSpPr bwMode="auto">
          <a:xfrm>
            <a:off x="2433638" y="2076450"/>
            <a:ext cx="4745037" cy="1965325"/>
            <a:chOff x="0" y="0"/>
            <a:chExt cx="4082" cy="1814"/>
          </a:xfrm>
        </p:grpSpPr>
        <p:sp>
          <p:nvSpPr>
            <p:cNvPr id="39943" name="Line 13"/>
            <p:cNvSpPr>
              <a:spLocks noChangeShapeType="1"/>
            </p:cNvSpPr>
            <p:nvPr/>
          </p:nvSpPr>
          <p:spPr bwMode="auto">
            <a:xfrm flipV="1">
              <a:off x="0" y="0"/>
              <a:ext cx="4082" cy="18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9944" name="Group 14"/>
            <p:cNvGrpSpPr>
              <a:grpSpLocks/>
            </p:cNvGrpSpPr>
            <p:nvPr/>
          </p:nvGrpSpPr>
          <p:grpSpPr bwMode="auto">
            <a:xfrm>
              <a:off x="0" y="0"/>
              <a:ext cx="4082" cy="1814"/>
              <a:chOff x="0" y="0"/>
              <a:chExt cx="4082" cy="1814"/>
            </a:xfrm>
          </p:grpSpPr>
          <p:sp>
            <p:nvSpPr>
              <p:cNvPr id="39945" name="Line 15"/>
              <p:cNvSpPr>
                <a:spLocks noChangeShapeType="1"/>
              </p:cNvSpPr>
              <p:nvPr/>
            </p:nvSpPr>
            <p:spPr bwMode="auto">
              <a:xfrm flipH="1">
                <a:off x="0" y="317"/>
                <a:ext cx="952" cy="1497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946" name="Line 16"/>
              <p:cNvSpPr>
                <a:spLocks noChangeShapeType="1"/>
              </p:cNvSpPr>
              <p:nvPr/>
            </p:nvSpPr>
            <p:spPr bwMode="auto">
              <a:xfrm flipV="1">
                <a:off x="952" y="0"/>
                <a:ext cx="3130" cy="317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21521" name="Group 17"/>
          <p:cNvGrpSpPr>
            <a:grpSpLocks/>
          </p:cNvGrpSpPr>
          <p:nvPr/>
        </p:nvGrpSpPr>
        <p:grpSpPr bwMode="auto">
          <a:xfrm>
            <a:off x="3279775" y="2673350"/>
            <a:ext cx="368300" cy="1916113"/>
            <a:chOff x="0" y="0"/>
            <a:chExt cx="317" cy="1723"/>
          </a:xfrm>
        </p:grpSpPr>
        <p:sp>
          <p:nvSpPr>
            <p:cNvPr id="39941" name="AutoShape 18"/>
            <p:cNvSpPr>
              <a:spLocks noChangeArrowheads="1"/>
            </p:cNvSpPr>
            <p:nvPr/>
          </p:nvSpPr>
          <p:spPr bwMode="auto">
            <a:xfrm rot="-5400000">
              <a:off x="-68" y="157"/>
              <a:ext cx="544" cy="227"/>
            </a:xfrm>
            <a:prstGeom prst="triangle">
              <a:avLst>
                <a:gd name="adj" fmla="val 52292"/>
              </a:avLst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>
              <a:prstShdw prst="shdw17" dist="17961" dir="2700000">
                <a:srgbClr val="990000"/>
              </a:prstShdw>
            </a:effectLst>
          </p:spPr>
          <p:txBody>
            <a:bodyPr anchor="ctr">
              <a:spAutoFit/>
            </a:bodyPr>
            <a:lstStyle/>
            <a:p>
              <a:pPr>
                <a:buFont typeface="Arial" charset="0"/>
                <a:buNone/>
              </a:pPr>
              <a:endParaRPr lang="zh-CN" altLang="en-US"/>
            </a:p>
          </p:txBody>
        </p:sp>
        <p:sp>
          <p:nvSpPr>
            <p:cNvPr id="39942" name="AutoShape 19"/>
            <p:cNvSpPr>
              <a:spLocks noChangeArrowheads="1"/>
            </p:cNvSpPr>
            <p:nvPr/>
          </p:nvSpPr>
          <p:spPr bwMode="auto">
            <a:xfrm rot="-5400000">
              <a:off x="-136" y="1315"/>
              <a:ext cx="544" cy="272"/>
            </a:xfrm>
            <a:prstGeom prst="triangle">
              <a:avLst>
                <a:gd name="adj" fmla="val 52292"/>
              </a:avLst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>
              <a:prstShdw prst="shdw17" dist="17961" dir="2700000">
                <a:srgbClr val="990000"/>
              </a:prstShdw>
            </a:effectLst>
          </p:spPr>
          <p:txBody>
            <a:bodyPr anchor="ctr">
              <a:spAutoFit/>
            </a:bodyPr>
            <a:lstStyle/>
            <a:p>
              <a:pPr>
                <a:buFont typeface="Arial" charset="0"/>
                <a:buNone/>
              </a:pPr>
              <a:endParaRPr lang="zh-CN" altLang="en-US"/>
            </a:p>
          </p:txBody>
        </p:sp>
      </p:grpSp>
      <p:sp>
        <p:nvSpPr>
          <p:cNvPr id="20" name="标题 19"/>
          <p:cNvSpPr>
            <a:spLocks noGrp="1"/>
          </p:cNvSpPr>
          <p:nvPr>
            <p:ph type="title" idx="4294967295"/>
          </p:nvPr>
        </p:nvSpPr>
        <p:spPr>
          <a:xfrm>
            <a:off x="203200" y="201613"/>
            <a:ext cx="5508625" cy="873125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生活中的三角形应用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6</a:t>
            </a:r>
            <a:endParaRPr lang="zh-CN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3"/>
          <p:cNvSpPr txBox="1">
            <a:spLocks noChangeArrowheads="1"/>
          </p:cNvSpPr>
          <p:nvPr/>
        </p:nvSpPr>
        <p:spPr bwMode="auto">
          <a:xfrm>
            <a:off x="382588" y="1127125"/>
            <a:ext cx="85867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例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：如图所示，△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ABC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是一个钢架，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AB=AC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，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AD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是连接点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与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BC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中点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D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的支架。求证：△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ABD≌△ACD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。</a:t>
            </a:r>
          </a:p>
        </p:txBody>
      </p:sp>
      <p:grpSp>
        <p:nvGrpSpPr>
          <p:cNvPr id="40962" name="Group 4"/>
          <p:cNvGrpSpPr>
            <a:grpSpLocks/>
          </p:cNvGrpSpPr>
          <p:nvPr/>
        </p:nvGrpSpPr>
        <p:grpSpPr bwMode="auto">
          <a:xfrm>
            <a:off x="4227513" y="2284413"/>
            <a:ext cx="4699000" cy="2117725"/>
            <a:chOff x="0" y="0"/>
            <a:chExt cx="2960" cy="1334"/>
          </a:xfrm>
        </p:grpSpPr>
        <p:sp>
          <p:nvSpPr>
            <p:cNvPr id="40974" name="Line 5"/>
            <p:cNvSpPr>
              <a:spLocks noChangeShapeType="1"/>
            </p:cNvSpPr>
            <p:nvPr/>
          </p:nvSpPr>
          <p:spPr bwMode="auto">
            <a:xfrm flipH="1">
              <a:off x="369" y="372"/>
              <a:ext cx="998" cy="590"/>
            </a:xfrm>
            <a:prstGeom prst="line">
              <a:avLst/>
            </a:prstGeom>
            <a:noFill/>
            <a:ln w="63500">
              <a:solidFill>
                <a:srgbClr val="1C1C1C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975" name="Line 6"/>
            <p:cNvSpPr>
              <a:spLocks noChangeShapeType="1"/>
            </p:cNvSpPr>
            <p:nvPr/>
          </p:nvSpPr>
          <p:spPr bwMode="auto">
            <a:xfrm flipH="1" flipV="1">
              <a:off x="1367" y="372"/>
              <a:ext cx="1179" cy="590"/>
            </a:xfrm>
            <a:prstGeom prst="line">
              <a:avLst/>
            </a:prstGeom>
            <a:noFill/>
            <a:ln w="63500">
              <a:solidFill>
                <a:srgbClr val="1C1C1C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976" name="Line 7"/>
            <p:cNvSpPr>
              <a:spLocks noChangeShapeType="1"/>
            </p:cNvSpPr>
            <p:nvPr/>
          </p:nvSpPr>
          <p:spPr bwMode="auto">
            <a:xfrm>
              <a:off x="369" y="962"/>
              <a:ext cx="2177" cy="0"/>
            </a:xfrm>
            <a:prstGeom prst="line">
              <a:avLst/>
            </a:prstGeom>
            <a:noFill/>
            <a:ln w="63500">
              <a:solidFill>
                <a:srgbClr val="1C1C1C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977" name="Line 8"/>
            <p:cNvSpPr>
              <a:spLocks noChangeShapeType="1"/>
            </p:cNvSpPr>
            <p:nvPr/>
          </p:nvSpPr>
          <p:spPr bwMode="auto">
            <a:xfrm>
              <a:off x="1380" y="372"/>
              <a:ext cx="0" cy="603"/>
            </a:xfrm>
            <a:prstGeom prst="line">
              <a:avLst/>
            </a:prstGeom>
            <a:noFill/>
            <a:ln w="63500">
              <a:solidFill>
                <a:srgbClr val="1C1C1C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978" name="Text Box 9"/>
            <p:cNvSpPr txBox="1">
              <a:spLocks noChangeArrowheads="1"/>
            </p:cNvSpPr>
            <p:nvPr/>
          </p:nvSpPr>
          <p:spPr bwMode="auto">
            <a:xfrm>
              <a:off x="1230" y="0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/>
                <a:t>A</a:t>
              </a:r>
            </a:p>
          </p:txBody>
        </p:sp>
        <p:sp>
          <p:nvSpPr>
            <p:cNvPr id="40979" name="Text Box 10"/>
            <p:cNvSpPr txBox="1">
              <a:spLocks noChangeArrowheads="1"/>
            </p:cNvSpPr>
            <p:nvPr/>
          </p:nvSpPr>
          <p:spPr bwMode="auto">
            <a:xfrm>
              <a:off x="0" y="816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/>
                <a:t>B</a:t>
              </a:r>
            </a:p>
          </p:txBody>
        </p:sp>
        <p:sp>
          <p:nvSpPr>
            <p:cNvPr id="40980" name="Text Box 11"/>
            <p:cNvSpPr txBox="1">
              <a:spLocks noChangeArrowheads="1"/>
            </p:cNvSpPr>
            <p:nvPr/>
          </p:nvSpPr>
          <p:spPr bwMode="auto">
            <a:xfrm>
              <a:off x="2682" y="805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/>
                <a:t>C</a:t>
              </a:r>
            </a:p>
          </p:txBody>
        </p:sp>
        <p:sp>
          <p:nvSpPr>
            <p:cNvPr id="40981" name="Text Box 12"/>
            <p:cNvSpPr txBox="1">
              <a:spLocks noChangeArrowheads="1"/>
            </p:cNvSpPr>
            <p:nvPr/>
          </p:nvSpPr>
          <p:spPr bwMode="auto">
            <a:xfrm>
              <a:off x="1270" y="1007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/>
                <a:t>D</a:t>
              </a:r>
            </a:p>
          </p:txBody>
        </p:sp>
      </p:grp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152400" y="2060575"/>
            <a:ext cx="24749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>
                <a:solidFill>
                  <a:srgbClr val="CC3300"/>
                </a:solidFill>
              </a:rPr>
              <a:t>证明：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331913" y="2133600"/>
            <a:ext cx="3887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>
                <a:solidFill>
                  <a:srgbClr val="CC3300"/>
                </a:solidFill>
              </a:rPr>
              <a:t>∵</a:t>
            </a:r>
            <a:r>
              <a:rPr lang="zh-CN" altLang="en-US" sz="2800" b="1">
                <a:solidFill>
                  <a:srgbClr val="CC3300"/>
                </a:solidFill>
              </a:rPr>
              <a:t>D是BC的中点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331913" y="2708275"/>
            <a:ext cx="338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>
                <a:solidFill>
                  <a:srgbClr val="CC3300"/>
                </a:solidFill>
              </a:rPr>
              <a:t>∴BD=CD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138238" y="3213100"/>
            <a:ext cx="5089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>
                <a:solidFill>
                  <a:srgbClr val="CC3300"/>
                </a:solidFill>
              </a:rPr>
              <a:t>在△</a:t>
            </a:r>
            <a:r>
              <a:rPr lang="en-US" altLang="zh-CN" sz="2800" b="1">
                <a:solidFill>
                  <a:srgbClr val="CC3300"/>
                </a:solidFill>
              </a:rPr>
              <a:t>ABD</a:t>
            </a:r>
            <a:r>
              <a:rPr lang="zh-CN" altLang="en-US" sz="2800" b="1">
                <a:solidFill>
                  <a:srgbClr val="CC3300"/>
                </a:solidFill>
              </a:rPr>
              <a:t>和△</a:t>
            </a:r>
            <a:r>
              <a:rPr lang="en-US" altLang="zh-CN" sz="2800" b="1">
                <a:solidFill>
                  <a:srgbClr val="CC3300"/>
                </a:solidFill>
              </a:rPr>
              <a:t>ACD</a:t>
            </a:r>
            <a:r>
              <a:rPr lang="zh-CN" altLang="en-US" sz="2800" b="1">
                <a:solidFill>
                  <a:srgbClr val="CC3300"/>
                </a:solidFill>
              </a:rPr>
              <a:t>中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2339975" y="3644900"/>
            <a:ext cx="1420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>
                <a:solidFill>
                  <a:srgbClr val="CC3300"/>
                </a:solidFill>
              </a:rPr>
              <a:t>AB=AC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2339975" y="4141788"/>
            <a:ext cx="14208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>
                <a:solidFill>
                  <a:srgbClr val="CC3300"/>
                </a:solidFill>
              </a:rPr>
              <a:t>BD=CD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339975" y="4637088"/>
            <a:ext cx="14208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>
                <a:solidFill>
                  <a:srgbClr val="CC3300"/>
                </a:solidFill>
              </a:rPr>
              <a:t>AD=AD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971550" y="5141913"/>
            <a:ext cx="6337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>
                <a:solidFill>
                  <a:srgbClr val="CC3300"/>
                </a:solidFill>
              </a:rPr>
              <a:t>∴△ABD≌△ACD</a:t>
            </a:r>
            <a:r>
              <a:rPr lang="zh-CN" altLang="en-US" sz="2800" b="1">
                <a:solidFill>
                  <a:srgbClr val="CC3300"/>
                </a:solidFill>
              </a:rPr>
              <a:t>（</a:t>
            </a:r>
            <a:r>
              <a:rPr lang="en-US" altLang="zh-CN" sz="2800" b="1">
                <a:solidFill>
                  <a:srgbClr val="CC3300"/>
                </a:solidFill>
              </a:rPr>
              <a:t>SSS</a:t>
            </a:r>
            <a:r>
              <a:rPr lang="zh-CN" altLang="en-US" sz="2800" b="1">
                <a:solidFill>
                  <a:srgbClr val="CC3300"/>
                </a:solidFill>
              </a:rPr>
              <a:t>）</a:t>
            </a:r>
          </a:p>
        </p:txBody>
      </p:sp>
      <p:sp>
        <p:nvSpPr>
          <p:cNvPr id="22549" name="AutoShape 21"/>
          <p:cNvSpPr>
            <a:spLocks/>
          </p:cNvSpPr>
          <p:nvPr/>
        </p:nvSpPr>
        <p:spPr bwMode="auto">
          <a:xfrm>
            <a:off x="2124075" y="3860800"/>
            <a:ext cx="144463" cy="1152525"/>
          </a:xfrm>
          <a:prstGeom prst="leftBrace">
            <a:avLst>
              <a:gd name="adj1" fmla="val 66483"/>
              <a:gd name="adj2" fmla="val 50000"/>
            </a:avLst>
          </a:prstGeom>
          <a:noFill/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795338" y="5734050"/>
            <a:ext cx="78089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/>
              <a:t>像上述判断两个三角形全等的推理过程，</a:t>
            </a:r>
          </a:p>
          <a:p>
            <a:pPr>
              <a:buFont typeface="Arial" charset="0"/>
              <a:buNone/>
            </a:pPr>
            <a:r>
              <a:rPr lang="zh-CN" altLang="en-US" sz="2800" b="1"/>
              <a:t>叫做</a:t>
            </a:r>
            <a:r>
              <a:rPr lang="zh-CN" altLang="en-US" sz="2800" b="1">
                <a:solidFill>
                  <a:srgbClr val="0000FF"/>
                </a:solidFill>
              </a:rPr>
              <a:t>证明三角形全等</a:t>
            </a:r>
            <a:r>
              <a:rPr lang="zh-CN" altLang="en-US" sz="2800" b="1"/>
              <a:t>。</a:t>
            </a:r>
          </a:p>
        </p:txBody>
      </p:sp>
      <p:sp>
        <p:nvSpPr>
          <p:cNvPr id="24" name="标题 23"/>
          <p:cNvSpPr>
            <a:spLocks noGrp="1"/>
          </p:cNvSpPr>
          <p:nvPr>
            <p:ph type="title"/>
          </p:nvPr>
        </p:nvSpPr>
        <p:spPr>
          <a:xfrm>
            <a:off x="195263" y="187325"/>
            <a:ext cx="8229600" cy="842963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应用例题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1" grpId="0" autoUpdateAnimBg="0"/>
      <p:bldP spid="22542" grpId="0" autoUpdateAnimBg="0"/>
      <p:bldP spid="22543" grpId="0" autoUpdateAnimBg="0"/>
      <p:bldP spid="22544" grpId="0" autoUpdateAnimBg="0"/>
      <p:bldP spid="22545" grpId="0" autoUpdateAnimBg="0"/>
      <p:bldP spid="22546" grpId="0" autoUpdateAnimBg="0"/>
      <p:bldP spid="22547" grpId="0" autoUpdateAnimBg="0"/>
      <p:bldP spid="22548" grpId="0" autoUpdateAnimBg="0"/>
      <p:bldP spid="22549" grpId="0" animBg="1"/>
      <p:bldP spid="2255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5321300" y="2754313"/>
            <a:ext cx="3603625" cy="1535112"/>
            <a:chOff x="0" y="0"/>
            <a:chExt cx="2177" cy="968"/>
          </a:xfrm>
        </p:grpSpPr>
        <p:grpSp>
          <p:nvGrpSpPr>
            <p:cNvPr id="41999" name="Group 4"/>
            <p:cNvGrpSpPr>
              <a:grpSpLocks/>
            </p:cNvGrpSpPr>
            <p:nvPr/>
          </p:nvGrpSpPr>
          <p:grpSpPr bwMode="auto">
            <a:xfrm>
              <a:off x="272" y="136"/>
              <a:ext cx="1576" cy="590"/>
              <a:chOff x="0" y="0"/>
              <a:chExt cx="1445" cy="627"/>
            </a:xfrm>
          </p:grpSpPr>
          <p:sp>
            <p:nvSpPr>
              <p:cNvPr id="42004" name="Line 5"/>
              <p:cNvSpPr>
                <a:spLocks noChangeShapeType="1"/>
              </p:cNvSpPr>
              <p:nvPr/>
            </p:nvSpPr>
            <p:spPr bwMode="auto">
              <a:xfrm flipH="1">
                <a:off x="5" y="3"/>
                <a:ext cx="360" cy="62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005" name="Line 6"/>
              <p:cNvSpPr>
                <a:spLocks noChangeShapeType="1"/>
              </p:cNvSpPr>
              <p:nvPr/>
            </p:nvSpPr>
            <p:spPr bwMode="auto">
              <a:xfrm flipV="1">
                <a:off x="0" y="621"/>
                <a:ext cx="1435" cy="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006" name="Line 7"/>
              <p:cNvSpPr>
                <a:spLocks noChangeShapeType="1"/>
              </p:cNvSpPr>
              <p:nvPr/>
            </p:nvSpPr>
            <p:spPr bwMode="auto">
              <a:xfrm>
                <a:off x="365" y="3"/>
                <a:ext cx="1080" cy="62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007" name="Line 8"/>
              <p:cNvSpPr>
                <a:spLocks noChangeShapeType="1"/>
              </p:cNvSpPr>
              <p:nvPr/>
            </p:nvSpPr>
            <p:spPr bwMode="auto">
              <a:xfrm flipV="1">
                <a:off x="0" y="0"/>
                <a:ext cx="1080" cy="62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008" name="Line 9"/>
              <p:cNvSpPr>
                <a:spLocks noChangeShapeType="1"/>
              </p:cNvSpPr>
              <p:nvPr/>
            </p:nvSpPr>
            <p:spPr bwMode="auto">
              <a:xfrm flipH="1" flipV="1">
                <a:off x="1080" y="0"/>
                <a:ext cx="360" cy="62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363" y="0"/>
              <a:ext cx="316" cy="327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sy="50000" kx="2115830" algn="bl" rotWithShape="0">
                <a:srgbClr val="C0C0C0">
                  <a:alpha val="79999"/>
                </a:srgbClr>
              </a:outerShdw>
            </a:effectLst>
            <a:extLst/>
          </p:spPr>
          <p:txBody>
            <a:bodyPr>
              <a:spAutoFit/>
            </a:bodyPr>
            <a:lstStyle/>
            <a:p>
              <a:pPr algn="ctr" eaLnBrk="0" hangingPunct="0">
                <a:buFont typeface="Arial" panose="020B0604020202020204" pitchFamily="34" charset="0"/>
                <a:buNone/>
                <a:defRPr/>
              </a:pPr>
              <a:r>
                <a:rPr lang="en-US" altLang="zh-CN" sz="2800" b="1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A</a:t>
              </a:r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0" y="680"/>
              <a:ext cx="317" cy="28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sy="50000" kx="2115830" algn="bl" rotWithShape="0">
                <a:srgbClr val="C0C0C0">
                  <a:alpha val="79999"/>
                </a:srgbClr>
              </a:outerShdw>
            </a:effectLst>
            <a:extLst/>
          </p:spPr>
          <p:txBody>
            <a:bodyPr>
              <a:spAutoFit/>
            </a:bodyPr>
            <a:lstStyle/>
            <a:p>
              <a:pPr algn="ctr" eaLnBrk="0" hangingPunct="0">
                <a:buFont typeface="Arial" panose="020B0604020202020204" pitchFamily="34" charset="0"/>
                <a:buNone/>
                <a:defRPr/>
              </a:pPr>
              <a:r>
                <a:rPr lang="en-US" altLang="zh-CN" sz="24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1814" y="635"/>
              <a:ext cx="363" cy="28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sy="50000" kx="2115830" algn="bl" rotWithShape="0">
                <a:srgbClr val="C0C0C0">
                  <a:alpha val="79999"/>
                </a:srgbClr>
              </a:outerShdw>
            </a:effectLst>
            <a:extLst/>
          </p:spPr>
          <p:txBody>
            <a:bodyPr>
              <a:spAutoFit/>
            </a:bodyPr>
            <a:lstStyle/>
            <a:p>
              <a:pPr algn="ctr" eaLnBrk="0" hangingPunct="0">
                <a:buFont typeface="Arial" panose="020B0604020202020204" pitchFamily="34" charset="0"/>
                <a:buNone/>
                <a:defRPr/>
              </a:pPr>
              <a:r>
                <a:rPr lang="en-US" altLang="zh-CN" sz="24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23565" name="Text Box 13"/>
            <p:cNvSpPr txBox="1">
              <a:spLocks noChangeArrowheads="1"/>
            </p:cNvSpPr>
            <p:nvPr/>
          </p:nvSpPr>
          <p:spPr bwMode="auto">
            <a:xfrm>
              <a:off x="1451" y="45"/>
              <a:ext cx="363" cy="28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sy="50000" kx="2115830" algn="bl" rotWithShape="0">
                <a:srgbClr val="C0C0C0">
                  <a:alpha val="79999"/>
                </a:srgbClr>
              </a:outerShdw>
            </a:effectLst>
            <a:extLst/>
          </p:spPr>
          <p:txBody>
            <a:bodyPr>
              <a:spAutoFit/>
            </a:bodyPr>
            <a:lstStyle/>
            <a:p>
              <a:pPr algn="ctr" eaLnBrk="0" hangingPunct="0">
                <a:buFont typeface="Arial" panose="020B0604020202020204" pitchFamily="34" charset="0"/>
                <a:buNone/>
                <a:defRPr/>
              </a:pPr>
              <a:r>
                <a:rPr lang="en-US" altLang="zh-CN" sz="24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D</a:t>
              </a:r>
            </a:p>
          </p:txBody>
        </p:sp>
      </p:grp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830263" y="1628775"/>
            <a:ext cx="2178050" cy="579438"/>
          </a:xfrm>
          <a:prstGeom prst="rect">
            <a:avLst/>
          </a:prstGeom>
          <a:noFill/>
          <a:ln>
            <a:noFill/>
          </a:ln>
          <a:effectLst>
            <a:outerShdw dist="35921" dir="2700000" sy="50000" kx="2115830" algn="bl" rotWithShape="0">
              <a:srgbClr val="C0C0C0">
                <a:alpha val="79999"/>
              </a:srgbClr>
            </a:outerShdw>
          </a:effectLst>
          <a:extLst/>
        </p:spPr>
        <p:txBody>
          <a:bodyPr>
            <a:spAutoFit/>
          </a:bodyPr>
          <a:lstStyle/>
          <a:p>
            <a:pPr algn="ctr" eaLnBrk="0" hangingPunct="0">
              <a:buFont typeface="Arial" panose="020B0604020202020204" pitchFamily="34" charset="0"/>
              <a:buNone/>
              <a:defRPr/>
            </a:pPr>
            <a:endParaRPr lang="zh-CN" altLang="zh-CN" sz="3200" b="1">
              <a:solidFill>
                <a:srgbClr val="FF0000"/>
              </a:solidFill>
              <a:latin typeface="宋体" panose="02010600030101010101" pitchFamily="2" charset="-122"/>
              <a:ea typeface="黑体" panose="02010609060101010101" pitchFamily="49" charset="-122"/>
            </a:endParaRP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6161088" y="4935538"/>
            <a:ext cx="1292225" cy="0"/>
          </a:xfrm>
          <a:prstGeom prst="line">
            <a:avLst/>
          </a:prstGeom>
          <a:noFill/>
          <a:ln>
            <a:noFill/>
          </a:ln>
          <a:effectLst>
            <a:outerShdw dist="35921" dir="2700000" sy="50000" kx="2115830" algn="bl" rotWithShape="0">
              <a:srgbClr val="C0C0C0">
                <a:alpha val="79999"/>
              </a:srgbClr>
            </a:outerShdw>
          </a:effectLst>
          <a:extLst/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84213" y="1509713"/>
            <a:ext cx="7918450" cy="1016000"/>
          </a:xfrm>
          <a:prstGeom prst="rect">
            <a:avLst/>
          </a:prstGeom>
          <a:noFill/>
          <a:ln>
            <a:noFill/>
          </a:ln>
          <a:effectLst>
            <a:outerShdw dist="35921" dir="2700000" sy="50000" kx="2115830" algn="bl" rotWithShape="0">
              <a:srgbClr val="C0C0C0">
                <a:alpha val="79999"/>
              </a:srgbClr>
            </a:outerShdw>
          </a:effectLst>
          <a:extLst/>
        </p:spPr>
        <p:txBody>
          <a:bodyPr anchor="ctr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  <a:defRPr/>
            </a:pPr>
            <a:r>
              <a:rPr lang="en-US" altLang="zh-CN" sz="32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黑体" panose="02010609060101010101" pitchFamily="49" charset="-122"/>
                <a:cs typeface="Times New Roman" pitchFamily="18" charset="0"/>
              </a:rPr>
              <a:t>如图，已知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黑体" panose="02010609060101010101" pitchFamily="49" charset="-122"/>
                <a:cs typeface="Times New Roman" pitchFamily="18" charset="0"/>
              </a:rPr>
              <a:t>:AB=CD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黑体" panose="02010609060101010101" pitchFamily="49" charset="-122"/>
                <a:cs typeface="Times New Roman" pitchFamily="18" charset="0"/>
              </a:rPr>
              <a:t>，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黑体" panose="02010609060101010101" pitchFamily="49" charset="-122"/>
                <a:cs typeface="Times New Roman" pitchFamily="18" charset="0"/>
              </a:rPr>
              <a:t>AC=BD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黑体" panose="02010609060101010101" pitchFamily="49" charset="-122"/>
                <a:cs typeface="Times New Roman" pitchFamily="18" charset="0"/>
              </a:rPr>
              <a:t>，</a:t>
            </a:r>
          </a:p>
          <a:p>
            <a:pPr eaLnBrk="0" hangingPunct="0">
              <a:buFont typeface="Arial" panose="020B0604020202020204" pitchFamily="34" charset="0"/>
              <a:buNone/>
              <a:defRPr/>
            </a:pP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黑体" panose="02010609060101010101" pitchFamily="49" charset="-122"/>
                <a:cs typeface="Times New Roman" pitchFamily="18" charset="0"/>
              </a:rPr>
              <a:t>    求证△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黑体" panose="02010609060101010101" pitchFamily="49" charset="-122"/>
                <a:cs typeface="Times New Roman" pitchFamily="18" charset="0"/>
              </a:rPr>
              <a:t>ABC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黑体" panose="02010609060101010101" pitchFamily="49" charset="-122"/>
                <a:cs typeface="Times New Roman" pitchFamily="18" charset="0"/>
              </a:rPr>
              <a:t>　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黑体" panose="02010609060101010101" pitchFamily="49" charset="-122"/>
                <a:cs typeface="Times New Roman" pitchFamily="18" charset="0"/>
              </a:rPr>
              <a:t>   △DCB</a:t>
            </a:r>
          </a:p>
        </p:txBody>
      </p:sp>
      <p:grpSp>
        <p:nvGrpSpPr>
          <p:cNvPr id="23569" name="Group 17"/>
          <p:cNvGrpSpPr>
            <a:grpSpLocks/>
          </p:cNvGrpSpPr>
          <p:nvPr/>
        </p:nvGrpSpPr>
        <p:grpSpPr bwMode="auto">
          <a:xfrm>
            <a:off x="1144588" y="2836863"/>
            <a:ext cx="4567237" cy="2251075"/>
            <a:chOff x="0" y="0"/>
            <a:chExt cx="2877" cy="1418"/>
          </a:xfrm>
        </p:grpSpPr>
        <p:sp>
          <p:nvSpPr>
            <p:cNvPr id="23570" name="Text Box 18"/>
            <p:cNvSpPr txBox="1">
              <a:spLocks noChangeArrowheads="1"/>
            </p:cNvSpPr>
            <p:nvPr/>
          </p:nvSpPr>
          <p:spPr bwMode="auto">
            <a:xfrm>
              <a:off x="0" y="0"/>
              <a:ext cx="2736" cy="1377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sy="50000" kx="2115830" algn="bl" rotWithShape="0">
                <a:srgbClr val="C0C0C0">
                  <a:alpha val="79999"/>
                </a:srgbClr>
              </a:outerShdw>
            </a:effectLst>
            <a:extLst/>
          </p:spPr>
          <p:txBody>
            <a:bodyPr>
              <a:spAutoFit/>
            </a:bodyPr>
            <a:lstStyle/>
            <a:p>
              <a:pPr algn="ctr" eaLnBrk="0" hangingPunct="0">
                <a:buFont typeface="Arial" panose="020B0604020202020204" pitchFamily="34" charset="0"/>
                <a:buNone/>
                <a:defRPr/>
              </a:pPr>
              <a:r>
                <a:rPr lang="zh-CN" altLang="en-US" sz="2800" b="1" dirty="0">
                  <a:solidFill>
                    <a:srgbClr val="0000FF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解： </a:t>
              </a:r>
              <a:r>
                <a:rPr lang="zh-CN" altLang="en-US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在△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ABC≌△DCB</a:t>
              </a:r>
              <a:r>
                <a:rPr lang="zh-CN" altLang="en-US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中</a:t>
              </a:r>
            </a:p>
            <a:p>
              <a:pPr algn="ctr" eaLnBrk="0" hangingPunct="0">
                <a:buFont typeface="Arial" panose="020B0604020202020204" pitchFamily="34" charset="0"/>
                <a:buNone/>
                <a:defRPr/>
              </a:pP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AB = CD(</a:t>
              </a:r>
              <a:r>
                <a:rPr lang="zh-CN" altLang="en-US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已知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)</a:t>
              </a:r>
            </a:p>
            <a:p>
              <a:pPr algn="ctr" eaLnBrk="0" hangingPunct="0">
                <a:buFont typeface="Arial" panose="020B0604020202020204" pitchFamily="34" charset="0"/>
                <a:buNone/>
                <a:defRPr/>
              </a:pP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AC = DB(</a:t>
              </a:r>
              <a:r>
                <a:rPr lang="zh-CN" altLang="en-US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已知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)</a:t>
              </a:r>
            </a:p>
            <a:p>
              <a:pPr algn="ctr" eaLnBrk="0" hangingPunct="0">
                <a:buFont typeface="Arial" panose="020B0604020202020204" pitchFamily="34" charset="0"/>
                <a:buNone/>
                <a:defRPr/>
              </a:pP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BC=</a:t>
              </a:r>
              <a:r>
                <a:rPr lang="en-US" altLang="zh-CN" sz="2800" b="1" dirty="0" err="1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BC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(</a:t>
              </a:r>
              <a:r>
                <a:rPr lang="zh-CN" altLang="en-US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公共边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)</a:t>
              </a:r>
            </a:p>
            <a:p>
              <a:pPr algn="ctr" eaLnBrk="0" hangingPunct="0">
                <a:buFont typeface="Arial" panose="020B0604020202020204" pitchFamily="34" charset="0"/>
                <a:buNone/>
                <a:defRPr/>
              </a:pPr>
              <a:endPara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1993" name="AutoShape 19"/>
            <p:cNvSpPr>
              <a:spLocks/>
            </p:cNvSpPr>
            <p:nvPr/>
          </p:nvSpPr>
          <p:spPr bwMode="auto">
            <a:xfrm>
              <a:off x="507" y="336"/>
              <a:ext cx="57" cy="679"/>
            </a:xfrm>
            <a:prstGeom prst="leftBrace">
              <a:avLst>
                <a:gd name="adj1" fmla="val 99269"/>
                <a:gd name="adj2" fmla="val 50000"/>
              </a:avLst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en-US"/>
            </a:p>
          </p:txBody>
        </p:sp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176" y="1088"/>
              <a:ext cx="2701" cy="33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sy="50000" kx="2115830" algn="bl" rotWithShape="0">
                <a:srgbClr val="C0C0C0">
                  <a:alpha val="79999"/>
                </a:srgbClr>
              </a:outerShdw>
            </a:effectLst>
            <a:extLst/>
          </p:spPr>
          <p:txBody>
            <a:bodyPr wrap="none">
              <a:spAutoFit/>
            </a:bodyPr>
            <a:lstStyle/>
            <a:p>
              <a:pPr algn="ctr" eaLnBrk="0" hangingPunct="0">
                <a:buFont typeface="Arial" panose="020B0604020202020204" pitchFamily="34" charset="0"/>
                <a:buNone/>
                <a:defRPr/>
              </a:pPr>
              <a:r>
                <a:rPr lang="en-US" altLang="zh-CN" sz="2800" b="1" dirty="0">
                  <a:solidFill>
                    <a:srgbClr val="66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∴ △ABC ≌△DCB(SSS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宋体" panose="02010600030101010101" pitchFamily="2" charset="-122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3573" name="Line 21"/>
            <p:cNvSpPr>
              <a:spLocks noChangeShapeType="1"/>
            </p:cNvSpPr>
            <p:nvPr/>
          </p:nvSpPr>
          <p:spPr bwMode="auto">
            <a:xfrm>
              <a:off x="1365" y="1270"/>
              <a:ext cx="331" cy="0"/>
            </a:xfrm>
            <a:prstGeom prst="line">
              <a:avLst/>
            </a:prstGeom>
            <a:noFill/>
            <a:ln>
              <a:noFill/>
            </a:ln>
            <a:effectLst>
              <a:outerShdw dist="35921" dir="2700000" sy="50000" kx="2115830" algn="bl" rotWithShape="0">
                <a:srgbClr val="C0C0C0">
                  <a:alpha val="79999"/>
                </a:srgbClr>
              </a:outerShdw>
            </a:effectLst>
            <a:extLst/>
          </p:spPr>
          <p:txBody>
            <a:bodyPr anchor="ctr">
              <a:spAutoFit/>
            </a:bodyPr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3574" name="Line 22"/>
            <p:cNvSpPr>
              <a:spLocks noChangeShapeType="1"/>
            </p:cNvSpPr>
            <p:nvPr/>
          </p:nvSpPr>
          <p:spPr bwMode="auto">
            <a:xfrm flipV="1">
              <a:off x="798" y="1270"/>
              <a:ext cx="330" cy="0"/>
            </a:xfrm>
            <a:prstGeom prst="line">
              <a:avLst/>
            </a:prstGeom>
            <a:noFill/>
            <a:ln>
              <a:noFill/>
            </a:ln>
            <a:effectLst>
              <a:outerShdw dist="35921" dir="2700000" sy="50000" kx="2115830" algn="bl" rotWithShape="0">
                <a:srgbClr val="C0C0C0">
                  <a:alpha val="79999"/>
                </a:srgbClr>
              </a:outerShdw>
            </a:effectLst>
            <a:extLst/>
          </p:spPr>
          <p:txBody>
            <a:bodyPr anchor="ctr">
              <a:spAutoFit/>
            </a:bodyPr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3575" name="Line 23"/>
            <p:cNvSpPr>
              <a:spLocks noChangeShapeType="1"/>
            </p:cNvSpPr>
            <p:nvPr/>
          </p:nvSpPr>
          <p:spPr bwMode="auto">
            <a:xfrm>
              <a:off x="1838" y="772"/>
              <a:ext cx="566" cy="2"/>
            </a:xfrm>
            <a:prstGeom prst="line">
              <a:avLst/>
            </a:prstGeom>
            <a:noFill/>
            <a:ln>
              <a:noFill/>
            </a:ln>
            <a:effectLst>
              <a:outerShdw dist="35921" dir="2700000" sy="50000" kx="2115830" algn="bl" rotWithShape="0">
                <a:srgbClr val="C0C0C0">
                  <a:alpha val="79999"/>
                </a:srgbClr>
              </a:outerShdw>
            </a:effectLst>
            <a:extLst/>
          </p:spPr>
          <p:txBody>
            <a:bodyPr anchor="ctr">
              <a:spAutoFit/>
            </a:bodyPr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1998" name="Text Box 24"/>
            <p:cNvSpPr txBox="1">
              <a:spLocks noChangeArrowheads="1"/>
            </p:cNvSpPr>
            <p:nvPr/>
          </p:nvSpPr>
          <p:spPr bwMode="auto">
            <a:xfrm>
              <a:off x="217" y="508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>
                  <a:solidFill>
                    <a:srgbClr val="6600FF"/>
                  </a:solidFill>
                </a:rPr>
                <a:t>∵</a:t>
              </a:r>
            </a:p>
          </p:txBody>
        </p:sp>
      </p:grp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2941638" y="2046288"/>
            <a:ext cx="590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3200" b="1">
                <a:solidFill>
                  <a:srgbClr val="6600FF"/>
                </a:solidFill>
                <a:ea typeface="黑体" pitchFamily="49" charset="-122"/>
              </a:rPr>
              <a:t>≌</a:t>
            </a:r>
          </a:p>
        </p:txBody>
      </p:sp>
      <p:sp>
        <p:nvSpPr>
          <p:cNvPr id="27" name="标题 26"/>
          <p:cNvSpPr>
            <a:spLocks noGrp="1"/>
          </p:cNvSpPr>
          <p:nvPr>
            <p:ph type="title"/>
          </p:nvPr>
        </p:nvSpPr>
        <p:spPr>
          <a:xfrm>
            <a:off x="211138" y="187325"/>
            <a:ext cx="3011487" cy="871538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巩固练习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8" grpId="0" autoUpdateAnimBg="0"/>
      <p:bldP spid="2357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4"/>
          <p:cNvSpPr txBox="1">
            <a:spLocks noChangeArrowheads="1"/>
          </p:cNvSpPr>
          <p:nvPr/>
        </p:nvSpPr>
        <p:spPr bwMode="auto">
          <a:xfrm>
            <a:off x="1331913" y="1484313"/>
            <a:ext cx="6264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endParaRPr lang="zh-CN" altLang="zh-CN"/>
          </a:p>
        </p:txBody>
      </p:sp>
      <p:sp>
        <p:nvSpPr>
          <p:cNvPr id="43010" name="Text Box 5"/>
          <p:cNvSpPr txBox="1">
            <a:spLocks noChangeArrowheads="1"/>
          </p:cNvSpPr>
          <p:nvPr/>
        </p:nvSpPr>
        <p:spPr bwMode="auto">
          <a:xfrm>
            <a:off x="1116013" y="1557338"/>
            <a:ext cx="496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endParaRPr lang="zh-CN" altLang="zh-CN"/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1619250" y="2060575"/>
            <a:ext cx="3529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endParaRPr lang="zh-CN" altLang="zh-CN"/>
          </a:p>
        </p:txBody>
      </p:sp>
      <p:sp>
        <p:nvSpPr>
          <p:cNvPr id="43012" name="Text Box 7"/>
          <p:cNvSpPr txBox="1">
            <a:spLocks noChangeArrowheads="1"/>
          </p:cNvSpPr>
          <p:nvPr/>
        </p:nvSpPr>
        <p:spPr bwMode="auto">
          <a:xfrm>
            <a:off x="684213" y="1212850"/>
            <a:ext cx="81375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>
                <a:solidFill>
                  <a:srgbClr val="66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已知</a:t>
            </a:r>
            <a:r>
              <a:rPr lang="en-US" altLang="zh-CN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AC=FE</a:t>
            </a:r>
            <a:r>
              <a:rPr lang="zh-CN" altLang="en-US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en-US" altLang="zh-CN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BD=DE</a:t>
            </a:r>
            <a:r>
              <a:rPr lang="zh-CN" altLang="en-US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，点</a:t>
            </a:r>
            <a:r>
              <a:rPr lang="en-US" altLang="zh-CN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zh-CN" altLang="en-US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、</a:t>
            </a:r>
            <a:r>
              <a:rPr lang="en-US" altLang="zh-CN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D</a:t>
            </a:r>
            <a:r>
              <a:rPr lang="zh-CN" altLang="en-US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、</a:t>
            </a:r>
            <a:r>
              <a:rPr lang="en-US" altLang="zh-CN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B</a:t>
            </a:r>
            <a:r>
              <a:rPr lang="zh-CN" altLang="en-US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、</a:t>
            </a:r>
            <a:r>
              <a:rPr lang="en-US" altLang="zh-CN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F</a:t>
            </a:r>
            <a:r>
              <a:rPr lang="zh-CN" altLang="en-US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在一条直线上，</a:t>
            </a:r>
            <a:r>
              <a:rPr lang="en-US" altLang="zh-CN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AD=FB</a:t>
            </a:r>
            <a:r>
              <a:rPr lang="zh-CN" altLang="en-US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（如图），要用“边边边”证明△</a:t>
            </a:r>
            <a:r>
              <a:rPr lang="en-US" altLang="zh-CN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ABC≌ △FDE</a:t>
            </a:r>
            <a:r>
              <a:rPr lang="zh-CN" altLang="en-US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除了已知中</a:t>
            </a:r>
            <a:r>
              <a:rPr lang="en-US" altLang="zh-CN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AC=FE</a:t>
            </a:r>
            <a:r>
              <a:rPr lang="zh-CN" altLang="en-US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en-US" altLang="zh-CN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BC=DE</a:t>
            </a:r>
            <a:r>
              <a:rPr lang="zh-CN" altLang="en-US" sz="2800" b="1">
                <a:solidFill>
                  <a:srgbClr val="6600FF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以外，还应该有什么条件？怎样才能得到这个条件？</a:t>
            </a:r>
          </a:p>
        </p:txBody>
      </p:sp>
      <p:sp>
        <p:nvSpPr>
          <p:cNvPr id="43013" name="Text Box 8"/>
          <p:cNvSpPr txBox="1">
            <a:spLocks noChangeArrowheads="1"/>
          </p:cNvSpPr>
          <p:nvPr/>
        </p:nvSpPr>
        <p:spPr bwMode="auto">
          <a:xfrm>
            <a:off x="6711950" y="1778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endParaRPr lang="zh-CN" altLang="zh-CN"/>
          </a:p>
        </p:txBody>
      </p:sp>
      <p:sp>
        <p:nvSpPr>
          <p:cNvPr id="43014" name="Rectangle 9"/>
          <p:cNvSpPr>
            <a:spLocks noChangeArrowheads="1"/>
          </p:cNvSpPr>
          <p:nvPr/>
        </p:nvSpPr>
        <p:spPr bwMode="auto">
          <a:xfrm>
            <a:off x="0" y="0"/>
            <a:ext cx="288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1000">
                <a:cs typeface="Times New Roman" pitchFamily="18" charset="0"/>
              </a:rPr>
              <a:t>   </a:t>
            </a:r>
            <a:endParaRPr lang="en-US" altLang="zh-CN">
              <a:cs typeface="Times New Roman" pitchFamily="18" charset="0"/>
            </a:endParaRPr>
          </a:p>
        </p:txBody>
      </p:sp>
      <p:sp>
        <p:nvSpPr>
          <p:cNvPr id="43015" name="Text Box 10"/>
          <p:cNvSpPr txBox="1">
            <a:spLocks noChangeArrowheads="1"/>
          </p:cNvSpPr>
          <p:nvPr/>
        </p:nvSpPr>
        <p:spPr bwMode="auto">
          <a:xfrm>
            <a:off x="1835150" y="40052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endParaRPr lang="zh-CN" altLang="zh-CN"/>
          </a:p>
        </p:txBody>
      </p:sp>
      <p:pic>
        <p:nvPicPr>
          <p:cNvPr id="43016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892425"/>
            <a:ext cx="3744913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标题 11"/>
          <p:cNvSpPr>
            <a:spLocks noGrp="1"/>
          </p:cNvSpPr>
          <p:nvPr>
            <p:ph type="title" idx="4294967295"/>
          </p:nvPr>
        </p:nvSpPr>
        <p:spPr>
          <a:xfrm>
            <a:off x="225425" y="188913"/>
            <a:ext cx="2662238" cy="814387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扩展练习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539750" y="1700213"/>
            <a:ext cx="7993063" cy="3673475"/>
            <a:chOff x="0" y="0"/>
            <a:chExt cx="4400" cy="2178"/>
          </a:xfrm>
        </p:grpSpPr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4400" cy="178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indent="5715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2800" dirty="0" smtClean="0">
                  <a:solidFill>
                    <a:srgbClr val="CC3300"/>
                  </a:solidFill>
                  <a:latin typeface="+mn-ea"/>
                  <a:ea typeface="+mn-ea"/>
                </a:rPr>
                <a:t>本节课你</a:t>
              </a:r>
              <a:r>
                <a:rPr lang="zh-CN" altLang="en-US" sz="2800" dirty="0">
                  <a:solidFill>
                    <a:srgbClr val="CC3300"/>
                  </a:solidFill>
                  <a:latin typeface="+mn-ea"/>
                  <a:ea typeface="+mn-ea"/>
                </a:rPr>
                <a:t>学习了什么？</a:t>
              </a:r>
            </a:p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 sz="2800" dirty="0">
                <a:solidFill>
                  <a:srgbClr val="CC3300"/>
                </a:solidFill>
                <a:latin typeface="+mn-ea"/>
                <a:ea typeface="+mn-ea"/>
              </a:endParaRPr>
            </a:p>
            <a:p>
              <a:pPr>
                <a:buFont typeface="Arial" panose="020B0604020202020204" pitchFamily="34" charset="0"/>
                <a:buNone/>
                <a:defRPr/>
              </a:pPr>
              <a:r>
                <a:rPr lang="zh-CN" altLang="en-US" sz="2800" dirty="0">
                  <a:solidFill>
                    <a:srgbClr val="CC3300"/>
                  </a:solidFill>
                  <a:latin typeface="+mn-ea"/>
                  <a:ea typeface="+mn-ea"/>
                </a:rPr>
                <a:t>    </a:t>
              </a:r>
              <a:r>
                <a:rPr lang="zh-CN" altLang="en-US" sz="2800" dirty="0" smtClean="0">
                  <a:solidFill>
                    <a:srgbClr val="CC3300"/>
                  </a:solidFill>
                  <a:latin typeface="+mn-ea"/>
                  <a:ea typeface="+mn-ea"/>
                </a:rPr>
                <a:t>　你发</a:t>
              </a:r>
              <a:r>
                <a:rPr lang="zh-CN" altLang="en-US" sz="2800" dirty="0">
                  <a:solidFill>
                    <a:srgbClr val="CC3300"/>
                  </a:solidFill>
                  <a:latin typeface="+mn-ea"/>
                  <a:ea typeface="+mn-ea"/>
                </a:rPr>
                <a:t>现了什么？</a:t>
              </a:r>
            </a:p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 sz="2800" dirty="0">
                <a:solidFill>
                  <a:srgbClr val="CC3300"/>
                </a:solidFill>
                <a:latin typeface="+mn-ea"/>
                <a:ea typeface="+mn-ea"/>
              </a:endParaRPr>
            </a:p>
            <a:p>
              <a:pPr>
                <a:buFont typeface="Arial" panose="020B0604020202020204" pitchFamily="34" charset="0"/>
                <a:buNone/>
                <a:defRPr/>
              </a:pPr>
              <a:r>
                <a:rPr lang="zh-CN" altLang="en-US" sz="2800" dirty="0">
                  <a:solidFill>
                    <a:srgbClr val="CC3300"/>
                  </a:solidFill>
                  <a:latin typeface="+mn-ea"/>
                  <a:ea typeface="+mn-ea"/>
                </a:rPr>
                <a:t>      </a:t>
              </a:r>
              <a:r>
                <a:rPr lang="zh-CN" altLang="en-US" sz="2800" dirty="0" smtClean="0">
                  <a:solidFill>
                    <a:srgbClr val="CC3300"/>
                  </a:solidFill>
                  <a:latin typeface="+mn-ea"/>
                  <a:ea typeface="+mn-ea"/>
                </a:rPr>
                <a:t>你有</a:t>
              </a:r>
              <a:r>
                <a:rPr lang="zh-CN" altLang="en-US" sz="2800" dirty="0">
                  <a:solidFill>
                    <a:srgbClr val="CC3300"/>
                  </a:solidFill>
                  <a:latin typeface="+mn-ea"/>
                  <a:ea typeface="+mn-ea"/>
                </a:rPr>
                <a:t>什么收获？</a:t>
              </a:r>
            </a:p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 sz="2800" dirty="0">
                <a:solidFill>
                  <a:srgbClr val="CC3300"/>
                </a:solidFill>
                <a:latin typeface="+mn-ea"/>
                <a:ea typeface="+mn-ea"/>
              </a:endParaRPr>
            </a:p>
            <a:p>
              <a:pPr>
                <a:buFont typeface="Arial" panose="020B0604020202020204" pitchFamily="34" charset="0"/>
                <a:buNone/>
                <a:defRPr/>
              </a:pPr>
              <a:r>
                <a:rPr lang="zh-CN" altLang="en-US" sz="2800" dirty="0">
                  <a:solidFill>
                    <a:srgbClr val="CC3300"/>
                  </a:solidFill>
                  <a:latin typeface="+mn-ea"/>
                  <a:ea typeface="+mn-ea"/>
                </a:rPr>
                <a:t>      </a:t>
              </a:r>
              <a:r>
                <a:rPr lang="zh-CN" altLang="en-US" sz="2800" dirty="0" smtClean="0">
                  <a:solidFill>
                    <a:srgbClr val="CC3300"/>
                  </a:solidFill>
                  <a:latin typeface="+mn-ea"/>
                  <a:ea typeface="+mn-ea"/>
                </a:rPr>
                <a:t>你还</a:t>
              </a:r>
              <a:r>
                <a:rPr lang="zh-CN" altLang="en-US" sz="2800" dirty="0">
                  <a:solidFill>
                    <a:srgbClr val="CC3300"/>
                  </a:solidFill>
                  <a:latin typeface="+mn-ea"/>
                  <a:ea typeface="+mn-ea"/>
                </a:rPr>
                <a:t>存在什么没有解决的问题？ </a:t>
              </a:r>
            </a:p>
          </p:txBody>
        </p:sp>
        <p:sp>
          <p:nvSpPr>
            <p:cNvPr id="44036" name="Line 6"/>
            <p:cNvSpPr>
              <a:spLocks noChangeShapeType="1"/>
            </p:cNvSpPr>
            <p:nvPr/>
          </p:nvSpPr>
          <p:spPr bwMode="auto">
            <a:xfrm>
              <a:off x="3155" y="2177"/>
              <a:ext cx="564" cy="1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prstDash val="sysDot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88913" y="201613"/>
            <a:ext cx="2749550" cy="944562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课堂小结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231775"/>
            <a:ext cx="2763838" cy="798513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作业布置</a:t>
            </a:r>
            <a:endParaRPr lang="zh-CN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5058" name="Text Box 5"/>
          <p:cNvSpPr txBox="1">
            <a:spLocks noChangeArrowheads="1"/>
          </p:cNvSpPr>
          <p:nvPr/>
        </p:nvSpPr>
        <p:spPr bwMode="auto">
          <a:xfrm>
            <a:off x="1116013" y="2060575"/>
            <a:ext cx="59769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endParaRPr lang="zh-CN" altLang="zh-CN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479550" y="1649413"/>
            <a:ext cx="7129463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rgbClr val="6600FF"/>
                </a:solidFill>
                <a:latin typeface="+mn-ea"/>
                <a:ea typeface="+mn-ea"/>
                <a:cs typeface="Times New Roman" pitchFamily="18" charset="0"/>
              </a:rPr>
              <a:t>课本习题</a:t>
            </a:r>
            <a:r>
              <a:rPr lang="en-US" altLang="zh-CN" sz="2800" dirty="0">
                <a:solidFill>
                  <a:srgbClr val="6600FF"/>
                </a:solidFill>
                <a:latin typeface="+mn-ea"/>
                <a:ea typeface="+mn-ea"/>
                <a:cs typeface="Times New Roman" pitchFamily="18" charset="0"/>
              </a:rPr>
              <a:t>12.2 </a:t>
            </a:r>
            <a:r>
              <a:rPr lang="zh-CN" altLang="en-US" sz="2800" dirty="0">
                <a:solidFill>
                  <a:srgbClr val="6600FF"/>
                </a:solidFill>
                <a:latin typeface="+mn-ea"/>
                <a:ea typeface="+mn-ea"/>
                <a:cs typeface="Times New Roman" pitchFamily="18" charset="0"/>
              </a:rPr>
              <a:t>：</a:t>
            </a:r>
            <a:r>
              <a:rPr lang="en-US" altLang="zh-CN" sz="2800" dirty="0">
                <a:solidFill>
                  <a:srgbClr val="6600FF"/>
                </a:solidFill>
                <a:latin typeface="+mn-ea"/>
                <a:ea typeface="+mn-ea"/>
                <a:cs typeface="Times New Roman" pitchFamily="18" charset="0"/>
              </a:rPr>
              <a:t>1</a:t>
            </a:r>
            <a:r>
              <a:rPr lang="zh-CN" altLang="en-US" sz="2800" dirty="0">
                <a:solidFill>
                  <a:srgbClr val="6600FF"/>
                </a:solidFill>
                <a:latin typeface="+mn-ea"/>
                <a:ea typeface="+mn-ea"/>
                <a:cs typeface="Times New Roman" pitchFamily="18" charset="0"/>
              </a:rPr>
              <a:t>－</a:t>
            </a:r>
            <a:r>
              <a:rPr lang="en-US" altLang="zh-CN" sz="2800" dirty="0">
                <a:solidFill>
                  <a:srgbClr val="6600FF"/>
                </a:solidFill>
                <a:latin typeface="+mn-ea"/>
                <a:ea typeface="+mn-ea"/>
                <a:cs typeface="Times New Roman" pitchFamily="18" charset="0"/>
              </a:rPr>
              <a:t>2</a:t>
            </a:r>
            <a:r>
              <a:rPr lang="zh-CN" altLang="en-US" sz="2800" dirty="0">
                <a:solidFill>
                  <a:srgbClr val="6600FF"/>
                </a:solidFill>
                <a:latin typeface="+mn-ea"/>
                <a:ea typeface="+mn-ea"/>
                <a:cs typeface="Times New Roman" pitchFamily="18" charset="0"/>
              </a:rPr>
              <a:t>题。</a:t>
            </a:r>
            <a:endParaRPr lang="en-US" altLang="zh-CN" sz="2800" dirty="0">
              <a:solidFill>
                <a:srgbClr val="6600FF"/>
              </a:solidFill>
              <a:latin typeface="+mn-ea"/>
              <a:ea typeface="+mn-ea"/>
              <a:cs typeface="Times New Roman" pitchFamily="18" charset="0"/>
            </a:endParaRPr>
          </a:p>
        </p:txBody>
      </p:sp>
      <p:sp>
        <p:nvSpPr>
          <p:cNvPr id="45060" name="Text Box 7"/>
          <p:cNvSpPr txBox="1">
            <a:spLocks noChangeArrowheads="1"/>
          </p:cNvSpPr>
          <p:nvPr/>
        </p:nvSpPr>
        <p:spPr bwMode="auto">
          <a:xfrm>
            <a:off x="3759200" y="37941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endParaRPr lang="zh-CN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1" name="组合 12"/>
          <p:cNvGrpSpPr>
            <a:grpSpLocks/>
          </p:cNvGrpSpPr>
          <p:nvPr/>
        </p:nvGrpSpPr>
        <p:grpSpPr bwMode="auto">
          <a:xfrm>
            <a:off x="2003425" y="2293938"/>
            <a:ext cx="4370388" cy="2376487"/>
            <a:chOff x="914400" y="1915887"/>
            <a:chExt cx="4370641" cy="2376713"/>
          </a:xfrm>
        </p:grpSpPr>
        <p:sp>
          <p:nvSpPr>
            <p:cNvPr id="46083" name="AutoShape 3"/>
            <p:cNvSpPr>
              <a:spLocks noChangeArrowheads="1"/>
            </p:cNvSpPr>
            <p:nvPr/>
          </p:nvSpPr>
          <p:spPr bwMode="auto">
            <a:xfrm>
              <a:off x="914400" y="1916113"/>
              <a:ext cx="2592388" cy="2376487"/>
            </a:xfrm>
            <a:prstGeom prst="triangle">
              <a:avLst>
                <a:gd name="adj" fmla="val 88806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en-US"/>
            </a:p>
          </p:txBody>
        </p:sp>
        <p:sp>
          <p:nvSpPr>
            <p:cNvPr id="46084" name="AutoShape 8"/>
            <p:cNvSpPr>
              <a:spLocks noChangeArrowheads="1"/>
            </p:cNvSpPr>
            <p:nvPr/>
          </p:nvSpPr>
          <p:spPr bwMode="auto">
            <a:xfrm>
              <a:off x="2692653" y="1915887"/>
              <a:ext cx="2592388" cy="2376488"/>
            </a:xfrm>
            <a:prstGeom prst="triangle">
              <a:avLst>
                <a:gd name="adj" fmla="val 88806"/>
              </a:avLst>
            </a:prstGeom>
            <a:solidFill>
              <a:srgbClr val="3333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89313" y="3235325"/>
            <a:ext cx="2633662" cy="944563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再    </a:t>
            </a:r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98488" y="4110038"/>
            <a:ext cx="8208962" cy="1127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　　△ABC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与 </a:t>
            </a: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△</a:t>
            </a:r>
            <a:r>
              <a:rPr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DEF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 满足上述六个条件中的一部分是否能保证 </a:t>
            </a: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△ABC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与 </a:t>
            </a: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△</a:t>
            </a:r>
            <a:r>
              <a:rPr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DEF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全等呢？</a:t>
            </a:r>
          </a:p>
        </p:txBody>
      </p:sp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1211263" y="1289050"/>
            <a:ext cx="2895600" cy="1752600"/>
            <a:chOff x="0" y="0"/>
            <a:chExt cx="1365" cy="1092"/>
          </a:xfrm>
        </p:grpSpPr>
        <p:sp>
          <p:nvSpPr>
            <p:cNvPr id="20494" name="Line 9"/>
            <p:cNvSpPr>
              <a:spLocks noChangeShapeType="1"/>
            </p:cNvSpPr>
            <p:nvPr/>
          </p:nvSpPr>
          <p:spPr bwMode="auto">
            <a:xfrm>
              <a:off x="0" y="1084"/>
              <a:ext cx="1365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5" name="Line 10"/>
            <p:cNvSpPr>
              <a:spLocks noChangeShapeType="1"/>
            </p:cNvSpPr>
            <p:nvPr/>
          </p:nvSpPr>
          <p:spPr bwMode="auto">
            <a:xfrm flipH="1">
              <a:off x="0" y="0"/>
              <a:ext cx="945" cy="109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6" name="Line 11"/>
            <p:cNvSpPr>
              <a:spLocks noChangeShapeType="1"/>
            </p:cNvSpPr>
            <p:nvPr/>
          </p:nvSpPr>
          <p:spPr bwMode="auto">
            <a:xfrm>
              <a:off x="945" y="0"/>
              <a:ext cx="420" cy="109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0483" name="Text Box 12"/>
          <p:cNvSpPr txBox="1">
            <a:spLocks noChangeArrowheads="1"/>
          </p:cNvSpPr>
          <p:nvPr/>
        </p:nvSpPr>
        <p:spPr bwMode="auto">
          <a:xfrm>
            <a:off x="3192463" y="90805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>
                <a:latin typeface="Times New Roman" pitchFamily="18" charset="0"/>
              </a:rPr>
              <a:t>A</a:t>
            </a:r>
          </a:p>
        </p:txBody>
      </p:sp>
      <p:sp>
        <p:nvSpPr>
          <p:cNvPr id="20484" name="Text Box 13"/>
          <p:cNvSpPr txBox="1">
            <a:spLocks noChangeArrowheads="1"/>
          </p:cNvSpPr>
          <p:nvPr/>
        </p:nvSpPr>
        <p:spPr bwMode="auto">
          <a:xfrm>
            <a:off x="827088" y="272891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>
                <a:latin typeface="Times New Roman" pitchFamily="18" charset="0"/>
              </a:rPr>
              <a:t>B</a:t>
            </a:r>
          </a:p>
        </p:txBody>
      </p:sp>
      <p:sp>
        <p:nvSpPr>
          <p:cNvPr id="20485" name="Text Box 14"/>
          <p:cNvSpPr txBox="1">
            <a:spLocks noChangeArrowheads="1"/>
          </p:cNvSpPr>
          <p:nvPr/>
        </p:nvSpPr>
        <p:spPr bwMode="auto">
          <a:xfrm>
            <a:off x="4067175" y="2779713"/>
            <a:ext cx="387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>
                <a:latin typeface="Times New Roman" pitchFamily="18" charset="0"/>
              </a:rPr>
              <a:t>C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4716463" y="2700338"/>
            <a:ext cx="5461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>
                <a:latin typeface="Times New Roman" pitchFamily="18" charset="0"/>
              </a:rPr>
              <a:t>Ｄ</a:t>
            </a:r>
            <a:endParaRPr lang="en-US" altLang="zh-CN" sz="2800" b="1">
              <a:latin typeface="Times New Roman" pitchFamily="18" charset="0"/>
            </a:endParaRPr>
          </a:p>
        </p:txBody>
      </p:sp>
      <p:grpSp>
        <p:nvGrpSpPr>
          <p:cNvPr id="20487" name="Group 15"/>
          <p:cNvGrpSpPr>
            <a:grpSpLocks/>
          </p:cNvGrpSpPr>
          <p:nvPr/>
        </p:nvGrpSpPr>
        <p:grpSpPr bwMode="auto">
          <a:xfrm>
            <a:off x="5172075" y="1258888"/>
            <a:ext cx="2895600" cy="1752600"/>
            <a:chOff x="0" y="0"/>
            <a:chExt cx="1365" cy="1092"/>
          </a:xfrm>
        </p:grpSpPr>
        <p:sp>
          <p:nvSpPr>
            <p:cNvPr id="20491" name="Line 16"/>
            <p:cNvSpPr>
              <a:spLocks noChangeShapeType="1"/>
            </p:cNvSpPr>
            <p:nvPr/>
          </p:nvSpPr>
          <p:spPr bwMode="auto">
            <a:xfrm>
              <a:off x="0" y="1084"/>
              <a:ext cx="1365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2" name="Line 17"/>
            <p:cNvSpPr>
              <a:spLocks noChangeShapeType="1"/>
            </p:cNvSpPr>
            <p:nvPr/>
          </p:nvSpPr>
          <p:spPr bwMode="auto">
            <a:xfrm flipH="1">
              <a:off x="0" y="0"/>
              <a:ext cx="945" cy="10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3" name="Line 18"/>
            <p:cNvSpPr>
              <a:spLocks noChangeShapeType="1"/>
            </p:cNvSpPr>
            <p:nvPr/>
          </p:nvSpPr>
          <p:spPr bwMode="auto">
            <a:xfrm>
              <a:off x="945" y="0"/>
              <a:ext cx="420" cy="10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4" name="标题 23"/>
          <p:cNvSpPr>
            <a:spLocks noGrp="1"/>
          </p:cNvSpPr>
          <p:nvPr>
            <p:ph type="title" idx="4294967295"/>
          </p:nvPr>
        </p:nvSpPr>
        <p:spPr>
          <a:xfrm>
            <a:off x="203200" y="215900"/>
            <a:ext cx="2481263" cy="712788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问题求解</a:t>
            </a:r>
          </a:p>
        </p:txBody>
      </p:sp>
      <p:sp>
        <p:nvSpPr>
          <p:cNvPr id="20489" name="Text Box 13"/>
          <p:cNvSpPr txBox="1">
            <a:spLocks noChangeArrowheads="1"/>
          </p:cNvSpPr>
          <p:nvPr/>
        </p:nvSpPr>
        <p:spPr bwMode="auto">
          <a:xfrm>
            <a:off x="7981950" y="2670175"/>
            <a:ext cx="546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>
                <a:latin typeface="Times New Roman" pitchFamily="18" charset="0"/>
              </a:rPr>
              <a:t>Ｅ</a:t>
            </a:r>
            <a:endParaRPr lang="en-US" altLang="zh-CN" sz="2800" b="1">
              <a:latin typeface="Times New Roman" pitchFamily="18" charset="0"/>
            </a:endParaRPr>
          </a:p>
        </p:txBody>
      </p:sp>
      <p:sp>
        <p:nvSpPr>
          <p:cNvPr id="20490" name="Text Box 13"/>
          <p:cNvSpPr txBox="1">
            <a:spLocks noChangeArrowheads="1"/>
          </p:cNvSpPr>
          <p:nvPr/>
        </p:nvSpPr>
        <p:spPr bwMode="auto">
          <a:xfrm>
            <a:off x="7154863" y="942975"/>
            <a:ext cx="546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>
                <a:latin typeface="Times New Roman" pitchFamily="18" charset="0"/>
                <a:cs typeface="Times New Roman" pitchFamily="18" charset="0"/>
              </a:rPr>
              <a:t>Ｆ</a:t>
            </a:r>
            <a:endParaRPr lang="en-US" altLang="zh-CN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5148263" y="1412875"/>
            <a:ext cx="2136775" cy="1420813"/>
            <a:chOff x="0" y="0"/>
            <a:chExt cx="2268" cy="1361"/>
          </a:xfrm>
        </p:grpSpPr>
        <p:sp>
          <p:nvSpPr>
            <p:cNvPr id="21543" name="Line 5"/>
            <p:cNvSpPr>
              <a:spLocks noChangeShapeType="1"/>
            </p:cNvSpPr>
            <p:nvPr/>
          </p:nvSpPr>
          <p:spPr bwMode="auto">
            <a:xfrm>
              <a:off x="0" y="1361"/>
              <a:ext cx="12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4" name="Line 6"/>
            <p:cNvSpPr>
              <a:spLocks noChangeShapeType="1"/>
            </p:cNvSpPr>
            <p:nvPr/>
          </p:nvSpPr>
          <p:spPr bwMode="auto">
            <a:xfrm flipV="1">
              <a:off x="0" y="0"/>
              <a:ext cx="2268" cy="13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5" name="Line 7"/>
            <p:cNvSpPr>
              <a:spLocks noChangeShapeType="1"/>
            </p:cNvSpPr>
            <p:nvPr/>
          </p:nvSpPr>
          <p:spPr bwMode="auto">
            <a:xfrm flipH="1">
              <a:off x="1225" y="0"/>
              <a:ext cx="1043" cy="13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851275" y="2709863"/>
            <a:ext cx="1150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200" b="1"/>
              <a:t>3㎝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364163" y="2709863"/>
            <a:ext cx="968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200" b="1"/>
              <a:t>3㎝</a:t>
            </a: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3779838" y="1773238"/>
            <a:ext cx="1196975" cy="1041400"/>
          </a:xfrm>
          <a:prstGeom prst="triangle">
            <a:avLst>
              <a:gd name="adj" fmla="val 50000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3783013" y="2811463"/>
            <a:ext cx="1152525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5148263" y="2824163"/>
            <a:ext cx="1152525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132138" y="4435475"/>
            <a:ext cx="987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>
                <a:solidFill>
                  <a:srgbClr val="FF3399"/>
                </a:solidFill>
              </a:rPr>
              <a:t>45</a:t>
            </a:r>
            <a:r>
              <a:rPr lang="en-US" altLang="zh-CN" sz="2800" baseline="30000">
                <a:solidFill>
                  <a:srgbClr val="FF3399"/>
                </a:solidFill>
                <a:cs typeface="Arial" charset="0"/>
              </a:rPr>
              <a:t>◦</a:t>
            </a:r>
            <a:endParaRPr lang="en-US" altLang="zh-CN" sz="2800" b="1">
              <a:solidFill>
                <a:srgbClr val="FF3399"/>
              </a:solidFill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7380288" y="4364038"/>
            <a:ext cx="987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>
                <a:solidFill>
                  <a:srgbClr val="FF3399"/>
                </a:solidFill>
              </a:rPr>
              <a:t>45</a:t>
            </a:r>
            <a:r>
              <a:rPr lang="en-US" altLang="zh-CN" sz="2800" baseline="30000">
                <a:solidFill>
                  <a:srgbClr val="FF3399"/>
                </a:solidFill>
                <a:cs typeface="Arial" charset="0"/>
              </a:rPr>
              <a:t>◦</a:t>
            </a:r>
            <a:endParaRPr lang="en-US" altLang="zh-CN" sz="2800" b="1">
              <a:solidFill>
                <a:srgbClr val="FF3399"/>
              </a:solidFill>
            </a:endParaRPr>
          </a:p>
        </p:txBody>
      </p:sp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5219700" y="2924175"/>
            <a:ext cx="1944688" cy="1925638"/>
            <a:chOff x="0" y="0"/>
            <a:chExt cx="1225" cy="1213"/>
          </a:xfrm>
        </p:grpSpPr>
        <p:sp>
          <p:nvSpPr>
            <p:cNvPr id="21540" name="Line 18"/>
            <p:cNvSpPr>
              <a:spLocks noChangeShapeType="1"/>
            </p:cNvSpPr>
            <p:nvPr/>
          </p:nvSpPr>
          <p:spPr bwMode="auto">
            <a:xfrm flipV="1">
              <a:off x="0" y="0"/>
              <a:ext cx="1225" cy="12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1" name="Line 19"/>
            <p:cNvSpPr>
              <a:spLocks noChangeShapeType="1"/>
            </p:cNvSpPr>
            <p:nvPr/>
          </p:nvSpPr>
          <p:spPr bwMode="auto">
            <a:xfrm>
              <a:off x="1" y="1213"/>
              <a:ext cx="66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2" name="Line 20"/>
            <p:cNvSpPr>
              <a:spLocks noChangeShapeType="1"/>
            </p:cNvSpPr>
            <p:nvPr/>
          </p:nvSpPr>
          <p:spPr bwMode="auto">
            <a:xfrm flipH="1">
              <a:off x="661" y="0"/>
              <a:ext cx="564" cy="12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2916238" y="3355975"/>
            <a:ext cx="1800225" cy="1538288"/>
            <a:chOff x="0" y="0"/>
            <a:chExt cx="1134" cy="969"/>
          </a:xfrm>
        </p:grpSpPr>
        <p:sp>
          <p:nvSpPr>
            <p:cNvPr id="21537" name="Line 22"/>
            <p:cNvSpPr>
              <a:spLocks noChangeShapeType="1"/>
            </p:cNvSpPr>
            <p:nvPr/>
          </p:nvSpPr>
          <p:spPr bwMode="auto">
            <a:xfrm flipV="1">
              <a:off x="0" y="0"/>
              <a:ext cx="907" cy="9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8" name="Line 23"/>
            <p:cNvSpPr>
              <a:spLocks noChangeShapeType="1"/>
            </p:cNvSpPr>
            <p:nvPr/>
          </p:nvSpPr>
          <p:spPr bwMode="auto">
            <a:xfrm>
              <a:off x="0" y="969"/>
              <a:ext cx="113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9" name="Line 24"/>
            <p:cNvSpPr>
              <a:spLocks noChangeShapeType="1"/>
            </p:cNvSpPr>
            <p:nvPr/>
          </p:nvSpPr>
          <p:spPr bwMode="auto">
            <a:xfrm>
              <a:off x="907" y="0"/>
              <a:ext cx="227" cy="9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454025" y="3573463"/>
            <a:ext cx="3000375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rgbClr val="0000FF"/>
                </a:solidFill>
                <a:latin typeface="+mn-ea"/>
                <a:ea typeface="+mn-ea"/>
              </a:rPr>
              <a:t>2.</a:t>
            </a:r>
            <a:r>
              <a:rPr lang="zh-CN" altLang="en-US" sz="2800" b="1" dirty="0">
                <a:solidFill>
                  <a:srgbClr val="0000FF"/>
                </a:solidFill>
                <a:latin typeface="+mn-ea"/>
                <a:ea typeface="+mn-ea"/>
              </a:rPr>
              <a:t>只给一个角时；</a:t>
            </a:r>
          </a:p>
        </p:txBody>
      </p:sp>
      <p:sp>
        <p:nvSpPr>
          <p:cNvPr id="5146" name="AutoShape 26"/>
          <p:cNvSpPr>
            <a:spLocks noChangeArrowheads="1"/>
          </p:cNvSpPr>
          <p:nvPr/>
        </p:nvSpPr>
        <p:spPr bwMode="auto">
          <a:xfrm>
            <a:off x="6875463" y="1989138"/>
            <a:ext cx="1152525" cy="792162"/>
          </a:xfrm>
          <a:prstGeom prst="triangle">
            <a:avLst>
              <a:gd name="adj" fmla="val 100000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7092950" y="27098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/>
              <a:t>3cm</a:t>
            </a:r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 flipV="1">
            <a:off x="6840538" y="2781300"/>
            <a:ext cx="122555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5435600" y="4364038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>
                <a:solidFill>
                  <a:srgbClr val="FF3399"/>
                </a:solidFill>
              </a:rPr>
              <a:t>45</a:t>
            </a:r>
            <a:r>
              <a:rPr lang="en-US" altLang="zh-CN" sz="2800" baseline="30000">
                <a:solidFill>
                  <a:srgbClr val="FF3399"/>
                </a:solidFill>
                <a:cs typeface="Arial" charset="0"/>
              </a:rPr>
              <a:t>◦</a:t>
            </a:r>
            <a:endParaRPr lang="en-US" altLang="zh-CN" sz="2800" b="1">
              <a:solidFill>
                <a:srgbClr val="FF3399"/>
              </a:solidFill>
            </a:endParaRPr>
          </a:p>
        </p:txBody>
      </p:sp>
      <p:grpSp>
        <p:nvGrpSpPr>
          <p:cNvPr id="5150" name="Group 30"/>
          <p:cNvGrpSpPr>
            <a:grpSpLocks/>
          </p:cNvGrpSpPr>
          <p:nvPr/>
        </p:nvGrpSpPr>
        <p:grpSpPr bwMode="auto">
          <a:xfrm>
            <a:off x="7164388" y="3571875"/>
            <a:ext cx="1152525" cy="1223963"/>
            <a:chOff x="0" y="0"/>
            <a:chExt cx="1088" cy="1089"/>
          </a:xfrm>
        </p:grpSpPr>
        <p:sp>
          <p:nvSpPr>
            <p:cNvPr id="21534" name="Line 31"/>
            <p:cNvSpPr>
              <a:spLocks noChangeShapeType="1"/>
            </p:cNvSpPr>
            <p:nvPr/>
          </p:nvSpPr>
          <p:spPr bwMode="auto">
            <a:xfrm flipV="1">
              <a:off x="0" y="0"/>
              <a:ext cx="1088" cy="10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5" name="Line 32"/>
            <p:cNvSpPr>
              <a:spLocks noChangeShapeType="1"/>
            </p:cNvSpPr>
            <p:nvPr/>
          </p:nvSpPr>
          <p:spPr bwMode="auto">
            <a:xfrm>
              <a:off x="0" y="1089"/>
              <a:ext cx="10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6" name="Line 33"/>
            <p:cNvSpPr>
              <a:spLocks noChangeShapeType="1"/>
            </p:cNvSpPr>
            <p:nvPr/>
          </p:nvSpPr>
          <p:spPr bwMode="auto">
            <a:xfrm>
              <a:off x="1088" y="0"/>
              <a:ext cx="0" cy="10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154" name="Group 34"/>
          <p:cNvGrpSpPr>
            <a:grpSpLocks/>
          </p:cNvGrpSpPr>
          <p:nvPr/>
        </p:nvGrpSpPr>
        <p:grpSpPr bwMode="auto">
          <a:xfrm>
            <a:off x="7164388" y="4075113"/>
            <a:ext cx="1152525" cy="720725"/>
            <a:chOff x="0" y="0"/>
            <a:chExt cx="726" cy="454"/>
          </a:xfrm>
        </p:grpSpPr>
        <p:sp>
          <p:nvSpPr>
            <p:cNvPr id="21532" name="Line 35"/>
            <p:cNvSpPr>
              <a:spLocks noChangeShapeType="1"/>
            </p:cNvSpPr>
            <p:nvPr/>
          </p:nvSpPr>
          <p:spPr bwMode="auto">
            <a:xfrm>
              <a:off x="0" y="454"/>
              <a:ext cx="726" cy="0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3" name="Line 36"/>
            <p:cNvSpPr>
              <a:spLocks noChangeShapeType="1"/>
            </p:cNvSpPr>
            <p:nvPr/>
          </p:nvSpPr>
          <p:spPr bwMode="auto">
            <a:xfrm flipV="1">
              <a:off x="0" y="0"/>
              <a:ext cx="454" cy="454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157" name="Group 37"/>
          <p:cNvGrpSpPr>
            <a:grpSpLocks/>
          </p:cNvGrpSpPr>
          <p:nvPr/>
        </p:nvGrpSpPr>
        <p:grpSpPr bwMode="auto">
          <a:xfrm>
            <a:off x="2901950" y="4176713"/>
            <a:ext cx="1152525" cy="720725"/>
            <a:chOff x="0" y="0"/>
            <a:chExt cx="726" cy="454"/>
          </a:xfrm>
        </p:grpSpPr>
        <p:sp>
          <p:nvSpPr>
            <p:cNvPr id="21530" name="Line 38"/>
            <p:cNvSpPr>
              <a:spLocks noChangeShapeType="1"/>
            </p:cNvSpPr>
            <p:nvPr/>
          </p:nvSpPr>
          <p:spPr bwMode="auto">
            <a:xfrm>
              <a:off x="0" y="454"/>
              <a:ext cx="726" cy="0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1" name="Line 39"/>
            <p:cNvSpPr>
              <a:spLocks noChangeShapeType="1"/>
            </p:cNvSpPr>
            <p:nvPr/>
          </p:nvSpPr>
          <p:spPr bwMode="auto">
            <a:xfrm flipV="1">
              <a:off x="0" y="0"/>
              <a:ext cx="454" cy="454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160" name="Group 40"/>
          <p:cNvGrpSpPr>
            <a:grpSpLocks/>
          </p:cNvGrpSpPr>
          <p:nvPr/>
        </p:nvGrpSpPr>
        <p:grpSpPr bwMode="auto">
          <a:xfrm>
            <a:off x="5219700" y="4148138"/>
            <a:ext cx="1152525" cy="720725"/>
            <a:chOff x="0" y="0"/>
            <a:chExt cx="726" cy="454"/>
          </a:xfrm>
        </p:grpSpPr>
        <p:sp>
          <p:nvSpPr>
            <p:cNvPr id="21528" name="Line 41"/>
            <p:cNvSpPr>
              <a:spLocks noChangeShapeType="1"/>
            </p:cNvSpPr>
            <p:nvPr/>
          </p:nvSpPr>
          <p:spPr bwMode="auto">
            <a:xfrm>
              <a:off x="0" y="454"/>
              <a:ext cx="726" cy="0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9" name="Line 42"/>
            <p:cNvSpPr>
              <a:spLocks noChangeShapeType="1"/>
            </p:cNvSpPr>
            <p:nvPr/>
          </p:nvSpPr>
          <p:spPr bwMode="auto">
            <a:xfrm flipV="1">
              <a:off x="0" y="0"/>
              <a:ext cx="454" cy="454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155575" y="4659313"/>
            <a:ext cx="9047163" cy="11699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结论</a:t>
            </a:r>
            <a:r>
              <a:rPr lang="en-US" altLang="zh-CN" sz="2800" b="1" dirty="0">
                <a:solidFill>
                  <a:srgbClr val="FF0000"/>
                </a:solidFill>
                <a:latin typeface="+mn-ea"/>
                <a:ea typeface="+mn-ea"/>
              </a:rPr>
              <a:t>: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rgbClr val="FF0000"/>
                </a:solidFill>
                <a:latin typeface="+mn-ea"/>
                <a:ea typeface="+mn-ea"/>
              </a:rPr>
              <a:t>只有一条边或一个角对应相等的两个三角形不一定全等。</a:t>
            </a:r>
            <a:endParaRPr lang="en-US" altLang="zh-CN" sz="2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5" name="标题 44"/>
          <p:cNvSpPr>
            <a:spLocks noGrp="1"/>
          </p:cNvSpPr>
          <p:nvPr>
            <p:ph type="title"/>
          </p:nvPr>
        </p:nvSpPr>
        <p:spPr>
          <a:xfrm>
            <a:off x="195263" y="300038"/>
            <a:ext cx="8121650" cy="701675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探究三角形全等</a:t>
            </a:r>
            <a:r>
              <a:rPr lang="en-US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给一个条件</a:t>
            </a:r>
          </a:p>
        </p:txBody>
      </p:sp>
      <p:sp>
        <p:nvSpPr>
          <p:cNvPr id="46" name="Text Box 13"/>
          <p:cNvSpPr txBox="1">
            <a:spLocks noChangeArrowheads="1"/>
          </p:cNvSpPr>
          <p:nvPr/>
        </p:nvSpPr>
        <p:spPr bwMode="auto">
          <a:xfrm>
            <a:off x="555625" y="1471613"/>
            <a:ext cx="2579688" cy="5222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只给一个条件</a:t>
            </a:r>
          </a:p>
        </p:txBody>
      </p:sp>
      <p:sp>
        <p:nvSpPr>
          <p:cNvPr id="47" name="Rectangle 3"/>
          <p:cNvSpPr txBox="1">
            <a:spLocks noChangeArrowheads="1"/>
          </p:cNvSpPr>
          <p:nvPr/>
        </p:nvSpPr>
        <p:spPr bwMode="auto">
          <a:xfrm>
            <a:off x="446088" y="2314575"/>
            <a:ext cx="2979737" cy="558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altLang="zh-CN" sz="2800" b="1" dirty="0">
                <a:solidFill>
                  <a:srgbClr val="0000FF"/>
                </a:solidFill>
                <a:latin typeface="+mn-ea"/>
                <a:ea typeface="+mn-ea"/>
              </a:rPr>
              <a:t>1.</a:t>
            </a:r>
            <a:r>
              <a:rPr lang="zh-CN" altLang="en-US" sz="2800" b="1" dirty="0">
                <a:solidFill>
                  <a:srgbClr val="0000FF"/>
                </a:solidFill>
                <a:latin typeface="+mn-ea"/>
                <a:ea typeface="+mn-ea"/>
              </a:rPr>
              <a:t>只给一条边时；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75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75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utoUpdateAnimBg="0"/>
      <p:bldP spid="5129" grpId="0" autoUpdateAnimBg="0"/>
      <p:bldP spid="5130" grpId="0" animBg="1"/>
      <p:bldP spid="5131" grpId="0" animBg="1"/>
      <p:bldP spid="5132" grpId="0" animBg="1"/>
      <p:bldP spid="5135" grpId="0" autoUpdateAnimBg="0"/>
      <p:bldP spid="5136" grpId="0" autoUpdateAnimBg="0"/>
      <p:bldP spid="5145" grpId="0" autoUpdateAnimBg="0"/>
      <p:bldP spid="5146" grpId="0" animBg="1"/>
      <p:bldP spid="5147" grpId="0" autoUpdateAnimBg="0"/>
      <p:bldP spid="5148" grpId="0" animBg="1"/>
      <p:bldP spid="5149" grpId="0" autoUpdateAnimBg="0"/>
      <p:bldP spid="5163" grpId="0" autoUpdateAnimBg="0"/>
      <p:bldP spid="46" grpId="0" autoUpdateAnimBg="0"/>
      <p:bldP spid="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506538" y="2949575"/>
            <a:ext cx="2808287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rgbClr val="0000FF"/>
                </a:solidFill>
                <a:latin typeface="+mn-ea"/>
                <a:ea typeface="+mn-ea"/>
              </a:rPr>
              <a:t>①</a:t>
            </a:r>
            <a:r>
              <a:rPr lang="zh-CN" altLang="en-US" sz="2800" b="1" dirty="0">
                <a:solidFill>
                  <a:srgbClr val="0000FF"/>
                </a:solidFill>
                <a:latin typeface="+mn-ea"/>
                <a:ea typeface="+mn-ea"/>
              </a:rPr>
              <a:t>两角；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506538" y="4892675"/>
            <a:ext cx="3167062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rgbClr val="0000FF"/>
                </a:solidFill>
                <a:latin typeface="+mn-ea"/>
                <a:ea typeface="+mn-ea"/>
              </a:rPr>
              <a:t>③</a:t>
            </a:r>
            <a:r>
              <a:rPr lang="zh-CN" altLang="en-US" sz="2800" b="1" dirty="0">
                <a:solidFill>
                  <a:srgbClr val="0000FF"/>
                </a:solidFill>
                <a:latin typeface="+mn-ea"/>
                <a:ea typeface="+mn-ea"/>
              </a:rPr>
              <a:t>一边一角。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506538" y="3921125"/>
            <a:ext cx="2151062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rgbClr val="0000FF"/>
                </a:solidFill>
                <a:latin typeface="+mn-ea"/>
                <a:ea typeface="+mn-ea"/>
              </a:rPr>
              <a:t>②</a:t>
            </a:r>
            <a:r>
              <a:rPr lang="zh-CN" altLang="en-US" sz="2800" b="1" dirty="0">
                <a:solidFill>
                  <a:srgbClr val="0000FF"/>
                </a:solidFill>
                <a:latin typeface="+mn-ea"/>
                <a:ea typeface="+mn-ea"/>
              </a:rPr>
              <a:t>两边；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180975" y="304800"/>
            <a:ext cx="8229600" cy="769938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探究三角形全等</a:t>
            </a:r>
            <a:r>
              <a:rPr lang="en-US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给两个条件</a:t>
            </a:r>
          </a:p>
        </p:txBody>
      </p:sp>
      <p:sp>
        <p:nvSpPr>
          <p:cNvPr id="22533" name="矩形 8"/>
          <p:cNvSpPr>
            <a:spLocks noChangeArrowheads="1"/>
          </p:cNvSpPr>
          <p:nvPr/>
        </p:nvSpPr>
        <p:spPr bwMode="auto">
          <a:xfrm>
            <a:off x="696913" y="1712913"/>
            <a:ext cx="77073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/>
              <a:t>　　如果给出两个条件画三角形，你能说出有哪几种可能的情况？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utoUpdateAnimBg="0"/>
      <p:bldP spid="6150" grpId="0" autoUpdateAnimBg="0"/>
      <p:bldP spid="615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7235825" y="3284538"/>
            <a:ext cx="1295400" cy="1009650"/>
            <a:chOff x="0" y="0"/>
            <a:chExt cx="816" cy="636"/>
          </a:xfrm>
        </p:grpSpPr>
        <p:sp>
          <p:nvSpPr>
            <p:cNvPr id="23580" name="Text Box 3"/>
            <p:cNvSpPr txBox="1">
              <a:spLocks noChangeArrowheads="1"/>
            </p:cNvSpPr>
            <p:nvPr/>
          </p:nvSpPr>
          <p:spPr bwMode="auto">
            <a:xfrm>
              <a:off x="90" y="309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>
                  <a:solidFill>
                    <a:srgbClr val="FF3399"/>
                  </a:solidFill>
                </a:rPr>
                <a:t>45</a:t>
              </a:r>
              <a:r>
                <a:rPr lang="en-US" altLang="zh-CN" sz="2800" baseline="30000">
                  <a:solidFill>
                    <a:srgbClr val="FF3399"/>
                  </a:solidFill>
                  <a:cs typeface="Arial" charset="0"/>
                </a:rPr>
                <a:t>◦</a:t>
              </a:r>
              <a:endParaRPr lang="en-US" altLang="zh-CN" sz="2800" b="1">
                <a:solidFill>
                  <a:srgbClr val="FF3399"/>
                </a:solidFill>
              </a:endParaRPr>
            </a:p>
          </p:txBody>
        </p:sp>
        <p:grpSp>
          <p:nvGrpSpPr>
            <p:cNvPr id="23581" name="Group 4"/>
            <p:cNvGrpSpPr>
              <a:grpSpLocks/>
            </p:cNvGrpSpPr>
            <p:nvPr/>
          </p:nvGrpSpPr>
          <p:grpSpPr bwMode="auto">
            <a:xfrm>
              <a:off x="0" y="0"/>
              <a:ext cx="726" cy="590"/>
              <a:chOff x="0" y="0"/>
              <a:chExt cx="726" cy="590"/>
            </a:xfrm>
          </p:grpSpPr>
          <p:sp>
            <p:nvSpPr>
              <p:cNvPr id="23582" name="Line 5"/>
              <p:cNvSpPr>
                <a:spLocks noChangeShapeType="1"/>
              </p:cNvSpPr>
              <p:nvPr/>
            </p:nvSpPr>
            <p:spPr bwMode="auto">
              <a:xfrm flipH="1" flipV="1">
                <a:off x="136" y="0"/>
                <a:ext cx="590" cy="590"/>
              </a:xfrm>
              <a:prstGeom prst="line">
                <a:avLst/>
              </a:prstGeom>
              <a:noFill/>
              <a:ln w="571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83" name="Line 6"/>
              <p:cNvSpPr>
                <a:spLocks noChangeShapeType="1"/>
              </p:cNvSpPr>
              <p:nvPr/>
            </p:nvSpPr>
            <p:spPr bwMode="auto">
              <a:xfrm flipV="1">
                <a:off x="0" y="590"/>
                <a:ext cx="726" cy="0"/>
              </a:xfrm>
              <a:prstGeom prst="line">
                <a:avLst/>
              </a:prstGeom>
              <a:noFill/>
              <a:ln w="571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7175" name="Group 7"/>
          <p:cNvGrpSpPr>
            <a:grpSpLocks/>
          </p:cNvGrpSpPr>
          <p:nvPr/>
        </p:nvGrpSpPr>
        <p:grpSpPr bwMode="auto">
          <a:xfrm>
            <a:off x="4643438" y="3644900"/>
            <a:ext cx="1509712" cy="649288"/>
            <a:chOff x="0" y="0"/>
            <a:chExt cx="951" cy="409"/>
          </a:xfrm>
        </p:grpSpPr>
        <p:sp>
          <p:nvSpPr>
            <p:cNvPr id="23576" name="Text Box 8"/>
            <p:cNvSpPr txBox="1">
              <a:spLocks noChangeArrowheads="1"/>
            </p:cNvSpPr>
            <p:nvPr/>
          </p:nvSpPr>
          <p:spPr bwMode="auto">
            <a:xfrm>
              <a:off x="225" y="82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>
                  <a:solidFill>
                    <a:srgbClr val="FF3399"/>
                  </a:solidFill>
                </a:rPr>
                <a:t>30</a:t>
              </a:r>
              <a:r>
                <a:rPr lang="en-US" altLang="zh-CN" sz="2800" baseline="30000">
                  <a:solidFill>
                    <a:srgbClr val="FF3399"/>
                  </a:solidFill>
                  <a:cs typeface="Arial" charset="0"/>
                </a:rPr>
                <a:t>◦</a:t>
              </a:r>
              <a:endParaRPr lang="en-US" altLang="zh-CN" sz="2800" b="1">
                <a:solidFill>
                  <a:srgbClr val="FF3399"/>
                </a:solidFill>
              </a:endParaRPr>
            </a:p>
          </p:txBody>
        </p:sp>
        <p:grpSp>
          <p:nvGrpSpPr>
            <p:cNvPr id="23577" name="Group 9"/>
            <p:cNvGrpSpPr>
              <a:grpSpLocks/>
            </p:cNvGrpSpPr>
            <p:nvPr/>
          </p:nvGrpSpPr>
          <p:grpSpPr bwMode="auto">
            <a:xfrm>
              <a:off x="0" y="0"/>
              <a:ext cx="726" cy="363"/>
              <a:chOff x="0" y="0"/>
              <a:chExt cx="726" cy="363"/>
            </a:xfrm>
          </p:grpSpPr>
          <p:sp>
            <p:nvSpPr>
              <p:cNvPr id="23578" name="Line 10"/>
              <p:cNvSpPr>
                <a:spLocks noChangeShapeType="1"/>
              </p:cNvSpPr>
              <p:nvPr/>
            </p:nvSpPr>
            <p:spPr bwMode="auto">
              <a:xfrm flipV="1">
                <a:off x="0" y="0"/>
                <a:ext cx="635" cy="363"/>
              </a:xfrm>
              <a:prstGeom prst="line">
                <a:avLst/>
              </a:prstGeom>
              <a:noFill/>
              <a:ln w="571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79" name="Line 11"/>
              <p:cNvSpPr>
                <a:spLocks noChangeShapeType="1"/>
              </p:cNvSpPr>
              <p:nvPr/>
            </p:nvSpPr>
            <p:spPr bwMode="auto">
              <a:xfrm flipV="1">
                <a:off x="0" y="363"/>
                <a:ext cx="726" cy="0"/>
              </a:xfrm>
              <a:prstGeom prst="line">
                <a:avLst/>
              </a:prstGeom>
              <a:noFill/>
              <a:ln w="571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7180" name="Group 12"/>
          <p:cNvGrpSpPr>
            <a:grpSpLocks/>
          </p:cNvGrpSpPr>
          <p:nvPr/>
        </p:nvGrpSpPr>
        <p:grpSpPr bwMode="auto">
          <a:xfrm>
            <a:off x="2051050" y="3284538"/>
            <a:ext cx="1441450" cy="1023937"/>
            <a:chOff x="0" y="0"/>
            <a:chExt cx="908" cy="645"/>
          </a:xfrm>
        </p:grpSpPr>
        <p:sp>
          <p:nvSpPr>
            <p:cNvPr id="23572" name="Text Box 13"/>
            <p:cNvSpPr txBox="1">
              <a:spLocks noChangeArrowheads="1"/>
            </p:cNvSpPr>
            <p:nvPr/>
          </p:nvSpPr>
          <p:spPr bwMode="auto">
            <a:xfrm>
              <a:off x="182" y="318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>
                  <a:solidFill>
                    <a:srgbClr val="FF3399"/>
                  </a:solidFill>
                </a:rPr>
                <a:t>45</a:t>
              </a:r>
              <a:r>
                <a:rPr lang="en-US" altLang="zh-CN" sz="2800" baseline="30000">
                  <a:solidFill>
                    <a:srgbClr val="FF3399"/>
                  </a:solidFill>
                  <a:cs typeface="Arial" charset="0"/>
                </a:rPr>
                <a:t>◦</a:t>
              </a:r>
              <a:endParaRPr lang="en-US" altLang="zh-CN" sz="2800" b="1">
                <a:solidFill>
                  <a:srgbClr val="FF3399"/>
                </a:solidFill>
              </a:endParaRPr>
            </a:p>
          </p:txBody>
        </p:sp>
        <p:grpSp>
          <p:nvGrpSpPr>
            <p:cNvPr id="23573" name="Group 14"/>
            <p:cNvGrpSpPr>
              <a:grpSpLocks/>
            </p:cNvGrpSpPr>
            <p:nvPr/>
          </p:nvGrpSpPr>
          <p:grpSpPr bwMode="auto">
            <a:xfrm>
              <a:off x="0" y="0"/>
              <a:ext cx="726" cy="590"/>
              <a:chOff x="0" y="0"/>
              <a:chExt cx="726" cy="590"/>
            </a:xfrm>
          </p:grpSpPr>
          <p:sp>
            <p:nvSpPr>
              <p:cNvPr id="23574" name="Line 15"/>
              <p:cNvSpPr>
                <a:spLocks noChangeShapeType="1"/>
              </p:cNvSpPr>
              <p:nvPr/>
            </p:nvSpPr>
            <p:spPr bwMode="auto">
              <a:xfrm flipH="1" flipV="1">
                <a:off x="136" y="0"/>
                <a:ext cx="590" cy="590"/>
              </a:xfrm>
              <a:prstGeom prst="line">
                <a:avLst/>
              </a:prstGeom>
              <a:noFill/>
              <a:ln w="571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75" name="Line 16"/>
              <p:cNvSpPr>
                <a:spLocks noChangeShapeType="1"/>
              </p:cNvSpPr>
              <p:nvPr/>
            </p:nvSpPr>
            <p:spPr bwMode="auto">
              <a:xfrm flipV="1">
                <a:off x="0" y="590"/>
                <a:ext cx="726" cy="0"/>
              </a:xfrm>
              <a:prstGeom prst="line">
                <a:avLst/>
              </a:prstGeom>
              <a:noFill/>
              <a:ln w="571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7185" name="Group 17"/>
          <p:cNvGrpSpPr>
            <a:grpSpLocks/>
          </p:cNvGrpSpPr>
          <p:nvPr/>
        </p:nvGrpSpPr>
        <p:grpSpPr bwMode="auto">
          <a:xfrm>
            <a:off x="971550" y="3644900"/>
            <a:ext cx="1584325" cy="663575"/>
            <a:chOff x="0" y="0"/>
            <a:chExt cx="998" cy="418"/>
          </a:xfrm>
        </p:grpSpPr>
        <p:sp>
          <p:nvSpPr>
            <p:cNvPr id="23568" name="Text Box 18"/>
            <p:cNvSpPr txBox="1">
              <a:spLocks noChangeArrowheads="1"/>
            </p:cNvSpPr>
            <p:nvPr/>
          </p:nvSpPr>
          <p:spPr bwMode="auto">
            <a:xfrm>
              <a:off x="272" y="91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>
                  <a:solidFill>
                    <a:srgbClr val="FF3399"/>
                  </a:solidFill>
                </a:rPr>
                <a:t>30</a:t>
              </a:r>
              <a:r>
                <a:rPr lang="en-US" altLang="zh-CN" sz="2800" baseline="30000">
                  <a:solidFill>
                    <a:srgbClr val="FF3399"/>
                  </a:solidFill>
                  <a:cs typeface="Arial" charset="0"/>
                </a:rPr>
                <a:t>◦</a:t>
              </a:r>
              <a:endParaRPr lang="en-US" altLang="zh-CN" sz="2800" b="1">
                <a:solidFill>
                  <a:srgbClr val="FF3399"/>
                </a:solidFill>
              </a:endParaRPr>
            </a:p>
          </p:txBody>
        </p:sp>
        <p:grpSp>
          <p:nvGrpSpPr>
            <p:cNvPr id="23569" name="Group 19"/>
            <p:cNvGrpSpPr>
              <a:grpSpLocks/>
            </p:cNvGrpSpPr>
            <p:nvPr/>
          </p:nvGrpSpPr>
          <p:grpSpPr bwMode="auto">
            <a:xfrm>
              <a:off x="0" y="0"/>
              <a:ext cx="726" cy="363"/>
              <a:chOff x="0" y="0"/>
              <a:chExt cx="726" cy="363"/>
            </a:xfrm>
          </p:grpSpPr>
          <p:sp>
            <p:nvSpPr>
              <p:cNvPr id="23570" name="Line 20"/>
              <p:cNvSpPr>
                <a:spLocks noChangeShapeType="1"/>
              </p:cNvSpPr>
              <p:nvPr/>
            </p:nvSpPr>
            <p:spPr bwMode="auto">
              <a:xfrm flipV="1">
                <a:off x="0" y="0"/>
                <a:ext cx="635" cy="363"/>
              </a:xfrm>
              <a:prstGeom prst="line">
                <a:avLst/>
              </a:prstGeom>
              <a:noFill/>
              <a:ln w="571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71" name="Line 21"/>
              <p:cNvSpPr>
                <a:spLocks noChangeShapeType="1"/>
              </p:cNvSpPr>
              <p:nvPr/>
            </p:nvSpPr>
            <p:spPr bwMode="auto">
              <a:xfrm flipV="1">
                <a:off x="0" y="363"/>
                <a:ext cx="726" cy="0"/>
              </a:xfrm>
              <a:prstGeom prst="line">
                <a:avLst/>
              </a:prstGeom>
              <a:noFill/>
              <a:ln w="571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4714875" y="4206875"/>
            <a:ext cx="19431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flipV="1">
            <a:off x="971550" y="3429000"/>
            <a:ext cx="1368425" cy="777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V="1">
            <a:off x="4714875" y="2854325"/>
            <a:ext cx="2305050" cy="13525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2339975" y="3429000"/>
            <a:ext cx="790575" cy="777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>
            <a:off x="7019925" y="2854325"/>
            <a:ext cx="1366838" cy="13525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6226175" y="4206875"/>
            <a:ext cx="21605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>
            <a:off x="971550" y="4221163"/>
            <a:ext cx="21605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698500" y="5022850"/>
            <a:ext cx="8154988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结论：</a:t>
            </a:r>
            <a:r>
              <a:rPr lang="zh-CN" altLang="en-US" sz="28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两个角对应相等的两个三角形不一定全等。</a:t>
            </a:r>
            <a:endParaRPr lang="en-US" altLang="zh-CN" sz="2800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565" name="Line 33"/>
          <p:cNvSpPr>
            <a:spLocks noChangeShapeType="1"/>
          </p:cNvSpPr>
          <p:nvPr/>
        </p:nvSpPr>
        <p:spPr bwMode="auto">
          <a:xfrm>
            <a:off x="971550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标题 34"/>
          <p:cNvSpPr>
            <a:spLocks noGrp="1"/>
          </p:cNvSpPr>
          <p:nvPr>
            <p:ph type="title"/>
          </p:nvPr>
        </p:nvSpPr>
        <p:spPr>
          <a:xfrm>
            <a:off x="225425" y="201613"/>
            <a:ext cx="8229600" cy="785812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探究三角形全等</a:t>
            </a:r>
            <a:r>
              <a:rPr lang="en-US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给两个角</a:t>
            </a:r>
          </a:p>
        </p:txBody>
      </p:sp>
      <p:sp>
        <p:nvSpPr>
          <p:cNvPr id="36" name="Rectangle 22"/>
          <p:cNvSpPr txBox="1">
            <a:spLocks noChangeArrowheads="1"/>
          </p:cNvSpPr>
          <p:nvPr/>
        </p:nvSpPr>
        <p:spPr bwMode="auto">
          <a:xfrm>
            <a:off x="1038225" y="1724025"/>
            <a:ext cx="7888288" cy="852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①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如果三角形的两个内角分别是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30°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45°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时。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2" grpId="0" animBg="1"/>
      <p:bldP spid="7193" grpId="0" animBg="1"/>
      <p:bldP spid="7194" grpId="0" animBg="1"/>
      <p:bldP spid="7195" grpId="0" animBg="1"/>
      <p:bldP spid="7196" grpId="0" animBg="1"/>
      <p:bldP spid="7197" grpId="0" animBg="1"/>
      <p:bldP spid="7198" grpId="0" animBg="1"/>
      <p:bldP spid="72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 rot="5400000">
            <a:off x="250825" y="3576638"/>
            <a:ext cx="230505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1403350" y="4729163"/>
            <a:ext cx="3313113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5148263" y="4729163"/>
            <a:ext cx="3313112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rot="5400000">
            <a:off x="4644231" y="3217070"/>
            <a:ext cx="2016125" cy="1008062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68538" y="4729163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/>
              <a:t>6cm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011863" y="4656138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/>
              <a:t>6cm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68313" y="3360738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/>
              <a:t>4cm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716463" y="3360738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/>
              <a:t>4cm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1403350" y="2424113"/>
            <a:ext cx="3313113" cy="2305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156325" y="2713038"/>
            <a:ext cx="2305050" cy="20161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11188" y="5226050"/>
            <a:ext cx="8532812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结论：</a:t>
            </a:r>
            <a:r>
              <a:rPr lang="zh-CN" altLang="en-US" sz="28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两条边对应相等的两个三角形不一定全等。</a:t>
            </a:r>
            <a:endParaRPr lang="en-US" altLang="zh-CN" sz="2800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" name="标题 15"/>
          <p:cNvSpPr>
            <a:spLocks noGrp="1"/>
          </p:cNvSpPr>
          <p:nvPr>
            <p:ph type="title"/>
          </p:nvPr>
        </p:nvSpPr>
        <p:spPr>
          <a:xfrm>
            <a:off x="225425" y="188913"/>
            <a:ext cx="8229600" cy="101600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探究三角形全等</a:t>
            </a:r>
            <a:r>
              <a:rPr lang="en-US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给两条边</a:t>
            </a:r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 bwMode="auto">
          <a:xfrm>
            <a:off x="1303338" y="1525588"/>
            <a:ext cx="7462837" cy="68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②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如果三角形的两边分别为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4cm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6cm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时。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  <p:bldP spid="8199" grpId="0" animBg="1"/>
      <p:bldP spid="8200" grpId="0" animBg="1"/>
      <p:bldP spid="8201" grpId="0" autoUpdateAnimBg="0"/>
      <p:bldP spid="8202" grpId="0" autoUpdateAnimBg="0"/>
      <p:bldP spid="8203" grpId="0" autoUpdateAnimBg="0"/>
      <p:bldP spid="8204" grpId="0" autoUpdateAnimBg="0"/>
      <p:bldP spid="8205" grpId="0" animBg="1"/>
      <p:bldP spid="8206" grpId="0" animBg="1"/>
      <p:bldP spid="820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331913" y="4221163"/>
            <a:ext cx="1943100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995738" y="4221163"/>
            <a:ext cx="1943100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3995738" y="2060575"/>
            <a:ext cx="3600450" cy="2160588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H="1">
            <a:off x="5940425" y="2060575"/>
            <a:ext cx="1655763" cy="2160588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1331913" y="4221163"/>
            <a:ext cx="194310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3995738" y="4221163"/>
            <a:ext cx="194310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835150" y="4149725"/>
            <a:ext cx="1152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/>
              <a:t>6cm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572000" y="4149725"/>
            <a:ext cx="1152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/>
              <a:t>6cm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V="1">
            <a:off x="3995738" y="3141663"/>
            <a:ext cx="18002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1331913" y="3429000"/>
            <a:ext cx="1366837" cy="7921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2698750" y="3429000"/>
            <a:ext cx="576263" cy="7921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692275" y="3789363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>
                <a:solidFill>
                  <a:srgbClr val="FF3399"/>
                </a:solidFill>
              </a:rPr>
              <a:t>30</a:t>
            </a:r>
            <a:r>
              <a:rPr lang="en-US" altLang="zh-CN" sz="2800" baseline="30000">
                <a:solidFill>
                  <a:srgbClr val="FF3399"/>
                </a:solidFill>
                <a:cs typeface="Arial" charset="0"/>
              </a:rPr>
              <a:t>◦</a:t>
            </a:r>
            <a:endParaRPr lang="en-US" altLang="zh-CN" sz="2800" b="1">
              <a:solidFill>
                <a:srgbClr val="FF3399"/>
              </a:solidFill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427538" y="3789363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>
                <a:solidFill>
                  <a:srgbClr val="FF3399"/>
                </a:solidFill>
              </a:rPr>
              <a:t>30</a:t>
            </a:r>
            <a:r>
              <a:rPr lang="en-US" altLang="zh-CN" sz="2800" baseline="30000">
                <a:solidFill>
                  <a:srgbClr val="FF3399"/>
                </a:solidFill>
                <a:cs typeface="Arial" charset="0"/>
              </a:rPr>
              <a:t>◦</a:t>
            </a:r>
            <a:endParaRPr lang="en-US" altLang="zh-CN" sz="2800" b="1">
              <a:solidFill>
                <a:srgbClr val="FF3399"/>
              </a:solidFill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73063" y="4822825"/>
            <a:ext cx="8610600" cy="5222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  <a:cs typeface="Times New Roman" pitchFamily="18" charset="0"/>
              </a:rPr>
              <a:t>结论</a:t>
            </a:r>
            <a:r>
              <a:rPr lang="en-US" altLang="zh-CN" sz="2800" b="1" dirty="0">
                <a:solidFill>
                  <a:srgbClr val="FF0000"/>
                </a:solidFill>
                <a:latin typeface="+mn-ea"/>
                <a:ea typeface="+mn-ea"/>
                <a:cs typeface="Times New Roman" pitchFamily="18" charset="0"/>
              </a:rPr>
              <a:t>:</a:t>
            </a:r>
            <a:r>
              <a:rPr lang="zh-CN" altLang="en-US" sz="2800" dirty="0">
                <a:solidFill>
                  <a:srgbClr val="FF0000"/>
                </a:solidFill>
                <a:latin typeface="+mn-ea"/>
                <a:ea typeface="+mn-ea"/>
                <a:cs typeface="Times New Roman" pitchFamily="18" charset="0"/>
              </a:rPr>
              <a:t>一条边一个角对应相等的两个三角形不一定全等。</a:t>
            </a:r>
            <a:endParaRPr lang="en-US" altLang="zh-CN" sz="2800" dirty="0">
              <a:solidFill>
                <a:srgbClr val="FF0000"/>
              </a:solidFill>
              <a:latin typeface="+mn-ea"/>
              <a:ea typeface="+mn-ea"/>
              <a:cs typeface="Times New Roman" pitchFamily="18" charset="0"/>
            </a:endParaRPr>
          </a:p>
        </p:txBody>
      </p:sp>
      <p:sp>
        <p:nvSpPr>
          <p:cNvPr id="18" name="标题 17"/>
          <p:cNvSpPr>
            <a:spLocks noGrp="1"/>
          </p:cNvSpPr>
          <p:nvPr>
            <p:ph type="title"/>
          </p:nvPr>
        </p:nvSpPr>
        <p:spPr>
          <a:xfrm>
            <a:off x="195263" y="201613"/>
            <a:ext cx="8229600" cy="930275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探究三角形全等</a:t>
            </a:r>
            <a:r>
              <a:rPr lang="en-US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给一角一边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146175" y="1520825"/>
            <a:ext cx="7693025" cy="584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altLang="zh-CN" sz="2800" b="1" dirty="0">
                <a:solidFill>
                  <a:srgbClr val="009900"/>
                </a:solidFill>
                <a:latin typeface="+mn-lt"/>
                <a:ea typeface="+mn-ea"/>
              </a:rPr>
              <a:t> </a:t>
            </a:r>
            <a:r>
              <a:rPr lang="en-US" altLang="zh-CN" sz="2800" b="1" dirty="0">
                <a:solidFill>
                  <a:srgbClr val="0000FF"/>
                </a:solidFill>
                <a:latin typeface="+mn-lt"/>
                <a:ea typeface="+mn-ea"/>
              </a:rPr>
              <a:t>③</a:t>
            </a:r>
            <a:r>
              <a:rPr lang="zh-CN" altLang="en-US" sz="2800" b="1" dirty="0">
                <a:solidFill>
                  <a:srgbClr val="0000FF"/>
                </a:solidFill>
                <a:latin typeface="+mn-lt"/>
                <a:ea typeface="+mn-ea"/>
              </a:rPr>
              <a:t>三角形的一个内角为</a:t>
            </a:r>
            <a:r>
              <a:rPr lang="en-US" altLang="zh-CN" sz="2800" b="1" dirty="0">
                <a:solidFill>
                  <a:srgbClr val="0000FF"/>
                </a:solidFill>
                <a:latin typeface="+mn-lt"/>
                <a:ea typeface="+mn-ea"/>
              </a:rPr>
              <a:t>30°,</a:t>
            </a:r>
            <a:r>
              <a:rPr lang="zh-CN" altLang="en-US" sz="2800" b="1" dirty="0">
                <a:solidFill>
                  <a:srgbClr val="0000FF"/>
                </a:solidFill>
                <a:latin typeface="+mn-lt"/>
                <a:ea typeface="+mn-ea"/>
              </a:rPr>
              <a:t>一条边为</a:t>
            </a:r>
            <a:r>
              <a:rPr lang="en-US" altLang="zh-CN" sz="2800" b="1" dirty="0">
                <a:solidFill>
                  <a:srgbClr val="0000FF"/>
                </a:solidFill>
                <a:latin typeface="+mn-lt"/>
                <a:ea typeface="+mn-ea"/>
              </a:rPr>
              <a:t>6cm</a:t>
            </a:r>
            <a:r>
              <a:rPr lang="zh-CN" altLang="en-US" sz="2800" b="1" dirty="0">
                <a:solidFill>
                  <a:srgbClr val="0000FF"/>
                </a:solidFill>
                <a:latin typeface="+mn-lt"/>
                <a:ea typeface="+mn-ea"/>
              </a:rPr>
              <a:t>时。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0" animBg="1"/>
      <p:bldP spid="9221" grpId="0" animBg="1"/>
      <p:bldP spid="9222" grpId="0" animBg="1"/>
      <p:bldP spid="9223" grpId="0" animBg="1"/>
      <p:bldP spid="9224" grpId="0" animBg="1"/>
      <p:bldP spid="9225" grpId="0" autoUpdateAnimBg="0"/>
      <p:bldP spid="9226" grpId="0" autoUpdateAnimBg="0"/>
      <p:bldP spid="9227" grpId="0" animBg="1"/>
      <p:bldP spid="9228" grpId="0" animBg="1"/>
      <p:bldP spid="9229" grpId="0" animBg="1"/>
      <p:bldP spid="9230" grpId="0" autoUpdateAnimBg="0"/>
      <p:bldP spid="9231" grpId="0" autoUpdateAnimBg="0"/>
      <p:bldP spid="923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6" name="Group 6"/>
          <p:cNvGrpSpPr>
            <a:grpSpLocks/>
          </p:cNvGrpSpPr>
          <p:nvPr/>
        </p:nvGrpSpPr>
        <p:grpSpPr bwMode="auto">
          <a:xfrm>
            <a:off x="6332538" y="1006475"/>
            <a:ext cx="676275" cy="577850"/>
            <a:chOff x="0" y="0"/>
            <a:chExt cx="635" cy="532"/>
          </a:xfrm>
        </p:grpSpPr>
        <p:grpSp>
          <p:nvGrpSpPr>
            <p:cNvPr id="26698" name="Group 7"/>
            <p:cNvGrpSpPr>
              <a:grpSpLocks/>
            </p:cNvGrpSpPr>
            <p:nvPr/>
          </p:nvGrpSpPr>
          <p:grpSpPr bwMode="auto">
            <a:xfrm>
              <a:off x="0" y="0"/>
              <a:ext cx="635" cy="454"/>
              <a:chOff x="0" y="0"/>
              <a:chExt cx="635" cy="454"/>
            </a:xfrm>
          </p:grpSpPr>
          <p:sp>
            <p:nvSpPr>
              <p:cNvPr id="26702" name="Line 8"/>
              <p:cNvSpPr>
                <a:spLocks noChangeShapeType="1"/>
              </p:cNvSpPr>
              <p:nvPr/>
            </p:nvSpPr>
            <p:spPr bwMode="auto">
              <a:xfrm>
                <a:off x="0" y="454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703" name="Line 9"/>
              <p:cNvSpPr>
                <a:spLocks noChangeShapeType="1"/>
              </p:cNvSpPr>
              <p:nvPr/>
            </p:nvSpPr>
            <p:spPr bwMode="auto">
              <a:xfrm flipV="1">
                <a:off x="0" y="0"/>
                <a:ext cx="318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704" name="Line 10"/>
              <p:cNvSpPr>
                <a:spLocks noChangeShapeType="1"/>
              </p:cNvSpPr>
              <p:nvPr/>
            </p:nvSpPr>
            <p:spPr bwMode="auto">
              <a:xfrm>
                <a:off x="318" y="0"/>
                <a:ext cx="317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6699" name="Group 11"/>
            <p:cNvGrpSpPr>
              <a:grpSpLocks/>
            </p:cNvGrpSpPr>
            <p:nvPr/>
          </p:nvGrpSpPr>
          <p:grpSpPr bwMode="auto">
            <a:xfrm>
              <a:off x="228" y="396"/>
              <a:ext cx="90" cy="136"/>
              <a:chOff x="0" y="0"/>
              <a:chExt cx="90" cy="136"/>
            </a:xfrm>
          </p:grpSpPr>
          <p:sp>
            <p:nvSpPr>
              <p:cNvPr id="26700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136"/>
              </a:xfrm>
              <a:prstGeom prst="line">
                <a:avLst/>
              </a:prstGeom>
              <a:noFill/>
              <a:ln w="317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701" name="Line 13"/>
              <p:cNvSpPr>
                <a:spLocks noChangeShapeType="1"/>
              </p:cNvSpPr>
              <p:nvPr/>
            </p:nvSpPr>
            <p:spPr bwMode="auto">
              <a:xfrm>
                <a:off x="90" y="0"/>
                <a:ext cx="0" cy="136"/>
              </a:xfrm>
              <a:prstGeom prst="line">
                <a:avLst/>
              </a:prstGeom>
              <a:noFill/>
              <a:ln w="317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0254" name="Group 14"/>
          <p:cNvGrpSpPr>
            <a:grpSpLocks/>
          </p:cNvGrpSpPr>
          <p:nvPr/>
        </p:nvGrpSpPr>
        <p:grpSpPr bwMode="auto">
          <a:xfrm>
            <a:off x="7915275" y="871538"/>
            <a:ext cx="822325" cy="652462"/>
            <a:chOff x="0" y="0"/>
            <a:chExt cx="772" cy="602"/>
          </a:xfrm>
        </p:grpSpPr>
        <p:grpSp>
          <p:nvGrpSpPr>
            <p:cNvPr id="26691" name="Group 15"/>
            <p:cNvGrpSpPr>
              <a:grpSpLocks/>
            </p:cNvGrpSpPr>
            <p:nvPr/>
          </p:nvGrpSpPr>
          <p:grpSpPr bwMode="auto">
            <a:xfrm>
              <a:off x="0" y="0"/>
              <a:ext cx="772" cy="545"/>
              <a:chOff x="0" y="0"/>
              <a:chExt cx="772" cy="545"/>
            </a:xfrm>
          </p:grpSpPr>
          <p:sp>
            <p:nvSpPr>
              <p:cNvPr id="26695" name="Line 16"/>
              <p:cNvSpPr>
                <a:spLocks noChangeShapeType="1"/>
              </p:cNvSpPr>
              <p:nvPr/>
            </p:nvSpPr>
            <p:spPr bwMode="auto">
              <a:xfrm>
                <a:off x="1" y="545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96" name="Line 17"/>
              <p:cNvSpPr>
                <a:spLocks noChangeShapeType="1"/>
              </p:cNvSpPr>
              <p:nvPr/>
            </p:nvSpPr>
            <p:spPr bwMode="auto">
              <a:xfrm flipV="1">
                <a:off x="0" y="0"/>
                <a:ext cx="772" cy="5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97" name="Line 18"/>
              <p:cNvSpPr>
                <a:spLocks noChangeShapeType="1"/>
              </p:cNvSpPr>
              <p:nvPr/>
            </p:nvSpPr>
            <p:spPr bwMode="auto">
              <a:xfrm flipH="1">
                <a:off x="635" y="0"/>
                <a:ext cx="137" cy="5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6692" name="Group 19"/>
            <p:cNvGrpSpPr>
              <a:grpSpLocks/>
            </p:cNvGrpSpPr>
            <p:nvPr/>
          </p:nvGrpSpPr>
          <p:grpSpPr bwMode="auto">
            <a:xfrm>
              <a:off x="318" y="466"/>
              <a:ext cx="90" cy="136"/>
              <a:chOff x="0" y="0"/>
              <a:chExt cx="90" cy="136"/>
            </a:xfrm>
          </p:grpSpPr>
          <p:sp>
            <p:nvSpPr>
              <p:cNvPr id="26693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136"/>
              </a:xfrm>
              <a:prstGeom prst="line">
                <a:avLst/>
              </a:prstGeom>
              <a:noFill/>
              <a:ln w="317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94" name="Line 21"/>
              <p:cNvSpPr>
                <a:spLocks noChangeShapeType="1"/>
              </p:cNvSpPr>
              <p:nvPr/>
            </p:nvSpPr>
            <p:spPr bwMode="auto">
              <a:xfrm>
                <a:off x="90" y="0"/>
                <a:ext cx="0" cy="136"/>
              </a:xfrm>
              <a:prstGeom prst="line">
                <a:avLst/>
              </a:prstGeom>
              <a:noFill/>
              <a:ln w="317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0262" name="Group 22"/>
          <p:cNvGrpSpPr>
            <a:grpSpLocks/>
          </p:cNvGrpSpPr>
          <p:nvPr/>
        </p:nvGrpSpPr>
        <p:grpSpPr bwMode="auto">
          <a:xfrm>
            <a:off x="6361113" y="1698625"/>
            <a:ext cx="554037" cy="550863"/>
            <a:chOff x="0" y="0"/>
            <a:chExt cx="590" cy="499"/>
          </a:xfrm>
        </p:grpSpPr>
        <p:sp>
          <p:nvSpPr>
            <p:cNvPr id="26687" name="Line 23"/>
            <p:cNvSpPr>
              <a:spLocks noChangeShapeType="1"/>
            </p:cNvSpPr>
            <p:nvPr/>
          </p:nvSpPr>
          <p:spPr bwMode="auto">
            <a:xfrm flipH="1">
              <a:off x="0" y="0"/>
              <a:ext cx="318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88" name="Line 24"/>
            <p:cNvSpPr>
              <a:spLocks noChangeShapeType="1"/>
            </p:cNvSpPr>
            <p:nvPr/>
          </p:nvSpPr>
          <p:spPr bwMode="auto">
            <a:xfrm>
              <a:off x="0" y="499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89" name="Line 25"/>
            <p:cNvSpPr>
              <a:spLocks noChangeShapeType="1"/>
            </p:cNvSpPr>
            <p:nvPr/>
          </p:nvSpPr>
          <p:spPr bwMode="auto">
            <a:xfrm flipH="1" flipV="1">
              <a:off x="318" y="0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90" name="Arc 26"/>
            <p:cNvSpPr>
              <a:spLocks/>
            </p:cNvSpPr>
            <p:nvPr/>
          </p:nvSpPr>
          <p:spPr bwMode="auto">
            <a:xfrm>
              <a:off x="91" y="363"/>
              <a:ext cx="91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0267" name="Group 27"/>
          <p:cNvGrpSpPr>
            <a:grpSpLocks/>
          </p:cNvGrpSpPr>
          <p:nvPr/>
        </p:nvGrpSpPr>
        <p:grpSpPr bwMode="auto">
          <a:xfrm>
            <a:off x="7799388" y="1698625"/>
            <a:ext cx="938212" cy="550863"/>
            <a:chOff x="0" y="0"/>
            <a:chExt cx="999" cy="499"/>
          </a:xfrm>
        </p:grpSpPr>
        <p:sp>
          <p:nvSpPr>
            <p:cNvPr id="26683" name="Line 28"/>
            <p:cNvSpPr>
              <a:spLocks noChangeShapeType="1"/>
            </p:cNvSpPr>
            <p:nvPr/>
          </p:nvSpPr>
          <p:spPr bwMode="auto">
            <a:xfrm flipH="1">
              <a:off x="0" y="0"/>
              <a:ext cx="318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84" name="Line 29"/>
            <p:cNvSpPr>
              <a:spLocks noChangeShapeType="1"/>
            </p:cNvSpPr>
            <p:nvPr/>
          </p:nvSpPr>
          <p:spPr bwMode="auto">
            <a:xfrm>
              <a:off x="0" y="499"/>
              <a:ext cx="9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85" name="Line 30"/>
            <p:cNvSpPr>
              <a:spLocks noChangeShapeType="1"/>
            </p:cNvSpPr>
            <p:nvPr/>
          </p:nvSpPr>
          <p:spPr bwMode="auto">
            <a:xfrm>
              <a:off x="318" y="0"/>
              <a:ext cx="681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86" name="Arc 31"/>
            <p:cNvSpPr>
              <a:spLocks/>
            </p:cNvSpPr>
            <p:nvPr/>
          </p:nvSpPr>
          <p:spPr bwMode="auto">
            <a:xfrm>
              <a:off x="91" y="363"/>
              <a:ext cx="91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72" name="Text Box 32" descr="水滴"/>
          <p:cNvSpPr txBox="1">
            <a:spLocks noChangeArrowheads="1"/>
          </p:cNvSpPr>
          <p:nvPr/>
        </p:nvSpPr>
        <p:spPr bwMode="auto">
          <a:xfrm>
            <a:off x="1031875" y="2230438"/>
            <a:ext cx="1800225" cy="7334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2075" cmpd="thickThin">
            <a:solidFill>
              <a:srgbClr val="99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3200" b="1">
                <a:latin typeface="华文楷体"/>
                <a:ea typeface="华文楷体"/>
                <a:cs typeface="华文楷体"/>
              </a:rPr>
              <a:t> </a:t>
            </a:r>
            <a:r>
              <a:rPr lang="zh-CN" altLang="en-US" sz="3600" b="1">
                <a:solidFill>
                  <a:srgbClr val="CC3300"/>
                </a:solidFill>
                <a:latin typeface="黑体" pitchFamily="49" charset="-122"/>
                <a:ea typeface="黑体" pitchFamily="49" charset="-122"/>
              </a:rPr>
              <a:t>失 败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12738" y="3886200"/>
            <a:ext cx="3238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/>
              <a:t>2.</a:t>
            </a:r>
            <a:r>
              <a:rPr lang="zh-CN" altLang="en-US" sz="2800" b="1"/>
              <a:t>给定两个条件：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3054350" y="2562225"/>
            <a:ext cx="2525713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dirty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）两边</a:t>
            </a: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3060700" y="3784600"/>
            <a:ext cx="3241675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dirty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）一边一角</a:t>
            </a: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3089275" y="5037138"/>
            <a:ext cx="2376488" cy="519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dirty="0"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）两角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63538" y="1358900"/>
            <a:ext cx="3959225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latin typeface="+mn-ea"/>
                <a:ea typeface="+mn-ea"/>
                <a:cs typeface="Times New Roman" pitchFamily="18" charset="0"/>
              </a:rPr>
              <a:t>1.</a:t>
            </a:r>
            <a:r>
              <a:rPr lang="zh-CN" altLang="en-US" sz="2800" b="1" dirty="0">
                <a:latin typeface="+mn-ea"/>
                <a:ea typeface="+mn-ea"/>
                <a:cs typeface="Times New Roman" pitchFamily="18" charset="0"/>
              </a:rPr>
              <a:t>给定一个条件：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530600" y="1027113"/>
            <a:ext cx="2447925" cy="519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dirty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）一条边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530600" y="1789113"/>
            <a:ext cx="2592388" cy="519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dirty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）一个角</a:t>
            </a:r>
          </a:p>
        </p:txBody>
      </p:sp>
      <p:sp>
        <p:nvSpPr>
          <p:cNvPr id="26637" name="AutoShape 37"/>
          <p:cNvSpPr>
            <a:spLocks/>
          </p:cNvSpPr>
          <p:nvPr/>
        </p:nvSpPr>
        <p:spPr bwMode="auto">
          <a:xfrm>
            <a:off x="3241675" y="1069975"/>
            <a:ext cx="360363" cy="1152525"/>
          </a:xfrm>
          <a:prstGeom prst="leftBrace">
            <a:avLst>
              <a:gd name="adj1" fmla="val 2665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grpSp>
        <p:nvGrpSpPr>
          <p:cNvPr id="10278" name="Group 38"/>
          <p:cNvGrpSpPr>
            <a:grpSpLocks/>
          </p:cNvGrpSpPr>
          <p:nvPr/>
        </p:nvGrpSpPr>
        <p:grpSpPr bwMode="auto">
          <a:xfrm>
            <a:off x="4903788" y="2230438"/>
            <a:ext cx="1728787" cy="1177925"/>
            <a:chOff x="0" y="0"/>
            <a:chExt cx="1089" cy="742"/>
          </a:xfrm>
        </p:grpSpPr>
        <p:sp>
          <p:nvSpPr>
            <p:cNvPr id="26678" name="Line 39"/>
            <p:cNvSpPr>
              <a:spLocks noChangeShapeType="1"/>
            </p:cNvSpPr>
            <p:nvPr/>
          </p:nvSpPr>
          <p:spPr bwMode="auto">
            <a:xfrm flipH="1">
              <a:off x="454" y="0"/>
              <a:ext cx="13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79" name="Line 40"/>
            <p:cNvSpPr>
              <a:spLocks noChangeShapeType="1"/>
            </p:cNvSpPr>
            <p:nvPr/>
          </p:nvSpPr>
          <p:spPr bwMode="auto">
            <a:xfrm>
              <a:off x="454" y="408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80" name="Line 41"/>
            <p:cNvSpPr>
              <a:spLocks noChangeShapeType="1"/>
            </p:cNvSpPr>
            <p:nvPr/>
          </p:nvSpPr>
          <p:spPr bwMode="auto">
            <a:xfrm flipH="1" flipV="1">
              <a:off x="590" y="0"/>
              <a:ext cx="499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81" name="Text Box 42"/>
            <p:cNvSpPr txBox="1">
              <a:spLocks noChangeArrowheads="1"/>
            </p:cNvSpPr>
            <p:nvPr/>
          </p:nvSpPr>
          <p:spPr bwMode="auto">
            <a:xfrm>
              <a:off x="0" y="91"/>
              <a:ext cx="5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FF3399"/>
                  </a:solidFill>
                </a:rPr>
                <a:t>4cm</a:t>
              </a:r>
            </a:p>
          </p:txBody>
        </p:sp>
        <p:sp>
          <p:nvSpPr>
            <p:cNvPr id="26682" name="Text Box 43"/>
            <p:cNvSpPr txBox="1">
              <a:spLocks noChangeArrowheads="1"/>
            </p:cNvSpPr>
            <p:nvPr/>
          </p:nvSpPr>
          <p:spPr bwMode="auto">
            <a:xfrm>
              <a:off x="499" y="454"/>
              <a:ext cx="5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FF3399"/>
                  </a:solidFill>
                </a:rPr>
                <a:t>6cm</a:t>
              </a:r>
            </a:p>
          </p:txBody>
        </p:sp>
      </p:grpSp>
      <p:grpSp>
        <p:nvGrpSpPr>
          <p:cNvPr id="10284" name="Group 44"/>
          <p:cNvGrpSpPr>
            <a:grpSpLocks/>
          </p:cNvGrpSpPr>
          <p:nvPr/>
        </p:nvGrpSpPr>
        <p:grpSpPr bwMode="auto">
          <a:xfrm>
            <a:off x="6919913" y="2301875"/>
            <a:ext cx="2016125" cy="1008063"/>
            <a:chOff x="0" y="0"/>
            <a:chExt cx="1270" cy="635"/>
          </a:xfrm>
        </p:grpSpPr>
        <p:sp>
          <p:nvSpPr>
            <p:cNvPr id="26673" name="Line 45"/>
            <p:cNvSpPr>
              <a:spLocks noChangeShapeType="1"/>
            </p:cNvSpPr>
            <p:nvPr/>
          </p:nvSpPr>
          <p:spPr bwMode="auto">
            <a:xfrm>
              <a:off x="409" y="0"/>
              <a:ext cx="226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74" name="Line 46"/>
            <p:cNvSpPr>
              <a:spLocks noChangeShapeType="1"/>
            </p:cNvSpPr>
            <p:nvPr/>
          </p:nvSpPr>
          <p:spPr bwMode="auto">
            <a:xfrm>
              <a:off x="635" y="362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75" name="Line 47"/>
            <p:cNvSpPr>
              <a:spLocks noChangeShapeType="1"/>
            </p:cNvSpPr>
            <p:nvPr/>
          </p:nvSpPr>
          <p:spPr bwMode="auto">
            <a:xfrm flipH="1" flipV="1">
              <a:off x="409" y="0"/>
              <a:ext cx="861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76" name="Text Box 48"/>
            <p:cNvSpPr txBox="1">
              <a:spLocks noChangeArrowheads="1"/>
            </p:cNvSpPr>
            <p:nvPr/>
          </p:nvSpPr>
          <p:spPr bwMode="auto">
            <a:xfrm>
              <a:off x="0" y="45"/>
              <a:ext cx="5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FF3399"/>
                  </a:solidFill>
                </a:rPr>
                <a:t>4cm</a:t>
              </a:r>
            </a:p>
          </p:txBody>
        </p:sp>
        <p:sp>
          <p:nvSpPr>
            <p:cNvPr id="26677" name="Text Box 49"/>
            <p:cNvSpPr txBox="1">
              <a:spLocks noChangeArrowheads="1"/>
            </p:cNvSpPr>
            <p:nvPr/>
          </p:nvSpPr>
          <p:spPr bwMode="auto">
            <a:xfrm>
              <a:off x="724" y="347"/>
              <a:ext cx="5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FF3399"/>
                  </a:solidFill>
                </a:rPr>
                <a:t>6cm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5653088" y="3322638"/>
            <a:ext cx="1223962" cy="1393825"/>
            <a:chOff x="0" y="0"/>
            <a:chExt cx="771" cy="878"/>
          </a:xfrm>
        </p:grpSpPr>
        <p:sp>
          <p:nvSpPr>
            <p:cNvPr id="26667" name="Line 51"/>
            <p:cNvSpPr>
              <a:spLocks noChangeShapeType="1"/>
            </p:cNvSpPr>
            <p:nvPr/>
          </p:nvSpPr>
          <p:spPr bwMode="auto">
            <a:xfrm flipH="1">
              <a:off x="0" y="0"/>
              <a:ext cx="408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68" name="Line 52"/>
            <p:cNvSpPr>
              <a:spLocks noChangeShapeType="1"/>
            </p:cNvSpPr>
            <p:nvPr/>
          </p:nvSpPr>
          <p:spPr bwMode="auto">
            <a:xfrm>
              <a:off x="0" y="590"/>
              <a:ext cx="7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69" name="Line 53"/>
            <p:cNvSpPr>
              <a:spLocks noChangeShapeType="1"/>
            </p:cNvSpPr>
            <p:nvPr/>
          </p:nvSpPr>
          <p:spPr bwMode="auto">
            <a:xfrm flipH="1" flipV="1">
              <a:off x="408" y="0"/>
              <a:ext cx="36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70" name="Text Box 54"/>
            <p:cNvSpPr txBox="1">
              <a:spLocks noChangeArrowheads="1"/>
            </p:cNvSpPr>
            <p:nvPr/>
          </p:nvSpPr>
          <p:spPr bwMode="auto">
            <a:xfrm>
              <a:off x="136" y="590"/>
              <a:ext cx="5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CC3300"/>
                  </a:solidFill>
                </a:rPr>
                <a:t>6cm</a:t>
              </a:r>
            </a:p>
          </p:txBody>
        </p:sp>
        <p:sp>
          <p:nvSpPr>
            <p:cNvPr id="26671" name="Text Box 55"/>
            <p:cNvSpPr txBox="1">
              <a:spLocks noChangeArrowheads="1"/>
            </p:cNvSpPr>
            <p:nvPr/>
          </p:nvSpPr>
          <p:spPr bwMode="auto">
            <a:xfrm>
              <a:off x="181" y="272"/>
              <a:ext cx="3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CC3300"/>
                  </a:solidFill>
                </a:rPr>
                <a:t>30</a:t>
              </a:r>
              <a:r>
                <a:rPr lang="en-US" altLang="zh-CN" sz="2400" b="1" baseline="30000">
                  <a:solidFill>
                    <a:srgbClr val="CC3300"/>
                  </a:solidFill>
                  <a:cs typeface="Arial" charset="0"/>
                </a:rPr>
                <a:t>º</a:t>
              </a:r>
              <a:endParaRPr lang="en-US" altLang="zh-CN" sz="2400" b="1">
                <a:solidFill>
                  <a:srgbClr val="CC3300"/>
                </a:solidFill>
                <a:cs typeface="Arial" charset="0"/>
              </a:endParaRPr>
            </a:p>
          </p:txBody>
        </p:sp>
        <p:sp>
          <p:nvSpPr>
            <p:cNvPr id="26672" name="Arc 56"/>
            <p:cNvSpPr>
              <a:spLocks/>
            </p:cNvSpPr>
            <p:nvPr/>
          </p:nvSpPr>
          <p:spPr bwMode="auto">
            <a:xfrm>
              <a:off x="124" y="430"/>
              <a:ext cx="91" cy="160"/>
            </a:xfrm>
            <a:custGeom>
              <a:avLst/>
              <a:gdLst>
                <a:gd name="T0" fmla="*/ 0 w 21600"/>
                <a:gd name="T1" fmla="*/ 0 h 25354"/>
                <a:gd name="T2" fmla="*/ 0 w 21600"/>
                <a:gd name="T3" fmla="*/ 1 h 25354"/>
                <a:gd name="T4" fmla="*/ 0 w 21600"/>
                <a:gd name="T5" fmla="*/ 1 h 2535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354"/>
                <a:gd name="T11" fmla="*/ 21600 w 21600"/>
                <a:gd name="T12" fmla="*/ 25354 h 253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35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58"/>
                    <a:pt x="21490" y="24114"/>
                    <a:pt x="21271" y="25354"/>
                  </a:cubicBezTo>
                </a:path>
                <a:path w="21600" h="2535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58"/>
                    <a:pt x="21490" y="24114"/>
                    <a:pt x="21271" y="2535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0297" name="Group 57"/>
          <p:cNvGrpSpPr>
            <a:grpSpLocks/>
          </p:cNvGrpSpPr>
          <p:nvPr/>
        </p:nvGrpSpPr>
        <p:grpSpPr bwMode="auto">
          <a:xfrm>
            <a:off x="7554913" y="2962275"/>
            <a:ext cx="1512887" cy="1754188"/>
            <a:chOff x="0" y="0"/>
            <a:chExt cx="953" cy="1105"/>
          </a:xfrm>
        </p:grpSpPr>
        <p:sp>
          <p:nvSpPr>
            <p:cNvPr id="26661" name="Line 58"/>
            <p:cNvSpPr>
              <a:spLocks noChangeShapeType="1"/>
            </p:cNvSpPr>
            <p:nvPr/>
          </p:nvSpPr>
          <p:spPr bwMode="auto">
            <a:xfrm flipH="1">
              <a:off x="0" y="0"/>
              <a:ext cx="953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62" name="Line 59"/>
            <p:cNvSpPr>
              <a:spLocks noChangeShapeType="1"/>
            </p:cNvSpPr>
            <p:nvPr/>
          </p:nvSpPr>
          <p:spPr bwMode="auto">
            <a:xfrm>
              <a:off x="0" y="816"/>
              <a:ext cx="77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63" name="Line 60"/>
            <p:cNvSpPr>
              <a:spLocks noChangeShapeType="1"/>
            </p:cNvSpPr>
            <p:nvPr/>
          </p:nvSpPr>
          <p:spPr bwMode="auto">
            <a:xfrm flipV="1">
              <a:off x="771" y="0"/>
              <a:ext cx="182" cy="8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64" name="Text Box 61"/>
            <p:cNvSpPr txBox="1">
              <a:spLocks noChangeArrowheads="1"/>
            </p:cNvSpPr>
            <p:nvPr/>
          </p:nvSpPr>
          <p:spPr bwMode="auto">
            <a:xfrm>
              <a:off x="258" y="545"/>
              <a:ext cx="3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CC3300"/>
                  </a:solidFill>
                </a:rPr>
                <a:t>30</a:t>
              </a:r>
              <a:r>
                <a:rPr lang="en-US" altLang="zh-CN" sz="2400" b="1" baseline="30000">
                  <a:solidFill>
                    <a:srgbClr val="CC3300"/>
                  </a:solidFill>
                  <a:cs typeface="Arial" charset="0"/>
                </a:rPr>
                <a:t>º</a:t>
              </a:r>
              <a:endParaRPr lang="en-US" altLang="zh-CN" sz="2400" b="1">
                <a:solidFill>
                  <a:srgbClr val="CC3300"/>
                </a:solidFill>
                <a:cs typeface="Arial" charset="0"/>
              </a:endParaRPr>
            </a:p>
          </p:txBody>
        </p:sp>
        <p:sp>
          <p:nvSpPr>
            <p:cNvPr id="26665" name="Text Box 62"/>
            <p:cNvSpPr txBox="1">
              <a:spLocks noChangeArrowheads="1"/>
            </p:cNvSpPr>
            <p:nvPr/>
          </p:nvSpPr>
          <p:spPr bwMode="auto">
            <a:xfrm>
              <a:off x="182" y="817"/>
              <a:ext cx="5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CC3300"/>
                  </a:solidFill>
                </a:rPr>
                <a:t>6cm</a:t>
              </a:r>
            </a:p>
          </p:txBody>
        </p:sp>
        <p:sp>
          <p:nvSpPr>
            <p:cNvPr id="26666" name="Arc 63"/>
            <p:cNvSpPr>
              <a:spLocks/>
            </p:cNvSpPr>
            <p:nvPr/>
          </p:nvSpPr>
          <p:spPr bwMode="auto">
            <a:xfrm>
              <a:off x="182" y="659"/>
              <a:ext cx="91" cy="160"/>
            </a:xfrm>
            <a:custGeom>
              <a:avLst/>
              <a:gdLst>
                <a:gd name="T0" fmla="*/ 0 w 21600"/>
                <a:gd name="T1" fmla="*/ 0 h 25354"/>
                <a:gd name="T2" fmla="*/ 0 w 21600"/>
                <a:gd name="T3" fmla="*/ 1 h 25354"/>
                <a:gd name="T4" fmla="*/ 0 w 21600"/>
                <a:gd name="T5" fmla="*/ 1 h 2535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354"/>
                <a:gd name="T11" fmla="*/ 21600 w 21600"/>
                <a:gd name="T12" fmla="*/ 25354 h 253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35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58"/>
                    <a:pt x="21490" y="24114"/>
                    <a:pt x="21271" y="25354"/>
                  </a:cubicBezTo>
                </a:path>
                <a:path w="21600" h="2535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58"/>
                    <a:pt x="21490" y="24114"/>
                    <a:pt x="21271" y="2535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0304" name="Group 64"/>
          <p:cNvGrpSpPr>
            <a:grpSpLocks/>
          </p:cNvGrpSpPr>
          <p:nvPr/>
        </p:nvGrpSpPr>
        <p:grpSpPr bwMode="auto">
          <a:xfrm>
            <a:off x="5265738" y="4767263"/>
            <a:ext cx="1727200" cy="885825"/>
            <a:chOff x="0" y="0"/>
            <a:chExt cx="1225" cy="657"/>
          </a:xfrm>
        </p:grpSpPr>
        <p:sp>
          <p:nvSpPr>
            <p:cNvPr id="26654" name="Line 65"/>
            <p:cNvSpPr>
              <a:spLocks noChangeShapeType="1"/>
            </p:cNvSpPr>
            <p:nvPr/>
          </p:nvSpPr>
          <p:spPr bwMode="auto">
            <a:xfrm flipH="1">
              <a:off x="0" y="0"/>
              <a:ext cx="408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5" name="Line 66"/>
            <p:cNvSpPr>
              <a:spLocks noChangeShapeType="1"/>
            </p:cNvSpPr>
            <p:nvPr/>
          </p:nvSpPr>
          <p:spPr bwMode="auto">
            <a:xfrm>
              <a:off x="0" y="590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6" name="Line 67"/>
            <p:cNvSpPr>
              <a:spLocks noChangeShapeType="1"/>
            </p:cNvSpPr>
            <p:nvPr/>
          </p:nvSpPr>
          <p:spPr bwMode="auto">
            <a:xfrm flipH="1" flipV="1">
              <a:off x="408" y="0"/>
              <a:ext cx="817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7" name="Text Box 68"/>
            <p:cNvSpPr txBox="1">
              <a:spLocks noChangeArrowheads="1"/>
            </p:cNvSpPr>
            <p:nvPr/>
          </p:nvSpPr>
          <p:spPr bwMode="auto">
            <a:xfrm>
              <a:off x="181" y="272"/>
              <a:ext cx="42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CC3300"/>
                  </a:solidFill>
                </a:rPr>
                <a:t>30</a:t>
              </a:r>
              <a:r>
                <a:rPr lang="en-US" altLang="zh-CN" sz="2400" b="1" baseline="30000">
                  <a:solidFill>
                    <a:srgbClr val="CC3300"/>
                  </a:solidFill>
                  <a:cs typeface="Arial" charset="0"/>
                </a:rPr>
                <a:t>º</a:t>
              </a:r>
              <a:endParaRPr lang="en-US" altLang="zh-CN" sz="2400" b="1">
                <a:solidFill>
                  <a:srgbClr val="CC3300"/>
                </a:solidFill>
                <a:cs typeface="Arial" charset="0"/>
              </a:endParaRPr>
            </a:p>
          </p:txBody>
        </p:sp>
        <p:sp>
          <p:nvSpPr>
            <p:cNvPr id="26658" name="Arc 69"/>
            <p:cNvSpPr>
              <a:spLocks/>
            </p:cNvSpPr>
            <p:nvPr/>
          </p:nvSpPr>
          <p:spPr bwMode="auto">
            <a:xfrm>
              <a:off x="124" y="430"/>
              <a:ext cx="91" cy="160"/>
            </a:xfrm>
            <a:custGeom>
              <a:avLst/>
              <a:gdLst>
                <a:gd name="T0" fmla="*/ 0 w 21600"/>
                <a:gd name="T1" fmla="*/ 0 h 25354"/>
                <a:gd name="T2" fmla="*/ 0 w 21600"/>
                <a:gd name="T3" fmla="*/ 1 h 25354"/>
                <a:gd name="T4" fmla="*/ 0 w 21600"/>
                <a:gd name="T5" fmla="*/ 1 h 2535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354"/>
                <a:gd name="T11" fmla="*/ 21600 w 21600"/>
                <a:gd name="T12" fmla="*/ 25354 h 253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35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58"/>
                    <a:pt x="21490" y="24114"/>
                    <a:pt x="21271" y="25354"/>
                  </a:cubicBezTo>
                </a:path>
                <a:path w="21600" h="2535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58"/>
                    <a:pt x="21490" y="24114"/>
                    <a:pt x="21271" y="2535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59" name="Text Box 70"/>
            <p:cNvSpPr txBox="1">
              <a:spLocks noChangeArrowheads="1"/>
            </p:cNvSpPr>
            <p:nvPr/>
          </p:nvSpPr>
          <p:spPr bwMode="auto">
            <a:xfrm>
              <a:off x="589" y="318"/>
              <a:ext cx="424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CC3300"/>
                  </a:solidFill>
                </a:rPr>
                <a:t>20</a:t>
              </a:r>
              <a:r>
                <a:rPr lang="en-US" altLang="zh-CN" sz="2400" b="1" baseline="30000">
                  <a:solidFill>
                    <a:srgbClr val="CC3300"/>
                  </a:solidFill>
                  <a:cs typeface="Arial" charset="0"/>
                </a:rPr>
                <a:t>º</a:t>
              </a:r>
              <a:endParaRPr lang="en-US" altLang="zh-CN" sz="2400" b="1">
                <a:solidFill>
                  <a:srgbClr val="CC3300"/>
                </a:solidFill>
                <a:cs typeface="Arial" charset="0"/>
              </a:endParaRPr>
            </a:p>
          </p:txBody>
        </p:sp>
        <p:sp>
          <p:nvSpPr>
            <p:cNvPr id="26660" name="Arc 71"/>
            <p:cNvSpPr>
              <a:spLocks/>
            </p:cNvSpPr>
            <p:nvPr/>
          </p:nvSpPr>
          <p:spPr bwMode="auto">
            <a:xfrm flipH="1">
              <a:off x="998" y="471"/>
              <a:ext cx="136" cy="119"/>
            </a:xfrm>
            <a:custGeom>
              <a:avLst/>
              <a:gdLst>
                <a:gd name="T0" fmla="*/ 0 w 21600"/>
                <a:gd name="T1" fmla="*/ 0 h 22131"/>
                <a:gd name="T2" fmla="*/ 1 w 21600"/>
                <a:gd name="T3" fmla="*/ 1 h 22131"/>
                <a:gd name="T4" fmla="*/ 0 w 21600"/>
                <a:gd name="T5" fmla="*/ 1 h 2213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31"/>
                <a:gd name="T11" fmla="*/ 21600 w 21600"/>
                <a:gd name="T12" fmla="*/ 22131 h 22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31" fill="none" extrusionOk="0">
                  <a:moveTo>
                    <a:pt x="11351" y="-1"/>
                  </a:moveTo>
                  <a:cubicBezTo>
                    <a:pt x="17721" y="3935"/>
                    <a:pt x="21600" y="10888"/>
                    <a:pt x="21600" y="18377"/>
                  </a:cubicBezTo>
                  <a:cubicBezTo>
                    <a:pt x="21600" y="19635"/>
                    <a:pt x="21490" y="20891"/>
                    <a:pt x="21271" y="22131"/>
                  </a:cubicBezTo>
                </a:path>
                <a:path w="21600" h="22131" stroke="0" extrusionOk="0">
                  <a:moveTo>
                    <a:pt x="11351" y="-1"/>
                  </a:moveTo>
                  <a:cubicBezTo>
                    <a:pt x="17721" y="3935"/>
                    <a:pt x="21600" y="10888"/>
                    <a:pt x="21600" y="18377"/>
                  </a:cubicBezTo>
                  <a:cubicBezTo>
                    <a:pt x="21600" y="19635"/>
                    <a:pt x="21490" y="20891"/>
                    <a:pt x="21271" y="22131"/>
                  </a:cubicBezTo>
                  <a:lnTo>
                    <a:pt x="0" y="18377"/>
                  </a:lnTo>
                  <a:close/>
                </a:path>
              </a:pathLst>
            </a:custGeom>
            <a:noFill/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0312" name="Group 72"/>
          <p:cNvGrpSpPr>
            <a:grpSpLocks/>
          </p:cNvGrpSpPr>
          <p:nvPr/>
        </p:nvGrpSpPr>
        <p:grpSpPr bwMode="auto">
          <a:xfrm>
            <a:off x="7070725" y="4335463"/>
            <a:ext cx="1908175" cy="1331912"/>
            <a:chOff x="0" y="0"/>
            <a:chExt cx="1814" cy="1083"/>
          </a:xfrm>
        </p:grpSpPr>
        <p:sp>
          <p:nvSpPr>
            <p:cNvPr id="26647" name="Line 73"/>
            <p:cNvSpPr>
              <a:spLocks noChangeShapeType="1"/>
            </p:cNvSpPr>
            <p:nvPr/>
          </p:nvSpPr>
          <p:spPr bwMode="auto">
            <a:xfrm flipH="1">
              <a:off x="0" y="0"/>
              <a:ext cx="604" cy="10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48" name="Line 74"/>
            <p:cNvSpPr>
              <a:spLocks noChangeShapeType="1"/>
            </p:cNvSpPr>
            <p:nvPr/>
          </p:nvSpPr>
          <p:spPr bwMode="auto">
            <a:xfrm>
              <a:off x="0" y="1015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49" name="Line 75"/>
            <p:cNvSpPr>
              <a:spLocks noChangeShapeType="1"/>
            </p:cNvSpPr>
            <p:nvPr/>
          </p:nvSpPr>
          <p:spPr bwMode="auto">
            <a:xfrm flipH="1" flipV="1">
              <a:off x="604" y="0"/>
              <a:ext cx="1210" cy="10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0" name="Text Box 76"/>
            <p:cNvSpPr txBox="1">
              <a:spLocks noChangeArrowheads="1"/>
            </p:cNvSpPr>
            <p:nvPr/>
          </p:nvSpPr>
          <p:spPr bwMode="auto">
            <a:xfrm>
              <a:off x="349" y="666"/>
              <a:ext cx="569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CC3300"/>
                  </a:solidFill>
                </a:rPr>
                <a:t>30</a:t>
              </a:r>
              <a:r>
                <a:rPr lang="en-US" altLang="zh-CN" sz="2400" b="1" baseline="30000">
                  <a:solidFill>
                    <a:srgbClr val="CC3300"/>
                  </a:solidFill>
                  <a:cs typeface="Arial" charset="0"/>
                </a:rPr>
                <a:t>º</a:t>
              </a:r>
              <a:endParaRPr lang="en-US" altLang="zh-CN" sz="2400" b="1">
                <a:solidFill>
                  <a:srgbClr val="CC3300"/>
                </a:solidFill>
                <a:cs typeface="Arial" charset="0"/>
              </a:endParaRPr>
            </a:p>
          </p:txBody>
        </p:sp>
        <p:sp>
          <p:nvSpPr>
            <p:cNvPr id="26651" name="Arc 77"/>
            <p:cNvSpPr>
              <a:spLocks/>
            </p:cNvSpPr>
            <p:nvPr/>
          </p:nvSpPr>
          <p:spPr bwMode="auto">
            <a:xfrm>
              <a:off x="184" y="740"/>
              <a:ext cx="134" cy="275"/>
            </a:xfrm>
            <a:custGeom>
              <a:avLst/>
              <a:gdLst>
                <a:gd name="T0" fmla="*/ 0 w 21600"/>
                <a:gd name="T1" fmla="*/ 0 h 25354"/>
                <a:gd name="T2" fmla="*/ 1 w 21600"/>
                <a:gd name="T3" fmla="*/ 3 h 25354"/>
                <a:gd name="T4" fmla="*/ 0 w 21600"/>
                <a:gd name="T5" fmla="*/ 3 h 2535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354"/>
                <a:gd name="T11" fmla="*/ 21600 w 21600"/>
                <a:gd name="T12" fmla="*/ 25354 h 253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35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58"/>
                    <a:pt x="21490" y="24114"/>
                    <a:pt x="21271" y="25354"/>
                  </a:cubicBezTo>
                </a:path>
                <a:path w="21600" h="2535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58"/>
                    <a:pt x="21490" y="24114"/>
                    <a:pt x="21271" y="2535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52" name="Text Box 78"/>
            <p:cNvSpPr txBox="1">
              <a:spLocks noChangeArrowheads="1"/>
            </p:cNvSpPr>
            <p:nvPr/>
          </p:nvSpPr>
          <p:spPr bwMode="auto">
            <a:xfrm>
              <a:off x="1029" y="711"/>
              <a:ext cx="569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solidFill>
                    <a:srgbClr val="CC3300"/>
                  </a:solidFill>
                </a:rPr>
                <a:t>20</a:t>
              </a:r>
              <a:r>
                <a:rPr lang="en-US" altLang="zh-CN" sz="2400" b="1" baseline="30000">
                  <a:solidFill>
                    <a:srgbClr val="CC3300"/>
                  </a:solidFill>
                  <a:cs typeface="Arial" charset="0"/>
                </a:rPr>
                <a:t>º</a:t>
              </a:r>
              <a:endParaRPr lang="en-US" altLang="zh-CN" sz="2400" b="1">
                <a:solidFill>
                  <a:srgbClr val="CC3300"/>
                </a:solidFill>
                <a:cs typeface="Arial" charset="0"/>
              </a:endParaRPr>
            </a:p>
          </p:txBody>
        </p:sp>
        <p:sp>
          <p:nvSpPr>
            <p:cNvPr id="26653" name="Arc 79"/>
            <p:cNvSpPr>
              <a:spLocks/>
            </p:cNvSpPr>
            <p:nvPr/>
          </p:nvSpPr>
          <p:spPr bwMode="auto">
            <a:xfrm flipH="1">
              <a:off x="1478" y="810"/>
              <a:ext cx="201" cy="205"/>
            </a:xfrm>
            <a:custGeom>
              <a:avLst/>
              <a:gdLst>
                <a:gd name="T0" fmla="*/ 1 w 21600"/>
                <a:gd name="T1" fmla="*/ 0 h 22131"/>
                <a:gd name="T2" fmla="*/ 2 w 21600"/>
                <a:gd name="T3" fmla="*/ 2 h 22131"/>
                <a:gd name="T4" fmla="*/ 0 w 21600"/>
                <a:gd name="T5" fmla="*/ 2 h 2213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31"/>
                <a:gd name="T11" fmla="*/ 21600 w 21600"/>
                <a:gd name="T12" fmla="*/ 22131 h 22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31" fill="none" extrusionOk="0">
                  <a:moveTo>
                    <a:pt x="11351" y="-1"/>
                  </a:moveTo>
                  <a:cubicBezTo>
                    <a:pt x="17721" y="3935"/>
                    <a:pt x="21600" y="10888"/>
                    <a:pt x="21600" y="18377"/>
                  </a:cubicBezTo>
                  <a:cubicBezTo>
                    <a:pt x="21600" y="19635"/>
                    <a:pt x="21490" y="20891"/>
                    <a:pt x="21271" y="22131"/>
                  </a:cubicBezTo>
                </a:path>
                <a:path w="21600" h="22131" stroke="0" extrusionOk="0">
                  <a:moveTo>
                    <a:pt x="11351" y="-1"/>
                  </a:moveTo>
                  <a:cubicBezTo>
                    <a:pt x="17721" y="3935"/>
                    <a:pt x="21600" y="10888"/>
                    <a:pt x="21600" y="18377"/>
                  </a:cubicBezTo>
                  <a:cubicBezTo>
                    <a:pt x="21600" y="19635"/>
                    <a:pt x="21490" y="20891"/>
                    <a:pt x="21271" y="22131"/>
                  </a:cubicBezTo>
                  <a:lnTo>
                    <a:pt x="0" y="18377"/>
                  </a:lnTo>
                  <a:close/>
                </a:path>
              </a:pathLst>
            </a:custGeom>
            <a:noFill/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320" name="AutoShape 80"/>
          <p:cNvSpPr>
            <a:spLocks/>
          </p:cNvSpPr>
          <p:nvPr/>
        </p:nvSpPr>
        <p:spPr bwMode="auto">
          <a:xfrm>
            <a:off x="3121025" y="2792413"/>
            <a:ext cx="184150" cy="2679700"/>
          </a:xfrm>
          <a:prstGeom prst="leftBrace">
            <a:avLst>
              <a:gd name="adj1" fmla="val 1147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10321" name="Text Box 81" descr="水滴"/>
          <p:cNvSpPr txBox="1">
            <a:spLocks noChangeArrowheads="1"/>
          </p:cNvSpPr>
          <p:nvPr/>
        </p:nvSpPr>
        <p:spPr bwMode="auto">
          <a:xfrm>
            <a:off x="1060450" y="4605338"/>
            <a:ext cx="1800225" cy="7334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2075" cmpd="thickThin">
            <a:solidFill>
              <a:srgbClr val="99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3200" b="1">
                <a:latin typeface="华文楷体"/>
                <a:ea typeface="华文楷体"/>
                <a:cs typeface="华文楷体"/>
              </a:rPr>
              <a:t> </a:t>
            </a:r>
            <a:r>
              <a:rPr lang="zh-CN" altLang="en-US" sz="3600" b="1">
                <a:solidFill>
                  <a:srgbClr val="CC3300"/>
                </a:solidFill>
                <a:latin typeface="黑体" pitchFamily="49" charset="-122"/>
                <a:ea typeface="黑体" pitchFamily="49" charset="-122"/>
              </a:rPr>
              <a:t>失 败</a:t>
            </a:r>
          </a:p>
        </p:txBody>
      </p:sp>
      <p:sp>
        <p:nvSpPr>
          <p:cNvPr id="82" name="标题 81"/>
          <p:cNvSpPr>
            <a:spLocks noGrp="1"/>
          </p:cNvSpPr>
          <p:nvPr>
            <p:ph type="title"/>
          </p:nvPr>
        </p:nvSpPr>
        <p:spPr>
          <a:xfrm>
            <a:off x="188913" y="201613"/>
            <a:ext cx="6364287" cy="842962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探究三角形全等</a:t>
            </a:r>
            <a:r>
              <a:rPr lang="en-US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结论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0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 tmFilter="0,0; .5, 1; 1, 1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10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2" grpId="0" animBg="1" autoUpdateAnimBg="0"/>
      <p:bldP spid="10273" grpId="0" autoUpdateAnimBg="0"/>
      <p:bldP spid="10274" grpId="0" autoUpdateAnimBg="0"/>
      <p:bldP spid="10275" grpId="0" autoUpdateAnimBg="0"/>
      <p:bldP spid="10276" grpId="0" autoUpdateAnimBg="0"/>
      <p:bldP spid="10320" grpId="0" animBg="1"/>
      <p:bldP spid="10321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744</Words>
  <Application>Microsoft Office PowerPoint</Application>
  <PresentationFormat>全屏显示(4:3)</PresentationFormat>
  <Paragraphs>163</Paragraphs>
  <Slides>26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默认设计模板</vt:lpstr>
      <vt:lpstr>封面</vt:lpstr>
      <vt:lpstr>情境导入</vt:lpstr>
      <vt:lpstr>问题求解</vt:lpstr>
      <vt:lpstr>探究三角形全等——给一个条件</vt:lpstr>
      <vt:lpstr>探究三角形全等——给两个条件</vt:lpstr>
      <vt:lpstr>探究三角形全等——给两个角</vt:lpstr>
      <vt:lpstr>探究三角形全等——给两条边</vt:lpstr>
      <vt:lpstr>探究三角形全等——给一角一边</vt:lpstr>
      <vt:lpstr>探究三角形全等——结论</vt:lpstr>
      <vt:lpstr>思考——三个条件画三角形</vt:lpstr>
      <vt:lpstr>探究三边——对应相等的两个三角形全等</vt:lpstr>
      <vt:lpstr>探究结论</vt:lpstr>
      <vt:lpstr>思考——三角形稳定性</vt:lpstr>
      <vt:lpstr>思考——四边形稳定性</vt:lpstr>
      <vt:lpstr>生活中的三角形应用１</vt:lpstr>
      <vt:lpstr>生活中的三角形应用２</vt:lpstr>
      <vt:lpstr>生活中的三角形应用３</vt:lpstr>
      <vt:lpstr>生活中的三角形应用４</vt:lpstr>
      <vt:lpstr>生活中的三角形应用５</vt:lpstr>
      <vt:lpstr>生活中的三角形应用6</vt:lpstr>
      <vt:lpstr>应用例题</vt:lpstr>
      <vt:lpstr>巩固练习</vt:lpstr>
      <vt:lpstr>扩展练习</vt:lpstr>
      <vt:lpstr>课堂小结</vt:lpstr>
      <vt:lpstr>作业布置</vt:lpstr>
      <vt:lpstr>再    见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/>
  <dc:creator>梁祥</dc:creator>
  <cp:keywords/>
  <dc:description/>
  <cp:lastModifiedBy>dreamsummit</cp:lastModifiedBy>
  <cp:revision>86</cp:revision>
  <dcterms:created xsi:type="dcterms:W3CDTF">2014-06-13T01:06:35Z</dcterms:created>
  <dcterms:modified xsi:type="dcterms:W3CDTF">2016-10-27T16:46:28Z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2052-9.1.0.4567</vt:lpwstr>
  </property>
</Properties>
</file>