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18" r:id="rId3"/>
    <p:sldId id="317" r:id="rId4"/>
    <p:sldId id="353" r:id="rId5"/>
    <p:sldId id="321" r:id="rId6"/>
    <p:sldId id="322" r:id="rId7"/>
    <p:sldId id="355" r:id="rId8"/>
    <p:sldId id="324" r:id="rId9"/>
    <p:sldId id="354" r:id="rId10"/>
    <p:sldId id="356" r:id="rId11"/>
    <p:sldId id="357" r:id="rId12"/>
    <p:sldId id="358" r:id="rId13"/>
    <p:sldId id="359" r:id="rId14"/>
    <p:sldId id="361" r:id="rId15"/>
    <p:sldId id="326" r:id="rId16"/>
    <p:sldId id="325" r:id="rId17"/>
    <p:sldId id="36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832"/>
    <a:srgbClr val="0068A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42" autoAdjust="0"/>
    <p:restoredTop sz="95514" autoAdjust="0"/>
  </p:normalViewPr>
  <p:slideViewPr>
    <p:cSldViewPr>
      <p:cViewPr varScale="1">
        <p:scale>
          <a:sx n="64" d="100"/>
          <a:sy n="64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2A51-E609-47D8-84B1-76D0C495E7C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E09A-B586-46B2-8AD9-044EE7E03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0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25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0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强调重点、难点；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4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一个对象设置多个效果；</a:t>
            </a:r>
            <a:endParaRPr lang="en-US" altLang="zh-CN" dirty="0" smtClean="0"/>
          </a:p>
          <a:p>
            <a:r>
              <a:rPr lang="zh-CN" altLang="en-US" dirty="0" smtClean="0"/>
              <a:t>动画刷；</a:t>
            </a:r>
            <a:endParaRPr lang="en-US" altLang="zh-CN" dirty="0" smtClean="0"/>
          </a:p>
          <a:p>
            <a:r>
              <a:rPr lang="zh-CN" altLang="en-US" dirty="0" smtClean="0"/>
              <a:t>调整动画顺序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0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8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7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先展示效果，一点击空白处，二点击移动分子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分母（点击很多次）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2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，受路径的限制。不用触发器就只能按照路径的顺序来做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60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E09A-B586-46B2-8AD9-044EE7E03A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7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70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29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36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38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4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1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997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1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1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62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13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1331588" y="2708909"/>
            <a:ext cx="1079811" cy="143986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851910" y="1808793"/>
            <a:ext cx="4500575" cy="39605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31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2378081">
            <a:off x="-1464113" y="175419"/>
            <a:ext cx="2208212" cy="2208212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68313" y="5961063"/>
            <a:ext cx="431800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258890" y="6237289"/>
            <a:ext cx="217487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339977" y="6445251"/>
            <a:ext cx="144463" cy="142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575300" y="1557339"/>
            <a:ext cx="431800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 flipV="1">
            <a:off x="4427540" y="6477001"/>
            <a:ext cx="46037" cy="46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765302" y="6445251"/>
            <a:ext cx="144463" cy="142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587375" y="3579814"/>
            <a:ext cx="215900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976940" y="908051"/>
            <a:ext cx="142875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572002" y="1082677"/>
            <a:ext cx="144463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117852" y="1052514"/>
            <a:ext cx="142875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2266950" y="1052514"/>
            <a:ext cx="144463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3198813" y="754063"/>
            <a:ext cx="144462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443538" y="1166814"/>
            <a:ext cx="215900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3995738" y="1204914"/>
            <a:ext cx="144462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2792413" y="1279526"/>
            <a:ext cx="144462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468315" y="3435351"/>
            <a:ext cx="142875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7019927" y="1030289"/>
            <a:ext cx="144463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770063" y="908051"/>
            <a:ext cx="144462" cy="144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3EC6C-DADE-4D37-B3C8-9E7D5BFF211C}" type="datetimeFigureOut">
              <a:rPr lang="zh-CN" altLang="en-US" smtClean="0"/>
              <a:t>2016/10/26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F3B7-6DA9-49E4-ABAC-6CB85812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6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39640;&#20013;&#31532;&#19977;&#20876;&#35821;&#25991;&#35838;&#20214;\&#25925;&#37117;&#30340;&#31179;\&#38050;&#29748;&#29579;&#23376;&#29702;&#26597;&#24503;&#183;&#20811;&#33713;&#24503;&#26364;&#12298;&#31179;&#26085;&#31169;&#35821;&#12299;.mid" TargetMode="Externa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60255">
            <a:off x="3780331" y="3423903"/>
            <a:ext cx="1584325" cy="1543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3294776" y="1091402"/>
            <a:ext cx="2573368" cy="1944217"/>
            <a:chOff x="724569" y="1167700"/>
            <a:chExt cx="4439487" cy="4363434"/>
          </a:xfrm>
        </p:grpSpPr>
        <p:sp>
          <p:nvSpPr>
            <p:cNvPr id="6" name="矩形 5"/>
            <p:cNvSpPr/>
            <p:nvPr/>
          </p:nvSpPr>
          <p:spPr>
            <a:xfrm rot="20447583">
              <a:off x="724569" y="1167700"/>
              <a:ext cx="1368178" cy="13674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302801" y="1281183"/>
              <a:ext cx="1368178" cy="1367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795875" y="1281183"/>
              <a:ext cx="1368181" cy="1367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795875" y="2722422"/>
              <a:ext cx="1368181" cy="1367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302801" y="2722422"/>
              <a:ext cx="1368178" cy="1367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5402" y="2733771"/>
              <a:ext cx="4348654" cy="1367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dirty="0" smtClean="0">
                  <a:latin typeface="华文琥珀" panose="02010800040101010101" pitchFamily="2" charset="-122"/>
                  <a:ea typeface="华文琥珀" panose="02010800040101010101" pitchFamily="2" charset="-122"/>
                </a:rPr>
                <a:t>PPT</a:t>
              </a:r>
              <a:endParaRPr lang="zh-CN" altLang="en-US" sz="6000" dirty="0"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95875" y="4163661"/>
              <a:ext cx="1368181" cy="1367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02801" y="4163661"/>
              <a:ext cx="1368178" cy="1367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43786" y="4163661"/>
              <a:ext cx="1368181" cy="1367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1835697" y="3462227"/>
            <a:ext cx="5500632" cy="8148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41413" y="3733763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spc="-3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动画组</a:t>
            </a:r>
            <a:endParaRPr lang="zh-CN" altLang="en-US" sz="5400" spc="-3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1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设置路径动画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9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3"/>
          <p:cNvSpPr>
            <a:spLocks noChangeShapeType="1"/>
          </p:cNvSpPr>
          <p:nvPr/>
        </p:nvSpPr>
        <p:spPr bwMode="auto">
          <a:xfrm>
            <a:off x="1828872" y="3921096"/>
            <a:ext cx="76198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zh-CN" altLang="en-US" sz="3200"/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969365" y="2813860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2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0244" name="Text Box 15"/>
          <p:cNvSpPr txBox="1">
            <a:spLocks noChangeArrowheads="1"/>
          </p:cNvSpPr>
          <p:nvPr/>
        </p:nvSpPr>
        <p:spPr bwMode="auto">
          <a:xfrm>
            <a:off x="1969365" y="3951251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3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0245" name="Line 16"/>
          <p:cNvSpPr>
            <a:spLocks noChangeShapeType="1"/>
          </p:cNvSpPr>
          <p:nvPr/>
        </p:nvSpPr>
        <p:spPr bwMode="auto">
          <a:xfrm flipV="1">
            <a:off x="3050103" y="3921095"/>
            <a:ext cx="2930433" cy="7937"/>
          </a:xfrm>
          <a:prstGeom prst="line">
            <a:avLst/>
          </a:pr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zh-CN" altLang="en-US" sz="3200"/>
          </a:p>
        </p:txBody>
      </p:sp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2785636" y="1808793"/>
            <a:ext cx="59529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子、分母调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换下位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置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92348" y="1850073"/>
            <a:ext cx="1661993" cy="50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试一试</a:t>
            </a:r>
            <a:endParaRPr lang="zh-CN" altLang="en-US" sz="32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6248356" y="3886188"/>
            <a:ext cx="76198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182274" y="5876132"/>
            <a:ext cx="14157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移动分子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5336" y="5889536"/>
            <a:ext cx="14157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移动分母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981268" y="2819416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2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981268" y="3962386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3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设置路径动画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7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48576 0.1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48576 -0.1562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3"/>
          <p:cNvSpPr>
            <a:spLocks noChangeShapeType="1"/>
          </p:cNvSpPr>
          <p:nvPr/>
        </p:nvSpPr>
        <p:spPr bwMode="auto">
          <a:xfrm>
            <a:off x="1828872" y="3921096"/>
            <a:ext cx="76198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zh-CN" altLang="en-US" sz="3200"/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969365" y="2813860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2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0244" name="Text Box 15"/>
          <p:cNvSpPr txBox="1">
            <a:spLocks noChangeArrowheads="1"/>
          </p:cNvSpPr>
          <p:nvPr/>
        </p:nvSpPr>
        <p:spPr bwMode="auto">
          <a:xfrm>
            <a:off x="1969365" y="3951251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3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0245" name="Line 16"/>
          <p:cNvSpPr>
            <a:spLocks noChangeShapeType="1"/>
          </p:cNvSpPr>
          <p:nvPr/>
        </p:nvSpPr>
        <p:spPr bwMode="auto">
          <a:xfrm flipV="1">
            <a:off x="3050103" y="3921095"/>
            <a:ext cx="2930433" cy="7937"/>
          </a:xfrm>
          <a:prstGeom prst="line">
            <a:avLst/>
          </a:pr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zh-CN" altLang="en-US" sz="3200"/>
          </a:p>
        </p:txBody>
      </p:sp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2706835" y="1069902"/>
            <a:ext cx="59529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子、分母调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换下位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置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92348" y="1149530"/>
            <a:ext cx="1661993" cy="50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试一试</a:t>
            </a:r>
            <a:endParaRPr lang="zh-CN" altLang="en-US" sz="32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6248356" y="3886188"/>
            <a:ext cx="76198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182274" y="5876132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移动分子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5336" y="5889536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移动分母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69365" y="2821787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2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75899" y="3951250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3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969365" y="2837191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2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998974" y="3973920"/>
            <a:ext cx="4127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latin typeface="仿宋_GB2312" pitchFamily="1" charset="-122"/>
                <a:ea typeface="仿宋_GB2312" pitchFamily="1" charset="-122"/>
              </a:rPr>
              <a:t>3</a:t>
            </a:r>
            <a:endParaRPr lang="zh-CN" altLang="en-US" sz="5400" b="1" dirty="0">
              <a:latin typeface="仿宋_GB2312" pitchFamily="1" charset="-122"/>
              <a:ea typeface="仿宋_GB2312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6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"/>
            <a:ext cx="9144000" cy="6846264"/>
          </a:xfrm>
          <a:prstGeom prst="rect">
            <a:avLst/>
          </a:prstGeom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043608" y="4925634"/>
            <a:ext cx="2185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作者</a:t>
            </a:r>
            <a:r>
              <a:rPr lang="en-US" altLang="zh-CN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:</a:t>
            </a:r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郁</a:t>
            </a:r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达夫</a:t>
            </a:r>
          </a:p>
        </p:txBody>
      </p:sp>
      <p:sp>
        <p:nvSpPr>
          <p:cNvPr id="220166" name="WordArt 6"/>
          <p:cNvSpPr>
            <a:spLocks noChangeArrowheads="1" noChangeShapeType="1" noTextEdit="1"/>
          </p:cNvSpPr>
          <p:nvPr/>
        </p:nvSpPr>
        <p:spPr bwMode="auto">
          <a:xfrm>
            <a:off x="827584" y="3717032"/>
            <a:ext cx="2879799" cy="982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方正艺黑简体" panose="03000509000000000000" pitchFamily="65" charset="-122"/>
                <a:ea typeface="方正艺黑简体" panose="03000509000000000000" pitchFamily="65" charset="-122"/>
              </a:rPr>
              <a:t>故都的秋</a:t>
            </a:r>
          </a:p>
        </p:txBody>
      </p:sp>
      <p:pic>
        <p:nvPicPr>
          <p:cNvPr id="220167" name="钢琴王子理查德·克莱德曼《秋日私语》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670575" cy="6480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7115"/>
            <a:ext cx="670575" cy="648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29" y="2960948"/>
            <a:ext cx="335287" cy="3240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95" y="3075704"/>
            <a:ext cx="551833" cy="5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33333E-6 L 6.66667E-6 3.33333E-6 C 0.00487 0.00439 0.01008 0.00856 0.01459 0.01365 C 0.01633 0.01597 0.01685 0.0199 0.01876 0.02199 C 0.04115 0.04838 0.02292 0.02523 0.03751 0.03588 C 0.05886 0.05185 0.04202 0.04352 0.05626 0.04977 C 0.06164 0.05717 0.06824 0.06481 0.07084 0.07477 C 0.07622 0.09629 0.07327 0.08611 0.07917 0.10532 C 0.07848 0.11551 0.07969 0.12639 0.07709 0.13588 C 0.07587 0.14027 0.07153 0.14166 0.06876 0.14421 C 0.06667 0.14629 0.06459 0.14814 0.06251 0.14977 C 0.05608 0.15486 0.04879 0.15879 0.04167 0.16088 C 0.03681 0.1625 0.03195 0.16273 0.02709 0.16365 C 0.02292 0.16551 0.01841 0.16666 0.01459 0.16921 C 0.01181 0.17106 0.00903 0.17338 0.00626 0.17477 C -0.0085 0.18264 -0.00242 0.17824 -0.01458 0.1831 C -0.01892 0.18495 -0.02291 0.1868 -0.02708 0.18865 C -0.02916 0.18958 -0.03124 0.19074 -0.03333 0.19143 C -0.046 0.19583 -0.03906 0.19305 -0.05416 0.19977 L -0.06041 0.20254 C -0.06978 0.21504 -0.06579 0.20717 -0.07083 0.22754 L -0.07291 0.23588 C -0.07222 0.24236 -0.07291 0.24953 -0.07083 0.25532 C -0.06996 0.25856 -0.06666 0.25879 -0.06458 0.26088 C -0.06232 0.26342 -0.06024 0.2662 -0.05833 0.26921 C -0.05676 0.27199 -0.0559 0.275 -0.05416 0.27754 C -0.05242 0.28055 -0.04982 0.28287 -0.04791 0.28588 C -0.04635 0.28865 -0.04583 0.29213 -0.04374 0.29421 C -0.04218 0.29606 -0.03958 0.29606 -0.03749 0.29699 C -0.01683 0.33842 -0.03524 0.30694 0.05626 0.30254 C 0.06528 0.30231 0.07431 0.30069 0.08334 0.29977 C 0.12015 0.30347 0.15712 0.30393 0.19376 0.31088 C 0.19688 0.31157 0.19775 0.31805 0.19792 0.32199 C 0.19844 0.33402 0.19688 0.34629 0.19584 0.3581 C 0.1948 0.36852 0.19254 0.36666 0.18751 0.37477 C 0.18594 0.37754 0.18438 0.38032 0.18334 0.3831 C 0.1823 0.38588 0.18265 0.38935 0.18126 0.39143 C 0.17969 0.39421 0.17692 0.3949 0.17501 0.39699 C 0.15365 0.42245 0.17049 0.40671 0.15626 0.41921 C 0.15487 0.42199 0.154 0.42546 0.15209 0.42754 C 0.14567 0.43495 0.13004 0.44606 0.12292 0.44977 C 0.11945 0.45162 0.11581 0.45347 0.11251 0.45532 C 0.10956 0.45717 0.10695 0.45949 0.10417 0.46088 C 0.09844 0.46412 0.08247 0.47037 0.07709 0.47199 C 0.07362 0.47314 0.06997 0.47361 0.06667 0.47477 C 0.06442 0.47546 0.06251 0.47685 0.06042 0.47754 C 0.05765 0.4787 0.05469 0.47939 0.05209 0.48032 C 0.04775 0.48217 0.04376 0.48449 0.03959 0.48588 C 0.03681 0.4868 0.03403 0.48796 0.03126 0.48865 C 0.02778 0.48981 0.02414 0.49027 0.02084 0.49143 C 0.01858 0.49213 0.01667 0.49375 0.01459 0.49421 C -0.01076 0.50185 0.01476 0.49143 -0.01041 0.50254 C -0.01249 0.50347 -0.01492 0.5037 -0.01666 0.50532 C -0.02881 0.5162 -0.01718 0.50694 -0.02916 0.51365 C -0.03211 0.51527 -0.03472 0.51782 -0.03749 0.51921 C -0.04166 0.52152 -0.04999 0.52477 -0.04999 0.52477 C -0.05781 0.54027 -0.05538 0.53148 -0.05208 0.56088 C -0.05086 0.57384 -0.04982 0.57129 -0.04583 0.5831 C -0.04496 0.58588 -0.04513 0.58935 -0.04374 0.59143 C -0.04218 0.59421 -0.03958 0.5949 -0.03749 0.59699 C -0.01544 0.62176 -0.04478 0.59352 -0.02499 0.6081 C -0.02065 0.61134 -0.01735 0.61713 -0.01249 0.61921 C -0.00834 0.62106 -0.00364 0.62152 6.66667E-6 0.62477 C 0.01424 0.6375 0.00765 0.63379 0.01876 0.63865 C 0.0474 0.63333 0.05626 0.63032 0.08751 0.63032 C 0.10487 0.63032 0.12223 0.63217 0.13959 0.6331 C 0.14167 0.63495 0.14393 0.63657 0.14584 0.63865 C 0.16181 0.65648 0.14272 0.63889 0.15834 0.65254 L 0.16667 0.66921 C 0.16806 0.67199 0.16997 0.67453 0.17084 0.67754 C 0.17153 0.68032 0.17171 0.68356 0.17292 0.68588 C 0.17449 0.68912 0.17726 0.6912 0.17917 0.69421 C 0.18074 0.69676 0.18195 0.69977 0.18334 0.70254 C 0.18265 0.70995 0.18317 0.71782 0.18126 0.72477 C 0.18022 0.72847 0.17726 0.73078 0.17501 0.7331 C 0.1514 0.75764 0.17136 0.73703 0.15626 0.74699 C 0.154 0.74861 0.15226 0.75115 0.15001 0.75254 C 0.14601 0.75509 0.14167 0.75625 0.13751 0.7581 L 0.12501 0.76365 C 0.12292 0.76458 0.12084 0.76574 0.11876 0.76643 C 0.11598 0.76736 0.10712 0.77014 0.10417 0.77199 C 0.10192 0.77361 0.10001 0.77592 0.09792 0.77754 C 0.09063 0.7831 0.09028 0.78287 0.08334 0.78588 C 0.07344 0.79907 0.07952 0.79213 0.06459 0.80532 L 0.05834 0.81088 C 0.05522 0.81713 0.05261 0.82338 0.04792 0.82754 C 0.0441 0.83102 0.0415 0.83032 0.03751 0.83032 L 0.03751 0.83032 " pathEditMode="relative" ptsTypes="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341E-7 C -0.00069 0.00994 -0.00329 0.03167 -1.11111E-6 0.04231 C 0.0007 0.04439 0.0033 0.0437 0.00486 0.04439 C 0.00955 0.04878 0.01181 0.05387 0.01598 0.05919 C 0.01546 0.06196 0.01528 0.0652 0.01424 0.06774 C 0.0125 0.07237 0.00799 0.08046 0.00799 0.08046 C 0.00608 0.0911 0.004 0.09988 0.00157 0.11006 C 0.00209 0.12 0.00174 0.12994 0.00313 0.13965 C 0.00348 0.14173 0.00573 0.14196 0.00643 0.14381 C 0.00747 0.14636 0.00677 0.14982 0.00799 0.15237 C 0.01077 0.15792 0.01962 0.16532 0.02379 0.16925 C 0.03073 0.17595 0.03698 0.1889 0.04289 0.19676 C 0.05191 0.20878 0.04289 0.23052 0.04289 0.2474 L 0.06667 0.2474 " pathEditMode="relative" ptsTypes="ffffffffffff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05017 C 0.00538 0.05086 0.00295 0.05086 0.00104 0.05225 C -0.00104 0.05364 -0.00417 0.06104 -0.00538 0.06289 C -0.01597 0.0793 -0.00799 0.06427 -0.01476 0.07768 C -0.0158 0.09664 -0.01511 0.11098 -0.02274 0.12624 C -0.02743 0.14566 -0.02327 0.16161 -0.0132 0.17502 C -0.01233 0.17988 -0.01007 0.18474 -0.01007 0.18982 C -0.01007 0.2104 -0.01163 0.20693 -0.01806 0.21942 C -0.02639 0.23583 -0.01667 0.22127 -0.02431 0.23213 C -0.02917 0.25063 -0.03021 0.27075 -0.03872 0.28693 C -0.04063 0.29757 -0.0434 0.30774 -0.04497 0.31861 C -0.04375 0.33132 -0.04531 0.34589 -0.04028 0.35676 C -0.03368 0.37109 -0.01719 0.37132 -0.01163 0.38635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71676E-6 C -0.01579 0.00347 -0.01301 0.00809 -0.02534 0.01896 C -0.02812 0.03006 -0.02499 0.02081 -0.03003 0.0296 C -0.03228 0.03353 -0.03645 0.04208 -0.03645 0.04208 C -0.03836 0.04994 -0.04287 0.06544 -0.04287 0.06544 C -0.04166 0.0874 -0.04409 0.09642 -0.03645 0.11191 C -0.03333 0.12509 -0.0269 0.12671 -0.01735 0.13318 C -0.01371 0.13572 -0.01128 0.14058 -0.00781 0.14359 C 0.00088 0.16116 0.00938 0.1896 -0.00781 0.20486 C -0.01319 0.21642 -0.0184 0.22359 -0.02378 0.23445 C -0.02638 0.25156 -0.02742 0.27468 -0.01735 0.2874 C -0.01162 0.30312 -0.00242 0.31307 0.00643 0.32555 C 0.00817 0.33272 0.01042 0.33711 0.01442 0.34243 C 0.01303 0.36486 0.01407 0.36902 0.00643 0.38474 C 0.00209 0.40809 0.00817 0.37942 0.00157 0.39954 C -0.00103 0.4074 -0.00103 0.41318 -0.00468 0.42058 C -0.00815 0.43977 -0.00642 0.43191 -0.00954 0.44393 C -0.01093 0.45711 -0.01076 0.47075 -0.01267 0.48393 C -0.01458 0.49711 -0.0368 0.51237 -0.04444 0.52208 C -0.04739 0.53364 -0.04826 0.54682 -0.04114 0.55584 C -0.03749 0.57064 -0.03906 0.56439 -0.03645 0.5748 C -0.03524 0.57965 -0.02846 0.58544 -0.02846 0.58544 C -0.02569 0.59653 -0.02239 0.60278 -0.02065 0.61503 C -0.02117 0.61781 -0.02083 0.62127 -0.02221 0.62359 C -0.02326 0.6252 -0.02534 0.62474 -0.0269 0.62567 C -0.02864 0.62682 -0.02985 0.62937 -0.03176 0.62983 C -0.03801 0.63145 -0.04461 0.6296 -0.05069 0.63191 C -0.0519 0.63237 -0.04965 0.63492 -0.04912 0.6363 " pathEditMode="relative" ptsTypes="fffffffffffffffff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16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倒计时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16" y="1785192"/>
            <a:ext cx="3531956" cy="415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86087" y="3609023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10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774" y="36090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9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5774" y="36090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8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5774" y="36090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7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5774" y="36090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6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5774" y="36090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5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>
            <a:off x="2591748" y="2846570"/>
            <a:ext cx="1980253" cy="198025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心跳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6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656481"/>
            <a:ext cx="4211956" cy="9722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幻灯片切换动画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701" y="2348863"/>
            <a:ext cx="516038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Blip>
                <a:blip r:embed="rId2"/>
              </a:buBlip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切换动画要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Blip>
                <a:blip r:embed="rId2"/>
              </a:buBlip>
            </a:pP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封面页、结束页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可不同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Blip>
                <a:blip r:embed="rId2"/>
              </a:buBlip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可不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同，但要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endParaRPr lang="en-US" altLang="zh-CN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其它尽量统一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8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进入效果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36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:\work\第二\蓝色块窄树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2595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1999496"/>
            <a:ext cx="400301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教科版《品德与社</a:t>
            </a:r>
            <a:r>
              <a:rPr lang="zh-CN" altLang="zh-CN" sz="1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会》六</a:t>
            </a:r>
            <a:r>
              <a:rPr lang="zh-CN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1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1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7235" y="594928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方舟学校  刘晨宇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1509" y="3148038"/>
            <a:ext cx="30572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spc="200" dirty="0" smtClean="0">
                <a:solidFill>
                  <a:schemeClr val="bg1"/>
                </a:solidFill>
                <a:latin typeface="方正大黑简体" pitchFamily="65" charset="-122"/>
                <a:ea typeface="方正大黑简体" pitchFamily="65" charset="-122"/>
              </a:rPr>
              <a:t>动植物的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方正康体简体" panose="03000509000000000000" pitchFamily="65" charset="-122"/>
              <a:ea typeface="方正康体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22303" y="2499960"/>
            <a:ext cx="2564355" cy="2219486"/>
            <a:chOff x="4822303" y="2499960"/>
            <a:chExt cx="2564355" cy="2219486"/>
          </a:xfrm>
        </p:grpSpPr>
        <p:pic>
          <p:nvPicPr>
            <p:cNvPr id="35" name="Picture 3" descr="image7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303" y="2499960"/>
              <a:ext cx="2564355" cy="221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5239501" y="3101872"/>
              <a:ext cx="17299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控诉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7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强调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586" y="2528886"/>
            <a:ext cx="72122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强调教学内容中的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部分，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以加强和突出某个知识点，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起到画龙点睛的教学效果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强调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70984" y="2182814"/>
            <a:ext cx="7489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zh-CN" sz="8000" b="1" dirty="0" smtClean="0">
                <a:solidFill>
                  <a:srgbClr val="FADD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∑</a:t>
            </a:r>
            <a:endParaRPr lang="en-US" altLang="zh-CN" sz="8000" b="1" dirty="0">
              <a:solidFill>
                <a:srgbClr val="FADD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99388" y="2060576"/>
            <a:ext cx="131799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zh-CN" sz="8800" b="1" dirty="0">
                <a:solidFill>
                  <a:srgbClr val="FADD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≌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17622" y="2149477"/>
            <a:ext cx="121539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zh-CN" altLang="en-US" sz="8000" b="1" dirty="0" smtClean="0">
                <a:solidFill>
                  <a:srgbClr val="FADD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＄</a:t>
            </a:r>
            <a:endParaRPr lang="zh-CN" altLang="en-US" sz="8000" b="1" dirty="0">
              <a:solidFill>
                <a:srgbClr val="FADD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019927" y="2492377"/>
            <a:ext cx="1152525" cy="1008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rgbClr val="FADD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877052" y="4076702"/>
            <a:ext cx="1439863" cy="1439863"/>
          </a:xfrm>
          <a:prstGeom prst="star4">
            <a:avLst>
              <a:gd name="adj" fmla="val 18796"/>
            </a:avLst>
          </a:prstGeom>
          <a:solidFill>
            <a:srgbClr val="FF3300"/>
          </a:solidFill>
          <a:ln w="38100" algn="ctr">
            <a:solidFill>
              <a:srgbClr val="FADD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1182690" y="4365626"/>
            <a:ext cx="947737" cy="1008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576" y="15966"/>
                </a:moveTo>
                <a:cubicBezTo>
                  <a:pt x="18708" y="14481"/>
                  <a:pt x="19321" y="12666"/>
                  <a:pt x="19321" y="10800"/>
                </a:cubicBezTo>
                <a:cubicBezTo>
                  <a:pt x="19321" y="6093"/>
                  <a:pt x="15506" y="2279"/>
                  <a:pt x="10800" y="2279"/>
                </a:cubicBezTo>
                <a:cubicBezTo>
                  <a:pt x="8933" y="2278"/>
                  <a:pt x="7118" y="2891"/>
                  <a:pt x="5633" y="4023"/>
                </a:cubicBezTo>
                <a:lnTo>
                  <a:pt x="17576" y="15966"/>
                </a:lnTo>
                <a:close/>
                <a:moveTo>
                  <a:pt x="4023" y="5633"/>
                </a:moveTo>
                <a:cubicBezTo>
                  <a:pt x="2891" y="7118"/>
                  <a:pt x="2279" y="8933"/>
                  <a:pt x="2279" y="10799"/>
                </a:cubicBezTo>
                <a:cubicBezTo>
                  <a:pt x="2279" y="15506"/>
                  <a:pt x="6093" y="19321"/>
                  <a:pt x="10800" y="19321"/>
                </a:cubicBezTo>
                <a:cubicBezTo>
                  <a:pt x="12666" y="19321"/>
                  <a:pt x="14481" y="18708"/>
                  <a:pt x="15966" y="17576"/>
                </a:cubicBezTo>
                <a:lnTo>
                  <a:pt x="4023" y="5633"/>
                </a:lnTo>
                <a:close/>
              </a:path>
            </a:pathLst>
          </a:custGeom>
          <a:solidFill>
            <a:srgbClr val="FADD60"/>
          </a:solidFill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843213" y="4508500"/>
            <a:ext cx="1439862" cy="719139"/>
          </a:xfrm>
          <a:prstGeom prst="parallelogram">
            <a:avLst>
              <a:gd name="adj" fmla="val 50055"/>
            </a:avLst>
          </a:prstGeom>
          <a:solidFill>
            <a:srgbClr val="FF3300"/>
          </a:solidFill>
          <a:ln w="38100" algn="ctr">
            <a:solidFill>
              <a:srgbClr val="FADD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076827" y="4279901"/>
            <a:ext cx="1223963" cy="1223963"/>
          </a:xfrm>
          <a:prstGeom prst="smileyFace">
            <a:avLst>
              <a:gd name="adj" fmla="val 4653"/>
            </a:avLst>
          </a:prstGeom>
          <a:solidFill>
            <a:srgbClr val="FADD6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4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63" b="79961" l="51833" r="96667">
                        <a14:foregroundMark x1="61000" y1="72692" x2="61000" y2="72692"/>
                        <a14:foregroundMark x1="63000" y1="71513" x2="63000" y2="71513"/>
                        <a14:foregroundMark x1="63333" y1="68959" x2="63333" y2="68959"/>
                        <a14:foregroundMark x1="63167" y1="64637" x2="63167" y2="64637"/>
                        <a14:foregroundMark x1="62500" y1="59136" x2="63333" y2="64440"/>
                        <a14:foregroundMark x1="52000" y1="52849" x2="96833" y2="70530"/>
                        <a14:foregroundMark x1="56667" y1="57957" x2="55000" y2="66798"/>
                        <a14:foregroundMark x1="95500" y1="53438" x2="95500" y2="53438"/>
                        <a14:foregroundMark x1="95333" y1="53438" x2="51833" y2="52063"/>
                        <a14:foregroundMark x1="52000" y1="71906" x2="95833" y2="71709"/>
                        <a14:foregroundMark x1="56167" y1="74460" x2="56167" y2="74460"/>
                        <a14:foregroundMark x1="63667" y1="74460" x2="63667" y2="74460"/>
                        <a14:foregroundMark x1="93833" y1="74263" x2="93833" y2="74263"/>
                        <a14:foregroundMark x1="85500" y1="60511" x2="85500" y2="60511"/>
                        <a14:foregroundMark x1="92333" y1="60511" x2="92333" y2="60511"/>
                        <a14:foregroundMark x1="92500" y1="62868" x2="92500" y2="62868"/>
                        <a14:foregroundMark x1="93500" y1="65815" x2="93500" y2="65815"/>
                        <a14:foregroundMark x1="77500" y1="66798" x2="77500" y2="66798"/>
                        <a14:foregroundMark x1="79167" y1="66798" x2="79167" y2="66798"/>
                        <a14:foregroundMark x1="70000" y1="66798" x2="70000" y2="66798"/>
                        <a14:foregroundMark x1="69833" y1="64244" x2="69833" y2="64244"/>
                        <a14:foregroundMark x1="71500" y1="64047" x2="71500" y2="64047"/>
                      </a14:backgroundRemoval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51337" r="2750" b="16572"/>
          <a:stretch/>
        </p:blipFill>
        <p:spPr>
          <a:xfrm>
            <a:off x="0" y="5323"/>
            <a:ext cx="9189524" cy="540393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5090168" cy="503238"/>
          </a:xfrm>
          <a:prstGeom prst="rect">
            <a:avLst/>
          </a:prstGeom>
          <a:noFill/>
          <a:ln w="38100" cmpd="dbl" algn="ctr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ct val="60000"/>
              </a:spcBef>
              <a:defRPr/>
            </a:pPr>
            <a:r>
              <a:rPr kumimoji="1" lang="zh-CN" altLang="en-US" sz="20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北师大 九年级</a:t>
            </a:r>
            <a:r>
              <a:rPr kumimoji="1" lang="en-US" altLang="zh-CN" sz="2000" b="1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20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</a:t>
            </a:r>
            <a:r>
              <a:rPr kumimoji="1" lang="en-US" altLang="zh-CN" sz="20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20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kumimoji="1" lang="en-US" altLang="zh-CN" sz="20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sz="20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综合与实践</a:t>
            </a:r>
            <a:endParaRPr kumimoji="1" lang="zh-CN" altLang="en-US" sz="20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762656" y="2498723"/>
            <a:ext cx="6040444" cy="24241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">
              <a:avLst/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华文琥珀" pitchFamily="2" charset="-122"/>
                <a:ea typeface="华文琥珀" pitchFamily="2" charset="-122"/>
              </a:rPr>
              <a:t>设计遮阳篷</a:t>
            </a:r>
          </a:p>
        </p:txBody>
      </p:sp>
      <p:sp>
        <p:nvSpPr>
          <p:cNvPr id="4" name="Rectangle 8">
            <a:hlinkClick r:id="" action="ppaction://noaction">
              <a:snd r:embed="rId4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5632450"/>
            <a:ext cx="1439862" cy="539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prstShdw prst="shdw17" dist="17961" dir="2700000">
              <a:srgbClr val="1F3D5C"/>
            </a:prstShdw>
          </a:effectLst>
          <a:extLst/>
        </p:spPr>
        <p:txBody>
          <a:bodyPr/>
          <a:lstStyle/>
          <a:p>
            <a:pPr algn="ctr"/>
            <a:r>
              <a:rPr lang="zh-CN" altLang="en-US" sz="2800" dirty="0">
                <a:solidFill>
                  <a:srgbClr val="FFFF99"/>
                </a:solidFill>
                <a:latin typeface="Verdana" pitchFamily="34" charset="0"/>
              </a:rPr>
              <a:t>课题</a:t>
            </a:r>
          </a:p>
        </p:txBody>
      </p:sp>
      <p:sp>
        <p:nvSpPr>
          <p:cNvPr id="5" name="Text Box 9">
            <a:hlinkClick r:id="" action="ppaction://noaction">
              <a:snd r:embed="rId4" name="click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95513" y="5632450"/>
            <a:ext cx="1439862" cy="539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prstShdw prst="shdw17" dist="17961" dir="2700000">
              <a:srgbClr val="1F3D5C"/>
            </a:prst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99"/>
                </a:solidFill>
                <a:latin typeface="Verdana" pitchFamily="34" charset="0"/>
                <a:ea typeface="黑体" pitchFamily="2" charset="-122"/>
              </a:rPr>
              <a:t>分析</a:t>
            </a:r>
          </a:p>
        </p:txBody>
      </p:sp>
      <p:sp>
        <p:nvSpPr>
          <p:cNvPr id="6" name="Text Box 10">
            <a:hlinkClick r:id="" action="ppaction://noaction">
              <a:snd r:embed="rId4" name="click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51275" y="5632450"/>
            <a:ext cx="1439863" cy="539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prstShdw prst="shdw17" dist="17961" dir="2700000">
              <a:srgbClr val="1F3D5C"/>
            </a:prst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FF99"/>
                </a:solidFill>
                <a:latin typeface="Verdana" pitchFamily="34" charset="0"/>
                <a:ea typeface="黑体" pitchFamily="2" charset="-122"/>
              </a:rPr>
              <a:t>实验</a:t>
            </a:r>
          </a:p>
        </p:txBody>
      </p:sp>
      <p:sp>
        <p:nvSpPr>
          <p:cNvPr id="7" name="Text Box 11">
            <a:hlinkClick r:id="" action="ppaction://noaction">
              <a:snd r:embed="rId4" name="click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507038" y="5632450"/>
            <a:ext cx="1439862" cy="539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prstShdw prst="shdw17" dist="17961" dir="2700000">
              <a:srgbClr val="1F3D5C"/>
            </a:prst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99"/>
                </a:solidFill>
                <a:latin typeface="Verdana" pitchFamily="34" charset="0"/>
                <a:ea typeface="黑体" pitchFamily="2" charset="-122"/>
              </a:rPr>
              <a:t>讨论</a:t>
            </a:r>
          </a:p>
        </p:txBody>
      </p:sp>
      <p:sp>
        <p:nvSpPr>
          <p:cNvPr id="8" name="Text Box 12">
            <a:hlinkClick r:id="" action="ppaction://noaction">
              <a:snd r:embed="rId4" name="click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164388" y="5632450"/>
            <a:ext cx="1439862" cy="539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prstShdw prst="shdw17" dist="17961" dir="2700000">
              <a:srgbClr val="1F3D5C"/>
            </a:prst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99"/>
                </a:solidFill>
                <a:latin typeface="Verdana" pitchFamily="34" charset="0"/>
                <a:ea typeface="黑体" pitchFamily="2" charset="-122"/>
              </a:rPr>
              <a:t>调查</a:t>
            </a:r>
          </a:p>
        </p:txBody>
      </p:sp>
    </p:spTree>
    <p:extLst>
      <p:ext uri="{BB962C8B-B14F-4D97-AF65-F5344CB8AC3E}">
        <p14:creationId xmlns:p14="http://schemas.microsoft.com/office/powerpoint/2010/main" val="33390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656481"/>
            <a:ext cx="3671887" cy="8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8890" y="6237289"/>
            <a:ext cx="217487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977" y="6445251"/>
            <a:ext cx="144463" cy="142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427540" y="6477001"/>
            <a:ext cx="46037" cy="46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5302" y="6445251"/>
            <a:ext cx="144463" cy="142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61382" y="1474963"/>
            <a:ext cx="732730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第四节  人类的起源和进化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375025"/>
            <a:ext cx="8826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213100"/>
            <a:ext cx="1047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852738"/>
            <a:ext cx="8667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81300"/>
            <a:ext cx="850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755900"/>
            <a:ext cx="9477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609850"/>
            <a:ext cx="965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565400"/>
            <a:ext cx="7842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501900"/>
            <a:ext cx="914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452688"/>
            <a:ext cx="8667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1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276475"/>
            <a:ext cx="10302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09563" y="239713"/>
            <a:ext cx="2865437" cy="4000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人教版  八年级</a:t>
            </a:r>
            <a:r>
              <a:rPr lang="en-US" altLang="zh-CN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《</a:t>
            </a:r>
            <a:r>
              <a:rPr lang="zh-CN" altLang="en-US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生物</a:t>
            </a:r>
            <a:r>
              <a:rPr lang="en-US" altLang="zh-CN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》</a:t>
            </a:r>
            <a:endParaRPr lang="zh-CN" altLang="en-US" sz="200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06725" y="5876925"/>
            <a:ext cx="30572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方舟学校    </a:t>
            </a:r>
            <a:r>
              <a:rPr lang="zh-CN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刘心语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" y="1241707"/>
            <a:ext cx="8997459" cy="46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85922" y="1088701"/>
            <a:ext cx="732730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第四节  人类的起源和进化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375025"/>
            <a:ext cx="8826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213100"/>
            <a:ext cx="1047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852738"/>
            <a:ext cx="8667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81300"/>
            <a:ext cx="850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755900"/>
            <a:ext cx="9477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609850"/>
            <a:ext cx="965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565400"/>
            <a:ext cx="7842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501900"/>
            <a:ext cx="914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452688"/>
            <a:ext cx="8667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1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276475"/>
            <a:ext cx="10302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09563" y="239713"/>
            <a:ext cx="2865437" cy="4000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人教版  八年级</a:t>
            </a:r>
            <a:r>
              <a:rPr lang="en-US" altLang="zh-CN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《</a:t>
            </a:r>
            <a:r>
              <a:rPr lang="zh-CN" altLang="en-US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生物</a:t>
            </a:r>
            <a:r>
              <a:rPr lang="en-US" altLang="zh-CN" sz="2000" dirty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》</a:t>
            </a:r>
            <a:endParaRPr lang="zh-CN" altLang="en-US" sz="200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06725" y="5876925"/>
            <a:ext cx="30572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方舟学校    </a:t>
            </a:r>
            <a:r>
              <a:rPr lang="zh-CN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刘心语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66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269</Words>
  <Application>Microsoft Office PowerPoint</Application>
  <PresentationFormat>全屏显示(4:3)</PresentationFormat>
  <Paragraphs>80</Paragraphs>
  <Slides>16</Slides>
  <Notes>9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YL</dc:creator>
  <cp:lastModifiedBy>dreamsummit</cp:lastModifiedBy>
  <cp:revision>155</cp:revision>
  <dcterms:created xsi:type="dcterms:W3CDTF">2015-11-07T15:08:18Z</dcterms:created>
  <dcterms:modified xsi:type="dcterms:W3CDTF">2016-10-26T16:31:28Z</dcterms:modified>
</cp:coreProperties>
</file>