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华文中宋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3300"/>
    <a:srgbClr val="996600"/>
    <a:srgbClr val="666699"/>
    <a:srgbClr val="FF9900"/>
    <a:srgbClr val="E7FFFF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E9E42-F963-40EB-8AA6-4655AC9FCD7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768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07BC4-C370-4748-ABF5-7143DCBBC4C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095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2719A-1DF9-4BA8-8724-5A4DB946E1D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751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C1DD8-3476-4E78-9255-2508240CE4C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5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A623F-1A0D-4A95-B36C-CEDBF926ED5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202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49CA9D-6389-45B7-8C25-AB5C8A0041A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559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29A3C-1B7B-4D8E-9A3D-09855562A37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99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0D0B7-88D1-4681-8947-CE48B1703EC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641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C23AA-EC07-4B87-8C06-9F7E868C77E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801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26AB3-6E7E-4A62-9F44-B6FCEA80FFD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25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1EDC7-0679-4221-A1F8-1C7D9240A43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400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C6B4A0-0F97-4D5E-88BE-5D2CB4CD91E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AutoShape 5"/>
          <p:cNvSpPr>
            <a:spLocks noChangeArrowheads="1"/>
          </p:cNvSpPr>
          <p:nvPr userDrawn="1"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7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7451725" y="5888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华文中宋" pitchFamily="2" charset="-122"/>
              </a:defRPr>
            </a:lvl9pPr>
          </a:lstStyle>
          <a:p>
            <a:pPr eaLnBrk="1" hangingPunct="1"/>
            <a:endParaRPr lang="zh-CN" altLang="zh-CN" sz="2400">
              <a:ea typeface="宋体" pitchFamily="2" charset="-122"/>
            </a:endParaRPr>
          </a:p>
        </p:txBody>
      </p:sp>
      <p:pic>
        <p:nvPicPr>
          <p:cNvPr id="3075" name="Picture 8" descr="xiaobia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3"/>
          <a:stretch>
            <a:fillRect/>
          </a:stretch>
        </p:blipFill>
        <p:spPr bwMode="auto">
          <a:xfrm>
            <a:off x="0" y="34290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683568" y="2404741"/>
            <a:ext cx="7993707" cy="95225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algn="ctr"/>
            <a:r>
              <a:rPr lang="en-US" altLang="zh-CN" sz="48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2.15  </a:t>
            </a:r>
            <a:r>
              <a:rPr lang="zh-CN" altLang="en-US" sz="48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用</a:t>
            </a:r>
            <a:r>
              <a:rPr lang="zh-CN" altLang="en-US" sz="4800" b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计算器</a:t>
            </a:r>
            <a:r>
              <a:rPr lang="zh-CN" altLang="en-US" sz="48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进行</a:t>
            </a:r>
            <a:r>
              <a:rPr lang="zh-CN" altLang="en-US" sz="4800" b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计算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63595" y="951111"/>
            <a:ext cx="5616810" cy="461665"/>
          </a:xfrm>
          <a:prstGeom prst="rect">
            <a:avLst/>
          </a:prstGeom>
          <a:pattFill prst="ltDnDiag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华师大   七年级</a:t>
            </a:r>
            <a:r>
              <a:rPr lang="en-US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《</a:t>
            </a: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数学</a:t>
            </a:r>
            <a:r>
              <a:rPr lang="en-US" altLang="zh-CN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》  </a:t>
            </a:r>
            <a:r>
              <a:rPr lang="zh-CN" alt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方正硬笔楷书简体" panose="03000509000000000000" pitchFamily="65" charset="-122"/>
                <a:ea typeface="方正硬笔楷书简体" panose="03000509000000000000" pitchFamily="65" charset="-122"/>
              </a:rPr>
              <a:t>上册 </a:t>
            </a:r>
            <a:endParaRPr lang="zh-CN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方正硬笔楷书简体" panose="03000509000000000000" pitchFamily="65" charset="-122"/>
              <a:ea typeface="方正硬笔楷书简体" panose="03000509000000000000" pitchFamily="65" charset="-122"/>
            </a:endParaRPr>
          </a:p>
        </p:txBody>
      </p:sp>
      <p:pic>
        <p:nvPicPr>
          <p:cNvPr id="121858" name="Picture 2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93393"/>
            <a:ext cx="1439862" cy="14398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59" name="Picture 3" descr="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293393"/>
            <a:ext cx="1439862" cy="14398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58" grpId="1" animBg="1"/>
      <p:bldP spid="20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20688"/>
            <a:ext cx="27494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spc="600" dirty="0" smtClean="0">
                <a:ln w="6600">
                  <a:solidFill>
                    <a:schemeClr val="accent2"/>
                  </a:solidFill>
                  <a:prstDash val="solid"/>
                </a:ln>
                <a:pattFill prst="ltDnDiag">
                  <a:fgClr>
                    <a:schemeClr val="accent6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>
                  <a:outerShdw dist="38100" dir="2700000" algn="tl" rotWithShape="0">
                    <a:schemeClr val="accent2"/>
                  </a:outerShdw>
                </a:effectLst>
                <a:latin typeface="方正超粗黑简体" panose="03000509000000000000" pitchFamily="65" charset="-122"/>
                <a:ea typeface="方正超粗黑简体" panose="03000509000000000000" pitchFamily="65" charset="-122"/>
              </a:rPr>
              <a:t>情景引入</a:t>
            </a:r>
            <a:endParaRPr lang="zh-CN" altLang="en-US" sz="4400" spc="600" dirty="0">
              <a:ln w="6600">
                <a:solidFill>
                  <a:schemeClr val="accent2"/>
                </a:solidFill>
                <a:prstDash val="solid"/>
              </a:ln>
              <a:pattFill prst="ltDnDiag">
                <a:fgClr>
                  <a:schemeClr val="accent6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>
                <a:outerShdw dist="38100" dir="2700000" algn="tl" rotWithShape="0">
                  <a:schemeClr val="accent2"/>
                </a:outerShdw>
              </a:effectLst>
              <a:latin typeface="方正超粗黑简体" panose="03000509000000000000" pitchFamily="65" charset="-122"/>
              <a:ea typeface="方正超粗黑简体" panose="03000509000000000000" pitchFamily="65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162386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/>
            <a:r>
              <a:rPr lang="zh-CN" altLang="en-US" smtClean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已知</a:t>
            </a:r>
            <a:r>
              <a:rPr lang="zh-CN" altLang="en-US" dirty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一个圆柱的底面半径</a:t>
            </a:r>
            <a:r>
              <a:rPr lang="zh-CN" altLang="en-US" dirty="0" smtClean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长</a:t>
            </a:r>
            <a:r>
              <a:rPr lang="en-US" altLang="zh-CN" dirty="0" smtClean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2.32cm</a:t>
            </a:r>
            <a:r>
              <a:rPr lang="zh-CN" altLang="en-US" dirty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，高为</a:t>
            </a:r>
            <a:r>
              <a:rPr lang="en-US" altLang="zh-CN" dirty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7.06cm</a:t>
            </a:r>
            <a:r>
              <a:rPr lang="zh-CN" altLang="en-US" dirty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，求这个圆柱的体积</a:t>
            </a:r>
            <a:r>
              <a:rPr lang="zh-CN" altLang="en-US" dirty="0" smtClean="0">
                <a:solidFill>
                  <a:srgbClr val="002060"/>
                </a:solidFill>
                <a:latin typeface="方正兰亭中黑_GBK" panose="02000000000000000000" pitchFamily="2" charset="-122"/>
                <a:ea typeface="方正兰亭中黑_GBK" panose="02000000000000000000" pitchFamily="2" charset="-122"/>
              </a:rPr>
              <a:t>。</a:t>
            </a:r>
            <a:endParaRPr lang="zh-CN" altLang="en-US" dirty="0">
              <a:solidFill>
                <a:srgbClr val="002060"/>
              </a:solidFill>
              <a:latin typeface="方正兰亭中黑_GBK" panose="02000000000000000000" pitchFamily="2" charset="-122"/>
              <a:ea typeface="方正兰亭中黑_GBK" panose="02000000000000000000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811706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/>
            <a:r>
              <a:rPr lang="zh-CN" altLang="en-US" sz="2800" b="1" dirty="0" smtClean="0">
                <a:solidFill>
                  <a:srgbClr val="993300"/>
                </a:solidFill>
                <a:latin typeface="华文中宋" panose="02010600040101010101" pitchFamily="2" charset="-122"/>
              </a:rPr>
              <a:t>圆柱</a:t>
            </a:r>
            <a:r>
              <a:rPr lang="zh-CN" altLang="en-US" sz="2800" b="1" dirty="0">
                <a:solidFill>
                  <a:srgbClr val="993300"/>
                </a:solidFill>
                <a:latin typeface="华文中宋" panose="02010600040101010101" pitchFamily="2" charset="-122"/>
              </a:rPr>
              <a:t>的</a:t>
            </a:r>
            <a:r>
              <a:rPr lang="zh-CN" altLang="en-US" sz="2800" b="1" dirty="0" smtClean="0">
                <a:solidFill>
                  <a:srgbClr val="993300"/>
                </a:solidFill>
                <a:latin typeface="华文中宋" panose="02010600040101010101" pitchFamily="2" charset="-122"/>
              </a:rPr>
              <a:t>体积＝</a:t>
            </a:r>
            <a:r>
              <a:rPr lang="zh-CN" altLang="en-US" sz="2800" b="1" dirty="0">
                <a:solidFill>
                  <a:srgbClr val="993300"/>
                </a:solidFill>
                <a:latin typeface="华文中宋" panose="02010600040101010101" pitchFamily="2" charset="-122"/>
              </a:rPr>
              <a:t>底面积</a:t>
            </a:r>
            <a:r>
              <a:rPr lang="en-US" altLang="zh-CN" sz="2800" b="1" dirty="0">
                <a:solidFill>
                  <a:srgbClr val="993300"/>
                </a:solidFill>
                <a:latin typeface="华文中宋" panose="02010600040101010101" pitchFamily="2" charset="-122"/>
              </a:rPr>
              <a:t>×</a:t>
            </a:r>
            <a:r>
              <a:rPr lang="zh-CN" altLang="en-US" sz="2800" b="1" dirty="0">
                <a:solidFill>
                  <a:srgbClr val="993300"/>
                </a:solidFill>
                <a:latin typeface="华文中宋" panose="02010600040101010101" pitchFamily="2" charset="-122"/>
              </a:rPr>
              <a:t>高。因此，计算这个圆柱的体积就要做一个较复杂的</a:t>
            </a:r>
            <a:r>
              <a:rPr lang="zh-CN" altLang="en-US" sz="2800" b="1" dirty="0" smtClean="0">
                <a:solidFill>
                  <a:srgbClr val="993300"/>
                </a:solidFill>
                <a:latin typeface="华文中宋" panose="02010600040101010101" pitchFamily="2" charset="-122"/>
              </a:rPr>
              <a:t>运算：</a:t>
            </a:r>
            <a:endParaRPr lang="zh-CN" altLang="en-US" sz="2800" b="1" dirty="0">
              <a:solidFill>
                <a:srgbClr val="993300"/>
              </a:solidFill>
              <a:latin typeface="华文中宋" panose="0201060004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494116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/>
            <a:r>
              <a:rPr lang="zh-CN" altLang="en-US" sz="2800" b="1" dirty="0">
                <a:solidFill>
                  <a:srgbClr val="993300"/>
                </a:solidFill>
                <a:latin typeface="华文中宋" pitchFamily="2" charset="-122"/>
                <a:ea typeface="华文中宋" pitchFamily="2" charset="-122"/>
              </a:rPr>
              <a:t>每个同学先进行笔算，再用计算器计算</a:t>
            </a:r>
            <a:r>
              <a:rPr lang="zh-CN" altLang="en-US" sz="2800" b="1" dirty="0" smtClean="0">
                <a:solidFill>
                  <a:srgbClr val="993300"/>
                </a:solidFill>
                <a:latin typeface="华文中宋" pitchFamily="2" charset="-122"/>
                <a:ea typeface="华文中宋" pitchFamily="2" charset="-122"/>
              </a:rPr>
              <a:t>。</a:t>
            </a:r>
            <a:endParaRPr lang="zh-CN" altLang="en-US" sz="2800" b="1" dirty="0">
              <a:solidFill>
                <a:srgbClr val="9933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57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</TotalTime>
  <Words>70</Words>
  <Application>Microsoft Office PowerPoint</Application>
  <PresentationFormat>全屏显示(4:3)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用计算器进行数的简单运算</dc:title>
  <dc:creator>安徽安庆江浩</dc:creator>
  <cp:lastModifiedBy>dreamsummit</cp:lastModifiedBy>
  <cp:revision>103</cp:revision>
  <dcterms:created xsi:type="dcterms:W3CDTF">1998-05-20T09:01:28Z</dcterms:created>
  <dcterms:modified xsi:type="dcterms:W3CDTF">2016-09-13T16:54:54Z</dcterms:modified>
</cp:coreProperties>
</file>