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  <p:sldMasterId id="2147483709" r:id="rId2"/>
  </p:sldMasterIdLst>
  <p:sldIdLst>
    <p:sldId id="256" r:id="rId3"/>
    <p:sldId id="258" r:id="rId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华文中宋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华文中宋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华文中宋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华文中宋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华文中宋" pitchFamily="2" charset="-122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华文中宋" pitchFamily="2" charset="-122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华文中宋" pitchFamily="2" charset="-122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华文中宋" pitchFamily="2" charset="-122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华文中宋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FF3300"/>
    <a:srgbClr val="996600"/>
    <a:srgbClr val="666699"/>
    <a:srgbClr val="FF9900"/>
    <a:srgbClr val="E7FFFF"/>
    <a:srgbClr val="CC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1" autoAdjust="0"/>
    <p:restoredTop sz="94660" autoAdjust="0"/>
  </p:normalViewPr>
  <p:slideViewPr>
    <p:cSldViewPr>
      <p:cViewPr varScale="1">
        <p:scale>
          <a:sx n="64" d="100"/>
          <a:sy n="64" d="100"/>
        </p:scale>
        <p:origin x="-39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6E9E42-F963-40EB-8AA6-4655AC9FCD7F}" type="slidenum">
              <a:rPr lang="en-US" altLang="zh-C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913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307BC4-C370-4748-ABF5-7143DCBBC4C2}" type="slidenum">
              <a:rPr lang="en-US" altLang="zh-C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645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42719A-1DF9-4BA8-8724-5A4DB946E1DE}" type="slidenum">
              <a:rPr lang="en-US" altLang="zh-C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994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6E9E42-F963-40EB-8AA6-4655AC9FCD7F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C1DD8-3476-4E78-9255-2508240CE4CB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A623F-1A0D-4A95-B36C-CEDBF926ED52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49CA9D-6389-45B7-8C25-AB5C8A0041A9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29A3C-1B7B-4D8E-9A3D-09855562A378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00D0B7-88D1-4681-8947-CE48B1703EC6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BC23AA-EC07-4B87-8C06-9F7E868C77E8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326AB3-6E7E-4A62-9F44-B6FCEA80FFDC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C1DD8-3476-4E78-9255-2508240CE4CB}" type="slidenum">
              <a:rPr lang="en-US" altLang="zh-C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4"/>
          </p:nvPr>
        </p:nvSpPr>
        <p:spPr>
          <a:xfrm>
            <a:off x="395288" y="836613"/>
            <a:ext cx="914400" cy="914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0522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D1EDC7-0679-4221-A1F8-1C7D9240A431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307BC4-C370-4748-ABF5-7143DCBBC4C2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42719A-1DF9-4BA8-8724-5A4DB946E1DE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A623F-1A0D-4A95-B36C-CEDBF926ED52}" type="slidenum">
              <a:rPr lang="en-US" altLang="zh-C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843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49CA9D-6389-45B7-8C25-AB5C8A0041A9}" type="slidenum">
              <a:rPr lang="en-US" altLang="zh-C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531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29A3C-1B7B-4D8E-9A3D-09855562A378}" type="slidenum">
              <a:rPr lang="en-US" altLang="zh-C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438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00D0B7-88D1-4681-8947-CE48B1703EC6}" type="slidenum">
              <a:rPr lang="en-US" altLang="zh-C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91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BC23AA-EC07-4B87-8C06-9F7E868C77E8}" type="slidenum">
              <a:rPr lang="en-US" altLang="zh-C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697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326AB3-6E7E-4A62-9F44-B6FCEA80FFDC}" type="slidenum">
              <a:rPr lang="en-US" altLang="zh-C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390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D1EDC7-0679-4221-A1F8-1C7D9240A431}" type="slidenum">
              <a:rPr lang="en-US" altLang="zh-C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688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C9C6B4A0-0F97-4D5E-88BE-5D2CB4CD91EB}" type="slidenum">
              <a:rPr lang="en-US" altLang="zh-C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AutoShape 5"/>
          <p:cNvSpPr>
            <a:spLocks noChangeArrowheads="1"/>
          </p:cNvSpPr>
          <p:nvPr userDrawn="1"/>
        </p:nvSpPr>
        <p:spPr bwMode="auto">
          <a:xfrm>
            <a:off x="0" y="476672"/>
            <a:ext cx="2664296" cy="75091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zh-CN" altLang="zh-CN" sz="2400">
              <a:solidFill>
                <a:prstClr val="black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6843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C9C6B4A0-0F97-4D5E-88BE-5D2CB4CD91EB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1" name="AutoShape 5"/>
          <p:cNvSpPr>
            <a:spLocks noChangeArrowheads="1"/>
          </p:cNvSpPr>
          <p:nvPr userDrawn="1"/>
        </p:nvSpPr>
        <p:spPr bwMode="auto">
          <a:xfrm>
            <a:off x="762000" y="762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zh-CN" sz="2400"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7451725" y="58880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</a:defRPr>
            </a:lvl9pPr>
          </a:lstStyle>
          <a:p>
            <a:pPr eaLnBrk="1" hangingPunct="1"/>
            <a:endParaRPr lang="zh-CN" altLang="zh-CN" sz="2400">
              <a:ea typeface="宋体" pitchFamily="2" charset="-122"/>
            </a:endParaRPr>
          </a:p>
        </p:txBody>
      </p:sp>
      <p:pic>
        <p:nvPicPr>
          <p:cNvPr id="3075" name="Picture 8" descr="xiaobia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23"/>
          <a:stretch>
            <a:fillRect/>
          </a:stretch>
        </p:blipFill>
        <p:spPr bwMode="auto">
          <a:xfrm>
            <a:off x="0" y="3429000"/>
            <a:ext cx="3429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WordArt 10"/>
          <p:cNvSpPr>
            <a:spLocks noChangeArrowheads="1" noChangeShapeType="1" noTextEdit="1"/>
          </p:cNvSpPr>
          <p:nvPr/>
        </p:nvSpPr>
        <p:spPr bwMode="auto">
          <a:xfrm>
            <a:off x="704630" y="1988840"/>
            <a:ext cx="7993707" cy="115212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zh-CN" altLang="en-US" sz="6600" b="1" kern="10" dirty="0" smtClean="0">
                <a:ln w="11430"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用</a:t>
            </a:r>
            <a:r>
              <a:rPr lang="zh-CN" altLang="en-US" sz="6600" b="1" kern="10" dirty="0">
                <a:ln w="11430"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计算器</a:t>
            </a:r>
            <a:r>
              <a:rPr lang="zh-CN" altLang="en-US" sz="6600" b="1" kern="10" dirty="0" smtClean="0">
                <a:ln w="11430"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进行</a:t>
            </a:r>
            <a:r>
              <a:rPr lang="zh-CN" altLang="en-US" sz="6600" b="1" kern="10" dirty="0">
                <a:ln w="11430"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计算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1763595" y="951111"/>
            <a:ext cx="5616810" cy="461665"/>
          </a:xfrm>
          <a:prstGeom prst="rect">
            <a:avLst/>
          </a:prstGeom>
          <a:pattFill prst="ltDnDiag">
            <a:fgClr>
              <a:schemeClr val="accent5"/>
            </a:fgClr>
            <a:bgClr>
              <a:schemeClr val="bg1"/>
            </a:bgClr>
          </a:pattFill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CN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华师大   七年级</a:t>
            </a:r>
            <a:r>
              <a:rPr lang="en-US" altLang="zh-CN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《</a:t>
            </a:r>
            <a:r>
              <a:rPr lang="zh-CN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数学</a:t>
            </a:r>
            <a:r>
              <a:rPr lang="en-US" altLang="zh-CN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》  </a:t>
            </a:r>
            <a:r>
              <a:rPr lang="zh-CN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上册 </a:t>
            </a:r>
            <a:endParaRPr lang="zh-CN" alt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</p:txBody>
      </p:sp>
      <p:pic>
        <p:nvPicPr>
          <p:cNvPr id="121858" name="Picture 2" descr="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293393"/>
            <a:ext cx="1439862" cy="14398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859" name="Picture 3" descr="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293393"/>
            <a:ext cx="1439862" cy="14398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18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18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  <p:bldP spid="2058" grpId="1"/>
      <p:bldP spid="206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9123" y="476672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情景引入</a:t>
            </a:r>
            <a:endParaRPr lang="zh-CN" altLang="en-US" sz="4000" b="1" dirty="0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1772816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0000"/>
            <a:r>
              <a:rPr lang="en-US" altLang="zh-CN" dirty="0" smtClean="0">
                <a:solidFill>
                  <a:prstClr val="black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⑴</a:t>
            </a:r>
            <a:r>
              <a:rPr lang="zh-CN" altLang="en-US" dirty="0" smtClean="0">
                <a:solidFill>
                  <a:prstClr val="black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  已知</a:t>
            </a:r>
            <a:r>
              <a:rPr lang="zh-CN" altLang="en-US" dirty="0">
                <a:solidFill>
                  <a:prstClr val="black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一个圆柱的底面半径</a:t>
            </a:r>
            <a:r>
              <a:rPr lang="zh-CN" altLang="en-US" dirty="0" smtClean="0">
                <a:solidFill>
                  <a:prstClr val="black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长</a:t>
            </a:r>
            <a:r>
              <a:rPr lang="en-US" altLang="zh-CN" dirty="0" smtClean="0">
                <a:solidFill>
                  <a:prstClr val="black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2.32cm</a:t>
            </a:r>
            <a:r>
              <a:rPr lang="zh-CN" altLang="en-US" dirty="0">
                <a:solidFill>
                  <a:prstClr val="black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，高为</a:t>
            </a:r>
            <a:r>
              <a:rPr lang="en-US" altLang="zh-CN" dirty="0">
                <a:solidFill>
                  <a:prstClr val="black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7.06cm</a:t>
            </a:r>
            <a:r>
              <a:rPr lang="zh-CN" altLang="en-US" dirty="0">
                <a:solidFill>
                  <a:prstClr val="black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，求这个圆柱的体积</a:t>
            </a:r>
            <a:r>
              <a:rPr lang="zh-CN" altLang="en-US" dirty="0" smtClean="0">
                <a:solidFill>
                  <a:prstClr val="black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。</a:t>
            </a:r>
            <a:endParaRPr lang="zh-CN" altLang="en-US" dirty="0">
              <a:solidFill>
                <a:prstClr val="black"/>
              </a:solidFill>
              <a:latin typeface="方正兰亭中黑_GBK" panose="02000000000000000000" pitchFamily="2" charset="-122"/>
              <a:ea typeface="方正兰亭中黑_GBK" panose="02000000000000000000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5493" y="3175642"/>
            <a:ext cx="6989038" cy="783193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720000"/>
            <a:r>
              <a:rPr lang="el-GR" altLang="zh-CN" sz="4000" b="1" dirty="0" smtClean="0">
                <a:solidFill>
                  <a:srgbClr val="FF0000"/>
                </a:solidFill>
                <a:ea typeface="方正兰亭黑_GBK" panose="02000000000000000000" pitchFamily="2" charset="-122"/>
                <a:cs typeface="Times New Roman" panose="02020603050405020304" pitchFamily="18" charset="0"/>
              </a:rPr>
              <a:t>π×2.32</a:t>
            </a:r>
            <a:r>
              <a:rPr lang="el-GR" altLang="zh-CN" sz="4000" b="1" baseline="30000" dirty="0" smtClean="0">
                <a:solidFill>
                  <a:srgbClr val="FF0000"/>
                </a:solidFill>
                <a:ea typeface="方正兰亭黑_GBK" panose="02000000000000000000" pitchFamily="2" charset="-122"/>
                <a:cs typeface="Times New Roman" panose="02020603050405020304" pitchFamily="18" charset="0"/>
              </a:rPr>
              <a:t>2</a:t>
            </a:r>
            <a:r>
              <a:rPr lang="el-GR" altLang="zh-CN" sz="4000" b="1" dirty="0" smtClean="0">
                <a:solidFill>
                  <a:srgbClr val="FF0000"/>
                </a:solidFill>
                <a:ea typeface="方正兰亭黑_GBK" panose="02000000000000000000" pitchFamily="2" charset="-122"/>
                <a:cs typeface="Times New Roman" panose="02020603050405020304" pitchFamily="18" charset="0"/>
              </a:rPr>
              <a:t>×7.06</a:t>
            </a:r>
            <a:r>
              <a:rPr lang="el-GR" altLang="zh-CN" sz="4000" dirty="0" smtClean="0">
                <a:solidFill>
                  <a:srgbClr val="FF0000"/>
                </a:solidFill>
                <a:ea typeface="方正兰亭黑_GBK" panose="02000000000000000000" pitchFamily="2" charset="-122"/>
                <a:cs typeface="Times New Roman" panose="02020603050405020304" pitchFamily="18" charset="0"/>
              </a:rPr>
              <a:t> </a:t>
            </a:r>
            <a:r>
              <a:rPr lang="zh-CN" altLang="el-GR" dirty="0" smtClean="0">
                <a:solidFill>
                  <a:srgbClr val="003366"/>
                </a:solidFill>
                <a:ea typeface="方正兰亭黑_GBK" panose="02000000000000000000" pitchFamily="2" charset="-122"/>
                <a:cs typeface="Times New Roman" panose="02020603050405020304" pitchFamily="18" charset="0"/>
              </a:rPr>
              <a:t>（</a:t>
            </a:r>
            <a:r>
              <a:rPr lang="el-GR" altLang="zh-CN" dirty="0">
                <a:solidFill>
                  <a:srgbClr val="003366"/>
                </a:solidFill>
                <a:ea typeface="方正兰亭黑_GBK" panose="02000000000000000000" pitchFamily="2" charset="-122"/>
                <a:cs typeface="Times New Roman" panose="02020603050405020304" pitchFamily="18" charset="0"/>
              </a:rPr>
              <a:t>π</a:t>
            </a:r>
            <a:r>
              <a:rPr lang="zh-CN" altLang="en-US" dirty="0">
                <a:solidFill>
                  <a:srgbClr val="003366"/>
                </a:solidFill>
                <a:latin typeface="华文中宋" panose="02010600040101010101" pitchFamily="2" charset="-122"/>
                <a:cs typeface="Times New Roman" panose="02020603050405020304" pitchFamily="18" charset="0"/>
              </a:rPr>
              <a:t>取</a:t>
            </a:r>
            <a:r>
              <a:rPr lang="en-US" altLang="zh-CN" dirty="0">
                <a:solidFill>
                  <a:srgbClr val="003366"/>
                </a:solidFill>
                <a:ea typeface="方正兰亭黑_GBK" panose="02000000000000000000" pitchFamily="2" charset="-122"/>
                <a:cs typeface="Times New Roman" panose="02020603050405020304" pitchFamily="18" charset="0"/>
              </a:rPr>
              <a:t>3.14</a:t>
            </a:r>
            <a:r>
              <a:rPr lang="zh-CN" altLang="en-US" dirty="0" smtClean="0">
                <a:solidFill>
                  <a:srgbClr val="003366"/>
                </a:solidFill>
                <a:ea typeface="方正兰亭黑_GBK" panose="02000000000000000000" pitchFamily="2" charset="-122"/>
                <a:cs typeface="Times New Roman" panose="02020603050405020304" pitchFamily="18" charset="0"/>
              </a:rPr>
              <a:t>）</a:t>
            </a:r>
            <a:endParaRPr lang="zh-CN" altLang="en-US" dirty="0">
              <a:solidFill>
                <a:srgbClr val="003366"/>
              </a:solidFill>
              <a:ea typeface="方正兰亭黑_GBK" panose="02000000000000000000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2549" y="4509120"/>
            <a:ext cx="7056784" cy="1055608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720000"/>
            <a:r>
              <a:rPr lang="zh-CN" altLang="en-US" b="1" dirty="0">
                <a:solidFill>
                  <a:srgbClr val="993300"/>
                </a:solidFill>
                <a:latin typeface="华文中宋" pitchFamily="2" charset="-122"/>
              </a:rPr>
              <a:t>每个同学先进行笔算，再用计算器计算</a:t>
            </a:r>
            <a:r>
              <a:rPr lang="zh-CN" altLang="en-US" b="1" dirty="0" smtClean="0">
                <a:solidFill>
                  <a:srgbClr val="993300"/>
                </a:solidFill>
                <a:latin typeface="华文中宋" pitchFamily="2" charset="-122"/>
              </a:rPr>
              <a:t>。</a:t>
            </a:r>
            <a:r>
              <a:rPr lang="en-US" altLang="zh-CN" b="1" dirty="0" smtClean="0">
                <a:solidFill>
                  <a:srgbClr val="993300"/>
                </a:solidFill>
                <a:latin typeface="华文中宋" pitchFamily="2" charset="-122"/>
              </a:rPr>
              <a:t>V</a:t>
            </a:r>
            <a:r>
              <a:rPr lang="zh-CN" altLang="en-US" b="1" baseline="-25000" dirty="0">
                <a:solidFill>
                  <a:srgbClr val="993300"/>
                </a:solidFill>
                <a:latin typeface="华文中宋" pitchFamily="2" charset="-122"/>
              </a:rPr>
              <a:t>圆柱</a:t>
            </a:r>
            <a:r>
              <a:rPr lang="zh-CN" altLang="en-US" b="1" dirty="0" smtClean="0">
                <a:solidFill>
                  <a:srgbClr val="993300"/>
                </a:solidFill>
                <a:latin typeface="华文中宋" pitchFamily="2" charset="-122"/>
              </a:rPr>
              <a:t>≈</a:t>
            </a:r>
            <a:r>
              <a:rPr lang="zh-CN" altLang="en-US" b="1" dirty="0">
                <a:solidFill>
                  <a:srgbClr val="993300"/>
                </a:solidFill>
                <a:latin typeface="华文中宋" pitchFamily="2" charset="-122"/>
                <a:ea typeface="华文中宋" pitchFamily="2" charset="-122"/>
              </a:rPr>
              <a:t>＿＿＿＿＿＿＿</a:t>
            </a:r>
          </a:p>
        </p:txBody>
      </p:sp>
    </p:spTree>
    <p:extLst>
      <p:ext uri="{BB962C8B-B14F-4D97-AF65-F5344CB8AC3E}">
        <p14:creationId xmlns:p14="http://schemas.microsoft.com/office/powerpoint/2010/main" val="337556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气流">
  <a:themeElements>
    <a:clrScheme name="气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气流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气流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气流">
  <a:themeElements>
    <a:clrScheme name="气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气流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气流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1786</TotalTime>
  <Words>55</Words>
  <Application>Microsoft Office PowerPoint</Application>
  <PresentationFormat>全屏显示(4:3)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4" baseType="lpstr">
      <vt:lpstr>气流</vt:lpstr>
      <vt:lpstr>1_气流</vt:lpstr>
      <vt:lpstr>PowerPoint 演示文稿</vt:lpstr>
      <vt:lpstr>PowerPoint 演示文稿</vt:lpstr>
    </vt:vector>
  </TitlesOfParts>
  <Company>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用计算器进行数的简单运算</dc:title>
  <dc:creator>安徽安庆江浩</dc:creator>
  <cp:lastModifiedBy>dreamsummit</cp:lastModifiedBy>
  <cp:revision>105</cp:revision>
  <dcterms:created xsi:type="dcterms:W3CDTF">1998-05-20T09:01:28Z</dcterms:created>
  <dcterms:modified xsi:type="dcterms:W3CDTF">2016-09-18T16:00:25Z</dcterms:modified>
</cp:coreProperties>
</file>