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308" r:id="rId3"/>
    <p:sldId id="307" r:id="rId4"/>
    <p:sldId id="312" r:id="rId5"/>
    <p:sldId id="313" r:id="rId6"/>
    <p:sldId id="301" r:id="rId7"/>
    <p:sldId id="302" r:id="rId8"/>
    <p:sldId id="306" r:id="rId9"/>
    <p:sldId id="314" r:id="rId10"/>
    <p:sldId id="315" r:id="rId11"/>
    <p:sldId id="303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42" autoAdjust="0"/>
    <p:restoredTop sz="95212" autoAdjust="0"/>
  </p:normalViewPr>
  <p:slideViewPr>
    <p:cSldViewPr>
      <p:cViewPr varScale="1">
        <p:scale>
          <a:sx n="66" d="100"/>
          <a:sy n="66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120" normalizeH="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气温的年变化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气温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FF0000"/>
              </a:solidFill>
              <a:ln w="38100">
                <a:solidFill>
                  <a:srgbClr val="FF0000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-5.0999999999999996</c:v>
                </c:pt>
                <c:pt idx="1">
                  <c:v>0.6</c:v>
                </c:pt>
                <c:pt idx="2">
                  <c:v>5.5</c:v>
                </c:pt>
                <c:pt idx="3">
                  <c:v>11.2</c:v>
                </c:pt>
                <c:pt idx="4">
                  <c:v>15.1</c:v>
                </c:pt>
                <c:pt idx="5">
                  <c:v>18.600000000000001</c:v>
                </c:pt>
                <c:pt idx="6">
                  <c:v>24.1</c:v>
                </c:pt>
                <c:pt idx="7">
                  <c:v>22.1</c:v>
                </c:pt>
                <c:pt idx="8">
                  <c:v>15.8</c:v>
                </c:pt>
                <c:pt idx="9">
                  <c:v>12.3</c:v>
                </c:pt>
                <c:pt idx="10">
                  <c:v>7.4</c:v>
                </c:pt>
                <c:pt idx="11">
                  <c:v>-4.7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0710016"/>
        <c:axId val="42465920"/>
      </c:lineChart>
      <c:catAx>
        <c:axId val="307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2465920"/>
        <c:crossesAt val="-10"/>
        <c:auto val="1"/>
        <c:lblAlgn val="ctr"/>
        <c:lblOffset val="100"/>
        <c:noMultiLvlLbl val="0"/>
      </c:catAx>
      <c:valAx>
        <c:axId val="424659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r>
                  <a:rPr lang="zh-CN" altLang="en-US" sz="16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气温（单位：℃）</a:t>
                </a:r>
                <a:endPara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071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23250424620654733"/>
          <c:y val="3.9855422102655955E-2"/>
        </c:manualLayout>
      </c:layout>
      <c:overlay val="0"/>
      <c:txPr>
        <a:bodyPr/>
        <a:lstStyle/>
        <a:p>
          <a:pPr>
            <a:defRPr sz="3200"/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0572662835249044"/>
          <c:w val="0.61539565772669225"/>
          <c:h val="0.74252758620689652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地球上各种水体所占比列</c:v>
                </c:pt>
              </c:strCache>
            </c:strRef>
          </c:tx>
          <c:dPt>
            <c:idx val="2"/>
            <c:bubble3D val="0"/>
            <c:explosion val="20"/>
          </c:dPt>
          <c:dPt>
            <c:idx val="5"/>
            <c:bubble3D val="0"/>
            <c:explosion val="20"/>
          </c:dPt>
          <c:dLbls>
            <c:numFmt formatCode="0.00%" sourceLinked="0"/>
            <c:txPr>
              <a:bodyPr/>
              <a:lstStyle/>
              <a:p>
                <a:pPr>
                  <a:defRPr sz="2400"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海洋水</c:v>
                </c:pt>
                <c:pt idx="1">
                  <c:v>湖泊、地下咸水</c:v>
                </c:pt>
                <c:pt idx="2">
                  <c:v>冰川</c:v>
                </c:pt>
                <c:pt idx="3">
                  <c:v>地下淡水</c:v>
                </c:pt>
                <c:pt idx="4">
                  <c:v>其他淡水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0.96530000000000005</c:v>
                </c:pt>
                <c:pt idx="1">
                  <c:v>9.4000000000000004E-3</c:v>
                </c:pt>
                <c:pt idx="2">
                  <c:v>1.7399999999999999E-2</c:v>
                </c:pt>
                <c:pt idx="3">
                  <c:v>7.6E-3</c:v>
                </c:pt>
                <c:pt idx="4">
                  <c:v>2.9999999999999997E-4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/>
      </c:ofPieChart>
    </c:plotArea>
    <c:legend>
      <c:legendPos val="r"/>
      <c:layout>
        <c:manualLayout>
          <c:xMode val="edge"/>
          <c:yMode val="edge"/>
          <c:x val="0.72755261813537675"/>
          <c:y val="0.35187107279693486"/>
          <c:w val="0.27244738186462325"/>
          <c:h val="0.36702011494252873"/>
        </c:manualLayout>
      </c:layout>
      <c:overlay val="0"/>
      <c:txPr>
        <a:bodyPr/>
        <a:lstStyle/>
        <a:p>
          <a:pPr>
            <a:defRPr sz="2000"/>
          </a:pPr>
          <a:endParaRPr lang="zh-CN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15322222222222223"/>
          <c:y val="5.370371153451612E-2"/>
        </c:manualLayout>
      </c:layout>
      <c:overlay val="0"/>
      <c:spPr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44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22460378390201224"/>
          <c:y val="0.23669848887408704"/>
          <c:w val="0.54523698600174975"/>
          <c:h val="0.726982754007400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世界能源消费结构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石油</c:v>
                </c:pt>
                <c:pt idx="1">
                  <c:v>煤炭</c:v>
                </c:pt>
                <c:pt idx="2">
                  <c:v>天然气</c:v>
                </c:pt>
                <c:pt idx="3">
                  <c:v>其他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layout>
        <c:manualLayout>
          <c:xMode val="edge"/>
          <c:yMode val="edge"/>
          <c:x val="0.18631594488188977"/>
          <c:y val="7.962964124083424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11111111111111E-2"/>
          <c:y val="0.23614293323752308"/>
          <c:w val="0.74305555555555558"/>
          <c:h val="0.681575339978906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我国农业产值构成示意图</c:v>
                </c:pt>
              </c:strCache>
            </c:strRef>
          </c:tx>
          <c:dLbls>
            <c:dLbl>
              <c:idx val="1"/>
              <c:layout>
                <c:manualLayout>
                  <c:x val="2.6031496062992127E-2"/>
                  <c:y val="1.5006272237718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5328193350831148E-2"/>
                  <c:y val="3.50417082300536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牧业</c:v>
                </c:pt>
                <c:pt idx="1">
                  <c:v>副业</c:v>
                </c:pt>
                <c:pt idx="2">
                  <c:v>渔业</c:v>
                </c:pt>
                <c:pt idx="3">
                  <c:v>林业</c:v>
                </c:pt>
                <c:pt idx="4">
                  <c:v>种植业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0.27</c:v>
                </c:pt>
                <c:pt idx="1">
                  <c:v>6.0999999999999999E-2</c:v>
                </c:pt>
                <c:pt idx="2">
                  <c:v>6.8000000000000005E-2</c:v>
                </c:pt>
                <c:pt idx="3">
                  <c:v>4.5999999999999999E-2</c:v>
                </c:pt>
                <c:pt idx="4">
                  <c:v>0.55500000000000005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726218-1D2F-4B27-9BB5-AA9095089290}" type="doc">
      <dgm:prSet loTypeId="urn:microsoft.com/office/officeart/2005/8/layout/cycle7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9EDBBC20-DB7F-4ABA-B90E-4B51E5AC64F8}">
      <dgm:prSet phldrT="[文本]"/>
      <dgm:spPr/>
      <dgm:t>
        <a:bodyPr/>
        <a:lstStyle/>
        <a:p>
          <a:r>
            <a:rPr lang="zh-CN" altLang="en-US" dirty="0" smtClean="0">
              <a:latin typeface="黑体" pitchFamily="2" charset="-122"/>
              <a:ea typeface="黑体" pitchFamily="2" charset="-122"/>
            </a:rPr>
            <a:t>固态</a:t>
          </a:r>
          <a:endParaRPr lang="zh-CN" altLang="en-US" dirty="0">
            <a:latin typeface="黑体" pitchFamily="2" charset="-122"/>
            <a:ea typeface="黑体" pitchFamily="2" charset="-122"/>
          </a:endParaRPr>
        </a:p>
      </dgm:t>
    </dgm:pt>
    <dgm:pt modelId="{8E3EEDBB-5B13-40A0-8386-0A805249C820}" type="parTrans" cxnId="{B49FE8C6-7779-4011-9299-0ED0B83B2B26}">
      <dgm:prSet/>
      <dgm:spPr/>
      <dgm:t>
        <a:bodyPr/>
        <a:lstStyle/>
        <a:p>
          <a:endParaRPr lang="zh-CN" altLang="en-US"/>
        </a:p>
      </dgm:t>
    </dgm:pt>
    <dgm:pt modelId="{06232F8B-88AA-4894-8902-829FB1F185D1}" type="sibTrans" cxnId="{B49FE8C6-7779-4011-9299-0ED0B83B2B26}">
      <dgm:prSet/>
      <dgm:spPr/>
      <dgm:t>
        <a:bodyPr/>
        <a:lstStyle/>
        <a:p>
          <a:endParaRPr lang="zh-CN" altLang="en-US"/>
        </a:p>
      </dgm:t>
    </dgm:pt>
    <dgm:pt modelId="{744D9E38-2956-4CCB-BB0C-5A5EEA65A257}">
      <dgm:prSet phldrT="[文本]"/>
      <dgm:spPr/>
      <dgm:t>
        <a:bodyPr/>
        <a:lstStyle/>
        <a:p>
          <a:r>
            <a:rPr lang="zh-CN" altLang="en-US" dirty="0" smtClean="0">
              <a:latin typeface="黑体" pitchFamily="2" charset="-122"/>
              <a:ea typeface="黑体" pitchFamily="2" charset="-122"/>
            </a:rPr>
            <a:t>液态</a:t>
          </a:r>
          <a:endParaRPr lang="zh-CN" altLang="en-US" dirty="0">
            <a:latin typeface="黑体" pitchFamily="2" charset="-122"/>
            <a:ea typeface="黑体" pitchFamily="2" charset="-122"/>
          </a:endParaRPr>
        </a:p>
      </dgm:t>
    </dgm:pt>
    <dgm:pt modelId="{417C8D30-79AC-486E-84BF-F2AA6FA2EB9D}" type="parTrans" cxnId="{F17F683E-B65D-46EE-90C9-D6E57C643E69}">
      <dgm:prSet/>
      <dgm:spPr/>
      <dgm:t>
        <a:bodyPr/>
        <a:lstStyle/>
        <a:p>
          <a:endParaRPr lang="zh-CN" altLang="en-US"/>
        </a:p>
      </dgm:t>
    </dgm:pt>
    <dgm:pt modelId="{CE2BB227-4780-4694-9410-0CAE2C8FB1B2}" type="sibTrans" cxnId="{F17F683E-B65D-46EE-90C9-D6E57C643E69}">
      <dgm:prSet/>
      <dgm:spPr/>
      <dgm:t>
        <a:bodyPr/>
        <a:lstStyle/>
        <a:p>
          <a:endParaRPr lang="zh-CN" altLang="en-US"/>
        </a:p>
      </dgm:t>
    </dgm:pt>
    <dgm:pt modelId="{69CB3AA7-4A21-4A54-9DE7-E2C8887DFF0F}">
      <dgm:prSet phldrT="[文本]"/>
      <dgm:spPr/>
      <dgm:t>
        <a:bodyPr/>
        <a:lstStyle/>
        <a:p>
          <a:r>
            <a:rPr lang="zh-CN" altLang="en-US" dirty="0" smtClean="0">
              <a:latin typeface="黑体" pitchFamily="2" charset="-122"/>
              <a:ea typeface="黑体" pitchFamily="2" charset="-122"/>
            </a:rPr>
            <a:t>气态</a:t>
          </a:r>
          <a:endParaRPr lang="zh-CN" altLang="en-US" dirty="0">
            <a:latin typeface="黑体" pitchFamily="2" charset="-122"/>
            <a:ea typeface="黑体" pitchFamily="2" charset="-122"/>
          </a:endParaRPr>
        </a:p>
      </dgm:t>
    </dgm:pt>
    <dgm:pt modelId="{C40E141D-882A-409C-9B77-7942763F6FB4}" type="parTrans" cxnId="{C8E9EBB8-DBCB-4765-B9FF-E6E762BEB067}">
      <dgm:prSet/>
      <dgm:spPr/>
      <dgm:t>
        <a:bodyPr/>
        <a:lstStyle/>
        <a:p>
          <a:endParaRPr lang="zh-CN" altLang="en-US"/>
        </a:p>
      </dgm:t>
    </dgm:pt>
    <dgm:pt modelId="{ACF0C1C4-954F-4DA6-8CFD-7DEA84261FB2}" type="sibTrans" cxnId="{C8E9EBB8-DBCB-4765-B9FF-E6E762BEB067}">
      <dgm:prSet/>
      <dgm:spPr/>
      <dgm:t>
        <a:bodyPr/>
        <a:lstStyle/>
        <a:p>
          <a:endParaRPr lang="zh-CN" altLang="en-US"/>
        </a:p>
      </dgm:t>
    </dgm:pt>
    <dgm:pt modelId="{FF1F3879-7A1B-4CF9-ACCB-46B48F65AE3C}" type="pres">
      <dgm:prSet presAssocID="{DC726218-1D2F-4B27-9BB5-AA90950892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9EE5BB4-0A82-48DC-96F5-2F1EFC8488BD}" type="pres">
      <dgm:prSet presAssocID="{9EDBBC20-DB7F-4ABA-B90E-4B51E5AC64F8}" presName="node" presStyleLbl="node1" presStyleIdx="0" presStyleCnt="3" custScaleX="49829" custScaleY="74164" custRadScaleRad="100595" custRadScaleInc="-1039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9A6B84-F12F-4A63-81EB-8B14ED4593CA}" type="pres">
      <dgm:prSet presAssocID="{06232F8B-88AA-4894-8902-829FB1F185D1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63147BE4-278C-44E2-A23F-53920A214178}" type="pres">
      <dgm:prSet presAssocID="{06232F8B-88AA-4894-8902-829FB1F185D1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C428FACB-8554-4B94-89A9-EAB4D6248509}" type="pres">
      <dgm:prSet presAssocID="{744D9E38-2956-4CCB-BB0C-5A5EEA65A257}" presName="node" presStyleLbl="node1" presStyleIdx="1" presStyleCnt="3" custScaleX="49829" custScaleY="7416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F93B7C-5D17-4420-BBE0-F50268EB675F}" type="pres">
      <dgm:prSet presAssocID="{CE2BB227-4780-4694-9410-0CAE2C8FB1B2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86A99BCA-496D-409F-A9D2-47ECD456ACA3}" type="pres">
      <dgm:prSet presAssocID="{CE2BB227-4780-4694-9410-0CAE2C8FB1B2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FD3EE8DA-F8DB-411D-895C-B4456B375E1C}" type="pres">
      <dgm:prSet presAssocID="{69CB3AA7-4A21-4A54-9DE7-E2C8887DFF0F}" presName="node" presStyleLbl="node1" presStyleIdx="2" presStyleCnt="3" custScaleX="49829" custScaleY="74164" custRadScaleRad="124464" custRadScaleInc="105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4A21C26-15F4-42FA-ADD8-59A6BAC96C4B}" type="pres">
      <dgm:prSet presAssocID="{ACF0C1C4-954F-4DA6-8CFD-7DEA84261FB2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73AED393-1192-4551-A15D-2129892A4A01}" type="pres">
      <dgm:prSet presAssocID="{ACF0C1C4-954F-4DA6-8CFD-7DEA84261FB2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B49FE8C6-7779-4011-9299-0ED0B83B2B26}" srcId="{DC726218-1D2F-4B27-9BB5-AA9095089290}" destId="{9EDBBC20-DB7F-4ABA-B90E-4B51E5AC64F8}" srcOrd="0" destOrd="0" parTransId="{8E3EEDBB-5B13-40A0-8386-0A805249C820}" sibTransId="{06232F8B-88AA-4894-8902-829FB1F185D1}"/>
    <dgm:cxn modelId="{41948D0B-16C4-4713-B38C-297F24AE6842}" type="presOf" srcId="{06232F8B-88AA-4894-8902-829FB1F185D1}" destId="{9B9A6B84-F12F-4A63-81EB-8B14ED4593CA}" srcOrd="0" destOrd="0" presId="urn:microsoft.com/office/officeart/2005/8/layout/cycle7"/>
    <dgm:cxn modelId="{F351AB2C-AB66-4CE1-8BCB-B98D436FDC23}" type="presOf" srcId="{744D9E38-2956-4CCB-BB0C-5A5EEA65A257}" destId="{C428FACB-8554-4B94-89A9-EAB4D6248509}" srcOrd="0" destOrd="0" presId="urn:microsoft.com/office/officeart/2005/8/layout/cycle7"/>
    <dgm:cxn modelId="{3EC73175-A9AE-438C-99DB-1319E3AACD45}" type="presOf" srcId="{06232F8B-88AA-4894-8902-829FB1F185D1}" destId="{63147BE4-278C-44E2-A23F-53920A214178}" srcOrd="1" destOrd="0" presId="urn:microsoft.com/office/officeart/2005/8/layout/cycle7"/>
    <dgm:cxn modelId="{6E1C8EAA-D526-4D4E-92C1-96492758D410}" type="presOf" srcId="{9EDBBC20-DB7F-4ABA-B90E-4B51E5AC64F8}" destId="{09EE5BB4-0A82-48DC-96F5-2F1EFC8488BD}" srcOrd="0" destOrd="0" presId="urn:microsoft.com/office/officeart/2005/8/layout/cycle7"/>
    <dgm:cxn modelId="{2AC27AFF-8702-474B-BB0A-D53BC7A9CD9F}" type="presOf" srcId="{CE2BB227-4780-4694-9410-0CAE2C8FB1B2}" destId="{A6F93B7C-5D17-4420-BBE0-F50268EB675F}" srcOrd="0" destOrd="0" presId="urn:microsoft.com/office/officeart/2005/8/layout/cycle7"/>
    <dgm:cxn modelId="{F17F683E-B65D-46EE-90C9-D6E57C643E69}" srcId="{DC726218-1D2F-4B27-9BB5-AA9095089290}" destId="{744D9E38-2956-4CCB-BB0C-5A5EEA65A257}" srcOrd="1" destOrd="0" parTransId="{417C8D30-79AC-486E-84BF-F2AA6FA2EB9D}" sibTransId="{CE2BB227-4780-4694-9410-0CAE2C8FB1B2}"/>
    <dgm:cxn modelId="{00710A98-8346-4420-8C07-F4CF2FC3024B}" type="presOf" srcId="{ACF0C1C4-954F-4DA6-8CFD-7DEA84261FB2}" destId="{73AED393-1192-4551-A15D-2129892A4A01}" srcOrd="1" destOrd="0" presId="urn:microsoft.com/office/officeart/2005/8/layout/cycle7"/>
    <dgm:cxn modelId="{A9E7D56C-9B1A-4012-B43D-A63565B911E8}" type="presOf" srcId="{69CB3AA7-4A21-4A54-9DE7-E2C8887DFF0F}" destId="{FD3EE8DA-F8DB-411D-895C-B4456B375E1C}" srcOrd="0" destOrd="0" presId="urn:microsoft.com/office/officeart/2005/8/layout/cycle7"/>
    <dgm:cxn modelId="{547CB284-7321-4660-89D0-14E2C0FA0C42}" type="presOf" srcId="{CE2BB227-4780-4694-9410-0CAE2C8FB1B2}" destId="{86A99BCA-496D-409F-A9D2-47ECD456ACA3}" srcOrd="1" destOrd="0" presId="urn:microsoft.com/office/officeart/2005/8/layout/cycle7"/>
    <dgm:cxn modelId="{06B10D58-5323-4152-B562-8A5EF319FC0B}" type="presOf" srcId="{DC726218-1D2F-4B27-9BB5-AA9095089290}" destId="{FF1F3879-7A1B-4CF9-ACCB-46B48F65AE3C}" srcOrd="0" destOrd="0" presId="urn:microsoft.com/office/officeart/2005/8/layout/cycle7"/>
    <dgm:cxn modelId="{C8E9EBB8-DBCB-4765-B9FF-E6E762BEB067}" srcId="{DC726218-1D2F-4B27-9BB5-AA9095089290}" destId="{69CB3AA7-4A21-4A54-9DE7-E2C8887DFF0F}" srcOrd="2" destOrd="0" parTransId="{C40E141D-882A-409C-9B77-7942763F6FB4}" sibTransId="{ACF0C1C4-954F-4DA6-8CFD-7DEA84261FB2}"/>
    <dgm:cxn modelId="{C067677B-05E6-40D0-B6AB-A5AA16EB44DF}" type="presOf" srcId="{ACF0C1C4-954F-4DA6-8CFD-7DEA84261FB2}" destId="{A4A21C26-15F4-42FA-ADD8-59A6BAC96C4B}" srcOrd="0" destOrd="0" presId="urn:microsoft.com/office/officeart/2005/8/layout/cycle7"/>
    <dgm:cxn modelId="{89D3846A-16C0-4CDE-B98B-EB79F8E36356}" type="presParOf" srcId="{FF1F3879-7A1B-4CF9-ACCB-46B48F65AE3C}" destId="{09EE5BB4-0A82-48DC-96F5-2F1EFC8488BD}" srcOrd="0" destOrd="0" presId="urn:microsoft.com/office/officeart/2005/8/layout/cycle7"/>
    <dgm:cxn modelId="{0F9AAFA9-28D0-4A91-AA57-D3BD5D539547}" type="presParOf" srcId="{FF1F3879-7A1B-4CF9-ACCB-46B48F65AE3C}" destId="{9B9A6B84-F12F-4A63-81EB-8B14ED4593CA}" srcOrd="1" destOrd="0" presId="urn:microsoft.com/office/officeart/2005/8/layout/cycle7"/>
    <dgm:cxn modelId="{AB0B376E-579C-46D5-AB6F-AC36250A6780}" type="presParOf" srcId="{9B9A6B84-F12F-4A63-81EB-8B14ED4593CA}" destId="{63147BE4-278C-44E2-A23F-53920A214178}" srcOrd="0" destOrd="0" presId="urn:microsoft.com/office/officeart/2005/8/layout/cycle7"/>
    <dgm:cxn modelId="{09A07281-9C7F-4018-B484-2C0D499FE1FE}" type="presParOf" srcId="{FF1F3879-7A1B-4CF9-ACCB-46B48F65AE3C}" destId="{C428FACB-8554-4B94-89A9-EAB4D6248509}" srcOrd="2" destOrd="0" presId="urn:microsoft.com/office/officeart/2005/8/layout/cycle7"/>
    <dgm:cxn modelId="{61536C53-A3C8-4B45-838A-4945696C6CC0}" type="presParOf" srcId="{FF1F3879-7A1B-4CF9-ACCB-46B48F65AE3C}" destId="{A6F93B7C-5D17-4420-BBE0-F50268EB675F}" srcOrd="3" destOrd="0" presId="urn:microsoft.com/office/officeart/2005/8/layout/cycle7"/>
    <dgm:cxn modelId="{F5057FEE-0037-44F9-AEEE-81AECEBDF562}" type="presParOf" srcId="{A6F93B7C-5D17-4420-BBE0-F50268EB675F}" destId="{86A99BCA-496D-409F-A9D2-47ECD456ACA3}" srcOrd="0" destOrd="0" presId="urn:microsoft.com/office/officeart/2005/8/layout/cycle7"/>
    <dgm:cxn modelId="{2F1A22C3-9601-4F94-8A94-1E52E5F0D730}" type="presParOf" srcId="{FF1F3879-7A1B-4CF9-ACCB-46B48F65AE3C}" destId="{FD3EE8DA-F8DB-411D-895C-B4456B375E1C}" srcOrd="4" destOrd="0" presId="urn:microsoft.com/office/officeart/2005/8/layout/cycle7"/>
    <dgm:cxn modelId="{2A121B8C-6F30-4508-A48B-B5385DFA2597}" type="presParOf" srcId="{FF1F3879-7A1B-4CF9-ACCB-46B48F65AE3C}" destId="{A4A21C26-15F4-42FA-ADD8-59A6BAC96C4B}" srcOrd="5" destOrd="0" presId="urn:microsoft.com/office/officeart/2005/8/layout/cycle7"/>
    <dgm:cxn modelId="{2A98F584-2098-4805-BC2C-E492260367C0}" type="presParOf" srcId="{A4A21C26-15F4-42FA-ADD8-59A6BAC96C4B}" destId="{73AED393-1192-4551-A15D-2129892A4A0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E5BB4-0A82-48DC-96F5-2F1EFC8488BD}">
      <dsp:nvSpPr>
        <dsp:cNvPr id="0" name=""/>
        <dsp:cNvSpPr/>
      </dsp:nvSpPr>
      <dsp:spPr>
        <a:xfrm>
          <a:off x="3406662" y="236532"/>
          <a:ext cx="1210143" cy="9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>
              <a:latin typeface="黑体" pitchFamily="2" charset="-122"/>
              <a:ea typeface="黑体" pitchFamily="2" charset="-122"/>
            </a:rPr>
            <a:t>固态</a:t>
          </a:r>
          <a:endParaRPr lang="zh-CN" altLang="en-US" sz="3200" kern="1200" dirty="0">
            <a:latin typeface="黑体" pitchFamily="2" charset="-122"/>
            <a:ea typeface="黑体" pitchFamily="2" charset="-122"/>
          </a:endParaRPr>
        </a:p>
      </dsp:txBody>
      <dsp:txXfrm>
        <a:off x="3433039" y="262909"/>
        <a:ext cx="1157389" cy="847817"/>
      </dsp:txXfrm>
    </dsp:sp>
    <dsp:sp modelId="{9B9A6B84-F12F-4A63-81EB-8B14ED4593CA}">
      <dsp:nvSpPr>
        <dsp:cNvPr id="0" name=""/>
        <dsp:cNvSpPr/>
      </dsp:nvSpPr>
      <dsp:spPr>
        <a:xfrm rot="3418149">
          <a:off x="3913502" y="2210554"/>
          <a:ext cx="2454173" cy="4250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4041003" y="2295555"/>
        <a:ext cx="2199171" cy="255001"/>
      </dsp:txXfrm>
    </dsp:sp>
    <dsp:sp modelId="{C428FACB-8554-4B94-89A9-EAB4D6248509}">
      <dsp:nvSpPr>
        <dsp:cNvPr id="0" name=""/>
        <dsp:cNvSpPr/>
      </dsp:nvSpPr>
      <dsp:spPr>
        <a:xfrm>
          <a:off x="5664373" y="3709008"/>
          <a:ext cx="1210143" cy="9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>
              <a:latin typeface="黑体" pitchFamily="2" charset="-122"/>
              <a:ea typeface="黑体" pitchFamily="2" charset="-122"/>
            </a:rPr>
            <a:t>液态</a:t>
          </a:r>
          <a:endParaRPr lang="zh-CN" altLang="en-US" sz="3100" kern="1200" dirty="0">
            <a:latin typeface="黑体" pitchFamily="2" charset="-122"/>
            <a:ea typeface="黑体" pitchFamily="2" charset="-122"/>
          </a:endParaRPr>
        </a:p>
      </dsp:txBody>
      <dsp:txXfrm>
        <a:off x="5690750" y="3735385"/>
        <a:ext cx="1157389" cy="847817"/>
      </dsp:txXfrm>
    </dsp:sp>
    <dsp:sp modelId="{A6F93B7C-5D17-4420-BBE0-F50268EB675F}">
      <dsp:nvSpPr>
        <dsp:cNvPr id="0" name=""/>
        <dsp:cNvSpPr/>
      </dsp:nvSpPr>
      <dsp:spPr>
        <a:xfrm rot="10800011">
          <a:off x="2720638" y="3946784"/>
          <a:ext cx="2454173" cy="4250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0800000">
        <a:off x="2848139" y="4031785"/>
        <a:ext cx="2199171" cy="255001"/>
      </dsp:txXfrm>
    </dsp:sp>
    <dsp:sp modelId="{FD3EE8DA-F8DB-411D-895C-B4456B375E1C}">
      <dsp:nvSpPr>
        <dsp:cNvPr id="0" name=""/>
        <dsp:cNvSpPr/>
      </dsp:nvSpPr>
      <dsp:spPr>
        <a:xfrm>
          <a:off x="1020934" y="3708994"/>
          <a:ext cx="1210143" cy="9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>
              <a:latin typeface="黑体" pitchFamily="2" charset="-122"/>
              <a:ea typeface="黑体" pitchFamily="2" charset="-122"/>
            </a:rPr>
            <a:t>气态</a:t>
          </a:r>
          <a:endParaRPr lang="zh-CN" altLang="en-US" sz="3100" kern="1200" dirty="0">
            <a:latin typeface="黑体" pitchFamily="2" charset="-122"/>
            <a:ea typeface="黑体" pitchFamily="2" charset="-122"/>
          </a:endParaRPr>
        </a:p>
      </dsp:txBody>
      <dsp:txXfrm>
        <a:off x="1047311" y="3735371"/>
        <a:ext cx="1157389" cy="847817"/>
      </dsp:txXfrm>
    </dsp:sp>
    <dsp:sp modelId="{A4A21C26-15F4-42FA-ADD8-59A6BAC96C4B}">
      <dsp:nvSpPr>
        <dsp:cNvPr id="0" name=""/>
        <dsp:cNvSpPr/>
      </dsp:nvSpPr>
      <dsp:spPr>
        <a:xfrm rot="18269443">
          <a:off x="1591783" y="2210547"/>
          <a:ext cx="2454173" cy="4250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1719284" y="2295548"/>
        <a:ext cx="2199171" cy="255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42A51-E609-47D8-84B1-76D0C495E7C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DE09A-B586-46B2-8AD9-044EE7E03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06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72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72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72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72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7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7029392" y="5238177"/>
            <a:ext cx="9060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0070C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杨丽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7164288" y="5832836"/>
            <a:ext cx="648072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数字组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13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redaiqih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4571999" y="3733800"/>
            <a:ext cx="2340299" cy="649188"/>
          </a:xfrm>
          <a:prstGeom prst="flowChartTerminator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bg1"/>
                </a:solidFill>
              </a:rPr>
              <a:t>热带雨林气候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3279640" y="2946400"/>
            <a:ext cx="2238327" cy="649188"/>
          </a:xfrm>
          <a:prstGeom prst="flowChartTerminator">
            <a:avLst/>
          </a:prstGeom>
          <a:solidFill>
            <a:srgbClr val="FF66FF">
              <a:alpha val="86000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热带季风气候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219200" y="4191000"/>
            <a:ext cx="2272662" cy="649188"/>
          </a:xfrm>
          <a:prstGeom prst="flowChartTerminator">
            <a:avLst/>
          </a:prstGeom>
          <a:solidFill>
            <a:srgbClr val="996600">
              <a:alpha val="75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bg1"/>
                </a:solidFill>
              </a:rPr>
              <a:t>热带草原气候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-49211" y="2477478"/>
            <a:ext cx="2280912" cy="649188"/>
          </a:xfrm>
          <a:prstGeom prst="flowChartTerminator">
            <a:avLst/>
          </a:prstGeom>
          <a:solidFill>
            <a:srgbClr val="FFFF00">
              <a:alpha val="74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热带沙漠气候</a:t>
            </a:r>
          </a:p>
        </p:txBody>
      </p:sp>
      <p:sp>
        <p:nvSpPr>
          <p:cNvPr id="32774" name="TextBox 5"/>
          <p:cNvSpPr txBox="1">
            <a:spLocks noChangeArrowheads="1"/>
          </p:cNvSpPr>
          <p:nvPr/>
        </p:nvSpPr>
        <p:spPr bwMode="auto">
          <a:xfrm>
            <a:off x="1017588" y="298450"/>
            <a:ext cx="7108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latin typeface="黑体" pitchFamily="49" charset="-122"/>
                <a:ea typeface="黑体" pitchFamily="49" charset="-122"/>
              </a:rPr>
              <a:t>世界气候类型的分布与特征</a:t>
            </a:r>
            <a:r>
              <a:rPr lang="en-US" altLang="zh-CN" sz="3600">
                <a:latin typeface="黑体" pitchFamily="49" charset="-122"/>
                <a:ea typeface="黑体" pitchFamily="49" charset="-122"/>
              </a:rPr>
              <a:t>—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热带</a:t>
            </a:r>
          </a:p>
        </p:txBody>
      </p:sp>
    </p:spTree>
    <p:extLst>
      <p:ext uri="{BB962C8B-B14F-4D97-AF65-F5344CB8AC3E}">
        <p14:creationId xmlns:p14="http://schemas.microsoft.com/office/powerpoint/2010/main" val="61427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图示 21"/>
          <p:cNvGraphicFramePr/>
          <p:nvPr>
            <p:extLst>
              <p:ext uri="{D42A27DB-BD31-4B8C-83A1-F6EECF244321}">
                <p14:modId xmlns:p14="http://schemas.microsoft.com/office/powerpoint/2010/main" val="1013097117"/>
              </p:ext>
            </p:extLst>
          </p:nvPr>
        </p:nvGraphicFramePr>
        <p:xfrm>
          <a:off x="576000" y="720000"/>
          <a:ext cx="7920000" cy="468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Text Box 17"/>
          <p:cNvSpPr txBox="1">
            <a:spLocks noChangeArrowheads="1"/>
          </p:cNvSpPr>
          <p:nvPr/>
        </p:nvSpPr>
        <p:spPr bwMode="auto">
          <a:xfrm rot="18258098">
            <a:off x="2480774" y="2720435"/>
            <a:ext cx="31487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凝华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（放热）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 rot="3376094">
            <a:off x="4198386" y="3654877"/>
            <a:ext cx="3050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熔化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（吸热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 rot="3400398">
            <a:off x="4862381" y="3182491"/>
            <a:ext cx="31393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凝固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（放热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3621825" y="4196164"/>
            <a:ext cx="3073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汽化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吸热）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3621825" y="5068760"/>
            <a:ext cx="2947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液化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（放热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 rot="18294338">
            <a:off x="1799446" y="2159312"/>
            <a:ext cx="3079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升华</a:t>
            </a:r>
            <a:r>
              <a:rPr lang="zh-CN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（吸热</a:t>
            </a: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云形 28"/>
          <p:cNvSpPr/>
          <p:nvPr/>
        </p:nvSpPr>
        <p:spPr>
          <a:xfrm>
            <a:off x="6579053" y="648122"/>
            <a:ext cx="2340299" cy="1771202"/>
          </a:xfrm>
          <a:prstGeom prst="cloud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itchFamily="2" charset="-122"/>
                <a:ea typeface="方正姚体" pitchFamily="2" charset="-122"/>
              </a:rPr>
              <a:t>物 态 变 </a:t>
            </a:r>
            <a:r>
              <a:rPr lang="zh-CN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itchFamily="2" charset="-122"/>
                <a:ea typeface="方正姚体" pitchFamily="2" charset="-122"/>
              </a:rPr>
              <a:t>化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74564" y="368609"/>
            <a:ext cx="2997321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SmartArt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91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900114" y="656482"/>
            <a:ext cx="3491864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添加表格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22379"/>
              </p:ext>
            </p:extLst>
          </p:nvPr>
        </p:nvGraphicFramePr>
        <p:xfrm>
          <a:off x="142849" y="2216789"/>
          <a:ext cx="8749704" cy="3372487"/>
        </p:xfrm>
        <a:graphic>
          <a:graphicData uri="http://schemas.openxmlformats.org/drawingml/2006/table">
            <a:tbl>
              <a:tblPr firstRow="1" firstCol="1" lastRow="1">
                <a:tableStyleId>{5C22544A-7EE6-4342-B048-85BDC9FD1C3A}</a:tableStyleId>
              </a:tblPr>
              <a:tblGrid>
                <a:gridCol w="1750701"/>
                <a:gridCol w="1748801"/>
                <a:gridCol w="1750701"/>
                <a:gridCol w="1748800"/>
                <a:gridCol w="1750701"/>
              </a:tblGrid>
              <a:tr h="1038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纬度</a:t>
                      </a:r>
                      <a:endParaRPr kumimoji="0" lang="en-US" altLang="zh-CN" sz="240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角度</a:t>
                      </a:r>
                    </a:p>
                  </a:txBody>
                  <a:tcPr anchor="ctr" horzOverflow="overflow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北纬</a:t>
                      </a: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24°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北纬</a:t>
                      </a: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32°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北纬</a:t>
                      </a: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40°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北纬</a:t>
                      </a: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48°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</a:tr>
              <a:tr h="780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冬至</a:t>
                      </a:r>
                      <a:r>
                        <a:rPr kumimoji="0" lang="el-GR" altLang="zh-CN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α</a:t>
                      </a:r>
                      <a:endParaRPr kumimoji="0" lang="en-US" altLang="zh-CN" sz="2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42.6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34.6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24.6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18.6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</a:tr>
              <a:tr h="7766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夏至</a:t>
                      </a:r>
                      <a:r>
                        <a:rPr kumimoji="0" lang="el-GR" altLang="zh-CN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β</a:t>
                      </a:r>
                      <a:endParaRPr kumimoji="0" lang="en-US" altLang="zh-CN" sz="2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89.5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81.5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73.5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64.5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</a:tr>
              <a:tr h="7766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  <a:cs typeface="+mn-cs"/>
                        </a:rPr>
                        <a:t>备注</a:t>
                      </a:r>
                      <a:endParaRPr kumimoji="0" lang="en-US" altLang="zh-CN" sz="2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  <a:cs typeface="+mn-cs"/>
                      </a:endParaRPr>
                    </a:p>
                  </a:txBody>
                  <a:tcPr anchor="ctr" horzOverflow="overflow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太阳光与地平面的最小夹角为</a:t>
                      </a:r>
                      <a:r>
                        <a:rPr kumimoji="1" lang="el-GR" altLang="zh-CN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黑体" pitchFamily="2" charset="-122"/>
                        </a:rPr>
                        <a:t>α</a:t>
                      </a:r>
                      <a:r>
                        <a:rPr kumimoji="1" lang="zh-CN" altLang="el-G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，最大夹角为</a:t>
                      </a:r>
                      <a:r>
                        <a:rPr kumimoji="1" lang="el-GR" altLang="zh-CN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黑体" pitchFamily="2" charset="-122"/>
                        </a:rPr>
                        <a:t>β</a:t>
                      </a:r>
                      <a:r>
                        <a:rPr kumimoji="1" lang="zh-CN" altLang="el-G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。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57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00114" y="656482"/>
            <a:ext cx="3491864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制作填表题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84004"/>
              </p:ext>
            </p:extLst>
          </p:nvPr>
        </p:nvGraphicFramePr>
        <p:xfrm>
          <a:off x="335551" y="2218290"/>
          <a:ext cx="8376978" cy="3190962"/>
        </p:xfrm>
        <a:graphic>
          <a:graphicData uri="http://schemas.openxmlformats.org/drawingml/2006/table">
            <a:tbl>
              <a:tblPr/>
              <a:tblGrid>
                <a:gridCol w="2224141"/>
                <a:gridCol w="2956503"/>
                <a:gridCol w="3196334"/>
              </a:tblGrid>
              <a:tr h="12745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比较项目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秦岭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—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淮河以北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秦岭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—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淮河以南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25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      食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anose="02010609030101010101" pitchFamily="49" charset="-122"/>
                        </a:rPr>
                        <a:t>面食为主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anose="02010609030101010101" pitchFamily="49" charset="-122"/>
                        </a:rPr>
                        <a:t>大米为主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902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建筑特点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屋顶坡度小、墙体厚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屋顶坡度大，墙体高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009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传统交通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陆上运输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水运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93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9" name="Text Box 43"/>
          <p:cNvSpPr txBox="1">
            <a:spLocks noChangeArrowheads="1"/>
          </p:cNvSpPr>
          <p:nvPr/>
        </p:nvSpPr>
        <p:spPr bwMode="auto">
          <a:xfrm rot="10800000" flipH="1" flipV="1">
            <a:off x="6008370" y="1294518"/>
            <a:ext cx="2863618" cy="1639788"/>
          </a:xfrm>
          <a:prstGeom prst="cloud">
            <a:avLst/>
          </a:prstGeom>
          <a:solidFill>
            <a:srgbClr val="92D050"/>
          </a:solidFill>
          <a:ln w="381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anchor="ctr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>
                <a:latin typeface="方正硬笔楷书简体" panose="03000509000000000000" pitchFamily="65" charset="-122"/>
                <a:ea typeface="方正硬笔楷书简体" panose="03000509000000000000" pitchFamily="65" charset="-122"/>
              </a:defRPr>
            </a:lvl1pPr>
          </a:lstStyle>
          <a:p>
            <a:r>
              <a:rPr lang="zh-CN" altLang="en-US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一年中北半球</a:t>
            </a:r>
            <a:r>
              <a:rPr lang="zh-CN" altLang="en-US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陆地上7月月均温最高，1月月均温</a:t>
            </a:r>
            <a:r>
              <a:rPr lang="zh-CN" altLang="en-US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最低，南半球相反。</a:t>
            </a:r>
            <a:endParaRPr lang="zh-CN" altLang="en-US" sz="16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0" name="Text Box 44"/>
          <p:cNvSpPr txBox="1">
            <a:spLocks noChangeArrowheads="1"/>
          </p:cNvSpPr>
          <p:nvPr/>
        </p:nvSpPr>
        <p:spPr bwMode="auto">
          <a:xfrm>
            <a:off x="6224394" y="3737501"/>
            <a:ext cx="1512168" cy="442674"/>
          </a:xfrm>
          <a:prstGeom prst="round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vert="horz"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气温年较差</a:t>
            </a:r>
            <a:endParaRPr lang="zh-CN" alt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806648325"/>
              </p:ext>
            </p:extLst>
          </p:nvPr>
        </p:nvGraphicFramePr>
        <p:xfrm>
          <a:off x="248370" y="1217501"/>
          <a:ext cx="576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3" name="直接连接符 112"/>
          <p:cNvCxnSpPr/>
          <p:nvPr/>
        </p:nvCxnSpPr>
        <p:spPr bwMode="auto">
          <a:xfrm>
            <a:off x="1381726" y="5292958"/>
            <a:ext cx="45948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直接连接符 113"/>
          <p:cNvCxnSpPr/>
          <p:nvPr/>
        </p:nvCxnSpPr>
        <p:spPr bwMode="auto">
          <a:xfrm>
            <a:off x="3717366" y="2753678"/>
            <a:ext cx="22910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右大括号 114"/>
          <p:cNvSpPr/>
          <p:nvPr/>
        </p:nvSpPr>
        <p:spPr bwMode="auto">
          <a:xfrm>
            <a:off x="6008370" y="2734678"/>
            <a:ext cx="168564" cy="2546784"/>
          </a:xfrm>
          <a:prstGeom prst="rightBrace">
            <a:avLst>
              <a:gd name="adj1" fmla="val 34547"/>
              <a:gd name="adj2" fmla="val 4816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6809606" y="4390862"/>
            <a:ext cx="1935068" cy="646986"/>
          </a:xfrm>
          <a:prstGeom prst="wedgeRoundRectCallout">
            <a:avLst>
              <a:gd name="adj1" fmla="val -34685"/>
              <a:gd name="adj2" fmla="val -7096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38100">
            <a:noFill/>
            <a:miter lim="800000"/>
            <a:headEnd/>
            <a:tailEnd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一</a:t>
            </a:r>
            <a:r>
              <a:rPr lang="zh-CN" altLang="en-US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年</a:t>
            </a:r>
            <a:r>
              <a:rPr lang="zh-CN" altLang="en-US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中最高月均温与最低月均温</a:t>
            </a:r>
            <a:r>
              <a:rPr lang="zh-CN" altLang="en-US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的</a:t>
            </a:r>
            <a:r>
              <a:rPr lang="zh-CN" altLang="en-US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差</a:t>
            </a:r>
            <a:endParaRPr lang="zh-CN" altLang="en-US" sz="16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51563" y="188586"/>
            <a:ext cx="2693323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添加图表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81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9" grpId="0" animBg="1" autoUpdateAnimBg="0"/>
      <p:bldP spid="1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1563" y="188586"/>
            <a:ext cx="2693323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添加图表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85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2724" y="200164"/>
            <a:ext cx="72907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200" b="1" dirty="0">
                <a:solidFill>
                  <a:schemeClr val="accent2">
                    <a:lumMod val="50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缺水的原因</a:t>
            </a:r>
            <a:r>
              <a:rPr lang="en-US" altLang="zh-CN" sz="4000" dirty="0">
                <a:solidFill>
                  <a:schemeClr val="accent2">
                    <a:lumMod val="50000"/>
                  </a:schemeClr>
                </a:solidFill>
                <a:ea typeface="隶书" pitchFamily="49" charset="-122"/>
              </a:rPr>
              <a:t>——</a:t>
            </a:r>
            <a:r>
              <a:rPr lang="zh-CN" altLang="en-US" sz="4000" b="1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自然方面（数量）</a:t>
            </a:r>
            <a:endParaRPr lang="zh-CN" altLang="en-US" sz="4000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3" name="图表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739383"/>
              </p:ext>
            </p:extLst>
          </p:nvPr>
        </p:nvGraphicFramePr>
        <p:xfrm>
          <a:off x="377668" y="1082675"/>
          <a:ext cx="8388664" cy="5098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左大括号 23"/>
          <p:cNvSpPr/>
          <p:nvPr/>
        </p:nvSpPr>
        <p:spPr>
          <a:xfrm rot="5400000">
            <a:off x="7172370" y="3627230"/>
            <a:ext cx="252000" cy="27000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矩形 146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 Box 49"/>
          <p:cNvSpPr txBox="1">
            <a:spLocks noChangeArrowheads="1"/>
          </p:cNvSpPr>
          <p:nvPr/>
        </p:nvSpPr>
        <p:spPr bwMode="auto">
          <a:xfrm>
            <a:off x="5832161" y="5146747"/>
            <a:ext cx="2843086" cy="157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永冻土底冰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湖泊淡水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土壤水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大气水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沼泽水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河水</a:t>
            </a:r>
          </a:p>
          <a:p>
            <a:pPr>
              <a:lnSpc>
                <a:spcPts val="1800"/>
              </a:lnSpc>
              <a:spcBef>
                <a:spcPct val="50000"/>
              </a:spcBef>
            </a:pPr>
            <a:r>
              <a:rPr kumimoji="1" lang="zh-CN" altLang="en-US" sz="2200" dirty="0">
                <a:solidFill>
                  <a:srgbClr val="C00000"/>
                </a:solidFill>
                <a:latin typeface="Times New Roman" pitchFamily="18" charset="0"/>
              </a:rPr>
              <a:t>生物水</a:t>
            </a:r>
          </a:p>
        </p:txBody>
      </p:sp>
    </p:spTree>
    <p:extLst>
      <p:ext uri="{BB962C8B-B14F-4D97-AF65-F5344CB8AC3E}">
        <p14:creationId xmlns:p14="http://schemas.microsoft.com/office/powerpoint/2010/main" val="1740101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 rot="2378081">
            <a:off x="-1464113" y="411103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2" name="图表 21"/>
          <p:cNvGraphicFramePr/>
          <p:nvPr>
            <p:extLst>
              <p:ext uri="{D42A27DB-BD31-4B8C-83A1-F6EECF244321}">
                <p14:modId xmlns:p14="http://schemas.microsoft.com/office/powerpoint/2010/main" val="1226833059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531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6" name="图表 25"/>
          <p:cNvGraphicFramePr/>
          <p:nvPr>
            <p:extLst>
              <p:ext uri="{D42A27DB-BD31-4B8C-83A1-F6EECF244321}">
                <p14:modId xmlns:p14="http://schemas.microsoft.com/office/powerpoint/2010/main" val="370676048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3873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redaiqih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4572000" y="3733800"/>
            <a:ext cx="2057400" cy="461665"/>
          </a:xfrm>
          <a:prstGeom prst="rect">
            <a:avLst/>
          </a:prstGeom>
          <a:solidFill>
            <a:srgbClr val="FF33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bg1"/>
                </a:solidFill>
              </a:rPr>
              <a:t>热带雨林气候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3352800" y="2971800"/>
            <a:ext cx="2031325" cy="461665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热带季风气候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219200" y="4191000"/>
            <a:ext cx="2057400" cy="461665"/>
          </a:xfrm>
          <a:prstGeom prst="rect">
            <a:avLst/>
          </a:prstGeom>
          <a:solidFill>
            <a:srgbClr val="9966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chemeClr val="bg1"/>
                </a:solidFill>
              </a:rPr>
              <a:t>热带草原气候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457200" y="2286000"/>
            <a:ext cx="2133600" cy="46166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/>
              <a:t>热带沙漠气候</a:t>
            </a:r>
          </a:p>
        </p:txBody>
      </p:sp>
      <p:sp>
        <p:nvSpPr>
          <p:cNvPr id="32774" name="TextBox 5"/>
          <p:cNvSpPr txBox="1">
            <a:spLocks noChangeArrowheads="1"/>
          </p:cNvSpPr>
          <p:nvPr/>
        </p:nvSpPr>
        <p:spPr bwMode="auto">
          <a:xfrm>
            <a:off x="1017588" y="298450"/>
            <a:ext cx="7108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latin typeface="黑体" pitchFamily="49" charset="-122"/>
                <a:ea typeface="黑体" pitchFamily="49" charset="-122"/>
              </a:rPr>
              <a:t>世界气候类型的分布与特征</a:t>
            </a:r>
            <a:r>
              <a:rPr lang="en-US" altLang="zh-CN" sz="3600">
                <a:latin typeface="黑体" pitchFamily="49" charset="-122"/>
                <a:ea typeface="黑体" pitchFamily="49" charset="-122"/>
              </a:rPr>
              <a:t>—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热带</a:t>
            </a:r>
          </a:p>
        </p:txBody>
      </p:sp>
    </p:spTree>
    <p:extLst>
      <p:ext uri="{BB962C8B-B14F-4D97-AF65-F5344CB8AC3E}">
        <p14:creationId xmlns:p14="http://schemas.microsoft.com/office/powerpoint/2010/main" val="5766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234</Words>
  <Application>Microsoft Office PowerPoint</Application>
  <PresentationFormat>全屏显示(4:3)</PresentationFormat>
  <Paragraphs>82</Paragraphs>
  <Slides>11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YL</dc:creator>
  <cp:lastModifiedBy>dreamsummit</cp:lastModifiedBy>
  <cp:revision>79</cp:revision>
  <dcterms:created xsi:type="dcterms:W3CDTF">2015-11-07T15:08:18Z</dcterms:created>
  <dcterms:modified xsi:type="dcterms:W3CDTF">2016-10-10T04:59:23Z</dcterms:modified>
</cp:coreProperties>
</file>