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1"/>
  </p:notesMasterIdLst>
  <p:sldIdLst>
    <p:sldId id="277" r:id="rId2"/>
    <p:sldId id="278" r:id="rId3"/>
    <p:sldId id="279" r:id="rId4"/>
    <p:sldId id="280" r:id="rId5"/>
    <p:sldId id="272" r:id="rId6"/>
    <p:sldId id="281" r:id="rId7"/>
    <p:sldId id="283" r:id="rId8"/>
    <p:sldId id="284" r:id="rId9"/>
    <p:sldId id="285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9933"/>
    <a:srgbClr val="FFCC00"/>
    <a:srgbClr val="FFFFCC"/>
    <a:srgbClr val="33CC33"/>
    <a:srgbClr val="800000"/>
    <a:srgbClr val="00CC99"/>
    <a:srgbClr val="005E47"/>
    <a:srgbClr val="00FF99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900" autoAdjust="0"/>
  </p:normalViewPr>
  <p:slideViewPr>
    <p:cSldViewPr>
      <p:cViewPr>
        <p:scale>
          <a:sx n="80" d="100"/>
          <a:sy n="80" d="100"/>
        </p:scale>
        <p:origin x="-1020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A4427-35E6-48D0-974F-2C1462D4C170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C7B67-F894-4EE9-9D91-0AA6173F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121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sz="1200" spc="15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1.</a:t>
                </a:r>
                <a14:m>
                  <m:oMath xmlns:m="http://schemas.openxmlformats.org/officeDocument/2006/math">
                    <m:r>
                      <a:rPr lang="en-US" altLang="zh-CN" sz="2000" i="1" spc="15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zh-CN" altLang="en-US" dirty="0" smtClean="0"/>
                  <a:t>需要按两次方向键</a:t>
                </a:r>
                <a14:m>
                  <m:oMath xmlns:m="http://schemas.openxmlformats.org/officeDocument/2006/math">
                    <a:fld id="{520484D1-B6C3-49ED-9D5C-E920D88F53C1}" type="mathplaceholder">
                      <a:rPr lang="zh-CN" altLang="en-US" i="1" smtClean="0">
                        <a:latin typeface="Cambria Math"/>
                      </a:rPr>
                      <a:t>在此处键入公式。</a:t>
                    </a:fld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2. </a:t>
                </a:r>
                <a:r>
                  <a:rPr lang="zh-CN" altLang="en-US" dirty="0" smtClean="0"/>
                  <a:t>方向键，即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sz="1200" spc="15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1.</a:t>
                </a:r>
                <a:r>
                  <a:rPr lang="en-US" altLang="zh-CN" sz="2000" i="0" spc="15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∙</a:t>
                </a:r>
                <a:r>
                  <a:rPr lang="zh-CN" altLang="en-US" dirty="0" smtClean="0"/>
                  <a:t>需要按两次方向键</a:t>
                </a:r>
                <a:r>
                  <a:rPr lang="zh-CN" altLang="en-US" i="0" smtClean="0">
                    <a:latin typeface="Cambria Math"/>
                  </a:rPr>
                  <a:t>"在此处键入公式。"</a:t>
                </a:r>
                <a:endParaRPr lang="en-US" altLang="zh-CN" dirty="0" smtClean="0"/>
              </a:p>
              <a:p>
                <a:r>
                  <a:rPr lang="en-US" altLang="zh-CN" dirty="0" smtClean="0"/>
                  <a:t>2. </a:t>
                </a:r>
                <a:r>
                  <a:rPr lang="zh-CN" altLang="en-US" dirty="0" smtClean="0"/>
                  <a:t>方向键，即</a:t>
                </a:r>
                <a:endParaRPr lang="zh-CN" altLang="en-US" dirty="0"/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C7B67-F894-4EE9-9D91-0AA6173FB6A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85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A5474A-7DF7-46CB-A5C1-E4088D6E9401}" type="datetimeFigureOut">
              <a:rPr lang="zh-CN" altLang="en-US" smtClean="0"/>
              <a:t>2016/9/24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15893C-829F-4A04-94F3-3CFBD6FD8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cnlnsy.com/b/attachments/leadbbsfile/2010/05/10_1115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56" y="2528885"/>
            <a:ext cx="3687844" cy="276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174947" y="3041812"/>
            <a:ext cx="3357559" cy="1467326"/>
          </a:xfrm>
          <a:prstGeom prst="roundRect">
            <a:avLst>
              <a:gd name="adj" fmla="val 32082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0" i="0" u="none" strike="noStrike" cap="none" spc="60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二次函数的图象和性质</a:t>
            </a:r>
            <a:endParaRPr kumimoji="0" lang="zh-CN" sz="1200" b="0" i="0" u="none" strike="noStrike" cap="none" spc="600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2" name="梯形 1"/>
          <p:cNvSpPr/>
          <p:nvPr/>
        </p:nvSpPr>
        <p:spPr>
          <a:xfrm>
            <a:off x="1061551" y="728655"/>
            <a:ext cx="7020897" cy="540069"/>
          </a:xfrm>
          <a:prstGeom prst="trapezoid">
            <a:avLst>
              <a:gd name="adj" fmla="val 8312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人教版九年级</a:t>
            </a:r>
            <a:r>
              <a:rPr lang="en-US" altLang="zh-CN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数学</a:t>
            </a:r>
            <a:r>
              <a:rPr lang="en-US" altLang="zh-CN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上册 </a:t>
            </a:r>
            <a:r>
              <a:rPr lang="en-US" altLang="zh-CN" sz="2400" spc="300" dirty="0">
                <a:latin typeface="楷体" panose="02010609060101010101" pitchFamily="49" charset="-122"/>
                <a:ea typeface="楷体" panose="02010609060101010101" pitchFamily="49" charset="-122"/>
              </a:rPr>
              <a:t>22.1</a:t>
            </a:r>
          </a:p>
        </p:txBody>
      </p:sp>
    </p:spTree>
    <p:extLst>
      <p:ext uri="{BB962C8B-B14F-4D97-AF65-F5344CB8AC3E}">
        <p14:creationId xmlns:p14="http://schemas.microsoft.com/office/powerpoint/2010/main" val="330443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348027" y="4225295"/>
            <a:ext cx="248413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5400" b="1" i="1" u="none" strike="noStrike" normalizeH="0" baseline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ea typeface="宋体" pitchFamily="2" charset="-122"/>
              </a:rPr>
              <a:t>y</a:t>
            </a:r>
            <a:r>
              <a:rPr kumimoji="0" lang="en-US" altLang="zh-CN" sz="5400" b="1" i="0" u="none" strike="noStrike" normalizeH="0" baseline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ea typeface="宋体" pitchFamily="2" charset="-122"/>
              </a:rPr>
              <a:t> = </a:t>
            </a:r>
            <a:r>
              <a:rPr kumimoji="0" lang="en-US" altLang="zh-CN" sz="5400" b="1" i="1" u="none" strike="noStrike" normalizeH="0" baseline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ea typeface="宋体" pitchFamily="2" charset="-122"/>
              </a:rPr>
              <a:t>ax</a:t>
            </a:r>
            <a:r>
              <a:rPr kumimoji="0" lang="en-US" altLang="zh-CN" sz="5400" b="1" i="0" u="none" strike="noStrike" normalizeH="0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ea typeface="宋体" pitchFamily="2" charset="-122"/>
              </a:rPr>
              <a:t>2</a:t>
            </a:r>
            <a:endParaRPr kumimoji="0" lang="zh-CN" altLang="zh-CN" sz="2000" b="1" i="0" u="none" strike="noStrike" normalizeH="0" baseline="0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9112" y="2496507"/>
            <a:ext cx="2952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y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= 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ax</a:t>
            </a:r>
            <a:r>
              <a:rPr kumimoji="0" lang="en-US" altLang="zh-CN" sz="48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2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+ 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k</a:t>
            </a: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285117" y="2496507"/>
            <a:ext cx="3427412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y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= 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a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(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x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– </a:t>
            </a:r>
            <a:r>
              <a:rPr kumimoji="0" lang="en-US" altLang="zh-CN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h</a:t>
            </a:r>
            <a:r>
              <a:rPr kumimoji="0" lang="en-US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 )</a:t>
            </a:r>
            <a:r>
              <a:rPr kumimoji="0" lang="en-US" altLang="zh-CN" sz="48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</a:rPr>
              <a:t>2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331586" y="4063442"/>
            <a:ext cx="2152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超粗黑简体" panose="03000509000000000000" pitchFamily="65" charset="-122"/>
                <a:ea typeface="方正超粗黑简体" panose="03000509000000000000" pitchFamily="65" charset="-122"/>
              </a:rPr>
              <a:t>上下平移</a:t>
            </a:r>
            <a:endParaRPr kumimoji="0" lang="zh-CN" sz="1600" b="1" i="0" u="none" strike="noStrike" normalizeH="0" baseline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方正超粗黑简体" panose="03000509000000000000" pitchFamily="65" charset="-122"/>
              <a:ea typeface="方正超粗黑简体" panose="03000509000000000000" pitchFamily="65" charset="-122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364806" y="4080832"/>
            <a:ext cx="20875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超粗黑简体" panose="03000509000000000000" pitchFamily="65" charset="-122"/>
                <a:ea typeface="方正超粗黑简体" panose="03000509000000000000" pitchFamily="65" charset="-122"/>
              </a:rPr>
              <a:t>左右平移</a:t>
            </a:r>
            <a:endParaRPr kumimoji="0" lang="zh-CN" sz="1600" b="1" i="0" u="none" strike="noStrike" normalizeH="0" baseline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方正超粗黑简体" panose="03000509000000000000" pitchFamily="65" charset="-122"/>
              <a:ea typeface="方正超粗黑简体" panose="03000509000000000000" pitchFamily="65" charset="-122"/>
            </a:endParaRPr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431471" y="368609"/>
            <a:ext cx="3279152" cy="853012"/>
            <a:chOff x="521" y="482"/>
            <a:chExt cx="2224" cy="589"/>
          </a:xfrm>
        </p:grpSpPr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 rot="17400000">
              <a:off x="1505" y="224"/>
              <a:ext cx="119" cy="636"/>
            </a:xfrm>
            <a:prstGeom prst="curvedLeftArrow">
              <a:avLst>
                <a:gd name="adj1" fmla="val 106891"/>
                <a:gd name="adj2" fmla="val 213782"/>
                <a:gd name="adj3" fmla="val 3333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 rot="16800000">
              <a:off x="1224" y="277"/>
              <a:ext cx="136" cy="726"/>
            </a:xfrm>
            <a:prstGeom prst="curvedLeftArrow">
              <a:avLst>
                <a:gd name="adj1" fmla="val 106765"/>
                <a:gd name="adj2" fmla="val 213529"/>
                <a:gd name="adj3" fmla="val 3333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703" y="799"/>
              <a:ext cx="2042" cy="272"/>
            </a:xfrm>
            <a:custGeom>
              <a:avLst/>
              <a:gdLst>
                <a:gd name="T0" fmla="*/ 0 w 1814"/>
                <a:gd name="T1" fmla="*/ 181 h 408"/>
                <a:gd name="T2" fmla="*/ 1088 w 1814"/>
                <a:gd name="T3" fmla="*/ 408 h 408"/>
                <a:gd name="T4" fmla="*/ 1814 w 1814"/>
                <a:gd name="T5" fmla="*/ 136 h 408"/>
                <a:gd name="T6" fmla="*/ 771 w 1814"/>
                <a:gd name="T7" fmla="*/ 0 h 408"/>
                <a:gd name="T8" fmla="*/ 0 w 1814"/>
                <a:gd name="T9" fmla="*/ 181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4" h="408">
                  <a:moveTo>
                    <a:pt x="0" y="181"/>
                  </a:moveTo>
                  <a:lnTo>
                    <a:pt x="1088" y="408"/>
                  </a:lnTo>
                  <a:lnTo>
                    <a:pt x="1814" y="136"/>
                  </a:lnTo>
                  <a:lnTo>
                    <a:pt x="771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 rot="16888323">
              <a:off x="884" y="300"/>
              <a:ext cx="227" cy="953"/>
            </a:xfrm>
            <a:prstGeom prst="curvedLeftArrow">
              <a:avLst>
                <a:gd name="adj1" fmla="val 83965"/>
                <a:gd name="adj2" fmla="val 167930"/>
                <a:gd name="adj3" fmla="val 33333"/>
              </a:avLst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487" y="641"/>
              <a:ext cx="1229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2800" b="1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方正兰亭中黑_GBK" panose="02000000000000000000" pitchFamily="2" charset="-122"/>
                  <a:ea typeface="方正兰亭中黑_GBK" panose="02000000000000000000" pitchFamily="2" charset="-122"/>
                </a:rPr>
                <a:t>回顾知识</a:t>
              </a:r>
              <a:endParaRPr kumimoji="0" lang="zh-CN" sz="28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endParaRPr>
            </a:p>
          </p:txBody>
        </p:sp>
      </p:grpSp>
      <p:sp>
        <p:nvSpPr>
          <p:cNvPr id="19" name="直角上箭头 18"/>
          <p:cNvSpPr/>
          <p:nvPr/>
        </p:nvSpPr>
        <p:spPr>
          <a:xfrm flipH="1">
            <a:off x="1151563" y="3677263"/>
            <a:ext cx="2152650" cy="1078155"/>
          </a:xfrm>
          <a:prstGeom prst="bentUpArrow">
            <a:avLst>
              <a:gd name="adj1" fmla="val 7220"/>
              <a:gd name="adj2" fmla="val 13784"/>
              <a:gd name="adj3" fmla="val 3860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直角上箭头 19"/>
          <p:cNvSpPr/>
          <p:nvPr/>
        </p:nvSpPr>
        <p:spPr>
          <a:xfrm>
            <a:off x="5479741" y="3694180"/>
            <a:ext cx="2152650" cy="1078155"/>
          </a:xfrm>
          <a:prstGeom prst="bentUpArrow">
            <a:avLst>
              <a:gd name="adj1" fmla="val 7220"/>
              <a:gd name="adj2" fmla="val 13784"/>
              <a:gd name="adj3" fmla="val 3860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07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6867" name="Rectangle 3"/>
              <p:cNvSpPr>
                <a:spLocks noGrp="1" noChangeArrowheads="1"/>
              </p:cNvSpPr>
              <p:nvPr/>
            </p:nvSpPr>
            <p:spPr bwMode="auto">
              <a:xfrm>
                <a:off x="611494" y="1628770"/>
                <a:ext cx="7921012" cy="1567540"/>
              </a:xfrm>
              <a:prstGeom prst="round1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457200" indent="-457200">
                  <a:lnSpc>
                    <a:spcPct val="150000"/>
                  </a:lnSpc>
                  <a:buClr>
                    <a:schemeClr val="tx2"/>
                  </a:buClr>
                  <a:buFont typeface="Wingdings" panose="05000000000000000000" pitchFamily="2" charset="2"/>
                  <a:buChar char="u"/>
                </a:pP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作出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二次函数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的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图象</a:t>
                </a:r>
                <a:r>
                  <a:rPr kumimoji="0" lang="en-US" altLang="zh-CN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,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通过平移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抛物线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可以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得到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二次函数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的图象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。</a:t>
                </a:r>
              </a:p>
              <a:p>
                <a:pPr marL="457200" indent="-457200">
                  <a:lnSpc>
                    <a:spcPct val="150000"/>
                  </a:lnSpc>
                  <a:buClr>
                    <a:schemeClr val="tx2"/>
                  </a:buClr>
                  <a:buFont typeface="Wingdings" panose="05000000000000000000" pitchFamily="2" charset="2"/>
                  <a:buChar char="u"/>
                </a:pPr>
                <a:r>
                  <a:rPr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怎样直接作出函数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的图象</a:t>
                </a:r>
                <a:r>
                  <a:rPr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?</a:t>
                </a:r>
                <a:endParaRPr kumimoji="0" lang="en-US" altLang="zh-CN" sz="24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3686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494" y="1628770"/>
                <a:ext cx="7921012" cy="1567540"/>
              </a:xfrm>
              <a:prstGeom prst="round1Rect">
                <a:avLst/>
              </a:prstGeom>
              <a:blipFill rotWithShape="1">
                <a:blip r:embed="rId3"/>
                <a:stretch>
                  <a:fillRect l="-1000" b="-147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899" name="Rectangle 35"/>
          <p:cNvSpPr>
            <a:spLocks noGrp="1" noChangeArrowheads="1"/>
          </p:cNvSpPr>
          <p:nvPr/>
        </p:nvSpPr>
        <p:spPr bwMode="auto">
          <a:xfrm>
            <a:off x="1151563" y="3492860"/>
            <a:ext cx="1440184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配方</a:t>
            </a:r>
            <a:r>
              <a:rPr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37273" name="Text Box 409"/>
          <p:cNvSpPr txBox="1">
            <a:spLocks noChangeArrowheads="1"/>
          </p:cNvSpPr>
          <p:nvPr/>
        </p:nvSpPr>
        <p:spPr bwMode="auto">
          <a:xfrm>
            <a:off x="1179222" y="5409253"/>
            <a:ext cx="6759899" cy="523220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配方</a:t>
            </a:r>
            <a:r>
              <a:rPr lang="zh-CN" altLang="en-US" sz="2800" b="1" dirty="0">
                <a:solidFill>
                  <a:srgbClr val="FF000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后的表达式通常称为配方式或顶点式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31471" y="368609"/>
            <a:ext cx="3279152" cy="853012"/>
            <a:chOff x="521" y="482"/>
            <a:chExt cx="2224" cy="589"/>
          </a:xfrm>
        </p:grpSpPr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 rot="17400000">
              <a:off x="1505" y="224"/>
              <a:ext cx="119" cy="636"/>
            </a:xfrm>
            <a:prstGeom prst="curvedLeftArrow">
              <a:avLst>
                <a:gd name="adj1" fmla="val 106891"/>
                <a:gd name="adj2" fmla="val 213782"/>
                <a:gd name="adj3" fmla="val 3333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 rot="16800000">
              <a:off x="1224" y="277"/>
              <a:ext cx="136" cy="726"/>
            </a:xfrm>
            <a:prstGeom prst="curvedLeftArrow">
              <a:avLst>
                <a:gd name="adj1" fmla="val 106765"/>
                <a:gd name="adj2" fmla="val 213529"/>
                <a:gd name="adj3" fmla="val 3333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703" y="799"/>
              <a:ext cx="2042" cy="272"/>
            </a:xfrm>
            <a:custGeom>
              <a:avLst/>
              <a:gdLst>
                <a:gd name="T0" fmla="*/ 0 w 1814"/>
                <a:gd name="T1" fmla="*/ 181 h 408"/>
                <a:gd name="T2" fmla="*/ 1088 w 1814"/>
                <a:gd name="T3" fmla="*/ 408 h 408"/>
                <a:gd name="T4" fmla="*/ 1814 w 1814"/>
                <a:gd name="T5" fmla="*/ 136 h 408"/>
                <a:gd name="T6" fmla="*/ 771 w 1814"/>
                <a:gd name="T7" fmla="*/ 0 h 408"/>
                <a:gd name="T8" fmla="*/ 0 w 1814"/>
                <a:gd name="T9" fmla="*/ 181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4" h="408">
                  <a:moveTo>
                    <a:pt x="0" y="181"/>
                  </a:moveTo>
                  <a:lnTo>
                    <a:pt x="1088" y="408"/>
                  </a:lnTo>
                  <a:lnTo>
                    <a:pt x="1814" y="136"/>
                  </a:lnTo>
                  <a:lnTo>
                    <a:pt x="771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AutoShape 17"/>
            <p:cNvSpPr>
              <a:spLocks noChangeArrowheads="1"/>
            </p:cNvSpPr>
            <p:nvPr/>
          </p:nvSpPr>
          <p:spPr bwMode="auto">
            <a:xfrm rot="16888323">
              <a:off x="884" y="300"/>
              <a:ext cx="227" cy="953"/>
            </a:xfrm>
            <a:prstGeom prst="curvedLeftArrow">
              <a:avLst>
                <a:gd name="adj1" fmla="val 83965"/>
                <a:gd name="adj2" fmla="val 167930"/>
                <a:gd name="adj3" fmla="val 33333"/>
              </a:avLst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1487" y="641"/>
              <a:ext cx="1229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1" i="0" u="none" strike="noStrike" normalizeH="0" baseline="0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方正兰亭中黑_GBK" panose="02000000000000000000" pitchFamily="2" charset="-122"/>
                  <a:ea typeface="方正兰亭中黑_GBK" panose="02000000000000000000" pitchFamily="2" charset="-122"/>
                </a:rPr>
                <a:t>引入新知</a:t>
              </a:r>
              <a:endParaRPr kumimoji="0" lang="zh-CN" sz="28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2951793" y="3606422"/>
                <a:ext cx="284821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altLang="zh-CN" sz="28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zh-CN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793" y="3606422"/>
                <a:ext cx="2848216" cy="4406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3319673" y="4078251"/>
                <a:ext cx="277729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zh-CN" sz="28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80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zh-CN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673" y="4078251"/>
                <a:ext cx="2777299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3322597" y="4618320"/>
                <a:ext cx="198285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altLang="zh-CN" sz="28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sz="28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8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8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597" y="4618320"/>
                <a:ext cx="1982851" cy="44063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273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utoUpdateAnimBg="0"/>
      <p:bldP spid="36899" grpId="0" autoUpdateAnimBg="0"/>
      <p:bldP spid="3727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7" name="Rectangle 19"/>
          <p:cNvSpPr>
            <a:spLocks noGrp="1" noChangeArrowheads="1"/>
          </p:cNvSpPr>
          <p:nvPr/>
        </p:nvSpPr>
        <p:spPr bwMode="auto">
          <a:xfrm>
            <a:off x="648667" y="1448747"/>
            <a:ext cx="8243885" cy="962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tx2"/>
              </a:buClr>
            </a:pP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kumimoji="0"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根据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配方式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顶点式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确定开口方向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对称轴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顶点</a:t>
            </a:r>
            <a:r>
              <a:rPr kumimoji="0"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坐标</a:t>
            </a:r>
            <a:r>
              <a:rPr kumimoji="0"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kumimoji="0" lang="en-US" altLang="zh-CN" sz="24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4959" name="Group 5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423569"/>
                  </p:ext>
                </p:extLst>
              </p:nvPr>
            </p:nvGraphicFramePr>
            <p:xfrm>
              <a:off x="868369" y="3875093"/>
              <a:ext cx="7304091" cy="1174114"/>
            </p:xfrm>
            <a:graphic>
              <a:graphicData uri="http://schemas.openxmlformats.org/drawingml/2006/table">
                <a:tbl>
                  <a:tblPr/>
                  <a:tblGrid>
                    <a:gridCol w="2037648"/>
                    <a:gridCol w="752349"/>
                    <a:gridCol w="752349"/>
                    <a:gridCol w="752349"/>
                    <a:gridCol w="752349"/>
                    <a:gridCol w="752349"/>
                    <a:gridCol w="752349"/>
                    <a:gridCol w="752349"/>
                  </a:tblGrid>
                  <a:tr h="58584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8826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sSup>
                                  <m:sSupPr>
                                    <m:ctrlPr>
                                      <a:rPr lang="en-US" altLang="zh-CN" sz="24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zh-CN" sz="2400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altLang="zh-CN" sz="2400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zh-CN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4959" name="Group 5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423569"/>
                  </p:ext>
                </p:extLst>
              </p:nvPr>
            </p:nvGraphicFramePr>
            <p:xfrm>
              <a:off x="868369" y="3875093"/>
              <a:ext cx="7304091" cy="1174114"/>
            </p:xfrm>
            <a:graphic>
              <a:graphicData uri="http://schemas.openxmlformats.org/drawingml/2006/table">
                <a:tbl>
                  <a:tblPr/>
                  <a:tblGrid>
                    <a:gridCol w="2037648"/>
                    <a:gridCol w="752349"/>
                    <a:gridCol w="752349"/>
                    <a:gridCol w="752349"/>
                    <a:gridCol w="752349"/>
                    <a:gridCol w="752349"/>
                    <a:gridCol w="752349"/>
                    <a:gridCol w="752349"/>
                  </a:tblGrid>
                  <a:tr h="58584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0000" marR="90000" marT="46800" marB="46800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5"/>
                          <a:stretch>
                            <a:fillRect l="-2096" t="-2062" r="-260479" b="-112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88266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0000" marR="90000" marT="46800" marB="46800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5"/>
                          <a:stretch>
                            <a:fillRect l="-2096" t="-102062" r="-260479" b="-12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miter lim="800000"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zh-CN" sz="24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altLang="zh-CN" sz="24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a:txBody>
                      <a:tcPr marL="90000" marR="90000" marT="46800" marB="46800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4943" name="Rectangle 495"/>
          <p:cNvSpPr>
            <a:spLocks noGrp="1" noChangeArrowheads="1"/>
          </p:cNvSpPr>
          <p:nvPr/>
        </p:nvSpPr>
        <p:spPr bwMode="auto">
          <a:xfrm>
            <a:off x="672454" y="3255646"/>
            <a:ext cx="750000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tx2"/>
              </a:buClr>
            </a:pP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kumimoji="0"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列表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根据对称性</a:t>
            </a:r>
            <a:r>
              <a:rPr kumimoji="0"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选取适当值列表</a:t>
            </a:r>
            <a:r>
              <a:rPr kumimoji="0" lang="zh-CN" altLang="en-US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计算</a:t>
            </a:r>
            <a:r>
              <a:rPr kumimoji="0" lang="en-US" altLang="zh-CN" sz="24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kumimoji="0" lang="en-US" altLang="zh-CN" sz="24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995" name="Rectangle 547"/>
              <p:cNvSpPr>
                <a:spLocks noGrp="1" noChangeArrowheads="1"/>
              </p:cNvSpPr>
              <p:nvPr/>
            </p:nvSpPr>
            <p:spPr bwMode="auto">
              <a:xfrm>
                <a:off x="1331586" y="1870708"/>
                <a:ext cx="6660851" cy="1378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Clr>
                    <a:schemeClr val="tx2"/>
                  </a:buClr>
                </a:pP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∵</a:t>
                </a:r>
                <a14:m>
                  <m:oMath xmlns:m="http://schemas.openxmlformats.org/officeDocument/2006/math">
                    <m:r>
                      <a:rPr kumimoji="0" lang="en-US" altLang="zh-CN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𝑎</m:t>
                    </m:r>
                    <m:r>
                      <a:rPr kumimoji="0" lang="en-US" altLang="zh-CN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=2&gt;0</m:t>
                    </m:r>
                  </m:oMath>
                </a14:m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，</a:t>
                </a:r>
              </a:p>
              <a:p>
                <a:pPr>
                  <a:buClr>
                    <a:schemeClr val="tx2"/>
                  </a:buClr>
                </a:pP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∴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开口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向上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；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CN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对称轴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：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直线</a:t>
                </a:r>
                <a14:m>
                  <m:oMath xmlns:m="http://schemas.openxmlformats.org/officeDocument/2006/math">
                    <m:r>
                      <a:rPr kumimoji="0" lang="en-US" altLang="zh-CN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𝑥</m:t>
                    </m:r>
                    <m:r>
                      <a:rPr kumimoji="0" lang="en-US" altLang="zh-CN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=2</m:t>
                    </m:r>
                  </m:oMath>
                </a14:m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；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顶点坐标：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altLang="zh-CN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楷体" panose="02010609060101010101" pitchFamily="49" charset="-122"/>
                          </a:rPr>
                        </m:ctrlPr>
                      </m:dPr>
                      <m:e>
                        <m:r>
                          <a:rPr kumimoji="0" lang="en-US" altLang="zh-CN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2,0</m:t>
                        </m:r>
                      </m:e>
                    </m:d>
                  </m:oMath>
                </a14:m>
                <a:endParaRPr kumimoji="0" lang="en-US" altLang="zh-CN" sz="24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04995" name="Rectangle 547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31586" y="1870708"/>
                <a:ext cx="6660851" cy="1378269"/>
              </a:xfrm>
              <a:prstGeom prst="rect">
                <a:avLst/>
              </a:prstGeom>
              <a:blipFill rotWithShape="0">
                <a:blip r:embed="rId6"/>
                <a:stretch>
                  <a:fillRect l="-1372" t="-48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13"/>
          <p:cNvGrpSpPr>
            <a:grpSpLocks/>
          </p:cNvGrpSpPr>
          <p:nvPr/>
        </p:nvGrpSpPr>
        <p:grpSpPr bwMode="auto">
          <a:xfrm>
            <a:off x="431471" y="368609"/>
            <a:ext cx="3279152" cy="853012"/>
            <a:chOff x="521" y="482"/>
            <a:chExt cx="2224" cy="589"/>
          </a:xfrm>
        </p:grpSpPr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17400000">
              <a:off x="1505" y="224"/>
              <a:ext cx="119" cy="636"/>
            </a:xfrm>
            <a:prstGeom prst="curvedLeftArrow">
              <a:avLst>
                <a:gd name="adj1" fmla="val 106891"/>
                <a:gd name="adj2" fmla="val 213782"/>
                <a:gd name="adj3" fmla="val 3333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16800000">
              <a:off x="1224" y="277"/>
              <a:ext cx="136" cy="726"/>
            </a:xfrm>
            <a:prstGeom prst="curvedLeftArrow">
              <a:avLst>
                <a:gd name="adj1" fmla="val 106765"/>
                <a:gd name="adj2" fmla="val 213529"/>
                <a:gd name="adj3" fmla="val 3333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703" y="799"/>
              <a:ext cx="2042" cy="272"/>
            </a:xfrm>
            <a:custGeom>
              <a:avLst/>
              <a:gdLst>
                <a:gd name="T0" fmla="*/ 0 w 1814"/>
                <a:gd name="T1" fmla="*/ 181 h 408"/>
                <a:gd name="T2" fmla="*/ 1088 w 1814"/>
                <a:gd name="T3" fmla="*/ 408 h 408"/>
                <a:gd name="T4" fmla="*/ 1814 w 1814"/>
                <a:gd name="T5" fmla="*/ 136 h 408"/>
                <a:gd name="T6" fmla="*/ 771 w 1814"/>
                <a:gd name="T7" fmla="*/ 0 h 408"/>
                <a:gd name="T8" fmla="*/ 0 w 1814"/>
                <a:gd name="T9" fmla="*/ 181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4" h="408">
                  <a:moveTo>
                    <a:pt x="0" y="181"/>
                  </a:moveTo>
                  <a:lnTo>
                    <a:pt x="1088" y="408"/>
                  </a:lnTo>
                  <a:lnTo>
                    <a:pt x="1814" y="136"/>
                  </a:lnTo>
                  <a:lnTo>
                    <a:pt x="771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16888323">
              <a:off x="884" y="300"/>
              <a:ext cx="227" cy="953"/>
            </a:xfrm>
            <a:prstGeom prst="curvedLeftArrow">
              <a:avLst>
                <a:gd name="adj1" fmla="val 83965"/>
                <a:gd name="adj2" fmla="val 167930"/>
                <a:gd name="adj3" fmla="val 33333"/>
              </a:avLst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1487" y="641"/>
              <a:ext cx="1229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1" i="0" u="none" strike="noStrike" normalizeH="0" baseline="0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方正兰亭中黑_GBK" panose="02000000000000000000" pitchFamily="2" charset="-122"/>
                  <a:ea typeface="方正兰亭中黑_GBK" panose="02000000000000000000" pitchFamily="2" charset="-122"/>
                </a:rPr>
                <a:t>列表选值</a:t>
              </a:r>
              <a:endParaRPr kumimoji="0" lang="zh-CN" sz="28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256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49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49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7" grpId="0" autoUpdateAnimBg="0"/>
      <p:bldP spid="104943" grpId="0" autoUpdateAnimBg="0"/>
      <p:bldP spid="10499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13"/>
          <p:cNvGrpSpPr>
            <a:grpSpLocks/>
          </p:cNvGrpSpPr>
          <p:nvPr/>
        </p:nvGrpSpPr>
        <p:grpSpPr bwMode="auto">
          <a:xfrm>
            <a:off x="431471" y="368609"/>
            <a:ext cx="3279152" cy="853012"/>
            <a:chOff x="521" y="482"/>
            <a:chExt cx="2224" cy="589"/>
          </a:xfrm>
        </p:grpSpPr>
        <p:sp>
          <p:nvSpPr>
            <p:cNvPr id="126" name="AutoShape 14"/>
            <p:cNvSpPr>
              <a:spLocks noChangeArrowheads="1"/>
            </p:cNvSpPr>
            <p:nvPr/>
          </p:nvSpPr>
          <p:spPr bwMode="auto">
            <a:xfrm rot="17400000">
              <a:off x="1505" y="224"/>
              <a:ext cx="119" cy="636"/>
            </a:xfrm>
            <a:prstGeom prst="curvedLeftArrow">
              <a:avLst>
                <a:gd name="adj1" fmla="val 106891"/>
                <a:gd name="adj2" fmla="val 213782"/>
                <a:gd name="adj3" fmla="val 3333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AutoShape 15"/>
            <p:cNvSpPr>
              <a:spLocks noChangeArrowheads="1"/>
            </p:cNvSpPr>
            <p:nvPr/>
          </p:nvSpPr>
          <p:spPr bwMode="auto">
            <a:xfrm rot="16800000">
              <a:off x="1224" y="277"/>
              <a:ext cx="136" cy="726"/>
            </a:xfrm>
            <a:prstGeom prst="curvedLeftArrow">
              <a:avLst>
                <a:gd name="adj1" fmla="val 106765"/>
                <a:gd name="adj2" fmla="val 213529"/>
                <a:gd name="adj3" fmla="val 3333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16"/>
            <p:cNvSpPr>
              <a:spLocks/>
            </p:cNvSpPr>
            <p:nvPr/>
          </p:nvSpPr>
          <p:spPr bwMode="auto">
            <a:xfrm>
              <a:off x="703" y="799"/>
              <a:ext cx="2042" cy="272"/>
            </a:xfrm>
            <a:custGeom>
              <a:avLst/>
              <a:gdLst>
                <a:gd name="T0" fmla="*/ 0 w 1814"/>
                <a:gd name="T1" fmla="*/ 181 h 408"/>
                <a:gd name="T2" fmla="*/ 1088 w 1814"/>
                <a:gd name="T3" fmla="*/ 408 h 408"/>
                <a:gd name="T4" fmla="*/ 1814 w 1814"/>
                <a:gd name="T5" fmla="*/ 136 h 408"/>
                <a:gd name="T6" fmla="*/ 771 w 1814"/>
                <a:gd name="T7" fmla="*/ 0 h 408"/>
                <a:gd name="T8" fmla="*/ 0 w 1814"/>
                <a:gd name="T9" fmla="*/ 181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4" h="408">
                  <a:moveTo>
                    <a:pt x="0" y="181"/>
                  </a:moveTo>
                  <a:lnTo>
                    <a:pt x="1088" y="408"/>
                  </a:lnTo>
                  <a:lnTo>
                    <a:pt x="1814" y="136"/>
                  </a:lnTo>
                  <a:lnTo>
                    <a:pt x="771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AutoShape 17"/>
            <p:cNvSpPr>
              <a:spLocks noChangeArrowheads="1"/>
            </p:cNvSpPr>
            <p:nvPr/>
          </p:nvSpPr>
          <p:spPr bwMode="auto">
            <a:xfrm rot="16888323">
              <a:off x="884" y="300"/>
              <a:ext cx="227" cy="953"/>
            </a:xfrm>
            <a:prstGeom prst="curvedLeftArrow">
              <a:avLst>
                <a:gd name="adj1" fmla="val 83965"/>
                <a:gd name="adj2" fmla="val 167930"/>
                <a:gd name="adj3" fmla="val 33333"/>
              </a:avLst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Text Box 18"/>
            <p:cNvSpPr txBox="1">
              <a:spLocks noChangeArrowheads="1"/>
            </p:cNvSpPr>
            <p:nvPr/>
          </p:nvSpPr>
          <p:spPr bwMode="auto">
            <a:xfrm>
              <a:off x="1487" y="641"/>
              <a:ext cx="1229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1" i="0" u="none" strike="noStrike" normalizeH="0" baseline="0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方正兰亭中黑_GBK" panose="02000000000000000000" pitchFamily="2" charset="-122"/>
                  <a:ea typeface="方正兰亭中黑_GBK" panose="02000000000000000000" pitchFamily="2" charset="-122"/>
                </a:rPr>
                <a:t>画图像</a:t>
              </a:r>
              <a:endParaRPr kumimoji="0" lang="zh-CN" sz="28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7"/>
              <p:cNvSpPr>
                <a:spLocks noGrp="1" noChangeArrowheads="1"/>
              </p:cNvSpPr>
              <p:nvPr/>
            </p:nvSpPr>
            <p:spPr bwMode="auto">
              <a:xfrm>
                <a:off x="3851908" y="368609"/>
                <a:ext cx="4822685" cy="990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Clr>
                    <a:schemeClr val="tx2"/>
                  </a:buClr>
                </a:pPr>
                <a:r>
                  <a:rPr kumimoji="0" lang="en-US" altLang="zh-CN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4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. 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画对称轴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、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描点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、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连线，作出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二次函数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的图象。 </a:t>
                </a:r>
                <a:endParaRPr kumimoji="0" lang="zh-CN" altLang="en-US" sz="24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13" name="Rectangle 17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1908" y="368609"/>
                <a:ext cx="4822685" cy="990600"/>
              </a:xfrm>
              <a:prstGeom prst="rect">
                <a:avLst/>
              </a:prstGeom>
              <a:blipFill rotWithShape="0">
                <a:blip r:embed="rId3"/>
                <a:stretch>
                  <a:fillRect l="-2023" t="-4908" r="-8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接箭头连接符 12"/>
          <p:cNvCxnSpPr/>
          <p:nvPr/>
        </p:nvCxnSpPr>
        <p:spPr>
          <a:xfrm flipV="1">
            <a:off x="2425601" y="1448747"/>
            <a:ext cx="0" cy="4860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611494" y="4869184"/>
            <a:ext cx="806309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34258" y="48064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2105230" y="143223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文本框 114"/>
          <p:cNvSpPr txBox="1"/>
          <p:nvPr/>
        </p:nvSpPr>
        <p:spPr>
          <a:xfrm>
            <a:off x="8259544" y="485989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2771770" y="4689184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接连接符 171"/>
          <p:cNvCxnSpPr/>
          <p:nvPr/>
        </p:nvCxnSpPr>
        <p:spPr>
          <a:xfrm>
            <a:off x="3131816" y="4689161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接连接符 172"/>
          <p:cNvCxnSpPr/>
          <p:nvPr/>
        </p:nvCxnSpPr>
        <p:spPr>
          <a:xfrm>
            <a:off x="3491862" y="4689138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接连接符 173"/>
          <p:cNvCxnSpPr/>
          <p:nvPr/>
        </p:nvCxnSpPr>
        <p:spPr>
          <a:xfrm>
            <a:off x="3851908" y="4689115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接连接符 174"/>
          <p:cNvCxnSpPr/>
          <p:nvPr/>
        </p:nvCxnSpPr>
        <p:spPr>
          <a:xfrm>
            <a:off x="4211954" y="4689092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接连接符 175"/>
          <p:cNvCxnSpPr/>
          <p:nvPr/>
        </p:nvCxnSpPr>
        <p:spPr>
          <a:xfrm>
            <a:off x="4572000" y="4689069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接连接符 176"/>
          <p:cNvCxnSpPr/>
          <p:nvPr/>
        </p:nvCxnSpPr>
        <p:spPr>
          <a:xfrm>
            <a:off x="4932046" y="4689046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接连接符 177"/>
          <p:cNvCxnSpPr/>
          <p:nvPr/>
        </p:nvCxnSpPr>
        <p:spPr>
          <a:xfrm>
            <a:off x="5292092" y="4689023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>
            <a:off x="5652138" y="4689000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接连接符 179"/>
          <p:cNvCxnSpPr/>
          <p:nvPr/>
        </p:nvCxnSpPr>
        <p:spPr>
          <a:xfrm>
            <a:off x="6012184" y="4688977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接连接符 180"/>
          <p:cNvCxnSpPr/>
          <p:nvPr/>
        </p:nvCxnSpPr>
        <p:spPr>
          <a:xfrm>
            <a:off x="6372230" y="4688954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接连接符 181"/>
          <p:cNvCxnSpPr/>
          <p:nvPr/>
        </p:nvCxnSpPr>
        <p:spPr>
          <a:xfrm>
            <a:off x="6732276" y="4688931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接连接符 182"/>
          <p:cNvCxnSpPr/>
          <p:nvPr/>
        </p:nvCxnSpPr>
        <p:spPr>
          <a:xfrm>
            <a:off x="7092322" y="4688908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接连接符 183"/>
          <p:cNvCxnSpPr/>
          <p:nvPr/>
        </p:nvCxnSpPr>
        <p:spPr>
          <a:xfrm>
            <a:off x="7452368" y="4688885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接连接符 184"/>
          <p:cNvCxnSpPr/>
          <p:nvPr/>
        </p:nvCxnSpPr>
        <p:spPr>
          <a:xfrm>
            <a:off x="7812414" y="4688862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接连接符 185"/>
          <p:cNvCxnSpPr/>
          <p:nvPr/>
        </p:nvCxnSpPr>
        <p:spPr>
          <a:xfrm rot="16200000">
            <a:off x="2501724" y="4419149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接连接符 186"/>
          <p:cNvCxnSpPr/>
          <p:nvPr/>
        </p:nvCxnSpPr>
        <p:spPr>
          <a:xfrm rot="16200000">
            <a:off x="2501747" y="3339001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接连接符 187"/>
          <p:cNvCxnSpPr/>
          <p:nvPr/>
        </p:nvCxnSpPr>
        <p:spPr>
          <a:xfrm rot="16200000">
            <a:off x="2501770" y="2978945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接连接符 188"/>
          <p:cNvCxnSpPr/>
          <p:nvPr/>
        </p:nvCxnSpPr>
        <p:spPr>
          <a:xfrm rot="16200000">
            <a:off x="2501793" y="2618889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接连接符 189"/>
          <p:cNvCxnSpPr/>
          <p:nvPr/>
        </p:nvCxnSpPr>
        <p:spPr>
          <a:xfrm rot="16200000">
            <a:off x="2501816" y="2258833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接连接符 190"/>
          <p:cNvCxnSpPr/>
          <p:nvPr/>
        </p:nvCxnSpPr>
        <p:spPr>
          <a:xfrm rot="16200000">
            <a:off x="2501839" y="1898777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接连接符 192"/>
          <p:cNvCxnSpPr/>
          <p:nvPr/>
        </p:nvCxnSpPr>
        <p:spPr>
          <a:xfrm rot="16200000">
            <a:off x="2501724" y="4059092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接连接符 193"/>
          <p:cNvCxnSpPr/>
          <p:nvPr/>
        </p:nvCxnSpPr>
        <p:spPr>
          <a:xfrm rot="16200000">
            <a:off x="2501724" y="3699035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2620927" y="4864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95" name="文本框 194"/>
          <p:cNvSpPr txBox="1"/>
          <p:nvPr/>
        </p:nvSpPr>
        <p:spPr>
          <a:xfrm>
            <a:off x="2980972" y="4864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96" name="文本框 195"/>
          <p:cNvSpPr txBox="1"/>
          <p:nvPr/>
        </p:nvSpPr>
        <p:spPr>
          <a:xfrm>
            <a:off x="3341017" y="4864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197" name="文本框 196"/>
          <p:cNvSpPr txBox="1"/>
          <p:nvPr/>
        </p:nvSpPr>
        <p:spPr>
          <a:xfrm>
            <a:off x="3701062" y="4864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198" name="文本框 197"/>
          <p:cNvSpPr txBox="1"/>
          <p:nvPr/>
        </p:nvSpPr>
        <p:spPr>
          <a:xfrm>
            <a:off x="4061107" y="4864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199" name="文本框 198"/>
          <p:cNvSpPr txBox="1"/>
          <p:nvPr/>
        </p:nvSpPr>
        <p:spPr>
          <a:xfrm>
            <a:off x="4421152" y="4864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200" name="文本框 199"/>
          <p:cNvSpPr txBox="1"/>
          <p:nvPr/>
        </p:nvSpPr>
        <p:spPr>
          <a:xfrm>
            <a:off x="4781197" y="4864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7</a:t>
            </a:r>
            <a:endParaRPr lang="zh-CN" altLang="en-US" dirty="0"/>
          </a:p>
        </p:txBody>
      </p:sp>
      <p:sp>
        <p:nvSpPr>
          <p:cNvPr id="201" name="文本框 200"/>
          <p:cNvSpPr txBox="1"/>
          <p:nvPr/>
        </p:nvSpPr>
        <p:spPr>
          <a:xfrm>
            <a:off x="5141242" y="4864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8</a:t>
            </a:r>
            <a:endParaRPr lang="zh-CN" altLang="en-US" dirty="0"/>
          </a:p>
        </p:txBody>
      </p:sp>
      <p:sp>
        <p:nvSpPr>
          <p:cNvPr id="202" name="文本框 201"/>
          <p:cNvSpPr txBox="1"/>
          <p:nvPr/>
        </p:nvSpPr>
        <p:spPr>
          <a:xfrm>
            <a:off x="5501287" y="4864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9</a:t>
            </a:r>
            <a:endParaRPr lang="zh-CN" altLang="en-US" dirty="0"/>
          </a:p>
        </p:txBody>
      </p:sp>
      <p:sp>
        <p:nvSpPr>
          <p:cNvPr id="203" name="文本框 202"/>
          <p:cNvSpPr txBox="1"/>
          <p:nvPr/>
        </p:nvSpPr>
        <p:spPr>
          <a:xfrm>
            <a:off x="5802823" y="48645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10</a:t>
            </a:r>
            <a:endParaRPr lang="zh-CN" altLang="en-US" dirty="0"/>
          </a:p>
        </p:txBody>
      </p:sp>
      <p:sp>
        <p:nvSpPr>
          <p:cNvPr id="204" name="文本框 203"/>
          <p:cNvSpPr txBox="1"/>
          <p:nvPr/>
        </p:nvSpPr>
        <p:spPr>
          <a:xfrm>
            <a:off x="6162868" y="48645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11</a:t>
            </a:r>
            <a:endParaRPr lang="zh-CN" altLang="en-US" dirty="0"/>
          </a:p>
        </p:txBody>
      </p:sp>
      <p:sp>
        <p:nvSpPr>
          <p:cNvPr id="205" name="文本框 204"/>
          <p:cNvSpPr txBox="1"/>
          <p:nvPr/>
        </p:nvSpPr>
        <p:spPr>
          <a:xfrm>
            <a:off x="6522913" y="48645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12</a:t>
            </a:r>
            <a:endParaRPr lang="zh-CN" altLang="en-US" dirty="0"/>
          </a:p>
        </p:txBody>
      </p:sp>
      <p:sp>
        <p:nvSpPr>
          <p:cNvPr id="206" name="文本框 205"/>
          <p:cNvSpPr txBox="1"/>
          <p:nvPr/>
        </p:nvSpPr>
        <p:spPr>
          <a:xfrm>
            <a:off x="6882958" y="48645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13</a:t>
            </a:r>
            <a:endParaRPr lang="zh-CN" altLang="en-US" dirty="0"/>
          </a:p>
        </p:txBody>
      </p:sp>
      <p:sp>
        <p:nvSpPr>
          <p:cNvPr id="207" name="文本框 206"/>
          <p:cNvSpPr txBox="1"/>
          <p:nvPr/>
        </p:nvSpPr>
        <p:spPr>
          <a:xfrm>
            <a:off x="7243003" y="48645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14</a:t>
            </a:r>
            <a:endParaRPr lang="zh-CN" altLang="en-US" dirty="0"/>
          </a:p>
        </p:txBody>
      </p:sp>
      <p:sp>
        <p:nvSpPr>
          <p:cNvPr id="208" name="文本框 207"/>
          <p:cNvSpPr txBox="1"/>
          <p:nvPr/>
        </p:nvSpPr>
        <p:spPr>
          <a:xfrm>
            <a:off x="7603048" y="48645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15</a:t>
            </a:r>
            <a:endParaRPr lang="zh-CN" altLang="en-US" dirty="0"/>
          </a:p>
        </p:txBody>
      </p:sp>
      <p:cxnSp>
        <p:nvCxnSpPr>
          <p:cNvPr id="211" name="直接连接符 210"/>
          <p:cNvCxnSpPr/>
          <p:nvPr/>
        </p:nvCxnSpPr>
        <p:spPr>
          <a:xfrm>
            <a:off x="971540" y="4689230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接连接符 211"/>
          <p:cNvCxnSpPr/>
          <p:nvPr/>
        </p:nvCxnSpPr>
        <p:spPr>
          <a:xfrm>
            <a:off x="1331586" y="4689207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接连接符 212"/>
          <p:cNvCxnSpPr/>
          <p:nvPr/>
        </p:nvCxnSpPr>
        <p:spPr>
          <a:xfrm>
            <a:off x="1691632" y="4689184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接连接符 213"/>
          <p:cNvCxnSpPr/>
          <p:nvPr/>
        </p:nvCxnSpPr>
        <p:spPr>
          <a:xfrm>
            <a:off x="2051678" y="4689161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文本框 214"/>
          <p:cNvSpPr txBox="1"/>
          <p:nvPr/>
        </p:nvSpPr>
        <p:spPr>
          <a:xfrm>
            <a:off x="756252" y="48645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-4</a:t>
            </a:r>
            <a:endParaRPr lang="zh-CN" altLang="en-US" dirty="0"/>
          </a:p>
        </p:txBody>
      </p:sp>
      <p:sp>
        <p:nvSpPr>
          <p:cNvPr id="216" name="文本框 215"/>
          <p:cNvSpPr txBox="1"/>
          <p:nvPr/>
        </p:nvSpPr>
        <p:spPr>
          <a:xfrm>
            <a:off x="1116297" y="48645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-3</a:t>
            </a:r>
            <a:endParaRPr lang="zh-CN" altLang="en-US" dirty="0"/>
          </a:p>
        </p:txBody>
      </p:sp>
      <p:sp>
        <p:nvSpPr>
          <p:cNvPr id="217" name="文本框 216"/>
          <p:cNvSpPr txBox="1"/>
          <p:nvPr/>
        </p:nvSpPr>
        <p:spPr>
          <a:xfrm>
            <a:off x="1476342" y="48645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-2</a:t>
            </a:r>
            <a:endParaRPr lang="zh-CN" altLang="en-US" dirty="0"/>
          </a:p>
        </p:txBody>
      </p:sp>
      <p:sp>
        <p:nvSpPr>
          <p:cNvPr id="218" name="文本框 217"/>
          <p:cNvSpPr txBox="1"/>
          <p:nvPr/>
        </p:nvSpPr>
        <p:spPr>
          <a:xfrm>
            <a:off x="1836387" y="48645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-1</a:t>
            </a:r>
            <a:endParaRPr lang="zh-CN" altLang="en-US" dirty="0"/>
          </a:p>
        </p:txBody>
      </p:sp>
      <p:cxnSp>
        <p:nvCxnSpPr>
          <p:cNvPr id="219" name="直接连接符 218"/>
          <p:cNvCxnSpPr/>
          <p:nvPr/>
        </p:nvCxnSpPr>
        <p:spPr>
          <a:xfrm rot="16200000">
            <a:off x="2501747" y="5499277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接连接符 219"/>
          <p:cNvCxnSpPr/>
          <p:nvPr/>
        </p:nvCxnSpPr>
        <p:spPr>
          <a:xfrm rot="16200000">
            <a:off x="2501770" y="4959207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接连接符 221"/>
          <p:cNvCxnSpPr/>
          <p:nvPr/>
        </p:nvCxnSpPr>
        <p:spPr>
          <a:xfrm rot="16200000">
            <a:off x="2501724" y="5859311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088552" y="43208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23" name="文本框 222"/>
          <p:cNvSpPr txBox="1"/>
          <p:nvPr/>
        </p:nvSpPr>
        <p:spPr>
          <a:xfrm>
            <a:off x="2088552" y="39607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224" name="文本框 223"/>
          <p:cNvSpPr txBox="1"/>
          <p:nvPr/>
        </p:nvSpPr>
        <p:spPr>
          <a:xfrm>
            <a:off x="2088552" y="36007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25" name="文本框 224"/>
          <p:cNvSpPr txBox="1"/>
          <p:nvPr/>
        </p:nvSpPr>
        <p:spPr>
          <a:xfrm>
            <a:off x="2088552" y="32406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226" name="文本框 225"/>
          <p:cNvSpPr txBox="1"/>
          <p:nvPr/>
        </p:nvSpPr>
        <p:spPr>
          <a:xfrm>
            <a:off x="2088552" y="2880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227" name="文本框 226"/>
          <p:cNvSpPr txBox="1"/>
          <p:nvPr/>
        </p:nvSpPr>
        <p:spPr>
          <a:xfrm>
            <a:off x="2088552" y="25205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228" name="文本框 227"/>
          <p:cNvSpPr txBox="1"/>
          <p:nvPr/>
        </p:nvSpPr>
        <p:spPr>
          <a:xfrm>
            <a:off x="2088552" y="21604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7</a:t>
            </a:r>
            <a:endParaRPr lang="zh-CN" altLang="en-US" dirty="0"/>
          </a:p>
        </p:txBody>
      </p:sp>
      <p:sp>
        <p:nvSpPr>
          <p:cNvPr id="229" name="文本框 228"/>
          <p:cNvSpPr txBox="1"/>
          <p:nvPr/>
        </p:nvSpPr>
        <p:spPr>
          <a:xfrm>
            <a:off x="2088552" y="18004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</a:t>
            </a:r>
            <a:endParaRPr lang="zh-CN" altLang="en-US" dirty="0"/>
          </a:p>
        </p:txBody>
      </p:sp>
      <p:sp>
        <p:nvSpPr>
          <p:cNvPr id="230" name="文本框 229"/>
          <p:cNvSpPr txBox="1"/>
          <p:nvPr/>
        </p:nvSpPr>
        <p:spPr>
          <a:xfrm>
            <a:off x="2092507" y="576001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-3</a:t>
            </a:r>
            <a:endParaRPr lang="zh-CN" altLang="en-US" dirty="0"/>
          </a:p>
        </p:txBody>
      </p:sp>
      <p:sp>
        <p:nvSpPr>
          <p:cNvPr id="231" name="文本框 230"/>
          <p:cNvSpPr txBox="1"/>
          <p:nvPr/>
        </p:nvSpPr>
        <p:spPr>
          <a:xfrm>
            <a:off x="2092507" y="53999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-2</a:t>
            </a:r>
            <a:endParaRPr lang="zh-CN" altLang="en-US" dirty="0"/>
          </a:p>
        </p:txBody>
      </p:sp>
      <p:sp>
        <p:nvSpPr>
          <p:cNvPr id="232" name="文本框 231"/>
          <p:cNvSpPr txBox="1"/>
          <p:nvPr/>
        </p:nvSpPr>
        <p:spPr>
          <a:xfrm>
            <a:off x="2092507" y="503989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-1</a:t>
            </a:r>
            <a:endParaRPr lang="zh-CN" altLang="en-US" dirty="0"/>
          </a:p>
        </p:txBody>
      </p:sp>
      <p:sp>
        <p:nvSpPr>
          <p:cNvPr id="31" name="椭圆 30"/>
          <p:cNvSpPr/>
          <p:nvPr/>
        </p:nvSpPr>
        <p:spPr>
          <a:xfrm>
            <a:off x="3788146" y="192435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3" name="椭圆 232"/>
          <p:cNvSpPr/>
          <p:nvPr/>
        </p:nvSpPr>
        <p:spPr>
          <a:xfrm>
            <a:off x="2368182" y="1909582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4" name="椭圆 233"/>
          <p:cNvSpPr/>
          <p:nvPr/>
        </p:nvSpPr>
        <p:spPr>
          <a:xfrm>
            <a:off x="3425138" y="409914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5" name="椭圆 234"/>
          <p:cNvSpPr/>
          <p:nvPr/>
        </p:nvSpPr>
        <p:spPr>
          <a:xfrm>
            <a:off x="2707312" y="4091036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6" name="椭圆 235"/>
          <p:cNvSpPr/>
          <p:nvPr/>
        </p:nvSpPr>
        <p:spPr>
          <a:xfrm>
            <a:off x="3077666" y="478904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7" name="文本框 236"/>
          <p:cNvSpPr txBox="1"/>
          <p:nvPr/>
        </p:nvSpPr>
        <p:spPr>
          <a:xfrm>
            <a:off x="2954826" y="5039921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，</a:t>
            </a:r>
            <a:r>
              <a:rPr lang="en-US" altLang="zh-CN" b="1" dirty="0" smtClean="0">
                <a:solidFill>
                  <a:srgbClr val="FF0000"/>
                </a:solidFill>
              </a:rPr>
              <a:t>0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38" name="文本框 237"/>
          <p:cNvSpPr txBox="1"/>
          <p:nvPr/>
        </p:nvSpPr>
        <p:spPr>
          <a:xfrm>
            <a:off x="1511609" y="4148687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，</a:t>
            </a:r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39" name="文本框 238"/>
          <p:cNvSpPr txBox="1"/>
          <p:nvPr/>
        </p:nvSpPr>
        <p:spPr>
          <a:xfrm>
            <a:off x="3491860" y="3959783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</a:rPr>
              <a:t>，</a:t>
            </a:r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40" name="文本框 239"/>
          <p:cNvSpPr txBox="1"/>
          <p:nvPr/>
        </p:nvSpPr>
        <p:spPr>
          <a:xfrm>
            <a:off x="1240987" y="1846261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</a:rPr>
              <a:t>0</a:t>
            </a:r>
            <a:r>
              <a:rPr lang="zh-CN" altLang="en-US" b="1" dirty="0" smtClean="0">
                <a:solidFill>
                  <a:srgbClr val="FF0000"/>
                </a:solidFill>
              </a:rPr>
              <a:t>，</a:t>
            </a:r>
            <a:r>
              <a:rPr lang="en-US" altLang="zh-CN" b="1" dirty="0" smtClean="0">
                <a:solidFill>
                  <a:srgbClr val="FF0000"/>
                </a:solidFill>
              </a:rPr>
              <a:t>8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41" name="文本框 240"/>
          <p:cNvSpPr txBox="1"/>
          <p:nvPr/>
        </p:nvSpPr>
        <p:spPr>
          <a:xfrm>
            <a:off x="3851908" y="1791150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</a:rPr>
              <a:t>，</a:t>
            </a:r>
            <a:r>
              <a:rPr lang="en-US" altLang="zh-CN" b="1" dirty="0" smtClean="0">
                <a:solidFill>
                  <a:srgbClr val="FF0000"/>
                </a:solidFill>
              </a:rPr>
              <a:t>8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243" name="直接连接符 242"/>
          <p:cNvCxnSpPr/>
          <p:nvPr/>
        </p:nvCxnSpPr>
        <p:spPr>
          <a:xfrm>
            <a:off x="3131666" y="1448747"/>
            <a:ext cx="0" cy="4860621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任意多边形 245"/>
          <p:cNvSpPr/>
          <p:nvPr/>
        </p:nvSpPr>
        <p:spPr>
          <a:xfrm>
            <a:off x="2380344" y="1683657"/>
            <a:ext cx="1509485" cy="3164114"/>
          </a:xfrm>
          <a:custGeom>
            <a:avLst/>
            <a:gdLst>
              <a:gd name="connsiteX0" fmla="*/ 0 w 1422400"/>
              <a:gd name="connsiteY0" fmla="*/ 0 h 2902857"/>
              <a:gd name="connsiteX1" fmla="*/ 348343 w 1422400"/>
              <a:gd name="connsiteY1" fmla="*/ 2206172 h 2902857"/>
              <a:gd name="connsiteX2" fmla="*/ 696685 w 1422400"/>
              <a:gd name="connsiteY2" fmla="*/ 2902857 h 2902857"/>
              <a:gd name="connsiteX3" fmla="*/ 1059543 w 1422400"/>
              <a:gd name="connsiteY3" fmla="*/ 2206172 h 2902857"/>
              <a:gd name="connsiteX4" fmla="*/ 1422400 w 1422400"/>
              <a:gd name="connsiteY4" fmla="*/ 29029 h 2902857"/>
              <a:gd name="connsiteX0" fmla="*/ 0 w 1465943"/>
              <a:gd name="connsiteY0" fmla="*/ 246742 h 3149599"/>
              <a:gd name="connsiteX1" fmla="*/ 348343 w 1465943"/>
              <a:gd name="connsiteY1" fmla="*/ 2452914 h 3149599"/>
              <a:gd name="connsiteX2" fmla="*/ 696685 w 1465943"/>
              <a:gd name="connsiteY2" fmla="*/ 3149599 h 3149599"/>
              <a:gd name="connsiteX3" fmla="*/ 1059543 w 1465943"/>
              <a:gd name="connsiteY3" fmla="*/ 2452914 h 3149599"/>
              <a:gd name="connsiteX4" fmla="*/ 1465943 w 1465943"/>
              <a:gd name="connsiteY4" fmla="*/ 0 h 3149599"/>
              <a:gd name="connsiteX0" fmla="*/ 0 w 1509485"/>
              <a:gd name="connsiteY0" fmla="*/ 0 h 3164114"/>
              <a:gd name="connsiteX1" fmla="*/ 391885 w 1509485"/>
              <a:gd name="connsiteY1" fmla="*/ 2467429 h 3164114"/>
              <a:gd name="connsiteX2" fmla="*/ 740227 w 1509485"/>
              <a:gd name="connsiteY2" fmla="*/ 3164114 h 3164114"/>
              <a:gd name="connsiteX3" fmla="*/ 1103085 w 1509485"/>
              <a:gd name="connsiteY3" fmla="*/ 2467429 h 3164114"/>
              <a:gd name="connsiteX4" fmla="*/ 1509485 w 1509485"/>
              <a:gd name="connsiteY4" fmla="*/ 14515 h 3164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9485" h="3164114">
                <a:moveTo>
                  <a:pt x="0" y="0"/>
                </a:moveTo>
                <a:cubicBezTo>
                  <a:pt x="116114" y="861181"/>
                  <a:pt x="268514" y="1940077"/>
                  <a:pt x="391885" y="2467429"/>
                </a:cubicBezTo>
                <a:cubicBezTo>
                  <a:pt x="515256" y="2994781"/>
                  <a:pt x="621694" y="3164114"/>
                  <a:pt x="740227" y="3164114"/>
                </a:cubicBezTo>
                <a:cubicBezTo>
                  <a:pt x="858760" y="3164114"/>
                  <a:pt x="974875" y="2992362"/>
                  <a:pt x="1103085" y="2467429"/>
                </a:cubicBezTo>
                <a:cubicBezTo>
                  <a:pt x="1231295" y="1942496"/>
                  <a:pt x="1388532" y="863601"/>
                  <a:pt x="1509485" y="14515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00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1471" y="368609"/>
            <a:ext cx="3279152" cy="853012"/>
            <a:chOff x="521" y="482"/>
            <a:chExt cx="2224" cy="589"/>
          </a:xfrm>
        </p:grpSpPr>
        <p:sp>
          <p:nvSpPr>
            <p:cNvPr id="3" name="AutoShape 14"/>
            <p:cNvSpPr>
              <a:spLocks noChangeArrowheads="1"/>
            </p:cNvSpPr>
            <p:nvPr/>
          </p:nvSpPr>
          <p:spPr bwMode="auto">
            <a:xfrm rot="17400000">
              <a:off x="1505" y="224"/>
              <a:ext cx="119" cy="636"/>
            </a:xfrm>
            <a:prstGeom prst="curvedLeftArrow">
              <a:avLst>
                <a:gd name="adj1" fmla="val 106891"/>
                <a:gd name="adj2" fmla="val 213782"/>
                <a:gd name="adj3" fmla="val 3333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" name="AutoShape 15"/>
            <p:cNvSpPr>
              <a:spLocks noChangeArrowheads="1"/>
            </p:cNvSpPr>
            <p:nvPr/>
          </p:nvSpPr>
          <p:spPr bwMode="auto">
            <a:xfrm rot="16800000">
              <a:off x="1224" y="277"/>
              <a:ext cx="136" cy="726"/>
            </a:xfrm>
            <a:prstGeom prst="curvedLeftArrow">
              <a:avLst>
                <a:gd name="adj1" fmla="val 106765"/>
                <a:gd name="adj2" fmla="val 213529"/>
                <a:gd name="adj3" fmla="val 3333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Freeform 16"/>
            <p:cNvSpPr>
              <a:spLocks/>
            </p:cNvSpPr>
            <p:nvPr/>
          </p:nvSpPr>
          <p:spPr bwMode="auto">
            <a:xfrm>
              <a:off x="703" y="799"/>
              <a:ext cx="2042" cy="272"/>
            </a:xfrm>
            <a:custGeom>
              <a:avLst/>
              <a:gdLst>
                <a:gd name="T0" fmla="*/ 0 w 1814"/>
                <a:gd name="T1" fmla="*/ 181 h 408"/>
                <a:gd name="T2" fmla="*/ 1088 w 1814"/>
                <a:gd name="T3" fmla="*/ 408 h 408"/>
                <a:gd name="T4" fmla="*/ 1814 w 1814"/>
                <a:gd name="T5" fmla="*/ 136 h 408"/>
                <a:gd name="T6" fmla="*/ 771 w 1814"/>
                <a:gd name="T7" fmla="*/ 0 h 408"/>
                <a:gd name="T8" fmla="*/ 0 w 1814"/>
                <a:gd name="T9" fmla="*/ 181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4" h="408">
                  <a:moveTo>
                    <a:pt x="0" y="181"/>
                  </a:moveTo>
                  <a:lnTo>
                    <a:pt x="1088" y="408"/>
                  </a:lnTo>
                  <a:lnTo>
                    <a:pt x="1814" y="136"/>
                  </a:lnTo>
                  <a:lnTo>
                    <a:pt x="771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AutoShape 17"/>
            <p:cNvSpPr>
              <a:spLocks noChangeArrowheads="1"/>
            </p:cNvSpPr>
            <p:nvPr/>
          </p:nvSpPr>
          <p:spPr bwMode="auto">
            <a:xfrm rot="16888323">
              <a:off x="884" y="300"/>
              <a:ext cx="227" cy="953"/>
            </a:xfrm>
            <a:prstGeom prst="curvedLeftArrow">
              <a:avLst>
                <a:gd name="adj1" fmla="val 83965"/>
                <a:gd name="adj2" fmla="val 167930"/>
                <a:gd name="adj3" fmla="val 33333"/>
              </a:avLst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1487" y="641"/>
              <a:ext cx="1229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1" i="0" u="none" strike="noStrike" normalizeH="0" baseline="0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方正兰亭中黑_GBK" panose="02000000000000000000" pitchFamily="2" charset="-122"/>
                  <a:ea typeface="方正兰亭中黑_GBK" panose="02000000000000000000" pitchFamily="2" charset="-122"/>
                </a:rPr>
                <a:t>画图像</a:t>
              </a:r>
              <a:endParaRPr kumimoji="0" lang="zh-CN" sz="2800" b="1" i="0" u="none" strike="noStrike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17"/>
              <p:cNvSpPr>
                <a:spLocks noGrp="1" noChangeArrowheads="1"/>
              </p:cNvSpPr>
              <p:nvPr/>
            </p:nvSpPr>
            <p:spPr bwMode="auto">
              <a:xfrm>
                <a:off x="3851908" y="368609"/>
                <a:ext cx="4822685" cy="990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Clr>
                    <a:schemeClr val="tx2"/>
                  </a:buClr>
                </a:pPr>
                <a:r>
                  <a:rPr kumimoji="0" lang="en-US" altLang="zh-CN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4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. 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画对称轴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、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描点</a:t>
                </a:r>
                <a:r>
                  <a:rPr kumimoji="0" lang="en-US" altLang="zh-CN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、</a:t>
                </a:r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连线，作出</a:t>
                </a:r>
                <a:r>
                  <a:rPr kumimoji="0" lang="zh-CN" altLang="en-US" sz="2400" dirty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二次函数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kumimoji="0" lang="zh-CN" altLang="en-US" sz="2400" dirty="0" smtClean="0">
                    <a:solidFill>
                      <a:srgbClr val="00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的图象。 </a:t>
                </a:r>
                <a:endParaRPr kumimoji="0" lang="zh-CN" altLang="en-US" sz="24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8" name="Rectangle 17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1908" y="368609"/>
                <a:ext cx="4822685" cy="990600"/>
              </a:xfrm>
              <a:prstGeom prst="rect">
                <a:avLst/>
              </a:prstGeom>
              <a:blipFill rotWithShape="1">
                <a:blip r:embed="rId2"/>
                <a:stretch>
                  <a:fillRect l="-2023" t="-4908" r="-8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265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41029" y="748660"/>
            <a:ext cx="5780008" cy="1021556"/>
          </a:xfrm>
          <a:prstGeom prst="roundRect">
            <a:avLst>
              <a:gd name="adj" fmla="val 50000"/>
            </a:avLst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zh-CN" alt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华文新魏" pitchFamily="2" charset="-122"/>
                <a:ea typeface="华文新魏" pitchFamily="2" charset="-122"/>
              </a:rPr>
              <a:t>两向量的夹角公式</a:t>
            </a:r>
            <a:endParaRPr lang="zh-CN" altLang="en-US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华文新魏" pitchFamily="2" charset="-122"/>
              <a:ea typeface="华文新魏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925998" y="2563003"/>
                <a:ext cx="7354706" cy="151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sz="4400" i="1" spc="150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4400" spc="150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zh-CN" altLang="en-US" sz="4400" i="1" spc="15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altLang="zh-CN" sz="4400" i="1" spc="15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4400" b="0" i="1" spc="150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4400" i="1" spc="15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4400" i="1" spc="15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4400" i="1" spc="15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CN" sz="4400" b="0" i="1" spc="15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altLang="zh-CN" sz="4400" b="0" i="1" spc="15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4400" i="1" spc="15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sz="4400" i="1" spc="15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sz="4400" i="1" spc="15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CN" sz="4400" i="1" spc="15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altLang="zh-CN" sz="4400" i="1" spc="15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4400" i="1" spc="15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sz="4400" i="1" spc="15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sz="4400" b="0" i="1" spc="150" smtClean="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>
                            <a:rPr lang="en-US" altLang="zh-CN" sz="4400" i="1" spc="150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altLang="zh-CN" sz="4400" b="0" i="1" spc="15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altLang="zh-CN" sz="4400" b="0" i="1" spc="150" smtClean="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4400" b="0" i="1" spc="150" smtClean="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sz="4400" b="0" i="1" spc="150" smtClean="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CN" sz="4400" b="0" i="1" spc="150" smtClean="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CN" sz="4400" b="0" i="1" spc="15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altLang="zh-CN" sz="4400" b="0" i="1" spc="150" smtClean="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4400" b="0" i="1" spc="150" smtClean="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sz="4400" b="0" i="1" spc="150" smtClean="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zh-CN" sz="4400" b="0" i="1" spc="150" smtClean="0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zh-CN" altLang="en-US" sz="4400" spc="15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998" y="2563003"/>
                <a:ext cx="7354706" cy="1514069"/>
              </a:xfrm>
              <a:prstGeom prst="rect">
                <a:avLst/>
              </a:prstGeom>
              <a:blipFill rotWithShape="1">
                <a:blip r:embed="rId3"/>
                <a:stretch>
                  <a:fillRect b="-56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745789" y="4653136"/>
                <a:ext cx="7715124" cy="604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（"/>
                          <m:endChr m:val="）"/>
                          <m:ctrlPr>
                            <a:rPr lang="zh-CN" alt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zh-CN" alt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其中</m:t>
                          </m:r>
                          <m:acc>
                            <m:accPr>
                              <m:chr m:val="⃑"/>
                              <m:ctrlPr>
                                <a:rPr lang="zh-CN" alt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altLang="zh-CN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altLang="zh-CN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32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sz="3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zh-CN" alt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，</m:t>
                          </m:r>
                          <m:acc>
                            <m:accPr>
                              <m:chr m:val="⃑"/>
                              <m:ctrlPr>
                                <a:rPr lang="zh-CN" altLang="en-US" sz="3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sz="3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acc>
                          <m:r>
                            <a:rPr lang="en-US" altLang="zh-CN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altLang="zh-CN" sz="3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CN" sz="3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sz="32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zh-CN" alt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，</m:t>
                          </m:r>
                          <m:r>
                            <a:rPr lang="zh-CN" alt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zh-CN" alt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为夹角</m:t>
                          </m:r>
                        </m:e>
                      </m:d>
                    </m:oMath>
                  </m:oMathPara>
                </a14:m>
                <a:endParaRPr lang="zh-CN" alt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89" y="4653136"/>
                <a:ext cx="7715124" cy="604846"/>
              </a:xfrm>
              <a:prstGeom prst="rect">
                <a:avLst/>
              </a:prstGeom>
              <a:blipFill rotWithShape="0">
                <a:blip r:embed="rId4"/>
                <a:stretch>
                  <a:fillRect b="-7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4603319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27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75" name="Text Box 43"/>
          <p:cNvSpPr txBox="1">
            <a:spLocks noChangeArrowheads="1"/>
          </p:cNvSpPr>
          <p:nvPr/>
        </p:nvSpPr>
        <p:spPr bwMode="auto">
          <a:xfrm>
            <a:off x="628650" y="1163638"/>
            <a:ext cx="41862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441325" indent="-441325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1</a:t>
            </a:r>
            <a:r>
              <a:rPr kumimoji="1" lang="zh-CN" altLang="en-US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．请作出物体</a:t>
            </a:r>
            <a:r>
              <a:rPr kumimoji="1" lang="en-US" altLang="zh-CN" sz="2400" b="1" i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AB</a:t>
            </a:r>
            <a:r>
              <a:rPr kumimoji="1" lang="zh-CN" altLang="en-US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的像</a:t>
            </a:r>
            <a:r>
              <a:rPr kumimoji="1" lang="en-US" altLang="zh-CN" sz="2400" i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A</a:t>
            </a:r>
            <a:r>
              <a:rPr kumimoji="1" lang="en-US" altLang="zh-CN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'</a:t>
            </a:r>
            <a:r>
              <a:rPr kumimoji="1" lang="en-US" altLang="zh-CN" sz="2400" b="1" i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B</a:t>
            </a:r>
            <a:r>
              <a:rPr kumimoji="1" lang="en-US" altLang="zh-CN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'</a:t>
            </a:r>
            <a:r>
              <a:rPr kumimoji="1" lang="zh-CN" altLang="en-US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。</a:t>
            </a:r>
          </a:p>
        </p:txBody>
      </p:sp>
      <p:sp>
        <p:nvSpPr>
          <p:cNvPr id="44076" name="Text Box 44"/>
          <p:cNvSpPr txBox="1">
            <a:spLocks noChangeArrowheads="1"/>
          </p:cNvSpPr>
          <p:nvPr/>
        </p:nvSpPr>
        <p:spPr bwMode="auto">
          <a:xfrm>
            <a:off x="547689" y="354013"/>
            <a:ext cx="2156966" cy="715089"/>
          </a:xfrm>
          <a:prstGeom prst="round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作图</a:t>
            </a:r>
            <a:r>
              <a:rPr kumimoji="1" lang="zh-CN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练习</a:t>
            </a:r>
            <a:endParaRPr kumimoji="1"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grpSp>
        <p:nvGrpSpPr>
          <p:cNvPr id="28675" name="组合 19"/>
          <p:cNvGrpSpPr>
            <a:grpSpLocks/>
          </p:cNvGrpSpPr>
          <p:nvPr/>
        </p:nvGrpSpPr>
        <p:grpSpPr bwMode="auto">
          <a:xfrm>
            <a:off x="4332288" y="2236788"/>
            <a:ext cx="465137" cy="3643312"/>
            <a:chOff x="4487594" y="2236763"/>
            <a:chExt cx="464234" cy="3643532"/>
          </a:xfrm>
        </p:grpSpPr>
        <p:sp>
          <p:nvSpPr>
            <p:cNvPr id="28711" name="Line 34"/>
            <p:cNvSpPr>
              <a:spLocks noChangeShapeType="1"/>
            </p:cNvSpPr>
            <p:nvPr/>
          </p:nvSpPr>
          <p:spPr bwMode="auto">
            <a:xfrm>
              <a:off x="4711700" y="2408238"/>
              <a:ext cx="0" cy="327660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cxnSp>
          <p:nvCxnSpPr>
            <p:cNvPr id="28712" name="直接连接符 7"/>
            <p:cNvCxnSpPr>
              <a:cxnSpLocks noChangeShapeType="1"/>
              <a:endCxn id="28711" idx="0"/>
            </p:cNvCxnSpPr>
            <p:nvPr/>
          </p:nvCxnSpPr>
          <p:spPr bwMode="auto">
            <a:xfrm>
              <a:off x="4487594" y="2236763"/>
              <a:ext cx="224106" cy="171475"/>
            </a:xfrm>
            <a:prstGeom prst="line">
              <a:avLst/>
            </a:prstGeom>
            <a:noFill/>
            <a:ln w="38100" algn="ctr">
              <a:solidFill>
                <a:srgbClr val="000066"/>
              </a:solidFill>
              <a:miter lim="800000"/>
              <a:headEnd/>
              <a:tailEnd/>
            </a:ln>
          </p:spPr>
        </p:cxnSp>
        <p:cxnSp>
          <p:nvCxnSpPr>
            <p:cNvPr id="28713" name="直接连接符 9"/>
            <p:cNvCxnSpPr>
              <a:cxnSpLocks noChangeShapeType="1"/>
            </p:cNvCxnSpPr>
            <p:nvPr/>
          </p:nvCxnSpPr>
          <p:spPr bwMode="auto">
            <a:xfrm flipH="1">
              <a:off x="4711700" y="2236763"/>
              <a:ext cx="240128" cy="171475"/>
            </a:xfrm>
            <a:prstGeom prst="line">
              <a:avLst/>
            </a:prstGeom>
            <a:noFill/>
            <a:ln w="38100" algn="ctr">
              <a:solidFill>
                <a:srgbClr val="000066"/>
              </a:solidFill>
              <a:miter lim="800000"/>
              <a:headEnd/>
              <a:tailEnd/>
            </a:ln>
          </p:spPr>
        </p:cxnSp>
        <p:cxnSp>
          <p:nvCxnSpPr>
            <p:cNvPr id="28714" name="直接连接符 11"/>
            <p:cNvCxnSpPr>
              <a:cxnSpLocks noChangeShapeType="1"/>
            </p:cNvCxnSpPr>
            <p:nvPr/>
          </p:nvCxnSpPr>
          <p:spPr bwMode="auto">
            <a:xfrm flipH="1">
              <a:off x="4487594" y="5684838"/>
              <a:ext cx="224106" cy="195457"/>
            </a:xfrm>
            <a:prstGeom prst="line">
              <a:avLst/>
            </a:prstGeom>
            <a:noFill/>
            <a:ln w="38100" algn="ctr">
              <a:solidFill>
                <a:srgbClr val="000066"/>
              </a:solidFill>
              <a:miter lim="800000"/>
              <a:headEnd/>
              <a:tailEnd/>
            </a:ln>
          </p:spPr>
        </p:cxnSp>
        <p:cxnSp>
          <p:nvCxnSpPr>
            <p:cNvPr id="28715" name="直接连接符 13"/>
            <p:cNvCxnSpPr>
              <a:cxnSpLocks noChangeShapeType="1"/>
            </p:cNvCxnSpPr>
            <p:nvPr/>
          </p:nvCxnSpPr>
          <p:spPr bwMode="auto">
            <a:xfrm>
              <a:off x="4711700" y="5684838"/>
              <a:ext cx="240128" cy="195457"/>
            </a:xfrm>
            <a:prstGeom prst="line">
              <a:avLst/>
            </a:prstGeom>
            <a:noFill/>
            <a:ln w="38100" algn="ctr">
              <a:solidFill>
                <a:srgbClr val="000066"/>
              </a:solidFill>
              <a:miter lim="800000"/>
              <a:headEnd/>
              <a:tailEnd/>
            </a:ln>
          </p:spPr>
        </p:cxnSp>
      </p:grpSp>
      <p:sp>
        <p:nvSpPr>
          <p:cNvPr id="28676" name="Line 30"/>
          <p:cNvSpPr>
            <a:spLocks noChangeShapeType="1"/>
          </p:cNvSpPr>
          <p:nvPr/>
        </p:nvSpPr>
        <p:spPr bwMode="auto">
          <a:xfrm>
            <a:off x="496888" y="4127500"/>
            <a:ext cx="8175625" cy="0"/>
          </a:xfrm>
          <a:prstGeom prst="line">
            <a:avLst/>
          </a:prstGeom>
          <a:noFill/>
          <a:ln w="38100">
            <a:solidFill>
              <a:srgbClr val="000066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7" name="Oval 32"/>
          <p:cNvSpPr>
            <a:spLocks noChangeArrowheads="1"/>
          </p:cNvSpPr>
          <p:nvPr/>
        </p:nvSpPr>
        <p:spPr bwMode="auto">
          <a:xfrm>
            <a:off x="5738813" y="4083050"/>
            <a:ext cx="79375" cy="79375"/>
          </a:xfrm>
          <a:prstGeom prst="ellipse">
            <a:avLst/>
          </a:prstGeom>
          <a:solidFill>
            <a:srgbClr val="FCFDFE"/>
          </a:solidFill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8" name="Oval 33"/>
          <p:cNvSpPr>
            <a:spLocks noChangeArrowheads="1"/>
          </p:cNvSpPr>
          <p:nvPr/>
        </p:nvSpPr>
        <p:spPr bwMode="auto">
          <a:xfrm>
            <a:off x="3262313" y="4073525"/>
            <a:ext cx="79375" cy="79375"/>
          </a:xfrm>
          <a:prstGeom prst="ellipse">
            <a:avLst/>
          </a:prstGeom>
          <a:solidFill>
            <a:srgbClr val="FCFDFE"/>
          </a:solidFill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9" name="Line 22"/>
          <p:cNvSpPr>
            <a:spLocks noChangeShapeType="1"/>
          </p:cNvSpPr>
          <p:nvPr/>
        </p:nvSpPr>
        <p:spPr bwMode="auto">
          <a:xfrm flipV="1">
            <a:off x="2719388" y="3362325"/>
            <a:ext cx="0" cy="14478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 type="triangle" w="lg" len="sm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80" name="Text Box 23"/>
          <p:cNvSpPr txBox="1">
            <a:spLocks noChangeArrowheads="1"/>
          </p:cNvSpPr>
          <p:nvPr/>
        </p:nvSpPr>
        <p:spPr bwMode="auto">
          <a:xfrm>
            <a:off x="2332038" y="4692650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>
                <a:solidFill>
                  <a:srgbClr val="FF3300"/>
                </a:solidFill>
                <a:latin typeface="仿宋_GB2312" pitchFamily="49" charset="-122"/>
                <a:ea typeface="仿宋_GB2312" pitchFamily="49" charset="-122"/>
              </a:rPr>
              <a:t>B</a:t>
            </a:r>
          </a:p>
        </p:txBody>
      </p:sp>
      <p:sp>
        <p:nvSpPr>
          <p:cNvPr id="28681" name="Text Box 24"/>
          <p:cNvSpPr txBox="1">
            <a:spLocks noChangeArrowheads="1"/>
          </p:cNvSpPr>
          <p:nvPr/>
        </p:nvSpPr>
        <p:spPr bwMode="auto">
          <a:xfrm>
            <a:off x="2262188" y="3295650"/>
            <a:ext cx="35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>
                <a:solidFill>
                  <a:srgbClr val="FF3300"/>
                </a:solidFill>
                <a:latin typeface="华文仿宋" pitchFamily="2" charset="-122"/>
                <a:ea typeface="华文仿宋" pitchFamily="2" charset="-122"/>
              </a:rPr>
              <a:t>A</a:t>
            </a:r>
          </a:p>
        </p:txBody>
      </p:sp>
      <p:grpSp>
        <p:nvGrpSpPr>
          <p:cNvPr id="29" name="组合 28"/>
          <p:cNvGrpSpPr>
            <a:grpSpLocks/>
          </p:cNvGrpSpPr>
          <p:nvPr/>
        </p:nvGrpSpPr>
        <p:grpSpPr bwMode="auto">
          <a:xfrm>
            <a:off x="2719388" y="3357563"/>
            <a:ext cx="1865312" cy="4762"/>
            <a:chOff x="2718628" y="3357793"/>
            <a:chExt cx="1865311" cy="4532"/>
          </a:xfrm>
        </p:grpSpPr>
        <p:cxnSp>
          <p:nvCxnSpPr>
            <p:cNvPr id="28709" name="直接连接符 25"/>
            <p:cNvCxnSpPr>
              <a:cxnSpLocks noChangeShapeType="1"/>
              <a:stCxn id="28679" idx="1"/>
            </p:cNvCxnSpPr>
            <p:nvPr/>
          </p:nvCxnSpPr>
          <p:spPr bwMode="auto">
            <a:xfrm>
              <a:off x="2718628" y="3362325"/>
              <a:ext cx="1865311" cy="0"/>
            </a:xfrm>
            <a:prstGeom prst="line">
              <a:avLst/>
            </a:prstGeom>
            <a:noFill/>
            <a:ln w="38100" algn="ctr">
              <a:solidFill>
                <a:srgbClr val="000066"/>
              </a:solidFill>
              <a:miter lim="800000"/>
              <a:headEnd/>
              <a:tailEnd/>
            </a:ln>
          </p:spPr>
        </p:cxnSp>
        <p:cxnSp>
          <p:nvCxnSpPr>
            <p:cNvPr id="28710" name="直接箭头连接符 27"/>
            <p:cNvCxnSpPr>
              <a:cxnSpLocks noChangeShapeType="1"/>
            </p:cNvCxnSpPr>
            <p:nvPr/>
          </p:nvCxnSpPr>
          <p:spPr bwMode="auto">
            <a:xfrm>
              <a:off x="3236913" y="3357793"/>
              <a:ext cx="540608" cy="0"/>
            </a:xfrm>
            <a:prstGeom prst="straightConnector1">
              <a:avLst/>
            </a:prstGeom>
            <a:noFill/>
            <a:ln w="38100" algn="ctr">
              <a:solidFill>
                <a:srgbClr val="000066"/>
              </a:solidFill>
              <a:miter lim="800000"/>
              <a:headEnd/>
              <a:tailEnd type="arrow" w="med" len="med"/>
            </a:ln>
          </p:spPr>
        </p:cxnSp>
      </p:grpSp>
      <p:sp>
        <p:nvSpPr>
          <p:cNvPr id="28683" name="Text Box 24"/>
          <p:cNvSpPr txBox="1">
            <a:spLocks noChangeArrowheads="1"/>
          </p:cNvSpPr>
          <p:nvPr/>
        </p:nvSpPr>
        <p:spPr bwMode="auto">
          <a:xfrm>
            <a:off x="4557713" y="3282950"/>
            <a:ext cx="35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 dirty="0" smtClean="0">
                <a:solidFill>
                  <a:srgbClr val="FF3300"/>
                </a:solidFill>
                <a:latin typeface="华文仿宋" pitchFamily="2" charset="-122"/>
                <a:ea typeface="华文仿宋" pitchFamily="2" charset="-122"/>
              </a:rPr>
              <a:t>C</a:t>
            </a:r>
            <a:endParaRPr kumimoji="1" lang="en-US" altLang="zh-CN" sz="2000" b="1" i="1" dirty="0">
              <a:solidFill>
                <a:srgbClr val="FF3300"/>
              </a:solidFill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28684" name="Text Box 31"/>
          <p:cNvSpPr txBox="1">
            <a:spLocks noChangeArrowheads="1"/>
          </p:cNvSpPr>
          <p:nvPr/>
        </p:nvSpPr>
        <p:spPr bwMode="auto">
          <a:xfrm>
            <a:off x="5634038" y="4222750"/>
            <a:ext cx="327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F</a:t>
            </a:r>
          </a:p>
        </p:txBody>
      </p:sp>
      <p:sp>
        <p:nvSpPr>
          <p:cNvPr id="28685" name="Text Box 41"/>
          <p:cNvSpPr txBox="1">
            <a:spLocks noChangeArrowheads="1"/>
          </p:cNvSpPr>
          <p:nvPr/>
        </p:nvSpPr>
        <p:spPr bwMode="auto">
          <a:xfrm>
            <a:off x="3033713" y="4165600"/>
            <a:ext cx="327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F</a:t>
            </a:r>
          </a:p>
        </p:txBody>
      </p:sp>
      <p:grpSp>
        <p:nvGrpSpPr>
          <p:cNvPr id="86" name="Group 7"/>
          <p:cNvGrpSpPr>
            <a:grpSpLocks/>
          </p:cNvGrpSpPr>
          <p:nvPr/>
        </p:nvGrpSpPr>
        <p:grpSpPr bwMode="auto">
          <a:xfrm>
            <a:off x="4562475" y="2298700"/>
            <a:ext cx="1671638" cy="1066800"/>
            <a:chOff x="2835" y="1056"/>
            <a:chExt cx="1248" cy="816"/>
          </a:xfrm>
        </p:grpSpPr>
        <p:sp>
          <p:nvSpPr>
            <p:cNvPr id="28707" name="Line 8"/>
            <p:cNvSpPr>
              <a:spLocks noChangeShapeType="1"/>
            </p:cNvSpPr>
            <p:nvPr/>
          </p:nvSpPr>
          <p:spPr bwMode="auto">
            <a:xfrm flipV="1">
              <a:off x="2835" y="1056"/>
              <a:ext cx="1248" cy="816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708" name="Line 9"/>
            <p:cNvSpPr>
              <a:spLocks noChangeShapeType="1"/>
            </p:cNvSpPr>
            <p:nvPr/>
          </p:nvSpPr>
          <p:spPr bwMode="auto">
            <a:xfrm flipV="1">
              <a:off x="3366" y="1485"/>
              <a:ext cx="49" cy="32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8687" name="Text Box 24"/>
          <p:cNvSpPr txBox="1">
            <a:spLocks noChangeArrowheads="1"/>
          </p:cNvSpPr>
          <p:nvPr/>
        </p:nvSpPr>
        <p:spPr bwMode="auto">
          <a:xfrm>
            <a:off x="4511675" y="4152900"/>
            <a:ext cx="385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>
                <a:solidFill>
                  <a:srgbClr val="FF3300"/>
                </a:solidFill>
                <a:latin typeface="华文仿宋" pitchFamily="2" charset="-122"/>
                <a:ea typeface="华文仿宋" pitchFamily="2" charset="-122"/>
              </a:rPr>
              <a:t>O</a:t>
            </a:r>
          </a:p>
        </p:txBody>
      </p:sp>
      <p:grpSp>
        <p:nvGrpSpPr>
          <p:cNvPr id="30" name="组合 29"/>
          <p:cNvGrpSpPr>
            <a:grpSpLocks/>
          </p:cNvGrpSpPr>
          <p:nvPr/>
        </p:nvGrpSpPr>
        <p:grpSpPr bwMode="auto">
          <a:xfrm>
            <a:off x="2728913" y="3365500"/>
            <a:ext cx="3898900" cy="1617663"/>
            <a:chOff x="2728152" y="3365500"/>
            <a:chExt cx="3898900" cy="1617663"/>
          </a:xfrm>
        </p:grpSpPr>
        <p:sp>
          <p:nvSpPr>
            <p:cNvPr id="28704" name="Line 18"/>
            <p:cNvSpPr>
              <a:spLocks noChangeShapeType="1"/>
            </p:cNvSpPr>
            <p:nvPr/>
          </p:nvSpPr>
          <p:spPr bwMode="auto">
            <a:xfrm>
              <a:off x="2728152" y="3365500"/>
              <a:ext cx="3898900" cy="1617663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705" name="Line 19"/>
            <p:cNvSpPr>
              <a:spLocks noChangeShapeType="1"/>
            </p:cNvSpPr>
            <p:nvPr/>
          </p:nvSpPr>
          <p:spPr bwMode="auto">
            <a:xfrm>
              <a:off x="4260090" y="3995738"/>
              <a:ext cx="88900" cy="34925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706" name="Line 20"/>
            <p:cNvSpPr>
              <a:spLocks noChangeShapeType="1"/>
            </p:cNvSpPr>
            <p:nvPr/>
          </p:nvSpPr>
          <p:spPr bwMode="auto">
            <a:xfrm>
              <a:off x="5453890" y="4497388"/>
              <a:ext cx="103188" cy="4445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95" name="Text Box 39"/>
          <p:cNvSpPr txBox="1">
            <a:spLocks noChangeArrowheads="1"/>
          </p:cNvSpPr>
          <p:nvPr/>
        </p:nvSpPr>
        <p:spPr bwMode="auto">
          <a:xfrm>
            <a:off x="3567113" y="33655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 dirty="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</a:rPr>
              <a:t>A</a:t>
            </a:r>
            <a:r>
              <a:rPr kumimoji="1" lang="en-US" altLang="zh-CN" sz="2000" i="1" dirty="0">
                <a:solidFill>
                  <a:srgbClr val="FF0000"/>
                </a:solidFill>
                <a:latin typeface="Times New Roman" pitchFamily="18" charset="0"/>
              </a:rPr>
              <a:t>'</a:t>
            </a:r>
            <a:endParaRPr kumimoji="1" lang="en-US" altLang="zh-CN" sz="2000" b="1" i="1" dirty="0">
              <a:solidFill>
                <a:srgbClr val="FF0000"/>
              </a:solidFill>
              <a:latin typeface="华文仿宋" pitchFamily="2" charset="-122"/>
              <a:ea typeface="华文仿宋" pitchFamily="2" charset="-122"/>
            </a:endParaRPr>
          </a:p>
        </p:txBody>
      </p:sp>
      <p:grpSp>
        <p:nvGrpSpPr>
          <p:cNvPr id="96" name="Group 25"/>
          <p:cNvGrpSpPr>
            <a:grpSpLocks/>
          </p:cNvGrpSpPr>
          <p:nvPr/>
        </p:nvGrpSpPr>
        <p:grpSpPr bwMode="auto">
          <a:xfrm>
            <a:off x="2778125" y="3232150"/>
            <a:ext cx="3589338" cy="1746250"/>
            <a:chOff x="1771" y="1740"/>
            <a:chExt cx="2248" cy="1136"/>
          </a:xfrm>
        </p:grpSpPr>
        <p:sp>
          <p:nvSpPr>
            <p:cNvPr id="28700" name="Line 26"/>
            <p:cNvSpPr>
              <a:spLocks noChangeShapeType="1"/>
            </p:cNvSpPr>
            <p:nvPr/>
          </p:nvSpPr>
          <p:spPr bwMode="auto">
            <a:xfrm rot="-5079593">
              <a:off x="2143" y="2561"/>
              <a:ext cx="35" cy="65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8701" name="Group 27"/>
            <p:cNvGrpSpPr>
              <a:grpSpLocks/>
            </p:cNvGrpSpPr>
            <p:nvPr/>
          </p:nvGrpSpPr>
          <p:grpSpPr bwMode="auto">
            <a:xfrm>
              <a:off x="1771" y="1740"/>
              <a:ext cx="2248" cy="1136"/>
              <a:chOff x="1771" y="1740"/>
              <a:chExt cx="2248" cy="1136"/>
            </a:xfrm>
          </p:grpSpPr>
          <p:sp>
            <p:nvSpPr>
              <p:cNvPr id="28702" name="Line 28"/>
              <p:cNvSpPr>
                <a:spLocks noChangeShapeType="1"/>
              </p:cNvSpPr>
              <p:nvPr/>
            </p:nvSpPr>
            <p:spPr bwMode="auto">
              <a:xfrm rot="-5079593">
                <a:off x="2327" y="1184"/>
                <a:ext cx="1136" cy="2248"/>
              </a:xfrm>
              <a:prstGeom prst="line">
                <a:avLst/>
              </a:prstGeom>
              <a:noFill/>
              <a:ln w="381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03" name="Line 29"/>
              <p:cNvSpPr>
                <a:spLocks noChangeShapeType="1"/>
              </p:cNvSpPr>
              <p:nvPr/>
            </p:nvSpPr>
            <p:spPr bwMode="auto">
              <a:xfrm rot="-5079593">
                <a:off x="3039" y="2208"/>
                <a:ext cx="28" cy="63"/>
              </a:xfrm>
              <a:prstGeom prst="line">
                <a:avLst/>
              </a:prstGeom>
              <a:noFill/>
              <a:ln w="38100">
                <a:solidFill>
                  <a:srgbClr val="00006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01" name="Group 4"/>
          <p:cNvGrpSpPr>
            <a:grpSpLocks/>
          </p:cNvGrpSpPr>
          <p:nvPr/>
        </p:nvGrpSpPr>
        <p:grpSpPr bwMode="auto">
          <a:xfrm>
            <a:off x="4602163" y="4743450"/>
            <a:ext cx="1676400" cy="1111250"/>
            <a:chOff x="2880" y="2708"/>
            <a:chExt cx="1407" cy="969"/>
          </a:xfrm>
        </p:grpSpPr>
        <p:sp>
          <p:nvSpPr>
            <p:cNvPr id="28698" name="Line 5"/>
            <p:cNvSpPr>
              <a:spLocks noChangeShapeType="1"/>
            </p:cNvSpPr>
            <p:nvPr/>
          </p:nvSpPr>
          <p:spPr bwMode="auto">
            <a:xfrm rot="-283347">
              <a:off x="2880" y="2708"/>
              <a:ext cx="1407" cy="969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699" name="Line 6"/>
            <p:cNvSpPr>
              <a:spLocks noChangeShapeType="1"/>
            </p:cNvSpPr>
            <p:nvPr/>
          </p:nvSpPr>
          <p:spPr bwMode="auto">
            <a:xfrm rot="-283347">
              <a:off x="3308" y="3035"/>
              <a:ext cx="50" cy="3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5" name="Text Box 40"/>
          <p:cNvSpPr txBox="1">
            <a:spLocks noChangeArrowheads="1"/>
          </p:cNvSpPr>
          <p:nvPr/>
        </p:nvSpPr>
        <p:spPr bwMode="auto">
          <a:xfrm>
            <a:off x="3567113" y="4416425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</a:rPr>
              <a:t>B</a:t>
            </a:r>
            <a:r>
              <a:rPr kumimoji="1" lang="en-US" altLang="zh-CN" sz="2000" i="1">
                <a:solidFill>
                  <a:srgbClr val="FF0000"/>
                </a:solidFill>
                <a:latin typeface="Times New Roman" pitchFamily="18" charset="0"/>
              </a:rPr>
              <a:t>'</a:t>
            </a:r>
            <a:endParaRPr kumimoji="1" lang="en-US" altLang="zh-CN" sz="2000" b="1" i="1">
              <a:solidFill>
                <a:srgbClr val="FF0000"/>
              </a:solidFill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28693" name="Text Box 24"/>
          <p:cNvSpPr txBox="1">
            <a:spLocks noChangeArrowheads="1"/>
          </p:cNvSpPr>
          <p:nvPr/>
        </p:nvSpPr>
        <p:spPr bwMode="auto">
          <a:xfrm>
            <a:off x="4541838" y="4452938"/>
            <a:ext cx="384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>
                <a:solidFill>
                  <a:srgbClr val="FF3300"/>
                </a:solidFill>
                <a:latin typeface="华文仿宋" pitchFamily="2" charset="-122"/>
                <a:ea typeface="华文仿宋" pitchFamily="2" charset="-122"/>
              </a:rPr>
              <a:t>D</a:t>
            </a:r>
          </a:p>
        </p:txBody>
      </p:sp>
      <p:grpSp>
        <p:nvGrpSpPr>
          <p:cNvPr id="107" name="Group 14"/>
          <p:cNvGrpSpPr>
            <a:grpSpLocks/>
          </p:cNvGrpSpPr>
          <p:nvPr/>
        </p:nvGrpSpPr>
        <p:grpSpPr bwMode="auto">
          <a:xfrm>
            <a:off x="2728913" y="4813300"/>
            <a:ext cx="1828800" cy="0"/>
            <a:chOff x="1680" y="2784"/>
            <a:chExt cx="1152" cy="0"/>
          </a:xfrm>
        </p:grpSpPr>
        <p:sp>
          <p:nvSpPr>
            <p:cNvPr id="28696" name="Line 15"/>
            <p:cNvSpPr>
              <a:spLocks noChangeShapeType="1"/>
            </p:cNvSpPr>
            <p:nvPr/>
          </p:nvSpPr>
          <p:spPr bwMode="auto">
            <a:xfrm>
              <a:off x="1680" y="2784"/>
              <a:ext cx="1152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697" name="Line 16"/>
            <p:cNvSpPr>
              <a:spLocks noChangeShapeType="1"/>
            </p:cNvSpPr>
            <p:nvPr/>
          </p:nvSpPr>
          <p:spPr bwMode="auto">
            <a:xfrm>
              <a:off x="2064" y="2784"/>
              <a:ext cx="240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10" name="Line 38"/>
          <p:cNvSpPr>
            <a:spLocks noChangeShapeType="1"/>
          </p:cNvSpPr>
          <p:nvPr/>
        </p:nvSpPr>
        <p:spPr bwMode="auto">
          <a:xfrm flipH="1" flipV="1">
            <a:off x="3795713" y="3822700"/>
            <a:ext cx="0" cy="557213"/>
          </a:xfrm>
          <a:prstGeom prst="line">
            <a:avLst/>
          </a:prstGeom>
          <a:noFill/>
          <a:ln w="38100">
            <a:solidFill>
              <a:srgbClr val="FF33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8" name="直接连接符 7"/>
          <p:cNvCxnSpPr>
            <a:stCxn id="28707" idx="0"/>
            <a:endCxn id="28678" idx="6"/>
          </p:cNvCxnSpPr>
          <p:nvPr/>
        </p:nvCxnSpPr>
        <p:spPr>
          <a:xfrm flipH="1">
            <a:off x="3341688" y="3365500"/>
            <a:ext cx="1220787" cy="747713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H="1" flipV="1">
            <a:off x="3360738" y="4127500"/>
            <a:ext cx="1198527" cy="682625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90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utoUpdateAnimBg="0"/>
      <p:bldP spid="105" grpId="0" autoUpdateAnimBg="0"/>
      <p:bldP spid="1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37" name="Group 29"/>
          <p:cNvGrpSpPr>
            <a:grpSpLocks/>
          </p:cNvGrpSpPr>
          <p:nvPr/>
        </p:nvGrpSpPr>
        <p:grpSpPr bwMode="auto">
          <a:xfrm>
            <a:off x="4495800" y="3671888"/>
            <a:ext cx="2374900" cy="1344612"/>
            <a:chOff x="3120" y="2160"/>
            <a:chExt cx="1514" cy="823"/>
          </a:xfrm>
        </p:grpSpPr>
        <p:sp>
          <p:nvSpPr>
            <p:cNvPr id="29748" name="Line 30"/>
            <p:cNvSpPr>
              <a:spLocks noChangeShapeType="1"/>
            </p:cNvSpPr>
            <p:nvPr/>
          </p:nvSpPr>
          <p:spPr bwMode="auto">
            <a:xfrm flipV="1">
              <a:off x="3120" y="2160"/>
              <a:ext cx="1514" cy="823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49" name="Line 31"/>
            <p:cNvSpPr>
              <a:spLocks noChangeShapeType="1"/>
            </p:cNvSpPr>
            <p:nvPr/>
          </p:nvSpPr>
          <p:spPr bwMode="auto">
            <a:xfrm rot="217104" flipV="1">
              <a:off x="3587" y="2686"/>
              <a:ext cx="60" cy="49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547688" y="354013"/>
            <a:ext cx="2828925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600" b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作图练习：</a:t>
            </a: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H="1" flipV="1">
            <a:off x="2590800" y="2433638"/>
            <a:ext cx="2038350" cy="1190625"/>
          </a:xfrm>
          <a:prstGeom prst="line">
            <a:avLst/>
          </a:prstGeom>
          <a:noFill/>
          <a:ln w="19050">
            <a:solidFill>
              <a:srgbClr val="003366"/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43015" name="Group 7"/>
          <p:cNvGrpSpPr>
            <a:grpSpLocks/>
          </p:cNvGrpSpPr>
          <p:nvPr/>
        </p:nvGrpSpPr>
        <p:grpSpPr bwMode="auto">
          <a:xfrm>
            <a:off x="3810000" y="3557588"/>
            <a:ext cx="2133600" cy="2362200"/>
            <a:chOff x="3840" y="624"/>
            <a:chExt cx="1562" cy="1621"/>
          </a:xfrm>
        </p:grpSpPr>
        <p:sp>
          <p:nvSpPr>
            <p:cNvPr id="29744" name="Line 8"/>
            <p:cNvSpPr>
              <a:spLocks noChangeShapeType="1"/>
            </p:cNvSpPr>
            <p:nvPr/>
          </p:nvSpPr>
          <p:spPr bwMode="auto">
            <a:xfrm>
              <a:off x="4176" y="968"/>
              <a:ext cx="40" cy="50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9745" name="Group 9"/>
            <p:cNvGrpSpPr>
              <a:grpSpLocks/>
            </p:cNvGrpSpPr>
            <p:nvPr/>
          </p:nvGrpSpPr>
          <p:grpSpPr bwMode="auto">
            <a:xfrm>
              <a:off x="3840" y="624"/>
              <a:ext cx="1562" cy="1621"/>
              <a:chOff x="3359" y="1344"/>
              <a:chExt cx="1562" cy="1621"/>
            </a:xfrm>
          </p:grpSpPr>
          <p:sp>
            <p:nvSpPr>
              <p:cNvPr id="29746" name="Line 10"/>
              <p:cNvSpPr>
                <a:spLocks noChangeShapeType="1"/>
              </p:cNvSpPr>
              <p:nvPr/>
            </p:nvSpPr>
            <p:spPr bwMode="auto">
              <a:xfrm>
                <a:off x="3359" y="1344"/>
                <a:ext cx="1562" cy="1621"/>
              </a:xfrm>
              <a:prstGeom prst="line">
                <a:avLst/>
              </a:prstGeom>
              <a:noFill/>
              <a:ln w="19050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47" name="Line 11"/>
              <p:cNvSpPr>
                <a:spLocks noChangeShapeType="1"/>
              </p:cNvSpPr>
              <p:nvPr/>
            </p:nvSpPr>
            <p:spPr bwMode="auto">
              <a:xfrm>
                <a:off x="4235" y="2248"/>
                <a:ext cx="50" cy="54"/>
              </a:xfrm>
              <a:prstGeom prst="line">
                <a:avLst/>
              </a:prstGeom>
              <a:noFill/>
              <a:ln w="19050">
                <a:solidFill>
                  <a:srgbClr val="00336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9701" name="Line 12"/>
          <p:cNvSpPr>
            <a:spLocks noChangeShapeType="1"/>
          </p:cNvSpPr>
          <p:nvPr/>
        </p:nvSpPr>
        <p:spPr bwMode="auto">
          <a:xfrm>
            <a:off x="434975" y="4319588"/>
            <a:ext cx="8175625" cy="1587"/>
          </a:xfrm>
          <a:prstGeom prst="line">
            <a:avLst/>
          </a:prstGeom>
          <a:noFill/>
          <a:ln w="19050">
            <a:solidFill>
              <a:srgbClr val="003366"/>
            </a:solidFill>
            <a:prstDash val="lgDash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43021" name="Group 13"/>
          <p:cNvGrpSpPr>
            <a:grpSpLocks/>
          </p:cNvGrpSpPr>
          <p:nvPr/>
        </p:nvGrpSpPr>
        <p:grpSpPr bwMode="auto">
          <a:xfrm>
            <a:off x="3806825" y="3551238"/>
            <a:ext cx="704850" cy="6350"/>
            <a:chOff x="3552" y="1920"/>
            <a:chExt cx="444" cy="4"/>
          </a:xfrm>
        </p:grpSpPr>
        <p:sp>
          <p:nvSpPr>
            <p:cNvPr id="29742" name="Line 14"/>
            <p:cNvSpPr>
              <a:spLocks noChangeShapeType="1"/>
            </p:cNvSpPr>
            <p:nvPr/>
          </p:nvSpPr>
          <p:spPr bwMode="auto">
            <a:xfrm flipV="1">
              <a:off x="3552" y="1921"/>
              <a:ext cx="444" cy="3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43" name="Line 15"/>
            <p:cNvSpPr>
              <a:spLocks noChangeShapeType="1"/>
            </p:cNvSpPr>
            <p:nvPr/>
          </p:nvSpPr>
          <p:spPr bwMode="auto">
            <a:xfrm>
              <a:off x="3714" y="1920"/>
              <a:ext cx="70" cy="0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3024" name="Group 16"/>
          <p:cNvGrpSpPr>
            <a:grpSpLocks/>
          </p:cNvGrpSpPr>
          <p:nvPr/>
        </p:nvGrpSpPr>
        <p:grpSpPr bwMode="auto">
          <a:xfrm>
            <a:off x="4495800" y="3548063"/>
            <a:ext cx="3016250" cy="1898650"/>
            <a:chOff x="3312" y="2304"/>
            <a:chExt cx="1900" cy="1196"/>
          </a:xfrm>
        </p:grpSpPr>
        <p:sp>
          <p:nvSpPr>
            <p:cNvPr id="29740" name="Line 17"/>
            <p:cNvSpPr>
              <a:spLocks noChangeShapeType="1"/>
            </p:cNvSpPr>
            <p:nvPr/>
          </p:nvSpPr>
          <p:spPr bwMode="auto">
            <a:xfrm>
              <a:off x="3312" y="2304"/>
              <a:ext cx="1900" cy="1196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41" name="Line 18"/>
            <p:cNvSpPr>
              <a:spLocks noChangeShapeType="1"/>
            </p:cNvSpPr>
            <p:nvPr/>
          </p:nvSpPr>
          <p:spPr bwMode="auto">
            <a:xfrm>
              <a:off x="3830" y="2632"/>
              <a:ext cx="58" cy="3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5562600" y="4367213"/>
            <a:ext cx="327025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F</a:t>
            </a:r>
          </a:p>
        </p:txBody>
      </p:sp>
      <p:sp>
        <p:nvSpPr>
          <p:cNvPr id="29705" name="Oval 21"/>
          <p:cNvSpPr>
            <a:spLocks noChangeArrowheads="1"/>
          </p:cNvSpPr>
          <p:nvPr/>
        </p:nvSpPr>
        <p:spPr bwMode="auto">
          <a:xfrm>
            <a:off x="3200400" y="4281488"/>
            <a:ext cx="79375" cy="79375"/>
          </a:xfrm>
          <a:prstGeom prst="ellipse">
            <a:avLst/>
          </a:prstGeom>
          <a:solidFill>
            <a:srgbClr val="FCFDFE"/>
          </a:solidFill>
          <a:ln w="19050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706" name="Oval 22"/>
          <p:cNvSpPr>
            <a:spLocks noChangeArrowheads="1"/>
          </p:cNvSpPr>
          <p:nvPr/>
        </p:nvSpPr>
        <p:spPr bwMode="auto">
          <a:xfrm>
            <a:off x="1905000" y="4281488"/>
            <a:ext cx="79375" cy="79375"/>
          </a:xfrm>
          <a:prstGeom prst="ellipse">
            <a:avLst/>
          </a:prstGeom>
          <a:solidFill>
            <a:srgbClr val="FCFDFE"/>
          </a:solidFill>
          <a:ln w="19050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31" name="Oval 23"/>
          <p:cNvSpPr>
            <a:spLocks noChangeArrowheads="1"/>
          </p:cNvSpPr>
          <p:nvPr/>
        </p:nvSpPr>
        <p:spPr bwMode="auto">
          <a:xfrm>
            <a:off x="7005638" y="4287838"/>
            <a:ext cx="79375" cy="79375"/>
          </a:xfrm>
          <a:prstGeom prst="ellipse">
            <a:avLst/>
          </a:prstGeom>
          <a:solidFill>
            <a:srgbClr val="FCFDFE"/>
          </a:solidFill>
          <a:ln w="19050">
            <a:solidFill>
              <a:srgbClr val="003366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zh-CN" sz="20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3074988" y="4319588"/>
            <a:ext cx="327025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F</a:t>
            </a: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 flipH="1" flipV="1">
            <a:off x="2627313" y="2420938"/>
            <a:ext cx="1182687" cy="1136650"/>
          </a:xfrm>
          <a:prstGeom prst="line">
            <a:avLst/>
          </a:prstGeom>
          <a:noFill/>
          <a:ln w="19050">
            <a:solidFill>
              <a:srgbClr val="003366"/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43034" name="Group 26"/>
          <p:cNvGrpSpPr>
            <a:grpSpLocks/>
          </p:cNvGrpSpPr>
          <p:nvPr/>
        </p:nvGrpSpPr>
        <p:grpSpPr bwMode="auto">
          <a:xfrm>
            <a:off x="3810000" y="4999038"/>
            <a:ext cx="704850" cy="6350"/>
            <a:chOff x="2400" y="2780"/>
            <a:chExt cx="444" cy="4"/>
          </a:xfrm>
        </p:grpSpPr>
        <p:sp>
          <p:nvSpPr>
            <p:cNvPr id="29738" name="Line 27"/>
            <p:cNvSpPr>
              <a:spLocks noChangeShapeType="1"/>
            </p:cNvSpPr>
            <p:nvPr/>
          </p:nvSpPr>
          <p:spPr bwMode="auto">
            <a:xfrm flipV="1">
              <a:off x="2400" y="2781"/>
              <a:ext cx="444" cy="3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39" name="Line 28"/>
            <p:cNvSpPr>
              <a:spLocks noChangeShapeType="1"/>
            </p:cNvSpPr>
            <p:nvPr/>
          </p:nvSpPr>
          <p:spPr bwMode="auto">
            <a:xfrm flipV="1">
              <a:off x="2566" y="2780"/>
              <a:ext cx="66" cy="4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3040" name="Group 32"/>
          <p:cNvGrpSpPr>
            <a:grpSpLocks/>
          </p:cNvGrpSpPr>
          <p:nvPr/>
        </p:nvGrpSpPr>
        <p:grpSpPr bwMode="auto">
          <a:xfrm>
            <a:off x="3810000" y="2708275"/>
            <a:ext cx="2274888" cy="2286000"/>
            <a:chOff x="2400" y="1392"/>
            <a:chExt cx="1488" cy="1373"/>
          </a:xfrm>
        </p:grpSpPr>
        <p:grpSp>
          <p:nvGrpSpPr>
            <p:cNvPr id="29734" name="Group 33"/>
            <p:cNvGrpSpPr>
              <a:grpSpLocks/>
            </p:cNvGrpSpPr>
            <p:nvPr/>
          </p:nvGrpSpPr>
          <p:grpSpPr bwMode="auto">
            <a:xfrm>
              <a:off x="2400" y="1392"/>
              <a:ext cx="1488" cy="1373"/>
              <a:chOff x="3120" y="1056"/>
              <a:chExt cx="1488" cy="1373"/>
            </a:xfrm>
          </p:grpSpPr>
          <p:sp>
            <p:nvSpPr>
              <p:cNvPr id="29736" name="Line 34"/>
              <p:cNvSpPr>
                <a:spLocks noChangeShapeType="1"/>
              </p:cNvSpPr>
              <p:nvPr/>
            </p:nvSpPr>
            <p:spPr bwMode="auto">
              <a:xfrm flipV="1">
                <a:off x="3120" y="1056"/>
                <a:ext cx="1488" cy="1373"/>
              </a:xfrm>
              <a:prstGeom prst="line">
                <a:avLst/>
              </a:prstGeom>
              <a:noFill/>
              <a:ln w="19050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37" name="Line 35"/>
              <p:cNvSpPr>
                <a:spLocks noChangeShapeType="1"/>
              </p:cNvSpPr>
              <p:nvPr/>
            </p:nvSpPr>
            <p:spPr bwMode="auto">
              <a:xfrm flipV="1">
                <a:off x="3782" y="1782"/>
                <a:ext cx="48" cy="32"/>
              </a:xfrm>
              <a:prstGeom prst="line">
                <a:avLst/>
              </a:prstGeom>
              <a:noFill/>
              <a:ln w="19050">
                <a:solidFill>
                  <a:srgbClr val="003366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9735" name="Line 36"/>
            <p:cNvSpPr>
              <a:spLocks noChangeShapeType="1"/>
            </p:cNvSpPr>
            <p:nvPr/>
          </p:nvSpPr>
          <p:spPr bwMode="auto">
            <a:xfrm flipV="1">
              <a:off x="2592" y="2544"/>
              <a:ext cx="48" cy="48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3045" name="Line 37"/>
          <p:cNvSpPr>
            <a:spLocks noChangeShapeType="1"/>
          </p:cNvSpPr>
          <p:nvPr/>
        </p:nvSpPr>
        <p:spPr bwMode="auto">
          <a:xfrm flipH="1">
            <a:off x="2590800" y="5005388"/>
            <a:ext cx="1905000" cy="990600"/>
          </a:xfrm>
          <a:prstGeom prst="line">
            <a:avLst/>
          </a:prstGeom>
          <a:noFill/>
          <a:ln w="19050">
            <a:solidFill>
              <a:srgbClr val="003366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46" name="Line 38"/>
          <p:cNvSpPr>
            <a:spLocks noChangeShapeType="1"/>
          </p:cNvSpPr>
          <p:nvPr/>
        </p:nvSpPr>
        <p:spPr bwMode="auto">
          <a:xfrm flipH="1">
            <a:off x="2627313" y="5005388"/>
            <a:ext cx="1182687" cy="1016000"/>
          </a:xfrm>
          <a:prstGeom prst="line">
            <a:avLst/>
          </a:prstGeom>
          <a:noFill/>
          <a:ln w="19050">
            <a:solidFill>
              <a:srgbClr val="003366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9714" name="Group 39"/>
          <p:cNvGrpSpPr>
            <a:grpSpLocks/>
          </p:cNvGrpSpPr>
          <p:nvPr/>
        </p:nvGrpSpPr>
        <p:grpSpPr bwMode="auto">
          <a:xfrm>
            <a:off x="3352800" y="3338513"/>
            <a:ext cx="457200" cy="1860550"/>
            <a:chOff x="2112" y="1734"/>
            <a:chExt cx="288" cy="1172"/>
          </a:xfrm>
        </p:grpSpPr>
        <p:sp>
          <p:nvSpPr>
            <p:cNvPr id="29731" name="Line 40"/>
            <p:cNvSpPr>
              <a:spLocks noChangeShapeType="1"/>
            </p:cNvSpPr>
            <p:nvPr/>
          </p:nvSpPr>
          <p:spPr bwMode="auto">
            <a:xfrm flipV="1">
              <a:off x="2400" y="1872"/>
              <a:ext cx="0" cy="91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049" name="Text Box 41"/>
            <p:cNvSpPr txBox="1">
              <a:spLocks noChangeArrowheads="1"/>
            </p:cNvSpPr>
            <p:nvPr/>
          </p:nvSpPr>
          <p:spPr bwMode="auto">
            <a:xfrm>
              <a:off x="2150" y="2656"/>
              <a:ext cx="215" cy="2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zh-CN" sz="2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B</a:t>
              </a:r>
            </a:p>
          </p:txBody>
        </p:sp>
        <p:sp>
          <p:nvSpPr>
            <p:cNvPr id="43050" name="Text Box 42"/>
            <p:cNvSpPr txBox="1">
              <a:spLocks noChangeArrowheads="1"/>
            </p:cNvSpPr>
            <p:nvPr/>
          </p:nvSpPr>
          <p:spPr bwMode="auto">
            <a:xfrm>
              <a:off x="2112" y="1734"/>
              <a:ext cx="224" cy="2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zh-CN" sz="2000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A</a:t>
              </a:r>
            </a:p>
          </p:txBody>
        </p:sp>
      </p:grpSp>
      <p:sp>
        <p:nvSpPr>
          <p:cNvPr id="43051" name="Line 43"/>
          <p:cNvSpPr>
            <a:spLocks noChangeShapeType="1"/>
          </p:cNvSpPr>
          <p:nvPr/>
        </p:nvSpPr>
        <p:spPr bwMode="auto">
          <a:xfrm flipV="1">
            <a:off x="2701925" y="2462213"/>
            <a:ext cx="1588" cy="3419475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52" name="Text Box 44"/>
          <p:cNvSpPr txBox="1">
            <a:spLocks noChangeArrowheads="1"/>
          </p:cNvSpPr>
          <p:nvPr/>
        </p:nvSpPr>
        <p:spPr bwMode="auto">
          <a:xfrm>
            <a:off x="2178050" y="2233613"/>
            <a:ext cx="641350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A</a:t>
            </a:r>
            <a:r>
              <a:rPr kumimoji="1" lang="en-US" altLang="zh-CN" sz="2400" i="1" dirty="0">
                <a:solidFill>
                  <a:srgbClr val="FF0000"/>
                </a:solidFill>
                <a:latin typeface="Times New Roman" pitchFamily="18" charset="0"/>
              </a:rPr>
              <a:t>'</a:t>
            </a:r>
            <a:endParaRPr kumimoji="1" lang="en-US" altLang="zh-CN" sz="24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053" name="Text Box 45"/>
          <p:cNvSpPr txBox="1">
            <a:spLocks noChangeArrowheads="1"/>
          </p:cNvSpPr>
          <p:nvPr/>
        </p:nvSpPr>
        <p:spPr bwMode="auto">
          <a:xfrm>
            <a:off x="2152650" y="5691188"/>
            <a:ext cx="762000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B</a:t>
            </a:r>
            <a:r>
              <a:rPr kumimoji="1" lang="en-US" altLang="zh-CN" sz="2400" i="1" dirty="0">
                <a:solidFill>
                  <a:srgbClr val="FF0000"/>
                </a:solidFill>
                <a:latin typeface="Times New Roman" pitchFamily="18" charset="0"/>
              </a:rPr>
              <a:t>'</a:t>
            </a:r>
            <a:endParaRPr kumimoji="1" lang="en-US" altLang="zh-CN" sz="24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9718" name="Group 46"/>
          <p:cNvGrpSpPr>
            <a:grpSpLocks/>
          </p:cNvGrpSpPr>
          <p:nvPr/>
        </p:nvGrpSpPr>
        <p:grpSpPr bwMode="auto">
          <a:xfrm>
            <a:off x="3810000" y="2871788"/>
            <a:ext cx="685800" cy="685800"/>
            <a:chOff x="2400" y="1488"/>
            <a:chExt cx="432" cy="432"/>
          </a:xfrm>
        </p:grpSpPr>
        <p:sp>
          <p:nvSpPr>
            <p:cNvPr id="29729" name="Line 47"/>
            <p:cNvSpPr>
              <a:spLocks noChangeShapeType="1"/>
            </p:cNvSpPr>
            <p:nvPr/>
          </p:nvSpPr>
          <p:spPr bwMode="auto">
            <a:xfrm flipV="1">
              <a:off x="2400" y="1488"/>
              <a:ext cx="432" cy="43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30" name="Line 48"/>
            <p:cNvSpPr>
              <a:spLocks noChangeShapeType="1"/>
            </p:cNvSpPr>
            <p:nvPr/>
          </p:nvSpPr>
          <p:spPr bwMode="auto">
            <a:xfrm flipV="1">
              <a:off x="2544" y="1632"/>
              <a:ext cx="144" cy="144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3057" name="Line 49"/>
          <p:cNvSpPr>
            <a:spLocks noChangeShapeType="1"/>
          </p:cNvSpPr>
          <p:nvPr/>
        </p:nvSpPr>
        <p:spPr bwMode="auto">
          <a:xfrm>
            <a:off x="2590800" y="2443163"/>
            <a:ext cx="1905000" cy="428625"/>
          </a:xfrm>
          <a:prstGeom prst="line">
            <a:avLst/>
          </a:prstGeom>
          <a:noFill/>
          <a:ln w="19050">
            <a:solidFill>
              <a:srgbClr val="003366"/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43058" name="Group 50"/>
          <p:cNvGrpSpPr>
            <a:grpSpLocks/>
          </p:cNvGrpSpPr>
          <p:nvPr/>
        </p:nvGrpSpPr>
        <p:grpSpPr bwMode="auto">
          <a:xfrm>
            <a:off x="4495800" y="2871788"/>
            <a:ext cx="2286000" cy="533400"/>
            <a:chOff x="2784" y="1508"/>
            <a:chExt cx="1344" cy="428"/>
          </a:xfrm>
        </p:grpSpPr>
        <p:sp>
          <p:nvSpPr>
            <p:cNvPr id="29727" name="Line 51"/>
            <p:cNvSpPr>
              <a:spLocks noChangeShapeType="1"/>
            </p:cNvSpPr>
            <p:nvPr/>
          </p:nvSpPr>
          <p:spPr bwMode="auto">
            <a:xfrm>
              <a:off x="2784" y="1508"/>
              <a:ext cx="1344" cy="4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28" name="AutoShape 52"/>
            <p:cNvSpPr>
              <a:spLocks noChangeArrowheads="1"/>
            </p:cNvSpPr>
            <p:nvPr/>
          </p:nvSpPr>
          <p:spPr bwMode="auto">
            <a:xfrm rot="6648282">
              <a:off x="3140" y="1584"/>
              <a:ext cx="65" cy="9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3065" name="Text Box 57"/>
          <p:cNvSpPr txBox="1">
            <a:spLocks noChangeArrowheads="1"/>
          </p:cNvSpPr>
          <p:nvPr/>
        </p:nvSpPr>
        <p:spPr bwMode="auto">
          <a:xfrm>
            <a:off x="661988" y="1130300"/>
            <a:ext cx="7026275" cy="8223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441325" indent="-441325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2</a:t>
            </a:r>
            <a:r>
              <a:rPr kumimoji="1" lang="zh-CN" altLang="en-US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．请作出物体</a:t>
            </a:r>
            <a:r>
              <a:rPr kumimoji="1" lang="en-US" altLang="zh-CN" sz="2400" b="1" i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AB</a:t>
            </a:r>
            <a:r>
              <a:rPr kumimoji="1" lang="zh-CN" altLang="en-US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的像，并作出光线</a:t>
            </a:r>
            <a:r>
              <a:rPr kumimoji="1" lang="en-US" altLang="zh-CN" sz="2400" b="1" i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AC</a:t>
            </a:r>
            <a:r>
              <a:rPr kumimoji="1" lang="zh-CN" altLang="en-US" sz="2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经过透镜后的折射光线。</a:t>
            </a:r>
          </a:p>
        </p:txBody>
      </p:sp>
      <p:sp>
        <p:nvSpPr>
          <p:cNvPr id="43067" name="Text Box 59"/>
          <p:cNvSpPr txBox="1">
            <a:spLocks noChangeArrowheads="1"/>
          </p:cNvSpPr>
          <p:nvPr/>
        </p:nvSpPr>
        <p:spPr bwMode="auto">
          <a:xfrm>
            <a:off x="4429125" y="2836863"/>
            <a:ext cx="64135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C</a:t>
            </a:r>
            <a:endParaRPr kumimoji="1" lang="en-US" altLang="zh-CN" sz="2400" b="1" i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068" name="Text Box 60"/>
          <p:cNvSpPr txBox="1">
            <a:spLocks noChangeArrowheads="1"/>
          </p:cNvSpPr>
          <p:nvPr/>
        </p:nvSpPr>
        <p:spPr bwMode="auto">
          <a:xfrm>
            <a:off x="6426200" y="2962275"/>
            <a:ext cx="64135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C </a:t>
            </a:r>
            <a:r>
              <a:rPr kumimoji="1" lang="en-US" altLang="zh-CN" sz="2000" i="1" dirty="0">
                <a:solidFill>
                  <a:srgbClr val="FF0000"/>
                </a:solidFill>
                <a:latin typeface="Times New Roman" pitchFamily="18" charset="0"/>
              </a:rPr>
              <a:t>'</a:t>
            </a:r>
            <a:endParaRPr kumimoji="1" lang="en-US" altLang="zh-CN" sz="20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9724" name="Line 61"/>
          <p:cNvSpPr>
            <a:spLocks noChangeShapeType="1"/>
          </p:cNvSpPr>
          <p:nvPr/>
        </p:nvSpPr>
        <p:spPr bwMode="auto">
          <a:xfrm>
            <a:off x="4489450" y="2546350"/>
            <a:ext cx="0" cy="3292475"/>
          </a:xfrm>
          <a:prstGeom prst="line">
            <a:avLst/>
          </a:prstGeom>
          <a:noFill/>
          <a:ln w="25400">
            <a:solidFill>
              <a:srgbClr val="003366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725" name="Oval 20"/>
          <p:cNvSpPr>
            <a:spLocks noChangeArrowheads="1"/>
          </p:cNvSpPr>
          <p:nvPr/>
        </p:nvSpPr>
        <p:spPr bwMode="auto">
          <a:xfrm>
            <a:off x="5676900" y="4278313"/>
            <a:ext cx="79375" cy="79375"/>
          </a:xfrm>
          <a:prstGeom prst="ellipse">
            <a:avLst/>
          </a:prstGeom>
          <a:solidFill>
            <a:srgbClr val="FCFDFE"/>
          </a:solidFill>
          <a:ln w="19050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726" name="Text Box 24"/>
          <p:cNvSpPr txBox="1">
            <a:spLocks noChangeArrowheads="1"/>
          </p:cNvSpPr>
          <p:nvPr/>
        </p:nvSpPr>
        <p:spPr bwMode="auto">
          <a:xfrm>
            <a:off x="4511675" y="4152900"/>
            <a:ext cx="385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i="1">
                <a:solidFill>
                  <a:srgbClr val="FF3300"/>
                </a:solidFill>
                <a:latin typeface="华文仿宋" pitchFamily="2" charset="-122"/>
                <a:ea typeface="华文仿宋" pitchFamily="2" charset="-122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5403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4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3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  <p:bldP spid="43033" grpId="0" animBg="1"/>
      <p:bldP spid="43045" grpId="0" animBg="1"/>
      <p:bldP spid="43046" grpId="0" animBg="1"/>
      <p:bldP spid="43051" grpId="0" animBg="1"/>
      <p:bldP spid="43052" grpId="0"/>
      <p:bldP spid="43053" grpId="0"/>
      <p:bldP spid="43057" grpId="0" animBg="1"/>
      <p:bldP spid="43068" grpId="0"/>
    </p:bldLst>
  </p:timing>
</p:sld>
</file>

<file path=ppt/theme/theme1.xml><?xml version="1.0" encoding="utf-8"?>
<a:theme xmlns:a="http://schemas.openxmlformats.org/drawingml/2006/main" name="气流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气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气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16180</TotalTime>
  <Words>523</Words>
  <Application>Microsoft Office PowerPoint</Application>
  <PresentationFormat>全屏显示(4:3)</PresentationFormat>
  <Paragraphs>108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气流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角度</dc:title>
  <dc:creator>微软用户</dc:creator>
  <cp:lastModifiedBy>dreamsummit</cp:lastModifiedBy>
  <cp:revision>882</cp:revision>
  <dcterms:created xsi:type="dcterms:W3CDTF">2011-04-27T09:31:02Z</dcterms:created>
  <dcterms:modified xsi:type="dcterms:W3CDTF">2016-09-23T17:28:16Z</dcterms:modified>
</cp:coreProperties>
</file>