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7"/>
  </p:notesMasterIdLst>
  <p:sldIdLst>
    <p:sldId id="277" r:id="rId2"/>
    <p:sldId id="278" r:id="rId3"/>
    <p:sldId id="279" r:id="rId4"/>
    <p:sldId id="280" r:id="rId5"/>
    <p:sldId id="272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9933"/>
    <a:srgbClr val="FFCC00"/>
    <a:srgbClr val="FFFFCC"/>
    <a:srgbClr val="33CC33"/>
    <a:srgbClr val="800000"/>
    <a:srgbClr val="00CC99"/>
    <a:srgbClr val="005E47"/>
    <a:srgbClr val="00FF99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900" autoAdjust="0"/>
  </p:normalViewPr>
  <p:slideViewPr>
    <p:cSldViewPr>
      <p:cViewPr varScale="1">
        <p:scale>
          <a:sx n="67" d="100"/>
          <a:sy n="67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A4427-35E6-48D0-974F-2C1462D4C170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C7B67-F894-4EE9-9D91-0AA6173F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121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60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65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370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21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1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26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891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11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93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71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5474A-7DF7-46CB-A5C1-E4088D6E9401}" type="datetimeFigureOut">
              <a:rPr lang="zh-CN" altLang="en-US" smtClean="0"/>
              <a:t>2014/9/29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31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cnlnsy.com/b/attachments/leadbbsfile/2010/05/10_1115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56" y="2528885"/>
            <a:ext cx="3687844" cy="276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174947" y="3041812"/>
            <a:ext cx="3357559" cy="1467326"/>
          </a:xfrm>
          <a:prstGeom prst="roundRect">
            <a:avLst>
              <a:gd name="adj" fmla="val 32082"/>
            </a:avLst>
          </a:prstGeom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0" i="0" u="none" strike="noStrike" cap="none" spc="60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二次函数的图象和性质</a:t>
            </a:r>
            <a:endParaRPr kumimoji="0" lang="zh-CN" sz="1200" b="0" i="0" u="none" strike="noStrike" cap="none" spc="600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2" name="梯形 1"/>
          <p:cNvSpPr/>
          <p:nvPr/>
        </p:nvSpPr>
        <p:spPr>
          <a:xfrm>
            <a:off x="1061551" y="728655"/>
            <a:ext cx="7020897" cy="540069"/>
          </a:xfrm>
          <a:prstGeom prst="trapezoid">
            <a:avLst>
              <a:gd name="adj" fmla="val 8312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人教版九年级</a:t>
            </a:r>
            <a:r>
              <a:rPr lang="en-US" altLang="zh-CN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数学</a:t>
            </a:r>
            <a:r>
              <a:rPr lang="en-US" altLang="zh-CN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上册 </a:t>
            </a:r>
            <a:r>
              <a:rPr lang="en-US" altLang="zh-CN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22.1</a:t>
            </a:r>
          </a:p>
        </p:txBody>
      </p:sp>
    </p:spTree>
    <p:extLst>
      <p:ext uri="{BB962C8B-B14F-4D97-AF65-F5344CB8AC3E}">
        <p14:creationId xmlns:p14="http://schemas.microsoft.com/office/powerpoint/2010/main" val="330443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348027" y="4225295"/>
            <a:ext cx="248413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5400" b="1" i="1" u="none" strike="noStrike" normalizeH="0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ea typeface="宋体" pitchFamily="2" charset="-122"/>
              </a:rPr>
              <a:t>y</a:t>
            </a:r>
            <a:r>
              <a:rPr kumimoji="0" lang="en-US" altLang="zh-CN" sz="5400" b="1" i="0" u="none" strike="noStrike" normalizeH="0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ea typeface="宋体" pitchFamily="2" charset="-122"/>
              </a:rPr>
              <a:t> = </a:t>
            </a:r>
            <a:r>
              <a:rPr kumimoji="0" lang="en-US" altLang="zh-CN" sz="5400" b="1" i="1" u="none" strike="noStrike" normalizeH="0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ea typeface="宋体" pitchFamily="2" charset="-122"/>
              </a:rPr>
              <a:t>ax</a:t>
            </a:r>
            <a:r>
              <a:rPr kumimoji="0" lang="en-US" altLang="zh-CN" sz="5400" b="1" i="0" u="none" strike="noStrike" normalizeH="0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ea typeface="宋体" pitchFamily="2" charset="-122"/>
              </a:rPr>
              <a:t>2</a:t>
            </a:r>
            <a:endParaRPr kumimoji="0" lang="zh-CN" altLang="zh-CN" sz="2000" b="1" i="0" u="none" strike="noStrike" normalizeH="0" baseline="0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9112" y="2496507"/>
            <a:ext cx="2952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y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= 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ax</a:t>
            </a:r>
            <a:r>
              <a:rPr kumimoji="0" lang="en-US" altLang="zh-CN" sz="48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2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+ 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k</a:t>
            </a: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285117" y="2496507"/>
            <a:ext cx="3427412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y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= 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a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(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x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– 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h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)</a:t>
            </a:r>
            <a:r>
              <a:rPr kumimoji="0" lang="en-US" altLang="zh-CN" sz="48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2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31586" y="4063442"/>
            <a:ext cx="2152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超粗黑简体" panose="03000509000000000000" pitchFamily="65" charset="-122"/>
                <a:ea typeface="方正超粗黑简体" panose="03000509000000000000" pitchFamily="65" charset="-122"/>
              </a:rPr>
              <a:t>上下平移</a:t>
            </a:r>
            <a:endParaRPr kumimoji="0" lang="zh-CN" sz="1600" b="1" i="0" u="none" strike="noStrike" normalizeH="0" baseline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方正超粗黑简体" panose="03000509000000000000" pitchFamily="65" charset="-122"/>
              <a:ea typeface="方正超粗黑简体" panose="03000509000000000000" pitchFamily="65" charset="-122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364806" y="4080832"/>
            <a:ext cx="20875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超粗黑简体" panose="03000509000000000000" pitchFamily="65" charset="-122"/>
                <a:ea typeface="方正超粗黑简体" panose="03000509000000000000" pitchFamily="65" charset="-122"/>
              </a:rPr>
              <a:t>左右平移</a:t>
            </a:r>
            <a:endParaRPr kumimoji="0" lang="zh-CN" sz="1600" b="1" i="0" u="none" strike="noStrike" normalizeH="0" baseline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方正超粗黑简体" panose="03000509000000000000" pitchFamily="65" charset="-122"/>
              <a:ea typeface="方正超粗黑简体" panose="03000509000000000000" pitchFamily="65" charset="-122"/>
            </a:endParaRPr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2800" b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回顾知识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  <p:sp>
        <p:nvSpPr>
          <p:cNvPr id="19" name="直角上箭头 18"/>
          <p:cNvSpPr/>
          <p:nvPr/>
        </p:nvSpPr>
        <p:spPr>
          <a:xfrm flipH="1">
            <a:off x="1151563" y="3677263"/>
            <a:ext cx="2152650" cy="1078155"/>
          </a:xfrm>
          <a:prstGeom prst="bentUpArrow">
            <a:avLst>
              <a:gd name="adj1" fmla="val 7220"/>
              <a:gd name="adj2" fmla="val 13784"/>
              <a:gd name="adj3" fmla="val 3860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直角上箭头 19"/>
          <p:cNvSpPr/>
          <p:nvPr/>
        </p:nvSpPr>
        <p:spPr>
          <a:xfrm>
            <a:off x="5479741" y="3694180"/>
            <a:ext cx="2152650" cy="1078155"/>
          </a:xfrm>
          <a:prstGeom prst="bentUpArrow">
            <a:avLst>
              <a:gd name="adj1" fmla="val 7220"/>
              <a:gd name="adj2" fmla="val 13784"/>
              <a:gd name="adj3" fmla="val 3860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07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6867" name="Rectangle 3"/>
              <p:cNvSpPr>
                <a:spLocks noGrp="1" noChangeArrowheads="1"/>
              </p:cNvSpPr>
              <p:nvPr/>
            </p:nvSpPr>
            <p:spPr bwMode="auto">
              <a:xfrm>
                <a:off x="611494" y="1628770"/>
                <a:ext cx="7921012" cy="15675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457200" indent="-457200">
                  <a:lnSpc>
                    <a:spcPct val="150000"/>
                  </a:lnSpc>
                  <a:buClr>
                    <a:schemeClr val="tx2"/>
                  </a:buClr>
                  <a:buFont typeface="Wingdings" panose="05000000000000000000" pitchFamily="2" charset="2"/>
                  <a:buChar char="u"/>
                </a:pP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作出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二次函数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图象</a:t>
                </a:r>
                <a:r>
                  <a:rPr kumimoji="0" lang="en-US" altLang="zh-CN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,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通过平移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抛物线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可以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得到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二次函数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的图象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。</a:t>
                </a:r>
              </a:p>
              <a:p>
                <a:pPr marL="457200" indent="-457200">
                  <a:lnSpc>
                    <a:spcPct val="150000"/>
                  </a:lnSpc>
                  <a:buClr>
                    <a:schemeClr val="tx2"/>
                  </a:buClr>
                  <a:buFont typeface="Wingdings" panose="05000000000000000000" pitchFamily="2" charset="2"/>
                  <a:buChar char="u"/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怎样直接作出函数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的图象</a:t>
                </a:r>
                <a:r>
                  <a:rPr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?</a:t>
                </a:r>
                <a:endParaRPr kumimoji="0" lang="en-US" altLang="zh-CN" sz="24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3686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494" y="1628770"/>
                <a:ext cx="7921012" cy="1567540"/>
              </a:xfrm>
              <a:prstGeom prst="rect">
                <a:avLst/>
              </a:prstGeom>
              <a:blipFill rotWithShape="0">
                <a:blip r:embed="rId3"/>
                <a:stretch>
                  <a:fillRect l="-1000" b="-147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899" name="Rectangle 35"/>
          <p:cNvSpPr>
            <a:spLocks noGrp="1" noChangeArrowheads="1"/>
          </p:cNvSpPr>
          <p:nvPr/>
        </p:nvSpPr>
        <p:spPr bwMode="auto">
          <a:xfrm>
            <a:off x="1151563" y="3492860"/>
            <a:ext cx="1440184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配方</a:t>
            </a:r>
            <a:r>
              <a:rPr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37273" name="Text Box 409"/>
          <p:cNvSpPr txBox="1">
            <a:spLocks noChangeArrowheads="1"/>
          </p:cNvSpPr>
          <p:nvPr/>
        </p:nvSpPr>
        <p:spPr bwMode="auto">
          <a:xfrm>
            <a:off x="1179222" y="5409253"/>
            <a:ext cx="6759899" cy="523220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配方</a:t>
            </a:r>
            <a:r>
              <a:rPr lang="zh-CN" altLang="en-US" sz="2800" b="1" dirty="0"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后的表达式通常称为</a:t>
            </a:r>
            <a:r>
              <a:rPr lang="zh-CN" altLang="en-US" sz="2800" b="1" dirty="0">
                <a:solidFill>
                  <a:srgbClr val="FFFF0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配方式</a:t>
            </a:r>
            <a:r>
              <a:rPr lang="zh-CN" altLang="en-US" sz="2800" b="1" dirty="0"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或</a:t>
            </a:r>
            <a:r>
              <a:rPr lang="zh-CN" altLang="en-US" sz="2800" b="1" dirty="0">
                <a:solidFill>
                  <a:srgbClr val="FFFF0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顶点式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1" i="0" u="none" strike="noStrike" normalizeH="0" baseline="0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引入新知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2951793" y="3606422"/>
                <a:ext cx="284821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zh-CN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793" y="3606422"/>
                <a:ext cx="2848216" cy="4406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3319673" y="4078251"/>
                <a:ext cx="277729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zh-CN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673" y="4078251"/>
                <a:ext cx="2777299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3322597" y="4618320"/>
                <a:ext cx="198285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8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8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597" y="4618320"/>
                <a:ext cx="1982851" cy="44063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73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utoUpdateAnimBg="0"/>
      <p:bldP spid="36899" grpId="0" autoUpdateAnimBg="0"/>
      <p:bldP spid="3727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7" name="Rectangle 19"/>
          <p:cNvSpPr>
            <a:spLocks noGrp="1" noChangeArrowheads="1"/>
          </p:cNvSpPr>
          <p:nvPr/>
        </p:nvSpPr>
        <p:spPr bwMode="auto">
          <a:xfrm>
            <a:off x="648667" y="1448747"/>
            <a:ext cx="8243885" cy="962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tx2"/>
              </a:buClr>
            </a:pP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kumimoji="0"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根据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配方式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顶点式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确定开口方向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对称轴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顶点</a:t>
            </a:r>
            <a:r>
              <a:rPr kumimoji="0"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坐标</a:t>
            </a:r>
            <a:r>
              <a:rPr kumimoji="0"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kumimoji="0" lang="en-US" altLang="zh-CN" sz="24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4959" name="Group 5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423569"/>
                  </p:ext>
                </p:extLst>
              </p:nvPr>
            </p:nvGraphicFramePr>
            <p:xfrm>
              <a:off x="868369" y="3875093"/>
              <a:ext cx="7304091" cy="1174114"/>
            </p:xfrm>
            <a:graphic>
              <a:graphicData uri="http://schemas.openxmlformats.org/drawingml/2006/table">
                <a:tbl>
                  <a:tblPr/>
                  <a:tblGrid>
                    <a:gridCol w="2037648"/>
                    <a:gridCol w="752349"/>
                    <a:gridCol w="752349"/>
                    <a:gridCol w="752349"/>
                    <a:gridCol w="752349"/>
                    <a:gridCol w="752349"/>
                    <a:gridCol w="752349"/>
                    <a:gridCol w="752349"/>
                  </a:tblGrid>
                  <a:tr h="58584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8826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sSup>
                                  <m:sSupPr>
                                    <m:ctrlPr>
                                      <a:rPr lang="en-US" altLang="zh-CN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zh-CN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altLang="zh-CN" sz="2400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zh-CN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4959" name="Group 5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423569"/>
                  </p:ext>
                </p:extLst>
              </p:nvPr>
            </p:nvGraphicFramePr>
            <p:xfrm>
              <a:off x="868369" y="3875093"/>
              <a:ext cx="7304091" cy="1174114"/>
            </p:xfrm>
            <a:graphic>
              <a:graphicData uri="http://schemas.openxmlformats.org/drawingml/2006/table">
                <a:tbl>
                  <a:tblPr/>
                  <a:tblGrid>
                    <a:gridCol w="2037648"/>
                    <a:gridCol w="752349"/>
                    <a:gridCol w="752349"/>
                    <a:gridCol w="752349"/>
                    <a:gridCol w="752349"/>
                    <a:gridCol w="752349"/>
                    <a:gridCol w="752349"/>
                    <a:gridCol w="752349"/>
                  </a:tblGrid>
                  <a:tr h="58584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0000" marR="90000" marT="46800" marB="46800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2096" t="-2062" r="-260479" b="-112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88266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0000" marR="90000" marT="46800" marB="46800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2096" t="-102062" r="-260479" b="-12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4943" name="Rectangle 495"/>
          <p:cNvSpPr>
            <a:spLocks noGrp="1" noChangeArrowheads="1"/>
          </p:cNvSpPr>
          <p:nvPr/>
        </p:nvSpPr>
        <p:spPr bwMode="auto">
          <a:xfrm>
            <a:off x="672454" y="3255646"/>
            <a:ext cx="750000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tx2"/>
              </a:buClr>
            </a:pP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kumimoji="0"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列表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根据对称性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选取适当值列表</a:t>
            </a:r>
            <a:r>
              <a:rPr kumimoji="0"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计算</a:t>
            </a:r>
            <a:r>
              <a:rPr kumimoji="0"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kumimoji="0" lang="en-US" altLang="zh-CN" sz="24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995" name="Rectangle 547"/>
              <p:cNvSpPr>
                <a:spLocks noGrp="1" noChangeArrowheads="1"/>
              </p:cNvSpPr>
              <p:nvPr/>
            </p:nvSpPr>
            <p:spPr bwMode="auto">
              <a:xfrm>
                <a:off x="1331586" y="1870708"/>
                <a:ext cx="6660851" cy="1378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Clr>
                    <a:schemeClr val="tx2"/>
                  </a:buClr>
                </a:pP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∵</a:t>
                </a:r>
                <a14:m>
                  <m:oMath xmlns:m="http://schemas.openxmlformats.org/officeDocument/2006/math">
                    <m:r>
                      <a:rPr kumimoji="0" lang="en-US" altLang="zh-CN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𝑎</m:t>
                    </m:r>
                    <m:r>
                      <a:rPr kumimoji="0" lang="en-US" altLang="zh-CN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=2&gt;0</m:t>
                    </m:r>
                  </m:oMath>
                </a14:m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，</a:t>
                </a:r>
              </a:p>
              <a:p>
                <a:pPr>
                  <a:buClr>
                    <a:schemeClr val="tx2"/>
                  </a:buClr>
                </a:pP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∴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开口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向上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；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CN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对称轴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：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直线</a:t>
                </a:r>
                <a14:m>
                  <m:oMath xmlns:m="http://schemas.openxmlformats.org/officeDocument/2006/math">
                    <m:r>
                      <a:rPr kumimoji="0" lang="en-US" altLang="zh-CN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𝑥</m:t>
                    </m:r>
                    <m:r>
                      <a:rPr kumimoji="0" lang="en-US" altLang="zh-CN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=2</m:t>
                    </m:r>
                  </m:oMath>
                </a14:m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；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顶点坐标：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altLang="zh-CN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kumimoji="0" lang="en-US" altLang="zh-CN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2,0</m:t>
                        </m:r>
                      </m:e>
                    </m:d>
                  </m:oMath>
                </a14:m>
                <a:endParaRPr kumimoji="0" lang="en-US" altLang="zh-CN" sz="24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04995" name="Rectangle 547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31586" y="1870708"/>
                <a:ext cx="6660851" cy="1378269"/>
              </a:xfrm>
              <a:prstGeom prst="rect">
                <a:avLst/>
              </a:prstGeom>
              <a:blipFill rotWithShape="0">
                <a:blip r:embed="rId6"/>
                <a:stretch>
                  <a:fillRect l="-1372" t="-48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1" i="0" u="none" strike="noStrike" normalizeH="0" baseline="0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列表选值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256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9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49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7" grpId="0" autoUpdateAnimBg="0"/>
      <p:bldP spid="104943" grpId="0" autoUpdateAnimBg="0"/>
      <p:bldP spid="10499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126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1" i="0" u="none" strike="noStrike" normalizeH="0" baseline="0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画图像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7"/>
              <p:cNvSpPr>
                <a:spLocks noGrp="1" noChangeArrowheads="1"/>
              </p:cNvSpPr>
              <p:nvPr/>
            </p:nvSpPr>
            <p:spPr bwMode="auto">
              <a:xfrm>
                <a:off x="3851908" y="368609"/>
                <a:ext cx="4822685" cy="990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Clr>
                    <a:schemeClr val="tx2"/>
                  </a:buClr>
                </a:pPr>
                <a:r>
                  <a:rPr kumimoji="0" lang="en-US" altLang="zh-CN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4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. 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画对称轴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、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描点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、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连线，作出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二次函数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的图象。 </a:t>
                </a:r>
                <a:endParaRPr kumimoji="0" lang="zh-CN" altLang="en-US" sz="24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13" name="Rectangle 17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08" y="368609"/>
                <a:ext cx="4822685" cy="990600"/>
              </a:xfrm>
              <a:prstGeom prst="rect">
                <a:avLst/>
              </a:prstGeom>
              <a:blipFill rotWithShape="0">
                <a:blip r:embed="rId3"/>
                <a:stretch>
                  <a:fillRect l="-2023" t="-4908" r="-8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100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utoUpdateAnimBg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15977</TotalTime>
  <Words>155</Words>
  <Application>Microsoft Office PowerPoint</Application>
  <PresentationFormat>全屏显示(4:3)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方正超粗黑简体</vt:lpstr>
      <vt:lpstr>方正兰亭中黑_GBK</vt:lpstr>
      <vt:lpstr>楷体</vt:lpstr>
      <vt:lpstr>宋体</vt:lpstr>
      <vt:lpstr>Arial</vt:lpstr>
      <vt:lpstr>Calibri</vt:lpstr>
      <vt:lpstr>Cambria Math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角度</dc:title>
  <dc:creator>微软用户</dc:creator>
  <cp:lastModifiedBy>yingtao</cp:lastModifiedBy>
  <cp:revision>865</cp:revision>
  <dcterms:created xsi:type="dcterms:W3CDTF">2011-04-27T09:31:02Z</dcterms:created>
  <dcterms:modified xsi:type="dcterms:W3CDTF">2014-09-29T08:54:27Z</dcterms:modified>
</cp:coreProperties>
</file>