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341" r:id="rId2"/>
    <p:sldId id="290" r:id="rId3"/>
    <p:sldId id="347" r:id="rId4"/>
    <p:sldId id="308" r:id="rId5"/>
    <p:sldId id="348" r:id="rId6"/>
    <p:sldId id="263" r:id="rId7"/>
    <p:sldId id="307" r:id="rId8"/>
    <p:sldId id="339" r:id="rId9"/>
    <p:sldId id="292" r:id="rId10"/>
    <p:sldId id="346" r:id="rId11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5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66"/>
    <a:srgbClr val="D3CBD3"/>
    <a:srgbClr val="808000"/>
    <a:srgbClr val="FFFF00"/>
    <a:srgbClr val="CC0000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1" autoAdjust="0"/>
    <p:restoredTop sz="94424" autoAdjust="0"/>
  </p:normalViewPr>
  <p:slideViewPr>
    <p:cSldViewPr>
      <p:cViewPr varScale="1">
        <p:scale>
          <a:sx n="70" d="100"/>
          <a:sy n="70" d="100"/>
        </p:scale>
        <p:origin x="-1368" y="-96"/>
      </p:cViewPr>
      <p:guideLst>
        <p:guide orient="horz" pos="2135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C65F8-10FE-437A-BAE0-5CEE948D4145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23CEF-6C3F-4227-9D47-DA63CA25A25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0330395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E8EC-4C52-4EB8-91D6-5B472E9995A4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D87D7-C69C-46C1-9922-577C62D645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509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DC92F-17EE-4AAD-B8B2-47C7610B2046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FBE15-D5F9-4F91-B391-13750E5A680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9028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FB492-31B7-4B3F-8054-EA934644B4CB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4A32F-AF18-41E1-9CBD-48F9E462F3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4506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D01A5-4EE4-451D-A97A-C847AFD0D131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0F48D-5D7C-429C-9FE0-94FCEB7FF10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5326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A865C-5461-41E3-A3CC-BC5167EF698F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B4B30-8B7B-4A34-B0B8-85097C24B07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1241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BA823-3ED3-49E3-9C5A-4F02A9C0B655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8B67D-60E6-4BF0-A87F-1709F873B3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9431252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7109C-631E-4F09-A141-5ECEEBEA7F0A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FF41D-B63F-4292-B308-84B2AF83AD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8086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2423A-5F8C-4543-A3B9-12FA0225062E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0A0A8-3FD7-43EF-A93B-FD9E690451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16484717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DC214-05B2-4395-B0DE-D65BF46350AD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9627E-AE7A-4A79-A675-8CFC16C1295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1025054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695DA-B536-4490-B266-C43151D3691A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B4E7F-29C2-4CC0-8D2A-97C5F76EEE6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10284033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FFF7A-4DBA-4B42-B69A-9BC5B273EB86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58CE6-69AA-4A76-B681-AB80D7EA421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860266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0BC15-2ABF-4C3B-AF87-60B817E092AA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25F1-4F82-4A43-999B-78F1ABDC578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1027418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D8C8A-CEF7-40C0-AB20-81E73B0D0E1C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EDD9F-C072-4845-9792-AD937E32C9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714072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C0502-FD13-4057-A971-BE2952B075DF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6597A-71B5-4D40-875C-8B19CB5293A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6404393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CCA94-E355-44FF-900C-09DD80151145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3DFEB-F91B-4273-B55A-A0030D42AD3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5395040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buFont typeface="Arial" panose="020B0604020202020204" pitchFamily="34" charset="0"/>
              <a:buNone/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C51D6F-ADD8-4D70-969C-D2EA0066DE48}" type="datetimeFigureOut">
              <a:rPr lang="zh-CN" altLang="en-US"/>
              <a:pPr>
                <a:defRPr/>
              </a:pPr>
              <a:t>2016/9/12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buFont typeface="Arial" panose="020B0604020202020204" pitchFamily="34" charset="0"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buFont typeface="Arial" panose="020B0604020202020204" pitchFamily="34" charset="0"/>
              <a:buNone/>
              <a:defRPr sz="2000" smtClean="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A15CED65-696F-4787-B53B-CC39C8D8EE3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ea typeface="幼圆" panose="02010509060101010101" pitchFamily="49" charset="-122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ea typeface="幼圆" panose="02010509060101010101" pitchFamily="49" charset="-122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ea typeface="幼圆" panose="02010509060101010101" pitchFamily="49" charset="-122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  <a:ea typeface="幼圆" panose="02010509060101010101" pitchFamily="49" charset="-122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20843;&#19979;&#35821;&#25991;\10%20&#38475;&#23460;&#38125;\&#38475;&#23460;&#38125;&#26391;&#35829;.mp3" TargetMode="External"/><Relationship Id="rId5" Type="http://schemas.openxmlformats.org/officeDocument/2006/relationships/image" Target="../media/image4.pn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444208" y="5301208"/>
            <a:ext cx="2088232" cy="672480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zh-CN" altLang="en-US" sz="3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刘禹锡</a:t>
            </a:r>
          </a:p>
        </p:txBody>
      </p:sp>
      <p:sp>
        <p:nvSpPr>
          <p:cNvPr id="37891" name="WordArt 3"/>
          <p:cNvSpPr>
            <a:spLocks noChangeArrowheads="1" noChangeShapeType="1" noTextEdit="1"/>
          </p:cNvSpPr>
          <p:nvPr/>
        </p:nvSpPr>
        <p:spPr bwMode="auto">
          <a:xfrm>
            <a:off x="2771800" y="4149080"/>
            <a:ext cx="3600400" cy="122413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7200" b="1" kern="1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《</a:t>
            </a:r>
            <a:r>
              <a:rPr lang="zh-CN" altLang="en-US" sz="7200" b="1" kern="1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陋室铭</a:t>
            </a:r>
            <a:r>
              <a:rPr lang="en-US" altLang="zh-CN" sz="7200" b="1" kern="1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》</a:t>
            </a:r>
            <a:endParaRPr lang="zh-CN" altLang="en-US" sz="7200" b="1" kern="1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177800">
                  <a:schemeClr val="accent3">
                    <a:lumMod val="50000"/>
                  </a:schemeClr>
                </a:inn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057" y="1988840"/>
            <a:ext cx="2870103" cy="2200908"/>
          </a:xfrm>
          <a:prstGeom prst="rect">
            <a:avLst/>
          </a:prstGeom>
          <a:noFill/>
          <a:ln w="254000">
            <a:noFill/>
          </a:ln>
          <a:effectLst>
            <a:softEdge rad="444500"/>
          </a:effectLst>
        </p:spPr>
      </p:pic>
      <p:sp>
        <p:nvSpPr>
          <p:cNvPr id="3" name="文本框 2"/>
          <p:cNvSpPr txBox="1"/>
          <p:nvPr/>
        </p:nvSpPr>
        <p:spPr>
          <a:xfrm>
            <a:off x="1403648" y="879103"/>
            <a:ext cx="6575839" cy="461665"/>
          </a:xfrm>
          <a:prstGeom prst="rect">
            <a:avLst/>
          </a:prstGeom>
          <a:pattFill prst="ltDnDiag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人教版 八年级</a:t>
            </a:r>
            <a:r>
              <a:rPr lang="en-US" altLang="zh-CN" sz="2400" dirty="0" smtClean="0"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《</a:t>
            </a:r>
            <a:r>
              <a:rPr lang="zh-CN" altLang="en-US" sz="2400" dirty="0" smtClean="0"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语文</a:t>
            </a:r>
            <a:r>
              <a:rPr lang="en-US" altLang="zh-CN" sz="2400" dirty="0" smtClean="0"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》</a:t>
            </a:r>
            <a:r>
              <a:rPr lang="zh-CN" altLang="en-US" sz="2400" dirty="0" smtClean="0"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上册 第五单元 短文两篇</a:t>
            </a:r>
            <a:endParaRPr lang="zh-CN" altLang="en-US" sz="2400" dirty="0"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548680"/>
            <a:ext cx="3048000" cy="914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auto" hangingPunct="0">
              <a:spcAft>
                <a:spcPts val="0"/>
              </a:spcAft>
            </a:pPr>
            <a:r>
              <a:rPr lang="zh-CN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仿写作品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201888" y="1124744"/>
            <a:ext cx="3962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</a:pPr>
            <a:r>
              <a:rPr kumimoji="1" lang="zh-CN" alt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公仆铭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699792" y="1988840"/>
            <a:ext cx="6047903" cy="431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defRPr/>
            </a:pP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  <a:cs typeface="Arial" panose="020B0604020202020204" pitchFamily="34" charset="0"/>
              </a:rPr>
              <a:t>位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  <a:cs typeface="Arial" panose="020B0604020202020204" pitchFamily="34" charset="0"/>
              </a:rPr>
              <a:t>不在高，有德则行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  <a:cs typeface="Arial" panose="020B0604020202020204" pitchFamily="34" charset="0"/>
              </a:rPr>
              <a:t>；</a:t>
            </a:r>
            <a:endParaRPr kumimoji="1" lang="en-US" altLang="zh-CN" sz="3200" dirty="0" smtClean="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  <a:cs typeface="Arial" panose="020B0604020202020204" pitchFamily="34" charset="0"/>
              </a:rPr>
              <a:t>权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  <a:cs typeface="Arial" panose="020B0604020202020204" pitchFamily="34" charset="0"/>
              </a:rPr>
              <a:t>不在大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，有才则灵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。</a:t>
            </a:r>
            <a:endParaRPr kumimoji="1" lang="en-US" altLang="zh-CN" sz="3200" dirty="0" smtClean="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  <a:p>
            <a:pPr eaLnBrk="1" hangingPunct="1">
              <a:defRPr/>
            </a:pP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甘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做公仆，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为民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请命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。</a:t>
            </a:r>
            <a:endParaRPr kumimoji="1" lang="en-US" altLang="zh-CN" sz="3200" dirty="0" smtClean="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  <a:p>
            <a:pPr eaLnBrk="1" hangingPunct="1">
              <a:defRPr/>
            </a:pP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公正谋其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事，廉洁律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其行。</a:t>
            </a:r>
            <a:endParaRPr kumimoji="1" lang="en-US" altLang="zh-CN" sz="3200" dirty="0" smtClean="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  <a:p>
            <a:pPr eaLnBrk="1" hangingPunct="1">
              <a:defRPr/>
            </a:pP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勤于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下基层，多虑老百姓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。</a:t>
            </a:r>
            <a:endParaRPr kumimoji="1" lang="en-US" altLang="zh-CN" sz="3200" dirty="0" smtClean="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  <a:p>
            <a:pPr eaLnBrk="1" hangingPunct="1">
              <a:defRPr/>
            </a:pP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真正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爱本职，察实情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。</a:t>
            </a:r>
            <a:endParaRPr kumimoji="1" lang="en-US" altLang="zh-CN" sz="3200" dirty="0" smtClean="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  <a:p>
            <a:pPr eaLnBrk="1" hangingPunct="1">
              <a:defRPr/>
            </a:pP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不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忌批评逆耳，不任人而唯亲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。</a:t>
            </a:r>
            <a:endParaRPr kumimoji="1" lang="en-US" altLang="zh-CN" sz="3200" dirty="0" smtClean="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  <a:p>
            <a:pPr eaLnBrk="1" hangingPunct="1">
              <a:defRPr/>
            </a:pP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兰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考焦裕禄，阿里孔繁森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，</a:t>
            </a:r>
            <a:endParaRPr kumimoji="1" lang="en-US" altLang="zh-CN" sz="3200" dirty="0" smtClean="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  <a:p>
            <a:pPr eaLnBrk="1" hangingPunct="1">
              <a:defRPr/>
            </a:pP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民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赞云：“最够水平！</a:t>
            </a:r>
            <a:r>
              <a:rPr kumimoji="1"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”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　　　　　　　　　　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/>
          </p:cNvSpPr>
          <p:nvPr/>
        </p:nvSpPr>
        <p:spPr bwMode="auto">
          <a:xfrm>
            <a:off x="2339752" y="1844824"/>
            <a:ext cx="554461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000" dirty="0" smtClean="0">
                <a:solidFill>
                  <a:schemeClr val="accent2">
                    <a:lumMod val="7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　</a:t>
            </a:r>
            <a:r>
              <a:rPr lang="zh-CN" altLang="en-US" sz="2800" dirty="0" smtClean="0">
                <a:solidFill>
                  <a:schemeClr val="accent2">
                    <a:lumMod val="7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　</a:t>
            </a:r>
            <a:r>
              <a:rPr lang="zh-CN" altLang="en-US" sz="4800" dirty="0" smtClean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铭</a:t>
            </a:r>
            <a:r>
              <a:rPr lang="zh-CN" altLang="en-US" sz="3200" dirty="0" smtClean="0">
                <a:solidFill>
                  <a:schemeClr val="accent2">
                    <a:lumMod val="75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是古代刻在器物上用来警戒自己或者称述功德的文字，后来成为一种文体。这种文体一般形式短小，文字简洁，句式工整，而且押韵。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1476375" y="557808"/>
            <a:ext cx="5688013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关于</a:t>
            </a:r>
            <a:r>
              <a:rPr lang="zh-CN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“铭”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96" y="2420888"/>
            <a:ext cx="3397972" cy="2592288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403648" y="548680"/>
            <a:ext cx="43924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defTabSz="457200" fontAlgn="auto">
              <a:spcAft>
                <a:spcPts val="0"/>
              </a:spcAft>
              <a:defRPr sz="48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defRPr>
            </a:lvl1pPr>
            <a:lvl2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2pPr>
            <a:lvl3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3pPr>
            <a:lvl4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4pPr>
            <a:lvl5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zh-CN" altLang="en-US" sz="4400" dirty="0" smtClean="0"/>
              <a:t>刘禹锡</a:t>
            </a:r>
            <a:r>
              <a:rPr lang="zh-CN" altLang="en-US" sz="4400" dirty="0"/>
              <a:t>的陋室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499992" y="1917987"/>
            <a:ext cx="4176464" cy="3970318"/>
          </a:xfrm>
          <a:prstGeom prst="rect">
            <a:avLst/>
          </a:prstGeom>
          <a:solidFill>
            <a:schemeClr val="accent3">
              <a:lumMod val="60000"/>
              <a:lumOff val="40000"/>
              <a:alpha val="39999"/>
            </a:schemeClr>
          </a:solidFill>
          <a:ln w="9525">
            <a:solidFill>
              <a:srgbClr val="C00000"/>
            </a:solidFill>
            <a:prstDash val="lgDash"/>
            <a:miter lim="800000"/>
            <a:headEnd/>
            <a:tailEnd/>
          </a:ln>
          <a:effectLst/>
          <a:extLst/>
        </p:spPr>
        <p:txBody>
          <a:bodyPr wrap="square" anchor="ctr">
            <a:sp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    “陋室”是刘禹锡的室名，意为简陋的房屋。据说是刘禹锡在安徽和州任刺史时修建的。有一正房，两厢房，坐北朝南。正房中有石碑一方，碑首有篆书“陋室铭”三个字，现在安徽和县仍保存着。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99592" y="1640989"/>
            <a:ext cx="5400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2400" dirty="0" smtClean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    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本文选自</a:t>
            </a:r>
            <a:r>
              <a:rPr lang="en-US" altLang="zh-CN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《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全唐文</a:t>
            </a:r>
            <a:r>
              <a:rPr lang="en-US" altLang="zh-CN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》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，作者刘禹锡（</a:t>
            </a:r>
            <a:r>
              <a:rPr lang="en-US" altLang="zh-CN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772—842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），字梦得</a:t>
            </a:r>
            <a:r>
              <a:rPr lang="zh-CN" altLang="en-US" sz="2400" dirty="0" smtClean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，唐代诗人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、</a:t>
            </a:r>
            <a:r>
              <a:rPr lang="zh-CN" altLang="en-US" sz="2400" dirty="0" smtClean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哲学家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。刘禹锡生活在安史之乱以后的中唐时期，关心</a:t>
            </a:r>
            <a:r>
              <a:rPr lang="zh-CN" altLang="en-US" sz="2400" dirty="0" smtClean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社会，忧虑民生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。因参加王叔文的政治革新运动得罪了当朝的权贵，被贬成安徽省和州通判</a:t>
            </a:r>
            <a:r>
              <a:rPr lang="zh-CN" altLang="en-US" sz="2400" dirty="0" smtClean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。住所半年连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搬三</a:t>
            </a:r>
            <a:r>
              <a:rPr lang="zh-CN" altLang="en-US" sz="2400" dirty="0" smtClean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次，最后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成了一间陋室</a:t>
            </a:r>
            <a:r>
              <a:rPr lang="zh-CN" altLang="en-US" sz="2400" dirty="0" smtClean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。由此，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刘禹锡愤然提笔写了</a:t>
            </a:r>
            <a:r>
              <a:rPr lang="en-US" altLang="zh-CN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《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陋室铭</a:t>
            </a:r>
            <a:r>
              <a:rPr lang="en-US" altLang="zh-CN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》</a:t>
            </a:r>
            <a:r>
              <a:rPr lang="zh-CN" altLang="en-US" sz="2400" dirty="0">
                <a:solidFill>
                  <a:schemeClr val="accent3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一文。</a:t>
            </a:r>
          </a:p>
        </p:txBody>
      </p:sp>
      <p:pic>
        <p:nvPicPr>
          <p:cNvPr id="21507" name="Picture 4" descr="刘禹锡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516621"/>
            <a:ext cx="1877027" cy="2568563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1403648" y="589624"/>
            <a:ext cx="437812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457200" fontAlgn="auto">
              <a:spcAft>
                <a:spcPts val="0"/>
              </a:spcAft>
            </a:pPr>
            <a:r>
              <a:rPr lang="zh-CN" altLang="en-US" sz="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作家作品简介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47664" y="476672"/>
            <a:ext cx="381649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defTabSz="457200" fontAlgn="auto">
              <a:spcAft>
                <a:spcPts val="0"/>
              </a:spcAft>
              <a:defRPr sz="54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defRPr>
            </a:lvl1pPr>
            <a:lvl2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2pPr>
            <a:lvl3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3pPr>
            <a:lvl4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4pPr>
            <a:lvl5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zh-CN" altLang="en-US" sz="4800" dirty="0"/>
              <a:t>生字</a:t>
            </a:r>
            <a:r>
              <a:rPr lang="zh-CN" altLang="en-US" sz="4800" dirty="0" smtClean="0"/>
              <a:t>学习</a:t>
            </a:r>
            <a:endParaRPr lang="zh-CN" altLang="en-US" sz="4800" dirty="0"/>
          </a:p>
        </p:txBody>
      </p:sp>
      <p:sp>
        <p:nvSpPr>
          <p:cNvPr id="3" name="矩形 2"/>
          <p:cNvSpPr/>
          <p:nvPr/>
        </p:nvSpPr>
        <p:spPr>
          <a:xfrm>
            <a:off x="6534456" y="2132854"/>
            <a:ext cx="9541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牍</a:t>
            </a:r>
            <a:endParaRPr lang="zh-CN" altLang="en-US" sz="6000" dirty="0"/>
          </a:p>
        </p:txBody>
      </p:sp>
      <p:sp>
        <p:nvSpPr>
          <p:cNvPr id="4" name="矩形 3"/>
          <p:cNvSpPr/>
          <p:nvPr/>
        </p:nvSpPr>
        <p:spPr>
          <a:xfrm>
            <a:off x="4203154" y="2132854"/>
            <a:ext cx="9541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馨</a:t>
            </a:r>
            <a:endParaRPr lang="zh-CN" altLang="en-US" sz="6000" dirty="0"/>
          </a:p>
        </p:txBody>
      </p:sp>
      <p:sp>
        <p:nvSpPr>
          <p:cNvPr id="5" name="矩形 4"/>
          <p:cNvSpPr/>
          <p:nvPr/>
        </p:nvSpPr>
        <p:spPr>
          <a:xfrm>
            <a:off x="4203154" y="4005063"/>
            <a:ext cx="9541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儒</a:t>
            </a:r>
            <a:endParaRPr lang="zh-CN" altLang="en-US" sz="6000" dirty="0"/>
          </a:p>
        </p:txBody>
      </p:sp>
      <p:sp>
        <p:nvSpPr>
          <p:cNvPr id="6" name="矩形 5"/>
          <p:cNvSpPr/>
          <p:nvPr/>
        </p:nvSpPr>
        <p:spPr>
          <a:xfrm>
            <a:off x="1967269" y="4005064"/>
            <a:ext cx="9541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苔</a:t>
            </a:r>
            <a:endParaRPr lang="zh-CN" altLang="en-US" sz="6000" dirty="0"/>
          </a:p>
        </p:txBody>
      </p:sp>
      <p:sp>
        <p:nvSpPr>
          <p:cNvPr id="7" name="矩形 6"/>
          <p:cNvSpPr/>
          <p:nvPr/>
        </p:nvSpPr>
        <p:spPr>
          <a:xfrm>
            <a:off x="1967269" y="2132854"/>
            <a:ext cx="9541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陋</a:t>
            </a:r>
            <a:endParaRPr lang="zh-CN" altLang="en-US" sz="6000" dirty="0"/>
          </a:p>
        </p:txBody>
      </p:sp>
      <p:sp>
        <p:nvSpPr>
          <p:cNvPr id="8" name="矩形 7"/>
          <p:cNvSpPr/>
          <p:nvPr/>
        </p:nvSpPr>
        <p:spPr>
          <a:xfrm>
            <a:off x="6534456" y="4005062"/>
            <a:ext cx="9541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蜀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27012440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971550" y="1543432"/>
            <a:ext cx="7343775" cy="2677656"/>
          </a:xfrm>
          <a:prstGeom prst="rect">
            <a:avLst/>
          </a:prstGeom>
          <a:noFill/>
          <a:ln w="19050">
            <a:noFill/>
            <a:prstDash val="lgDash"/>
            <a:miter lim="800000"/>
            <a:headEnd/>
            <a:tailEnd/>
          </a:ln>
        </p:spPr>
        <p:txBody>
          <a:bodyPr>
            <a:spAutoFit/>
          </a:bodyPr>
          <a:lstStyle>
            <a:lvl1pPr indent="2667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l"/>
            </a:pP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辨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音识字：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德馨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  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苔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 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痕    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案牍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   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鸿儒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           )(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    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西蜀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   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何陋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  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)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l"/>
            </a:pP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辨析多音字：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调 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　  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素琴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 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调 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</a:t>
            </a:r>
            <a:r>
              <a:rPr lang="en-US" altLang="zh-CN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动</a:t>
            </a:r>
            <a:endParaRPr lang="en-US" altLang="zh-CN" sz="2800" b="1" dirty="0">
              <a:solidFill>
                <a:schemeClr val="accent3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47664" y="476672"/>
            <a:ext cx="381649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defTabSz="457200" fontAlgn="auto">
              <a:spcAft>
                <a:spcPts val="0"/>
              </a:spcAft>
              <a:defRPr sz="54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defRPr>
            </a:lvl1pPr>
            <a:lvl2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2pPr>
            <a:lvl3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3pPr>
            <a:lvl4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4pPr>
            <a:lvl5pPr defTabSz="457200">
              <a:defRPr sz="3600">
                <a:solidFill>
                  <a:srgbClr val="262626"/>
                </a:solidFill>
                <a:latin typeface="Century Gothic" panose="020B0502020202020204" pitchFamily="34" charset="0"/>
                <a:ea typeface="幼圆" panose="02010509060101010101" pitchFamily="49" charset="-122"/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zh-CN" altLang="en-US" sz="4800" dirty="0" smtClean="0"/>
              <a:t>重点</a:t>
            </a:r>
            <a:r>
              <a:rPr lang="zh-CN" altLang="en-US" sz="4800" dirty="0"/>
              <a:t>词语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971549" y="4421430"/>
            <a:ext cx="7343775" cy="1815882"/>
          </a:xfrm>
          <a:prstGeom prst="rect">
            <a:avLst/>
          </a:prstGeom>
          <a:noFill/>
          <a:ln w="19050">
            <a:noFill/>
            <a:prstDash val="lg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>
              <a:buFont typeface="Wingdings" panose="05000000000000000000" pitchFamily="2" charset="2"/>
              <a:buChar char="l"/>
            </a:pPr>
            <a:r>
              <a:rPr lang="zh-CN" altLang="en-US" sz="2800" b="1" dirty="0" smtClean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辨析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字形：</a:t>
            </a:r>
          </a:p>
          <a:p>
            <a:pPr indent="266700"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馨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 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德馨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罄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  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罄竹难书</a:t>
            </a:r>
          </a:p>
          <a:p>
            <a:pPr indent="266700"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牍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 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案犊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读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 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读书</a:t>
            </a:r>
          </a:p>
          <a:p>
            <a:pPr indent="266700" eaLnBrk="1" hangingPunct="1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儒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 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鸿儒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濡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    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　  </a:t>
            </a:r>
            <a:r>
              <a:rPr lang="en-US" altLang="zh-CN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相濡以沫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410620" y="1772816"/>
            <a:ext cx="689838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山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不在高，有仙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则名。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水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不在深，有龙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则灵。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斯是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陋室，惟吾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德馨。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苔痕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上阶</a:t>
            </a:r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绿，草色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入帘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青。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谈笑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有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鸿儒，往来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无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白丁。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可以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调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素琴，阅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金经。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无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丝竹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之乱耳，无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案牍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之劳形。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南阳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诸葛庐，西蜀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子云亭。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孔子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云：何陋</a:t>
            </a:r>
            <a:r>
              <a:rPr lang="en-US" altLang="zh-CN" sz="3200" dirty="0">
                <a:solidFill>
                  <a:srgbClr val="FF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|</a:t>
            </a:r>
            <a:r>
              <a:rPr lang="zh-CN" altLang="en-US" sz="3200" dirty="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之有？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733800" y="533400"/>
            <a:ext cx="441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endParaRPr lang="zh-CN" altLang="en-US" sz="400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896616" y="548680"/>
            <a:ext cx="2819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defTabSz="457200" fontAlgn="auto">
              <a:spcAft>
                <a:spcPts val="0"/>
              </a:spcAft>
              <a:defRPr sz="44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defRPr>
            </a:lvl1pPr>
          </a:lstStyle>
          <a:p>
            <a:r>
              <a:rPr lang="zh-CN" altLang="en-US" sz="4800" dirty="0"/>
              <a:t>陋室铭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717504" y="1124744"/>
            <a:ext cx="1654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400" dirty="0">
                <a:solidFill>
                  <a:srgbClr val="990000"/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刘禹锡</a:t>
            </a:r>
          </a:p>
        </p:txBody>
      </p:sp>
      <p:pic>
        <p:nvPicPr>
          <p:cNvPr id="8201" name="陋室铭朗诵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321" y="780477"/>
            <a:ext cx="431626" cy="431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69520" fill="hold"/>
                                        <p:tgtEl>
                                          <p:spTgt spid="82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1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1"/>
                </p:tgtEl>
              </p:cMediaNode>
            </p:audio>
          </p:childTnLst>
        </p:cTn>
      </p:par>
    </p:tnLst>
    <p:bldLst>
      <p:bldP spid="8196" grpId="0" autoUpdateAnimBg="0"/>
      <p:bldP spid="8198" grpId="0" autoUpdateAnimBg="0"/>
      <p:bldP spid="819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89946" y="2924944"/>
            <a:ext cx="86177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44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陋室铭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30963" y="2041684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类比引题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995936" y="1619444"/>
            <a:ext cx="83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山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995936" y="2340169"/>
            <a:ext cx="6921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仙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860032" y="1649607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水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860032" y="2370332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龙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156176" y="1681644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陋室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156176" y="2329716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德馨</a:t>
            </a:r>
          </a:p>
        </p:txBody>
      </p:sp>
      <p:sp>
        <p:nvSpPr>
          <p:cNvPr id="25610" name="AutoShape 10"/>
          <p:cNvSpPr>
            <a:spLocks/>
          </p:cNvSpPr>
          <p:nvPr/>
        </p:nvSpPr>
        <p:spPr bwMode="auto">
          <a:xfrm>
            <a:off x="3891209" y="1916832"/>
            <a:ext cx="104727" cy="719138"/>
          </a:xfrm>
          <a:prstGeom prst="leftBrace">
            <a:avLst>
              <a:gd name="adj1" fmla="val 124450"/>
              <a:gd name="adj2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40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230963" y="3689157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陋室不陋</a:t>
            </a:r>
          </a:p>
        </p:txBody>
      </p:sp>
      <p:sp>
        <p:nvSpPr>
          <p:cNvPr id="25612" name="AutoShape 12"/>
          <p:cNvSpPr>
            <a:spLocks/>
          </p:cNvSpPr>
          <p:nvPr/>
        </p:nvSpPr>
        <p:spPr bwMode="auto">
          <a:xfrm>
            <a:off x="3924424" y="3422847"/>
            <a:ext cx="142875" cy="1389927"/>
          </a:xfrm>
          <a:prstGeom prst="leftBrace">
            <a:avLst>
              <a:gd name="adj1" fmla="val 161152"/>
              <a:gd name="adj2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40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4067300" y="3121804"/>
            <a:ext cx="3263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环境优美（清幽景）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4067299" y="4561964"/>
            <a:ext cx="35983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生活情趣（高雅事）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2232898" y="5250925"/>
            <a:ext cx="2339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引古贤以自况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716016" y="5273333"/>
            <a:ext cx="2514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反诘点题</a:t>
            </a:r>
          </a:p>
        </p:txBody>
      </p:sp>
      <p:sp>
        <p:nvSpPr>
          <p:cNvPr id="25617" name="AutoShape 17"/>
          <p:cNvSpPr>
            <a:spLocks/>
          </p:cNvSpPr>
          <p:nvPr/>
        </p:nvSpPr>
        <p:spPr bwMode="auto">
          <a:xfrm rot="10800000" flipH="1">
            <a:off x="2058669" y="2052112"/>
            <a:ext cx="209074" cy="3505200"/>
          </a:xfrm>
          <a:prstGeom prst="leftBrace">
            <a:avLst>
              <a:gd name="adj1" fmla="val 199133"/>
              <a:gd name="adj2" fmla="val 48881"/>
            </a:avLst>
          </a:prstGeom>
          <a:noFill/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40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067299" y="3841884"/>
            <a:ext cx="35983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交友高雅（不俗人）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1901973" y="5877272"/>
            <a:ext cx="5694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2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　托物言志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740352" y="974993"/>
            <a:ext cx="615553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安贫乐道  高洁傲岸</a:t>
            </a:r>
          </a:p>
        </p:txBody>
      </p:sp>
      <p:sp>
        <p:nvSpPr>
          <p:cNvPr id="25621" name="AutoShape 21"/>
          <p:cNvSpPr>
            <a:spLocks/>
          </p:cNvSpPr>
          <p:nvPr/>
        </p:nvSpPr>
        <p:spPr bwMode="auto">
          <a:xfrm>
            <a:off x="7452568" y="1916831"/>
            <a:ext cx="144213" cy="3669849"/>
          </a:xfrm>
          <a:prstGeom prst="rightBrace">
            <a:avLst>
              <a:gd name="adj1" fmla="val 232968"/>
              <a:gd name="adj2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1400">
              <a:solidFill>
                <a:schemeClr val="accent2">
                  <a:lumMod val="50000"/>
                </a:schemeClr>
              </a:solidFill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644008" y="5930116"/>
            <a:ext cx="2974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（君子之德）</a:t>
            </a:r>
          </a:p>
        </p:txBody>
      </p:sp>
      <p:sp>
        <p:nvSpPr>
          <p:cNvPr id="50199" name="WordArt 23"/>
          <p:cNvSpPr>
            <a:spLocks noChangeArrowheads="1" noChangeShapeType="1"/>
          </p:cNvSpPr>
          <p:nvPr/>
        </p:nvSpPr>
        <p:spPr bwMode="auto">
          <a:xfrm>
            <a:off x="1403921" y="527397"/>
            <a:ext cx="32400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457200" fontAlgn="auto">
              <a:spcAft>
                <a:spcPts val="0"/>
              </a:spcAft>
            </a:pPr>
            <a:r>
              <a:rPr lang="zh-CN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总结课文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9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3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autoUpdateAnimBg="0"/>
      <p:bldP spid="25604" grpId="0" autoUpdateAnimBg="0"/>
      <p:bldP spid="25605" grpId="0" autoUpdateAnimBg="0"/>
      <p:bldP spid="25606" grpId="0" autoUpdateAnimBg="0"/>
      <p:bldP spid="25607" grpId="0" autoUpdateAnimBg="0"/>
      <p:bldP spid="25608" grpId="0" autoUpdateAnimBg="0"/>
      <p:bldP spid="25609" grpId="0" autoUpdateAnimBg="0"/>
      <p:bldP spid="25610" grpId="0" animBg="1"/>
      <p:bldP spid="25611" grpId="0" autoUpdateAnimBg="0"/>
      <p:bldP spid="25612" grpId="0" animBg="1"/>
      <p:bldP spid="25613" grpId="0" autoUpdateAnimBg="0"/>
      <p:bldP spid="25614" grpId="0" autoUpdateAnimBg="0"/>
      <p:bldP spid="25615" grpId="0" autoUpdateAnimBg="0"/>
      <p:bldP spid="25616" grpId="0" autoUpdateAnimBg="0"/>
      <p:bldP spid="25617" grpId="0" animBg="1"/>
      <p:bldP spid="25618" grpId="0" autoUpdateAnimBg="0"/>
      <p:bldP spid="25619" grpId="0" autoUpdateAnimBg="0"/>
      <p:bldP spid="25620" grpId="0" autoUpdateAnimBg="0"/>
      <p:bldP spid="25621" grpId="0" animBg="1"/>
      <p:bldP spid="256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403648" y="1700808"/>
            <a:ext cx="6805190" cy="223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buFont typeface="Arial" panose="020B0604020202020204" pitchFamily="34" charset="0"/>
              <a:buNone/>
              <a:defRPr sz="3200">
                <a:solidFill>
                  <a:schemeClr val="accent1">
                    <a:lumMod val="50000"/>
                  </a:schemeClr>
                </a:solidFill>
                <a:latin typeface="方正硬笔楷书简体" panose="03000509000000000000" pitchFamily="65" charset="-122"/>
                <a:ea typeface="方正硬笔楷书简体" panose="03000509000000000000" pitchFamily="65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dirty="0"/>
              <a:t>       本文表现了作者淡泊名利、安贫乐道的人生志趣，对于作者这种思想，你有怎样的看法呢？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548060" y="4293096"/>
            <a:ext cx="669634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kumimoji="1" lang="zh-CN" altLang="en-US" sz="2000" dirty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不论是居于陋室还是身处豪宅，最重要的是居住的人能有“</a:t>
            </a:r>
            <a:r>
              <a:rPr kumimoji="1" lang="zh-CN" altLang="en-US" sz="32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德馨</a:t>
            </a:r>
            <a:r>
              <a:rPr kumimoji="1" lang="zh-CN" altLang="en-US" sz="3200" dirty="0">
                <a:solidFill>
                  <a:schemeClr val="accent2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”。</a:t>
            </a:r>
          </a:p>
        </p:txBody>
      </p:sp>
      <p:sp>
        <p:nvSpPr>
          <p:cNvPr id="2" name="矩形 1"/>
          <p:cNvSpPr/>
          <p:nvPr/>
        </p:nvSpPr>
        <p:spPr>
          <a:xfrm>
            <a:off x="1619672" y="548680"/>
            <a:ext cx="15856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457200" fontAlgn="auto">
              <a:spcAft>
                <a:spcPts val="0"/>
              </a:spcAft>
            </a:pPr>
            <a:r>
              <a:rPr lang="zh-CN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探 究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</p:bldLst>
  </p:timing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489</TotalTime>
  <Pages>0</Pages>
  <Words>498</Words>
  <Characters>0</Characters>
  <Application>Microsoft Office PowerPoint</Application>
  <DocSecurity>0</DocSecurity>
  <PresentationFormat>全屏显示(4:3)</PresentationFormat>
  <Lines>0</Lines>
  <Paragraphs>70</Paragraphs>
  <Slides>10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丝状</vt:lpstr>
      <vt:lpstr>PowerPoint 演示文稿</vt:lpstr>
      <vt:lpstr>关于“铭”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仿写作品</vt:lpstr>
    </vt:vector>
  </TitlesOfParts>
  <Manager/>
  <Company/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《陋室铭》</dc:title>
  <dc:subject/>
  <dc:creator>李晓艳</dc:creator>
  <cp:keywords/>
  <dc:description/>
  <cp:lastModifiedBy>dreamsummit</cp:lastModifiedBy>
  <cp:revision>165</cp:revision>
  <dcterms:created xsi:type="dcterms:W3CDTF">2005-04-22T01:34:59Z</dcterms:created>
  <dcterms:modified xsi:type="dcterms:W3CDTF">2016-09-12T03:02:50Z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2052-9.1.0.4468</vt:lpwstr>
  </property>
</Properties>
</file>