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18"/>
  </p:notesMasterIdLst>
  <p:sldIdLst>
    <p:sldId id="297" r:id="rId2"/>
    <p:sldId id="258" r:id="rId3"/>
    <p:sldId id="320" r:id="rId4"/>
    <p:sldId id="260" r:id="rId5"/>
    <p:sldId id="328" r:id="rId6"/>
    <p:sldId id="327" r:id="rId7"/>
    <p:sldId id="330" r:id="rId8"/>
    <p:sldId id="331" r:id="rId9"/>
    <p:sldId id="329" r:id="rId10"/>
    <p:sldId id="322" r:id="rId11"/>
    <p:sldId id="337" r:id="rId12"/>
    <p:sldId id="338" r:id="rId13"/>
    <p:sldId id="339" r:id="rId14"/>
    <p:sldId id="340" r:id="rId15"/>
    <p:sldId id="341" r:id="rId16"/>
    <p:sldId id="342" r:id="rId17"/>
    <p:sldId id="343" r:id="rId18"/>
    <p:sldId id="344" r:id="rId19"/>
    <p:sldId id="345" r:id="rId20"/>
    <p:sldId id="346" r:id="rId21"/>
    <p:sldId id="347" r:id="rId22"/>
    <p:sldId id="348" r:id="rId23"/>
    <p:sldId id="349" r:id="rId24"/>
    <p:sldId id="350" r:id="rId25"/>
    <p:sldId id="351" r:id="rId26"/>
    <p:sldId id="332" r:id="rId27"/>
    <p:sldId id="352" r:id="rId28"/>
    <p:sldId id="353" r:id="rId29"/>
    <p:sldId id="354" r:id="rId30"/>
    <p:sldId id="355" r:id="rId31"/>
    <p:sldId id="356" r:id="rId32"/>
    <p:sldId id="357" r:id="rId33"/>
    <p:sldId id="358" r:id="rId34"/>
    <p:sldId id="359" r:id="rId35"/>
    <p:sldId id="360" r:id="rId36"/>
    <p:sldId id="369" r:id="rId37"/>
    <p:sldId id="361" r:id="rId38"/>
    <p:sldId id="362" r:id="rId39"/>
    <p:sldId id="363" r:id="rId40"/>
    <p:sldId id="364" r:id="rId41"/>
    <p:sldId id="365" r:id="rId42"/>
    <p:sldId id="366" r:id="rId43"/>
    <p:sldId id="367" r:id="rId44"/>
    <p:sldId id="368" r:id="rId45"/>
    <p:sldId id="370" r:id="rId46"/>
    <p:sldId id="371" r:id="rId47"/>
    <p:sldId id="372" r:id="rId48"/>
    <p:sldId id="373" r:id="rId49"/>
    <p:sldId id="374" r:id="rId50"/>
    <p:sldId id="375" r:id="rId51"/>
    <p:sldId id="376" r:id="rId52"/>
    <p:sldId id="377" r:id="rId53"/>
    <p:sldId id="378" r:id="rId54"/>
    <p:sldId id="379" r:id="rId55"/>
    <p:sldId id="380" r:id="rId56"/>
    <p:sldId id="381" r:id="rId57"/>
    <p:sldId id="333" r:id="rId58"/>
    <p:sldId id="551" r:id="rId59"/>
    <p:sldId id="382" r:id="rId60"/>
    <p:sldId id="552" r:id="rId61"/>
    <p:sldId id="553" r:id="rId62"/>
    <p:sldId id="554" r:id="rId63"/>
    <p:sldId id="555" r:id="rId64"/>
    <p:sldId id="556" r:id="rId65"/>
    <p:sldId id="557" r:id="rId66"/>
    <p:sldId id="558" r:id="rId67"/>
    <p:sldId id="559" r:id="rId68"/>
    <p:sldId id="560" r:id="rId69"/>
    <p:sldId id="561" r:id="rId70"/>
    <p:sldId id="562" r:id="rId71"/>
    <p:sldId id="563" r:id="rId72"/>
    <p:sldId id="321" r:id="rId73"/>
    <p:sldId id="334" r:id="rId74"/>
    <p:sldId id="383" r:id="rId75"/>
    <p:sldId id="384" r:id="rId76"/>
    <p:sldId id="385" r:id="rId77"/>
    <p:sldId id="386" r:id="rId78"/>
    <p:sldId id="387" r:id="rId79"/>
    <p:sldId id="388" r:id="rId80"/>
    <p:sldId id="389" r:id="rId81"/>
    <p:sldId id="390" r:id="rId82"/>
    <p:sldId id="391" r:id="rId83"/>
    <p:sldId id="392" r:id="rId84"/>
    <p:sldId id="393" r:id="rId85"/>
    <p:sldId id="335" r:id="rId86"/>
    <p:sldId id="336" r:id="rId87"/>
    <p:sldId id="325" r:id="rId88"/>
    <p:sldId id="326" r:id="rId89"/>
    <p:sldId id="395" r:id="rId90"/>
    <p:sldId id="396" r:id="rId91"/>
    <p:sldId id="564" r:id="rId92"/>
    <p:sldId id="565" r:id="rId93"/>
    <p:sldId id="566" r:id="rId94"/>
    <p:sldId id="567" r:id="rId95"/>
    <p:sldId id="568" r:id="rId96"/>
    <p:sldId id="569" r:id="rId97"/>
    <p:sldId id="570" r:id="rId98"/>
    <p:sldId id="571" r:id="rId99"/>
    <p:sldId id="572" r:id="rId100"/>
    <p:sldId id="573" r:id="rId101"/>
    <p:sldId id="323" r:id="rId102"/>
    <p:sldId id="397" r:id="rId103"/>
    <p:sldId id="398" r:id="rId104"/>
    <p:sldId id="403" r:id="rId105"/>
    <p:sldId id="404" r:id="rId106"/>
    <p:sldId id="405" r:id="rId107"/>
    <p:sldId id="406" r:id="rId108"/>
    <p:sldId id="407" r:id="rId109"/>
    <p:sldId id="408" r:id="rId110"/>
    <p:sldId id="399" r:id="rId111"/>
    <p:sldId id="400" r:id="rId112"/>
    <p:sldId id="401" r:id="rId113"/>
    <p:sldId id="402" r:id="rId114"/>
    <p:sldId id="409" r:id="rId115"/>
    <p:sldId id="410" r:id="rId116"/>
    <p:sldId id="411" r:id="rId117"/>
    <p:sldId id="412" r:id="rId118"/>
    <p:sldId id="413" r:id="rId119"/>
    <p:sldId id="414" r:id="rId120"/>
    <p:sldId id="415" r:id="rId121"/>
    <p:sldId id="416" r:id="rId122"/>
    <p:sldId id="574" r:id="rId123"/>
    <p:sldId id="575" r:id="rId124"/>
    <p:sldId id="576" r:id="rId125"/>
    <p:sldId id="417" r:id="rId126"/>
    <p:sldId id="418" r:id="rId127"/>
    <p:sldId id="419" r:id="rId128"/>
    <p:sldId id="626" r:id="rId129"/>
    <p:sldId id="420" r:id="rId130"/>
    <p:sldId id="394" r:id="rId131"/>
    <p:sldId id="627" r:id="rId132"/>
    <p:sldId id="422" r:id="rId133"/>
    <p:sldId id="423" r:id="rId134"/>
    <p:sldId id="577" r:id="rId135"/>
    <p:sldId id="578" r:id="rId136"/>
    <p:sldId id="324" r:id="rId137"/>
    <p:sldId id="421" r:id="rId138"/>
    <p:sldId id="424" r:id="rId139"/>
    <p:sldId id="425" r:id="rId140"/>
    <p:sldId id="426" r:id="rId141"/>
    <p:sldId id="427" r:id="rId142"/>
    <p:sldId id="428" r:id="rId143"/>
    <p:sldId id="429" r:id="rId144"/>
    <p:sldId id="430" r:id="rId145"/>
    <p:sldId id="431" r:id="rId146"/>
    <p:sldId id="432" r:id="rId147"/>
    <p:sldId id="433" r:id="rId148"/>
    <p:sldId id="579" r:id="rId149"/>
    <p:sldId id="580" r:id="rId150"/>
    <p:sldId id="628" r:id="rId151"/>
    <p:sldId id="581" r:id="rId152"/>
    <p:sldId id="582" r:id="rId153"/>
    <p:sldId id="629" r:id="rId154"/>
    <p:sldId id="583" r:id="rId155"/>
    <p:sldId id="584" r:id="rId156"/>
    <p:sldId id="585" r:id="rId157"/>
    <p:sldId id="586" r:id="rId158"/>
    <p:sldId id="587" r:id="rId159"/>
    <p:sldId id="434" r:id="rId160"/>
    <p:sldId id="435" r:id="rId161"/>
    <p:sldId id="436" r:id="rId162"/>
    <p:sldId id="437" r:id="rId163"/>
    <p:sldId id="438" r:id="rId164"/>
    <p:sldId id="439" r:id="rId165"/>
    <p:sldId id="588" r:id="rId166"/>
    <p:sldId id="589" r:id="rId167"/>
    <p:sldId id="590" r:id="rId168"/>
    <p:sldId id="591" r:id="rId169"/>
    <p:sldId id="592" r:id="rId170"/>
    <p:sldId id="630" r:id="rId171"/>
    <p:sldId id="593" r:id="rId172"/>
    <p:sldId id="594" r:id="rId173"/>
    <p:sldId id="440" r:id="rId174"/>
    <p:sldId id="441" r:id="rId175"/>
    <p:sldId id="442" r:id="rId176"/>
    <p:sldId id="631" r:id="rId177"/>
    <p:sldId id="443" r:id="rId178"/>
    <p:sldId id="444" r:id="rId179"/>
    <p:sldId id="445" r:id="rId180"/>
    <p:sldId id="446" r:id="rId181"/>
    <p:sldId id="447" r:id="rId182"/>
    <p:sldId id="448" r:id="rId183"/>
    <p:sldId id="449" r:id="rId184"/>
    <p:sldId id="450" r:id="rId185"/>
    <p:sldId id="451" r:id="rId186"/>
    <p:sldId id="452" r:id="rId187"/>
    <p:sldId id="453" r:id="rId188"/>
    <p:sldId id="454" r:id="rId189"/>
    <p:sldId id="455" r:id="rId190"/>
    <p:sldId id="456" r:id="rId191"/>
    <p:sldId id="457" r:id="rId192"/>
    <p:sldId id="458" r:id="rId193"/>
    <p:sldId id="459" r:id="rId194"/>
    <p:sldId id="460" r:id="rId195"/>
    <p:sldId id="461" r:id="rId196"/>
    <p:sldId id="462" r:id="rId197"/>
    <p:sldId id="463" r:id="rId198"/>
    <p:sldId id="464" r:id="rId199"/>
    <p:sldId id="465" r:id="rId200"/>
    <p:sldId id="466" r:id="rId201"/>
    <p:sldId id="467" r:id="rId202"/>
    <p:sldId id="468" r:id="rId203"/>
    <p:sldId id="469" r:id="rId204"/>
    <p:sldId id="470" r:id="rId205"/>
    <p:sldId id="471" r:id="rId206"/>
    <p:sldId id="472" r:id="rId207"/>
    <p:sldId id="473" r:id="rId208"/>
    <p:sldId id="474" r:id="rId209"/>
    <p:sldId id="475" r:id="rId210"/>
    <p:sldId id="476" r:id="rId211"/>
    <p:sldId id="477" r:id="rId212"/>
    <p:sldId id="478" r:id="rId213"/>
    <p:sldId id="479" r:id="rId214"/>
    <p:sldId id="480" r:id="rId215"/>
    <p:sldId id="481" r:id="rId216"/>
    <p:sldId id="482" r:id="rId217"/>
    <p:sldId id="483" r:id="rId218"/>
    <p:sldId id="484" r:id="rId219"/>
    <p:sldId id="485" r:id="rId220"/>
    <p:sldId id="486" r:id="rId221"/>
    <p:sldId id="487" r:id="rId222"/>
    <p:sldId id="488" r:id="rId223"/>
    <p:sldId id="489" r:id="rId224"/>
    <p:sldId id="490" r:id="rId225"/>
    <p:sldId id="632" r:id="rId226"/>
    <p:sldId id="491" r:id="rId227"/>
    <p:sldId id="492" r:id="rId228"/>
    <p:sldId id="493" r:id="rId229"/>
    <p:sldId id="494" r:id="rId230"/>
    <p:sldId id="495" r:id="rId231"/>
    <p:sldId id="496" r:id="rId232"/>
    <p:sldId id="497" r:id="rId233"/>
    <p:sldId id="498" r:id="rId234"/>
    <p:sldId id="499" r:id="rId235"/>
    <p:sldId id="500" r:id="rId236"/>
    <p:sldId id="501" r:id="rId237"/>
    <p:sldId id="502" r:id="rId238"/>
    <p:sldId id="503" r:id="rId239"/>
    <p:sldId id="504" r:id="rId240"/>
    <p:sldId id="505" r:id="rId241"/>
    <p:sldId id="506" r:id="rId242"/>
    <p:sldId id="507" r:id="rId243"/>
    <p:sldId id="508" r:id="rId244"/>
    <p:sldId id="509" r:id="rId245"/>
    <p:sldId id="510" r:id="rId246"/>
    <p:sldId id="511" r:id="rId247"/>
    <p:sldId id="512" r:id="rId248"/>
    <p:sldId id="513" r:id="rId249"/>
    <p:sldId id="514" r:id="rId250"/>
    <p:sldId id="515" r:id="rId251"/>
    <p:sldId id="516" r:id="rId252"/>
    <p:sldId id="517" r:id="rId253"/>
    <p:sldId id="518" r:id="rId254"/>
    <p:sldId id="519" r:id="rId255"/>
    <p:sldId id="634" r:id="rId256"/>
    <p:sldId id="520" r:id="rId257"/>
    <p:sldId id="633" r:id="rId258"/>
    <p:sldId id="521" r:id="rId259"/>
    <p:sldId id="522" r:id="rId260"/>
    <p:sldId id="523" r:id="rId261"/>
    <p:sldId id="524" r:id="rId262"/>
    <p:sldId id="525" r:id="rId263"/>
    <p:sldId id="526" r:id="rId264"/>
    <p:sldId id="527" r:id="rId265"/>
    <p:sldId id="528" r:id="rId266"/>
    <p:sldId id="529" r:id="rId267"/>
    <p:sldId id="530" r:id="rId268"/>
    <p:sldId id="531" r:id="rId269"/>
    <p:sldId id="532" r:id="rId270"/>
    <p:sldId id="533" r:id="rId271"/>
    <p:sldId id="534" r:id="rId272"/>
    <p:sldId id="535" r:id="rId273"/>
    <p:sldId id="536" r:id="rId274"/>
    <p:sldId id="537" r:id="rId275"/>
    <p:sldId id="538" r:id="rId276"/>
    <p:sldId id="539" r:id="rId277"/>
    <p:sldId id="540" r:id="rId278"/>
    <p:sldId id="541" r:id="rId279"/>
    <p:sldId id="542" r:id="rId280"/>
    <p:sldId id="543" r:id="rId281"/>
    <p:sldId id="544" r:id="rId282"/>
    <p:sldId id="545" r:id="rId283"/>
    <p:sldId id="546" r:id="rId284"/>
    <p:sldId id="547" r:id="rId285"/>
    <p:sldId id="548" r:id="rId286"/>
    <p:sldId id="549" r:id="rId287"/>
    <p:sldId id="550" r:id="rId288"/>
    <p:sldId id="595" r:id="rId289"/>
    <p:sldId id="596" r:id="rId290"/>
    <p:sldId id="597" r:id="rId291"/>
    <p:sldId id="598" r:id="rId292"/>
    <p:sldId id="599" r:id="rId293"/>
    <p:sldId id="600" r:id="rId294"/>
    <p:sldId id="601" r:id="rId295"/>
    <p:sldId id="602" r:id="rId296"/>
    <p:sldId id="603" r:id="rId297"/>
    <p:sldId id="604" r:id="rId298"/>
    <p:sldId id="605" r:id="rId299"/>
    <p:sldId id="606" r:id="rId300"/>
    <p:sldId id="607" r:id="rId301"/>
    <p:sldId id="608" r:id="rId302"/>
    <p:sldId id="609" r:id="rId303"/>
    <p:sldId id="610" r:id="rId304"/>
    <p:sldId id="611" r:id="rId305"/>
    <p:sldId id="612" r:id="rId306"/>
    <p:sldId id="613" r:id="rId307"/>
    <p:sldId id="614" r:id="rId308"/>
    <p:sldId id="615" r:id="rId309"/>
    <p:sldId id="616" r:id="rId310"/>
    <p:sldId id="617" r:id="rId311"/>
    <p:sldId id="619" r:id="rId312"/>
    <p:sldId id="620" r:id="rId313"/>
    <p:sldId id="621" r:id="rId314"/>
    <p:sldId id="622" r:id="rId315"/>
    <p:sldId id="623" r:id="rId316"/>
    <p:sldId id="319" r:id="rId317"/>
  </p:sldIdLst>
  <p:sldSz cx="9144000" cy="5143500" type="screen16x9"/>
  <p:notesSz cx="6858000" cy="9144000"/>
  <p:custDataLst>
    <p:tags r:id="rId3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12F70"/>
    <a:srgbClr val="414455"/>
    <a:srgbClr val="568D11"/>
    <a:srgbClr val="70BA16"/>
    <a:srgbClr val="82D81A"/>
    <a:srgbClr val="61A113"/>
    <a:srgbClr val="1A74CC"/>
    <a:srgbClr val="E09320"/>
    <a:srgbClr val="4A99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56" autoAdjust="0"/>
    <p:restoredTop sz="94660"/>
  </p:normalViewPr>
  <p:slideViewPr>
    <p:cSldViewPr>
      <p:cViewPr varScale="1">
        <p:scale>
          <a:sx n="146" d="100"/>
          <a:sy n="146" d="100"/>
        </p:scale>
        <p:origin x="618" y="108"/>
      </p:cViewPr>
      <p:guideLst>
        <p:guide orient="horz" pos="1620"/>
        <p:guide pos="2880"/>
      </p:guideLst>
    </p:cSldViewPr>
  </p:slideViewPr>
  <p:notesTextViewPr>
    <p:cViewPr>
      <p:scale>
        <a:sx n="1" d="1"/>
        <a:sy n="1" d="1"/>
      </p:scale>
      <p:origin x="0" y="0"/>
    </p:cViewPr>
  </p:notesTextViewPr>
  <p:sorterViewPr>
    <p:cViewPr>
      <p:scale>
        <a:sx n="132" d="100"/>
        <a:sy n="132"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notesMaster" Target="notesMasters/notesMaster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tags" Target="tags/tag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presProps" Target="presProps.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viewProps" Target="viewProps.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75C004-A9D4-4858-99EC-F4CCE56E2FEF}" type="datetimeFigureOut">
              <a:rPr lang="zh-CN" altLang="en-US" smtClean="0"/>
              <a:t>2023/10/26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4E2E4E-2FFD-4B0E-BE9C-FA7BDC09154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10</a:t>
            </a:fld>
            <a:endParaRPr lang="zh-CN"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100</a:t>
            </a:fld>
            <a:endParaRPr lang="zh-CN" alt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5D0C05-D1F4-4D23-BDF0-C1C9ABA03E33}" type="slidenum">
              <a:rPr lang="zh-CN" altLang="en-US" smtClean="0"/>
              <a:t>101</a:t>
            </a:fld>
            <a:endParaRPr lang="zh-CN" alt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102</a:t>
            </a:fld>
            <a:endParaRPr lang="zh-CN" alt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103</a:t>
            </a:fld>
            <a:endParaRPr lang="zh-CN" alt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104</a:t>
            </a:fld>
            <a:endParaRPr lang="zh-CN" alt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105</a:t>
            </a:fld>
            <a:endParaRPr lang="zh-CN" alt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106</a:t>
            </a:fld>
            <a:endParaRPr lang="zh-CN" alt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107</a:t>
            </a:fld>
            <a:endParaRPr lang="zh-CN" alt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108</a:t>
            </a:fld>
            <a:endParaRPr lang="zh-CN" alt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109</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11</a:t>
            </a:fld>
            <a:endParaRPr lang="zh-CN" alt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110</a:t>
            </a:fld>
            <a:endParaRPr lang="zh-CN" alt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111</a:t>
            </a:fld>
            <a:endParaRPr lang="zh-CN" alt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112</a:t>
            </a:fld>
            <a:endParaRPr lang="zh-CN" alt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113</a:t>
            </a:fld>
            <a:endParaRPr lang="zh-CN" alt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114</a:t>
            </a:fld>
            <a:endParaRPr lang="zh-CN" alt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115</a:t>
            </a:fld>
            <a:endParaRPr lang="zh-CN" alt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116</a:t>
            </a:fld>
            <a:endParaRPr lang="zh-CN" alt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117</a:t>
            </a:fld>
            <a:endParaRPr lang="zh-CN" alt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118</a:t>
            </a:fld>
            <a:endParaRPr lang="zh-CN" alt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119</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12</a:t>
            </a:fld>
            <a:endParaRPr lang="zh-CN" alt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120</a:t>
            </a:fld>
            <a:endParaRPr lang="zh-CN" alt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121</a:t>
            </a:fld>
            <a:endParaRPr lang="zh-CN" alt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122</a:t>
            </a:fld>
            <a:endParaRPr lang="zh-CN" alt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123</a:t>
            </a:fld>
            <a:endParaRPr lang="zh-CN" alt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124</a:t>
            </a:fld>
            <a:endParaRPr lang="zh-CN" alt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125</a:t>
            </a:fld>
            <a:endParaRPr lang="zh-CN" alt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126</a:t>
            </a:fld>
            <a:endParaRPr lang="zh-CN" alt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127</a:t>
            </a:fld>
            <a:endParaRPr lang="zh-CN" alt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128</a:t>
            </a:fld>
            <a:endParaRPr lang="zh-CN" altLang="en-US"/>
          </a:p>
        </p:txBody>
      </p:sp>
    </p:spTree>
    <p:extLst>
      <p:ext uri="{BB962C8B-B14F-4D97-AF65-F5344CB8AC3E}">
        <p14:creationId xmlns:p14="http://schemas.microsoft.com/office/powerpoint/2010/main" val="69223601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129</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13</a:t>
            </a:fld>
            <a:endParaRPr lang="zh-CN" alt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130</a:t>
            </a:fld>
            <a:endParaRPr lang="zh-CN" alt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131</a:t>
            </a:fld>
            <a:endParaRPr lang="zh-CN" altLang="en-US"/>
          </a:p>
        </p:txBody>
      </p:sp>
    </p:spTree>
    <p:extLst>
      <p:ext uri="{BB962C8B-B14F-4D97-AF65-F5344CB8AC3E}">
        <p14:creationId xmlns:p14="http://schemas.microsoft.com/office/powerpoint/2010/main" val="249583577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132</a:t>
            </a:fld>
            <a:endParaRPr lang="zh-CN" alt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133</a:t>
            </a:fld>
            <a:endParaRPr lang="zh-CN" alt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134</a:t>
            </a:fld>
            <a:endParaRPr lang="zh-CN" alt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135</a:t>
            </a:fld>
            <a:endParaRPr lang="zh-CN" alt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5D0C05-D1F4-4D23-BDF0-C1C9ABA03E33}" type="slidenum">
              <a:rPr lang="zh-CN" altLang="en-US" smtClean="0"/>
              <a:t>136</a:t>
            </a:fld>
            <a:endParaRPr lang="zh-CN" alt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137</a:t>
            </a:fld>
            <a:endParaRPr lang="zh-CN" alt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138</a:t>
            </a:fld>
            <a:endParaRPr lang="zh-CN" alt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139</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14</a:t>
            </a:fld>
            <a:endParaRPr lang="zh-CN" alt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140</a:t>
            </a:fld>
            <a:endParaRPr lang="zh-CN" alt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141</a:t>
            </a:fld>
            <a:endParaRPr lang="zh-CN" altLang="en-US"/>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142</a:t>
            </a:fld>
            <a:endParaRPr lang="zh-CN" alt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143</a:t>
            </a:fld>
            <a:endParaRPr lang="zh-CN" alt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144</a:t>
            </a:fld>
            <a:endParaRPr lang="zh-CN" altLang="en-US"/>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145</a:t>
            </a:fld>
            <a:endParaRPr lang="zh-CN" altLang="en-US"/>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146</a:t>
            </a:fld>
            <a:endParaRPr lang="zh-CN" altLang="en-US"/>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147</a:t>
            </a:fld>
            <a:endParaRPr lang="zh-CN" alt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148</a:t>
            </a:fld>
            <a:endParaRPr lang="zh-CN" altLang="en-US"/>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149</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15</a:t>
            </a:fld>
            <a:endParaRPr lang="zh-CN" altLang="en-US"/>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150</a:t>
            </a:fld>
            <a:endParaRPr lang="zh-CN" altLang="en-US"/>
          </a:p>
        </p:txBody>
      </p:sp>
    </p:spTree>
    <p:extLst>
      <p:ext uri="{BB962C8B-B14F-4D97-AF65-F5344CB8AC3E}">
        <p14:creationId xmlns:p14="http://schemas.microsoft.com/office/powerpoint/2010/main" val="35414451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151</a:t>
            </a:fld>
            <a:endParaRPr lang="zh-CN" altLang="en-US"/>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152</a:t>
            </a:fld>
            <a:endParaRPr lang="zh-CN" altLang="en-US"/>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153</a:t>
            </a:fld>
            <a:endParaRPr lang="zh-CN" altLang="en-US"/>
          </a:p>
        </p:txBody>
      </p:sp>
    </p:spTree>
    <p:extLst>
      <p:ext uri="{BB962C8B-B14F-4D97-AF65-F5344CB8AC3E}">
        <p14:creationId xmlns:p14="http://schemas.microsoft.com/office/powerpoint/2010/main" val="284366491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154</a:t>
            </a:fld>
            <a:endParaRPr lang="zh-CN" altLang="en-US"/>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155</a:t>
            </a:fld>
            <a:endParaRPr lang="zh-CN" altLang="en-US"/>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156</a:t>
            </a:fld>
            <a:endParaRPr lang="zh-CN" altLang="en-US"/>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157</a:t>
            </a:fld>
            <a:endParaRPr lang="zh-CN" altLang="en-US"/>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158</a:t>
            </a:fld>
            <a:endParaRPr lang="zh-CN" altLang="en-US"/>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159</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16</a:t>
            </a:fld>
            <a:endParaRPr lang="zh-CN" altLang="en-US"/>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160</a:t>
            </a:fld>
            <a:endParaRPr lang="zh-CN" altLang="en-US"/>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161</a:t>
            </a:fld>
            <a:endParaRPr lang="zh-CN" altLang="en-US"/>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162</a:t>
            </a:fld>
            <a:endParaRPr lang="zh-CN" altLang="en-US"/>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163</a:t>
            </a:fld>
            <a:endParaRPr lang="zh-CN" altLang="en-US"/>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164</a:t>
            </a:fld>
            <a:endParaRPr lang="zh-CN" altLang="en-US"/>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165</a:t>
            </a:fld>
            <a:endParaRPr lang="zh-CN" altLang="en-US"/>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166</a:t>
            </a:fld>
            <a:endParaRPr lang="zh-CN" altLang="en-US"/>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167</a:t>
            </a:fld>
            <a:endParaRPr lang="zh-CN" altLang="en-US"/>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168</a:t>
            </a:fld>
            <a:endParaRPr lang="zh-CN" altLang="en-US"/>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169</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17</a:t>
            </a:fld>
            <a:endParaRPr lang="zh-CN" altLang="en-US"/>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170</a:t>
            </a:fld>
            <a:endParaRPr lang="zh-CN" altLang="en-US"/>
          </a:p>
        </p:txBody>
      </p:sp>
    </p:spTree>
    <p:extLst>
      <p:ext uri="{BB962C8B-B14F-4D97-AF65-F5344CB8AC3E}">
        <p14:creationId xmlns:p14="http://schemas.microsoft.com/office/powerpoint/2010/main" val="4014847517"/>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171</a:t>
            </a:fld>
            <a:endParaRPr lang="zh-CN" altLang="en-US"/>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172</a:t>
            </a:fld>
            <a:endParaRPr lang="zh-CN" altLang="en-US"/>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5D0C05-D1F4-4D23-BDF0-C1C9ABA03E33}" type="slidenum">
              <a:rPr lang="zh-CN" altLang="en-US" smtClean="0"/>
              <a:t>173</a:t>
            </a:fld>
            <a:endParaRPr lang="zh-CN" altLang="en-US"/>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174</a:t>
            </a:fld>
            <a:endParaRPr lang="zh-CN" altLang="en-US"/>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175</a:t>
            </a:fld>
            <a:endParaRPr lang="zh-CN" altLang="en-US"/>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176</a:t>
            </a:fld>
            <a:endParaRPr lang="zh-CN" altLang="en-US"/>
          </a:p>
        </p:txBody>
      </p:sp>
    </p:spTree>
    <p:extLst>
      <p:ext uri="{BB962C8B-B14F-4D97-AF65-F5344CB8AC3E}">
        <p14:creationId xmlns:p14="http://schemas.microsoft.com/office/powerpoint/2010/main" val="1545212774"/>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177</a:t>
            </a:fld>
            <a:endParaRPr lang="zh-CN" altLang="en-US"/>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178</a:t>
            </a:fld>
            <a:endParaRPr lang="zh-CN" altLang="en-US"/>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179</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18</a:t>
            </a:fld>
            <a:endParaRPr lang="zh-CN" altLang="en-US"/>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180</a:t>
            </a:fld>
            <a:endParaRPr lang="zh-CN" altLang="en-US"/>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181</a:t>
            </a:fld>
            <a:endParaRPr lang="zh-CN" altLang="en-US"/>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182</a:t>
            </a:fld>
            <a:endParaRPr lang="zh-CN" altLang="en-US"/>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183</a:t>
            </a:fld>
            <a:endParaRPr lang="zh-CN" altLang="en-US"/>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184</a:t>
            </a:fld>
            <a:endParaRPr lang="zh-CN" altLang="en-US"/>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185</a:t>
            </a:fld>
            <a:endParaRPr lang="zh-CN" altLang="en-US"/>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186</a:t>
            </a:fld>
            <a:endParaRPr lang="zh-CN" altLang="en-US"/>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187</a:t>
            </a:fld>
            <a:endParaRPr lang="zh-CN" altLang="en-US"/>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188</a:t>
            </a:fld>
            <a:endParaRPr lang="zh-CN" altLang="en-US"/>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189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19</a:t>
            </a:fld>
            <a:endParaRPr lang="zh-CN" altLang="en-US"/>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190</a:t>
            </a:fld>
            <a:endParaRPr lang="zh-CN" altLang="en-US"/>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191</a:t>
            </a:fld>
            <a:endParaRPr lang="zh-CN" altLang="en-US"/>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192</a:t>
            </a:fld>
            <a:endParaRPr lang="zh-CN" altLang="en-US"/>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193</a:t>
            </a:fld>
            <a:endParaRPr lang="zh-CN" altLang="en-US"/>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194</a:t>
            </a:fld>
            <a:endParaRPr lang="zh-CN" altLang="en-US"/>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195</a:t>
            </a:fld>
            <a:endParaRPr lang="zh-CN" altLang="en-US"/>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196</a:t>
            </a:fld>
            <a:endParaRPr lang="zh-CN" altLang="en-US"/>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197</a:t>
            </a:fld>
            <a:endParaRPr lang="zh-CN" altLang="en-US"/>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198</a:t>
            </a:fld>
            <a:endParaRPr lang="zh-CN" altLang="en-US"/>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199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20</a:t>
            </a:fld>
            <a:endParaRPr lang="zh-CN" altLang="en-US"/>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200</a:t>
            </a:fld>
            <a:endParaRPr lang="zh-CN" altLang="en-US"/>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201</a:t>
            </a:fld>
            <a:endParaRPr lang="zh-CN" altLang="en-US"/>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202</a:t>
            </a:fld>
            <a:endParaRPr lang="zh-CN" altLang="en-US"/>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203</a:t>
            </a:fld>
            <a:endParaRPr lang="zh-CN" altLang="en-US"/>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204</a:t>
            </a:fld>
            <a:endParaRPr lang="zh-CN" altLang="en-US"/>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205</a:t>
            </a:fld>
            <a:endParaRPr lang="zh-CN" altLang="en-US"/>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206</a:t>
            </a:fld>
            <a:endParaRPr lang="zh-CN" altLang="en-US"/>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207</a:t>
            </a:fld>
            <a:endParaRPr lang="zh-CN" altLang="en-US"/>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208</a:t>
            </a:fld>
            <a:endParaRPr lang="zh-CN" altLang="en-US"/>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209</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21</a:t>
            </a:fld>
            <a:endParaRPr lang="zh-CN" altLang="en-US"/>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210</a:t>
            </a:fld>
            <a:endParaRPr lang="zh-CN" altLang="en-US"/>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211</a:t>
            </a:fld>
            <a:endParaRPr lang="zh-CN" altLang="en-US"/>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212</a:t>
            </a:fld>
            <a:endParaRPr lang="zh-CN" altLang="en-US"/>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213</a:t>
            </a:fld>
            <a:endParaRPr lang="zh-CN" altLang="en-US"/>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214</a:t>
            </a:fld>
            <a:endParaRPr lang="zh-CN" altLang="en-US"/>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215</a:t>
            </a:fld>
            <a:endParaRPr lang="zh-CN" altLang="en-US"/>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216</a:t>
            </a:fld>
            <a:endParaRPr lang="zh-CN" altLang="en-US"/>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217</a:t>
            </a:fld>
            <a:endParaRPr lang="zh-CN" altLang="en-US"/>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218</a:t>
            </a:fld>
            <a:endParaRPr lang="zh-CN" altLang="en-US"/>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219</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22</a:t>
            </a:fld>
            <a:endParaRPr lang="zh-CN" altLang="en-US"/>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220</a:t>
            </a:fld>
            <a:endParaRPr lang="zh-CN" altLang="en-US"/>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221</a:t>
            </a:fld>
            <a:endParaRPr lang="zh-CN" altLang="en-US"/>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222</a:t>
            </a:fld>
            <a:endParaRPr lang="zh-CN" altLang="en-US"/>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223</a:t>
            </a:fld>
            <a:endParaRPr lang="zh-CN" altLang="en-US"/>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224</a:t>
            </a:fld>
            <a:endParaRPr lang="zh-CN" altLang="en-US"/>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225</a:t>
            </a:fld>
            <a:endParaRPr lang="zh-CN" altLang="en-US"/>
          </a:p>
        </p:txBody>
      </p:sp>
    </p:spTree>
    <p:extLst>
      <p:ext uri="{BB962C8B-B14F-4D97-AF65-F5344CB8AC3E}">
        <p14:creationId xmlns:p14="http://schemas.microsoft.com/office/powerpoint/2010/main" val="2306303213"/>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226</a:t>
            </a:fld>
            <a:endParaRPr lang="zh-CN" altLang="en-US"/>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227</a:t>
            </a:fld>
            <a:endParaRPr lang="zh-CN" altLang="en-US"/>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228</a:t>
            </a:fld>
            <a:endParaRPr lang="zh-CN" altLang="en-US"/>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229</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23</a:t>
            </a:fld>
            <a:endParaRPr lang="zh-CN" altLang="en-US"/>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230</a:t>
            </a:fld>
            <a:endParaRPr lang="zh-CN" altLang="en-US"/>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231</a:t>
            </a:fld>
            <a:endParaRPr lang="zh-CN" altLang="en-US"/>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232</a:t>
            </a:fld>
            <a:endParaRPr lang="zh-CN" altLang="en-US"/>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233</a:t>
            </a:fld>
            <a:endParaRPr lang="zh-CN" altLang="en-US"/>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234</a:t>
            </a:fld>
            <a:endParaRPr lang="zh-CN" altLang="en-US"/>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235</a:t>
            </a:fld>
            <a:endParaRPr lang="zh-CN" altLang="en-US"/>
          </a:p>
        </p:txBody>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236</a:t>
            </a:fld>
            <a:endParaRPr lang="zh-CN" altLang="en-US"/>
          </a:p>
        </p:txBody>
      </p:sp>
    </p:spTree>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237</a:t>
            </a:fld>
            <a:endParaRPr lang="zh-CN" altLang="en-US"/>
          </a:p>
        </p:txBody>
      </p:sp>
    </p:spTree>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238</a:t>
            </a:fld>
            <a:endParaRPr lang="zh-CN" altLang="en-US"/>
          </a:p>
        </p:txBody>
      </p:sp>
    </p:spTree>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239</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24</a:t>
            </a:fld>
            <a:endParaRPr lang="zh-CN" altLang="en-US"/>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240</a:t>
            </a:fld>
            <a:endParaRPr lang="zh-CN" altLang="en-US"/>
          </a:p>
        </p:txBody>
      </p:sp>
    </p:spTree>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241</a:t>
            </a:fld>
            <a:endParaRPr lang="zh-CN" altLang="en-US"/>
          </a:p>
        </p:txBody>
      </p:sp>
    </p:spTree>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242</a:t>
            </a:fld>
            <a:endParaRPr lang="zh-CN" altLang="en-US"/>
          </a:p>
        </p:txBody>
      </p:sp>
    </p:spTree>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243</a:t>
            </a:fld>
            <a:endParaRPr lang="zh-CN" altLang="en-US"/>
          </a:p>
        </p:txBody>
      </p:sp>
    </p:spTree>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244</a:t>
            </a:fld>
            <a:endParaRPr lang="zh-CN" altLang="en-US"/>
          </a:p>
        </p:txBody>
      </p:sp>
    </p:spTree>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245</a:t>
            </a:fld>
            <a:endParaRPr lang="zh-CN" altLang="en-US"/>
          </a:p>
        </p:txBody>
      </p:sp>
    </p:spTree>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246</a:t>
            </a:fld>
            <a:endParaRPr lang="zh-CN" altLang="en-US"/>
          </a:p>
        </p:txBody>
      </p:sp>
    </p:spTree>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247</a:t>
            </a:fld>
            <a:endParaRPr lang="zh-CN" altLang="en-US"/>
          </a:p>
        </p:txBody>
      </p:sp>
    </p:spTree>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248</a:t>
            </a:fld>
            <a:endParaRPr lang="zh-CN" altLang="en-US"/>
          </a:p>
        </p:txBody>
      </p:sp>
    </p:spTree>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249</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25</a:t>
            </a:fld>
            <a:endParaRPr lang="zh-CN" altLang="en-US"/>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250</a:t>
            </a:fld>
            <a:endParaRPr lang="zh-CN" altLang="en-US"/>
          </a:p>
        </p:txBody>
      </p:sp>
    </p:spTree>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251</a:t>
            </a:fld>
            <a:endParaRPr lang="zh-CN" altLang="en-US"/>
          </a:p>
        </p:txBody>
      </p:sp>
    </p:spTree>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252</a:t>
            </a:fld>
            <a:endParaRPr lang="zh-CN" altLang="en-US"/>
          </a:p>
        </p:txBody>
      </p:sp>
    </p:spTree>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253</a:t>
            </a:fld>
            <a:endParaRPr lang="zh-CN" altLang="en-US"/>
          </a:p>
        </p:txBody>
      </p:sp>
    </p:spTree>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254</a:t>
            </a:fld>
            <a:endParaRPr lang="zh-CN" altLang="en-US"/>
          </a:p>
        </p:txBody>
      </p:sp>
    </p:spTree>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255</a:t>
            </a:fld>
            <a:endParaRPr lang="zh-CN" altLang="en-US"/>
          </a:p>
        </p:txBody>
      </p:sp>
    </p:spTree>
    <p:extLst>
      <p:ext uri="{BB962C8B-B14F-4D97-AF65-F5344CB8AC3E}">
        <p14:creationId xmlns:p14="http://schemas.microsoft.com/office/powerpoint/2010/main" val="1940329682"/>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256</a:t>
            </a:fld>
            <a:endParaRPr lang="zh-CN" altLang="en-US"/>
          </a:p>
        </p:txBody>
      </p:sp>
    </p:spTree>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257</a:t>
            </a:fld>
            <a:endParaRPr lang="zh-CN" altLang="en-US"/>
          </a:p>
        </p:txBody>
      </p:sp>
    </p:spTree>
    <p:extLst>
      <p:ext uri="{BB962C8B-B14F-4D97-AF65-F5344CB8AC3E}">
        <p14:creationId xmlns:p14="http://schemas.microsoft.com/office/powerpoint/2010/main" val="749586870"/>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258</a:t>
            </a:fld>
            <a:endParaRPr lang="zh-CN" altLang="en-US"/>
          </a:p>
        </p:txBody>
      </p:sp>
    </p:spTree>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259</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26</a:t>
            </a:fld>
            <a:endParaRPr lang="zh-CN" altLang="en-US"/>
          </a:p>
        </p:txBody>
      </p:sp>
    </p:spTree>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260</a:t>
            </a:fld>
            <a:endParaRPr lang="zh-CN" altLang="en-US"/>
          </a:p>
        </p:txBody>
      </p:sp>
    </p:spTree>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261</a:t>
            </a:fld>
            <a:endParaRPr lang="zh-CN" altLang="en-US"/>
          </a:p>
        </p:txBody>
      </p:sp>
    </p:spTree>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262</a:t>
            </a:fld>
            <a:endParaRPr lang="zh-CN" altLang="en-US"/>
          </a:p>
        </p:txBody>
      </p:sp>
    </p:spTree>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263</a:t>
            </a:fld>
            <a:endParaRPr lang="zh-CN" altLang="en-US"/>
          </a:p>
        </p:txBody>
      </p:sp>
    </p:spTree>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264</a:t>
            </a:fld>
            <a:endParaRPr lang="zh-CN" altLang="en-US"/>
          </a:p>
        </p:txBody>
      </p:sp>
    </p:spTree>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265</a:t>
            </a:fld>
            <a:endParaRPr lang="zh-CN" altLang="en-US"/>
          </a:p>
        </p:txBody>
      </p:sp>
    </p:spTree>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266</a:t>
            </a:fld>
            <a:endParaRPr lang="zh-CN" altLang="en-US"/>
          </a:p>
        </p:txBody>
      </p:sp>
    </p:spTree>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267</a:t>
            </a:fld>
            <a:endParaRPr lang="zh-CN" altLang="en-US"/>
          </a:p>
        </p:txBody>
      </p:sp>
    </p:spTree>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268</a:t>
            </a:fld>
            <a:endParaRPr lang="zh-CN" altLang="en-US"/>
          </a:p>
        </p:txBody>
      </p:sp>
    </p:spTree>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269</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27</a:t>
            </a:fld>
            <a:endParaRPr lang="zh-CN" altLang="en-US"/>
          </a:p>
        </p:txBody>
      </p:sp>
    </p:spTree>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270</a:t>
            </a:fld>
            <a:endParaRPr lang="zh-CN" altLang="en-US"/>
          </a:p>
        </p:txBody>
      </p:sp>
    </p:spTree>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271</a:t>
            </a:fld>
            <a:endParaRPr lang="zh-CN" altLang="en-US"/>
          </a:p>
        </p:txBody>
      </p:sp>
    </p:spTree>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272</a:t>
            </a:fld>
            <a:endParaRPr lang="zh-CN" altLang="en-US"/>
          </a:p>
        </p:txBody>
      </p:sp>
    </p:spTree>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273</a:t>
            </a:fld>
            <a:endParaRPr lang="zh-CN" altLang="en-US"/>
          </a:p>
        </p:txBody>
      </p:sp>
    </p:spTree>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274</a:t>
            </a:fld>
            <a:endParaRPr lang="zh-CN" altLang="en-US"/>
          </a:p>
        </p:txBody>
      </p:sp>
    </p:spTree>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275</a:t>
            </a:fld>
            <a:endParaRPr lang="zh-CN" altLang="en-US"/>
          </a:p>
        </p:txBody>
      </p:sp>
    </p:spTree>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276</a:t>
            </a:fld>
            <a:endParaRPr lang="zh-CN" altLang="en-US"/>
          </a:p>
        </p:txBody>
      </p:sp>
    </p:spTree>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277</a:t>
            </a:fld>
            <a:endParaRPr lang="zh-CN" altLang="en-US"/>
          </a:p>
        </p:txBody>
      </p:sp>
    </p:spTree>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278</a:t>
            </a:fld>
            <a:endParaRPr lang="zh-CN" altLang="en-US"/>
          </a:p>
        </p:txBody>
      </p:sp>
    </p:spTree>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279</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28</a:t>
            </a:fld>
            <a:endParaRPr lang="zh-CN" altLang="en-US"/>
          </a:p>
        </p:txBody>
      </p:sp>
    </p:spTree>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280</a:t>
            </a:fld>
            <a:endParaRPr lang="zh-CN" altLang="en-US"/>
          </a:p>
        </p:txBody>
      </p:sp>
    </p:spTree>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281</a:t>
            </a:fld>
            <a:endParaRPr lang="zh-CN" altLang="en-US"/>
          </a:p>
        </p:txBody>
      </p:sp>
    </p:spTree>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282</a:t>
            </a:fld>
            <a:endParaRPr lang="zh-CN" altLang="en-US"/>
          </a:p>
        </p:txBody>
      </p:sp>
    </p:spTree>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283</a:t>
            </a:fld>
            <a:endParaRPr lang="zh-CN" altLang="en-US"/>
          </a:p>
        </p:txBody>
      </p:sp>
    </p:spTree>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284</a:t>
            </a:fld>
            <a:endParaRPr lang="zh-CN" altLang="en-US"/>
          </a:p>
        </p:txBody>
      </p:sp>
    </p:spTree>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285</a:t>
            </a:fld>
            <a:endParaRPr lang="zh-CN" altLang="en-US"/>
          </a:p>
        </p:txBody>
      </p:sp>
    </p:spTree>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286</a:t>
            </a:fld>
            <a:endParaRPr lang="zh-CN" altLang="en-US"/>
          </a:p>
        </p:txBody>
      </p:sp>
    </p:spTree>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287</a:t>
            </a:fld>
            <a:endParaRPr lang="zh-CN" altLang="en-US"/>
          </a:p>
        </p:txBody>
      </p:sp>
    </p:spTree>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288</a:t>
            </a:fld>
            <a:endParaRPr lang="zh-CN" altLang="en-US"/>
          </a:p>
        </p:txBody>
      </p:sp>
    </p:spTree>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289</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29</a:t>
            </a:fld>
            <a:endParaRPr lang="zh-CN" altLang="en-US"/>
          </a:p>
        </p:txBody>
      </p:sp>
    </p:spTree>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290</a:t>
            </a:fld>
            <a:endParaRPr lang="zh-CN" altLang="en-US"/>
          </a:p>
        </p:txBody>
      </p:sp>
    </p:spTree>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291</a:t>
            </a:fld>
            <a:endParaRPr lang="zh-CN" altLang="en-US"/>
          </a:p>
        </p:txBody>
      </p:sp>
    </p:spTree>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292</a:t>
            </a:fld>
            <a:endParaRPr lang="zh-CN" altLang="en-US"/>
          </a:p>
        </p:txBody>
      </p:sp>
    </p:spTree>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293</a:t>
            </a:fld>
            <a:endParaRPr lang="zh-CN" altLang="en-US"/>
          </a:p>
        </p:txBody>
      </p:sp>
    </p:spTree>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294</a:t>
            </a:fld>
            <a:endParaRPr lang="zh-CN" altLang="en-US"/>
          </a:p>
        </p:txBody>
      </p:sp>
    </p:spTree>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295</a:t>
            </a:fld>
            <a:endParaRPr lang="zh-CN" altLang="en-US"/>
          </a:p>
        </p:txBody>
      </p:sp>
    </p:spTree>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296</a:t>
            </a:fld>
            <a:endParaRPr lang="zh-CN" altLang="en-US"/>
          </a:p>
        </p:txBody>
      </p:sp>
    </p:spTree>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297</a:t>
            </a:fld>
            <a:endParaRPr lang="zh-CN" altLang="en-US"/>
          </a:p>
        </p:txBody>
      </p:sp>
    </p:spTree>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298</a:t>
            </a:fld>
            <a:endParaRPr lang="zh-CN" altLang="en-US"/>
          </a:p>
        </p:txBody>
      </p:sp>
    </p:spTree>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299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5D0C05-D1F4-4D23-BDF0-C1C9ABA03E33}"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30</a:t>
            </a:fld>
            <a:endParaRPr lang="zh-CN" altLang="en-US"/>
          </a:p>
        </p:txBody>
      </p:sp>
    </p:spTree>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300</a:t>
            </a:fld>
            <a:endParaRPr lang="zh-CN" altLang="en-US"/>
          </a:p>
        </p:txBody>
      </p:sp>
    </p:spTree>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301</a:t>
            </a:fld>
            <a:endParaRPr lang="zh-CN" altLang="en-US"/>
          </a:p>
        </p:txBody>
      </p:sp>
    </p:spTree>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302</a:t>
            </a:fld>
            <a:endParaRPr lang="zh-CN" altLang="en-US"/>
          </a:p>
        </p:txBody>
      </p:sp>
    </p:spTree>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303</a:t>
            </a:fld>
            <a:endParaRPr lang="zh-CN" altLang="en-US"/>
          </a:p>
        </p:txBody>
      </p:sp>
    </p:spTree>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304</a:t>
            </a:fld>
            <a:endParaRPr lang="zh-CN" altLang="en-US"/>
          </a:p>
        </p:txBody>
      </p:sp>
    </p:spTree>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305</a:t>
            </a:fld>
            <a:endParaRPr lang="zh-CN" altLang="en-US"/>
          </a:p>
        </p:txBody>
      </p:sp>
    </p:spTree>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306</a:t>
            </a:fld>
            <a:endParaRPr lang="zh-CN" altLang="en-US"/>
          </a:p>
        </p:txBody>
      </p:sp>
    </p:spTree>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307</a:t>
            </a:fld>
            <a:endParaRPr lang="zh-CN" altLang="en-US"/>
          </a:p>
        </p:txBody>
      </p:sp>
    </p:spTree>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308</a:t>
            </a:fld>
            <a:endParaRPr lang="zh-CN" altLang="en-US"/>
          </a:p>
        </p:txBody>
      </p:sp>
    </p:spTree>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309</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31</a:t>
            </a:fld>
            <a:endParaRPr lang="zh-CN" altLang="en-US"/>
          </a:p>
        </p:txBody>
      </p:sp>
    </p:spTree>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310</a:t>
            </a:fld>
            <a:endParaRPr lang="zh-CN" altLang="en-US"/>
          </a:p>
        </p:txBody>
      </p:sp>
    </p:spTree>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311</a:t>
            </a:fld>
            <a:endParaRPr lang="zh-CN" altLang="en-US"/>
          </a:p>
        </p:txBody>
      </p:sp>
    </p:spTree>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312</a:t>
            </a:fld>
            <a:endParaRPr lang="zh-CN" altLang="en-US"/>
          </a:p>
        </p:txBody>
      </p:sp>
    </p:spTree>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313</a:t>
            </a:fld>
            <a:endParaRPr lang="zh-CN" altLang="en-US"/>
          </a:p>
        </p:txBody>
      </p:sp>
    </p:spTree>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314</a:t>
            </a:fld>
            <a:endParaRPr lang="zh-CN" altLang="en-US"/>
          </a:p>
        </p:txBody>
      </p:sp>
    </p:spTree>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315</a:t>
            </a:fld>
            <a:endParaRPr lang="zh-CN" altLang="en-US"/>
          </a:p>
        </p:txBody>
      </p:sp>
    </p:spTree>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316</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45</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46</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47</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48</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49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5</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50</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51</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52</a:t>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53</a:t>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54</a:t>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55</a:t>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56</a:t>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57</a:t>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58</a:t>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59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6</a:t>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60</a:t>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61</a:t>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62</a:t>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63</a:t>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64</a:t>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65</a:t>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66</a:t>
            </a:fld>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67</a:t>
            </a:fld>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68</a:t>
            </a:fld>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69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7</a:t>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70</a:t>
            </a:fld>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71</a:t>
            </a:fld>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5D0C05-D1F4-4D23-BDF0-C1C9ABA03E33}" type="slidenum">
              <a:rPr lang="zh-CN" altLang="en-US" smtClean="0"/>
              <a:t>72</a:t>
            </a:fld>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73</a:t>
            </a:fld>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74</a:t>
            </a:fld>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75</a:t>
            </a:fld>
            <a:endParaRPr lang="zh-CN"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76</a:t>
            </a:fld>
            <a:endParaRPr lang="zh-CN"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77</a:t>
            </a:fld>
            <a:endParaRPr lang="zh-CN"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78</a:t>
            </a:fld>
            <a:endParaRPr lang="zh-CN"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79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8</a:t>
            </a:fld>
            <a:endParaRPr lang="zh-CN"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80</a:t>
            </a:fld>
            <a:endParaRPr lang="zh-CN"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81</a:t>
            </a:fld>
            <a:endParaRPr lang="zh-CN"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82</a:t>
            </a:fld>
            <a:endParaRPr lang="zh-CN"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83</a:t>
            </a:fld>
            <a:endParaRPr lang="zh-CN"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84</a:t>
            </a:fld>
            <a:endParaRPr lang="zh-CN"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85</a:t>
            </a:fld>
            <a:endParaRPr lang="zh-CN"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86</a:t>
            </a:fld>
            <a:endParaRPr lang="zh-CN"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87</a:t>
            </a:fld>
            <a:endParaRPr lang="zh-CN"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88</a:t>
            </a:fld>
            <a:endParaRPr lang="zh-CN"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89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9</a:t>
            </a:fld>
            <a:endParaRPr lang="zh-CN"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90</a:t>
            </a:fld>
            <a:endParaRPr lang="zh-CN"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91</a:t>
            </a:fld>
            <a:endParaRPr lang="zh-CN"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92</a:t>
            </a:fld>
            <a:endParaRPr lang="zh-CN"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93</a:t>
            </a:fld>
            <a:endParaRPr lang="zh-CN"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94</a:t>
            </a:fld>
            <a:endParaRPr lang="zh-CN"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95</a:t>
            </a:fld>
            <a:endParaRPr lang="zh-CN"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96</a:t>
            </a:fld>
            <a:endParaRPr lang="zh-CN"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97</a:t>
            </a:fld>
            <a:endParaRPr lang="zh-CN"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98</a:t>
            </a:fld>
            <a:endParaRPr lang="zh-CN" alt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99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1"/>
            <a:ext cx="7772400" cy="1102519"/>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E137E13-6931-4ECB-BB5B-849FB74182C0}" type="datetimeFigureOut">
              <a:rPr lang="zh-CN" altLang="en-US" smtClean="0"/>
              <a:t>2023/10/26</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23CBF4B4-C160-4F55-AC7D-1C8FF5BA05F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E137E13-6931-4ECB-BB5B-849FB74182C0}" type="datetimeFigureOut">
              <a:rPr lang="zh-CN" altLang="en-US" smtClean="0"/>
              <a:t>2023/10/26</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23CBF4B4-C160-4F55-AC7D-1C8FF5BA05F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E137E13-6931-4ECB-BB5B-849FB74182C0}" type="datetimeFigureOut">
              <a:rPr lang="zh-CN" altLang="en-US" smtClean="0"/>
              <a:t>2023/10/26</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23CBF4B4-C160-4F55-AC7D-1C8FF5BA05F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9_标题幻灯片">
    <p:spTree>
      <p:nvGrpSpPr>
        <p:cNvPr id="1" name=""/>
        <p:cNvGrpSpPr/>
        <p:nvPr/>
      </p:nvGrpSpPr>
      <p:grpSpPr>
        <a:xfrm>
          <a:off x="0" y="0"/>
          <a:ext cx="0" cy="0"/>
          <a:chOff x="0" y="0"/>
          <a:chExt cx="0" cy="0"/>
        </a:xfrm>
      </p:grpSpPr>
      <p:sp>
        <p:nvSpPr>
          <p:cNvPr id="7" name="矩形 6"/>
          <p:cNvSpPr/>
          <p:nvPr userDrawn="1"/>
        </p:nvSpPr>
        <p:spPr>
          <a:xfrm>
            <a:off x="0" y="0"/>
            <a:ext cx="9144000" cy="699542"/>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3" y="-20538"/>
            <a:ext cx="1704311" cy="720080"/>
          </a:xfrm>
          <a:prstGeom prst="rect">
            <a:avLst/>
          </a:prstGeom>
        </p:spPr>
      </p:pic>
      <p:sp>
        <p:nvSpPr>
          <p:cNvPr id="9" name="矩形 8"/>
          <p:cNvSpPr/>
          <p:nvPr userDrawn="1"/>
        </p:nvSpPr>
        <p:spPr>
          <a:xfrm>
            <a:off x="6477502" y="175742"/>
            <a:ext cx="902811" cy="307777"/>
          </a:xfrm>
          <a:prstGeom prst="rect">
            <a:avLst/>
          </a:prstGeom>
        </p:spPr>
        <p:txBody>
          <a:bodyPr wrap="non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课题综述</a:t>
            </a:r>
          </a:p>
        </p:txBody>
      </p:sp>
      <p:sp>
        <p:nvSpPr>
          <p:cNvPr id="10" name="矩形 9"/>
          <p:cNvSpPr/>
          <p:nvPr userDrawn="1"/>
        </p:nvSpPr>
        <p:spPr>
          <a:xfrm>
            <a:off x="8564756" y="258402"/>
            <a:ext cx="183709" cy="13778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11" name="矩形 10"/>
          <p:cNvSpPr/>
          <p:nvPr userDrawn="1"/>
        </p:nvSpPr>
        <p:spPr>
          <a:xfrm>
            <a:off x="8329002" y="258402"/>
            <a:ext cx="183709" cy="13778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12" name="矩形 11"/>
          <p:cNvSpPr/>
          <p:nvPr userDrawn="1"/>
        </p:nvSpPr>
        <p:spPr>
          <a:xfrm>
            <a:off x="8097732" y="258402"/>
            <a:ext cx="183709" cy="13778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13" name="矩形 12"/>
          <p:cNvSpPr/>
          <p:nvPr userDrawn="1"/>
        </p:nvSpPr>
        <p:spPr>
          <a:xfrm>
            <a:off x="7861978" y="258402"/>
            <a:ext cx="183709" cy="13778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14" name="矩形 13"/>
          <p:cNvSpPr/>
          <p:nvPr userDrawn="1"/>
        </p:nvSpPr>
        <p:spPr>
          <a:xfrm>
            <a:off x="7626223" y="258402"/>
            <a:ext cx="183709" cy="13778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15" name="矩形 14"/>
          <p:cNvSpPr/>
          <p:nvPr userDrawn="1"/>
        </p:nvSpPr>
        <p:spPr>
          <a:xfrm>
            <a:off x="7384122" y="258402"/>
            <a:ext cx="183709" cy="137782"/>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200151"/>
            <a:ext cx="8229600" cy="339447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E137E13-6931-4ECB-BB5B-849FB74182C0}" type="datetimeFigureOut">
              <a:rPr lang="zh-CN" altLang="en-US" smtClean="0"/>
              <a:t>2023/10/26</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23CBF4B4-C160-4F55-AC7D-1C8FF5BA05F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E137E13-6931-4ECB-BB5B-849FB74182C0}" type="datetimeFigureOut">
              <a:rPr lang="zh-CN" altLang="en-US" smtClean="0"/>
              <a:t>2023/10/26</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23CBF4B4-C160-4F55-AC7D-1C8FF5BA05F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5E137E13-6931-4ECB-BB5B-849FB74182C0}" type="datetimeFigureOut">
              <a:rPr lang="zh-CN" altLang="en-US" smtClean="0"/>
              <a:t>2023/10/26</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23CBF4B4-C160-4F55-AC7D-1C8FF5BA05F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1"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1"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7"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7"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4767263"/>
            <a:ext cx="2133600" cy="273844"/>
          </a:xfrm>
          <a:prstGeom prst="rect">
            <a:avLst/>
          </a:prstGeom>
        </p:spPr>
        <p:txBody>
          <a:bodyPr/>
          <a:lstStyle/>
          <a:p>
            <a:fld id="{5E137E13-6931-4ECB-BB5B-849FB74182C0}" type="datetimeFigureOut">
              <a:rPr lang="zh-CN" altLang="en-US" smtClean="0"/>
              <a:t>2023/10/26</a:t>
            </a:fld>
            <a:endParaRPr lang="zh-CN" altLang="en-US"/>
          </a:p>
        </p:txBody>
      </p:sp>
      <p:sp>
        <p:nvSpPr>
          <p:cNvPr id="8" name="页脚占位符 7"/>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4767263"/>
            <a:ext cx="2133600" cy="273844"/>
          </a:xfrm>
          <a:prstGeom prst="rect">
            <a:avLst/>
          </a:prstGeom>
        </p:spPr>
        <p:txBody>
          <a:bodyPr/>
          <a:lstStyle/>
          <a:p>
            <a:fld id="{23CBF4B4-C160-4F55-AC7D-1C8FF5BA05F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457200" y="4767263"/>
            <a:ext cx="2133600" cy="273844"/>
          </a:xfrm>
          <a:prstGeom prst="rect">
            <a:avLst/>
          </a:prstGeom>
        </p:spPr>
        <p:txBody>
          <a:bodyPr/>
          <a:lstStyle/>
          <a:p>
            <a:fld id="{5E137E13-6931-4ECB-BB5B-849FB74182C0}" type="datetimeFigureOut">
              <a:rPr lang="zh-CN" altLang="en-US" smtClean="0"/>
              <a:t>2023/10/26</a:t>
            </a:fld>
            <a:endParaRPr lang="zh-CN" altLang="en-US"/>
          </a:p>
        </p:txBody>
      </p:sp>
      <p:sp>
        <p:nvSpPr>
          <p:cNvPr id="4" name="页脚占位符 3"/>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7263"/>
            <a:ext cx="2133600" cy="273844"/>
          </a:xfrm>
          <a:prstGeom prst="rect">
            <a:avLst/>
          </a:prstGeom>
        </p:spPr>
        <p:txBody>
          <a:bodyPr/>
          <a:lstStyle/>
          <a:p>
            <a:fld id="{23CBF4B4-C160-4F55-AC7D-1C8FF5BA05F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fld id="{5E137E13-6931-4ECB-BB5B-849FB74182C0}" type="datetimeFigureOut">
              <a:rPr lang="zh-CN" altLang="en-US" smtClean="0"/>
              <a:t>2023/10/26</a:t>
            </a:fld>
            <a:endParaRPr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p>
            <a:fld id="{23CBF4B4-C160-4F55-AC7D-1C8FF5BA05F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90"/>
            <a:ext cx="5111751"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2" y="1076328"/>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5E137E13-6931-4ECB-BB5B-849FB74182C0}" type="datetimeFigureOut">
              <a:rPr lang="zh-CN" altLang="en-US" smtClean="0"/>
              <a:t>2023/10/26</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23CBF4B4-C160-4F55-AC7D-1C8FF5BA05F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5"/>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5E137E13-6931-4ECB-BB5B-849FB74182C0}" type="datetimeFigureOut">
              <a:rPr lang="zh-CN" altLang="en-US" smtClean="0"/>
              <a:t>2023/10/26</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23CBF4B4-C160-4F55-AC7D-1C8FF5BA05F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UpDiag">
          <a:fgClr>
            <a:schemeClr val="bg1">
              <a:lumMod val="95000"/>
            </a:schemeClr>
          </a:fgClr>
          <a:bgClr>
            <a:schemeClr val="bg1"/>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2000" advTm="0"/>
    </mc:Choice>
    <mc:Fallback xmlns="">
      <p:transition spd="slow" advTm="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0.xml"/><Relationship Id="rId1" Type="http://schemas.openxmlformats.org/officeDocument/2006/relationships/slideLayout" Target="../slideLayouts/slideLayout12.xml"/><Relationship Id="rId4" Type="http://schemas.openxmlformats.org/officeDocument/2006/relationships/image" Target="../media/image238.png"/></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2.xml"/><Relationship Id="rId1" Type="http://schemas.openxmlformats.org/officeDocument/2006/relationships/slideLayout" Target="../slideLayouts/slideLayout12.xml"/><Relationship Id="rId4" Type="http://schemas.openxmlformats.org/officeDocument/2006/relationships/image" Target="../media/image228.png"/></Relationships>
</file>

<file path=ppt/slides/_rels/slide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3.xml"/><Relationship Id="rId1" Type="http://schemas.openxmlformats.org/officeDocument/2006/relationships/slideLayout" Target="../slideLayouts/slideLayout12.xml"/><Relationship Id="rId5" Type="http://schemas.openxmlformats.org/officeDocument/2006/relationships/image" Target="../media/image240.png"/><Relationship Id="rId4" Type="http://schemas.openxmlformats.org/officeDocument/2006/relationships/image" Target="../media/image239.png"/></Relationships>
</file>

<file path=ppt/slides/_rels/slide10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44.png"/><Relationship Id="rId2" Type="http://schemas.openxmlformats.org/officeDocument/2006/relationships/notesSlide" Target="../notesSlides/notesSlide104.xml"/><Relationship Id="rId1" Type="http://schemas.openxmlformats.org/officeDocument/2006/relationships/slideLayout" Target="../slideLayouts/slideLayout12.xml"/><Relationship Id="rId6" Type="http://schemas.openxmlformats.org/officeDocument/2006/relationships/image" Target="../media/image243.png"/><Relationship Id="rId5" Type="http://schemas.openxmlformats.org/officeDocument/2006/relationships/image" Target="../media/image242.png"/><Relationship Id="rId4" Type="http://schemas.openxmlformats.org/officeDocument/2006/relationships/image" Target="../media/image241.png"/></Relationships>
</file>

<file path=ppt/slides/_rels/slide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5.xml"/><Relationship Id="rId1" Type="http://schemas.openxmlformats.org/officeDocument/2006/relationships/slideLayout" Target="../slideLayouts/slideLayout12.xml"/><Relationship Id="rId5" Type="http://schemas.openxmlformats.org/officeDocument/2006/relationships/image" Target="../media/image246.png"/><Relationship Id="rId4" Type="http://schemas.openxmlformats.org/officeDocument/2006/relationships/image" Target="../media/image245.png"/></Relationships>
</file>

<file path=ppt/slides/_rels/slide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6.xml"/><Relationship Id="rId1" Type="http://schemas.openxmlformats.org/officeDocument/2006/relationships/slideLayout" Target="../slideLayouts/slideLayout12.xml"/><Relationship Id="rId6" Type="http://schemas.openxmlformats.org/officeDocument/2006/relationships/image" Target="../media/image247.png"/><Relationship Id="rId5" Type="http://schemas.openxmlformats.org/officeDocument/2006/relationships/image" Target="../media/image212.png"/><Relationship Id="rId4" Type="http://schemas.openxmlformats.org/officeDocument/2006/relationships/image" Target="../media/image1320.png"/></Relationships>
</file>

<file path=ppt/slides/_rels/slide10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oleObject" Target="../embeddings/oleObject8.bin"/><Relationship Id="rId2" Type="http://schemas.openxmlformats.org/officeDocument/2006/relationships/notesSlide" Target="../notesSlides/notesSlide107.xml"/><Relationship Id="rId1" Type="http://schemas.openxmlformats.org/officeDocument/2006/relationships/slideLayout" Target="../slideLayouts/slideLayout12.xml"/><Relationship Id="rId6" Type="http://schemas.openxmlformats.org/officeDocument/2006/relationships/image" Target="../media/image5.wmf"/><Relationship Id="rId5" Type="http://schemas.openxmlformats.org/officeDocument/2006/relationships/oleObject" Target="../embeddings/oleObject7.bin"/><Relationship Id="rId4" Type="http://schemas.openxmlformats.org/officeDocument/2006/relationships/image" Target="../media/image250.png"/></Relationships>
</file>

<file path=ppt/slides/_rels/slide10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54.png"/><Relationship Id="rId2" Type="http://schemas.openxmlformats.org/officeDocument/2006/relationships/notesSlide" Target="../notesSlides/notesSlide108.xml"/><Relationship Id="rId1" Type="http://schemas.openxmlformats.org/officeDocument/2006/relationships/slideLayout" Target="../slideLayouts/slideLayout12.xml"/><Relationship Id="rId6" Type="http://schemas.openxmlformats.org/officeDocument/2006/relationships/image" Target="../media/image253.png"/><Relationship Id="rId5" Type="http://schemas.openxmlformats.org/officeDocument/2006/relationships/image" Target="../media/image249.png"/><Relationship Id="rId4" Type="http://schemas.openxmlformats.org/officeDocument/2006/relationships/image" Target="../media/image248.png"/></Relationships>
</file>

<file path=ppt/slides/_rels/slide109.xml.rels><?xml version="1.0" encoding="UTF-8" standalone="yes"?>
<Relationships xmlns="http://schemas.openxmlformats.org/package/2006/relationships"><Relationship Id="rId8" Type="http://schemas.openxmlformats.org/officeDocument/2006/relationships/image" Target="../media/image256.png"/><Relationship Id="rId3" Type="http://schemas.openxmlformats.org/officeDocument/2006/relationships/image" Target="../media/image4.png"/><Relationship Id="rId7" Type="http://schemas.openxmlformats.org/officeDocument/2006/relationships/image" Target="../media/image259.png"/><Relationship Id="rId2" Type="http://schemas.openxmlformats.org/officeDocument/2006/relationships/notesSlide" Target="../notesSlides/notesSlide109.xml"/><Relationship Id="rId1" Type="http://schemas.openxmlformats.org/officeDocument/2006/relationships/slideLayout" Target="../slideLayouts/slideLayout12.xml"/><Relationship Id="rId6" Type="http://schemas.openxmlformats.org/officeDocument/2006/relationships/image" Target="../media/image258.png"/><Relationship Id="rId5" Type="http://schemas.openxmlformats.org/officeDocument/2006/relationships/image" Target="../media/image257.png"/><Relationship Id="rId10" Type="http://schemas.openxmlformats.org/officeDocument/2006/relationships/image" Target="../media/image261.png"/><Relationship Id="rId4" Type="http://schemas.openxmlformats.org/officeDocument/2006/relationships/image" Target="../media/image255.png"/><Relationship Id="rId9" Type="http://schemas.openxmlformats.org/officeDocument/2006/relationships/image" Target="../media/image260.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0.xml"/><Relationship Id="rId1" Type="http://schemas.openxmlformats.org/officeDocument/2006/relationships/slideLayout" Target="../slideLayouts/slideLayout12.xml"/><Relationship Id="rId6" Type="http://schemas.openxmlformats.org/officeDocument/2006/relationships/image" Target="../media/image264.png"/><Relationship Id="rId5" Type="http://schemas.openxmlformats.org/officeDocument/2006/relationships/image" Target="../media/image263.png"/><Relationship Id="rId4" Type="http://schemas.openxmlformats.org/officeDocument/2006/relationships/image" Target="../media/image262.png"/></Relationships>
</file>

<file path=ppt/slides/_rels/slide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1.xml"/><Relationship Id="rId1" Type="http://schemas.openxmlformats.org/officeDocument/2006/relationships/slideLayout" Target="../slideLayouts/slideLayout12.xml"/><Relationship Id="rId4" Type="http://schemas.openxmlformats.org/officeDocument/2006/relationships/image" Target="../media/image265.png"/></Relationships>
</file>

<file path=ppt/slides/_rels/slide1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5.wmf"/><Relationship Id="rId2" Type="http://schemas.openxmlformats.org/officeDocument/2006/relationships/notesSlide" Target="../notesSlides/notesSlide112.xml"/><Relationship Id="rId1" Type="http://schemas.openxmlformats.org/officeDocument/2006/relationships/slideLayout" Target="../slideLayouts/slideLayout12.xml"/><Relationship Id="rId6" Type="http://schemas.openxmlformats.org/officeDocument/2006/relationships/oleObject" Target="../embeddings/oleObject10.bin"/><Relationship Id="rId5" Type="http://schemas.openxmlformats.org/officeDocument/2006/relationships/image" Target="../media/image134.emf"/><Relationship Id="rId4" Type="http://schemas.openxmlformats.org/officeDocument/2006/relationships/oleObject" Target="../embeddings/oleObject9.bin"/></Relationships>
</file>

<file path=ppt/slides/_rels/slide1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3.xml"/><Relationship Id="rId1" Type="http://schemas.openxmlformats.org/officeDocument/2006/relationships/slideLayout" Target="../slideLayouts/slideLayout12.xml"/><Relationship Id="rId4" Type="http://schemas.openxmlformats.org/officeDocument/2006/relationships/image" Target="../media/image268.png"/></Relationships>
</file>

<file path=ppt/slides/_rels/slide1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72.png"/><Relationship Id="rId2" Type="http://schemas.openxmlformats.org/officeDocument/2006/relationships/notesSlide" Target="../notesSlides/notesSlide114.xml"/><Relationship Id="rId1" Type="http://schemas.openxmlformats.org/officeDocument/2006/relationships/slideLayout" Target="../slideLayouts/slideLayout12.xml"/><Relationship Id="rId6" Type="http://schemas.openxmlformats.org/officeDocument/2006/relationships/image" Target="../media/image266.png"/><Relationship Id="rId5" Type="http://schemas.openxmlformats.org/officeDocument/2006/relationships/image" Target="../media/image252.png"/><Relationship Id="rId4" Type="http://schemas.openxmlformats.org/officeDocument/2006/relationships/image" Target="../media/image269.png"/></Relationships>
</file>

<file path=ppt/slides/_rels/slide115.xml.rels><?xml version="1.0" encoding="UTF-8" standalone="yes"?>
<Relationships xmlns="http://schemas.openxmlformats.org/package/2006/relationships"><Relationship Id="rId8" Type="http://schemas.openxmlformats.org/officeDocument/2006/relationships/image" Target="../media/image277.png"/><Relationship Id="rId3" Type="http://schemas.openxmlformats.org/officeDocument/2006/relationships/image" Target="../media/image4.png"/><Relationship Id="rId7" Type="http://schemas.openxmlformats.org/officeDocument/2006/relationships/image" Target="../media/image276.png"/><Relationship Id="rId2" Type="http://schemas.openxmlformats.org/officeDocument/2006/relationships/notesSlide" Target="../notesSlides/notesSlide115.xml"/><Relationship Id="rId1" Type="http://schemas.openxmlformats.org/officeDocument/2006/relationships/slideLayout" Target="../slideLayouts/slideLayout12.xml"/><Relationship Id="rId6" Type="http://schemas.openxmlformats.org/officeDocument/2006/relationships/image" Target="../media/image275.png"/><Relationship Id="rId5" Type="http://schemas.openxmlformats.org/officeDocument/2006/relationships/image" Target="../media/image274.png"/><Relationship Id="rId4" Type="http://schemas.openxmlformats.org/officeDocument/2006/relationships/image" Target="../media/image267.png"/></Relationships>
</file>

<file path=ppt/slides/_rels/slide1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6.xml"/><Relationship Id="rId1" Type="http://schemas.openxmlformats.org/officeDocument/2006/relationships/slideLayout" Target="../slideLayouts/slideLayout12.xml"/><Relationship Id="rId6" Type="http://schemas.openxmlformats.org/officeDocument/2006/relationships/image" Target="../media/image280.png"/><Relationship Id="rId5" Type="http://schemas.openxmlformats.org/officeDocument/2006/relationships/image" Target="../media/image279.png"/><Relationship Id="rId4" Type="http://schemas.openxmlformats.org/officeDocument/2006/relationships/image" Target="../media/image278.png"/></Relationships>
</file>

<file path=ppt/slides/_rels/slide1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7.xml"/><Relationship Id="rId1" Type="http://schemas.openxmlformats.org/officeDocument/2006/relationships/slideLayout" Target="../slideLayouts/slideLayout12.xml"/><Relationship Id="rId4" Type="http://schemas.openxmlformats.org/officeDocument/2006/relationships/image" Target="../media/image281.png"/></Relationships>
</file>

<file path=ppt/slides/_rels/slide1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8.xml"/><Relationship Id="rId1" Type="http://schemas.openxmlformats.org/officeDocument/2006/relationships/slideLayout" Target="../slideLayouts/slideLayout12.xml"/><Relationship Id="rId4" Type="http://schemas.openxmlformats.org/officeDocument/2006/relationships/image" Target="../media/image282.png"/></Relationships>
</file>

<file path=ppt/slides/_rels/slide1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9.xml"/><Relationship Id="rId1" Type="http://schemas.openxmlformats.org/officeDocument/2006/relationships/slideLayout" Target="../slideLayouts/slideLayout12.xml"/><Relationship Id="rId5" Type="http://schemas.openxmlformats.org/officeDocument/2006/relationships/image" Target="../media/image136.emf"/><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1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0.xml"/><Relationship Id="rId1" Type="http://schemas.openxmlformats.org/officeDocument/2006/relationships/slideLayout" Target="../slideLayouts/slideLayout12.xml"/><Relationship Id="rId4" Type="http://schemas.openxmlformats.org/officeDocument/2006/relationships/image" Target="../media/image284.png"/></Relationships>
</file>

<file path=ppt/slides/_rels/slide1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1.xml"/><Relationship Id="rId1" Type="http://schemas.openxmlformats.org/officeDocument/2006/relationships/slideLayout" Target="../slideLayouts/slideLayout12.xml"/><Relationship Id="rId6" Type="http://schemas.openxmlformats.org/officeDocument/2006/relationships/image" Target="../media/image287.png"/><Relationship Id="rId5" Type="http://schemas.openxmlformats.org/officeDocument/2006/relationships/image" Target="../media/image286.png"/><Relationship Id="rId4" Type="http://schemas.openxmlformats.org/officeDocument/2006/relationships/image" Target="../media/image285.png"/></Relationships>
</file>

<file path=ppt/slides/_rels/slide1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2.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3.xml"/><Relationship Id="rId1" Type="http://schemas.openxmlformats.org/officeDocument/2006/relationships/slideLayout" Target="../slideLayouts/slideLayout12.xml"/><Relationship Id="rId4" Type="http://schemas.openxmlformats.org/officeDocument/2006/relationships/image" Target="../media/image288.png"/></Relationships>
</file>

<file path=ppt/slides/_rels/slide1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4.xml"/><Relationship Id="rId1" Type="http://schemas.openxmlformats.org/officeDocument/2006/relationships/slideLayout" Target="../slideLayouts/slideLayout12.xml"/><Relationship Id="rId4" Type="http://schemas.openxmlformats.org/officeDocument/2006/relationships/image" Target="../media/image289.png"/></Relationships>
</file>

<file path=ppt/slides/_rels/slide1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93.png"/><Relationship Id="rId2" Type="http://schemas.openxmlformats.org/officeDocument/2006/relationships/notesSlide" Target="../notesSlides/notesSlide125.xml"/><Relationship Id="rId1" Type="http://schemas.openxmlformats.org/officeDocument/2006/relationships/slideLayout" Target="../slideLayouts/slideLayout12.xml"/><Relationship Id="rId6" Type="http://schemas.openxmlformats.org/officeDocument/2006/relationships/image" Target="../media/image292.png"/><Relationship Id="rId5" Type="http://schemas.openxmlformats.org/officeDocument/2006/relationships/image" Target="../media/image291.png"/><Relationship Id="rId4" Type="http://schemas.openxmlformats.org/officeDocument/2006/relationships/image" Target="../media/image290.png"/></Relationships>
</file>

<file path=ppt/slides/_rels/slide126.xml.rels><?xml version="1.0" encoding="UTF-8" standalone="yes"?>
<Relationships xmlns="http://schemas.openxmlformats.org/package/2006/relationships"><Relationship Id="rId3" Type="http://schemas.openxmlformats.org/officeDocument/2006/relationships/image" Target="../media/image2120.png"/><Relationship Id="rId7" Type="http://schemas.openxmlformats.org/officeDocument/2006/relationships/image" Target="../media/image2670.png"/><Relationship Id="rId2" Type="http://schemas.openxmlformats.org/officeDocument/2006/relationships/notesSlide" Target="../notesSlides/notesSlide126.xml"/><Relationship Id="rId1" Type="http://schemas.openxmlformats.org/officeDocument/2006/relationships/slideLayout" Target="../slideLayouts/slideLayout12.xml"/><Relationship Id="rId6" Type="http://schemas.openxmlformats.org/officeDocument/2006/relationships/image" Target="../media/image295.png"/><Relationship Id="rId5" Type="http://schemas.openxmlformats.org/officeDocument/2006/relationships/image" Target="../media/image2660.png"/><Relationship Id="rId4" Type="http://schemas.openxmlformats.org/officeDocument/2006/relationships/image" Target="../media/image4.png"/></Relationships>
</file>

<file path=ppt/slides/_rels/slide12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97.png"/><Relationship Id="rId2" Type="http://schemas.openxmlformats.org/officeDocument/2006/relationships/notesSlide" Target="../notesSlides/notesSlide127.xml"/><Relationship Id="rId1" Type="http://schemas.openxmlformats.org/officeDocument/2006/relationships/slideLayout" Target="../slideLayouts/slideLayout12.xml"/><Relationship Id="rId6" Type="http://schemas.openxmlformats.org/officeDocument/2006/relationships/image" Target="../media/image296.png"/><Relationship Id="rId5" Type="http://schemas.openxmlformats.org/officeDocument/2006/relationships/image" Target="../media/image294.png"/><Relationship Id="rId4" Type="http://schemas.openxmlformats.org/officeDocument/2006/relationships/image" Target="../media/image283.png"/></Relationships>
</file>

<file path=ppt/slides/_rels/slide1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8.xml"/><Relationship Id="rId1" Type="http://schemas.openxmlformats.org/officeDocument/2006/relationships/slideLayout" Target="../slideLayouts/slideLayout12.xml"/><Relationship Id="rId6" Type="http://schemas.openxmlformats.org/officeDocument/2006/relationships/image" Target="../media/image300.png"/><Relationship Id="rId5" Type="http://schemas.openxmlformats.org/officeDocument/2006/relationships/image" Target="../media/image299.png"/><Relationship Id="rId4" Type="http://schemas.openxmlformats.org/officeDocument/2006/relationships/image" Target="../media/image298.png"/></Relationships>
</file>

<file path=ppt/slides/_rels/slide12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04.png"/><Relationship Id="rId2" Type="http://schemas.openxmlformats.org/officeDocument/2006/relationships/notesSlide" Target="../notesSlides/notesSlide129.xml"/><Relationship Id="rId1" Type="http://schemas.openxmlformats.org/officeDocument/2006/relationships/slideLayout" Target="../slideLayouts/slideLayout12.xml"/><Relationship Id="rId6" Type="http://schemas.openxmlformats.org/officeDocument/2006/relationships/image" Target="../media/image303.png"/><Relationship Id="rId5" Type="http://schemas.openxmlformats.org/officeDocument/2006/relationships/image" Target="../media/image302.png"/><Relationship Id="rId4" Type="http://schemas.openxmlformats.org/officeDocument/2006/relationships/image" Target="../media/image301.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0.xml"/><Relationship Id="rId1" Type="http://schemas.openxmlformats.org/officeDocument/2006/relationships/slideLayout" Target="../slideLayouts/slideLayout12.xml"/><Relationship Id="rId4" Type="http://schemas.openxmlformats.org/officeDocument/2006/relationships/image" Target="../media/image305.png"/></Relationships>
</file>

<file path=ppt/slides/_rels/slide1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1.xml"/><Relationship Id="rId1" Type="http://schemas.openxmlformats.org/officeDocument/2006/relationships/slideLayout" Target="../slideLayouts/slideLayout12.xml"/><Relationship Id="rId4" Type="http://schemas.openxmlformats.org/officeDocument/2006/relationships/image" Target="../media/image306.png"/></Relationships>
</file>

<file path=ppt/slides/_rels/slide1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2.xml"/><Relationship Id="rId1" Type="http://schemas.openxmlformats.org/officeDocument/2006/relationships/slideLayout" Target="../slideLayouts/slideLayout12.xml"/><Relationship Id="rId4" Type="http://schemas.openxmlformats.org/officeDocument/2006/relationships/image" Target="../media/image307.png"/></Relationships>
</file>

<file path=ppt/slides/_rels/slide1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3.xml"/><Relationship Id="rId1" Type="http://schemas.openxmlformats.org/officeDocument/2006/relationships/slideLayout" Target="../slideLayouts/slideLayout12.xml"/><Relationship Id="rId6" Type="http://schemas.openxmlformats.org/officeDocument/2006/relationships/image" Target="../media/image310.png"/><Relationship Id="rId5" Type="http://schemas.openxmlformats.org/officeDocument/2006/relationships/image" Target="../media/image309.png"/><Relationship Id="rId4" Type="http://schemas.openxmlformats.org/officeDocument/2006/relationships/image" Target="../media/image308.png"/></Relationships>
</file>

<file path=ppt/slides/_rels/slide1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4.xml"/><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5.xml"/><Relationship Id="rId1" Type="http://schemas.openxmlformats.org/officeDocument/2006/relationships/slideLayout" Target="../slideLayouts/slideLayout12.xml"/><Relationship Id="rId4" Type="http://schemas.openxmlformats.org/officeDocument/2006/relationships/image" Target="../media/image311.png"/></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15.png"/><Relationship Id="rId2" Type="http://schemas.openxmlformats.org/officeDocument/2006/relationships/notesSlide" Target="../notesSlides/notesSlide137.xml"/><Relationship Id="rId1" Type="http://schemas.openxmlformats.org/officeDocument/2006/relationships/slideLayout" Target="../slideLayouts/slideLayout12.xml"/><Relationship Id="rId6" Type="http://schemas.openxmlformats.org/officeDocument/2006/relationships/image" Target="../media/image314.png"/><Relationship Id="rId5" Type="http://schemas.openxmlformats.org/officeDocument/2006/relationships/image" Target="../media/image313.png"/><Relationship Id="rId4" Type="http://schemas.openxmlformats.org/officeDocument/2006/relationships/image" Target="../media/image312.png"/></Relationships>
</file>

<file path=ppt/slides/_rels/slide13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19.png"/><Relationship Id="rId2" Type="http://schemas.openxmlformats.org/officeDocument/2006/relationships/notesSlide" Target="../notesSlides/notesSlide138.xml"/><Relationship Id="rId1" Type="http://schemas.openxmlformats.org/officeDocument/2006/relationships/slideLayout" Target="../slideLayouts/slideLayout12.xml"/><Relationship Id="rId6" Type="http://schemas.openxmlformats.org/officeDocument/2006/relationships/image" Target="../media/image318.png"/><Relationship Id="rId5" Type="http://schemas.openxmlformats.org/officeDocument/2006/relationships/image" Target="../media/image317.png"/><Relationship Id="rId4" Type="http://schemas.openxmlformats.org/officeDocument/2006/relationships/image" Target="../media/image316.png"/></Relationships>
</file>

<file path=ppt/slides/_rels/slide139.xml.rels><?xml version="1.0" encoding="UTF-8" standalone="yes"?>
<Relationships xmlns="http://schemas.openxmlformats.org/package/2006/relationships"><Relationship Id="rId8" Type="http://schemas.openxmlformats.org/officeDocument/2006/relationships/image" Target="../media/image324.png"/><Relationship Id="rId3" Type="http://schemas.openxmlformats.org/officeDocument/2006/relationships/image" Target="../media/image4.png"/><Relationship Id="rId7" Type="http://schemas.openxmlformats.org/officeDocument/2006/relationships/image" Target="../media/image323.png"/><Relationship Id="rId2" Type="http://schemas.openxmlformats.org/officeDocument/2006/relationships/notesSlide" Target="../notesSlides/notesSlide139.xml"/><Relationship Id="rId1" Type="http://schemas.openxmlformats.org/officeDocument/2006/relationships/slideLayout" Target="../slideLayouts/slideLayout12.xml"/><Relationship Id="rId6" Type="http://schemas.openxmlformats.org/officeDocument/2006/relationships/image" Target="../media/image322.png"/><Relationship Id="rId5" Type="http://schemas.openxmlformats.org/officeDocument/2006/relationships/image" Target="../media/image321.png"/><Relationship Id="rId10" Type="http://schemas.openxmlformats.org/officeDocument/2006/relationships/image" Target="../media/image326.png"/><Relationship Id="rId4" Type="http://schemas.openxmlformats.org/officeDocument/2006/relationships/image" Target="../media/image320.png"/><Relationship Id="rId9" Type="http://schemas.openxmlformats.org/officeDocument/2006/relationships/image" Target="../media/image32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32.png"/></Relationships>
</file>

<file path=ppt/slides/_rels/slide1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0.xml"/><Relationship Id="rId1" Type="http://schemas.openxmlformats.org/officeDocument/2006/relationships/slideLayout" Target="../slideLayouts/slideLayout12.xml"/><Relationship Id="rId5" Type="http://schemas.openxmlformats.org/officeDocument/2006/relationships/image" Target="../media/image328.png"/><Relationship Id="rId4" Type="http://schemas.openxmlformats.org/officeDocument/2006/relationships/image" Target="../media/image327.png"/></Relationships>
</file>

<file path=ppt/slides/_rels/slide1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1.xml"/><Relationship Id="rId1" Type="http://schemas.openxmlformats.org/officeDocument/2006/relationships/slideLayout" Target="../slideLayouts/slideLayout12.xml"/><Relationship Id="rId5" Type="http://schemas.openxmlformats.org/officeDocument/2006/relationships/image" Target="../media/image330.png"/><Relationship Id="rId4" Type="http://schemas.openxmlformats.org/officeDocument/2006/relationships/image" Target="../media/image329.png"/></Relationships>
</file>

<file path=ppt/slides/_rels/slide14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34.png"/><Relationship Id="rId2" Type="http://schemas.openxmlformats.org/officeDocument/2006/relationships/notesSlide" Target="../notesSlides/notesSlide142.xml"/><Relationship Id="rId1" Type="http://schemas.openxmlformats.org/officeDocument/2006/relationships/slideLayout" Target="../slideLayouts/slideLayout12.xml"/><Relationship Id="rId6" Type="http://schemas.openxmlformats.org/officeDocument/2006/relationships/image" Target="../media/image333.png"/><Relationship Id="rId5" Type="http://schemas.openxmlformats.org/officeDocument/2006/relationships/image" Target="../media/image332.png"/><Relationship Id="rId4" Type="http://schemas.openxmlformats.org/officeDocument/2006/relationships/image" Target="../media/image331.png"/></Relationships>
</file>

<file path=ppt/slides/_rels/slide1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3.xml"/><Relationship Id="rId1" Type="http://schemas.openxmlformats.org/officeDocument/2006/relationships/slideLayout" Target="../slideLayouts/slideLayout12.xml"/><Relationship Id="rId5" Type="http://schemas.openxmlformats.org/officeDocument/2006/relationships/image" Target="../media/image336.png"/><Relationship Id="rId4" Type="http://schemas.openxmlformats.org/officeDocument/2006/relationships/image" Target="../media/image335.png"/></Relationships>
</file>

<file path=ppt/slides/_rels/slide1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4.xml"/><Relationship Id="rId1" Type="http://schemas.openxmlformats.org/officeDocument/2006/relationships/slideLayout" Target="../slideLayouts/slideLayout12.xml"/><Relationship Id="rId5" Type="http://schemas.openxmlformats.org/officeDocument/2006/relationships/image" Target="../media/image338.png"/><Relationship Id="rId4" Type="http://schemas.openxmlformats.org/officeDocument/2006/relationships/image" Target="../media/image337.png"/></Relationships>
</file>

<file path=ppt/slides/_rels/slide1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5.xml"/><Relationship Id="rId1" Type="http://schemas.openxmlformats.org/officeDocument/2006/relationships/slideLayout" Target="../slideLayouts/slideLayout12.xml"/><Relationship Id="rId5" Type="http://schemas.openxmlformats.org/officeDocument/2006/relationships/image" Target="../media/image340.png"/><Relationship Id="rId4" Type="http://schemas.openxmlformats.org/officeDocument/2006/relationships/image" Target="../media/image339.png"/></Relationships>
</file>

<file path=ppt/slides/_rels/slide1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6.xml"/><Relationship Id="rId1" Type="http://schemas.openxmlformats.org/officeDocument/2006/relationships/slideLayout" Target="../slideLayouts/slideLayout12.xml"/><Relationship Id="rId6" Type="http://schemas.openxmlformats.org/officeDocument/2006/relationships/image" Target="../media/image343.png"/><Relationship Id="rId5" Type="http://schemas.openxmlformats.org/officeDocument/2006/relationships/image" Target="../media/image342.png"/><Relationship Id="rId4" Type="http://schemas.openxmlformats.org/officeDocument/2006/relationships/image" Target="../media/image341.png"/></Relationships>
</file>

<file path=ppt/slides/_rels/slide1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7.xml"/><Relationship Id="rId1" Type="http://schemas.openxmlformats.org/officeDocument/2006/relationships/slideLayout" Target="../slideLayouts/slideLayout12.xml"/><Relationship Id="rId4" Type="http://schemas.openxmlformats.org/officeDocument/2006/relationships/image" Target="../media/image344.png"/></Relationships>
</file>

<file path=ppt/slides/_rels/slide1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8.xml"/><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9.xml"/><Relationship Id="rId1" Type="http://schemas.openxmlformats.org/officeDocument/2006/relationships/slideLayout" Target="../slideLayouts/slideLayout12.xml"/><Relationship Id="rId4" Type="http://schemas.openxmlformats.org/officeDocument/2006/relationships/image" Target="../media/image34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0.xml"/><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1.xml"/><Relationship Id="rId1" Type="http://schemas.openxmlformats.org/officeDocument/2006/relationships/slideLayout" Target="../slideLayouts/slideLayout12.xml"/><Relationship Id="rId4" Type="http://schemas.openxmlformats.org/officeDocument/2006/relationships/image" Target="../media/image346.png"/></Relationships>
</file>

<file path=ppt/slides/_rels/slide1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2.xml"/><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3.xml"/><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4.xml"/><Relationship Id="rId1" Type="http://schemas.openxmlformats.org/officeDocument/2006/relationships/slideLayout" Target="../slideLayouts/slideLayout12.xml"/><Relationship Id="rId4" Type="http://schemas.openxmlformats.org/officeDocument/2006/relationships/image" Target="../media/image347.png"/></Relationships>
</file>

<file path=ppt/slides/_rels/slide1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5.xml"/><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6.xml"/><Relationship Id="rId1" Type="http://schemas.openxmlformats.org/officeDocument/2006/relationships/slideLayout" Target="../slideLayouts/slideLayout12.xml"/><Relationship Id="rId4" Type="http://schemas.openxmlformats.org/officeDocument/2006/relationships/image" Target="../media/image348.png"/></Relationships>
</file>

<file path=ppt/slides/_rels/slide1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7.xml"/><Relationship Id="rId1" Type="http://schemas.openxmlformats.org/officeDocument/2006/relationships/slideLayout" Target="../slideLayouts/slideLayout12.xml"/><Relationship Id="rId4" Type="http://schemas.openxmlformats.org/officeDocument/2006/relationships/image" Target="../media/image349.png"/></Relationships>
</file>

<file path=ppt/slides/_rels/slide1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8.xml"/><Relationship Id="rId1" Type="http://schemas.openxmlformats.org/officeDocument/2006/relationships/slideLayout" Target="../slideLayouts/slideLayout12.xml"/><Relationship Id="rId5" Type="http://schemas.openxmlformats.org/officeDocument/2006/relationships/image" Target="../media/image351.png"/><Relationship Id="rId4" Type="http://schemas.openxmlformats.org/officeDocument/2006/relationships/image" Target="../media/image350.png"/></Relationships>
</file>

<file path=ppt/slides/_rels/slide15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73.png"/><Relationship Id="rId2" Type="http://schemas.openxmlformats.org/officeDocument/2006/relationships/notesSlide" Target="../notesSlides/notesSlide159.xml"/><Relationship Id="rId1" Type="http://schemas.openxmlformats.org/officeDocument/2006/relationships/slideLayout" Target="../slideLayouts/slideLayout12.xml"/><Relationship Id="rId6" Type="http://schemas.openxmlformats.org/officeDocument/2006/relationships/image" Target="../media/image271.png"/><Relationship Id="rId5" Type="http://schemas.openxmlformats.org/officeDocument/2006/relationships/image" Target="../media/image270.png"/><Relationship Id="rId4" Type="http://schemas.openxmlformats.org/officeDocument/2006/relationships/image" Target="../media/image35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60.xml.rels><?xml version="1.0" encoding="UTF-8" standalone="yes"?>
<Relationships xmlns="http://schemas.openxmlformats.org/package/2006/relationships"><Relationship Id="rId8" Type="http://schemas.openxmlformats.org/officeDocument/2006/relationships/image" Target="../media/image360.png"/><Relationship Id="rId3" Type="http://schemas.openxmlformats.org/officeDocument/2006/relationships/image" Target="../media/image4.png"/><Relationship Id="rId7" Type="http://schemas.openxmlformats.org/officeDocument/2006/relationships/image" Target="../media/image359.png"/><Relationship Id="rId2" Type="http://schemas.openxmlformats.org/officeDocument/2006/relationships/notesSlide" Target="../notesSlides/notesSlide160.xml"/><Relationship Id="rId1" Type="http://schemas.openxmlformats.org/officeDocument/2006/relationships/slideLayout" Target="../slideLayouts/slideLayout12.xml"/><Relationship Id="rId6" Type="http://schemas.openxmlformats.org/officeDocument/2006/relationships/image" Target="../media/image358.png"/><Relationship Id="rId5" Type="http://schemas.openxmlformats.org/officeDocument/2006/relationships/image" Target="../media/image357.png"/><Relationship Id="rId10" Type="http://schemas.openxmlformats.org/officeDocument/2006/relationships/image" Target="../media/image362.png"/><Relationship Id="rId4" Type="http://schemas.openxmlformats.org/officeDocument/2006/relationships/image" Target="../media/image356.png"/><Relationship Id="rId9" Type="http://schemas.openxmlformats.org/officeDocument/2006/relationships/image" Target="../media/image361.png"/></Relationships>
</file>

<file path=ppt/slides/_rels/slide16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53.png"/><Relationship Id="rId2" Type="http://schemas.openxmlformats.org/officeDocument/2006/relationships/notesSlide" Target="../notesSlides/notesSlide161.xml"/><Relationship Id="rId1" Type="http://schemas.openxmlformats.org/officeDocument/2006/relationships/slideLayout" Target="../slideLayouts/slideLayout12.xml"/><Relationship Id="rId6" Type="http://schemas.openxmlformats.org/officeDocument/2006/relationships/image" Target="../media/image365.png"/><Relationship Id="rId5" Type="http://schemas.openxmlformats.org/officeDocument/2006/relationships/image" Target="../media/image364.png"/><Relationship Id="rId4" Type="http://schemas.openxmlformats.org/officeDocument/2006/relationships/image" Target="../media/image363.png"/></Relationships>
</file>

<file path=ppt/slides/_rels/slide162.xml.rels><?xml version="1.0" encoding="UTF-8" standalone="yes"?>
<Relationships xmlns="http://schemas.openxmlformats.org/package/2006/relationships"><Relationship Id="rId8" Type="http://schemas.openxmlformats.org/officeDocument/2006/relationships/image" Target="../media/image370.png"/><Relationship Id="rId3" Type="http://schemas.openxmlformats.org/officeDocument/2006/relationships/image" Target="../media/image4.png"/><Relationship Id="rId7" Type="http://schemas.openxmlformats.org/officeDocument/2006/relationships/image" Target="../media/image369.png"/><Relationship Id="rId2" Type="http://schemas.openxmlformats.org/officeDocument/2006/relationships/notesSlide" Target="../notesSlides/notesSlide162.xml"/><Relationship Id="rId1" Type="http://schemas.openxmlformats.org/officeDocument/2006/relationships/slideLayout" Target="../slideLayouts/slideLayout12.xml"/><Relationship Id="rId6" Type="http://schemas.openxmlformats.org/officeDocument/2006/relationships/image" Target="../media/image137.wmf"/><Relationship Id="rId5" Type="http://schemas.openxmlformats.org/officeDocument/2006/relationships/oleObject" Target="../embeddings/oleObject12.bin"/><Relationship Id="rId4" Type="http://schemas.openxmlformats.org/officeDocument/2006/relationships/image" Target="../media/image367.png"/><Relationship Id="rId9" Type="http://schemas.openxmlformats.org/officeDocument/2006/relationships/image" Target="../media/image371.png"/></Relationships>
</file>

<file path=ppt/slides/_rels/slide1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3.xml"/><Relationship Id="rId1" Type="http://schemas.openxmlformats.org/officeDocument/2006/relationships/slideLayout" Target="../slideLayouts/slideLayout12.xml"/><Relationship Id="rId4" Type="http://schemas.openxmlformats.org/officeDocument/2006/relationships/image" Target="../media/image372.png"/></Relationships>
</file>

<file path=ppt/slides/_rels/slide1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4.xml"/><Relationship Id="rId1" Type="http://schemas.openxmlformats.org/officeDocument/2006/relationships/slideLayout" Target="../slideLayouts/slideLayout12.xml"/><Relationship Id="rId4" Type="http://schemas.openxmlformats.org/officeDocument/2006/relationships/image" Target="../media/image373.png"/></Relationships>
</file>

<file path=ppt/slides/_rels/slide1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5.xml"/><Relationship Id="rId1" Type="http://schemas.openxmlformats.org/officeDocument/2006/relationships/slideLayout" Target="../slideLayouts/slideLayout12.xml"/><Relationship Id="rId5" Type="http://schemas.openxmlformats.org/officeDocument/2006/relationships/image" Target="../media/image375.png"/><Relationship Id="rId4" Type="http://schemas.openxmlformats.org/officeDocument/2006/relationships/image" Target="../media/image374.png"/></Relationships>
</file>

<file path=ppt/slides/_rels/slide1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6.xml"/><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7.xml"/><Relationship Id="rId1" Type="http://schemas.openxmlformats.org/officeDocument/2006/relationships/slideLayout" Target="../slideLayouts/slideLayout12.xml"/><Relationship Id="rId5" Type="http://schemas.openxmlformats.org/officeDocument/2006/relationships/image" Target="../media/image377.png"/><Relationship Id="rId4" Type="http://schemas.openxmlformats.org/officeDocument/2006/relationships/image" Target="../media/image376.png"/></Relationships>
</file>

<file path=ppt/slides/_rels/slide1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8.xml"/><Relationship Id="rId1" Type="http://schemas.openxmlformats.org/officeDocument/2006/relationships/slideLayout" Target="../slideLayouts/slideLayout12.xml"/><Relationship Id="rId4" Type="http://schemas.openxmlformats.org/officeDocument/2006/relationships/image" Target="../media/image378.png"/></Relationships>
</file>

<file path=ppt/slides/_rels/slide1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9.xml"/><Relationship Id="rId1" Type="http://schemas.openxmlformats.org/officeDocument/2006/relationships/slideLayout" Target="../slideLayouts/slideLayout12.xml"/><Relationship Id="rId5" Type="http://schemas.openxmlformats.org/officeDocument/2006/relationships/image" Target="../media/image380.png"/><Relationship Id="rId4" Type="http://schemas.openxmlformats.org/officeDocument/2006/relationships/image" Target="../media/image379.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70.xml.rels><?xml version="1.0" encoding="UTF-8" standalone="yes"?>
<Relationships xmlns="http://schemas.openxmlformats.org/package/2006/relationships"><Relationship Id="rId3" Type="http://schemas.openxmlformats.org/officeDocument/2006/relationships/image" Target="../media/image381.png"/><Relationship Id="rId2" Type="http://schemas.openxmlformats.org/officeDocument/2006/relationships/notesSlide" Target="../notesSlides/notesSlide170.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1.xml"/><Relationship Id="rId1" Type="http://schemas.openxmlformats.org/officeDocument/2006/relationships/slideLayout" Target="../slideLayouts/slideLayout12.xml"/><Relationship Id="rId5" Type="http://schemas.openxmlformats.org/officeDocument/2006/relationships/image" Target="../media/image251.png"/><Relationship Id="rId4" Type="http://schemas.openxmlformats.org/officeDocument/2006/relationships/image" Target="../media/image165.png"/></Relationships>
</file>

<file path=ppt/slides/_rels/slide172.xml.rels><?xml version="1.0" encoding="UTF-8" standalone="yes"?>
<Relationships xmlns="http://schemas.openxmlformats.org/package/2006/relationships"><Relationship Id="rId3" Type="http://schemas.openxmlformats.org/officeDocument/2006/relationships/image" Target="../media/image384.png"/><Relationship Id="rId2" Type="http://schemas.openxmlformats.org/officeDocument/2006/relationships/notesSlide" Target="../notesSlides/notesSlide172.xml"/><Relationship Id="rId1" Type="http://schemas.openxmlformats.org/officeDocument/2006/relationships/slideLayout" Target="../slideLayouts/slideLayout12.xml"/><Relationship Id="rId6" Type="http://schemas.openxmlformats.org/officeDocument/2006/relationships/image" Target="../media/image355.png"/><Relationship Id="rId5" Type="http://schemas.openxmlformats.org/officeDocument/2006/relationships/image" Target="../media/image354.png"/><Relationship Id="rId4" Type="http://schemas.openxmlformats.org/officeDocument/2006/relationships/image" Target="../media/image4.png"/></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4.xml"/><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5.xml"/><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6.xml"/><Relationship Id="rId1" Type="http://schemas.openxmlformats.org/officeDocument/2006/relationships/slideLayout" Target="../slideLayouts/slideLayout12.xml"/><Relationship Id="rId4" Type="http://schemas.openxmlformats.org/officeDocument/2006/relationships/image" Target="../media/image383.png"/></Relationships>
</file>

<file path=ppt/slides/_rels/slide177.xml.rels><?xml version="1.0" encoding="UTF-8" standalone="yes"?>
<Relationships xmlns="http://schemas.openxmlformats.org/package/2006/relationships"><Relationship Id="rId8" Type="http://schemas.openxmlformats.org/officeDocument/2006/relationships/image" Target="../media/image388.png"/><Relationship Id="rId3" Type="http://schemas.openxmlformats.org/officeDocument/2006/relationships/image" Target="../media/image4.png"/><Relationship Id="rId7" Type="http://schemas.openxmlformats.org/officeDocument/2006/relationships/oleObject" Target="../embeddings/oleObject14.bin"/><Relationship Id="rId2" Type="http://schemas.openxmlformats.org/officeDocument/2006/relationships/notesSlide" Target="../notesSlides/notesSlide177.xml"/><Relationship Id="rId1" Type="http://schemas.openxmlformats.org/officeDocument/2006/relationships/slideLayout" Target="../slideLayouts/slideLayout12.xml"/><Relationship Id="rId6" Type="http://schemas.openxmlformats.org/officeDocument/2006/relationships/image" Target="../media/image137.wmf"/><Relationship Id="rId5" Type="http://schemas.openxmlformats.org/officeDocument/2006/relationships/oleObject" Target="../embeddings/oleObject13.bin"/><Relationship Id="rId4" Type="http://schemas.openxmlformats.org/officeDocument/2006/relationships/image" Target="../media/image387.png"/><Relationship Id="rId9" Type="http://schemas.openxmlformats.org/officeDocument/2006/relationships/image" Target="../media/image366.png"/></Relationships>
</file>

<file path=ppt/slides/_rels/slide1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8.xml"/><Relationship Id="rId1" Type="http://schemas.openxmlformats.org/officeDocument/2006/relationships/slideLayout" Target="../slideLayouts/slideLayout12.xml"/><Relationship Id="rId6" Type="http://schemas.openxmlformats.org/officeDocument/2006/relationships/image" Target="../media/image368.png"/><Relationship Id="rId5" Type="http://schemas.openxmlformats.org/officeDocument/2006/relationships/image" Target="../media/image391.png"/><Relationship Id="rId4" Type="http://schemas.openxmlformats.org/officeDocument/2006/relationships/image" Target="../media/image390.png"/></Relationships>
</file>

<file path=ppt/slides/_rels/slide17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96.png"/><Relationship Id="rId2" Type="http://schemas.openxmlformats.org/officeDocument/2006/relationships/notesSlide" Target="../notesSlides/notesSlide179.xml"/><Relationship Id="rId1" Type="http://schemas.openxmlformats.org/officeDocument/2006/relationships/slideLayout" Target="../slideLayouts/slideLayout12.xml"/><Relationship Id="rId6" Type="http://schemas.openxmlformats.org/officeDocument/2006/relationships/image" Target="../media/image395.png"/><Relationship Id="rId5" Type="http://schemas.openxmlformats.org/officeDocument/2006/relationships/image" Target="../media/image382.png"/><Relationship Id="rId4" Type="http://schemas.openxmlformats.org/officeDocument/2006/relationships/image" Target="../media/image393.png"/></Relationships>
</file>

<file path=ppt/slides/_rels/slide1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png"/><Relationship Id="rId7"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45.png"/><Relationship Id="rId5" Type="http://schemas.openxmlformats.org/officeDocument/2006/relationships/image" Target="../media/image5.wmf"/><Relationship Id="rId4" Type="http://schemas.openxmlformats.org/officeDocument/2006/relationships/oleObject" Target="../embeddings/oleObject1.bin"/><Relationship Id="rId9" Type="http://schemas.openxmlformats.org/officeDocument/2006/relationships/image" Target="../media/image48.png"/></Relationships>
</file>

<file path=ppt/slides/_rels/slide1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0.xml"/><Relationship Id="rId1" Type="http://schemas.openxmlformats.org/officeDocument/2006/relationships/slideLayout" Target="../slideLayouts/slideLayout12.xml"/><Relationship Id="rId6" Type="http://schemas.openxmlformats.org/officeDocument/2006/relationships/image" Target="../media/image385.png"/><Relationship Id="rId5" Type="http://schemas.openxmlformats.org/officeDocument/2006/relationships/image" Target="../media/image398.png"/><Relationship Id="rId4" Type="http://schemas.openxmlformats.org/officeDocument/2006/relationships/image" Target="../media/image397.png"/></Relationships>
</file>

<file path=ppt/slides/_rels/slide1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1.xml"/><Relationship Id="rId1" Type="http://schemas.openxmlformats.org/officeDocument/2006/relationships/slideLayout" Target="../slideLayouts/slideLayout12.xml"/><Relationship Id="rId5" Type="http://schemas.openxmlformats.org/officeDocument/2006/relationships/image" Target="../media/image401.png"/><Relationship Id="rId4" Type="http://schemas.openxmlformats.org/officeDocument/2006/relationships/image" Target="../media/image400.png"/></Relationships>
</file>

<file path=ppt/slides/_rels/slide1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2.xml"/><Relationship Id="rId1" Type="http://schemas.openxmlformats.org/officeDocument/2006/relationships/slideLayout" Target="../slideLayouts/slideLayout12.xml"/><Relationship Id="rId5" Type="http://schemas.openxmlformats.org/officeDocument/2006/relationships/image" Target="../media/image399.png"/><Relationship Id="rId4" Type="http://schemas.openxmlformats.org/officeDocument/2006/relationships/image" Target="../media/image411.png"/></Relationships>
</file>

<file path=ppt/slides/_rels/slide1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3.xml"/><Relationship Id="rId1" Type="http://schemas.openxmlformats.org/officeDocument/2006/relationships/slideLayout" Target="../slideLayouts/slideLayout12.xml"/><Relationship Id="rId5" Type="http://schemas.openxmlformats.org/officeDocument/2006/relationships/image" Target="../media/image386.png"/><Relationship Id="rId4" Type="http://schemas.openxmlformats.org/officeDocument/2006/relationships/image" Target="../media/image402.png"/></Relationships>
</file>

<file path=ppt/slides/_rels/slide184.xml.rels><?xml version="1.0" encoding="UTF-8" standalone="yes"?>
<Relationships xmlns="http://schemas.openxmlformats.org/package/2006/relationships"><Relationship Id="rId8" Type="http://schemas.openxmlformats.org/officeDocument/2006/relationships/image" Target="../media/image408.png"/><Relationship Id="rId3" Type="http://schemas.openxmlformats.org/officeDocument/2006/relationships/image" Target="../media/image404.png"/><Relationship Id="rId7" Type="http://schemas.openxmlformats.org/officeDocument/2006/relationships/image" Target="../media/image407.png"/><Relationship Id="rId2" Type="http://schemas.openxmlformats.org/officeDocument/2006/relationships/notesSlide" Target="../notesSlides/notesSlide184.xml"/><Relationship Id="rId1" Type="http://schemas.openxmlformats.org/officeDocument/2006/relationships/slideLayout" Target="../slideLayouts/slideLayout12.xml"/><Relationship Id="rId6" Type="http://schemas.openxmlformats.org/officeDocument/2006/relationships/image" Target="../media/image406.png"/><Relationship Id="rId5" Type="http://schemas.openxmlformats.org/officeDocument/2006/relationships/image" Target="../media/image405.png"/><Relationship Id="rId4" Type="http://schemas.openxmlformats.org/officeDocument/2006/relationships/image" Target="../media/image4.png"/></Relationships>
</file>

<file path=ppt/slides/_rels/slide18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13.png"/><Relationship Id="rId2" Type="http://schemas.openxmlformats.org/officeDocument/2006/relationships/notesSlide" Target="../notesSlides/notesSlide185.xml"/><Relationship Id="rId1" Type="http://schemas.openxmlformats.org/officeDocument/2006/relationships/slideLayout" Target="../slideLayouts/slideLayout12.xml"/><Relationship Id="rId6" Type="http://schemas.openxmlformats.org/officeDocument/2006/relationships/image" Target="../media/image412.png"/><Relationship Id="rId5" Type="http://schemas.openxmlformats.org/officeDocument/2006/relationships/image" Target="../media/image410.png"/><Relationship Id="rId4" Type="http://schemas.openxmlformats.org/officeDocument/2006/relationships/image" Target="../media/image409.png"/></Relationships>
</file>

<file path=ppt/slides/_rels/slide1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6.xml"/><Relationship Id="rId1" Type="http://schemas.openxmlformats.org/officeDocument/2006/relationships/slideLayout" Target="../slideLayouts/slideLayout12.xml"/><Relationship Id="rId5" Type="http://schemas.openxmlformats.org/officeDocument/2006/relationships/image" Target="../media/image415.png"/><Relationship Id="rId4" Type="http://schemas.openxmlformats.org/officeDocument/2006/relationships/image" Target="../media/image414.png"/></Relationships>
</file>

<file path=ppt/slides/_rels/slide1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7.xml"/><Relationship Id="rId1" Type="http://schemas.openxmlformats.org/officeDocument/2006/relationships/slideLayout" Target="../slideLayouts/slideLayout12.xml"/><Relationship Id="rId4" Type="http://schemas.openxmlformats.org/officeDocument/2006/relationships/image" Target="../media/image416.png"/></Relationships>
</file>

<file path=ppt/slides/_rels/slide1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8.xml"/><Relationship Id="rId1" Type="http://schemas.openxmlformats.org/officeDocument/2006/relationships/slideLayout" Target="../slideLayouts/slideLayout12.xml"/><Relationship Id="rId5" Type="http://schemas.openxmlformats.org/officeDocument/2006/relationships/image" Target="../media/image418.png"/><Relationship Id="rId4" Type="http://schemas.openxmlformats.org/officeDocument/2006/relationships/image" Target="../media/image417.png"/></Relationships>
</file>

<file path=ppt/slides/_rels/slide1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9.xml"/><Relationship Id="rId1" Type="http://schemas.openxmlformats.org/officeDocument/2006/relationships/slideLayout" Target="../slideLayouts/slideLayout12.xml"/><Relationship Id="rId6" Type="http://schemas.openxmlformats.org/officeDocument/2006/relationships/image" Target="../media/image390.wmf"/><Relationship Id="rId5" Type="http://schemas.openxmlformats.org/officeDocument/2006/relationships/oleObject" Target="../embeddings/oleObject15.bin"/><Relationship Id="rId4" Type="http://schemas.openxmlformats.org/officeDocument/2006/relationships/image" Target="../media/image389.png"/></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png"/><Relationship Id="rId7" Type="http://schemas.openxmlformats.org/officeDocument/2006/relationships/image" Target="../media/image5.wmf"/><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oleObject" Target="../embeddings/oleObject2.bin"/><Relationship Id="rId11" Type="http://schemas.openxmlformats.org/officeDocument/2006/relationships/image" Target="../media/image54.png"/><Relationship Id="rId5" Type="http://schemas.openxmlformats.org/officeDocument/2006/relationships/image" Target="../media/image50.png"/><Relationship Id="rId10" Type="http://schemas.openxmlformats.org/officeDocument/2006/relationships/image" Target="../media/image53.png"/><Relationship Id="rId4" Type="http://schemas.openxmlformats.org/officeDocument/2006/relationships/image" Target="../media/image49.png"/><Relationship Id="rId9" Type="http://schemas.openxmlformats.org/officeDocument/2006/relationships/image" Target="../media/image52.png"/></Relationships>
</file>

<file path=ppt/slides/_rels/slide1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0.xml"/><Relationship Id="rId1" Type="http://schemas.openxmlformats.org/officeDocument/2006/relationships/slideLayout" Target="../slideLayouts/slideLayout12.xml"/><Relationship Id="rId6" Type="http://schemas.openxmlformats.org/officeDocument/2006/relationships/image" Target="../media/image422.png"/><Relationship Id="rId5" Type="http://schemas.openxmlformats.org/officeDocument/2006/relationships/image" Target="../media/image421.png"/><Relationship Id="rId4" Type="http://schemas.openxmlformats.org/officeDocument/2006/relationships/image" Target="../media/image420.png"/></Relationships>
</file>

<file path=ppt/slides/_rels/slide1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1.xml"/><Relationship Id="rId1" Type="http://schemas.openxmlformats.org/officeDocument/2006/relationships/slideLayout" Target="../slideLayouts/slideLayout12.xml"/><Relationship Id="rId4" Type="http://schemas.openxmlformats.org/officeDocument/2006/relationships/image" Target="../media/image423.png"/></Relationships>
</file>

<file path=ppt/slides/_rels/slide1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2.xml"/><Relationship Id="rId1" Type="http://schemas.openxmlformats.org/officeDocument/2006/relationships/slideLayout" Target="../slideLayouts/slideLayout12.xml"/><Relationship Id="rId5" Type="http://schemas.openxmlformats.org/officeDocument/2006/relationships/image" Target="../media/image425.png"/><Relationship Id="rId4" Type="http://schemas.openxmlformats.org/officeDocument/2006/relationships/image" Target="../media/image424.png"/></Relationships>
</file>

<file path=ppt/slides/_rels/slide1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3.xml"/><Relationship Id="rId1" Type="http://schemas.openxmlformats.org/officeDocument/2006/relationships/slideLayout" Target="../slideLayouts/slideLayout12.xml"/><Relationship Id="rId5" Type="http://schemas.openxmlformats.org/officeDocument/2006/relationships/image" Target="../media/image427.png"/><Relationship Id="rId4" Type="http://schemas.openxmlformats.org/officeDocument/2006/relationships/image" Target="../media/image426.png"/></Relationships>
</file>

<file path=ppt/slides/_rels/slide1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4.xml"/><Relationship Id="rId1" Type="http://schemas.openxmlformats.org/officeDocument/2006/relationships/slideLayout" Target="../slideLayouts/slideLayout12.xml"/><Relationship Id="rId5" Type="http://schemas.openxmlformats.org/officeDocument/2006/relationships/image" Target="../media/image419.png"/><Relationship Id="rId4" Type="http://schemas.openxmlformats.org/officeDocument/2006/relationships/image" Target="../media/image428.png"/></Relationships>
</file>

<file path=ppt/slides/_rels/slide1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5.xml"/><Relationship Id="rId1" Type="http://schemas.openxmlformats.org/officeDocument/2006/relationships/slideLayout" Target="../slideLayouts/slideLayout12.xml"/><Relationship Id="rId6" Type="http://schemas.openxmlformats.org/officeDocument/2006/relationships/image" Target="../media/image431.png"/><Relationship Id="rId5" Type="http://schemas.openxmlformats.org/officeDocument/2006/relationships/image" Target="../media/image429.png"/><Relationship Id="rId4" Type="http://schemas.openxmlformats.org/officeDocument/2006/relationships/image" Target="../media/image430.png"/></Relationships>
</file>

<file path=ppt/slides/_rels/slide1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6.xml"/><Relationship Id="rId1" Type="http://schemas.openxmlformats.org/officeDocument/2006/relationships/slideLayout" Target="../slideLayouts/slideLayout12.xml"/><Relationship Id="rId4" Type="http://schemas.openxmlformats.org/officeDocument/2006/relationships/image" Target="../media/image433.png"/></Relationships>
</file>

<file path=ppt/slides/_rels/slide19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37.png"/><Relationship Id="rId2" Type="http://schemas.openxmlformats.org/officeDocument/2006/relationships/notesSlide" Target="../notesSlides/notesSlide197.xml"/><Relationship Id="rId1" Type="http://schemas.openxmlformats.org/officeDocument/2006/relationships/slideLayout" Target="../slideLayouts/slideLayout12.xml"/><Relationship Id="rId6" Type="http://schemas.openxmlformats.org/officeDocument/2006/relationships/image" Target="../media/image436.png"/><Relationship Id="rId5" Type="http://schemas.openxmlformats.org/officeDocument/2006/relationships/image" Target="../media/image435.png"/><Relationship Id="rId4" Type="http://schemas.openxmlformats.org/officeDocument/2006/relationships/image" Target="../media/image434.png"/></Relationships>
</file>

<file path=ppt/slides/_rels/slide198.xml.rels><?xml version="1.0" encoding="UTF-8" standalone="yes"?>
<Relationships xmlns="http://schemas.openxmlformats.org/package/2006/relationships"><Relationship Id="rId8" Type="http://schemas.openxmlformats.org/officeDocument/2006/relationships/image" Target="../media/image443.png"/><Relationship Id="rId3" Type="http://schemas.openxmlformats.org/officeDocument/2006/relationships/image" Target="../media/image4.png"/><Relationship Id="rId7" Type="http://schemas.openxmlformats.org/officeDocument/2006/relationships/image" Target="../media/image442.png"/><Relationship Id="rId2" Type="http://schemas.openxmlformats.org/officeDocument/2006/relationships/notesSlide" Target="../notesSlides/notesSlide198.xml"/><Relationship Id="rId1" Type="http://schemas.openxmlformats.org/officeDocument/2006/relationships/slideLayout" Target="../slideLayouts/slideLayout12.xml"/><Relationship Id="rId6" Type="http://schemas.openxmlformats.org/officeDocument/2006/relationships/image" Target="../media/image439.png"/><Relationship Id="rId5" Type="http://schemas.openxmlformats.org/officeDocument/2006/relationships/image" Target="../media/image432.png"/><Relationship Id="rId4" Type="http://schemas.openxmlformats.org/officeDocument/2006/relationships/image" Target="../media/image438.png"/></Relationships>
</file>

<file path=ppt/slides/_rels/slide1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9.xml"/><Relationship Id="rId1" Type="http://schemas.openxmlformats.org/officeDocument/2006/relationships/slideLayout" Target="../slideLayouts/slideLayout12.xml"/><Relationship Id="rId5" Type="http://schemas.openxmlformats.org/officeDocument/2006/relationships/image" Target="../media/image445.png"/><Relationship Id="rId4" Type="http://schemas.openxmlformats.org/officeDocument/2006/relationships/image" Target="../media/image44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4.png"/><Relationship Id="rId7"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200.xml.rels><?xml version="1.0" encoding="UTF-8" standalone="yes"?>
<Relationships xmlns="http://schemas.openxmlformats.org/package/2006/relationships"><Relationship Id="rId3" Type="http://schemas.openxmlformats.org/officeDocument/2006/relationships/image" Target="../media/image446.png"/><Relationship Id="rId2" Type="http://schemas.openxmlformats.org/officeDocument/2006/relationships/notesSlide" Target="../notesSlides/notesSlide200.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0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50.png"/><Relationship Id="rId2" Type="http://schemas.openxmlformats.org/officeDocument/2006/relationships/notesSlide" Target="../notesSlides/notesSlide201.xml"/><Relationship Id="rId1" Type="http://schemas.openxmlformats.org/officeDocument/2006/relationships/slideLayout" Target="../slideLayouts/slideLayout12.xml"/><Relationship Id="rId6" Type="http://schemas.openxmlformats.org/officeDocument/2006/relationships/image" Target="../media/image449.png"/><Relationship Id="rId5" Type="http://schemas.openxmlformats.org/officeDocument/2006/relationships/image" Target="../media/image448.png"/><Relationship Id="rId4" Type="http://schemas.openxmlformats.org/officeDocument/2006/relationships/image" Target="../media/image447.png"/></Relationships>
</file>

<file path=ppt/slides/_rels/slide2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2.xml"/><Relationship Id="rId1" Type="http://schemas.openxmlformats.org/officeDocument/2006/relationships/slideLayout" Target="../slideLayouts/slideLayout12.xml"/><Relationship Id="rId6" Type="http://schemas.openxmlformats.org/officeDocument/2006/relationships/image" Target="../media/image452.png"/><Relationship Id="rId5" Type="http://schemas.openxmlformats.org/officeDocument/2006/relationships/image" Target="../media/image441.png"/><Relationship Id="rId4" Type="http://schemas.openxmlformats.org/officeDocument/2006/relationships/image" Target="../media/image451.png"/></Relationships>
</file>

<file path=ppt/slides/_rels/slide203.xml.rels><?xml version="1.0" encoding="UTF-8" standalone="yes"?>
<Relationships xmlns="http://schemas.openxmlformats.org/package/2006/relationships"><Relationship Id="rId8" Type="http://schemas.openxmlformats.org/officeDocument/2006/relationships/image" Target="../media/image458.png"/><Relationship Id="rId3" Type="http://schemas.openxmlformats.org/officeDocument/2006/relationships/image" Target="../media/image4.png"/><Relationship Id="rId7" Type="http://schemas.openxmlformats.org/officeDocument/2006/relationships/image" Target="../media/image457.png"/><Relationship Id="rId2" Type="http://schemas.openxmlformats.org/officeDocument/2006/relationships/notesSlide" Target="../notesSlides/notesSlide203.xml"/><Relationship Id="rId1" Type="http://schemas.openxmlformats.org/officeDocument/2006/relationships/slideLayout" Target="../slideLayouts/slideLayout12.xml"/><Relationship Id="rId6" Type="http://schemas.openxmlformats.org/officeDocument/2006/relationships/image" Target="../media/image456.png"/><Relationship Id="rId5" Type="http://schemas.openxmlformats.org/officeDocument/2006/relationships/image" Target="../media/image455.png"/><Relationship Id="rId4" Type="http://schemas.openxmlformats.org/officeDocument/2006/relationships/image" Target="../media/image454.png"/></Relationships>
</file>

<file path=ppt/slides/_rels/slide2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4.xml"/><Relationship Id="rId1" Type="http://schemas.openxmlformats.org/officeDocument/2006/relationships/slideLayout" Target="../slideLayouts/slideLayout12.xml"/><Relationship Id="rId5" Type="http://schemas.openxmlformats.org/officeDocument/2006/relationships/image" Target="../media/image460.png"/><Relationship Id="rId4" Type="http://schemas.openxmlformats.org/officeDocument/2006/relationships/image" Target="../media/image459.png"/></Relationships>
</file>

<file path=ppt/slides/_rels/slide20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64.png"/><Relationship Id="rId2" Type="http://schemas.openxmlformats.org/officeDocument/2006/relationships/notesSlide" Target="../notesSlides/notesSlide205.xml"/><Relationship Id="rId1" Type="http://schemas.openxmlformats.org/officeDocument/2006/relationships/slideLayout" Target="../slideLayouts/slideLayout12.xml"/><Relationship Id="rId6" Type="http://schemas.openxmlformats.org/officeDocument/2006/relationships/image" Target="../media/image463.png"/><Relationship Id="rId5" Type="http://schemas.openxmlformats.org/officeDocument/2006/relationships/image" Target="../media/image462.png"/><Relationship Id="rId4" Type="http://schemas.openxmlformats.org/officeDocument/2006/relationships/image" Target="../media/image461.png"/></Relationships>
</file>

<file path=ppt/slides/_rels/slide2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6.xml"/><Relationship Id="rId1" Type="http://schemas.openxmlformats.org/officeDocument/2006/relationships/slideLayout" Target="../slideLayouts/slideLayout12.xml"/><Relationship Id="rId5" Type="http://schemas.openxmlformats.org/officeDocument/2006/relationships/image" Target="../media/image466.png"/><Relationship Id="rId4" Type="http://schemas.openxmlformats.org/officeDocument/2006/relationships/image" Target="../media/image465.png"/></Relationships>
</file>

<file path=ppt/slides/_rels/slide2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7.xml"/><Relationship Id="rId1" Type="http://schemas.openxmlformats.org/officeDocument/2006/relationships/slideLayout" Target="../slideLayouts/slideLayout12.xml"/><Relationship Id="rId6" Type="http://schemas.openxmlformats.org/officeDocument/2006/relationships/image" Target="../media/image469.png"/><Relationship Id="rId5" Type="http://schemas.openxmlformats.org/officeDocument/2006/relationships/image" Target="../media/image468.png"/><Relationship Id="rId4" Type="http://schemas.openxmlformats.org/officeDocument/2006/relationships/image" Target="../media/image467.png"/></Relationships>
</file>

<file path=ppt/slides/_rels/slide20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73.png"/><Relationship Id="rId2" Type="http://schemas.openxmlformats.org/officeDocument/2006/relationships/notesSlide" Target="../notesSlides/notesSlide208.xml"/><Relationship Id="rId1" Type="http://schemas.openxmlformats.org/officeDocument/2006/relationships/slideLayout" Target="../slideLayouts/slideLayout12.xml"/><Relationship Id="rId6" Type="http://schemas.openxmlformats.org/officeDocument/2006/relationships/image" Target="../media/image472.png"/><Relationship Id="rId5" Type="http://schemas.openxmlformats.org/officeDocument/2006/relationships/image" Target="../media/image471.png"/><Relationship Id="rId4" Type="http://schemas.openxmlformats.org/officeDocument/2006/relationships/image" Target="../media/image470.png"/></Relationships>
</file>

<file path=ppt/slides/_rels/slide2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9.xml"/><Relationship Id="rId1" Type="http://schemas.openxmlformats.org/officeDocument/2006/relationships/slideLayout" Target="../slideLayouts/slideLayout12.xml"/><Relationship Id="rId5" Type="http://schemas.openxmlformats.org/officeDocument/2006/relationships/image" Target="../media/image475.png"/><Relationship Id="rId4" Type="http://schemas.openxmlformats.org/officeDocument/2006/relationships/image" Target="../media/image47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79.png"/><Relationship Id="rId2" Type="http://schemas.openxmlformats.org/officeDocument/2006/relationships/notesSlide" Target="../notesSlides/notesSlide210.xml"/><Relationship Id="rId1" Type="http://schemas.openxmlformats.org/officeDocument/2006/relationships/slideLayout" Target="../slideLayouts/slideLayout12.xml"/><Relationship Id="rId6" Type="http://schemas.openxmlformats.org/officeDocument/2006/relationships/image" Target="../media/image478.png"/><Relationship Id="rId5" Type="http://schemas.openxmlformats.org/officeDocument/2006/relationships/image" Target="../media/image477.png"/><Relationship Id="rId4" Type="http://schemas.openxmlformats.org/officeDocument/2006/relationships/image" Target="../media/image476.png"/></Relationships>
</file>

<file path=ppt/slides/_rels/slide211.xml.rels><?xml version="1.0" encoding="UTF-8" standalone="yes"?>
<Relationships xmlns="http://schemas.openxmlformats.org/package/2006/relationships"><Relationship Id="rId8" Type="http://schemas.openxmlformats.org/officeDocument/2006/relationships/image" Target="../media/image484.png"/><Relationship Id="rId3" Type="http://schemas.openxmlformats.org/officeDocument/2006/relationships/image" Target="../media/image4.png"/><Relationship Id="rId7" Type="http://schemas.openxmlformats.org/officeDocument/2006/relationships/image" Target="../media/image483.png"/><Relationship Id="rId2" Type="http://schemas.openxmlformats.org/officeDocument/2006/relationships/notesSlide" Target="../notesSlides/notesSlide211.xml"/><Relationship Id="rId1" Type="http://schemas.openxmlformats.org/officeDocument/2006/relationships/slideLayout" Target="../slideLayouts/slideLayout12.xml"/><Relationship Id="rId6" Type="http://schemas.openxmlformats.org/officeDocument/2006/relationships/image" Target="../media/image482.png"/><Relationship Id="rId11" Type="http://schemas.openxmlformats.org/officeDocument/2006/relationships/image" Target="../media/image487.png"/><Relationship Id="rId5" Type="http://schemas.openxmlformats.org/officeDocument/2006/relationships/image" Target="../media/image481.png"/><Relationship Id="rId10" Type="http://schemas.openxmlformats.org/officeDocument/2006/relationships/image" Target="../media/image486.png"/><Relationship Id="rId4" Type="http://schemas.openxmlformats.org/officeDocument/2006/relationships/image" Target="../media/image480.png"/><Relationship Id="rId9" Type="http://schemas.openxmlformats.org/officeDocument/2006/relationships/image" Target="../media/image485.png"/></Relationships>
</file>

<file path=ppt/slides/_rels/slide212.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495.png"/><Relationship Id="rId3" Type="http://schemas.openxmlformats.org/officeDocument/2006/relationships/image" Target="../media/image4.png"/><Relationship Id="rId7" Type="http://schemas.openxmlformats.org/officeDocument/2006/relationships/image" Target="../media/image453.png"/><Relationship Id="rId12" Type="http://schemas.openxmlformats.org/officeDocument/2006/relationships/image" Target="../media/image494.png"/><Relationship Id="rId2" Type="http://schemas.openxmlformats.org/officeDocument/2006/relationships/notesSlide" Target="../notesSlides/notesSlide212.xml"/><Relationship Id="rId1" Type="http://schemas.openxmlformats.org/officeDocument/2006/relationships/slideLayout" Target="../slideLayouts/slideLayout12.xml"/><Relationship Id="rId6" Type="http://schemas.openxmlformats.org/officeDocument/2006/relationships/image" Target="../media/image490.png"/><Relationship Id="rId11" Type="http://schemas.openxmlformats.org/officeDocument/2006/relationships/image" Target="../media/image493.png"/><Relationship Id="rId5" Type="http://schemas.openxmlformats.org/officeDocument/2006/relationships/image" Target="../media/image489.png"/><Relationship Id="rId10" Type="http://schemas.openxmlformats.org/officeDocument/2006/relationships/image" Target="../media/image492.png"/><Relationship Id="rId4" Type="http://schemas.openxmlformats.org/officeDocument/2006/relationships/image" Target="../media/image488.png"/><Relationship Id="rId9" Type="http://schemas.openxmlformats.org/officeDocument/2006/relationships/image" Target="../media/image137.wmf"/></Relationships>
</file>

<file path=ppt/slides/_rels/slide213.xml.rels><?xml version="1.0" encoding="UTF-8" standalone="yes"?>
<Relationships xmlns="http://schemas.openxmlformats.org/package/2006/relationships"><Relationship Id="rId8" Type="http://schemas.openxmlformats.org/officeDocument/2006/relationships/image" Target="../media/image500.png"/><Relationship Id="rId3" Type="http://schemas.openxmlformats.org/officeDocument/2006/relationships/image" Target="../media/image496.png"/><Relationship Id="rId7" Type="http://schemas.openxmlformats.org/officeDocument/2006/relationships/image" Target="../media/image499.png"/><Relationship Id="rId2" Type="http://schemas.openxmlformats.org/officeDocument/2006/relationships/notesSlide" Target="../notesSlides/notesSlide213.xml"/><Relationship Id="rId1" Type="http://schemas.openxmlformats.org/officeDocument/2006/relationships/slideLayout" Target="../slideLayouts/slideLayout12.xml"/><Relationship Id="rId6" Type="http://schemas.openxmlformats.org/officeDocument/2006/relationships/image" Target="../media/image498.png"/><Relationship Id="rId5" Type="http://schemas.openxmlformats.org/officeDocument/2006/relationships/image" Target="../media/image497.png"/><Relationship Id="rId4" Type="http://schemas.openxmlformats.org/officeDocument/2006/relationships/image" Target="../media/image4.png"/><Relationship Id="rId9" Type="http://schemas.openxmlformats.org/officeDocument/2006/relationships/image" Target="../media/image501.png"/></Relationships>
</file>

<file path=ppt/slides/_rels/slide2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4.xml"/><Relationship Id="rId1" Type="http://schemas.openxmlformats.org/officeDocument/2006/relationships/slideLayout" Target="../slideLayouts/slideLayout12.xml"/><Relationship Id="rId6" Type="http://schemas.openxmlformats.org/officeDocument/2006/relationships/image" Target="../media/image504.png"/><Relationship Id="rId5" Type="http://schemas.openxmlformats.org/officeDocument/2006/relationships/image" Target="../media/image503.png"/><Relationship Id="rId4" Type="http://schemas.openxmlformats.org/officeDocument/2006/relationships/image" Target="../media/image502.png"/></Relationships>
</file>

<file path=ppt/slides/_rels/slide2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5.xml"/><Relationship Id="rId1" Type="http://schemas.openxmlformats.org/officeDocument/2006/relationships/slideLayout" Target="../slideLayouts/slideLayout12.xml"/><Relationship Id="rId6" Type="http://schemas.openxmlformats.org/officeDocument/2006/relationships/image" Target="../media/image507.png"/><Relationship Id="rId5" Type="http://schemas.openxmlformats.org/officeDocument/2006/relationships/image" Target="../media/image506.png"/><Relationship Id="rId4" Type="http://schemas.openxmlformats.org/officeDocument/2006/relationships/image" Target="../media/image505.png"/></Relationships>
</file>

<file path=ppt/slides/_rels/slide216.xml.rels><?xml version="1.0" encoding="UTF-8" standalone="yes"?>
<Relationships xmlns="http://schemas.openxmlformats.org/package/2006/relationships"><Relationship Id="rId8" Type="http://schemas.openxmlformats.org/officeDocument/2006/relationships/image" Target="../media/image512.png"/><Relationship Id="rId3" Type="http://schemas.openxmlformats.org/officeDocument/2006/relationships/image" Target="../media/image4.png"/><Relationship Id="rId7" Type="http://schemas.openxmlformats.org/officeDocument/2006/relationships/image" Target="../media/image511.png"/><Relationship Id="rId2" Type="http://schemas.openxmlformats.org/officeDocument/2006/relationships/notesSlide" Target="../notesSlides/notesSlide216.xml"/><Relationship Id="rId1" Type="http://schemas.openxmlformats.org/officeDocument/2006/relationships/slideLayout" Target="../slideLayouts/slideLayout12.xml"/><Relationship Id="rId6" Type="http://schemas.openxmlformats.org/officeDocument/2006/relationships/image" Target="../media/image510.png"/><Relationship Id="rId5" Type="http://schemas.openxmlformats.org/officeDocument/2006/relationships/image" Target="../media/image509.png"/><Relationship Id="rId4" Type="http://schemas.openxmlformats.org/officeDocument/2006/relationships/image" Target="../media/image508.png"/></Relationships>
</file>

<file path=ppt/slides/_rels/slide2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7.xml"/><Relationship Id="rId1" Type="http://schemas.openxmlformats.org/officeDocument/2006/relationships/slideLayout" Target="../slideLayouts/slideLayout12.xml"/><Relationship Id="rId6" Type="http://schemas.openxmlformats.org/officeDocument/2006/relationships/image" Target="../media/image515.png"/><Relationship Id="rId5" Type="http://schemas.openxmlformats.org/officeDocument/2006/relationships/image" Target="../media/image514.png"/><Relationship Id="rId4" Type="http://schemas.openxmlformats.org/officeDocument/2006/relationships/image" Target="../media/image513.png"/></Relationships>
</file>

<file path=ppt/slides/_rels/slide2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8.xml"/><Relationship Id="rId1" Type="http://schemas.openxmlformats.org/officeDocument/2006/relationships/slideLayout" Target="../slideLayouts/slideLayout12.xml"/><Relationship Id="rId6" Type="http://schemas.openxmlformats.org/officeDocument/2006/relationships/image" Target="../media/image517.png"/><Relationship Id="rId5" Type="http://schemas.openxmlformats.org/officeDocument/2006/relationships/image" Target="../media/image516.png"/><Relationship Id="rId4" Type="http://schemas.openxmlformats.org/officeDocument/2006/relationships/image" Target="../media/image528.png"/></Relationships>
</file>

<file path=ppt/slides/_rels/slide2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9.xml"/><Relationship Id="rId1" Type="http://schemas.openxmlformats.org/officeDocument/2006/relationships/slideLayout" Target="../slideLayouts/slideLayout12.xml"/><Relationship Id="rId5" Type="http://schemas.openxmlformats.org/officeDocument/2006/relationships/image" Target="../media/image519.png"/><Relationship Id="rId4" Type="http://schemas.openxmlformats.org/officeDocument/2006/relationships/image" Target="../media/image518.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0.xml"/><Relationship Id="rId1" Type="http://schemas.openxmlformats.org/officeDocument/2006/relationships/slideLayout" Target="../slideLayouts/slideLayout12.xml"/><Relationship Id="rId6" Type="http://schemas.openxmlformats.org/officeDocument/2006/relationships/image" Target="../media/image522.png"/><Relationship Id="rId5" Type="http://schemas.openxmlformats.org/officeDocument/2006/relationships/image" Target="../media/image521.png"/><Relationship Id="rId4" Type="http://schemas.openxmlformats.org/officeDocument/2006/relationships/image" Target="../media/image520.png"/></Relationships>
</file>

<file path=ppt/slides/_rels/slide2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1.xml"/><Relationship Id="rId1" Type="http://schemas.openxmlformats.org/officeDocument/2006/relationships/slideLayout" Target="../slideLayouts/slideLayout12.xml"/><Relationship Id="rId5" Type="http://schemas.openxmlformats.org/officeDocument/2006/relationships/image" Target="../media/image523.png"/><Relationship Id="rId4" Type="http://schemas.openxmlformats.org/officeDocument/2006/relationships/image" Target="../media/image491.png"/></Relationships>
</file>

<file path=ppt/slides/_rels/slide222.xml.rels><?xml version="1.0" encoding="UTF-8" standalone="yes"?>
<Relationships xmlns="http://schemas.openxmlformats.org/package/2006/relationships"><Relationship Id="rId8" Type="http://schemas.openxmlformats.org/officeDocument/2006/relationships/image" Target="../media/image530.png"/><Relationship Id="rId3" Type="http://schemas.openxmlformats.org/officeDocument/2006/relationships/image" Target="../media/image4.png"/><Relationship Id="rId7" Type="http://schemas.openxmlformats.org/officeDocument/2006/relationships/image" Target="../media/image529.png"/><Relationship Id="rId2" Type="http://schemas.openxmlformats.org/officeDocument/2006/relationships/notesSlide" Target="../notesSlides/notesSlide222.xml"/><Relationship Id="rId1" Type="http://schemas.openxmlformats.org/officeDocument/2006/relationships/slideLayout" Target="../slideLayouts/slideLayout12.xml"/><Relationship Id="rId6" Type="http://schemas.openxmlformats.org/officeDocument/2006/relationships/image" Target="../media/image527.png"/><Relationship Id="rId5" Type="http://schemas.openxmlformats.org/officeDocument/2006/relationships/image" Target="../media/image526.png"/><Relationship Id="rId4" Type="http://schemas.openxmlformats.org/officeDocument/2006/relationships/image" Target="../media/image525.png"/></Relationships>
</file>

<file path=ppt/slides/_rels/slide2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3.xml"/><Relationship Id="rId1" Type="http://schemas.openxmlformats.org/officeDocument/2006/relationships/slideLayout" Target="../slideLayouts/slideLayout12.xml"/><Relationship Id="rId5" Type="http://schemas.openxmlformats.org/officeDocument/2006/relationships/image" Target="../media/image532.png"/><Relationship Id="rId4" Type="http://schemas.openxmlformats.org/officeDocument/2006/relationships/image" Target="../media/image531.png"/></Relationships>
</file>

<file path=ppt/slides/_rels/slide224.xml.rels><?xml version="1.0" encoding="UTF-8" standalone="yes"?>
<Relationships xmlns="http://schemas.openxmlformats.org/package/2006/relationships"><Relationship Id="rId3" Type="http://schemas.openxmlformats.org/officeDocument/2006/relationships/image" Target="../media/image524.png"/><Relationship Id="rId7" Type="http://schemas.openxmlformats.org/officeDocument/2006/relationships/image" Target="../media/image137.wmf"/><Relationship Id="rId2" Type="http://schemas.openxmlformats.org/officeDocument/2006/relationships/notesSlide" Target="../notesSlides/notesSlide224.xml"/><Relationship Id="rId1" Type="http://schemas.openxmlformats.org/officeDocument/2006/relationships/slideLayout" Target="../slideLayouts/slideLayout12.xml"/><Relationship Id="rId6" Type="http://schemas.openxmlformats.org/officeDocument/2006/relationships/oleObject" Target="../embeddings/oleObject17.bin"/><Relationship Id="rId5" Type="http://schemas.openxmlformats.org/officeDocument/2006/relationships/image" Target="../media/image534.png"/><Relationship Id="rId4" Type="http://schemas.openxmlformats.org/officeDocument/2006/relationships/image" Target="../media/image4.png"/></Relationships>
</file>

<file path=ppt/slides/_rels/slide2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33.png"/><Relationship Id="rId2" Type="http://schemas.openxmlformats.org/officeDocument/2006/relationships/notesSlide" Target="../notesSlides/notesSlide225.xml"/><Relationship Id="rId1" Type="http://schemas.openxmlformats.org/officeDocument/2006/relationships/slideLayout" Target="../slideLayouts/slideLayout12.xml"/><Relationship Id="rId6" Type="http://schemas.openxmlformats.org/officeDocument/2006/relationships/image" Target="../media/image535.png"/><Relationship Id="rId5" Type="http://schemas.openxmlformats.org/officeDocument/2006/relationships/image" Target="../media/image137.wmf"/><Relationship Id="rId4" Type="http://schemas.openxmlformats.org/officeDocument/2006/relationships/oleObject" Target="../embeddings/oleObject18.bin"/></Relationships>
</file>

<file path=ppt/slides/_rels/slide2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6.xml"/><Relationship Id="rId1" Type="http://schemas.openxmlformats.org/officeDocument/2006/relationships/slideLayout" Target="../slideLayouts/slideLayout12.xml"/><Relationship Id="rId6" Type="http://schemas.openxmlformats.org/officeDocument/2006/relationships/image" Target="../media/image539.png"/><Relationship Id="rId5" Type="http://schemas.openxmlformats.org/officeDocument/2006/relationships/image" Target="../media/image537.png"/><Relationship Id="rId4" Type="http://schemas.openxmlformats.org/officeDocument/2006/relationships/image" Target="../media/image536.png"/></Relationships>
</file>

<file path=ppt/slides/_rels/slide227.xml.rels><?xml version="1.0" encoding="UTF-8" standalone="yes"?>
<Relationships xmlns="http://schemas.openxmlformats.org/package/2006/relationships"><Relationship Id="rId8" Type="http://schemas.openxmlformats.org/officeDocument/2006/relationships/image" Target="../media/image544.png"/><Relationship Id="rId3" Type="http://schemas.openxmlformats.org/officeDocument/2006/relationships/image" Target="../media/image4.png"/><Relationship Id="rId7" Type="http://schemas.openxmlformats.org/officeDocument/2006/relationships/image" Target="../media/image543.png"/><Relationship Id="rId2" Type="http://schemas.openxmlformats.org/officeDocument/2006/relationships/notesSlide" Target="../notesSlides/notesSlide227.xml"/><Relationship Id="rId1" Type="http://schemas.openxmlformats.org/officeDocument/2006/relationships/slideLayout" Target="../slideLayouts/slideLayout12.xml"/><Relationship Id="rId6" Type="http://schemas.openxmlformats.org/officeDocument/2006/relationships/image" Target="../media/image541.png"/><Relationship Id="rId5" Type="http://schemas.openxmlformats.org/officeDocument/2006/relationships/image" Target="../media/image540.png"/><Relationship Id="rId4" Type="http://schemas.openxmlformats.org/officeDocument/2006/relationships/image" Target="../media/image538.png"/></Relationships>
</file>

<file path=ppt/slides/_rels/slide2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8.xml"/><Relationship Id="rId1" Type="http://schemas.openxmlformats.org/officeDocument/2006/relationships/slideLayout" Target="../slideLayouts/slideLayout12.xml"/><Relationship Id="rId6" Type="http://schemas.openxmlformats.org/officeDocument/2006/relationships/image" Target="../media/image546.png"/><Relationship Id="rId5" Type="http://schemas.openxmlformats.org/officeDocument/2006/relationships/image" Target="../media/image545.png"/><Relationship Id="rId4" Type="http://schemas.openxmlformats.org/officeDocument/2006/relationships/image" Target="../media/image542.png"/></Relationships>
</file>

<file path=ppt/slides/_rels/slide22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51.png"/><Relationship Id="rId2" Type="http://schemas.openxmlformats.org/officeDocument/2006/relationships/notesSlide" Target="../notesSlides/notesSlide229.xml"/><Relationship Id="rId1" Type="http://schemas.openxmlformats.org/officeDocument/2006/relationships/slideLayout" Target="../slideLayouts/slideLayout12.xml"/><Relationship Id="rId6" Type="http://schemas.openxmlformats.org/officeDocument/2006/relationships/image" Target="../media/image550.png"/><Relationship Id="rId5" Type="http://schemas.openxmlformats.org/officeDocument/2006/relationships/image" Target="../media/image549.png"/><Relationship Id="rId4" Type="http://schemas.openxmlformats.org/officeDocument/2006/relationships/image" Target="../media/image548.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69.png"/><Relationship Id="rId4" Type="http://schemas.openxmlformats.org/officeDocument/2006/relationships/image" Target="../media/image68.png"/></Relationships>
</file>

<file path=ppt/slides/_rels/slide2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0.xml"/><Relationship Id="rId1" Type="http://schemas.openxmlformats.org/officeDocument/2006/relationships/slideLayout" Target="../slideLayouts/slideLayout12.xml"/><Relationship Id="rId5" Type="http://schemas.openxmlformats.org/officeDocument/2006/relationships/image" Target="../media/image553.png"/><Relationship Id="rId4" Type="http://schemas.openxmlformats.org/officeDocument/2006/relationships/image" Target="../media/image552.png"/></Relationships>
</file>

<file path=ppt/slides/_rels/slide2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1.xml"/><Relationship Id="rId1" Type="http://schemas.openxmlformats.org/officeDocument/2006/relationships/slideLayout" Target="../slideLayouts/slideLayout12.xml"/><Relationship Id="rId5" Type="http://schemas.openxmlformats.org/officeDocument/2006/relationships/image" Target="../media/image555.png"/><Relationship Id="rId4" Type="http://schemas.openxmlformats.org/officeDocument/2006/relationships/image" Target="../media/image554.png"/></Relationships>
</file>

<file path=ppt/slides/_rels/slide2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2.xml"/><Relationship Id="rId1" Type="http://schemas.openxmlformats.org/officeDocument/2006/relationships/slideLayout" Target="../slideLayouts/slideLayout12.xml"/><Relationship Id="rId4" Type="http://schemas.openxmlformats.org/officeDocument/2006/relationships/image" Target="../media/image556.png"/></Relationships>
</file>

<file path=ppt/slides/_rels/slide233.xml.rels><?xml version="1.0" encoding="UTF-8" standalone="yes"?>
<Relationships xmlns="http://schemas.openxmlformats.org/package/2006/relationships"><Relationship Id="rId3" Type="http://schemas.openxmlformats.org/officeDocument/2006/relationships/image" Target="../media/image557.png"/><Relationship Id="rId2" Type="http://schemas.openxmlformats.org/officeDocument/2006/relationships/notesSlide" Target="../notesSlides/notesSlide233.xml"/><Relationship Id="rId1" Type="http://schemas.openxmlformats.org/officeDocument/2006/relationships/slideLayout" Target="../slideLayouts/slideLayout12.xml"/><Relationship Id="rId6" Type="http://schemas.openxmlformats.org/officeDocument/2006/relationships/image" Target="../media/image559.png"/><Relationship Id="rId5" Type="http://schemas.openxmlformats.org/officeDocument/2006/relationships/image" Target="../media/image558.png"/><Relationship Id="rId4" Type="http://schemas.openxmlformats.org/officeDocument/2006/relationships/image" Target="../media/image4.png"/></Relationships>
</file>

<file path=ppt/slides/_rels/slide2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4.xml"/><Relationship Id="rId1" Type="http://schemas.openxmlformats.org/officeDocument/2006/relationships/slideLayout" Target="../slideLayouts/slideLayout12.xml"/><Relationship Id="rId4" Type="http://schemas.openxmlformats.org/officeDocument/2006/relationships/image" Target="../media/image560.png"/></Relationships>
</file>

<file path=ppt/slides/_rels/slide235.xml.rels><?xml version="1.0" encoding="UTF-8" standalone="yes"?>
<Relationships xmlns="http://schemas.openxmlformats.org/package/2006/relationships"><Relationship Id="rId8" Type="http://schemas.openxmlformats.org/officeDocument/2006/relationships/image" Target="../media/image563.png"/><Relationship Id="rId3" Type="http://schemas.openxmlformats.org/officeDocument/2006/relationships/image" Target="../media/image4.png"/><Relationship Id="rId7" Type="http://schemas.openxmlformats.org/officeDocument/2006/relationships/image" Target="../media/image562.png"/><Relationship Id="rId2" Type="http://schemas.openxmlformats.org/officeDocument/2006/relationships/notesSlide" Target="../notesSlides/notesSlide235.xml"/><Relationship Id="rId1" Type="http://schemas.openxmlformats.org/officeDocument/2006/relationships/slideLayout" Target="../slideLayouts/slideLayout12.xml"/><Relationship Id="rId6" Type="http://schemas.openxmlformats.org/officeDocument/2006/relationships/image" Target="../media/image561.png"/><Relationship Id="rId5" Type="http://schemas.openxmlformats.org/officeDocument/2006/relationships/image" Target="../media/image137.wmf"/><Relationship Id="rId4" Type="http://schemas.openxmlformats.org/officeDocument/2006/relationships/oleObject" Target="../embeddings/oleObject19.bin"/></Relationships>
</file>

<file path=ppt/slides/_rels/slide2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6.xml"/><Relationship Id="rId1" Type="http://schemas.openxmlformats.org/officeDocument/2006/relationships/slideLayout" Target="../slideLayouts/slideLayout12.xml"/></Relationships>
</file>

<file path=ppt/slides/_rels/slide2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7.xml"/><Relationship Id="rId1" Type="http://schemas.openxmlformats.org/officeDocument/2006/relationships/slideLayout" Target="../slideLayouts/slideLayout12.xml"/><Relationship Id="rId5" Type="http://schemas.openxmlformats.org/officeDocument/2006/relationships/image" Target="../media/image565.png"/><Relationship Id="rId4" Type="http://schemas.openxmlformats.org/officeDocument/2006/relationships/image" Target="../media/image564.png"/></Relationships>
</file>

<file path=ppt/slides/_rels/slide2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8.xml"/><Relationship Id="rId1" Type="http://schemas.openxmlformats.org/officeDocument/2006/relationships/slideLayout" Target="../slideLayouts/slideLayout12.xml"/><Relationship Id="rId6" Type="http://schemas.openxmlformats.org/officeDocument/2006/relationships/image" Target="../media/image568.png"/><Relationship Id="rId5" Type="http://schemas.openxmlformats.org/officeDocument/2006/relationships/image" Target="../media/image567.png"/><Relationship Id="rId4" Type="http://schemas.openxmlformats.org/officeDocument/2006/relationships/image" Target="../media/image566.png"/></Relationships>
</file>

<file path=ppt/slides/_rels/slide2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9.xml"/><Relationship Id="rId1" Type="http://schemas.openxmlformats.org/officeDocument/2006/relationships/slideLayout" Target="../slideLayouts/slideLayout12.xml"/><Relationship Id="rId6" Type="http://schemas.openxmlformats.org/officeDocument/2006/relationships/image" Target="../media/image571.png"/><Relationship Id="rId5" Type="http://schemas.openxmlformats.org/officeDocument/2006/relationships/image" Target="../media/image570.png"/><Relationship Id="rId4" Type="http://schemas.openxmlformats.org/officeDocument/2006/relationships/image" Target="../media/image569.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71.png"/><Relationship Id="rId4" Type="http://schemas.openxmlformats.org/officeDocument/2006/relationships/image" Target="../media/image70.png"/></Relationships>
</file>

<file path=ppt/slides/_rels/slide240.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image" Target="../media/image547.png"/><Relationship Id="rId7" Type="http://schemas.openxmlformats.org/officeDocument/2006/relationships/image" Target="../media/image4.png"/><Relationship Id="rId12" Type="http://schemas.openxmlformats.org/officeDocument/2006/relationships/image" Target="../media/image579.png"/><Relationship Id="rId2" Type="http://schemas.openxmlformats.org/officeDocument/2006/relationships/notesSlide" Target="../notesSlides/notesSlide240.xml"/><Relationship Id="rId1" Type="http://schemas.openxmlformats.org/officeDocument/2006/relationships/slideLayout" Target="../slideLayouts/slideLayout12.xml"/><Relationship Id="rId6" Type="http://schemas.openxmlformats.org/officeDocument/2006/relationships/image" Target="../media/image574.png"/><Relationship Id="rId11" Type="http://schemas.openxmlformats.org/officeDocument/2006/relationships/image" Target="../media/image578.png"/><Relationship Id="rId5" Type="http://schemas.openxmlformats.org/officeDocument/2006/relationships/image" Target="../media/image573.png"/><Relationship Id="rId10" Type="http://schemas.openxmlformats.org/officeDocument/2006/relationships/image" Target="../media/image577.png"/><Relationship Id="rId4" Type="http://schemas.openxmlformats.org/officeDocument/2006/relationships/image" Target="../media/image572.png"/><Relationship Id="rId9" Type="http://schemas.openxmlformats.org/officeDocument/2006/relationships/image" Target="../media/image391.wmf"/></Relationships>
</file>

<file path=ppt/slides/_rels/slide2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1.xml"/><Relationship Id="rId1" Type="http://schemas.openxmlformats.org/officeDocument/2006/relationships/slideLayout" Target="../slideLayouts/slideLayout12.xml"/><Relationship Id="rId5" Type="http://schemas.openxmlformats.org/officeDocument/2006/relationships/image" Target="../media/image581.png"/><Relationship Id="rId4" Type="http://schemas.openxmlformats.org/officeDocument/2006/relationships/image" Target="../media/image580.png"/></Relationships>
</file>

<file path=ppt/slides/_rels/slide242.xml.rels><?xml version="1.0" encoding="UTF-8" standalone="yes"?>
<Relationships xmlns="http://schemas.openxmlformats.org/package/2006/relationships"><Relationship Id="rId8" Type="http://schemas.openxmlformats.org/officeDocument/2006/relationships/image" Target="../media/image584.png"/><Relationship Id="rId3" Type="http://schemas.openxmlformats.org/officeDocument/2006/relationships/image" Target="../media/image4.png"/><Relationship Id="rId7" Type="http://schemas.openxmlformats.org/officeDocument/2006/relationships/image" Target="../media/image583.png"/><Relationship Id="rId2" Type="http://schemas.openxmlformats.org/officeDocument/2006/relationships/notesSlide" Target="../notesSlides/notesSlide242.xml"/><Relationship Id="rId1" Type="http://schemas.openxmlformats.org/officeDocument/2006/relationships/slideLayout" Target="../slideLayouts/slideLayout12.xml"/><Relationship Id="rId6" Type="http://schemas.openxmlformats.org/officeDocument/2006/relationships/image" Target="../media/image582.png"/><Relationship Id="rId5" Type="http://schemas.openxmlformats.org/officeDocument/2006/relationships/image" Target="../media/image137.wmf"/><Relationship Id="rId4" Type="http://schemas.openxmlformats.org/officeDocument/2006/relationships/oleObject" Target="../embeddings/oleObject21.bin"/></Relationships>
</file>

<file path=ppt/slides/_rels/slide24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88.png"/><Relationship Id="rId2" Type="http://schemas.openxmlformats.org/officeDocument/2006/relationships/notesSlide" Target="../notesSlides/notesSlide243.xml"/><Relationship Id="rId1" Type="http://schemas.openxmlformats.org/officeDocument/2006/relationships/slideLayout" Target="../slideLayouts/slideLayout12.xml"/><Relationship Id="rId6" Type="http://schemas.openxmlformats.org/officeDocument/2006/relationships/image" Target="../media/image587.png"/><Relationship Id="rId5" Type="http://schemas.openxmlformats.org/officeDocument/2006/relationships/image" Target="../media/image586.png"/><Relationship Id="rId4" Type="http://schemas.openxmlformats.org/officeDocument/2006/relationships/image" Target="../media/image585.png"/></Relationships>
</file>

<file path=ppt/slides/_rels/slide24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92.png"/><Relationship Id="rId2" Type="http://schemas.openxmlformats.org/officeDocument/2006/relationships/notesSlide" Target="../notesSlides/notesSlide244.xml"/><Relationship Id="rId1" Type="http://schemas.openxmlformats.org/officeDocument/2006/relationships/slideLayout" Target="../slideLayouts/slideLayout12.xml"/><Relationship Id="rId6" Type="http://schemas.openxmlformats.org/officeDocument/2006/relationships/image" Target="../media/image591.png"/><Relationship Id="rId5" Type="http://schemas.openxmlformats.org/officeDocument/2006/relationships/image" Target="../media/image590.png"/><Relationship Id="rId4" Type="http://schemas.openxmlformats.org/officeDocument/2006/relationships/image" Target="../media/image589.png"/></Relationships>
</file>

<file path=ppt/slides/_rels/slide2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5.xml"/><Relationship Id="rId1" Type="http://schemas.openxmlformats.org/officeDocument/2006/relationships/slideLayout" Target="../slideLayouts/slideLayout12.xml"/><Relationship Id="rId6" Type="http://schemas.openxmlformats.org/officeDocument/2006/relationships/image" Target="../media/image595.png"/><Relationship Id="rId5" Type="http://schemas.openxmlformats.org/officeDocument/2006/relationships/image" Target="../media/image594.png"/><Relationship Id="rId4" Type="http://schemas.openxmlformats.org/officeDocument/2006/relationships/image" Target="../media/image593.png"/></Relationships>
</file>

<file path=ppt/slides/_rels/slide2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6.xml"/><Relationship Id="rId1" Type="http://schemas.openxmlformats.org/officeDocument/2006/relationships/slideLayout" Target="../slideLayouts/slideLayout12.xml"/><Relationship Id="rId6" Type="http://schemas.openxmlformats.org/officeDocument/2006/relationships/image" Target="../media/image598.png"/><Relationship Id="rId5" Type="http://schemas.openxmlformats.org/officeDocument/2006/relationships/image" Target="../media/image597.png"/><Relationship Id="rId4" Type="http://schemas.openxmlformats.org/officeDocument/2006/relationships/image" Target="../media/image596.png"/></Relationships>
</file>

<file path=ppt/slides/_rels/slide24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02.png"/><Relationship Id="rId2" Type="http://schemas.openxmlformats.org/officeDocument/2006/relationships/notesSlide" Target="../notesSlides/notesSlide247.xml"/><Relationship Id="rId1" Type="http://schemas.openxmlformats.org/officeDocument/2006/relationships/slideLayout" Target="../slideLayouts/slideLayout12.xml"/><Relationship Id="rId6" Type="http://schemas.openxmlformats.org/officeDocument/2006/relationships/image" Target="../media/image601.png"/><Relationship Id="rId5" Type="http://schemas.openxmlformats.org/officeDocument/2006/relationships/image" Target="../media/image600.png"/><Relationship Id="rId4" Type="http://schemas.openxmlformats.org/officeDocument/2006/relationships/image" Target="../media/image599.png"/></Relationships>
</file>

<file path=ppt/slides/_rels/slide2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8.xml"/><Relationship Id="rId1" Type="http://schemas.openxmlformats.org/officeDocument/2006/relationships/slideLayout" Target="../slideLayouts/slideLayout12.xml"/><Relationship Id="rId6" Type="http://schemas.openxmlformats.org/officeDocument/2006/relationships/image" Target="../media/image605.png"/><Relationship Id="rId5" Type="http://schemas.openxmlformats.org/officeDocument/2006/relationships/image" Target="../media/image604.png"/><Relationship Id="rId4" Type="http://schemas.openxmlformats.org/officeDocument/2006/relationships/image" Target="../media/image603.png"/></Relationships>
</file>

<file path=ppt/slides/_rels/slide24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09.png"/><Relationship Id="rId2" Type="http://schemas.openxmlformats.org/officeDocument/2006/relationships/notesSlide" Target="../notesSlides/notesSlide249.xml"/><Relationship Id="rId1" Type="http://schemas.openxmlformats.org/officeDocument/2006/relationships/slideLayout" Target="../slideLayouts/slideLayout12.xml"/><Relationship Id="rId6" Type="http://schemas.openxmlformats.org/officeDocument/2006/relationships/image" Target="../media/image608.png"/><Relationship Id="rId5" Type="http://schemas.openxmlformats.org/officeDocument/2006/relationships/image" Target="../media/image607.png"/><Relationship Id="rId4" Type="http://schemas.openxmlformats.org/officeDocument/2006/relationships/image" Target="../media/image576.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72.png"/><Relationship Id="rId4" Type="http://schemas.openxmlformats.org/officeDocument/2006/relationships/image" Target="../media/image440.png"/></Relationships>
</file>

<file path=ppt/slides/_rels/slide2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0.xml"/><Relationship Id="rId1" Type="http://schemas.openxmlformats.org/officeDocument/2006/relationships/slideLayout" Target="../slideLayouts/slideLayout12.xml"/><Relationship Id="rId5" Type="http://schemas.openxmlformats.org/officeDocument/2006/relationships/image" Target="../media/image611.png"/><Relationship Id="rId4" Type="http://schemas.openxmlformats.org/officeDocument/2006/relationships/image" Target="../media/image610.png"/></Relationships>
</file>

<file path=ppt/slides/_rels/slide2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1.xml"/><Relationship Id="rId1" Type="http://schemas.openxmlformats.org/officeDocument/2006/relationships/slideLayout" Target="../slideLayouts/slideLayout12.xml"/><Relationship Id="rId5" Type="http://schemas.openxmlformats.org/officeDocument/2006/relationships/image" Target="../media/image606.png"/><Relationship Id="rId4" Type="http://schemas.openxmlformats.org/officeDocument/2006/relationships/image" Target="../media/image612.png"/></Relationships>
</file>

<file path=ppt/slides/_rels/slide2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2.xml"/><Relationship Id="rId1" Type="http://schemas.openxmlformats.org/officeDocument/2006/relationships/slideLayout" Target="../slideLayouts/slideLayout12.xml"/><Relationship Id="rId5" Type="http://schemas.openxmlformats.org/officeDocument/2006/relationships/image" Target="../media/image614.png"/><Relationship Id="rId4" Type="http://schemas.openxmlformats.org/officeDocument/2006/relationships/image" Target="../media/image5760.png"/></Relationships>
</file>

<file path=ppt/slides/_rels/slide25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18.png"/><Relationship Id="rId2" Type="http://schemas.openxmlformats.org/officeDocument/2006/relationships/notesSlide" Target="../notesSlides/notesSlide253.xml"/><Relationship Id="rId1" Type="http://schemas.openxmlformats.org/officeDocument/2006/relationships/slideLayout" Target="../slideLayouts/slideLayout12.xml"/><Relationship Id="rId6" Type="http://schemas.openxmlformats.org/officeDocument/2006/relationships/image" Target="../media/image617.png"/><Relationship Id="rId5" Type="http://schemas.openxmlformats.org/officeDocument/2006/relationships/image" Target="../media/image616.png"/><Relationship Id="rId4" Type="http://schemas.openxmlformats.org/officeDocument/2006/relationships/image" Target="../media/image615.png"/></Relationships>
</file>

<file path=ppt/slides/_rels/slide254.xml.rels><?xml version="1.0" encoding="UTF-8" standalone="yes"?>
<Relationships xmlns="http://schemas.openxmlformats.org/package/2006/relationships"><Relationship Id="rId8" Type="http://schemas.openxmlformats.org/officeDocument/2006/relationships/image" Target="../media/image622.png"/><Relationship Id="rId3" Type="http://schemas.openxmlformats.org/officeDocument/2006/relationships/image" Target="../media/image4.png"/><Relationship Id="rId7" Type="http://schemas.openxmlformats.org/officeDocument/2006/relationships/image" Target="../media/image621.png"/><Relationship Id="rId2" Type="http://schemas.openxmlformats.org/officeDocument/2006/relationships/notesSlide" Target="../notesSlides/notesSlide254.xml"/><Relationship Id="rId1" Type="http://schemas.openxmlformats.org/officeDocument/2006/relationships/slideLayout" Target="../slideLayouts/slideLayout12.xml"/><Relationship Id="rId6" Type="http://schemas.openxmlformats.org/officeDocument/2006/relationships/image" Target="../media/image620.png"/><Relationship Id="rId5" Type="http://schemas.openxmlformats.org/officeDocument/2006/relationships/image" Target="../media/image619.png"/><Relationship Id="rId4" Type="http://schemas.openxmlformats.org/officeDocument/2006/relationships/image" Target="../media/image613.png"/></Relationships>
</file>

<file path=ppt/slides/_rels/slide25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25.png"/><Relationship Id="rId2" Type="http://schemas.openxmlformats.org/officeDocument/2006/relationships/notesSlide" Target="../notesSlides/notesSlide255.xml"/><Relationship Id="rId1" Type="http://schemas.openxmlformats.org/officeDocument/2006/relationships/slideLayout" Target="../slideLayouts/slideLayout12.xml"/><Relationship Id="rId6" Type="http://schemas.openxmlformats.org/officeDocument/2006/relationships/image" Target="../media/image137.wmf"/><Relationship Id="rId5" Type="http://schemas.openxmlformats.org/officeDocument/2006/relationships/oleObject" Target="../embeddings/oleObject22.bin"/><Relationship Id="rId4" Type="http://schemas.openxmlformats.org/officeDocument/2006/relationships/image" Target="../media/image624.png"/></Relationships>
</file>

<file path=ppt/slides/_rels/slide25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27.png"/><Relationship Id="rId2" Type="http://schemas.openxmlformats.org/officeDocument/2006/relationships/notesSlide" Target="../notesSlides/notesSlide256.xml"/><Relationship Id="rId1" Type="http://schemas.openxmlformats.org/officeDocument/2006/relationships/slideLayout" Target="../slideLayouts/slideLayout12.xml"/><Relationship Id="rId6" Type="http://schemas.openxmlformats.org/officeDocument/2006/relationships/image" Target="../media/image626.png"/><Relationship Id="rId5" Type="http://schemas.openxmlformats.org/officeDocument/2006/relationships/image" Target="../media/image137.wmf"/><Relationship Id="rId4" Type="http://schemas.openxmlformats.org/officeDocument/2006/relationships/oleObject" Target="../embeddings/oleObject23.bin"/></Relationships>
</file>

<file path=ppt/slides/_rels/slide2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7.xml"/><Relationship Id="rId1" Type="http://schemas.openxmlformats.org/officeDocument/2006/relationships/slideLayout" Target="../slideLayouts/slideLayout12.xml"/><Relationship Id="rId6" Type="http://schemas.openxmlformats.org/officeDocument/2006/relationships/image" Target="../media/image628.png"/><Relationship Id="rId5" Type="http://schemas.openxmlformats.org/officeDocument/2006/relationships/image" Target="../media/image137.wmf"/><Relationship Id="rId4" Type="http://schemas.openxmlformats.org/officeDocument/2006/relationships/oleObject" Target="../embeddings/oleObject24.bin"/></Relationships>
</file>

<file path=ppt/slides/_rels/slide2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8.xml"/><Relationship Id="rId1" Type="http://schemas.openxmlformats.org/officeDocument/2006/relationships/slideLayout" Target="../slideLayouts/slideLayout12.xml"/><Relationship Id="rId5" Type="http://schemas.openxmlformats.org/officeDocument/2006/relationships/image" Target="../media/image630.png"/><Relationship Id="rId4" Type="http://schemas.openxmlformats.org/officeDocument/2006/relationships/image" Target="../media/image629.png"/></Relationships>
</file>

<file path=ppt/slides/_rels/slide2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9.xml"/><Relationship Id="rId1" Type="http://schemas.openxmlformats.org/officeDocument/2006/relationships/slideLayout" Target="../slideLayouts/slideLayout12.xml"/><Relationship Id="rId4" Type="http://schemas.openxmlformats.org/officeDocument/2006/relationships/image" Target="../media/image392.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75.png"/><Relationship Id="rId4" Type="http://schemas.openxmlformats.org/officeDocument/2006/relationships/image" Target="../media/image74.png"/></Relationships>
</file>

<file path=ppt/slides/_rels/slide2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0.xml"/><Relationship Id="rId1" Type="http://schemas.openxmlformats.org/officeDocument/2006/relationships/slideLayout" Target="../slideLayouts/slideLayout12.xml"/><Relationship Id="rId4" Type="http://schemas.openxmlformats.org/officeDocument/2006/relationships/image" Target="../media/image632.png"/></Relationships>
</file>

<file path=ppt/slides/_rels/slide261.xml.rels><?xml version="1.0" encoding="UTF-8" standalone="yes"?>
<Relationships xmlns="http://schemas.openxmlformats.org/package/2006/relationships"><Relationship Id="rId8" Type="http://schemas.openxmlformats.org/officeDocument/2006/relationships/image" Target="../media/image637.png"/><Relationship Id="rId3" Type="http://schemas.openxmlformats.org/officeDocument/2006/relationships/image" Target="../media/image4.png"/><Relationship Id="rId7" Type="http://schemas.openxmlformats.org/officeDocument/2006/relationships/image" Target="../media/image636.png"/><Relationship Id="rId2" Type="http://schemas.openxmlformats.org/officeDocument/2006/relationships/notesSlide" Target="../notesSlides/notesSlide261.xml"/><Relationship Id="rId1" Type="http://schemas.openxmlformats.org/officeDocument/2006/relationships/slideLayout" Target="../slideLayouts/slideLayout12.xml"/><Relationship Id="rId6" Type="http://schemas.openxmlformats.org/officeDocument/2006/relationships/image" Target="../media/image635.png"/><Relationship Id="rId5" Type="http://schemas.openxmlformats.org/officeDocument/2006/relationships/image" Target="../media/image634.png"/><Relationship Id="rId4" Type="http://schemas.openxmlformats.org/officeDocument/2006/relationships/image" Target="../media/image633.png"/><Relationship Id="rId9" Type="http://schemas.openxmlformats.org/officeDocument/2006/relationships/image" Target="../media/image638.png"/></Relationships>
</file>

<file path=ppt/slides/_rels/slide262.xml.rels><?xml version="1.0" encoding="UTF-8" standalone="yes"?>
<Relationships xmlns="http://schemas.openxmlformats.org/package/2006/relationships"><Relationship Id="rId8" Type="http://schemas.openxmlformats.org/officeDocument/2006/relationships/image" Target="../media/image643.png"/><Relationship Id="rId3" Type="http://schemas.openxmlformats.org/officeDocument/2006/relationships/image" Target="../media/image4.png"/><Relationship Id="rId7" Type="http://schemas.openxmlformats.org/officeDocument/2006/relationships/image" Target="../media/image641.png"/><Relationship Id="rId12" Type="http://schemas.openxmlformats.org/officeDocument/2006/relationships/image" Target="../media/image647.png"/><Relationship Id="rId2" Type="http://schemas.openxmlformats.org/officeDocument/2006/relationships/notesSlide" Target="../notesSlides/notesSlide262.xml"/><Relationship Id="rId1" Type="http://schemas.openxmlformats.org/officeDocument/2006/relationships/slideLayout" Target="../slideLayouts/slideLayout12.xml"/><Relationship Id="rId6" Type="http://schemas.openxmlformats.org/officeDocument/2006/relationships/image" Target="../media/image631.png"/><Relationship Id="rId11" Type="http://schemas.openxmlformats.org/officeDocument/2006/relationships/image" Target="../media/image646.png"/><Relationship Id="rId5" Type="http://schemas.openxmlformats.org/officeDocument/2006/relationships/image" Target="../media/image640.png"/><Relationship Id="rId10" Type="http://schemas.openxmlformats.org/officeDocument/2006/relationships/image" Target="../media/image645.png"/><Relationship Id="rId4" Type="http://schemas.openxmlformats.org/officeDocument/2006/relationships/image" Target="../media/image639.png"/><Relationship Id="rId9" Type="http://schemas.openxmlformats.org/officeDocument/2006/relationships/image" Target="../media/image644.png"/></Relationships>
</file>

<file path=ppt/slides/_rels/slide2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3.xml"/><Relationship Id="rId1" Type="http://schemas.openxmlformats.org/officeDocument/2006/relationships/slideLayout" Target="../slideLayouts/slideLayout12.xml"/><Relationship Id="rId6" Type="http://schemas.openxmlformats.org/officeDocument/2006/relationships/image" Target="../media/image650.png"/><Relationship Id="rId5" Type="http://schemas.openxmlformats.org/officeDocument/2006/relationships/image" Target="../media/image649.png"/><Relationship Id="rId4" Type="http://schemas.openxmlformats.org/officeDocument/2006/relationships/image" Target="../media/image648.png"/></Relationships>
</file>

<file path=ppt/slides/_rels/slide264.xml.rels><?xml version="1.0" encoding="UTF-8" standalone="yes"?>
<Relationships xmlns="http://schemas.openxmlformats.org/package/2006/relationships"><Relationship Id="rId8" Type="http://schemas.openxmlformats.org/officeDocument/2006/relationships/image" Target="../media/image655.png"/><Relationship Id="rId3" Type="http://schemas.openxmlformats.org/officeDocument/2006/relationships/image" Target="../media/image4.png"/><Relationship Id="rId7" Type="http://schemas.openxmlformats.org/officeDocument/2006/relationships/image" Target="../media/image654.png"/><Relationship Id="rId2" Type="http://schemas.openxmlformats.org/officeDocument/2006/relationships/notesSlide" Target="../notesSlides/notesSlide264.xml"/><Relationship Id="rId1" Type="http://schemas.openxmlformats.org/officeDocument/2006/relationships/slideLayout" Target="../slideLayouts/slideLayout12.xml"/><Relationship Id="rId6" Type="http://schemas.openxmlformats.org/officeDocument/2006/relationships/image" Target="../media/image653.png"/><Relationship Id="rId5" Type="http://schemas.openxmlformats.org/officeDocument/2006/relationships/image" Target="../media/image652.png"/><Relationship Id="rId4" Type="http://schemas.openxmlformats.org/officeDocument/2006/relationships/image" Target="../media/image651.png"/></Relationships>
</file>

<file path=ppt/slides/_rels/slide2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5.xml"/><Relationship Id="rId1" Type="http://schemas.openxmlformats.org/officeDocument/2006/relationships/slideLayout" Target="../slideLayouts/slideLayout12.xml"/><Relationship Id="rId6" Type="http://schemas.openxmlformats.org/officeDocument/2006/relationships/image" Target="../media/image658.png"/><Relationship Id="rId5" Type="http://schemas.openxmlformats.org/officeDocument/2006/relationships/image" Target="../media/image657.png"/><Relationship Id="rId4" Type="http://schemas.openxmlformats.org/officeDocument/2006/relationships/image" Target="../media/image656.png"/></Relationships>
</file>

<file path=ppt/slides/_rels/slide2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6.xml"/><Relationship Id="rId1" Type="http://schemas.openxmlformats.org/officeDocument/2006/relationships/slideLayout" Target="../slideLayouts/slideLayout12.xml"/><Relationship Id="rId4" Type="http://schemas.openxmlformats.org/officeDocument/2006/relationships/image" Target="../media/image394.png"/></Relationships>
</file>

<file path=ppt/slides/_rels/slide2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7.xml"/><Relationship Id="rId1" Type="http://schemas.openxmlformats.org/officeDocument/2006/relationships/slideLayout" Target="../slideLayouts/slideLayout12.xml"/><Relationship Id="rId4" Type="http://schemas.openxmlformats.org/officeDocument/2006/relationships/image" Target="../media/image660.png"/></Relationships>
</file>

<file path=ppt/slides/_rels/slide268.xml.rels><?xml version="1.0" encoding="UTF-8" standalone="yes"?>
<Relationships xmlns="http://schemas.openxmlformats.org/package/2006/relationships"><Relationship Id="rId8" Type="http://schemas.openxmlformats.org/officeDocument/2006/relationships/image" Target="../media/image665.png"/><Relationship Id="rId3" Type="http://schemas.openxmlformats.org/officeDocument/2006/relationships/image" Target="../media/image4.png"/><Relationship Id="rId7" Type="http://schemas.openxmlformats.org/officeDocument/2006/relationships/image" Target="../media/image664.png"/><Relationship Id="rId2" Type="http://schemas.openxmlformats.org/officeDocument/2006/relationships/notesSlide" Target="../notesSlides/notesSlide268.xml"/><Relationship Id="rId1" Type="http://schemas.openxmlformats.org/officeDocument/2006/relationships/slideLayout" Target="../slideLayouts/slideLayout12.xml"/><Relationship Id="rId6" Type="http://schemas.openxmlformats.org/officeDocument/2006/relationships/image" Target="../media/image663.png"/><Relationship Id="rId5" Type="http://schemas.openxmlformats.org/officeDocument/2006/relationships/image" Target="../media/image662.png"/><Relationship Id="rId4" Type="http://schemas.openxmlformats.org/officeDocument/2006/relationships/image" Target="../media/image661.png"/><Relationship Id="rId9" Type="http://schemas.openxmlformats.org/officeDocument/2006/relationships/image" Target="../media/image666.png"/></Relationships>
</file>

<file path=ppt/slides/_rels/slide269.xml.rels><?xml version="1.0" encoding="UTF-8" standalone="yes"?>
<Relationships xmlns="http://schemas.openxmlformats.org/package/2006/relationships"><Relationship Id="rId8" Type="http://schemas.openxmlformats.org/officeDocument/2006/relationships/image" Target="../media/image671.png"/><Relationship Id="rId3" Type="http://schemas.openxmlformats.org/officeDocument/2006/relationships/image" Target="../media/image4.png"/><Relationship Id="rId7" Type="http://schemas.openxmlformats.org/officeDocument/2006/relationships/image" Target="../media/image670.png"/><Relationship Id="rId2" Type="http://schemas.openxmlformats.org/officeDocument/2006/relationships/notesSlide" Target="../notesSlides/notesSlide269.xml"/><Relationship Id="rId1" Type="http://schemas.openxmlformats.org/officeDocument/2006/relationships/slideLayout" Target="../slideLayouts/slideLayout12.xml"/><Relationship Id="rId6" Type="http://schemas.openxmlformats.org/officeDocument/2006/relationships/image" Target="../media/image669.png"/><Relationship Id="rId11" Type="http://schemas.openxmlformats.org/officeDocument/2006/relationships/image" Target="../media/image674.png"/><Relationship Id="rId5" Type="http://schemas.openxmlformats.org/officeDocument/2006/relationships/image" Target="../media/image668.png"/><Relationship Id="rId10" Type="http://schemas.openxmlformats.org/officeDocument/2006/relationships/image" Target="../media/image673.png"/><Relationship Id="rId4" Type="http://schemas.openxmlformats.org/officeDocument/2006/relationships/image" Target="../media/image667.png"/><Relationship Id="rId9" Type="http://schemas.openxmlformats.org/officeDocument/2006/relationships/image" Target="../media/image672.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77.png"/><Relationship Id="rId4" Type="http://schemas.openxmlformats.org/officeDocument/2006/relationships/image" Target="../media/image76.png"/></Relationships>
</file>

<file path=ppt/slides/_rels/slide270.xml.rels><?xml version="1.0" encoding="UTF-8" standalone="yes"?>
<Relationships xmlns="http://schemas.openxmlformats.org/package/2006/relationships"><Relationship Id="rId8" Type="http://schemas.openxmlformats.org/officeDocument/2006/relationships/image" Target="../media/image677.png"/><Relationship Id="rId3" Type="http://schemas.openxmlformats.org/officeDocument/2006/relationships/image" Target="../media/image4.png"/><Relationship Id="rId7" Type="http://schemas.openxmlformats.org/officeDocument/2006/relationships/image" Target="../media/image676.png"/><Relationship Id="rId2" Type="http://schemas.openxmlformats.org/officeDocument/2006/relationships/notesSlide" Target="../notesSlides/notesSlide270.xml"/><Relationship Id="rId1" Type="http://schemas.openxmlformats.org/officeDocument/2006/relationships/slideLayout" Target="../slideLayouts/slideLayout12.xml"/><Relationship Id="rId6" Type="http://schemas.openxmlformats.org/officeDocument/2006/relationships/image" Target="../media/image675.png"/><Relationship Id="rId5" Type="http://schemas.openxmlformats.org/officeDocument/2006/relationships/image" Target="../media/image137.wmf"/><Relationship Id="rId4" Type="http://schemas.openxmlformats.org/officeDocument/2006/relationships/oleObject" Target="../embeddings/oleObject25.bin"/></Relationships>
</file>

<file path=ppt/slides/_rels/slide27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81.png"/><Relationship Id="rId2" Type="http://schemas.openxmlformats.org/officeDocument/2006/relationships/notesSlide" Target="../notesSlides/notesSlide271.xml"/><Relationship Id="rId1" Type="http://schemas.openxmlformats.org/officeDocument/2006/relationships/slideLayout" Target="../slideLayouts/slideLayout12.xml"/><Relationship Id="rId6" Type="http://schemas.openxmlformats.org/officeDocument/2006/relationships/image" Target="../media/image680.png"/><Relationship Id="rId5" Type="http://schemas.openxmlformats.org/officeDocument/2006/relationships/image" Target="../media/image679.png"/><Relationship Id="rId4" Type="http://schemas.openxmlformats.org/officeDocument/2006/relationships/image" Target="../media/image678.png"/></Relationships>
</file>

<file path=ppt/slides/_rels/slide2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2.xml"/><Relationship Id="rId1" Type="http://schemas.openxmlformats.org/officeDocument/2006/relationships/slideLayout" Target="../slideLayouts/slideLayout12.xml"/><Relationship Id="rId5" Type="http://schemas.openxmlformats.org/officeDocument/2006/relationships/image" Target="../media/image683.png"/><Relationship Id="rId4" Type="http://schemas.openxmlformats.org/officeDocument/2006/relationships/image" Target="../media/image682.png"/></Relationships>
</file>

<file path=ppt/slides/_rels/slide2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3.xml"/><Relationship Id="rId1" Type="http://schemas.openxmlformats.org/officeDocument/2006/relationships/slideLayout" Target="../slideLayouts/slideLayout12.xml"/><Relationship Id="rId4" Type="http://schemas.openxmlformats.org/officeDocument/2006/relationships/image" Target="../media/image684.png"/></Relationships>
</file>

<file path=ppt/slides/_rels/slide2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4.xml"/><Relationship Id="rId1" Type="http://schemas.openxmlformats.org/officeDocument/2006/relationships/slideLayout" Target="../slideLayouts/slideLayout12.xml"/><Relationship Id="rId5" Type="http://schemas.openxmlformats.org/officeDocument/2006/relationships/image" Target="../media/image686.png"/><Relationship Id="rId4" Type="http://schemas.openxmlformats.org/officeDocument/2006/relationships/image" Target="../media/image685.png"/></Relationships>
</file>

<file path=ppt/slides/_rels/slide2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5.xml"/><Relationship Id="rId1" Type="http://schemas.openxmlformats.org/officeDocument/2006/relationships/slideLayout" Target="../slideLayouts/slideLayout12.xml"/><Relationship Id="rId5" Type="http://schemas.openxmlformats.org/officeDocument/2006/relationships/image" Target="../media/image688.png"/><Relationship Id="rId4" Type="http://schemas.openxmlformats.org/officeDocument/2006/relationships/image" Target="../media/image687.png"/></Relationships>
</file>

<file path=ppt/slides/_rels/slide2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6.xml"/><Relationship Id="rId1" Type="http://schemas.openxmlformats.org/officeDocument/2006/relationships/slideLayout" Target="../slideLayouts/slideLayout12.xml"/><Relationship Id="rId4" Type="http://schemas.openxmlformats.org/officeDocument/2006/relationships/image" Target="../media/image403.png"/></Relationships>
</file>

<file path=ppt/slides/_rels/slide2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7.xml"/><Relationship Id="rId1" Type="http://schemas.openxmlformats.org/officeDocument/2006/relationships/slideLayout" Target="../slideLayouts/slideLayout12.xml"/><Relationship Id="rId4" Type="http://schemas.openxmlformats.org/officeDocument/2006/relationships/image" Target="../media/image690.png"/></Relationships>
</file>

<file path=ppt/slides/_rels/slide2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8.xml"/><Relationship Id="rId1" Type="http://schemas.openxmlformats.org/officeDocument/2006/relationships/slideLayout" Target="../slideLayouts/slideLayout12.xml"/><Relationship Id="rId5" Type="http://schemas.openxmlformats.org/officeDocument/2006/relationships/image" Target="../media/image692.png"/><Relationship Id="rId4" Type="http://schemas.openxmlformats.org/officeDocument/2006/relationships/image" Target="../media/image691.png"/></Relationships>
</file>

<file path=ppt/slides/_rels/slide2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9.xml"/><Relationship Id="rId1" Type="http://schemas.openxmlformats.org/officeDocument/2006/relationships/slideLayout" Target="../slideLayouts/slideLayout12.xml"/><Relationship Id="rId6" Type="http://schemas.openxmlformats.org/officeDocument/2006/relationships/image" Target="../media/image695.png"/><Relationship Id="rId5" Type="http://schemas.openxmlformats.org/officeDocument/2006/relationships/image" Target="../media/image694.png"/><Relationship Id="rId4" Type="http://schemas.openxmlformats.org/officeDocument/2006/relationships/image" Target="../media/image693.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280.xml.rels><?xml version="1.0" encoding="UTF-8" standalone="yes"?>
<Relationships xmlns="http://schemas.openxmlformats.org/package/2006/relationships"><Relationship Id="rId8" Type="http://schemas.openxmlformats.org/officeDocument/2006/relationships/image" Target="../media/image700.png"/><Relationship Id="rId3" Type="http://schemas.openxmlformats.org/officeDocument/2006/relationships/image" Target="../media/image4.png"/><Relationship Id="rId7" Type="http://schemas.openxmlformats.org/officeDocument/2006/relationships/image" Target="../media/image699.png"/><Relationship Id="rId2" Type="http://schemas.openxmlformats.org/officeDocument/2006/relationships/notesSlide" Target="../notesSlides/notesSlide280.xml"/><Relationship Id="rId1" Type="http://schemas.openxmlformats.org/officeDocument/2006/relationships/slideLayout" Target="../slideLayouts/slideLayout12.xml"/><Relationship Id="rId6" Type="http://schemas.openxmlformats.org/officeDocument/2006/relationships/image" Target="../media/image698.png"/><Relationship Id="rId5" Type="http://schemas.openxmlformats.org/officeDocument/2006/relationships/image" Target="../media/image697.png"/><Relationship Id="rId4" Type="http://schemas.openxmlformats.org/officeDocument/2006/relationships/image" Target="../media/image696.png"/></Relationships>
</file>

<file path=ppt/slides/_rels/slide2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1.xml"/><Relationship Id="rId1" Type="http://schemas.openxmlformats.org/officeDocument/2006/relationships/slideLayout" Target="../slideLayouts/slideLayout12.xml"/><Relationship Id="rId5" Type="http://schemas.openxmlformats.org/officeDocument/2006/relationships/image" Target="../media/image702.png"/><Relationship Id="rId4" Type="http://schemas.openxmlformats.org/officeDocument/2006/relationships/image" Target="../media/image701.png"/></Relationships>
</file>

<file path=ppt/slides/_rels/slide2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2.xml"/><Relationship Id="rId1" Type="http://schemas.openxmlformats.org/officeDocument/2006/relationships/slideLayout" Target="../slideLayouts/slideLayout12.xml"/><Relationship Id="rId6" Type="http://schemas.openxmlformats.org/officeDocument/2006/relationships/image" Target="../media/image705.png"/><Relationship Id="rId5" Type="http://schemas.openxmlformats.org/officeDocument/2006/relationships/image" Target="../media/image704.png"/><Relationship Id="rId4" Type="http://schemas.openxmlformats.org/officeDocument/2006/relationships/image" Target="../media/image703.png"/></Relationships>
</file>

<file path=ppt/slides/_rels/slide28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09.png"/><Relationship Id="rId2" Type="http://schemas.openxmlformats.org/officeDocument/2006/relationships/notesSlide" Target="../notesSlides/notesSlide283.xml"/><Relationship Id="rId1" Type="http://schemas.openxmlformats.org/officeDocument/2006/relationships/slideLayout" Target="../slideLayouts/slideLayout12.xml"/><Relationship Id="rId6" Type="http://schemas.openxmlformats.org/officeDocument/2006/relationships/image" Target="../media/image708.png"/><Relationship Id="rId5" Type="http://schemas.openxmlformats.org/officeDocument/2006/relationships/image" Target="../media/image707.png"/><Relationship Id="rId4" Type="http://schemas.openxmlformats.org/officeDocument/2006/relationships/image" Target="../media/image706.png"/></Relationships>
</file>

<file path=ppt/slides/_rels/slide284.xml.rels><?xml version="1.0" encoding="UTF-8" standalone="yes"?>
<Relationships xmlns="http://schemas.openxmlformats.org/package/2006/relationships"><Relationship Id="rId8" Type="http://schemas.openxmlformats.org/officeDocument/2006/relationships/image" Target="../media/image714.png"/><Relationship Id="rId3" Type="http://schemas.openxmlformats.org/officeDocument/2006/relationships/image" Target="../media/image4.png"/><Relationship Id="rId7" Type="http://schemas.openxmlformats.org/officeDocument/2006/relationships/image" Target="../media/image713.png"/><Relationship Id="rId2" Type="http://schemas.openxmlformats.org/officeDocument/2006/relationships/notesSlide" Target="../notesSlides/notesSlide284.xml"/><Relationship Id="rId1" Type="http://schemas.openxmlformats.org/officeDocument/2006/relationships/slideLayout" Target="../slideLayouts/slideLayout12.xml"/><Relationship Id="rId6" Type="http://schemas.openxmlformats.org/officeDocument/2006/relationships/image" Target="../media/image712.png"/><Relationship Id="rId5" Type="http://schemas.openxmlformats.org/officeDocument/2006/relationships/image" Target="../media/image711.png"/><Relationship Id="rId4" Type="http://schemas.openxmlformats.org/officeDocument/2006/relationships/image" Target="../media/image710.png"/><Relationship Id="rId9" Type="http://schemas.openxmlformats.org/officeDocument/2006/relationships/image" Target="../media/image715.png"/></Relationships>
</file>

<file path=ppt/slides/_rels/slide28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19.png"/><Relationship Id="rId2" Type="http://schemas.openxmlformats.org/officeDocument/2006/relationships/notesSlide" Target="../notesSlides/notesSlide285.xml"/><Relationship Id="rId1" Type="http://schemas.openxmlformats.org/officeDocument/2006/relationships/slideLayout" Target="../slideLayouts/slideLayout12.xml"/><Relationship Id="rId6" Type="http://schemas.openxmlformats.org/officeDocument/2006/relationships/image" Target="../media/image718.png"/><Relationship Id="rId5" Type="http://schemas.openxmlformats.org/officeDocument/2006/relationships/image" Target="../media/image717.png"/><Relationship Id="rId4" Type="http://schemas.openxmlformats.org/officeDocument/2006/relationships/image" Target="../media/image716.png"/></Relationships>
</file>

<file path=ppt/slides/_rels/slide28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23.png"/><Relationship Id="rId2" Type="http://schemas.openxmlformats.org/officeDocument/2006/relationships/notesSlide" Target="../notesSlides/notesSlide286.xml"/><Relationship Id="rId1" Type="http://schemas.openxmlformats.org/officeDocument/2006/relationships/slideLayout" Target="../slideLayouts/slideLayout12.xml"/><Relationship Id="rId6" Type="http://schemas.openxmlformats.org/officeDocument/2006/relationships/image" Target="../media/image722.png"/><Relationship Id="rId5" Type="http://schemas.openxmlformats.org/officeDocument/2006/relationships/image" Target="../media/image721.png"/><Relationship Id="rId4" Type="http://schemas.openxmlformats.org/officeDocument/2006/relationships/image" Target="../media/image720.png"/></Relationships>
</file>

<file path=ppt/slides/_rels/slide2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7.xml"/><Relationship Id="rId1" Type="http://schemas.openxmlformats.org/officeDocument/2006/relationships/slideLayout" Target="../slideLayouts/slideLayout12.xml"/><Relationship Id="rId4" Type="http://schemas.openxmlformats.org/officeDocument/2006/relationships/image" Target="../media/image724.png"/></Relationships>
</file>

<file path=ppt/slides/_rels/slide2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8.xml"/><Relationship Id="rId1" Type="http://schemas.openxmlformats.org/officeDocument/2006/relationships/slideLayout" Target="../slideLayouts/slideLayout12.xml"/><Relationship Id="rId4" Type="http://schemas.openxmlformats.org/officeDocument/2006/relationships/image" Target="../media/image725.png"/></Relationships>
</file>

<file path=ppt/slides/_rels/slide2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9.xml"/><Relationship Id="rId1" Type="http://schemas.openxmlformats.org/officeDocument/2006/relationships/slideLayout" Target="../slideLayouts/slideLayout12.xml"/><Relationship Id="rId4" Type="http://schemas.openxmlformats.org/officeDocument/2006/relationships/image" Target="../media/image726.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2.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2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0.xml"/><Relationship Id="rId1" Type="http://schemas.openxmlformats.org/officeDocument/2006/relationships/slideLayout" Target="../slideLayouts/slideLayout12.xml"/><Relationship Id="rId4" Type="http://schemas.openxmlformats.org/officeDocument/2006/relationships/image" Target="../media/image727.png"/></Relationships>
</file>

<file path=ppt/slides/_rels/slide2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1.xml"/><Relationship Id="rId1" Type="http://schemas.openxmlformats.org/officeDocument/2006/relationships/slideLayout" Target="../slideLayouts/slideLayout12.xml"/><Relationship Id="rId5" Type="http://schemas.openxmlformats.org/officeDocument/2006/relationships/image" Target="../media/image623.png"/><Relationship Id="rId4" Type="http://schemas.openxmlformats.org/officeDocument/2006/relationships/image" Target="../media/image575.png"/></Relationships>
</file>

<file path=ppt/slides/_rels/slide292.xml.rels><?xml version="1.0" encoding="UTF-8" standalone="yes"?>
<Relationships xmlns="http://schemas.openxmlformats.org/package/2006/relationships"><Relationship Id="rId3" Type="http://schemas.openxmlformats.org/officeDocument/2006/relationships/image" Target="../media/image731.png"/><Relationship Id="rId2" Type="http://schemas.openxmlformats.org/officeDocument/2006/relationships/notesSlide" Target="../notesSlides/notesSlide292.xml"/><Relationship Id="rId1" Type="http://schemas.openxmlformats.org/officeDocument/2006/relationships/slideLayout" Target="../slideLayouts/slideLayout12.xml"/><Relationship Id="rId6" Type="http://schemas.openxmlformats.org/officeDocument/2006/relationships/image" Target="../media/image733.png"/><Relationship Id="rId5" Type="http://schemas.openxmlformats.org/officeDocument/2006/relationships/image" Target="../media/image732.png"/><Relationship Id="rId4" Type="http://schemas.openxmlformats.org/officeDocument/2006/relationships/image" Target="../media/image4.png"/></Relationships>
</file>

<file path=ppt/slides/_rels/slide2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3.xml"/><Relationship Id="rId1" Type="http://schemas.openxmlformats.org/officeDocument/2006/relationships/slideLayout" Target="../slideLayouts/slideLayout12.xml"/><Relationship Id="rId4" Type="http://schemas.openxmlformats.org/officeDocument/2006/relationships/image" Target="../media/image642.png"/></Relationships>
</file>

<file path=ppt/slides/_rels/slide2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4.xml"/><Relationship Id="rId1" Type="http://schemas.openxmlformats.org/officeDocument/2006/relationships/slideLayout" Target="../slideLayouts/slideLayout12.xml"/><Relationship Id="rId5" Type="http://schemas.openxmlformats.org/officeDocument/2006/relationships/image" Target="../media/image133.wmf"/><Relationship Id="rId4" Type="http://schemas.openxmlformats.org/officeDocument/2006/relationships/oleObject" Target="../embeddings/oleObject26.bin"/></Relationships>
</file>

<file path=ppt/slides/_rels/slide2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5.xml"/><Relationship Id="rId1" Type="http://schemas.openxmlformats.org/officeDocument/2006/relationships/slideLayout" Target="../slideLayouts/slideLayout12.xml"/><Relationship Id="rId5" Type="http://schemas.openxmlformats.org/officeDocument/2006/relationships/image" Target="../media/image736.png"/><Relationship Id="rId4" Type="http://schemas.openxmlformats.org/officeDocument/2006/relationships/image" Target="../media/image735.png"/></Relationships>
</file>

<file path=ppt/slides/_rels/slide2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6.xml"/><Relationship Id="rId1" Type="http://schemas.openxmlformats.org/officeDocument/2006/relationships/slideLayout" Target="../slideLayouts/slideLayout12.xml"/></Relationships>
</file>

<file path=ppt/slides/_rels/slide2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7.xml"/><Relationship Id="rId1" Type="http://schemas.openxmlformats.org/officeDocument/2006/relationships/slideLayout" Target="../slideLayouts/slideLayout12.xml"/></Relationships>
</file>

<file path=ppt/slides/_rels/slide2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8.xml"/><Relationship Id="rId1" Type="http://schemas.openxmlformats.org/officeDocument/2006/relationships/slideLayout" Target="../slideLayouts/slideLayout12.xml"/><Relationship Id="rId5" Type="http://schemas.openxmlformats.org/officeDocument/2006/relationships/image" Target="../media/image738.png"/><Relationship Id="rId4" Type="http://schemas.openxmlformats.org/officeDocument/2006/relationships/image" Target="../media/image737.png"/></Relationships>
</file>

<file path=ppt/slides/_rels/slide2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9.xml"/><Relationship Id="rId1" Type="http://schemas.openxmlformats.org/officeDocument/2006/relationships/slideLayout" Target="../slideLayouts/slideLayout12.xml"/><Relationship Id="rId4" Type="http://schemas.openxmlformats.org/officeDocument/2006/relationships/image" Target="../media/image73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52.wmf"/><Relationship Id="rId4" Type="http://schemas.openxmlformats.org/officeDocument/2006/relationships/oleObject" Target="../embeddings/oleObject3.bin"/></Relationships>
</file>

<file path=ppt/slides/_rels/slide3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0.xml"/><Relationship Id="rId1" Type="http://schemas.openxmlformats.org/officeDocument/2006/relationships/slideLayout" Target="../slideLayouts/slideLayout12.xml"/></Relationships>
</file>

<file path=ppt/slides/_rels/slide3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1.xml"/><Relationship Id="rId1" Type="http://schemas.openxmlformats.org/officeDocument/2006/relationships/slideLayout" Target="../slideLayouts/slideLayout12.xml"/></Relationships>
</file>

<file path=ppt/slides/_rels/slide30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43.png"/><Relationship Id="rId2" Type="http://schemas.openxmlformats.org/officeDocument/2006/relationships/notesSlide" Target="../notesSlides/notesSlide302.xml"/><Relationship Id="rId1" Type="http://schemas.openxmlformats.org/officeDocument/2006/relationships/slideLayout" Target="../slideLayouts/slideLayout12.xml"/><Relationship Id="rId6" Type="http://schemas.openxmlformats.org/officeDocument/2006/relationships/image" Target="../media/image742.png"/><Relationship Id="rId5" Type="http://schemas.openxmlformats.org/officeDocument/2006/relationships/image" Target="../media/image741.png"/><Relationship Id="rId4" Type="http://schemas.openxmlformats.org/officeDocument/2006/relationships/image" Target="../media/image740.png"/></Relationships>
</file>

<file path=ppt/slides/_rels/slide3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3.xml"/><Relationship Id="rId1" Type="http://schemas.openxmlformats.org/officeDocument/2006/relationships/slideLayout" Target="../slideLayouts/slideLayout12.xml"/><Relationship Id="rId5" Type="http://schemas.openxmlformats.org/officeDocument/2006/relationships/image" Target="../media/image689.png"/><Relationship Id="rId4" Type="http://schemas.openxmlformats.org/officeDocument/2006/relationships/image" Target="../media/image659.png"/></Relationships>
</file>

<file path=ppt/slides/_rels/slide3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4.xml"/><Relationship Id="rId1" Type="http://schemas.openxmlformats.org/officeDocument/2006/relationships/slideLayout" Target="../slideLayouts/slideLayout12.xml"/><Relationship Id="rId4" Type="http://schemas.openxmlformats.org/officeDocument/2006/relationships/image" Target="../media/image728.png"/></Relationships>
</file>

<file path=ppt/slides/_rels/slide3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5.xml"/><Relationship Id="rId1" Type="http://schemas.openxmlformats.org/officeDocument/2006/relationships/slideLayout" Target="../slideLayouts/slideLayout12.xml"/></Relationships>
</file>

<file path=ppt/slides/_rels/slide3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6.xml"/><Relationship Id="rId1" Type="http://schemas.openxmlformats.org/officeDocument/2006/relationships/slideLayout" Target="../slideLayouts/slideLayout12.xml"/><Relationship Id="rId6" Type="http://schemas.openxmlformats.org/officeDocument/2006/relationships/image" Target="../media/image749.png"/><Relationship Id="rId5" Type="http://schemas.openxmlformats.org/officeDocument/2006/relationships/image" Target="../media/image748.png"/><Relationship Id="rId4" Type="http://schemas.openxmlformats.org/officeDocument/2006/relationships/image" Target="../media/image747.png"/></Relationships>
</file>

<file path=ppt/slides/_rels/slide3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7.xml"/><Relationship Id="rId1" Type="http://schemas.openxmlformats.org/officeDocument/2006/relationships/slideLayout" Target="../slideLayouts/slideLayout12.xml"/></Relationships>
</file>

<file path=ppt/slides/_rels/slide3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8.xml"/><Relationship Id="rId1" Type="http://schemas.openxmlformats.org/officeDocument/2006/relationships/slideLayout" Target="../slideLayouts/slideLayout12.xml"/></Relationships>
</file>

<file path=ppt/slides/_rels/slide3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4.png"/><Relationship Id="rId7" Type="http://schemas.openxmlformats.org/officeDocument/2006/relationships/image" Target="../media/image87.pn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3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0.xml"/><Relationship Id="rId1" Type="http://schemas.openxmlformats.org/officeDocument/2006/relationships/slideLayout" Target="../slideLayouts/slideLayout12.xml"/></Relationships>
</file>

<file path=ppt/slides/_rels/slide3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1.xml"/><Relationship Id="rId1" Type="http://schemas.openxmlformats.org/officeDocument/2006/relationships/slideLayout" Target="../slideLayouts/slideLayout12.xml"/><Relationship Id="rId5" Type="http://schemas.openxmlformats.org/officeDocument/2006/relationships/image" Target="../media/image751.png"/><Relationship Id="rId4" Type="http://schemas.openxmlformats.org/officeDocument/2006/relationships/image" Target="../media/image750.png"/></Relationships>
</file>

<file path=ppt/slides/_rels/slide3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2.xml"/><Relationship Id="rId1" Type="http://schemas.openxmlformats.org/officeDocument/2006/relationships/slideLayout" Target="../slideLayouts/slideLayout12.xml"/><Relationship Id="rId5" Type="http://schemas.openxmlformats.org/officeDocument/2006/relationships/image" Target="../media/image753.png"/><Relationship Id="rId4" Type="http://schemas.openxmlformats.org/officeDocument/2006/relationships/image" Target="../media/image752.png"/></Relationships>
</file>

<file path=ppt/slides/_rels/slide3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3.xml"/><Relationship Id="rId1" Type="http://schemas.openxmlformats.org/officeDocument/2006/relationships/slideLayout" Target="../slideLayouts/slideLayout12.xml"/><Relationship Id="rId4" Type="http://schemas.openxmlformats.org/officeDocument/2006/relationships/image" Target="../media/image729.png"/></Relationships>
</file>

<file path=ppt/slides/_rels/slide3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4.xml"/><Relationship Id="rId1" Type="http://schemas.openxmlformats.org/officeDocument/2006/relationships/slideLayout" Target="../slideLayouts/slideLayout12.xml"/></Relationships>
</file>

<file path=ppt/slides/_rels/slide3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5.xml"/><Relationship Id="rId1" Type="http://schemas.openxmlformats.org/officeDocument/2006/relationships/slideLayout" Target="../slideLayouts/slideLayout12.xml"/><Relationship Id="rId6" Type="http://schemas.openxmlformats.org/officeDocument/2006/relationships/image" Target="../media/image757.png"/><Relationship Id="rId5" Type="http://schemas.openxmlformats.org/officeDocument/2006/relationships/image" Target="../media/image756.png"/><Relationship Id="rId4" Type="http://schemas.openxmlformats.org/officeDocument/2006/relationships/image" Target="../media/image755.png"/></Relationships>
</file>

<file path=ppt/slides/_rels/slide3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90.png"/><Relationship Id="rId4" Type="http://schemas.openxmlformats.org/officeDocument/2006/relationships/image" Target="../media/image89.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4.png"/><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4.png"/><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93.png"/><Relationship Id="rId5" Type="http://schemas.openxmlformats.org/officeDocument/2006/relationships/image" Target="../media/image96.png"/><Relationship Id="rId4" Type="http://schemas.openxmlformats.org/officeDocument/2006/relationships/image" Target="../media/image9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image" Target="../media/image98.png"/><Relationship Id="rId4" Type="http://schemas.openxmlformats.org/officeDocument/2006/relationships/image" Target="../media/image97.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4.png"/><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image" Target="../media/image93.png"/><Relationship Id="rId5" Type="http://schemas.openxmlformats.org/officeDocument/2006/relationships/image" Target="../media/image100.png"/><Relationship Id="rId4" Type="http://schemas.openxmlformats.org/officeDocument/2006/relationships/image" Target="../media/image99.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101.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102.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10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104.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105.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9.png"/><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3.png"/><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7.png"/><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s>
</file>

<file path=ppt/slides/_rels/slide45.xml.rels><?xml version="1.0" encoding="UTF-8" standalone="yes"?>
<Relationships xmlns="http://schemas.openxmlformats.org/package/2006/relationships"><Relationship Id="rId3" Type="http://schemas.openxmlformats.org/officeDocument/2006/relationships/image" Target="../media/image118.png"/><Relationship Id="rId7" Type="http://schemas.openxmlformats.org/officeDocument/2006/relationships/image" Target="../media/image120.png"/><Relationship Id="rId2" Type="http://schemas.openxmlformats.org/officeDocument/2006/relationships/notesSlide" Target="../notesSlides/notesSlide45.xml"/><Relationship Id="rId1" Type="http://schemas.openxmlformats.org/officeDocument/2006/relationships/slideLayout" Target="../slideLayouts/slideLayout12.xml"/><Relationship Id="rId5" Type="http://schemas.openxmlformats.org/officeDocument/2006/relationships/image" Target="../media/image73.png"/><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4.png"/><Relationship Id="rId7" Type="http://schemas.openxmlformats.org/officeDocument/2006/relationships/image" Target="../media/image124.png"/><Relationship Id="rId2" Type="http://schemas.openxmlformats.org/officeDocument/2006/relationships/notesSlide" Target="../notesSlides/notesSlide46.xml"/><Relationship Id="rId1" Type="http://schemas.openxmlformats.org/officeDocument/2006/relationships/slideLayout" Target="../slideLayouts/slideLayout12.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 Id="rId9" Type="http://schemas.openxmlformats.org/officeDocument/2006/relationships/image" Target="../media/image126.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12.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12.xml"/><Relationship Id="rId5" Type="http://schemas.openxmlformats.org/officeDocument/2006/relationships/image" Target="../media/image131.png"/><Relationship Id="rId4" Type="http://schemas.openxmlformats.org/officeDocument/2006/relationships/image" Target="../media/image130.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3.png"/><Relationship Id="rId2" Type="http://schemas.openxmlformats.org/officeDocument/2006/relationships/notesSlide" Target="../notesSlides/notesSlide49.xml"/><Relationship Id="rId1" Type="http://schemas.openxmlformats.org/officeDocument/2006/relationships/slideLayout" Target="../slideLayouts/slideLayout12.xml"/><Relationship Id="rId6" Type="http://schemas.openxmlformats.org/officeDocument/2006/relationships/image" Target="../media/image119.png"/><Relationship Id="rId5" Type="http://schemas.openxmlformats.org/officeDocument/2006/relationships/image" Target="../media/image7310.png"/><Relationship Id="rId4" Type="http://schemas.openxmlformats.org/officeDocument/2006/relationships/image" Target="../media/image7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12.xml"/><Relationship Id="rId5" Type="http://schemas.openxmlformats.org/officeDocument/2006/relationships/image" Target="../media/image134.png"/><Relationship Id="rId4" Type="http://schemas.openxmlformats.org/officeDocument/2006/relationships/image" Target="../media/image133.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12.xml"/><Relationship Id="rId6" Type="http://schemas.openxmlformats.org/officeDocument/2006/relationships/image" Target="../media/image137.png"/><Relationship Id="rId5" Type="http://schemas.openxmlformats.org/officeDocument/2006/relationships/image" Target="../media/image136.png"/><Relationship Id="rId4" Type="http://schemas.openxmlformats.org/officeDocument/2006/relationships/image" Target="../media/image135.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12.xml"/><Relationship Id="rId6" Type="http://schemas.openxmlformats.org/officeDocument/2006/relationships/image" Target="../media/image140.png"/><Relationship Id="rId5" Type="http://schemas.openxmlformats.org/officeDocument/2006/relationships/image" Target="../media/image139.png"/><Relationship Id="rId4" Type="http://schemas.openxmlformats.org/officeDocument/2006/relationships/image" Target="../media/image138.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12.xml"/><Relationship Id="rId5" Type="http://schemas.openxmlformats.org/officeDocument/2006/relationships/image" Target="../media/image142.png"/><Relationship Id="rId4" Type="http://schemas.openxmlformats.org/officeDocument/2006/relationships/image" Target="../media/image141.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12.xml"/><Relationship Id="rId6" Type="http://schemas.openxmlformats.org/officeDocument/2006/relationships/image" Target="../media/image145.png"/><Relationship Id="rId5" Type="http://schemas.openxmlformats.org/officeDocument/2006/relationships/image" Target="../media/image144.png"/><Relationship Id="rId4" Type="http://schemas.openxmlformats.org/officeDocument/2006/relationships/image" Target="../media/image143.pn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12.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146.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12.xml"/><Relationship Id="rId5" Type="http://schemas.openxmlformats.org/officeDocument/2006/relationships/image" Target="../media/image150.png"/><Relationship Id="rId4" Type="http://schemas.openxmlformats.org/officeDocument/2006/relationships/image" Target="../media/image149.pn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12.xml"/><Relationship Id="rId4" Type="http://schemas.openxmlformats.org/officeDocument/2006/relationships/image" Target="../media/image151.pn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12.xml"/><Relationship Id="rId5" Type="http://schemas.openxmlformats.org/officeDocument/2006/relationships/image" Target="../media/image153.png"/><Relationship Id="rId4" Type="http://schemas.openxmlformats.org/officeDocument/2006/relationships/image" Target="../media/image152.pn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12.xml"/><Relationship Id="rId4" Type="http://schemas.openxmlformats.org/officeDocument/2006/relationships/image" Target="../media/image154.png"/></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12.xml"/><Relationship Id="rId5" Type="http://schemas.openxmlformats.org/officeDocument/2006/relationships/image" Target="../media/image156.png"/><Relationship Id="rId4" Type="http://schemas.openxmlformats.org/officeDocument/2006/relationships/image" Target="../media/image155.png"/></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12.xml"/><Relationship Id="rId4" Type="http://schemas.openxmlformats.org/officeDocument/2006/relationships/image" Target="../media/image730.png"/></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5.xml"/><Relationship Id="rId1" Type="http://schemas.openxmlformats.org/officeDocument/2006/relationships/slideLayout" Target="../slideLayouts/slideLayout12.xml"/><Relationship Id="rId4" Type="http://schemas.openxmlformats.org/officeDocument/2006/relationships/image" Target="../media/image158.png"/></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8.xml"/><Relationship Id="rId1" Type="http://schemas.openxmlformats.org/officeDocument/2006/relationships/slideLayout" Target="../slideLayouts/slideLayout12.xml"/><Relationship Id="rId4" Type="http://schemas.openxmlformats.org/officeDocument/2006/relationships/image" Target="../media/image159.png"/></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9.xml"/><Relationship Id="rId1" Type="http://schemas.openxmlformats.org/officeDocument/2006/relationships/slideLayout" Target="../slideLayouts/slideLayout12.xml"/><Relationship Id="rId4" Type="http://schemas.openxmlformats.org/officeDocument/2006/relationships/image" Target="../media/image160.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1.xml"/><Relationship Id="rId1" Type="http://schemas.openxmlformats.org/officeDocument/2006/relationships/slideLayout" Target="../slideLayouts/slideLayout12.xml"/><Relationship Id="rId4" Type="http://schemas.openxmlformats.org/officeDocument/2006/relationships/image" Target="../media/image161.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8" Type="http://schemas.openxmlformats.org/officeDocument/2006/relationships/image" Target="../media/image166.png"/><Relationship Id="rId3" Type="http://schemas.openxmlformats.org/officeDocument/2006/relationships/image" Target="../media/image4.png"/><Relationship Id="rId7" Type="http://schemas.openxmlformats.org/officeDocument/2006/relationships/image" Target="../media/image132.png"/><Relationship Id="rId2" Type="http://schemas.openxmlformats.org/officeDocument/2006/relationships/notesSlide" Target="../notesSlides/notesSlide73.xml"/><Relationship Id="rId1" Type="http://schemas.openxmlformats.org/officeDocument/2006/relationships/slideLayout" Target="../slideLayouts/slideLayout12.xml"/><Relationship Id="rId6" Type="http://schemas.openxmlformats.org/officeDocument/2006/relationships/image" Target="../media/image164.png"/><Relationship Id="rId5" Type="http://schemas.openxmlformats.org/officeDocument/2006/relationships/image" Target="../media/image163.png"/><Relationship Id="rId4" Type="http://schemas.openxmlformats.org/officeDocument/2006/relationships/image" Target="../media/image162.png"/></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4.xml"/><Relationship Id="rId1" Type="http://schemas.openxmlformats.org/officeDocument/2006/relationships/slideLayout" Target="../slideLayouts/slideLayout12.xml"/><Relationship Id="rId5" Type="http://schemas.openxmlformats.org/officeDocument/2006/relationships/image" Target="../media/image168.png"/><Relationship Id="rId4" Type="http://schemas.openxmlformats.org/officeDocument/2006/relationships/image" Target="../media/image167.png"/></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5.xml"/><Relationship Id="rId1" Type="http://schemas.openxmlformats.org/officeDocument/2006/relationships/slideLayout" Target="../slideLayouts/slideLayout12.xml"/><Relationship Id="rId6" Type="http://schemas.openxmlformats.org/officeDocument/2006/relationships/image" Target="../media/image171.png"/><Relationship Id="rId5" Type="http://schemas.openxmlformats.org/officeDocument/2006/relationships/image" Target="../media/image169.png"/><Relationship Id="rId4" Type="http://schemas.openxmlformats.org/officeDocument/2006/relationships/image" Target="../media/image157.png"/></Relationships>
</file>

<file path=ppt/slides/_rels/slide76.xml.rels><?xml version="1.0" encoding="UTF-8" standalone="yes"?>
<Relationships xmlns="http://schemas.openxmlformats.org/package/2006/relationships"><Relationship Id="rId8" Type="http://schemas.openxmlformats.org/officeDocument/2006/relationships/image" Target="../media/image176.png"/><Relationship Id="rId3" Type="http://schemas.openxmlformats.org/officeDocument/2006/relationships/image" Target="../media/image4.png"/><Relationship Id="rId7" Type="http://schemas.openxmlformats.org/officeDocument/2006/relationships/image" Target="../media/image175.png"/><Relationship Id="rId2" Type="http://schemas.openxmlformats.org/officeDocument/2006/relationships/notesSlide" Target="../notesSlides/notesSlide76.xml"/><Relationship Id="rId1" Type="http://schemas.openxmlformats.org/officeDocument/2006/relationships/slideLayout" Target="../slideLayouts/slideLayout12.xml"/><Relationship Id="rId6" Type="http://schemas.openxmlformats.org/officeDocument/2006/relationships/image" Target="../media/image174.png"/><Relationship Id="rId11" Type="http://schemas.openxmlformats.org/officeDocument/2006/relationships/image" Target="../media/image179.png"/><Relationship Id="rId5" Type="http://schemas.openxmlformats.org/officeDocument/2006/relationships/image" Target="../media/image173.png"/><Relationship Id="rId10" Type="http://schemas.openxmlformats.org/officeDocument/2006/relationships/image" Target="../media/image178.png"/><Relationship Id="rId4" Type="http://schemas.openxmlformats.org/officeDocument/2006/relationships/image" Target="../media/image172.png"/><Relationship Id="rId9" Type="http://schemas.openxmlformats.org/officeDocument/2006/relationships/image" Target="../media/image177.png"/></Relationships>
</file>

<file path=ppt/slides/_rels/slide77.xml.rels><?xml version="1.0" encoding="UTF-8" standalone="yes"?>
<Relationships xmlns="http://schemas.openxmlformats.org/package/2006/relationships"><Relationship Id="rId8" Type="http://schemas.openxmlformats.org/officeDocument/2006/relationships/image" Target="../media/image184.png"/><Relationship Id="rId3" Type="http://schemas.openxmlformats.org/officeDocument/2006/relationships/image" Target="../media/image4.png"/><Relationship Id="rId7" Type="http://schemas.openxmlformats.org/officeDocument/2006/relationships/image" Target="../media/image183.png"/><Relationship Id="rId2" Type="http://schemas.openxmlformats.org/officeDocument/2006/relationships/notesSlide" Target="../notesSlides/notesSlide77.xml"/><Relationship Id="rId1" Type="http://schemas.openxmlformats.org/officeDocument/2006/relationships/slideLayout" Target="../slideLayouts/slideLayout12.xml"/><Relationship Id="rId6" Type="http://schemas.openxmlformats.org/officeDocument/2006/relationships/image" Target="../media/image182.png"/><Relationship Id="rId5" Type="http://schemas.openxmlformats.org/officeDocument/2006/relationships/image" Target="../media/image181.png"/><Relationship Id="rId4" Type="http://schemas.openxmlformats.org/officeDocument/2006/relationships/image" Target="../media/image180.png"/><Relationship Id="rId9" Type="http://schemas.openxmlformats.org/officeDocument/2006/relationships/image" Target="../media/image170.png"/></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8.xml"/><Relationship Id="rId1" Type="http://schemas.openxmlformats.org/officeDocument/2006/relationships/slideLayout" Target="../slideLayouts/slideLayout12.xml"/><Relationship Id="rId5" Type="http://schemas.openxmlformats.org/officeDocument/2006/relationships/image" Target="../media/image187.png"/><Relationship Id="rId4" Type="http://schemas.openxmlformats.org/officeDocument/2006/relationships/image" Target="../media/image186.png"/></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9.xml"/><Relationship Id="rId1" Type="http://schemas.openxmlformats.org/officeDocument/2006/relationships/slideLayout" Target="../slideLayouts/slideLayout12.xml"/><Relationship Id="rId6" Type="http://schemas.openxmlformats.org/officeDocument/2006/relationships/image" Target="../media/image190.png"/><Relationship Id="rId5" Type="http://schemas.openxmlformats.org/officeDocument/2006/relationships/image" Target="../media/image189.png"/><Relationship Id="rId4" Type="http://schemas.openxmlformats.org/officeDocument/2006/relationships/image" Target="../media/image18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0.xml"/><Relationship Id="rId1" Type="http://schemas.openxmlformats.org/officeDocument/2006/relationships/slideLayout" Target="../slideLayouts/slideLayout12.xml"/><Relationship Id="rId6" Type="http://schemas.openxmlformats.org/officeDocument/2006/relationships/image" Target="../media/image193.png"/><Relationship Id="rId5" Type="http://schemas.openxmlformats.org/officeDocument/2006/relationships/image" Target="../media/image192.png"/><Relationship Id="rId4" Type="http://schemas.openxmlformats.org/officeDocument/2006/relationships/image" Target="../media/image191.png"/></Relationships>
</file>

<file path=ppt/slides/_rels/slide81.xml.rels><?xml version="1.0" encoding="UTF-8" standalone="yes"?>
<Relationships xmlns="http://schemas.openxmlformats.org/package/2006/relationships"><Relationship Id="rId8" Type="http://schemas.openxmlformats.org/officeDocument/2006/relationships/image" Target="../media/image198.png"/><Relationship Id="rId3" Type="http://schemas.openxmlformats.org/officeDocument/2006/relationships/image" Target="../media/image4.png"/><Relationship Id="rId7" Type="http://schemas.openxmlformats.org/officeDocument/2006/relationships/image" Target="../media/image197.png"/><Relationship Id="rId2" Type="http://schemas.openxmlformats.org/officeDocument/2006/relationships/notesSlide" Target="../notesSlides/notesSlide81.xml"/><Relationship Id="rId1" Type="http://schemas.openxmlformats.org/officeDocument/2006/relationships/slideLayout" Target="../slideLayouts/slideLayout12.xml"/><Relationship Id="rId6" Type="http://schemas.openxmlformats.org/officeDocument/2006/relationships/image" Target="../media/image196.png"/><Relationship Id="rId5" Type="http://schemas.openxmlformats.org/officeDocument/2006/relationships/image" Target="../media/image195.png"/><Relationship Id="rId10" Type="http://schemas.openxmlformats.org/officeDocument/2006/relationships/image" Target="../media/image200.png"/><Relationship Id="rId4" Type="http://schemas.openxmlformats.org/officeDocument/2006/relationships/image" Target="../media/image194.png"/><Relationship Id="rId9" Type="http://schemas.openxmlformats.org/officeDocument/2006/relationships/image" Target="../media/image199.png"/></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2.xml"/><Relationship Id="rId1" Type="http://schemas.openxmlformats.org/officeDocument/2006/relationships/slideLayout" Target="../slideLayouts/slideLayout12.xml"/><Relationship Id="rId6" Type="http://schemas.openxmlformats.org/officeDocument/2006/relationships/image" Target="../media/image203.png"/><Relationship Id="rId5" Type="http://schemas.openxmlformats.org/officeDocument/2006/relationships/image" Target="../media/image202.png"/><Relationship Id="rId4" Type="http://schemas.openxmlformats.org/officeDocument/2006/relationships/image" Target="../media/image201.png"/></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3.xml"/><Relationship Id="rId1" Type="http://schemas.openxmlformats.org/officeDocument/2006/relationships/slideLayout" Target="../slideLayouts/slideLayout12.xml"/><Relationship Id="rId6" Type="http://schemas.openxmlformats.org/officeDocument/2006/relationships/image" Target="../media/image206.png"/><Relationship Id="rId5" Type="http://schemas.openxmlformats.org/officeDocument/2006/relationships/image" Target="../media/image205.png"/><Relationship Id="rId4" Type="http://schemas.openxmlformats.org/officeDocument/2006/relationships/image" Target="../media/image204.png"/></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4.xml"/><Relationship Id="rId1" Type="http://schemas.openxmlformats.org/officeDocument/2006/relationships/slideLayout" Target="../slideLayouts/slideLayout12.xml"/><Relationship Id="rId5" Type="http://schemas.openxmlformats.org/officeDocument/2006/relationships/image" Target="../media/image208.png"/><Relationship Id="rId4" Type="http://schemas.openxmlformats.org/officeDocument/2006/relationships/image" Target="../media/image207.png"/></Relationships>
</file>

<file path=ppt/slides/_rels/slide85.xml.rels><?xml version="1.0" encoding="UTF-8" standalone="yes"?>
<Relationships xmlns="http://schemas.openxmlformats.org/package/2006/relationships"><Relationship Id="rId8" Type="http://schemas.openxmlformats.org/officeDocument/2006/relationships/image" Target="../media/image210.png"/><Relationship Id="rId3" Type="http://schemas.openxmlformats.org/officeDocument/2006/relationships/image" Target="../media/image4.png"/><Relationship Id="rId7" Type="http://schemas.openxmlformats.org/officeDocument/2006/relationships/image" Target="../media/image185.png"/><Relationship Id="rId2" Type="http://schemas.openxmlformats.org/officeDocument/2006/relationships/notesSlide" Target="../notesSlides/notesSlide85.xml"/><Relationship Id="rId1" Type="http://schemas.openxmlformats.org/officeDocument/2006/relationships/slideLayout" Target="../slideLayouts/slideLayout12.xml"/><Relationship Id="rId6" Type="http://schemas.openxmlformats.org/officeDocument/2006/relationships/image" Target="../media/image5.wmf"/><Relationship Id="rId5" Type="http://schemas.openxmlformats.org/officeDocument/2006/relationships/oleObject" Target="../embeddings/oleObject4.bin"/><Relationship Id="rId4" Type="http://schemas.openxmlformats.org/officeDocument/2006/relationships/image" Target="../media/image209.png"/><Relationship Id="rId9" Type="http://schemas.openxmlformats.org/officeDocument/2006/relationships/image" Target="../media/image211.png"/></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16.png"/><Relationship Id="rId2" Type="http://schemas.openxmlformats.org/officeDocument/2006/relationships/notesSlide" Target="../notesSlides/notesSlide86.xml"/><Relationship Id="rId1" Type="http://schemas.openxmlformats.org/officeDocument/2006/relationships/slideLayout" Target="../slideLayouts/slideLayout12.xml"/><Relationship Id="rId6" Type="http://schemas.openxmlformats.org/officeDocument/2006/relationships/image" Target="../media/image215.png"/><Relationship Id="rId5" Type="http://schemas.openxmlformats.org/officeDocument/2006/relationships/image" Target="../media/image214.png"/><Relationship Id="rId4" Type="http://schemas.openxmlformats.org/officeDocument/2006/relationships/image" Target="../media/image213.png"/></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7.xml"/><Relationship Id="rId1" Type="http://schemas.openxmlformats.org/officeDocument/2006/relationships/slideLayout" Target="../slideLayouts/slideLayout12.xml"/><Relationship Id="rId5" Type="http://schemas.openxmlformats.org/officeDocument/2006/relationships/image" Target="../media/image218.png"/><Relationship Id="rId4" Type="http://schemas.openxmlformats.org/officeDocument/2006/relationships/image" Target="../media/image217.png"/></Relationships>
</file>

<file path=ppt/slides/_rels/slide88.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image" Target="../media/image4.png"/><Relationship Id="rId7" Type="http://schemas.openxmlformats.org/officeDocument/2006/relationships/oleObject" Target="../embeddings/oleObject5.bin"/><Relationship Id="rId2" Type="http://schemas.openxmlformats.org/officeDocument/2006/relationships/notesSlide" Target="../notesSlides/notesSlide88.xml"/><Relationship Id="rId1" Type="http://schemas.openxmlformats.org/officeDocument/2006/relationships/slideLayout" Target="../slideLayouts/slideLayout12.xml"/><Relationship Id="rId6" Type="http://schemas.openxmlformats.org/officeDocument/2006/relationships/image" Target="../media/image221.png"/><Relationship Id="rId5" Type="http://schemas.openxmlformats.org/officeDocument/2006/relationships/image" Target="../media/image220.png"/><Relationship Id="rId4" Type="http://schemas.openxmlformats.org/officeDocument/2006/relationships/image" Target="../media/image219.png"/><Relationship Id="rId9" Type="http://schemas.openxmlformats.org/officeDocument/2006/relationships/image" Target="../media/image222.png"/></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9.xml"/><Relationship Id="rId1" Type="http://schemas.openxmlformats.org/officeDocument/2006/relationships/slideLayout" Target="../slideLayouts/slideLayout12.xml"/><Relationship Id="rId5" Type="http://schemas.openxmlformats.org/officeDocument/2006/relationships/image" Target="../media/image224.png"/><Relationship Id="rId4" Type="http://schemas.openxmlformats.org/officeDocument/2006/relationships/image" Target="../media/image22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0.xml"/><Relationship Id="rId1" Type="http://schemas.openxmlformats.org/officeDocument/2006/relationships/slideLayout" Target="../slideLayouts/slideLayout12.xml"/><Relationship Id="rId5" Type="http://schemas.openxmlformats.org/officeDocument/2006/relationships/image" Target="../media/image226.png"/><Relationship Id="rId4" Type="http://schemas.openxmlformats.org/officeDocument/2006/relationships/image" Target="../media/image225.png"/></Relationships>
</file>

<file path=ppt/slides/_rels/slide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29.png"/><Relationship Id="rId2" Type="http://schemas.openxmlformats.org/officeDocument/2006/relationships/notesSlide" Target="../notesSlides/notesSlide92.xml"/><Relationship Id="rId1" Type="http://schemas.openxmlformats.org/officeDocument/2006/relationships/slideLayout" Target="../slideLayouts/slideLayout12.xml"/><Relationship Id="rId6" Type="http://schemas.openxmlformats.org/officeDocument/2006/relationships/image" Target="../media/image133.wmf"/><Relationship Id="rId5" Type="http://schemas.openxmlformats.org/officeDocument/2006/relationships/oleObject" Target="../embeddings/oleObject6.bin"/><Relationship Id="rId4" Type="http://schemas.openxmlformats.org/officeDocument/2006/relationships/image" Target="../media/image227.png"/></Relationships>
</file>

<file path=ppt/slides/_rels/slide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3.xml"/><Relationship Id="rId1" Type="http://schemas.openxmlformats.org/officeDocument/2006/relationships/slideLayout" Target="../slideLayouts/slideLayout12.xml"/><Relationship Id="rId6" Type="http://schemas.openxmlformats.org/officeDocument/2006/relationships/image" Target="../media/image232.png"/><Relationship Id="rId5" Type="http://schemas.openxmlformats.org/officeDocument/2006/relationships/image" Target="../media/image231.png"/><Relationship Id="rId4" Type="http://schemas.openxmlformats.org/officeDocument/2006/relationships/image" Target="../media/image230.png"/></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5.xml"/><Relationship Id="rId1" Type="http://schemas.openxmlformats.org/officeDocument/2006/relationships/slideLayout" Target="../slideLayouts/slideLayout12.xml"/><Relationship Id="rId4" Type="http://schemas.openxmlformats.org/officeDocument/2006/relationships/image" Target="../media/image233.png"/></Relationships>
</file>

<file path=ppt/slides/_rels/slide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6.xml"/><Relationship Id="rId1" Type="http://schemas.openxmlformats.org/officeDocument/2006/relationships/slideLayout" Target="../slideLayouts/slideLayout12.xml"/><Relationship Id="rId4" Type="http://schemas.openxmlformats.org/officeDocument/2006/relationships/image" Target="../media/image234.png"/></Relationships>
</file>

<file path=ppt/slides/_rels/slide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7.xml"/><Relationship Id="rId1" Type="http://schemas.openxmlformats.org/officeDocument/2006/relationships/slideLayout" Target="../slideLayouts/slideLayout12.xml"/><Relationship Id="rId4" Type="http://schemas.openxmlformats.org/officeDocument/2006/relationships/image" Target="../media/image235.png"/></Relationships>
</file>

<file path=ppt/slides/_rels/slide98.xml.rels><?xml version="1.0" encoding="UTF-8" standalone="yes"?>
<Relationships xmlns="http://schemas.openxmlformats.org/package/2006/relationships"><Relationship Id="rId3" Type="http://schemas.openxmlformats.org/officeDocument/2006/relationships/image" Target="../media/image236.png"/><Relationship Id="rId2" Type="http://schemas.openxmlformats.org/officeDocument/2006/relationships/notesSlide" Target="../notesSlides/notesSlide98.xml"/><Relationship Id="rId1" Type="http://schemas.openxmlformats.org/officeDocument/2006/relationships/slideLayout" Target="../slideLayouts/slideLayout12.xml"/><Relationship Id="rId5" Type="http://schemas.openxmlformats.org/officeDocument/2006/relationships/image" Target="../media/image237.png"/><Relationship Id="rId4" Type="http://schemas.openxmlformats.org/officeDocument/2006/relationships/image" Target="../media/image4.png"/></Relationships>
</file>

<file path=ppt/slides/_rels/slide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文本框 28"/>
          <p:cNvSpPr txBox="1"/>
          <p:nvPr/>
        </p:nvSpPr>
        <p:spPr>
          <a:xfrm>
            <a:off x="1315841" y="2283718"/>
            <a:ext cx="6541523" cy="623250"/>
          </a:xfrm>
          <a:prstGeom prst="rect">
            <a:avLst/>
          </a:prstGeom>
          <a:noFill/>
        </p:spPr>
        <p:txBody>
          <a:bodyPr wrap="square" lIns="68580" tIns="34291" rIns="68580" bIns="34291"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第</a:t>
            </a:r>
            <a:r>
              <a:rPr lang="en-US" altLang="zh-CN" sz="3600" b="1" dirty="0">
                <a:solidFill>
                  <a:schemeClr val="bg1"/>
                </a:solidFill>
                <a:latin typeface="微软雅黑" panose="020B0503020204020204" pitchFamily="34" charset="-122"/>
                <a:ea typeface="微软雅黑" panose="020B0503020204020204" pitchFamily="34" charset="-122"/>
              </a:rPr>
              <a:t>2</a:t>
            </a:r>
            <a:r>
              <a:rPr lang="zh-CN" altLang="en-US" sz="3600" b="1" dirty="0">
                <a:solidFill>
                  <a:schemeClr val="bg1"/>
                </a:solidFill>
                <a:latin typeface="微软雅黑" panose="020B0503020204020204" pitchFamily="34" charset="-122"/>
                <a:ea typeface="微软雅黑" panose="020B0503020204020204" pitchFamily="34" charset="-122"/>
              </a:rPr>
              <a:t>章 控制系统的状态空间分析</a:t>
            </a:r>
          </a:p>
        </p:txBody>
      </p:sp>
      <p:sp>
        <p:nvSpPr>
          <p:cNvPr id="31" name="等腰三角形 26"/>
          <p:cNvSpPr/>
          <p:nvPr/>
        </p:nvSpPr>
        <p:spPr>
          <a:xfrm>
            <a:off x="1115618" y="4011911"/>
            <a:ext cx="851351" cy="506643"/>
          </a:xfrm>
          <a:custGeom>
            <a:avLst/>
            <a:gdLst>
              <a:gd name="connsiteX0" fmla="*/ 0 w 1203469"/>
              <a:gd name="connsiteY0" fmla="*/ 1037474 h 1037474"/>
              <a:gd name="connsiteX1" fmla="*/ 601735 w 1203469"/>
              <a:gd name="connsiteY1" fmla="*/ 0 h 1037474"/>
              <a:gd name="connsiteX2" fmla="*/ 1203469 w 1203469"/>
              <a:gd name="connsiteY2" fmla="*/ 1037474 h 1037474"/>
              <a:gd name="connsiteX3" fmla="*/ 0 w 1203469"/>
              <a:gd name="connsiteY3" fmla="*/ 1037474 h 1037474"/>
              <a:gd name="connsiteX0-1" fmla="*/ 0 w 1736869"/>
              <a:gd name="connsiteY0-2" fmla="*/ 1037474 h 1037474"/>
              <a:gd name="connsiteX1-3" fmla="*/ 601735 w 1736869"/>
              <a:gd name="connsiteY1-4" fmla="*/ 0 h 1037474"/>
              <a:gd name="connsiteX2-5" fmla="*/ 1736869 w 1736869"/>
              <a:gd name="connsiteY2-6" fmla="*/ 294524 h 1037474"/>
              <a:gd name="connsiteX3-7" fmla="*/ 0 w 1736869"/>
              <a:gd name="connsiteY3-8" fmla="*/ 1037474 h 1037474"/>
              <a:gd name="connsiteX0-9" fmla="*/ 369815 w 1135134"/>
              <a:gd name="connsiteY0-10" fmla="*/ 675524 h 675524"/>
              <a:gd name="connsiteX1-11" fmla="*/ 0 w 1135134"/>
              <a:gd name="connsiteY1-12" fmla="*/ 0 h 675524"/>
              <a:gd name="connsiteX2-13" fmla="*/ 1135134 w 1135134"/>
              <a:gd name="connsiteY2-14" fmla="*/ 294524 h 675524"/>
              <a:gd name="connsiteX3-15" fmla="*/ 369815 w 1135134"/>
              <a:gd name="connsiteY3-16" fmla="*/ 675524 h 675524"/>
            </a:gdLst>
            <a:ahLst/>
            <a:cxnLst>
              <a:cxn ang="0">
                <a:pos x="connsiteX0-1" y="connsiteY0-2"/>
              </a:cxn>
              <a:cxn ang="0">
                <a:pos x="connsiteX1-3" y="connsiteY1-4"/>
              </a:cxn>
              <a:cxn ang="0">
                <a:pos x="connsiteX2-5" y="connsiteY2-6"/>
              </a:cxn>
              <a:cxn ang="0">
                <a:pos x="connsiteX3-7" y="connsiteY3-8"/>
              </a:cxn>
            </a:cxnLst>
            <a:rect l="l" t="t" r="r" b="b"/>
            <a:pathLst>
              <a:path w="1135134" h="675524">
                <a:moveTo>
                  <a:pt x="369815" y="675524"/>
                </a:moveTo>
                <a:lnTo>
                  <a:pt x="0" y="0"/>
                </a:lnTo>
                <a:lnTo>
                  <a:pt x="1135134" y="294524"/>
                </a:lnTo>
                <a:lnTo>
                  <a:pt x="369815" y="6755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a:p>
        </p:txBody>
      </p:sp>
      <p:sp>
        <p:nvSpPr>
          <p:cNvPr id="35" name="等腰三角形 26"/>
          <p:cNvSpPr/>
          <p:nvPr/>
        </p:nvSpPr>
        <p:spPr>
          <a:xfrm rot="5400000">
            <a:off x="265950" y="3103291"/>
            <a:ext cx="531271" cy="601919"/>
          </a:xfrm>
          <a:custGeom>
            <a:avLst/>
            <a:gdLst>
              <a:gd name="connsiteX0" fmla="*/ 0 w 1203469"/>
              <a:gd name="connsiteY0" fmla="*/ 1037474 h 1037474"/>
              <a:gd name="connsiteX1" fmla="*/ 601735 w 1203469"/>
              <a:gd name="connsiteY1" fmla="*/ 0 h 1037474"/>
              <a:gd name="connsiteX2" fmla="*/ 1203469 w 1203469"/>
              <a:gd name="connsiteY2" fmla="*/ 1037474 h 1037474"/>
              <a:gd name="connsiteX3" fmla="*/ 0 w 1203469"/>
              <a:gd name="connsiteY3" fmla="*/ 1037474 h 1037474"/>
              <a:gd name="connsiteX0-1" fmla="*/ 0 w 1736869"/>
              <a:gd name="connsiteY0-2" fmla="*/ 1037474 h 1037474"/>
              <a:gd name="connsiteX1-3" fmla="*/ 601735 w 1736869"/>
              <a:gd name="connsiteY1-4" fmla="*/ 0 h 1037474"/>
              <a:gd name="connsiteX2-5" fmla="*/ 1736869 w 1736869"/>
              <a:gd name="connsiteY2-6" fmla="*/ 294524 h 1037474"/>
              <a:gd name="connsiteX3-7" fmla="*/ 0 w 1736869"/>
              <a:gd name="connsiteY3-8" fmla="*/ 1037474 h 1037474"/>
              <a:gd name="connsiteX0-9" fmla="*/ 369815 w 1135134"/>
              <a:gd name="connsiteY0-10" fmla="*/ 675524 h 675524"/>
              <a:gd name="connsiteX1-11" fmla="*/ 0 w 1135134"/>
              <a:gd name="connsiteY1-12" fmla="*/ 0 h 675524"/>
              <a:gd name="connsiteX2-13" fmla="*/ 1135134 w 1135134"/>
              <a:gd name="connsiteY2-14" fmla="*/ 294524 h 675524"/>
              <a:gd name="connsiteX3-15" fmla="*/ 369815 w 1135134"/>
              <a:gd name="connsiteY3-16" fmla="*/ 675524 h 675524"/>
              <a:gd name="connsiteX0-17" fmla="*/ 369815 w 1135134"/>
              <a:gd name="connsiteY0-18" fmla="*/ 675524 h 675524"/>
              <a:gd name="connsiteX1-19" fmla="*/ 0 w 1135134"/>
              <a:gd name="connsiteY1-20" fmla="*/ 0 h 675524"/>
              <a:gd name="connsiteX2-21" fmla="*/ 1135134 w 1135134"/>
              <a:gd name="connsiteY2-22" fmla="*/ 391312 h 675524"/>
              <a:gd name="connsiteX3-23" fmla="*/ 369815 w 1135134"/>
              <a:gd name="connsiteY3-24" fmla="*/ 675524 h 675524"/>
              <a:gd name="connsiteX0-25" fmla="*/ 369815 w 1199659"/>
              <a:gd name="connsiteY0-26" fmla="*/ 675524 h 1359189"/>
              <a:gd name="connsiteX1-27" fmla="*/ 0 w 1199659"/>
              <a:gd name="connsiteY1-28" fmla="*/ 0 h 1359189"/>
              <a:gd name="connsiteX2-29" fmla="*/ 1199659 w 1199659"/>
              <a:gd name="connsiteY2-30" fmla="*/ 1359189 h 1359189"/>
              <a:gd name="connsiteX3-31" fmla="*/ 369815 w 1199659"/>
              <a:gd name="connsiteY3-32" fmla="*/ 675524 h 1359189"/>
            </a:gdLst>
            <a:ahLst/>
            <a:cxnLst>
              <a:cxn ang="0">
                <a:pos x="connsiteX0-1" y="connsiteY0-2"/>
              </a:cxn>
              <a:cxn ang="0">
                <a:pos x="connsiteX1-3" y="connsiteY1-4"/>
              </a:cxn>
              <a:cxn ang="0">
                <a:pos x="connsiteX2-5" y="connsiteY2-6"/>
              </a:cxn>
              <a:cxn ang="0">
                <a:pos x="connsiteX3-7" y="connsiteY3-8"/>
              </a:cxn>
            </a:cxnLst>
            <a:rect l="l" t="t" r="r" b="b"/>
            <a:pathLst>
              <a:path w="1199659" h="1359189">
                <a:moveTo>
                  <a:pt x="369815" y="675524"/>
                </a:moveTo>
                <a:lnTo>
                  <a:pt x="0" y="0"/>
                </a:lnTo>
                <a:lnTo>
                  <a:pt x="1199659" y="1359189"/>
                </a:lnTo>
                <a:lnTo>
                  <a:pt x="369815" y="6755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a:p>
        </p:txBody>
      </p:sp>
      <p:sp>
        <p:nvSpPr>
          <p:cNvPr id="36" name="等腰三角形 26"/>
          <p:cNvSpPr/>
          <p:nvPr/>
        </p:nvSpPr>
        <p:spPr>
          <a:xfrm rot="8958318">
            <a:off x="1313553" y="3687516"/>
            <a:ext cx="207867" cy="123703"/>
          </a:xfrm>
          <a:custGeom>
            <a:avLst/>
            <a:gdLst>
              <a:gd name="connsiteX0" fmla="*/ 0 w 1203469"/>
              <a:gd name="connsiteY0" fmla="*/ 1037474 h 1037474"/>
              <a:gd name="connsiteX1" fmla="*/ 601735 w 1203469"/>
              <a:gd name="connsiteY1" fmla="*/ 0 h 1037474"/>
              <a:gd name="connsiteX2" fmla="*/ 1203469 w 1203469"/>
              <a:gd name="connsiteY2" fmla="*/ 1037474 h 1037474"/>
              <a:gd name="connsiteX3" fmla="*/ 0 w 1203469"/>
              <a:gd name="connsiteY3" fmla="*/ 1037474 h 1037474"/>
              <a:gd name="connsiteX0-1" fmla="*/ 0 w 1736869"/>
              <a:gd name="connsiteY0-2" fmla="*/ 1037474 h 1037474"/>
              <a:gd name="connsiteX1-3" fmla="*/ 601735 w 1736869"/>
              <a:gd name="connsiteY1-4" fmla="*/ 0 h 1037474"/>
              <a:gd name="connsiteX2-5" fmla="*/ 1736869 w 1736869"/>
              <a:gd name="connsiteY2-6" fmla="*/ 294524 h 1037474"/>
              <a:gd name="connsiteX3-7" fmla="*/ 0 w 1736869"/>
              <a:gd name="connsiteY3-8" fmla="*/ 1037474 h 1037474"/>
              <a:gd name="connsiteX0-9" fmla="*/ 369815 w 1135134"/>
              <a:gd name="connsiteY0-10" fmla="*/ 675524 h 675524"/>
              <a:gd name="connsiteX1-11" fmla="*/ 0 w 1135134"/>
              <a:gd name="connsiteY1-12" fmla="*/ 0 h 675524"/>
              <a:gd name="connsiteX2-13" fmla="*/ 1135134 w 1135134"/>
              <a:gd name="connsiteY2-14" fmla="*/ 294524 h 675524"/>
              <a:gd name="connsiteX3-15" fmla="*/ 369815 w 1135134"/>
              <a:gd name="connsiteY3-16" fmla="*/ 675524 h 675524"/>
            </a:gdLst>
            <a:ahLst/>
            <a:cxnLst>
              <a:cxn ang="0">
                <a:pos x="connsiteX0-1" y="connsiteY0-2"/>
              </a:cxn>
              <a:cxn ang="0">
                <a:pos x="connsiteX1-3" y="connsiteY1-4"/>
              </a:cxn>
              <a:cxn ang="0">
                <a:pos x="connsiteX2-5" y="connsiteY2-6"/>
              </a:cxn>
              <a:cxn ang="0">
                <a:pos x="connsiteX3-7" y="connsiteY3-8"/>
              </a:cxn>
            </a:cxnLst>
            <a:rect l="l" t="t" r="r" b="b"/>
            <a:pathLst>
              <a:path w="1135134" h="675524">
                <a:moveTo>
                  <a:pt x="369815" y="675524"/>
                </a:moveTo>
                <a:lnTo>
                  <a:pt x="0" y="0"/>
                </a:lnTo>
                <a:lnTo>
                  <a:pt x="1135134" y="294524"/>
                </a:lnTo>
                <a:lnTo>
                  <a:pt x="369815" y="6755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5937" y="477963"/>
            <a:ext cx="1131591" cy="11315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9"/>
                                        </p:tgtEl>
                                        <p:attrNameLst>
                                          <p:attrName>ppt_y</p:attrName>
                                        </p:attrNameLst>
                                      </p:cBhvr>
                                      <p:tavLst>
                                        <p:tav tm="0">
                                          <p:val>
                                            <p:strVal val="#ppt_y"/>
                                          </p:val>
                                        </p:tav>
                                        <p:tav tm="100000">
                                          <p:val>
                                            <p:strVal val="#ppt_y"/>
                                          </p:val>
                                        </p:tav>
                                      </p:tavLst>
                                    </p:anim>
                                    <p:anim calcmode="lin" valueType="num">
                                      <p:cBhvr>
                                        <p:cTn id="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3" y="995808"/>
            <a:ext cx="6641767" cy="858377"/>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式中无穷项矩阵之和为 </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n * n </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矩阵，其形式类似于纯量指数的无穷级数，因此该无穷项矩阵之和称为矩阵指数，并记为</a:t>
            </a:r>
          </a:p>
        </p:txBody>
      </p:sp>
      <p:sp>
        <p:nvSpPr>
          <p:cNvPr id="30" name="矩形 29"/>
          <p:cNvSpPr/>
          <p:nvPr/>
        </p:nvSpPr>
        <p:spPr>
          <a:xfrm>
            <a:off x="786626" y="2719876"/>
            <a:ext cx="6641767" cy="858377"/>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因此，状态方程的解为</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3" name="对象 2"/>
              <p:cNvSpPr txBox="1"/>
              <p:nvPr/>
            </p:nvSpPr>
            <p:spPr>
              <a:xfrm>
                <a:off x="1474788" y="1862138"/>
                <a:ext cx="5260975" cy="85725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𝐴𝑡</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𝐼</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𝐴𝑡</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𝐴</m:t>
                          </m:r>
                        </m:e>
                        <m:sup>
                          <m:r>
                            <a:rPr lang="zh-CN" altLang="en-US" i="1">
                              <a:solidFill>
                                <a:srgbClr val="000000"/>
                              </a:solidFill>
                              <a:latin typeface="Cambria Math" panose="02040503050406030204" pitchFamily="18" charset="0"/>
                            </a:rPr>
                            <m:t>2</m:t>
                          </m:r>
                        </m:sup>
                      </m:s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𝐴</m:t>
                          </m:r>
                        </m:e>
                        <m:sup>
                          <m:r>
                            <a:rPr lang="zh-CN" altLang="en-US" i="1">
                              <a:solidFill>
                                <a:srgbClr val="000000"/>
                              </a:solidFill>
                              <a:latin typeface="Cambria Math" panose="02040503050406030204" pitchFamily="18" charset="0"/>
                            </a:rPr>
                            <m:t>𝑘</m:t>
                          </m:r>
                        </m:sup>
                      </m:s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𝑘</m:t>
                          </m:r>
                        </m:sup>
                      </m:sSup>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3" name="对象 2"/>
              <p:cNvSpPr txBox="1">
                <a:spLocks noRot="1" noChangeAspect="1" noMove="1" noResize="1" noEditPoints="1" noAdjustHandles="1" noChangeArrowheads="1" noChangeShapeType="1" noTextEdit="1"/>
              </p:cNvSpPr>
              <p:nvPr/>
            </p:nvSpPr>
            <p:spPr>
              <a:xfrm>
                <a:off x="1474788" y="1862138"/>
                <a:ext cx="5260975" cy="857250"/>
              </a:xfrm>
              <a:prstGeom prst="rect">
                <a:avLst/>
              </a:prstGeom>
              <a:blipFill rotWithShape="1">
                <a:blip r:embed="rId4"/>
                <a:stretch>
                  <a:fillRect l="-6" t="-37" r="6" b="3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3347864" y="2787774"/>
                <a:ext cx="2530475" cy="60642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𝐴𝑡</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(0)</m:t>
                      </m:r>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3347864" y="2787774"/>
                <a:ext cx="2530475" cy="606425"/>
              </a:xfrm>
              <a:prstGeom prst="rect">
                <a:avLst/>
              </a:prstGeom>
              <a:blipFill rotWithShape="1">
                <a:blip r:embed="rId5"/>
                <a:stretch>
                  <a:fillRect l="-6" t="-20" r="6" b="20"/>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30" grpId="0"/>
      <p:bldP spid="3" grpId="0"/>
      <p:bldP spid="4"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19" y="195488"/>
            <a:ext cx="345652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线性时变连续系统状态方程的解</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3" y="995808"/>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即该非齐次状态方程的解为</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4" name="对象 3"/>
              <p:cNvSpPr txBox="1"/>
              <p:nvPr/>
            </p:nvSpPr>
            <p:spPr>
              <a:xfrm>
                <a:off x="827584" y="1779662"/>
                <a:ext cx="9551466" cy="323986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smtClean="0">
                          <a:solidFill>
                            <a:srgbClr val="000000"/>
                          </a:solidFill>
                          <a:latin typeface="Cambria Math" panose="02040503050406030204" pitchFamily="18" charset="0"/>
                        </a:rPr>
                        <m:t>𝑥</m:t>
                      </m:r>
                      <m:d>
                        <m:dPr>
                          <m:ctrlPr>
                            <a:rPr lang="zh-CN" altLang="en-US" i="1" smtClean="0">
                              <a:solidFill>
                                <a:srgbClr val="000000"/>
                              </a:solidFill>
                              <a:latin typeface="Cambria Math" panose="02040503050406030204" pitchFamily="18" charset="0"/>
                            </a:rPr>
                          </m:ctrlPr>
                        </m:dPr>
                        <m:e>
                          <m:r>
                            <a:rPr lang="zh-CN" altLang="en-US" i="1" smtClean="0">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𝜔</m:t>
                                    </m:r>
                                  </m:den>
                                </m:f>
                                <m:d>
                                  <m:dPr>
                                    <m:ctrlPr>
                                      <a:rPr lang="zh-CN" altLang="en-US" i="1">
                                        <a:solidFill>
                                          <a:srgbClr val="000000"/>
                                        </a:solidFill>
                                        <a:latin typeface="Cambria Math" panose="02040503050406030204" pitchFamily="18" charset="0"/>
                                      </a:rPr>
                                    </m:ctrlPr>
                                  </m:dPr>
                                  <m:e>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cos</m:t>
                                        </m:r>
                                      </m:fName>
                                      <m:e>
                                        <m:r>
                                          <a:rPr lang="zh-CN" altLang="en-US" i="1">
                                            <a:solidFill>
                                              <a:srgbClr val="000000"/>
                                            </a:solidFill>
                                            <a:latin typeface="Cambria Math" panose="02040503050406030204" pitchFamily="18" charset="0"/>
                                          </a:rPr>
                                          <m:t>𝜔</m:t>
                                        </m:r>
                                      </m:e>
                                    </m:func>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m:t>
                                    </m:r>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cos</m:t>
                                        </m:r>
                                      </m:fName>
                                      <m:e>
                                        <m:r>
                                          <a:rPr lang="zh-CN" altLang="en-US" i="1">
                                            <a:solidFill>
                                              <a:srgbClr val="000000"/>
                                            </a:solidFill>
                                            <a:latin typeface="Cambria Math" panose="02040503050406030204" pitchFamily="18" charset="0"/>
                                          </a:rPr>
                                          <m:t>𝜔</m:t>
                                        </m:r>
                                      </m:e>
                                    </m:func>
                                    <m:r>
                                      <a:rPr lang="zh-CN" altLang="en-US" i="1">
                                        <a:solidFill>
                                          <a:srgbClr val="000000"/>
                                        </a:solidFill>
                                        <a:latin typeface="Cambria Math" panose="02040503050406030204" pitchFamily="18" charset="0"/>
                                      </a:rPr>
                                      <m:t>𝑡</m:t>
                                    </m:r>
                                  </m:e>
                                </m:d>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m:t>
                          </m:r>
                        </m:e>
                      </m:d>
                    </m:oMath>
                  </m:oMathPara>
                </a14:m>
                <a:endParaRPr lang="en-US" altLang="zh-CN" i="1" dirty="0">
                  <a:solidFill>
                    <a:srgbClr val="000000"/>
                  </a:solidFill>
                  <a:latin typeface="Cambria Math" panose="02040503050406030204" pitchFamily="18" charset="0"/>
                </a:endParaRPr>
              </a:p>
              <a:p>
                <a:endParaRPr lang="en-US" altLang="zh-CN" i="1" dirty="0">
                  <a:solidFill>
                    <a:srgbClr val="00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𝜔</m:t>
                                    </m:r>
                                  </m:den>
                                </m:f>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cos</m:t>
                                        </m:r>
                                      </m:fName>
                                      <m:e>
                                        <m:r>
                                          <a:rPr lang="zh-CN" altLang="en-US" i="1">
                                            <a:solidFill>
                                              <a:srgbClr val="000000"/>
                                            </a:solidFill>
                                            <a:latin typeface="Cambria Math" panose="02040503050406030204" pitchFamily="18" charset="0"/>
                                          </a:rPr>
                                          <m:t>𝜔</m:t>
                                        </m:r>
                                      </m:e>
                                    </m:func>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cos</m:t>
                                        </m:r>
                                      </m:fName>
                                      <m:e>
                                        <m:r>
                                          <a:rPr lang="zh-CN" altLang="en-US" i="1">
                                            <a:solidFill>
                                              <a:srgbClr val="000000"/>
                                            </a:solidFill>
                                            <a:latin typeface="Cambria Math" panose="02040503050406030204" pitchFamily="18" charset="0"/>
                                          </a:rPr>
                                          <m:t>𝜔</m:t>
                                        </m:r>
                                      </m:e>
                                    </m:func>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𝜔</m:t>
                                        </m:r>
                                      </m:e>
                                      <m:sup>
                                        <m:r>
                                          <a:rPr lang="zh-CN" altLang="en-US" i="1">
                                            <a:solidFill>
                                              <a:srgbClr val="000000"/>
                                            </a:solidFill>
                                            <a:latin typeface="Cambria Math" panose="02040503050406030204" pitchFamily="18" charset="0"/>
                                          </a:rPr>
                                          <m:t>2</m:t>
                                        </m:r>
                                      </m:sup>
                                    </m:sSup>
                                  </m:den>
                                </m:f>
                                <m:d>
                                  <m:dPr>
                                    <m:ctrlPr>
                                      <a:rPr lang="zh-CN" altLang="en-US" i="1">
                                        <a:solidFill>
                                          <a:srgbClr val="000000"/>
                                        </a:solidFill>
                                        <a:latin typeface="Cambria Math" panose="02040503050406030204" pitchFamily="18" charset="0"/>
                                      </a:rPr>
                                    </m:ctrlPr>
                                  </m:dPr>
                                  <m:e>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sin</m:t>
                                        </m:r>
                                      </m:fName>
                                      <m:e>
                                        <m:r>
                                          <a:rPr lang="zh-CN" altLang="en-US" i="1">
                                            <a:solidFill>
                                              <a:srgbClr val="000000"/>
                                            </a:solidFill>
                                            <a:latin typeface="Cambria Math" panose="02040503050406030204" pitchFamily="18" charset="0"/>
                                          </a:rPr>
                                          <m:t>𝜔</m:t>
                                        </m:r>
                                      </m:e>
                                    </m:func>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m:t>
                                    </m:r>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sin</m:t>
                                        </m:r>
                                      </m:fName>
                                      <m:e>
                                        <m:r>
                                          <a:rPr lang="zh-CN" altLang="en-US" i="1">
                                            <a:solidFill>
                                              <a:srgbClr val="000000"/>
                                            </a:solidFill>
                                            <a:latin typeface="Cambria Math" panose="02040503050406030204" pitchFamily="18" charset="0"/>
                                          </a:rPr>
                                          <m:t>𝜔</m:t>
                                        </m:r>
                                      </m:e>
                                    </m:func>
                                    <m:r>
                                      <a:rPr lang="zh-CN" altLang="en-US" i="1">
                                        <a:solidFill>
                                          <a:srgbClr val="000000"/>
                                        </a:solidFill>
                                        <a:latin typeface="Cambria Math" panose="02040503050406030204" pitchFamily="18" charset="0"/>
                                      </a:rPr>
                                      <m:t>𝑡</m:t>
                                    </m:r>
                                  </m:e>
                                </m:d>
                              </m:e>
                              <m:e/>
                            </m:mr>
                            <m:m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e/>
                            </m:mr>
                          </m:m>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827584" y="1779662"/>
                <a:ext cx="9551466" cy="3239862"/>
              </a:xfrm>
              <a:prstGeom prst="rect">
                <a:avLst/>
              </a:prstGeom>
              <a:blipFill>
                <a:blip r:embed="rId4"/>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440" y="1907847"/>
            <a:ext cx="1717384"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dirty="0"/>
          </a:p>
        </p:txBody>
      </p:sp>
      <p:sp>
        <p:nvSpPr>
          <p:cNvPr id="3" name="文本框 2"/>
          <p:cNvSpPr txBox="1"/>
          <p:nvPr/>
        </p:nvSpPr>
        <p:spPr>
          <a:xfrm>
            <a:off x="605137" y="2236389"/>
            <a:ext cx="723596" cy="530917"/>
          </a:xfrm>
          <a:prstGeom prst="rect">
            <a:avLst/>
          </a:prstGeom>
          <a:noFill/>
        </p:spPr>
        <p:txBody>
          <a:bodyPr wrap="square" lIns="68580" tIns="34291" rIns="68580" bIns="34291" rtlCol="0">
            <a:spAutoFit/>
          </a:bodyPr>
          <a:lstStyle/>
          <a:p>
            <a:r>
              <a:rPr lang="en-US" altLang="zh-CN" sz="3000" b="1" dirty="0">
                <a:solidFill>
                  <a:schemeClr val="bg1"/>
                </a:solidFill>
                <a:latin typeface="微软雅黑" panose="020B0503020204020204" pitchFamily="34" charset="-122"/>
                <a:ea typeface="微软雅黑" panose="020B0503020204020204" pitchFamily="34" charset="-122"/>
              </a:rPr>
              <a:t>2.3</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1783801" y="1907847"/>
            <a:ext cx="305972"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noAutofit/>
          </a:bodyPr>
          <a:lstStyle/>
          <a:p>
            <a:pPr algn="ctr"/>
            <a:endParaRPr lang="zh-CN" altLang="en-US" dirty="0"/>
          </a:p>
        </p:txBody>
      </p:sp>
      <p:sp>
        <p:nvSpPr>
          <p:cNvPr id="13" name="文本框 12"/>
          <p:cNvSpPr txBox="1"/>
          <p:nvPr/>
        </p:nvSpPr>
        <p:spPr>
          <a:xfrm>
            <a:off x="2411760" y="2082503"/>
            <a:ext cx="6294031" cy="684805"/>
          </a:xfrm>
          <a:prstGeom prst="rect">
            <a:avLst/>
          </a:prstGeom>
          <a:noFill/>
        </p:spPr>
        <p:txBody>
          <a:bodyPr wrap="none" lIns="68580" tIns="34291" rIns="68580" bIns="34291" rtlCol="0">
            <a:spAutoFit/>
          </a:bodyPr>
          <a:lstStyle/>
          <a:p>
            <a:r>
              <a:rPr lang="zh-CN" altLang="en-US" sz="4000" dirty="0">
                <a:solidFill>
                  <a:srgbClr val="112F70"/>
                </a:solidFill>
                <a:latin typeface="微软雅黑" panose="020B0503020204020204" pitchFamily="34" charset="-122"/>
                <a:ea typeface="微软雅黑" panose="020B0503020204020204" pitchFamily="34" charset="-122"/>
              </a:rPr>
              <a:t>线性离散系统状态方程的解</a:t>
            </a:r>
            <a:endParaRPr lang="zh-CN" altLang="en-US" sz="4000" b="1" dirty="0">
              <a:solidFill>
                <a:srgbClr val="112F7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 presetClass="entr" presetSubtype="1" fill="hold" grpId="0" nodeType="withEffect">
                                  <p:stCondLst>
                                    <p:cond delay="30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400" fill="hold"/>
                                        <p:tgtEl>
                                          <p:spTgt spid="11"/>
                                        </p:tgtEl>
                                        <p:attrNameLst>
                                          <p:attrName>ppt_x</p:attrName>
                                        </p:attrNameLst>
                                      </p:cBhvr>
                                      <p:tavLst>
                                        <p:tav tm="0">
                                          <p:val>
                                            <p:strVal val="#ppt_x"/>
                                          </p:val>
                                        </p:tav>
                                        <p:tav tm="100000">
                                          <p:val>
                                            <p:strVal val="#ppt_x"/>
                                          </p:val>
                                        </p:tav>
                                      </p:tavLst>
                                    </p:anim>
                                    <p:anim calcmode="lin" valueType="num">
                                      <p:cBhvr additive="base">
                                        <p:cTn id="11" dur="4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线性离散系统状态方程的解</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3" y="723249"/>
            <a:ext cx="6641767" cy="442878"/>
          </a:xfrm>
          <a:prstGeom prst="rect">
            <a:avLst/>
          </a:prstGeom>
          <a:noFill/>
        </p:spPr>
        <p:txBody>
          <a:bodyPr wrap="square">
            <a:spAutoFit/>
          </a:bodyPr>
          <a:lstStyle/>
          <a:p>
            <a:pPr>
              <a:lnSpc>
                <a:spcPct val="150000"/>
              </a:lnSpc>
            </a:pPr>
            <a:r>
              <a:rPr lang="en-US" altLang="zh-CN" b="1"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2.3.1 </a:t>
            </a:r>
            <a:r>
              <a:rPr lang="zh-CN" altLang="en-US" b="1"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线性定常离散系统状态方程的解</a:t>
            </a:r>
          </a:p>
        </p:txBody>
      </p:sp>
      <p:sp>
        <p:nvSpPr>
          <p:cNvPr id="29" name="矩形 28"/>
          <p:cNvSpPr/>
          <p:nvPr/>
        </p:nvSpPr>
        <p:spPr>
          <a:xfrm>
            <a:off x="784882" y="1251287"/>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设线性离散系统状态方程为</a:t>
            </a:r>
          </a:p>
        </p:txBody>
      </p:sp>
      <p:sp>
        <p:nvSpPr>
          <p:cNvPr id="30" name="矩形 29"/>
          <p:cNvSpPr/>
          <p:nvPr/>
        </p:nvSpPr>
        <p:spPr>
          <a:xfrm>
            <a:off x="784882" y="2031983"/>
            <a:ext cx="6641767" cy="293586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式中：</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x</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系统 </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n </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维状态向量；</a:t>
            </a:r>
            <a:endPar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u——</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系统 </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r </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维输入或控制向量；</a:t>
            </a:r>
            <a:endPar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A——</a:t>
            </a:r>
            <a:r>
              <a:rPr lang="en-US" altLang="zh-CN" i="1" dirty="0" err="1">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dirty="0" err="1">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err="1">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常系数矩阵；</a:t>
            </a:r>
            <a:endPar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B——</a:t>
            </a:r>
            <a:r>
              <a:rPr lang="en-US" altLang="zh-CN" i="1" dirty="0" err="1">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dirty="0" err="1">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err="1">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r</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常系数矩阵；</a:t>
            </a:r>
            <a:endPar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线性离散系统状态方程的解法：</a:t>
            </a:r>
            <a:endPar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1</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、递推法：对线性定常系统和线性时变系统都适用；</a:t>
            </a:r>
            <a:endPar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2</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Z</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变换法：只能用于线性定常系统。</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2625724" y="1693862"/>
                <a:ext cx="4178523" cy="130993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𝑘</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𝐵𝑢</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𝑘</m:t>
                          </m:r>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625724" y="1693862"/>
                <a:ext cx="4178523" cy="1309935"/>
              </a:xfrm>
              <a:prstGeom prst="rect">
                <a:avLst/>
              </a:prstGeom>
              <a:blipFill>
                <a:blip r:embed="rId4"/>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0">
                                            <p:txEl>
                                              <p:pRg st="0" end="0"/>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0">
                                            <p:txEl>
                                              <p:pRg st="1" end="1"/>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0">
                                            <p:txEl>
                                              <p:pRg st="2" end="2"/>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0">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0">
                                            <p:txEl>
                                              <p:pRg st="4" end="4"/>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0">
                                            <p:txEl>
                                              <p:pRg st="5" end="5"/>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3" y="995808"/>
            <a:ext cx="7675549" cy="1689373"/>
          </a:xfrm>
          <a:prstGeom prst="rect">
            <a:avLst/>
          </a:prstGeom>
          <a:noFill/>
        </p:spPr>
        <p:txBody>
          <a:bodyPr wrap="square">
            <a:spAutoFit/>
          </a:bodyPr>
          <a:lstStyle/>
          <a:p>
            <a:pPr>
              <a:lnSpc>
                <a:spcPct val="150000"/>
              </a:lnSpc>
            </a:pP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    1</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、递推法</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    递推法通常也称为迭代法，应用递推法求解线性离散系统状态方程时，需要在状态方程</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中依次令</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k</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=0</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1</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得到</a:t>
            </a:r>
          </a:p>
        </p:txBody>
      </p:sp>
      <p:sp>
        <p:nvSpPr>
          <p:cNvPr id="29" name="矩形 28"/>
          <p:cNvSpPr/>
          <p:nvPr/>
        </p:nvSpPr>
        <p:spPr>
          <a:xfrm>
            <a:off x="1835696" y="2708288"/>
            <a:ext cx="6641767" cy="1377749"/>
          </a:xfrm>
          <a:prstGeom prst="rect">
            <a:avLst/>
          </a:prstGeom>
          <a:noFill/>
        </p:spPr>
        <p:txBody>
          <a:bodyPr wrap="square">
            <a:spAutoFit/>
          </a:bodyPr>
          <a:lstStyle/>
          <a:p>
            <a:pPr algn="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2.49</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gn="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2.50</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gn="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2.51</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gn="r">
              <a:lnSpc>
                <a:spcPct val="20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2.52</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2771800" y="1923678"/>
                <a:ext cx="3949476" cy="117499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𝑘</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𝐵𝑢</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𝑘</m:t>
                          </m:r>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771800" y="1923678"/>
                <a:ext cx="3949476" cy="1174998"/>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2949482" y="2706763"/>
                <a:ext cx="3949476" cy="280253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1</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𝐵𝑢</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m:t>
                          </m:r>
                        </m:e>
                      </m:d>
                    </m:oMath>
                    <m:oMath xmlns:m="http://schemas.openxmlformats.org/officeDocument/2006/math">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2</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1</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𝐵𝑢</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1</m:t>
                          </m:r>
                        </m:e>
                      </m:d>
                    </m:oMath>
                    <m:oMath xmlns:m="http://schemas.openxmlformats.org/officeDocument/2006/math">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3</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2</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𝐵𝑢</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2</m:t>
                          </m:r>
                        </m:e>
                      </m:d>
                    </m:oMath>
                    <m:oMath xmlns:m="http://schemas.openxmlformats.org/officeDocument/2006/math">
                      <m:r>
                        <a:rPr lang="zh-CN" altLang="en-US" i="1">
                          <a:solidFill>
                            <a:srgbClr val="000000"/>
                          </a:solidFill>
                          <a:latin typeface="Cambria Math" panose="02040503050406030204" pitchFamily="18" charset="0"/>
                        </a:rPr>
                        <m:t>⋯⋯</m:t>
                      </m:r>
                    </m:oMath>
                    <m:oMath xmlns:m="http://schemas.openxmlformats.org/officeDocument/2006/math">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𝑘</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𝐵𝑢</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2949482" y="2706763"/>
                <a:ext cx="3949476" cy="2802532"/>
              </a:xfrm>
              <a:prstGeom prst="rect">
                <a:avLst/>
              </a:prstGeom>
              <a:blipFill>
                <a:blip r:embed="rId5"/>
                <a:stretch>
                  <a:fillRect/>
                </a:stretch>
              </a:blipFill>
            </p:spPr>
            <p:txBody>
              <a:bodyPr/>
              <a:lstStyle/>
              <a:p>
                <a:r>
                  <a:rPr lang="zh-CN" altLang="en-US">
                    <a:noFill/>
                  </a:rPr>
                  <a:t> </a:t>
                </a:r>
              </a:p>
            </p:txBody>
          </p:sp>
        </mc:Fallback>
      </mc:AlternateContent>
      <p:sp>
        <p:nvSpPr>
          <p:cNvPr id="11" name="文本框 1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线性离散系统状态方程的解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11"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pSp>
        <p:nvGrpSpPr>
          <p:cNvPr id="7" name="组合 6"/>
          <p:cNvGrpSpPr/>
          <p:nvPr/>
        </p:nvGrpSpPr>
        <p:grpSpPr>
          <a:xfrm>
            <a:off x="750888" y="795467"/>
            <a:ext cx="7819566" cy="1911697"/>
            <a:chOff x="784882" y="995808"/>
            <a:chExt cx="7819566" cy="1911697"/>
          </a:xfrm>
        </p:grpSpPr>
        <p:sp>
          <p:nvSpPr>
            <p:cNvPr id="75" name="矩形 74"/>
            <p:cNvSpPr/>
            <p:nvPr/>
          </p:nvSpPr>
          <p:spPr>
            <a:xfrm>
              <a:off x="784883" y="995808"/>
              <a:ext cx="7819565" cy="858377"/>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将式（</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2.49</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）带入式（</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2.50</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）得到</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gn="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2.53</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p>
          </p:txBody>
        </p:sp>
        <p:sp>
          <p:nvSpPr>
            <p:cNvPr id="29" name="矩形 28"/>
            <p:cNvSpPr/>
            <p:nvPr/>
          </p:nvSpPr>
          <p:spPr>
            <a:xfrm>
              <a:off x="784882" y="1934829"/>
              <a:ext cx="7819566" cy="858377"/>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将式（</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2.53</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）带入式（</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2.51</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）得到</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gn="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2.54</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2" name="对象 1"/>
                <p:cNvSpPr txBox="1"/>
                <p:nvPr/>
              </p:nvSpPr>
              <p:spPr>
                <a:xfrm>
                  <a:off x="2195736" y="1521324"/>
                  <a:ext cx="3838575" cy="4476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2</m:t>
                            </m:r>
                          </m:e>
                        </m:d>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𝐴</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𝐴𝐵𝑢</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𝐵𝑢</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1</m:t>
                            </m:r>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195736" y="1521324"/>
                  <a:ext cx="3838575" cy="447675"/>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1766911" y="2464592"/>
                  <a:ext cx="5035550" cy="44291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3</m:t>
                            </m:r>
                          </m:e>
                        </m:d>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𝐴</m:t>
                            </m:r>
                          </m:e>
                          <m:sup>
                            <m:r>
                              <a:rPr lang="zh-CN" altLang="en-US" i="1">
                                <a:solidFill>
                                  <a:srgbClr val="000000"/>
                                </a:solidFill>
                                <a:latin typeface="Cambria Math" panose="02040503050406030204" pitchFamily="18" charset="0"/>
                              </a:rPr>
                              <m:t>3</m:t>
                            </m:r>
                          </m:sup>
                        </m:sSup>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m:t>
                            </m:r>
                          </m:e>
                        </m:d>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𝐴</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𝐵𝑢</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𝐴𝐵𝑢</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1</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𝐵𝑢</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2</m:t>
                            </m:r>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1766911" y="2464592"/>
                  <a:ext cx="5035550" cy="442913"/>
                </a:xfrm>
                <a:prstGeom prst="rect">
                  <a:avLst/>
                </a:prstGeom>
                <a:blipFill>
                  <a:blip r:embed="rId5"/>
                  <a:stretch>
                    <a:fillRect/>
                  </a:stretch>
                </a:blipFill>
              </p:spPr>
              <p:txBody>
                <a:bodyPr/>
                <a:lstStyle/>
                <a:p>
                  <a:r>
                    <a:rPr lang="zh-CN" altLang="en-US">
                      <a:noFill/>
                    </a:rPr>
                    <a:t> </a:t>
                  </a:r>
                </a:p>
              </p:txBody>
            </p:sp>
          </mc:Fallback>
        </mc:AlternateContent>
      </p:grpSp>
      <p:grpSp>
        <p:nvGrpSpPr>
          <p:cNvPr id="6" name="组合 5"/>
          <p:cNvGrpSpPr/>
          <p:nvPr/>
        </p:nvGrpSpPr>
        <p:grpSpPr>
          <a:xfrm>
            <a:off x="784882" y="2697421"/>
            <a:ext cx="8507822" cy="3180264"/>
            <a:chOff x="784882" y="3142688"/>
            <a:chExt cx="8507822" cy="3180264"/>
          </a:xfrm>
        </p:grpSpPr>
        <p:sp>
          <p:nvSpPr>
            <p:cNvPr id="30" name="矩形 29"/>
            <p:cNvSpPr/>
            <p:nvPr/>
          </p:nvSpPr>
          <p:spPr>
            <a:xfrm>
              <a:off x="784882" y="3142688"/>
              <a:ext cx="7819566" cy="2104872"/>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如此迭代下去，最后可得</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endParaRPr>
            </a:p>
            <a:p>
              <a:pPr>
                <a:lnSpc>
                  <a:spcPct val="200000"/>
                </a:lnSpc>
              </a:pP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或                                      （</a:t>
              </a:r>
              <a:r>
                <a:rPr lang="en-US" altLang="zh-CN" i="1"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k</a:t>
              </a:r>
              <a:r>
                <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=1</a:t>
              </a: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2</a:t>
              </a: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3</a:t>
              </a: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a:t>
              </a: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2.56</a:t>
              </a: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a:t>
              </a:r>
              <a:endPar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sz="1200" dirty="0">
                <a:solidFill>
                  <a:sysClr val="windowText" lastClr="000000"/>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式（</a:t>
              </a:r>
              <a:r>
                <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2.56</a:t>
              </a: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）即是线性离散系统状态方程（</a:t>
              </a:r>
              <a:r>
                <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2.48</a:t>
              </a: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）的通解。</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8" name="对象 7"/>
                <p:cNvSpPr txBox="1"/>
                <p:nvPr/>
              </p:nvSpPr>
              <p:spPr>
                <a:xfrm>
                  <a:off x="899592" y="3543359"/>
                  <a:ext cx="8393112" cy="109061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𝑘</m:t>
                            </m:r>
                          </m:e>
                        </m:d>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𝐴</m:t>
                            </m:r>
                          </m:e>
                          <m:sup>
                            <m:r>
                              <a:rPr lang="zh-CN" altLang="en-US" i="1">
                                <a:solidFill>
                                  <a:srgbClr val="000000"/>
                                </a:solidFill>
                                <a:latin typeface="Cambria Math" panose="02040503050406030204" pitchFamily="18" charset="0"/>
                              </a:rPr>
                              <m:t>𝑘</m:t>
                            </m:r>
                          </m:sup>
                        </m:sSup>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m:t>
                            </m:r>
                          </m:e>
                        </m:d>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𝐴</m:t>
                            </m:r>
                          </m:e>
                          <m:sup>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𝐵𝑢</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m:t>
                            </m:r>
                          </m:e>
                        </m:d>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𝐴</m:t>
                            </m:r>
                          </m:e>
                          <m:sup>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𝐵𝑢</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1</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𝐴𝐵𝑢</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−2</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𝐵𝑢</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e>
                        </m:d>
                      </m:oMath>
                    </m:oMathPara>
                  </a14:m>
                  <a:endParaRPr lang="zh-CN" altLang="en-US" dirty="0"/>
                </a:p>
              </p:txBody>
            </p:sp>
          </mc:Choice>
          <mc:Fallback xmlns="">
            <p:sp>
              <p:nvSpPr>
                <p:cNvPr id="8" name="对象 7"/>
                <p:cNvSpPr txBox="1">
                  <a:spLocks noRot="1" noChangeAspect="1" noMove="1" noResize="1" noEditPoints="1" noAdjustHandles="1" noChangeArrowheads="1" noChangeShapeType="1" noTextEdit="1"/>
                </p:cNvSpPr>
                <p:nvPr/>
              </p:nvSpPr>
              <p:spPr>
                <a:xfrm>
                  <a:off x="899592" y="3543359"/>
                  <a:ext cx="8393112" cy="1090612"/>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对象 9"/>
                <p:cNvSpPr txBox="1"/>
                <p:nvPr/>
              </p:nvSpPr>
              <p:spPr>
                <a:xfrm>
                  <a:off x="1434059" y="3907325"/>
                  <a:ext cx="6990308" cy="241562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𝑘</m:t>
                            </m:r>
                          </m:e>
                        </m:d>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𝐴</m:t>
                            </m:r>
                          </m:e>
                          <m:sup>
                            <m:r>
                              <a:rPr lang="zh-CN" altLang="en-US" i="1">
                                <a:solidFill>
                                  <a:srgbClr val="000000"/>
                                </a:solidFill>
                                <a:latin typeface="Cambria Math" panose="02040503050406030204" pitchFamily="18" charset="0"/>
                              </a:rPr>
                              <m:t>𝑘</m:t>
                            </m:r>
                          </m:sup>
                        </m:sSup>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m:t>
                            </m:r>
                          </m:e>
                        </m:d>
                        <m:r>
                          <a:rPr lang="zh-CN" altLang="en-US" i="1">
                            <a:solidFill>
                              <a:srgbClr val="000000"/>
                            </a:solidFill>
                            <a:latin typeface="Cambria Math" panose="02040503050406030204" pitchFamily="18" charset="0"/>
                          </a:rPr>
                          <m:t>+</m:t>
                        </m:r>
                        <m:nary>
                          <m:naryPr>
                            <m:chr m:val="∑"/>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𝑗</m:t>
                            </m:r>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sup>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𝐴</m:t>
                                </m:r>
                              </m:e>
                              <m:sup>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𝑗</m:t>
                                </m:r>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𝐵𝑢</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𝑗</m:t>
                                </m:r>
                              </m:e>
                            </m:d>
                          </m:e>
                        </m:nary>
                      </m:oMath>
                    </m:oMathPara>
                  </a14:m>
                  <a:endParaRPr lang="zh-CN" altLang="en-US" dirty="0"/>
                </a:p>
              </p:txBody>
            </p:sp>
          </mc:Choice>
          <mc:Fallback xmlns="">
            <p:sp>
              <p:nvSpPr>
                <p:cNvPr id="10" name="对象 9"/>
                <p:cNvSpPr txBox="1">
                  <a:spLocks noRot="1" noChangeAspect="1" noMove="1" noResize="1" noEditPoints="1" noAdjustHandles="1" noChangeArrowheads="1" noChangeShapeType="1" noTextEdit="1"/>
                </p:cNvSpPr>
                <p:nvPr/>
              </p:nvSpPr>
              <p:spPr>
                <a:xfrm>
                  <a:off x="1434059" y="3907325"/>
                  <a:ext cx="6990308" cy="2415627"/>
                </a:xfrm>
                <a:prstGeom prst="rect">
                  <a:avLst/>
                </a:prstGeom>
                <a:blipFill>
                  <a:blip r:embed="rId7"/>
                  <a:stretch>
                    <a:fillRect/>
                  </a:stretch>
                </a:blipFill>
              </p:spPr>
              <p:txBody>
                <a:bodyPr/>
                <a:lstStyle/>
                <a:p>
                  <a:r>
                    <a:rPr lang="zh-CN" altLang="en-US">
                      <a:noFill/>
                    </a:rPr>
                    <a:t> </a:t>
                  </a:r>
                </a:p>
              </p:txBody>
            </p:sp>
          </mc:Fallback>
        </mc:AlternateContent>
      </p:grpSp>
      <p:sp>
        <p:nvSpPr>
          <p:cNvPr id="15" name="文本框 14"/>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线性离散系统状态方程的解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15"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pSp>
        <p:nvGrpSpPr>
          <p:cNvPr id="6" name="组合 5"/>
          <p:cNvGrpSpPr/>
          <p:nvPr/>
        </p:nvGrpSpPr>
        <p:grpSpPr>
          <a:xfrm>
            <a:off x="784883" y="995808"/>
            <a:ext cx="6684468" cy="3757408"/>
            <a:chOff x="784883" y="995808"/>
            <a:chExt cx="6684468" cy="3757408"/>
          </a:xfrm>
        </p:grpSpPr>
        <p:sp>
          <p:nvSpPr>
            <p:cNvPr id="75" name="矩形 74"/>
            <p:cNvSpPr/>
            <p:nvPr/>
          </p:nvSpPr>
          <p:spPr>
            <a:xfrm>
              <a:off x="784883" y="995808"/>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例题</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2.25 </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线性离散系统的状态方程为</a:t>
              </a:r>
            </a:p>
          </p:txBody>
        </p:sp>
        <mc:AlternateContent xmlns:mc="http://schemas.openxmlformats.org/markup-compatibility/2006" xmlns:a14="http://schemas.microsoft.com/office/drawing/2010/main">
          <mc:Choice Requires="a14">
            <p:sp>
              <p:nvSpPr>
                <p:cNvPr id="3" name="对象 2"/>
                <p:cNvSpPr txBox="1"/>
                <p:nvPr/>
              </p:nvSpPr>
              <p:spPr>
                <a:xfrm>
                  <a:off x="2484438" y="1438274"/>
                  <a:ext cx="4607842" cy="246148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𝑘</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𝐵𝑢</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𝑘</m:t>
                            </m:r>
                          </m:e>
                        </m:d>
                      </m:oMath>
                    </m:oMathPara>
                  </a14:m>
                  <a:endParaRPr lang="en-US" altLang="zh-CN" i="1" dirty="0">
                    <a:solidFill>
                      <a:srgbClr val="000000"/>
                    </a:solidFill>
                    <a:latin typeface="Cambria Math" panose="02040503050406030204" pitchFamily="18" charset="0"/>
                  </a:endParaRPr>
                </a:p>
                <a:p>
                  <a:pPr/>
                  <a:br>
                    <a:rPr lang="zh-CN" alt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𝐴</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−0.21</m:t>
                                  </m:r>
                                </m:e>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𝐵</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1</m:t>
                                  </m:r>
                                </m:e>
                              </m:mr>
                            </m:m>
                          </m:e>
                        </m:d>
                      </m:oMath>
                    </m:oMathPara>
                  </a14:m>
                  <a:endParaRPr lang="zh-CN" altLang="en-US" dirty="0"/>
                </a:p>
              </p:txBody>
            </p:sp>
          </mc:Choice>
          <mc:Fallback xmlns="">
            <p:sp>
              <p:nvSpPr>
                <p:cNvPr id="3" name="对象 2"/>
                <p:cNvSpPr txBox="1">
                  <a:spLocks noRot="1" noChangeAspect="1" noMove="1" noResize="1" noEditPoints="1" noAdjustHandles="1" noChangeArrowheads="1" noChangeShapeType="1" noTextEdit="1"/>
                </p:cNvSpPr>
                <p:nvPr/>
              </p:nvSpPr>
              <p:spPr>
                <a:xfrm>
                  <a:off x="2484438" y="1438274"/>
                  <a:ext cx="4607842" cy="2461481"/>
                </a:xfrm>
                <a:prstGeom prst="rect">
                  <a:avLst/>
                </a:prstGeom>
                <a:blipFill>
                  <a:blip r:embed="rId4"/>
                  <a:stretch>
                    <a:fillRect/>
                  </a:stretch>
                </a:blipFill>
              </p:spPr>
              <p:txBody>
                <a:bodyPr/>
                <a:lstStyle/>
                <a:p>
                  <a:r>
                    <a:rPr lang="zh-CN" altLang="en-US">
                      <a:noFill/>
                    </a:rPr>
                    <a:t> </a:t>
                  </a:r>
                </a:p>
              </p:txBody>
            </p:sp>
          </mc:Fallback>
        </mc:AlternateContent>
        <p:grpSp>
          <p:nvGrpSpPr>
            <p:cNvPr id="5" name="组合 4"/>
            <p:cNvGrpSpPr/>
            <p:nvPr/>
          </p:nvGrpSpPr>
          <p:grpSpPr>
            <a:xfrm>
              <a:off x="827584" y="2571750"/>
              <a:ext cx="6641767" cy="2181466"/>
              <a:chOff x="827584" y="2571750"/>
              <a:chExt cx="6641767" cy="2181466"/>
            </a:xfrm>
          </p:grpSpPr>
          <p:sp>
            <p:nvSpPr>
              <p:cNvPr id="29" name="矩形 28"/>
              <p:cNvSpPr/>
              <p:nvPr/>
            </p:nvSpPr>
            <p:spPr>
              <a:xfrm>
                <a:off x="827584" y="2571750"/>
                <a:ext cx="6641767" cy="1273875"/>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应用递推法求取当</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时状态方程的解。</a:t>
                </a:r>
              </a:p>
            </p:txBody>
          </p:sp>
          <mc:AlternateContent xmlns:mc="http://schemas.openxmlformats.org/markup-compatibility/2006" xmlns:a14="http://schemas.microsoft.com/office/drawing/2010/main">
            <mc:Choice Requires="a14">
              <p:sp>
                <p:nvSpPr>
                  <p:cNvPr id="4" name="对象 3"/>
                  <p:cNvSpPr txBox="1"/>
                  <p:nvPr/>
                </p:nvSpPr>
                <p:spPr>
                  <a:xfrm>
                    <a:off x="2527140" y="2938034"/>
                    <a:ext cx="4743921" cy="181518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m:t>
                              </m:r>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𝑢</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𝑘</m:t>
                              </m:r>
                            </m:e>
                          </m:d>
                          <m:r>
                            <a:rPr lang="zh-CN" altLang="en-US" i="1">
                              <a:solidFill>
                                <a:srgbClr val="000000"/>
                              </a:solidFill>
                              <a:latin typeface="Cambria Math" panose="02040503050406030204" pitchFamily="18" charset="0"/>
                            </a:rPr>
                            <m:t>=1</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≥0</m:t>
                              </m:r>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2527140" y="2938034"/>
                    <a:ext cx="4743921" cy="1815182"/>
                  </a:xfrm>
                  <a:prstGeom prst="rect">
                    <a:avLst/>
                  </a:prstGeom>
                  <a:blipFill>
                    <a:blip r:embed="rId5"/>
                    <a:stretch>
                      <a:fillRect/>
                    </a:stretch>
                  </a:blipFill>
                </p:spPr>
                <p:txBody>
                  <a:bodyPr/>
                  <a:lstStyle/>
                  <a:p>
                    <a:r>
                      <a:rPr lang="zh-CN" altLang="en-US">
                        <a:noFill/>
                      </a:rPr>
                      <a:t> </a:t>
                    </a:r>
                  </a:p>
                </p:txBody>
              </p:sp>
            </mc:Fallback>
          </mc:AlternateContent>
        </p:grpSp>
      </p:grpSp>
      <p:sp>
        <p:nvSpPr>
          <p:cNvPr id="14" name="文本框 13"/>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线性离散系统状态方程的解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14"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75" name="矩形 74"/>
          <p:cNvSpPr/>
          <p:nvPr/>
        </p:nvSpPr>
        <p:spPr>
          <a:xfrm>
            <a:off x="781617" y="932755"/>
            <a:ext cx="6641767" cy="455253"/>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解 根据递推法，在状态方程中令</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k</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=0</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得</a:t>
            </a:r>
          </a:p>
        </p:txBody>
      </p:sp>
      <p:sp>
        <p:nvSpPr>
          <p:cNvPr id="29" name="矩形 28"/>
          <p:cNvSpPr/>
          <p:nvPr/>
        </p:nvSpPr>
        <p:spPr>
          <a:xfrm>
            <a:off x="781616" y="1972503"/>
            <a:ext cx="6641767" cy="455253"/>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令</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k</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=1</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时，得</a:t>
            </a:r>
          </a:p>
        </p:txBody>
      </p:sp>
      <p:sp>
        <p:nvSpPr>
          <p:cNvPr id="30" name="矩形 29"/>
          <p:cNvSpPr/>
          <p:nvPr/>
        </p:nvSpPr>
        <p:spPr>
          <a:xfrm>
            <a:off x="781616" y="3119724"/>
            <a:ext cx="6641767" cy="455253"/>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令</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k</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时，得</a:t>
            </a:r>
          </a:p>
        </p:txBody>
      </p:sp>
      <mc:AlternateContent xmlns:mc="http://schemas.openxmlformats.org/markup-compatibility/2006" xmlns:a14="http://schemas.microsoft.com/office/drawing/2010/main">
        <mc:Choice Requires="a14">
          <p:sp>
            <p:nvSpPr>
              <p:cNvPr id="2" name="对象 1"/>
              <p:cNvSpPr txBox="1"/>
              <p:nvPr/>
            </p:nvSpPr>
            <p:spPr>
              <a:xfrm>
                <a:off x="1187624" y="1474852"/>
                <a:ext cx="8024365" cy="224159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1</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𝐵𝑢</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m:t>
                          </m:r>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−0.21</m:t>
                                </m:r>
                              </m:e>
                              <m:e>
                                <m:r>
                                  <a:rPr lang="zh-CN" altLang="en-US" i="1">
                                    <a:solidFill>
                                      <a:srgbClr val="000000"/>
                                    </a:solidFill>
                                    <a:latin typeface="Cambria Math" panose="02040503050406030204" pitchFamily="18" charset="0"/>
                                  </a:rPr>
                                  <m:t>−1</m:t>
                                </m:r>
                              </m:e>
                            </m:mr>
                          </m:m>
                        </m:e>
                      </m:d>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×1=</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1.79</m:t>
                                </m:r>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187624" y="1474852"/>
                <a:ext cx="8024365" cy="2241599"/>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1055688" y="2514600"/>
                <a:ext cx="9060928" cy="224159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2</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1</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𝐵𝑢</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1</m:t>
                          </m:r>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−0.21</m:t>
                                </m:r>
                              </m:e>
                              <m:e>
                                <m:r>
                                  <a:rPr lang="zh-CN" altLang="en-US" i="1">
                                    <a:solidFill>
                                      <a:srgbClr val="000000"/>
                                    </a:solidFill>
                                    <a:latin typeface="Cambria Math" panose="02040503050406030204" pitchFamily="18" charset="0"/>
                                  </a:rPr>
                                  <m:t>−1</m:t>
                                </m:r>
                              </m:e>
                            </m:mr>
                          </m:m>
                        </m:e>
                      </m:d>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1.79</m:t>
                                </m:r>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×1=</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2.79</m:t>
                                </m:r>
                              </m:e>
                            </m:mr>
                            <m:mr>
                              <m:e>
                                <m:r>
                                  <a:rPr lang="zh-CN" altLang="en-US" i="1">
                                    <a:solidFill>
                                      <a:srgbClr val="000000"/>
                                    </a:solidFill>
                                    <a:latin typeface="Cambria Math" panose="02040503050406030204" pitchFamily="18" charset="0"/>
                                  </a:rPr>
                                  <m:t>−0.79</m:t>
                                </m:r>
                              </m:e>
                            </m:mr>
                          </m:m>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1055688" y="2514600"/>
                <a:ext cx="9060928" cy="2241598"/>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对象 6"/>
              <p:cNvSpPr txBox="1"/>
              <p:nvPr/>
            </p:nvSpPr>
            <p:spPr>
              <a:xfrm>
                <a:off x="1055688" y="3637217"/>
                <a:ext cx="9424143" cy="198536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3</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2</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𝐵𝑢</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2</m:t>
                          </m:r>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−0.21</m:t>
                                </m:r>
                              </m:e>
                              <m:e>
                                <m:r>
                                  <a:rPr lang="zh-CN" altLang="en-US" i="1">
                                    <a:solidFill>
                                      <a:srgbClr val="000000"/>
                                    </a:solidFill>
                                    <a:latin typeface="Cambria Math" panose="02040503050406030204" pitchFamily="18" charset="0"/>
                                  </a:rPr>
                                  <m:t>−1</m:t>
                                </m:r>
                              </m:e>
                            </m:mr>
                          </m:m>
                        </m:e>
                      </m:d>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2.79</m:t>
                                </m:r>
                              </m:e>
                            </m:mr>
                            <m:mr>
                              <m:e>
                                <m:r>
                                  <a:rPr lang="zh-CN" altLang="en-US" i="1">
                                    <a:solidFill>
                                      <a:srgbClr val="000000"/>
                                    </a:solidFill>
                                    <a:latin typeface="Cambria Math" panose="02040503050406030204" pitchFamily="18" charset="0"/>
                                  </a:rPr>
                                  <m:t>−0.79</m:t>
                                </m:r>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×1=</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0.21</m:t>
                                </m:r>
                              </m:e>
                            </m:mr>
                            <m:mr>
                              <m:e>
                                <m:r>
                                  <a:rPr lang="zh-CN" altLang="en-US" i="1">
                                    <a:solidFill>
                                      <a:srgbClr val="000000"/>
                                    </a:solidFill>
                                    <a:latin typeface="Cambria Math" panose="02040503050406030204" pitchFamily="18" charset="0"/>
                                  </a:rPr>
                                  <m:t>1.2041</m:t>
                                </m:r>
                              </m:e>
                            </m:mr>
                          </m:m>
                        </m:e>
                      </m:d>
                    </m:oMath>
                  </m:oMathPara>
                </a14:m>
                <a:endParaRPr lang="zh-CN" altLang="en-US" dirty="0"/>
              </a:p>
            </p:txBody>
          </p:sp>
        </mc:Choice>
        <mc:Fallback xmlns="">
          <p:sp>
            <p:nvSpPr>
              <p:cNvPr id="7" name="对象 6"/>
              <p:cNvSpPr txBox="1">
                <a:spLocks noRot="1" noChangeAspect="1" noMove="1" noResize="1" noEditPoints="1" noAdjustHandles="1" noChangeArrowheads="1" noChangeShapeType="1" noTextEdit="1"/>
              </p:cNvSpPr>
              <p:nvPr/>
            </p:nvSpPr>
            <p:spPr>
              <a:xfrm>
                <a:off x="1055688" y="3637217"/>
                <a:ext cx="9424143" cy="1985366"/>
              </a:xfrm>
              <a:prstGeom prst="rect">
                <a:avLst/>
              </a:prstGeom>
              <a:blipFill>
                <a:blip r:embed="rId6"/>
                <a:stretch>
                  <a:fillRect/>
                </a:stretch>
              </a:blipFill>
            </p:spPr>
            <p:txBody>
              <a:bodyPr/>
              <a:lstStyle/>
              <a:p>
                <a:r>
                  <a:rPr lang="zh-CN" altLang="en-US">
                    <a:noFill/>
                  </a:rPr>
                  <a:t> </a:t>
                </a:r>
              </a:p>
            </p:txBody>
          </p:sp>
        </mc:Fallback>
      </mc:AlternateContent>
      <p:sp>
        <p:nvSpPr>
          <p:cNvPr id="13" name="文本框 12"/>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线性离散系统状态方程的解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29" grpId="0"/>
      <p:bldP spid="30" grpId="0"/>
      <p:bldP spid="4" grpId="0"/>
      <p:bldP spid="7" grpId="0"/>
      <p:bldP spid="13"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3" y="995808"/>
            <a:ext cx="6641767" cy="455253"/>
          </a:xfrm>
          <a:prstGeom prst="rect">
            <a:avLst/>
          </a:prstGeom>
          <a:noFill/>
        </p:spPr>
        <p:txBody>
          <a:bodyPr wrap="square">
            <a:spAutoFit/>
          </a:bodyPr>
          <a:lstStyle/>
          <a:p>
            <a:pPr>
              <a:lnSpc>
                <a:spcPct val="150000"/>
              </a:lnSpc>
            </a:pP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k</a:t>
            </a:r>
            <a:r>
              <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=3</a:t>
            </a: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时，得</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sp>
        <p:nvSpPr>
          <p:cNvPr id="29" name="矩形 28"/>
          <p:cNvSpPr/>
          <p:nvPr/>
        </p:nvSpPr>
        <p:spPr>
          <a:xfrm>
            <a:off x="793231" y="2470990"/>
            <a:ext cx="7662083" cy="1689373"/>
          </a:xfrm>
          <a:prstGeom prst="rect">
            <a:avLst/>
          </a:prstGeom>
          <a:noFill/>
        </p:spPr>
        <p:txBody>
          <a:bodyPr wrap="square">
            <a:spAutoFit/>
          </a:bodyPr>
          <a:lstStyle/>
          <a:p>
            <a:pPr>
              <a:lnSpc>
                <a:spcPct val="150000"/>
              </a:lnSpc>
            </a:pP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如此迭代下去，可求得任意采样周期</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t</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kT</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k</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=1</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2</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3…</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）上状态方程的解。需要指出，根据递推法求得线性离散系统状态方程的解，不能写出一般的闭式形式，但通过状态转移矩阵，按式（</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2.58</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）或式（</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2.59</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）求解，可以写成闭式形式。</a:t>
            </a:r>
            <a:endPar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774800" y="1635646"/>
                <a:ext cx="7979221" cy="264291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4</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3</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𝐵𝑢</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3</m:t>
                          </m:r>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−0.21</m:t>
                                </m:r>
                              </m:e>
                              <m:e>
                                <m:r>
                                  <a:rPr lang="zh-CN" altLang="en-US" i="1">
                                    <a:solidFill>
                                      <a:srgbClr val="000000"/>
                                    </a:solidFill>
                                    <a:latin typeface="Cambria Math" panose="02040503050406030204" pitchFamily="18" charset="0"/>
                                  </a:rPr>
                                  <m:t>−1</m:t>
                                </m:r>
                              </m:e>
                            </m:mr>
                          </m:m>
                        </m:e>
                      </m:d>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0.21</m:t>
                                </m:r>
                              </m:e>
                            </m:mr>
                            <m:mr>
                              <m:e>
                                <m:r>
                                  <a:rPr lang="zh-CN" altLang="en-US" i="1">
                                    <a:solidFill>
                                      <a:srgbClr val="000000"/>
                                    </a:solidFill>
                                    <a:latin typeface="Cambria Math" panose="02040503050406030204" pitchFamily="18" charset="0"/>
                                  </a:rPr>
                                  <m:t>1.2041</m:t>
                                </m:r>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×1=</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2.1836</m:t>
                                </m:r>
                              </m:e>
                            </m:mr>
                            <m:mr>
                              <m:e>
                                <m:r>
                                  <a:rPr lang="zh-CN" altLang="en-US" i="1">
                                    <a:solidFill>
                                      <a:srgbClr val="000000"/>
                                    </a:solidFill>
                                    <a:latin typeface="Cambria Math" panose="02040503050406030204" pitchFamily="18" charset="0"/>
                                  </a:rPr>
                                  <m:t>−0.2482</m:t>
                                </m:r>
                              </m:e>
                            </m:mr>
                          </m:m>
                        </m:e>
                      </m:d>
                    </m:oMath>
                    <m:oMath xmlns:m="http://schemas.openxmlformats.org/officeDocument/2006/math">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774800" y="1635646"/>
                <a:ext cx="7979221" cy="2642914"/>
              </a:xfrm>
              <a:prstGeom prst="rect">
                <a:avLst/>
              </a:prstGeom>
              <a:blipFill>
                <a:blip r:embed="rId4"/>
                <a:stretch>
                  <a:fillRect/>
                </a:stretch>
              </a:blipFill>
            </p:spPr>
            <p:txBody>
              <a:bodyPr/>
              <a:lstStyle/>
              <a:p>
                <a:r>
                  <a:rPr lang="zh-CN" altLang="en-US">
                    <a:noFill/>
                  </a:rPr>
                  <a:t> </a:t>
                </a:r>
              </a:p>
            </p:txBody>
          </p:sp>
        </mc:Fallback>
      </mc:AlternateContent>
      <p:graphicFrame>
        <p:nvGraphicFramePr>
          <p:cNvPr id="4" name="对象 3"/>
          <p:cNvGraphicFramePr>
            <a:graphicFrameLocks noChangeAspect="1"/>
          </p:cNvGraphicFramePr>
          <p:nvPr/>
        </p:nvGraphicFramePr>
        <p:xfrm>
          <a:off x="2463800" y="2667000"/>
          <a:ext cx="914400" cy="180975"/>
        </p:xfrm>
        <a:graphic>
          <a:graphicData uri="http://schemas.openxmlformats.org/presentationml/2006/ole">
            <mc:AlternateContent xmlns:mc="http://schemas.openxmlformats.org/markup-compatibility/2006">
              <mc:Choice xmlns:v="urn:schemas-microsoft-com:vml" Requires="v">
                <p:oleObj name="Equation" r:id="rId5" imgW="2743200" imgH="4267200" progId="Equation.DSMT4">
                  <p:embed/>
                </p:oleObj>
              </mc:Choice>
              <mc:Fallback>
                <p:oleObj name="Equation" r:id="rId5" imgW="2743200" imgH="4267200" progId="Equation.DSMT4">
                  <p:embed/>
                  <p:pic>
                    <p:nvPicPr>
                      <p:cNvPr id="0" name="图片 4"/>
                      <p:cNvPicPr/>
                      <p:nvPr/>
                    </p:nvPicPr>
                    <p:blipFill>
                      <a:blip r:embed="rId6"/>
                      <a:stretch>
                        <a:fillRect/>
                      </a:stretch>
                    </p:blipFill>
                    <p:spPr>
                      <a:xfrm>
                        <a:off x="2463800" y="2667000"/>
                        <a:ext cx="914400" cy="180975"/>
                      </a:xfrm>
                      <a:prstGeom prst="rect">
                        <a:avLst/>
                      </a:prstGeom>
                    </p:spPr>
                  </p:pic>
                </p:oleObj>
              </mc:Fallback>
            </mc:AlternateContent>
          </a:graphicData>
        </a:graphic>
      </p:graphicFrame>
      <p:graphicFrame>
        <p:nvGraphicFramePr>
          <p:cNvPr id="6" name="对象 5"/>
          <p:cNvGraphicFramePr>
            <a:graphicFrameLocks noChangeAspect="1"/>
          </p:cNvGraphicFramePr>
          <p:nvPr/>
        </p:nvGraphicFramePr>
        <p:xfrm>
          <a:off x="2463800" y="2667000"/>
          <a:ext cx="914400" cy="180975"/>
        </p:xfrm>
        <a:graphic>
          <a:graphicData uri="http://schemas.openxmlformats.org/presentationml/2006/ole">
            <mc:AlternateContent xmlns:mc="http://schemas.openxmlformats.org/markup-compatibility/2006">
              <mc:Choice xmlns:v="urn:schemas-microsoft-com:vml" Requires="v">
                <p:oleObj name="Equation" r:id="rId7" imgW="2743200" imgH="4267200" progId="Equation.DSMT4">
                  <p:embed/>
                </p:oleObj>
              </mc:Choice>
              <mc:Fallback>
                <p:oleObj name="Equation" r:id="rId7" imgW="2743200" imgH="4267200" progId="Equation.DSMT4">
                  <p:embed/>
                  <p:pic>
                    <p:nvPicPr>
                      <p:cNvPr id="0" name="图片 6"/>
                      <p:cNvPicPr/>
                      <p:nvPr/>
                    </p:nvPicPr>
                    <p:blipFill>
                      <a:blip r:embed="rId6"/>
                      <a:stretch>
                        <a:fillRect/>
                      </a:stretch>
                    </p:blipFill>
                    <p:spPr>
                      <a:xfrm>
                        <a:off x="2463800" y="2667000"/>
                        <a:ext cx="914400" cy="180975"/>
                      </a:xfrm>
                      <a:prstGeom prst="rect">
                        <a:avLst/>
                      </a:prstGeom>
                    </p:spPr>
                  </p:pic>
                </p:oleObj>
              </mc:Fallback>
            </mc:AlternateContent>
          </a:graphicData>
        </a:graphic>
      </p:graphicFrame>
      <p:sp>
        <p:nvSpPr>
          <p:cNvPr id="12" name="文本框 11"/>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线性离散系统状态方程的解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29" grpId="0"/>
      <p:bldP spid="12"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75" name="矩形 74"/>
          <p:cNvSpPr/>
          <p:nvPr/>
        </p:nvSpPr>
        <p:spPr>
          <a:xfrm>
            <a:off x="784883" y="699542"/>
            <a:ext cx="6641767" cy="2104872"/>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例</a:t>
            </a:r>
            <a:r>
              <a:rPr lang="en-US" altLang="zh-CN" dirty="0">
                <a:solidFill>
                  <a:sysClr val="windowText" lastClr="000000"/>
                </a:solidFill>
                <a:latin typeface="宋体" panose="02010600030101010101" pitchFamily="2" charset="-122"/>
                <a:ea typeface="宋体" panose="02010600030101010101" pitchFamily="2" charset="-122"/>
              </a:rPr>
              <a:t>2.26 </a:t>
            </a:r>
            <a:r>
              <a:rPr lang="zh-CN" altLang="en-US" dirty="0">
                <a:solidFill>
                  <a:sysClr val="windowText" lastClr="000000"/>
                </a:solidFill>
                <a:latin typeface="宋体" panose="02010600030101010101" pitchFamily="2" charset="-122"/>
                <a:ea typeface="宋体" panose="02010600030101010101" pitchFamily="2" charset="-122"/>
              </a:rPr>
              <a:t>试求例</a:t>
            </a:r>
            <a:r>
              <a:rPr lang="en-US" altLang="zh-CN" dirty="0">
                <a:solidFill>
                  <a:sysClr val="windowText" lastClr="000000"/>
                </a:solidFill>
                <a:latin typeface="宋体" panose="02010600030101010101" pitchFamily="2" charset="-122"/>
                <a:ea typeface="宋体" panose="02010600030101010101" pitchFamily="2" charset="-122"/>
              </a:rPr>
              <a:t>2.25</a:t>
            </a:r>
            <a:r>
              <a:rPr lang="zh-CN" altLang="en-US" dirty="0">
                <a:solidFill>
                  <a:sysClr val="windowText" lastClr="000000"/>
                </a:solidFill>
                <a:latin typeface="宋体" panose="02010600030101010101" pitchFamily="2" charset="-122"/>
                <a:ea typeface="宋体" panose="02010600030101010101" pitchFamily="2" charset="-122"/>
              </a:rPr>
              <a:t>所示线性离散系统的状态转移矩阵，并求出该系统状态方程解的一般闭式形式。</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由于系数矩阵</a:t>
            </a:r>
            <a:r>
              <a:rPr lang="en-US" altLang="zh-CN" dirty="0">
                <a:solidFill>
                  <a:sysClr val="windowText" lastClr="000000"/>
                </a:solidFill>
                <a:latin typeface="宋体" panose="02010600030101010101" pitchFamily="2" charset="-122"/>
                <a:ea typeface="宋体" panose="02010600030101010101" pitchFamily="2" charset="-122"/>
              </a:rPr>
              <a:t>      </a:t>
            </a: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所以该系统的状态转移矩阵为</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3" name="对象 2"/>
              <p:cNvSpPr txBox="1"/>
              <p:nvPr/>
            </p:nvSpPr>
            <p:spPr>
              <a:xfrm>
                <a:off x="3059832" y="1746953"/>
                <a:ext cx="3024336" cy="160116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𝐴</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−0.21</m:t>
                                </m:r>
                              </m:e>
                              <m:e>
                                <m:r>
                                  <a:rPr lang="zh-CN" altLang="en-US" i="1">
                                    <a:solidFill>
                                      <a:srgbClr val="000000"/>
                                    </a:solidFill>
                                    <a:latin typeface="Cambria Math" panose="02040503050406030204" pitchFamily="18" charset="0"/>
                                  </a:rPr>
                                  <m:t>−1</m:t>
                                </m:r>
                              </m:e>
                            </m:mr>
                          </m:m>
                        </m:e>
                      </m:d>
                    </m:oMath>
                  </m:oMathPara>
                </a14:m>
                <a:endParaRPr lang="zh-CN" altLang="en-US" dirty="0"/>
              </a:p>
            </p:txBody>
          </p:sp>
        </mc:Choice>
        <mc:Fallback xmlns="">
          <p:sp>
            <p:nvSpPr>
              <p:cNvPr id="3" name="对象 2"/>
              <p:cNvSpPr txBox="1">
                <a:spLocks noRot="1" noChangeAspect="1" noMove="1" noResize="1" noEditPoints="1" noAdjustHandles="1" noChangeArrowheads="1" noChangeShapeType="1" noTextEdit="1"/>
              </p:cNvSpPr>
              <p:nvPr/>
            </p:nvSpPr>
            <p:spPr>
              <a:xfrm>
                <a:off x="3059832" y="1746953"/>
                <a:ext cx="3024336" cy="160116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2817840" y="2735482"/>
                <a:ext cx="3313013" cy="185548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sty m:val="p"/>
                        </m:rPr>
                        <a:rPr lang="zh-CN" altLang="en-US" i="1">
                          <a:solidFill>
                            <a:srgbClr val="000000"/>
                          </a:solidFill>
                          <a:latin typeface="Cambria Math" panose="02040503050406030204" pitchFamily="18" charset="0"/>
                        </a:rPr>
                        <m:t>Φ</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−0.21</m:t>
                                    </m:r>
                                  </m:e>
                                  <m:e>
                                    <m:r>
                                      <a:rPr lang="zh-CN" altLang="en-US" i="1">
                                        <a:solidFill>
                                          <a:srgbClr val="000000"/>
                                        </a:solidFill>
                                        <a:latin typeface="Cambria Math" panose="02040503050406030204" pitchFamily="18" charset="0"/>
                                      </a:rPr>
                                      <m:t>−1</m:t>
                                    </m:r>
                                  </m:e>
                                </m:mr>
                              </m:m>
                            </m:e>
                          </m:d>
                        </m:e>
                        <m:sup>
                          <m:r>
                            <a:rPr lang="zh-CN" altLang="en-US" i="1">
                              <a:solidFill>
                                <a:srgbClr val="000000"/>
                              </a:solidFill>
                              <a:latin typeface="Cambria Math" panose="02040503050406030204" pitchFamily="18" charset="0"/>
                            </a:rPr>
                            <m:t>𝑘</m:t>
                          </m:r>
                        </m:sup>
                      </m:sSup>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2817840" y="2735482"/>
                <a:ext cx="3313013" cy="1855482"/>
              </a:xfrm>
              <a:prstGeom prst="rect">
                <a:avLst/>
              </a:prstGeom>
              <a:blipFill>
                <a:blip r:embed="rId5"/>
                <a:stretch>
                  <a:fillRect/>
                </a:stretch>
              </a:blipFill>
            </p:spPr>
            <p:txBody>
              <a:bodyPr/>
              <a:lstStyle/>
              <a:p>
                <a:r>
                  <a:rPr lang="zh-CN" altLang="en-US">
                    <a:noFill/>
                  </a:rPr>
                  <a:t> </a:t>
                </a:r>
              </a:p>
            </p:txBody>
          </p:sp>
        </mc:Fallback>
      </mc:AlternateContent>
      <p:grpSp>
        <p:nvGrpSpPr>
          <p:cNvPr id="10" name="组合 9"/>
          <p:cNvGrpSpPr/>
          <p:nvPr/>
        </p:nvGrpSpPr>
        <p:grpSpPr>
          <a:xfrm>
            <a:off x="756441" y="3505034"/>
            <a:ext cx="7963341" cy="1731012"/>
            <a:chOff x="756441" y="3505034"/>
            <a:chExt cx="7963341" cy="1731012"/>
          </a:xfrm>
        </p:grpSpPr>
        <p:sp>
          <p:nvSpPr>
            <p:cNvPr id="30" name="矩形 29"/>
            <p:cNvSpPr/>
            <p:nvPr/>
          </p:nvSpPr>
          <p:spPr>
            <a:xfrm>
              <a:off x="756441" y="3505034"/>
              <a:ext cx="7963341" cy="858377"/>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在一般情况下，直接求解          是很困难的，这里介绍一种根据相似对角线矩阵法，求解线性离散系统状态转移矩阵</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9" name="对象 8"/>
                <p:cNvSpPr txBox="1"/>
                <p:nvPr/>
              </p:nvSpPr>
              <p:spPr>
                <a:xfrm>
                  <a:off x="3350392" y="3604267"/>
                  <a:ext cx="1944613" cy="107540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𝑘</m:t>
                            </m:r>
                          </m:e>
                        </m:d>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𝐴</m:t>
                            </m:r>
                          </m:e>
                          <m:sup>
                            <m:r>
                              <a:rPr lang="zh-CN" altLang="en-US" i="1">
                                <a:solidFill>
                                  <a:srgbClr val="000000"/>
                                </a:solidFill>
                                <a:latin typeface="Cambria Math" panose="02040503050406030204" pitchFamily="18" charset="0"/>
                              </a:rPr>
                              <m:t>𝑘</m:t>
                            </m:r>
                          </m:sup>
                        </m:sSup>
                      </m:oMath>
                    </m:oMathPara>
                  </a14:m>
                  <a:endParaRPr lang="zh-CN" altLang="en-US" dirty="0"/>
                </a:p>
              </p:txBody>
            </p:sp>
          </mc:Choice>
          <mc:Fallback xmlns="">
            <p:sp>
              <p:nvSpPr>
                <p:cNvPr id="9" name="对象 8"/>
                <p:cNvSpPr txBox="1">
                  <a:spLocks noRot="1" noChangeAspect="1" noMove="1" noResize="1" noEditPoints="1" noAdjustHandles="1" noChangeArrowheads="1" noChangeShapeType="1" noTextEdit="1"/>
                </p:cNvSpPr>
                <p:nvPr/>
              </p:nvSpPr>
              <p:spPr>
                <a:xfrm>
                  <a:off x="3350392" y="3604267"/>
                  <a:ext cx="1944613" cy="107540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对象 11"/>
                <p:cNvSpPr txBox="1"/>
                <p:nvPr/>
              </p:nvSpPr>
              <p:spPr>
                <a:xfrm>
                  <a:off x="5221132" y="3994764"/>
                  <a:ext cx="3166218" cy="124128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𝑘</m:t>
                            </m:r>
                          </m:e>
                        </m:d>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𝐴</m:t>
                            </m:r>
                          </m:e>
                          <m:sup>
                            <m:r>
                              <a:rPr lang="zh-CN" altLang="en-US" i="1">
                                <a:solidFill>
                                  <a:srgbClr val="000000"/>
                                </a:solidFill>
                                <a:latin typeface="Cambria Math" panose="02040503050406030204" pitchFamily="18" charset="0"/>
                              </a:rPr>
                              <m:t>𝑘</m:t>
                            </m:r>
                          </m:sup>
                        </m:sSup>
                      </m:oMath>
                    </m:oMathPara>
                  </a14:m>
                  <a:endParaRPr lang="zh-CN" altLang="en-US" dirty="0"/>
                </a:p>
              </p:txBody>
            </p:sp>
          </mc:Choice>
          <mc:Fallback xmlns="">
            <p:sp>
              <p:nvSpPr>
                <p:cNvPr id="12" name="对象 11"/>
                <p:cNvSpPr txBox="1">
                  <a:spLocks noRot="1" noChangeAspect="1" noMove="1" noResize="1" noEditPoints="1" noAdjustHandles="1" noChangeArrowheads="1" noChangeShapeType="1" noTextEdit="1"/>
                </p:cNvSpPr>
                <p:nvPr/>
              </p:nvSpPr>
              <p:spPr>
                <a:xfrm>
                  <a:off x="5221132" y="3994764"/>
                  <a:ext cx="3166218" cy="1241282"/>
                </a:xfrm>
                <a:prstGeom prst="rect">
                  <a:avLst/>
                </a:prstGeom>
                <a:blipFill>
                  <a:blip r:embed="rId7"/>
                  <a:stretch>
                    <a:fillRect/>
                  </a:stretch>
                </a:blipFill>
              </p:spPr>
              <p:txBody>
                <a:bodyPr/>
                <a:lstStyle/>
                <a:p>
                  <a:r>
                    <a:rPr lang="zh-CN" altLang="en-US">
                      <a:noFill/>
                    </a:rPr>
                    <a:t> </a:t>
                  </a:r>
                </a:p>
              </p:txBody>
            </p:sp>
          </mc:Fallback>
        </mc:AlternateContent>
      </p:grpSp>
      <p:sp>
        <p:nvSpPr>
          <p:cNvPr id="18" name="文本框 17"/>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线性离散系统状态方程的解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5">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3" grpId="0"/>
      <p:bldP spid="4" grpId="0"/>
      <p:bldP spid="18"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3" name="对象 2"/>
              <p:cNvSpPr txBox="1"/>
              <p:nvPr/>
            </p:nvSpPr>
            <p:spPr>
              <a:xfrm>
                <a:off x="2151208" y="1389456"/>
                <a:ext cx="4391000" cy="120136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𝑃</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m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𝑠</m:t>
                                    </m:r>
                                  </m:e>
                                  <m:sub>
                                    <m:r>
                                      <a:rPr lang="zh-CN" altLang="en-US" i="1">
                                        <a:solidFill>
                                          <a:srgbClr val="000000"/>
                                        </a:solidFill>
                                        <a:latin typeface="Cambria Math" panose="02040503050406030204" pitchFamily="18" charset="0"/>
                                      </a:rPr>
                                      <m:t>1</m:t>
                                    </m:r>
                                  </m:sub>
                                </m:sSub>
                              </m:e>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𝑠</m:t>
                                    </m:r>
                                  </m:e>
                                  <m:sub>
                                    <m:r>
                                      <a:rPr lang="zh-CN" altLang="en-US" i="1">
                                        <a:solidFill>
                                          <a:srgbClr val="000000"/>
                                        </a:solidFill>
                                        <a:latin typeface="Cambria Math" panose="02040503050406030204" pitchFamily="18" charset="0"/>
                                      </a:rPr>
                                      <m:t>2</m:t>
                                    </m:r>
                                  </m:sub>
                                </m:sSub>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−0.3</m:t>
                                </m:r>
                              </m:e>
                              <m:e>
                                <m:r>
                                  <a:rPr lang="zh-CN" altLang="en-US" i="1">
                                    <a:solidFill>
                                      <a:srgbClr val="000000"/>
                                    </a:solidFill>
                                    <a:latin typeface="Cambria Math" panose="02040503050406030204" pitchFamily="18" charset="0"/>
                                  </a:rPr>
                                  <m:t>−0.7</m:t>
                                </m:r>
                              </m:e>
                            </m:mr>
                          </m:m>
                        </m:e>
                      </m:d>
                    </m:oMath>
                  </m:oMathPara>
                </a14:m>
                <a:endParaRPr lang="zh-CN" altLang="en-US" dirty="0"/>
              </a:p>
            </p:txBody>
          </p:sp>
        </mc:Choice>
        <mc:Fallback xmlns="">
          <p:sp>
            <p:nvSpPr>
              <p:cNvPr id="3" name="对象 2"/>
              <p:cNvSpPr txBox="1">
                <a:spLocks noRot="1" noChangeAspect="1" noMove="1" noResize="1" noEditPoints="1" noAdjustHandles="1" noChangeArrowheads="1" noChangeShapeType="1" noTextEdit="1"/>
              </p:cNvSpPr>
              <p:nvPr/>
            </p:nvSpPr>
            <p:spPr>
              <a:xfrm>
                <a:off x="2151208" y="1389456"/>
                <a:ext cx="4391000" cy="1201365"/>
              </a:xfrm>
              <a:prstGeom prst="rect">
                <a:avLst/>
              </a:prstGeom>
              <a:blipFill>
                <a:blip r:embed="rId4"/>
                <a:stretch>
                  <a:fillRect/>
                </a:stretch>
              </a:blipFill>
            </p:spPr>
            <p:txBody>
              <a:bodyPr/>
              <a:lstStyle/>
              <a:p>
                <a:r>
                  <a:rPr lang="zh-CN" altLang="en-US">
                    <a:noFill/>
                  </a:rPr>
                  <a:t> </a:t>
                </a:r>
              </a:p>
            </p:txBody>
          </p:sp>
        </mc:Fallback>
      </mc:AlternateContent>
      <p:grpSp>
        <p:nvGrpSpPr>
          <p:cNvPr id="8" name="组合 7"/>
          <p:cNvGrpSpPr/>
          <p:nvPr/>
        </p:nvGrpSpPr>
        <p:grpSpPr>
          <a:xfrm>
            <a:off x="701353" y="2077827"/>
            <a:ext cx="6641767" cy="2099638"/>
            <a:chOff x="751034" y="2055807"/>
            <a:chExt cx="6641767" cy="2099638"/>
          </a:xfrm>
        </p:grpSpPr>
        <mc:AlternateContent xmlns:mc="http://schemas.openxmlformats.org/markup-compatibility/2006" xmlns:a14="http://schemas.microsoft.com/office/drawing/2010/main">
          <mc:Choice Requires="a14">
            <p:sp>
              <p:nvSpPr>
                <p:cNvPr id="6" name="对象 5"/>
                <p:cNvSpPr txBox="1"/>
                <p:nvPr/>
              </p:nvSpPr>
              <p:spPr>
                <a:xfrm>
                  <a:off x="3826575" y="2154190"/>
                  <a:ext cx="1139628" cy="90170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𝑃</m:t>
                            </m:r>
                          </m:e>
                          <m:sup>
                            <m:r>
                              <a:rPr lang="zh-CN" altLang="en-US" i="1">
                                <a:solidFill>
                                  <a:srgbClr val="000000"/>
                                </a:solidFill>
                                <a:latin typeface="Cambria Math" panose="02040503050406030204" pitchFamily="18" charset="0"/>
                              </a:rPr>
                              <m:t>−1</m:t>
                            </m:r>
                          </m:sup>
                        </m:sSup>
                      </m:oMath>
                    </m:oMathPara>
                  </a14:m>
                  <a:endParaRPr lang="zh-CN" altLang="en-US" dirty="0"/>
                </a:p>
              </p:txBody>
            </p:sp>
          </mc:Choice>
          <mc:Fallback xmlns="">
            <p:sp>
              <p:nvSpPr>
                <p:cNvPr id="6" name="对象 5"/>
                <p:cNvSpPr txBox="1">
                  <a:spLocks noRot="1" noChangeAspect="1" noMove="1" noResize="1" noEditPoints="1" noAdjustHandles="1" noChangeArrowheads="1" noChangeShapeType="1" noTextEdit="1"/>
                </p:cNvSpPr>
                <p:nvPr/>
              </p:nvSpPr>
              <p:spPr>
                <a:xfrm>
                  <a:off x="3826575" y="2154190"/>
                  <a:ext cx="1139628" cy="901700"/>
                </a:xfrm>
                <a:prstGeom prst="rect">
                  <a:avLst/>
                </a:prstGeom>
                <a:blipFill>
                  <a:blip r:embed="rId5"/>
                  <a:stretch>
                    <a:fillRect/>
                  </a:stretch>
                </a:blipFill>
              </p:spPr>
              <p:txBody>
                <a:bodyPr/>
                <a:lstStyle/>
                <a:p>
                  <a:r>
                    <a:rPr lang="zh-CN" altLang="en-US">
                      <a:noFill/>
                    </a:rPr>
                    <a:t> </a:t>
                  </a:r>
                </a:p>
              </p:txBody>
            </p:sp>
          </mc:Fallback>
        </mc:AlternateContent>
        <p:grpSp>
          <p:nvGrpSpPr>
            <p:cNvPr id="10" name="组合 9"/>
            <p:cNvGrpSpPr/>
            <p:nvPr/>
          </p:nvGrpSpPr>
          <p:grpSpPr>
            <a:xfrm>
              <a:off x="751034" y="2055807"/>
              <a:ext cx="6641767" cy="2099638"/>
              <a:chOff x="764500" y="2079094"/>
              <a:chExt cx="6641767" cy="2099638"/>
            </a:xfrm>
          </p:grpSpPr>
          <p:sp>
            <p:nvSpPr>
              <p:cNvPr id="29" name="矩形 28"/>
              <p:cNvSpPr/>
              <p:nvPr/>
            </p:nvSpPr>
            <p:spPr>
              <a:xfrm>
                <a:off x="764500" y="2079094"/>
                <a:ext cx="6641767" cy="455253"/>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）计算变换矩阵</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P </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的逆矩阵</a:t>
                </a:r>
              </a:p>
            </p:txBody>
          </p:sp>
          <mc:AlternateContent xmlns:mc="http://schemas.openxmlformats.org/markup-compatibility/2006" xmlns:a14="http://schemas.microsoft.com/office/drawing/2010/main">
            <mc:Choice Requires="a14">
              <p:sp>
                <p:nvSpPr>
                  <p:cNvPr id="11" name="对象 10"/>
                  <p:cNvSpPr txBox="1"/>
                  <p:nvPr/>
                </p:nvSpPr>
                <p:spPr>
                  <a:xfrm>
                    <a:off x="1829374" y="2599435"/>
                    <a:ext cx="5160962" cy="157929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𝑃</m:t>
                              </m:r>
                            </m:e>
                            <m:sup>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−0.3</m:t>
                                        </m:r>
                                      </m:e>
                                      <m:e>
                                        <m:r>
                                          <a:rPr lang="zh-CN" altLang="en-US" i="1">
                                            <a:solidFill>
                                              <a:srgbClr val="000000"/>
                                            </a:solidFill>
                                            <a:latin typeface="Cambria Math" panose="02040503050406030204" pitchFamily="18" charset="0"/>
                                          </a:rPr>
                                          <m:t>−0.7</m:t>
                                        </m:r>
                                      </m:e>
                                    </m:mr>
                                  </m:m>
                                </m:e>
                              </m:d>
                            </m:e>
                            <m:sup>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4</m:t>
                              </m:r>
                            </m:den>
                          </m:f>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7</m:t>
                                    </m:r>
                                  </m:e>
                                  <m:e>
                                    <m:r>
                                      <a:rPr lang="zh-CN" altLang="en-US" i="1">
                                        <a:solidFill>
                                          <a:srgbClr val="000000"/>
                                        </a:solidFill>
                                        <a:latin typeface="Cambria Math" panose="02040503050406030204" pitchFamily="18" charset="0"/>
                                      </a:rPr>
                                      <m:t>10</m:t>
                                    </m:r>
                                  </m:e>
                                </m:mr>
                                <m:mr>
                                  <m:e>
                                    <m:r>
                                      <a:rPr lang="zh-CN" altLang="en-US" i="1">
                                        <a:solidFill>
                                          <a:srgbClr val="000000"/>
                                        </a:solidFill>
                                        <a:latin typeface="Cambria Math" panose="02040503050406030204" pitchFamily="18" charset="0"/>
                                      </a:rPr>
                                      <m:t>−3</m:t>
                                    </m:r>
                                  </m:e>
                                  <m:e>
                                    <m:r>
                                      <a:rPr lang="zh-CN" altLang="en-US" i="1">
                                        <a:solidFill>
                                          <a:srgbClr val="000000"/>
                                        </a:solidFill>
                                        <a:latin typeface="Cambria Math" panose="02040503050406030204" pitchFamily="18" charset="0"/>
                                      </a:rPr>
                                      <m:t>−10</m:t>
                                    </m:r>
                                  </m:e>
                                </m:mr>
                              </m:m>
                            </m:e>
                          </m:d>
                        </m:oMath>
                      </m:oMathPara>
                    </a14:m>
                    <a:endParaRPr lang="zh-CN" altLang="en-US" dirty="0"/>
                  </a:p>
                </p:txBody>
              </p:sp>
            </mc:Choice>
            <mc:Fallback xmlns="">
              <p:sp>
                <p:nvSpPr>
                  <p:cNvPr id="11" name="对象 10"/>
                  <p:cNvSpPr txBox="1">
                    <a:spLocks noRot="1" noChangeAspect="1" noMove="1" noResize="1" noEditPoints="1" noAdjustHandles="1" noChangeArrowheads="1" noChangeShapeType="1" noTextEdit="1"/>
                  </p:cNvSpPr>
                  <p:nvPr/>
                </p:nvSpPr>
                <p:spPr>
                  <a:xfrm>
                    <a:off x="1829374" y="2599435"/>
                    <a:ext cx="5160962" cy="1579297"/>
                  </a:xfrm>
                  <a:prstGeom prst="rect">
                    <a:avLst/>
                  </a:prstGeom>
                  <a:blipFill>
                    <a:blip r:embed="rId6"/>
                    <a:stretch>
                      <a:fillRect/>
                    </a:stretch>
                  </a:blipFill>
                </p:spPr>
                <p:txBody>
                  <a:bodyPr/>
                  <a:lstStyle/>
                  <a:p>
                    <a:r>
                      <a:rPr lang="zh-CN" altLang="en-US">
                        <a:noFill/>
                      </a:rPr>
                      <a:t> </a:t>
                    </a:r>
                  </a:p>
                </p:txBody>
              </p:sp>
            </mc:Fallback>
          </mc:AlternateContent>
        </p:grpSp>
      </p:grpSp>
      <p:grpSp>
        <p:nvGrpSpPr>
          <p:cNvPr id="13" name="组合 12"/>
          <p:cNvGrpSpPr/>
          <p:nvPr/>
        </p:nvGrpSpPr>
        <p:grpSpPr>
          <a:xfrm>
            <a:off x="701352" y="3425552"/>
            <a:ext cx="6641767" cy="558361"/>
            <a:chOff x="784883" y="3144226"/>
            <a:chExt cx="6641767" cy="558361"/>
          </a:xfrm>
        </p:grpSpPr>
        <p:sp>
          <p:nvSpPr>
            <p:cNvPr id="30" name="矩形 29"/>
            <p:cNvSpPr/>
            <p:nvPr/>
          </p:nvSpPr>
          <p:spPr>
            <a:xfrm>
              <a:off x="784883" y="3144226"/>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3</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）求系数矩阵</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的相似对角矩阵</a:t>
              </a:r>
            </a:p>
          </p:txBody>
        </p:sp>
        <mc:AlternateContent xmlns:mc="http://schemas.openxmlformats.org/markup-compatibility/2006" xmlns:a14="http://schemas.microsoft.com/office/drawing/2010/main">
          <mc:Choice Requires="a14">
            <p:sp>
              <p:nvSpPr>
                <p:cNvPr id="14" name="对象 13"/>
                <p:cNvSpPr txBox="1"/>
                <p:nvPr/>
              </p:nvSpPr>
              <p:spPr>
                <a:xfrm>
                  <a:off x="4237077" y="3232687"/>
                  <a:ext cx="1096963" cy="46990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𝑃</m:t>
                            </m:r>
                          </m:e>
                          <m:sup>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𝐴𝑃</m:t>
                        </m:r>
                      </m:oMath>
                    </m:oMathPara>
                  </a14:m>
                  <a:endParaRPr lang="zh-CN" altLang="en-US" dirty="0"/>
                </a:p>
              </p:txBody>
            </p:sp>
          </mc:Choice>
          <mc:Fallback xmlns="">
            <p:sp>
              <p:nvSpPr>
                <p:cNvPr id="14" name="对象 13"/>
                <p:cNvSpPr txBox="1">
                  <a:spLocks noRot="1" noChangeAspect="1" noMove="1" noResize="1" noEditPoints="1" noAdjustHandles="1" noChangeArrowheads="1" noChangeShapeType="1" noTextEdit="1"/>
                </p:cNvSpPr>
                <p:nvPr/>
              </p:nvSpPr>
              <p:spPr>
                <a:xfrm>
                  <a:off x="4237077" y="3232687"/>
                  <a:ext cx="1096963" cy="469900"/>
                </a:xfrm>
                <a:prstGeom prst="rect">
                  <a:avLst/>
                </a:prstGeom>
                <a:blipFill>
                  <a:blip r:embed="rId7"/>
                  <a:stretch>
                    <a:fillRect/>
                  </a:stretch>
                </a:blipFill>
              </p:spPr>
              <p:txBody>
                <a:bodyPr/>
                <a:lstStyle/>
                <a:p>
                  <a:r>
                    <a:rPr lang="zh-CN" altLang="en-US">
                      <a:noFill/>
                    </a:rPr>
                    <a:t> </a:t>
                  </a:r>
                </a:p>
              </p:txBody>
            </p:sp>
          </mc:Fallback>
        </mc:AlternateContent>
      </p:grpSp>
      <p:grpSp>
        <p:nvGrpSpPr>
          <p:cNvPr id="16" name="组合 15"/>
          <p:cNvGrpSpPr/>
          <p:nvPr/>
        </p:nvGrpSpPr>
        <p:grpSpPr>
          <a:xfrm>
            <a:off x="1128900" y="4072374"/>
            <a:ext cx="7940649" cy="1474117"/>
            <a:chOff x="1736130" y="3625986"/>
            <a:chExt cx="7940649" cy="1474117"/>
          </a:xfrm>
        </p:grpSpPr>
        <mc:AlternateContent xmlns:mc="http://schemas.openxmlformats.org/markup-compatibility/2006" xmlns:a14="http://schemas.microsoft.com/office/drawing/2010/main">
          <mc:Choice Requires="a14">
            <p:sp>
              <p:nvSpPr>
                <p:cNvPr id="17" name="对象 16"/>
                <p:cNvSpPr txBox="1"/>
                <p:nvPr/>
              </p:nvSpPr>
              <p:spPr>
                <a:xfrm>
                  <a:off x="1736130" y="3625986"/>
                  <a:ext cx="6049292" cy="147411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𝑃</m:t>
                            </m:r>
                          </m:e>
                          <m:sup>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𝐴𝑃</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4</m:t>
                            </m:r>
                          </m:den>
                        </m:f>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7</m:t>
                                  </m:r>
                                </m:e>
                                <m:e>
                                  <m:r>
                                    <a:rPr lang="zh-CN" altLang="en-US" i="1">
                                      <a:solidFill>
                                        <a:srgbClr val="000000"/>
                                      </a:solidFill>
                                      <a:latin typeface="Cambria Math" panose="02040503050406030204" pitchFamily="18" charset="0"/>
                                    </a:rPr>
                                    <m:t>10</m:t>
                                  </m:r>
                                </m:e>
                              </m:mr>
                              <m:mr>
                                <m:e>
                                  <m:r>
                                    <a:rPr lang="zh-CN" altLang="en-US" i="1">
                                      <a:solidFill>
                                        <a:srgbClr val="000000"/>
                                      </a:solidFill>
                                      <a:latin typeface="Cambria Math" panose="02040503050406030204" pitchFamily="18" charset="0"/>
                                    </a:rPr>
                                    <m:t>−3</m:t>
                                  </m:r>
                                </m:e>
                                <m:e>
                                  <m:r>
                                    <a:rPr lang="zh-CN" altLang="en-US" i="1">
                                      <a:solidFill>
                                        <a:srgbClr val="000000"/>
                                      </a:solidFill>
                                      <a:latin typeface="Cambria Math" panose="02040503050406030204" pitchFamily="18" charset="0"/>
                                    </a:rPr>
                                    <m:t>−10</m:t>
                                  </m:r>
                                </m:e>
                              </m:mr>
                            </m:m>
                          </m:e>
                        </m:d>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−0.21</m:t>
                                  </m:r>
                                </m:e>
                                <m:e>
                                  <m:r>
                                    <a:rPr lang="zh-CN" altLang="en-US" i="1">
                                      <a:solidFill>
                                        <a:srgbClr val="000000"/>
                                      </a:solidFill>
                                      <a:latin typeface="Cambria Math" panose="02040503050406030204" pitchFamily="18" charset="0"/>
                                    </a:rPr>
                                    <m:t>−1</m:t>
                                  </m:r>
                                </m:e>
                              </m:mr>
                            </m:m>
                          </m:e>
                        </m:d>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−0.3</m:t>
                                  </m:r>
                                </m:e>
                                <m:e>
                                  <m:r>
                                    <a:rPr lang="zh-CN" altLang="en-US" i="1">
                                      <a:solidFill>
                                        <a:srgbClr val="000000"/>
                                      </a:solidFill>
                                      <a:latin typeface="Cambria Math" panose="02040503050406030204" pitchFamily="18" charset="0"/>
                                    </a:rPr>
                                    <m:t>−0.7</m:t>
                                  </m:r>
                                </m:e>
                              </m:mr>
                            </m:m>
                          </m:e>
                        </m:d>
                      </m:oMath>
                    </m:oMathPara>
                  </a14:m>
                  <a:endParaRPr lang="zh-CN" altLang="en-US" dirty="0"/>
                </a:p>
              </p:txBody>
            </p:sp>
          </mc:Choice>
          <mc:Fallback xmlns="">
            <p:sp>
              <p:nvSpPr>
                <p:cNvPr id="17" name="对象 16"/>
                <p:cNvSpPr txBox="1">
                  <a:spLocks noRot="1" noChangeAspect="1" noMove="1" noResize="1" noEditPoints="1" noAdjustHandles="1" noChangeArrowheads="1" noChangeShapeType="1" noTextEdit="1"/>
                </p:cNvSpPr>
                <p:nvPr/>
              </p:nvSpPr>
              <p:spPr>
                <a:xfrm>
                  <a:off x="1736130" y="3625986"/>
                  <a:ext cx="6049292" cy="1474117"/>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对象 18"/>
                <p:cNvSpPr txBox="1"/>
                <p:nvPr/>
              </p:nvSpPr>
              <p:spPr>
                <a:xfrm>
                  <a:off x="6921326" y="3626639"/>
                  <a:ext cx="2755453" cy="103095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−0.3</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−0.7</m:t>
                                  </m:r>
                                </m:e>
                              </m:mr>
                            </m:m>
                          </m:e>
                        </m:d>
                      </m:oMath>
                    </m:oMathPara>
                  </a14:m>
                  <a:endParaRPr lang="zh-CN" altLang="en-US" dirty="0"/>
                </a:p>
              </p:txBody>
            </p:sp>
          </mc:Choice>
          <mc:Fallback xmlns="">
            <p:sp>
              <p:nvSpPr>
                <p:cNvPr id="19" name="对象 18"/>
                <p:cNvSpPr txBox="1">
                  <a:spLocks noRot="1" noChangeAspect="1" noMove="1" noResize="1" noEditPoints="1" noAdjustHandles="1" noChangeArrowheads="1" noChangeShapeType="1" noTextEdit="1"/>
                </p:cNvSpPr>
                <p:nvPr/>
              </p:nvSpPr>
              <p:spPr>
                <a:xfrm>
                  <a:off x="6921326" y="3626639"/>
                  <a:ext cx="2755453" cy="1030957"/>
                </a:xfrm>
                <a:prstGeom prst="rect">
                  <a:avLst/>
                </a:prstGeom>
                <a:blipFill>
                  <a:blip r:embed="rId9"/>
                  <a:stretch>
                    <a:fillRect/>
                  </a:stretch>
                </a:blipFill>
              </p:spPr>
              <p:txBody>
                <a:bodyPr/>
                <a:lstStyle/>
                <a:p>
                  <a:r>
                    <a:rPr lang="zh-CN" altLang="en-US">
                      <a:noFill/>
                    </a:rPr>
                    <a:t> </a:t>
                  </a:r>
                </a:p>
              </p:txBody>
            </p:sp>
          </mc:Fallback>
        </mc:AlternateContent>
      </p:grpSp>
      <p:sp>
        <p:nvSpPr>
          <p:cNvPr id="25" name="文本框 24"/>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线性离散系统状态方程的解</a:t>
            </a:r>
          </a:p>
        </p:txBody>
      </p:sp>
      <p:sp>
        <p:nvSpPr>
          <p:cNvPr id="4" name="文本框 3">
            <a:extLst>
              <a:ext uri="{FF2B5EF4-FFF2-40B4-BE49-F238E27FC236}">
                <a16:creationId xmlns:a16="http://schemas.microsoft.com/office/drawing/2014/main" id="{19ECCA96-0581-4ECB-5412-2FAE19F81FEC}"/>
              </a:ext>
            </a:extLst>
          </p:cNvPr>
          <p:cNvSpPr txBox="1"/>
          <p:nvPr/>
        </p:nvSpPr>
        <p:spPr>
          <a:xfrm>
            <a:off x="691390" y="743454"/>
            <a:ext cx="7560840" cy="455253"/>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1</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）根据系数矩阵</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的特征值</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                   </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，计算变换矩阵</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P</a:t>
            </a:r>
            <a:endParaRPr lang="zh-CN" altLang="en-US"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对象 13">
                <a:extLst>
                  <a:ext uri="{FF2B5EF4-FFF2-40B4-BE49-F238E27FC236}">
                    <a16:creationId xmlns:a16="http://schemas.microsoft.com/office/drawing/2014/main" id="{DF2714B9-FFC5-26B6-775E-8B0946B51D43}"/>
                  </a:ext>
                </a:extLst>
              </p:cNvPr>
              <p:cNvSpPr txBox="1"/>
              <p:nvPr/>
            </p:nvSpPr>
            <p:spPr>
              <a:xfrm>
                <a:off x="3766931" y="816243"/>
                <a:ext cx="4361383" cy="12738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𝑠</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=−0.3,</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𝑠</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=−0.7</m:t>
                      </m:r>
                    </m:oMath>
                  </m:oMathPara>
                </a14:m>
                <a:endParaRPr lang="zh-CN" altLang="en-US" dirty="0"/>
              </a:p>
            </p:txBody>
          </p:sp>
        </mc:Choice>
        <mc:Fallback xmlns="">
          <p:sp>
            <p:nvSpPr>
              <p:cNvPr id="5" name="对象 13">
                <a:extLst>
                  <a:ext uri="{FF2B5EF4-FFF2-40B4-BE49-F238E27FC236}">
                    <a16:creationId xmlns:a16="http://schemas.microsoft.com/office/drawing/2014/main" id="{DF2714B9-FFC5-26B6-775E-8B0946B51D43}"/>
                  </a:ext>
                </a:extLst>
              </p:cNvPr>
              <p:cNvSpPr txBox="1">
                <a:spLocks noRot="1" noChangeAspect="1" noMove="1" noResize="1" noEditPoints="1" noAdjustHandles="1" noChangeArrowheads="1" noChangeShapeType="1" noTextEdit="1"/>
              </p:cNvSpPr>
              <p:nvPr/>
            </p:nvSpPr>
            <p:spPr>
              <a:xfrm>
                <a:off x="3766931" y="816243"/>
                <a:ext cx="4361383" cy="1273875"/>
              </a:xfrm>
              <a:prstGeom prst="rect">
                <a:avLst/>
              </a:prstGeom>
              <a:blipFill>
                <a:blip r:embed="rId10"/>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73306" y="724378"/>
            <a:ext cx="6641767" cy="442878"/>
          </a:xfrm>
          <a:prstGeom prst="rect">
            <a:avLst/>
          </a:prstGeom>
          <a:noFill/>
        </p:spPr>
        <p:txBody>
          <a:bodyPr wrap="square">
            <a:spAutoFit/>
          </a:bodyPr>
          <a:lstStyle/>
          <a:p>
            <a:pPr>
              <a:lnSpc>
                <a:spcPct val="150000"/>
              </a:lnSpc>
            </a:pP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、拉氏变换法</a:t>
            </a:r>
          </a:p>
        </p:txBody>
      </p:sp>
      <p:sp>
        <p:nvSpPr>
          <p:cNvPr id="30" name="矩形 29"/>
          <p:cNvSpPr/>
          <p:nvPr/>
        </p:nvSpPr>
        <p:spPr>
          <a:xfrm>
            <a:off x="773306" y="3173759"/>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等号两边同时左乘</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9" name="Rectangle 10"/>
          <p:cNvSpPr>
            <a:spLocks noChangeArrowheads="1"/>
          </p:cNvSpPr>
          <p:nvPr/>
        </p:nvSpPr>
        <p:spPr bwMode="auto">
          <a:xfrm>
            <a:off x="816520" y="1324268"/>
            <a:ext cx="36114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ysClr val="windowText" lastClr="000000"/>
                </a:solidFill>
                <a:latin typeface="宋体" panose="02010600030101010101" pitchFamily="2" charset="-122"/>
              </a:rPr>
              <a:t>将        两端取拉氏变换，有</a:t>
            </a:r>
          </a:p>
        </p:txBody>
      </p:sp>
      <mc:AlternateContent xmlns:mc="http://schemas.openxmlformats.org/markup-compatibility/2006" xmlns:a14="http://schemas.microsoft.com/office/drawing/2010/main">
        <mc:Choice Requires="a14">
          <p:sp>
            <p:nvSpPr>
              <p:cNvPr id="2" name="对象 1"/>
              <p:cNvSpPr txBox="1"/>
              <p:nvPr/>
            </p:nvSpPr>
            <p:spPr>
              <a:xfrm>
                <a:off x="1138399" y="1352505"/>
                <a:ext cx="949325" cy="36988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𝐴𝑥</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138399" y="1352505"/>
                <a:ext cx="949325" cy="369887"/>
              </a:xfrm>
              <a:prstGeom prst="rect">
                <a:avLst/>
              </a:prstGeom>
              <a:blipFill rotWithShape="1">
                <a:blip r:embed="rId4"/>
                <a:stretch>
                  <a:fillRect l="-50" t="-160" r="50" b="7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对象 2"/>
              <p:cNvSpPr txBox="1"/>
              <p:nvPr/>
            </p:nvSpPr>
            <p:spPr>
              <a:xfrm>
                <a:off x="2759075" y="1774205"/>
                <a:ext cx="3416300" cy="61912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𝑠𝑥</m:t>
                      </m:r>
                      <m:d>
                        <m:dPr>
                          <m:ctrlPr>
                            <a:rPr lang="zh-CN" altLang="en-US" i="1">
                              <a:solidFill>
                                <a:srgbClr val="000000"/>
                              </a:solidFill>
                              <a:latin typeface="Cambria Math" panose="02040503050406030204" pitchFamily="18" charset="0"/>
                            </a:rPr>
                          </m:ctrlPr>
                        </m:dPr>
                        <m:e>
                          <m:r>
                            <m:rPr>
                              <m:sty m:val="p"/>
                            </m:rPr>
                            <a:rPr lang="zh-CN" altLang="en-US" i="0">
                              <a:solidFill>
                                <a:srgbClr val="000000"/>
                              </a:solidFill>
                              <a:latin typeface="Cambria Math" panose="02040503050406030204" pitchFamily="18" charset="0"/>
                            </a:rPr>
                            <m:t>s</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𝐴𝑥</m:t>
                      </m:r>
                      <m:d>
                        <m:dPr>
                          <m:ctrlPr>
                            <a:rPr lang="zh-CN" altLang="en-US" i="1">
                              <a:solidFill>
                                <a:srgbClr val="000000"/>
                              </a:solidFill>
                              <a:latin typeface="Cambria Math" panose="02040503050406030204" pitchFamily="18" charset="0"/>
                            </a:rPr>
                          </m:ctrlPr>
                        </m:dPr>
                        <m:e>
                          <m:r>
                            <m:rPr>
                              <m:sty m:val="p"/>
                            </m:rPr>
                            <a:rPr lang="zh-CN" altLang="en-US" i="0">
                              <a:solidFill>
                                <a:srgbClr val="000000"/>
                              </a:solidFill>
                              <a:latin typeface="Cambria Math" panose="02040503050406030204" pitchFamily="18" charset="0"/>
                            </a:rPr>
                            <m:t>s</m:t>
                          </m:r>
                        </m:e>
                      </m:d>
                    </m:oMath>
                  </m:oMathPara>
                </a14:m>
                <a:endParaRPr lang="zh-CN" altLang="en-US" dirty="0"/>
              </a:p>
            </p:txBody>
          </p:sp>
        </mc:Choice>
        <mc:Fallback xmlns="">
          <p:sp>
            <p:nvSpPr>
              <p:cNvPr id="3" name="对象 2"/>
              <p:cNvSpPr txBox="1">
                <a:spLocks noRot="1" noChangeAspect="1" noMove="1" noResize="1" noEditPoints="1" noAdjustHandles="1" noChangeArrowheads="1" noChangeShapeType="1" noTextEdit="1"/>
              </p:cNvSpPr>
              <p:nvPr/>
            </p:nvSpPr>
            <p:spPr>
              <a:xfrm>
                <a:off x="2759075" y="1774205"/>
                <a:ext cx="3416300" cy="619125"/>
              </a:xfrm>
              <a:prstGeom prst="rect">
                <a:avLst/>
              </a:prstGeom>
              <a:blipFill rotWithShape="1">
                <a:blip r:embed="rId5"/>
                <a:stretch>
                  <a:fillRect t="-2" b="2"/>
                </a:stretch>
              </a:blipFill>
            </p:spPr>
            <p:txBody>
              <a:bodyPr/>
              <a:lstStyle/>
              <a:p>
                <a:r>
                  <a:rPr lang="zh-CN" altLang="en-US">
                    <a:noFill/>
                  </a:rPr>
                  <a:t> </a:t>
                </a:r>
              </a:p>
            </p:txBody>
          </p:sp>
        </mc:Fallback>
      </mc:AlternateContent>
      <p:sp>
        <p:nvSpPr>
          <p:cNvPr id="12" name="Rectangle 10"/>
          <p:cNvSpPr>
            <a:spLocks noChangeArrowheads="1"/>
          </p:cNvSpPr>
          <p:nvPr/>
        </p:nvSpPr>
        <p:spPr bwMode="auto">
          <a:xfrm>
            <a:off x="816521" y="2219614"/>
            <a:ext cx="12488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ysClr val="windowText" lastClr="000000"/>
                </a:solidFill>
                <a:latin typeface="宋体" panose="02010600030101010101" pitchFamily="2" charset="-122"/>
              </a:rPr>
              <a:t>整理得：</a:t>
            </a:r>
          </a:p>
        </p:txBody>
      </p:sp>
      <mc:AlternateContent xmlns:mc="http://schemas.openxmlformats.org/markup-compatibility/2006" xmlns:a14="http://schemas.microsoft.com/office/drawing/2010/main">
        <mc:Choice Requires="a14">
          <p:sp>
            <p:nvSpPr>
              <p:cNvPr id="4" name="对象 3"/>
              <p:cNvSpPr txBox="1"/>
              <p:nvPr/>
            </p:nvSpPr>
            <p:spPr>
              <a:xfrm>
                <a:off x="2759075" y="2515083"/>
                <a:ext cx="3209925" cy="76358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𝑠𝐼</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e>
                      </m:d>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m:t>
                          </m:r>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2759075" y="2515083"/>
                <a:ext cx="3209925" cy="763588"/>
              </a:xfrm>
              <a:prstGeom prst="rect">
                <a:avLst/>
              </a:prstGeom>
              <a:blipFill rotWithShape="1">
                <a:blip r:embed="rId6"/>
                <a:stretch>
                  <a:fillRect t="-63" b="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对象 4"/>
              <p:cNvSpPr txBox="1"/>
              <p:nvPr/>
            </p:nvSpPr>
            <p:spPr>
              <a:xfrm>
                <a:off x="2759101" y="3253135"/>
                <a:ext cx="1335088" cy="68421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r>
                                <m:rPr>
                                  <m:nor/>
                                </m:rPr>
                                <a:rPr lang="zh-CN" altLang="en-US" i="0">
                                  <a:solidFill>
                                    <a:srgbClr val="000000"/>
                                  </a:solidFill>
                                  <a:latin typeface="Cambria Math" panose="02040503050406030204" pitchFamily="18" charset="0"/>
                                </a:rPr>
                                <m:t>sI</m:t>
                              </m:r>
                              <m:r>
                                <m:rPr>
                                  <m:nor/>
                                </m:rPr>
                                <a:rPr lang="zh-CN" altLang="en-US" i="0">
                                  <a:solidFill>
                                    <a:srgbClr val="000000"/>
                                  </a:solidFill>
                                  <a:latin typeface="Cambria Math" panose="02040503050406030204" pitchFamily="18" charset="0"/>
                                </a:rPr>
                                <m:t>−</m:t>
                              </m:r>
                              <m:r>
                                <m:rPr>
                                  <m:nor/>
                                </m:rPr>
                                <a:rPr lang="zh-CN" altLang="en-US" i="0">
                                  <a:solidFill>
                                    <a:srgbClr val="000000"/>
                                  </a:solidFill>
                                  <a:latin typeface="Cambria Math" panose="02040503050406030204" pitchFamily="18" charset="0"/>
                                </a:rPr>
                                <m:t>A</m:t>
                              </m:r>
                            </m:e>
                          </m:d>
                        </m:e>
                        <m:sup>
                          <m:r>
                            <a:rPr lang="zh-CN" altLang="en-US" i="1">
                              <a:solidFill>
                                <a:srgbClr val="000000"/>
                              </a:solidFill>
                              <a:latin typeface="Cambria Math" panose="02040503050406030204" pitchFamily="18" charset="0"/>
                            </a:rPr>
                            <m:t>−1</m:t>
                          </m:r>
                        </m:sup>
                      </m:sSup>
                    </m:oMath>
                  </m:oMathPara>
                </a14:m>
                <a:endParaRPr lang="zh-CN" altLang="en-US" dirty="0"/>
              </a:p>
            </p:txBody>
          </p:sp>
        </mc:Choice>
        <mc:Fallback xmlns="">
          <p:sp>
            <p:nvSpPr>
              <p:cNvPr id="5" name="对象 4"/>
              <p:cNvSpPr txBox="1">
                <a:spLocks noRot="1" noChangeAspect="1" noMove="1" noResize="1" noEditPoints="1" noAdjustHandles="1" noChangeArrowheads="1" noChangeShapeType="1" noTextEdit="1"/>
              </p:cNvSpPr>
              <p:nvPr/>
            </p:nvSpPr>
            <p:spPr>
              <a:xfrm>
                <a:off x="2759101" y="3253135"/>
                <a:ext cx="1335088" cy="684212"/>
              </a:xfrm>
              <a:prstGeom prst="rect">
                <a:avLst/>
              </a:prstGeom>
              <a:blipFill rotWithShape="1">
                <a:blip r:embed="rId7"/>
                <a:stretch>
                  <a:fillRect l="-2" t="-4" r="26" b="5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对象 5"/>
              <p:cNvSpPr txBox="1"/>
              <p:nvPr/>
            </p:nvSpPr>
            <p:spPr>
              <a:xfrm>
                <a:off x="2797175" y="3933206"/>
                <a:ext cx="3549650" cy="68421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e>
                      </m:d>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𝑠𝐼</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e>
                          </m:d>
                        </m:e>
                        <m:sup>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m:t>
                          </m:r>
                        </m:e>
                      </m:d>
                    </m:oMath>
                  </m:oMathPara>
                </a14:m>
                <a:endParaRPr lang="zh-CN" altLang="en-US" dirty="0"/>
              </a:p>
            </p:txBody>
          </p:sp>
        </mc:Choice>
        <mc:Fallback xmlns="">
          <p:sp>
            <p:nvSpPr>
              <p:cNvPr id="6" name="对象 5"/>
              <p:cNvSpPr txBox="1">
                <a:spLocks noRot="1" noChangeAspect="1" noMove="1" noResize="1" noEditPoints="1" noAdjustHandles="1" noChangeArrowheads="1" noChangeShapeType="1" noTextEdit="1"/>
              </p:cNvSpPr>
              <p:nvPr/>
            </p:nvSpPr>
            <p:spPr>
              <a:xfrm>
                <a:off x="2797175" y="3933206"/>
                <a:ext cx="3549650" cy="684213"/>
              </a:xfrm>
              <a:prstGeom prst="rect">
                <a:avLst/>
              </a:prstGeom>
              <a:blipFill rotWithShape="1">
                <a:blip r:embed="rId8"/>
                <a:stretch>
                  <a:fillRect t="-2" b="49"/>
                </a:stretch>
              </a:blipFill>
            </p:spPr>
            <p:txBody>
              <a:bodyPr/>
              <a:lstStyle/>
              <a:p>
                <a:r>
                  <a:rPr lang="zh-CN" altLang="en-US">
                    <a:noFill/>
                  </a:rPr>
                  <a:t> </a:t>
                </a:r>
              </a:p>
            </p:txBody>
          </p:sp>
        </mc:Fallback>
      </mc:AlternateContent>
      <p:sp>
        <p:nvSpPr>
          <p:cNvPr id="15" name="文本框 14"/>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30" grpId="0"/>
      <p:bldP spid="3" grpId="0"/>
      <p:bldP spid="12" grpId="0"/>
      <p:bldP spid="4" grpId="0"/>
      <p:bldP spid="5" grpId="0"/>
      <p:bldP spid="6" grpId="0"/>
      <p:bldP spid="15"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30" name="矩形 29"/>
          <p:cNvSpPr/>
          <p:nvPr/>
        </p:nvSpPr>
        <p:spPr>
          <a:xfrm>
            <a:off x="963623" y="4080723"/>
            <a:ext cx="7216753" cy="455253"/>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上式即是该系统的状态转移矩阵</a:t>
            </a:r>
            <a:r>
              <a:rPr lang="el-GR"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Φ</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k</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。按式（</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2.59</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）计算可得</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1266512" y="1392403"/>
                <a:ext cx="8058016" cy="391565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𝐴</m:t>
                          </m:r>
                        </m:e>
                        <m:sup>
                          <m:r>
                            <a:rPr lang="zh-CN" altLang="en-US" i="1">
                              <a:solidFill>
                                <a:srgbClr val="000000"/>
                              </a:solidFill>
                              <a:latin typeface="Cambria Math" panose="02040503050406030204" pitchFamily="18" charset="0"/>
                            </a:rPr>
                            <m:t>𝑘</m:t>
                          </m:r>
                        </m:sup>
                      </m:sSup>
                      <m:r>
                        <m:rPr>
                          <m:aln/>
                        </m:rP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4</m:t>
                          </m:r>
                        </m:den>
                      </m:f>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−0.3</m:t>
                                </m:r>
                              </m:e>
                              <m:e>
                                <m:r>
                                  <a:rPr lang="zh-CN" altLang="en-US" i="1">
                                    <a:solidFill>
                                      <a:srgbClr val="000000"/>
                                    </a:solidFill>
                                    <a:latin typeface="Cambria Math" panose="02040503050406030204" pitchFamily="18" charset="0"/>
                                  </a:rPr>
                                  <m:t>−0.7</m:t>
                                </m:r>
                              </m:e>
                            </m:mr>
                          </m:m>
                        </m:e>
                      </m:d>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−0.3</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−0.7</m:t>
                                    </m:r>
                                  </m:e>
                                </m:mr>
                              </m:m>
                            </m:e>
                          </m:d>
                        </m:e>
                        <m:sup>
                          <m:r>
                            <a:rPr lang="zh-CN" altLang="en-US" i="1">
                              <a:solidFill>
                                <a:srgbClr val="000000"/>
                              </a:solidFill>
                              <a:latin typeface="Cambria Math" panose="02040503050406030204" pitchFamily="18" charset="0"/>
                            </a:rPr>
                            <m:t>𝑘</m:t>
                          </m:r>
                        </m:sup>
                      </m:sSup>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7</m:t>
                                </m:r>
                              </m:e>
                              <m:e>
                                <m:r>
                                  <a:rPr lang="zh-CN" altLang="en-US" i="1">
                                    <a:solidFill>
                                      <a:srgbClr val="000000"/>
                                    </a:solidFill>
                                    <a:latin typeface="Cambria Math" panose="02040503050406030204" pitchFamily="18" charset="0"/>
                                  </a:rPr>
                                  <m:t>10</m:t>
                                </m:r>
                              </m:e>
                            </m:mr>
                            <m:mr>
                              <m:e>
                                <m:r>
                                  <a:rPr lang="zh-CN" altLang="en-US" i="1">
                                    <a:solidFill>
                                      <a:srgbClr val="000000"/>
                                    </a:solidFill>
                                    <a:latin typeface="Cambria Math" panose="02040503050406030204" pitchFamily="18" charset="0"/>
                                  </a:rPr>
                                  <m:t>−3</m:t>
                                </m:r>
                              </m:e>
                              <m:e>
                                <m:r>
                                  <a:rPr lang="zh-CN" altLang="en-US" i="1">
                                    <a:solidFill>
                                      <a:srgbClr val="000000"/>
                                    </a:solidFill>
                                    <a:latin typeface="Cambria Math" panose="02040503050406030204" pitchFamily="18" charset="0"/>
                                  </a:rPr>
                                  <m:t>−10</m:t>
                                </m:r>
                              </m:e>
                            </m:mr>
                          </m:m>
                        </m:e>
                      </m:d>
                    </m:oMath>
                  </m:oMathPara>
                </a14:m>
                <a:endParaRPr lang="en-US" altLang="zh-CN" i="1" dirty="0">
                  <a:solidFill>
                    <a:srgbClr val="000000"/>
                  </a:solidFill>
                  <a:latin typeface="Cambria Math" panose="02040503050406030204" pitchFamily="18" charset="0"/>
                </a:endParaRPr>
              </a:p>
              <a:p>
                <a:pPr/>
                <a:br>
                  <a:rPr lang="zh-CN" alt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m:rPr>
                          <m:aln/>
                        </m:rP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4</m:t>
                          </m:r>
                        </m:den>
                      </m:f>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−0.3</m:t>
                                </m:r>
                              </m:e>
                              <m:e>
                                <m:r>
                                  <a:rPr lang="zh-CN" altLang="en-US" i="1">
                                    <a:solidFill>
                                      <a:srgbClr val="000000"/>
                                    </a:solidFill>
                                    <a:latin typeface="Cambria Math" panose="02040503050406030204" pitchFamily="18" charset="0"/>
                                  </a:rPr>
                                  <m:t>−0.7</m:t>
                                </m:r>
                              </m:e>
                            </m:mr>
                          </m:m>
                        </m:e>
                      </m:d>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−0.3</m:t>
                                        </m:r>
                                      </m:e>
                                    </m:d>
                                  </m:e>
                                  <m:sup>
                                    <m:r>
                                      <a:rPr lang="zh-CN" altLang="en-US" i="1">
                                        <a:solidFill>
                                          <a:srgbClr val="000000"/>
                                        </a:solidFill>
                                        <a:latin typeface="Cambria Math" panose="02040503050406030204" pitchFamily="18" charset="0"/>
                                      </a:rPr>
                                      <m:t>𝑘</m:t>
                                    </m:r>
                                  </m:sup>
                                </m:sSup>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−0.7</m:t>
                                        </m:r>
                                      </m:e>
                                    </m:d>
                                  </m:e>
                                  <m:sup>
                                    <m:r>
                                      <a:rPr lang="zh-CN" altLang="en-US" i="1">
                                        <a:solidFill>
                                          <a:srgbClr val="000000"/>
                                        </a:solidFill>
                                        <a:latin typeface="Cambria Math" panose="02040503050406030204" pitchFamily="18" charset="0"/>
                                      </a:rPr>
                                      <m:t>𝑘</m:t>
                                    </m:r>
                                  </m:sup>
                                </m:sSup>
                              </m:e>
                            </m:mr>
                          </m:m>
                        </m:e>
                      </m:d>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7</m:t>
                                </m:r>
                              </m:e>
                              <m:e>
                                <m:r>
                                  <a:rPr lang="zh-CN" altLang="en-US" i="1">
                                    <a:solidFill>
                                      <a:srgbClr val="000000"/>
                                    </a:solidFill>
                                    <a:latin typeface="Cambria Math" panose="02040503050406030204" pitchFamily="18" charset="0"/>
                                  </a:rPr>
                                  <m:t>10</m:t>
                                </m:r>
                              </m:e>
                            </m:mr>
                            <m:mr>
                              <m:e>
                                <m:r>
                                  <a:rPr lang="zh-CN" altLang="en-US" i="1">
                                    <a:solidFill>
                                      <a:srgbClr val="000000"/>
                                    </a:solidFill>
                                    <a:latin typeface="Cambria Math" panose="02040503050406030204" pitchFamily="18" charset="0"/>
                                  </a:rPr>
                                  <m:t>−3</m:t>
                                </m:r>
                              </m:e>
                              <m:e>
                                <m:r>
                                  <a:rPr lang="zh-CN" altLang="en-US" i="1">
                                    <a:solidFill>
                                      <a:srgbClr val="000000"/>
                                    </a:solidFill>
                                    <a:latin typeface="Cambria Math" panose="02040503050406030204" pitchFamily="18" charset="0"/>
                                  </a:rPr>
                                  <m:t>−10</m:t>
                                </m:r>
                              </m:e>
                            </m:mr>
                          </m:m>
                        </m:e>
                      </m:d>
                    </m:oMath>
                  </m:oMathPara>
                </a14:m>
                <a:endParaRPr lang="en-US" altLang="zh-CN" i="1" dirty="0">
                  <a:solidFill>
                    <a:srgbClr val="000000"/>
                  </a:solidFill>
                  <a:latin typeface="Cambria Math" panose="02040503050406030204" pitchFamily="18" charset="0"/>
                </a:endParaRPr>
              </a:p>
              <a:p>
                <a:pPr/>
                <a:br>
                  <a:rPr lang="zh-CN" alt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m:rPr>
                          <m:aln/>
                        </m:rP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4</m:t>
                          </m:r>
                        </m:den>
                      </m:f>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7</m:t>
                                </m:r>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−0.3</m:t>
                                        </m:r>
                                      </m:e>
                                    </m:d>
                                  </m:e>
                                  <m:sup>
                                    <m:r>
                                      <a:rPr lang="zh-CN" altLang="en-US" i="1">
                                        <a:solidFill>
                                          <a:srgbClr val="000000"/>
                                        </a:solidFill>
                                        <a:latin typeface="Cambria Math" panose="02040503050406030204" pitchFamily="18" charset="0"/>
                                      </a:rPr>
                                      <m:t>𝑘</m:t>
                                    </m:r>
                                  </m:sup>
                                </m:sSup>
                                <m:r>
                                  <a:rPr lang="zh-CN" altLang="en-US" i="1">
                                    <a:solidFill>
                                      <a:srgbClr val="000000"/>
                                    </a:solidFill>
                                    <a:latin typeface="Cambria Math" panose="02040503050406030204" pitchFamily="18" charset="0"/>
                                  </a:rPr>
                                  <m:t>−3</m:t>
                                </m:r>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−0.7</m:t>
                                        </m:r>
                                      </m:e>
                                    </m:d>
                                  </m:e>
                                  <m:sup>
                                    <m:r>
                                      <a:rPr lang="zh-CN" altLang="en-US" i="1">
                                        <a:solidFill>
                                          <a:srgbClr val="000000"/>
                                        </a:solidFill>
                                        <a:latin typeface="Cambria Math" panose="02040503050406030204" pitchFamily="18" charset="0"/>
                                      </a:rPr>
                                      <m:t>𝑘</m:t>
                                    </m:r>
                                  </m:sup>
                                </m:sSup>
                              </m:e>
                              <m:e>
                                <m:r>
                                  <a:rPr lang="zh-CN" altLang="en-US" i="1">
                                    <a:solidFill>
                                      <a:srgbClr val="000000"/>
                                    </a:solidFill>
                                    <a:latin typeface="Cambria Math" panose="02040503050406030204" pitchFamily="18" charset="0"/>
                                  </a:rPr>
                                  <m:t>10</m:t>
                                </m:r>
                                <m:d>
                                  <m:dPr>
                                    <m:begChr m:val="["/>
                                    <m:endChr m:val="]"/>
                                    <m:ctrlPr>
                                      <a:rPr lang="zh-CN" altLang="en-US" i="1">
                                        <a:solidFill>
                                          <a:srgbClr val="000000"/>
                                        </a:solidFill>
                                        <a:latin typeface="Cambria Math" panose="02040503050406030204" pitchFamily="18" charset="0"/>
                                      </a:rPr>
                                    </m:ctrlPr>
                                  </m:dPr>
                                  <m:e>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−0.3</m:t>
                                            </m:r>
                                          </m:e>
                                        </m:d>
                                      </m:e>
                                      <m:sup>
                                        <m:r>
                                          <a:rPr lang="zh-CN" altLang="en-US" i="1">
                                            <a:solidFill>
                                              <a:srgbClr val="000000"/>
                                            </a:solidFill>
                                            <a:latin typeface="Cambria Math" panose="02040503050406030204" pitchFamily="18" charset="0"/>
                                          </a:rPr>
                                          <m:t>𝑘</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−0.7</m:t>
                                            </m:r>
                                          </m:e>
                                        </m:d>
                                      </m:e>
                                      <m:sup>
                                        <m:r>
                                          <a:rPr lang="zh-CN" altLang="en-US" i="1">
                                            <a:solidFill>
                                              <a:srgbClr val="000000"/>
                                            </a:solidFill>
                                            <a:latin typeface="Cambria Math" panose="02040503050406030204" pitchFamily="18" charset="0"/>
                                          </a:rPr>
                                          <m:t>𝑘</m:t>
                                        </m:r>
                                      </m:sup>
                                    </m:sSup>
                                  </m:e>
                                </m:d>
                              </m:e>
                            </m:mr>
                            <m:mr>
                              <m:e>
                                <m:r>
                                  <a:rPr lang="zh-CN" altLang="en-US" i="1">
                                    <a:solidFill>
                                      <a:srgbClr val="000000"/>
                                    </a:solidFill>
                                    <a:latin typeface="Cambria Math" panose="02040503050406030204" pitchFamily="18" charset="0"/>
                                  </a:rPr>
                                  <m:t>−2.1</m:t>
                                </m:r>
                                <m:d>
                                  <m:dPr>
                                    <m:begChr m:val="["/>
                                    <m:endChr m:val="]"/>
                                    <m:ctrlPr>
                                      <a:rPr lang="zh-CN" altLang="en-US" i="1">
                                        <a:solidFill>
                                          <a:srgbClr val="000000"/>
                                        </a:solidFill>
                                        <a:latin typeface="Cambria Math" panose="02040503050406030204" pitchFamily="18" charset="0"/>
                                      </a:rPr>
                                    </m:ctrlPr>
                                  </m:dPr>
                                  <m:e>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−0.3</m:t>
                                            </m:r>
                                          </m:e>
                                        </m:d>
                                      </m:e>
                                      <m:sup>
                                        <m:r>
                                          <a:rPr lang="zh-CN" altLang="en-US" i="1">
                                            <a:solidFill>
                                              <a:srgbClr val="000000"/>
                                            </a:solidFill>
                                            <a:latin typeface="Cambria Math" panose="02040503050406030204" pitchFamily="18" charset="0"/>
                                          </a:rPr>
                                          <m:t>𝑘</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−0.7</m:t>
                                            </m:r>
                                          </m:e>
                                        </m:d>
                                      </m:e>
                                      <m:sup>
                                        <m:r>
                                          <a:rPr lang="zh-CN" altLang="en-US" i="1">
                                            <a:solidFill>
                                              <a:srgbClr val="000000"/>
                                            </a:solidFill>
                                            <a:latin typeface="Cambria Math" panose="02040503050406030204" pitchFamily="18" charset="0"/>
                                          </a:rPr>
                                          <m:t>𝑘</m:t>
                                        </m:r>
                                      </m:sup>
                                    </m:sSup>
                                  </m:e>
                                </m:d>
                              </m:e>
                              <m:e>
                                <m:r>
                                  <a:rPr lang="zh-CN" altLang="en-US" i="1">
                                    <a:solidFill>
                                      <a:srgbClr val="000000"/>
                                    </a:solidFill>
                                    <a:latin typeface="Cambria Math" panose="02040503050406030204" pitchFamily="18" charset="0"/>
                                  </a:rPr>
                                  <m:t>−3</m:t>
                                </m:r>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−0.3</m:t>
                                        </m:r>
                                      </m:e>
                                    </m:d>
                                  </m:e>
                                  <m:sup>
                                    <m:r>
                                      <a:rPr lang="zh-CN" altLang="en-US" i="1">
                                        <a:solidFill>
                                          <a:srgbClr val="000000"/>
                                        </a:solidFill>
                                        <a:latin typeface="Cambria Math" panose="02040503050406030204" pitchFamily="18" charset="0"/>
                                      </a:rPr>
                                      <m:t>𝑘</m:t>
                                    </m:r>
                                  </m:sup>
                                </m:sSup>
                                <m:r>
                                  <a:rPr lang="zh-CN" altLang="en-US" i="1">
                                    <a:solidFill>
                                      <a:srgbClr val="000000"/>
                                    </a:solidFill>
                                    <a:latin typeface="Cambria Math" panose="02040503050406030204" pitchFamily="18" charset="0"/>
                                  </a:rPr>
                                  <m:t>+7</m:t>
                                </m:r>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−0.7</m:t>
                                        </m:r>
                                      </m:e>
                                    </m:d>
                                  </m:e>
                                  <m:sup>
                                    <m:r>
                                      <a:rPr lang="zh-CN" altLang="en-US" i="1">
                                        <a:solidFill>
                                          <a:srgbClr val="000000"/>
                                        </a:solidFill>
                                        <a:latin typeface="Cambria Math" panose="02040503050406030204" pitchFamily="18" charset="0"/>
                                      </a:rPr>
                                      <m:t>𝑘</m:t>
                                    </m:r>
                                  </m:sup>
                                </m:sSup>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266512" y="1392403"/>
                <a:ext cx="8058016" cy="3915651"/>
              </a:xfrm>
              <a:prstGeom prst="rect">
                <a:avLst/>
              </a:prstGeom>
              <a:blipFill>
                <a:blip r:embed="rId4"/>
                <a:stretch>
                  <a:fillRect/>
                </a:stretch>
              </a:blipFill>
            </p:spPr>
            <p:txBody>
              <a:bodyPr/>
              <a:lstStyle/>
              <a:p>
                <a:r>
                  <a:rPr lang="zh-CN" altLang="en-US">
                    <a:noFill/>
                  </a:rPr>
                  <a:t> </a:t>
                </a:r>
              </a:p>
            </p:txBody>
          </p:sp>
        </mc:Fallback>
      </mc:AlternateContent>
      <p:grpSp>
        <p:nvGrpSpPr>
          <p:cNvPr id="5" name="组合 4"/>
          <p:cNvGrpSpPr/>
          <p:nvPr/>
        </p:nvGrpSpPr>
        <p:grpSpPr>
          <a:xfrm>
            <a:off x="755576" y="949525"/>
            <a:ext cx="6641767" cy="1460250"/>
            <a:chOff x="784883" y="995808"/>
            <a:chExt cx="6641767" cy="1460250"/>
          </a:xfrm>
        </p:grpSpPr>
        <p:sp>
          <p:nvSpPr>
            <p:cNvPr id="75" name="矩形 74"/>
            <p:cNvSpPr/>
            <p:nvPr/>
          </p:nvSpPr>
          <p:spPr>
            <a:xfrm>
              <a:off x="784883" y="995808"/>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4</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）根据                  求状态转移矩阵</a:t>
              </a:r>
            </a:p>
          </p:txBody>
        </p:sp>
        <mc:AlternateContent xmlns:mc="http://schemas.openxmlformats.org/markup-compatibility/2006" xmlns:a14="http://schemas.microsoft.com/office/drawing/2010/main">
          <mc:Choice Requires="a14">
            <p:sp>
              <p:nvSpPr>
                <p:cNvPr id="4" name="对象 3"/>
                <p:cNvSpPr txBox="1"/>
                <p:nvPr/>
              </p:nvSpPr>
              <p:spPr>
                <a:xfrm>
                  <a:off x="1834380" y="1084907"/>
                  <a:ext cx="3168351" cy="137115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𝐴</m:t>
                            </m:r>
                          </m:e>
                          <m:sup>
                            <m:r>
                              <a:rPr lang="zh-CN" altLang="en-US" i="1">
                                <a:solidFill>
                                  <a:srgbClr val="000000"/>
                                </a:solidFill>
                                <a:latin typeface="Cambria Math" panose="02040503050406030204" pitchFamily="18" charset="0"/>
                              </a:rPr>
                              <m:t>𝑘</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𝑃</m:t>
                        </m:r>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𝑃</m:t>
                                    </m:r>
                                  </m:e>
                                  <m:sup>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𝐴𝑃</m:t>
                                </m:r>
                              </m:e>
                            </m:d>
                          </m:e>
                          <m:sup>
                            <m:r>
                              <a:rPr lang="zh-CN" altLang="en-US" i="1">
                                <a:solidFill>
                                  <a:srgbClr val="000000"/>
                                </a:solidFill>
                                <a:latin typeface="Cambria Math" panose="02040503050406030204" pitchFamily="18" charset="0"/>
                              </a:rPr>
                              <m:t>𝑘</m:t>
                            </m:r>
                          </m:sup>
                        </m:s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𝑃</m:t>
                            </m:r>
                          </m:e>
                          <m:sup>
                            <m:r>
                              <a:rPr lang="zh-CN" altLang="en-US" i="1">
                                <a:solidFill>
                                  <a:srgbClr val="000000"/>
                                </a:solidFill>
                                <a:latin typeface="Cambria Math" panose="02040503050406030204" pitchFamily="18" charset="0"/>
                              </a:rPr>
                              <m:t>−1</m:t>
                            </m:r>
                          </m:sup>
                        </m:sSup>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1834380" y="1084907"/>
                  <a:ext cx="3168351" cy="1371151"/>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对象 6"/>
                <p:cNvSpPr txBox="1"/>
                <p:nvPr/>
              </p:nvSpPr>
              <p:spPr>
                <a:xfrm>
                  <a:off x="5537411" y="1079528"/>
                  <a:ext cx="1684771" cy="71831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𝑘</m:t>
                            </m:r>
                          </m:e>
                        </m:d>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𝐴</m:t>
                            </m:r>
                          </m:e>
                          <m:sup>
                            <m:r>
                              <a:rPr lang="zh-CN" altLang="en-US" i="1">
                                <a:solidFill>
                                  <a:srgbClr val="000000"/>
                                </a:solidFill>
                                <a:latin typeface="Cambria Math" panose="02040503050406030204" pitchFamily="18" charset="0"/>
                              </a:rPr>
                              <m:t>𝑘</m:t>
                            </m:r>
                          </m:sup>
                        </m:sSup>
                      </m:oMath>
                    </m:oMathPara>
                  </a14:m>
                  <a:endParaRPr lang="zh-CN" altLang="en-US" dirty="0"/>
                </a:p>
              </p:txBody>
            </p:sp>
          </mc:Choice>
          <mc:Fallback xmlns="">
            <p:sp>
              <p:nvSpPr>
                <p:cNvPr id="7" name="对象 6"/>
                <p:cNvSpPr txBox="1">
                  <a:spLocks noRot="1" noChangeAspect="1" noMove="1" noResize="1" noEditPoints="1" noAdjustHandles="1" noChangeArrowheads="1" noChangeShapeType="1" noTextEdit="1"/>
                </p:cNvSpPr>
                <p:nvPr/>
              </p:nvSpPr>
              <p:spPr>
                <a:xfrm>
                  <a:off x="5537411" y="1079528"/>
                  <a:ext cx="1684771" cy="718316"/>
                </a:xfrm>
                <a:prstGeom prst="rect">
                  <a:avLst/>
                </a:prstGeom>
                <a:blipFill>
                  <a:blip r:embed="rId6"/>
                  <a:stretch>
                    <a:fillRect/>
                  </a:stretch>
                </a:blipFill>
              </p:spPr>
              <p:txBody>
                <a:bodyPr/>
                <a:lstStyle/>
                <a:p>
                  <a:r>
                    <a:rPr lang="zh-CN" altLang="en-US">
                      <a:noFill/>
                    </a:rPr>
                    <a:t> </a:t>
                  </a:r>
                </a:p>
              </p:txBody>
            </p:sp>
          </mc:Fallback>
        </mc:AlternateContent>
      </p:grpSp>
      <p:sp>
        <p:nvSpPr>
          <p:cNvPr id="13" name="文本框 12"/>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线性离散系统状态方程的解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30" grpId="0"/>
      <p:bldP spid="2" grpId="0"/>
      <p:bldP spid="13"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899592" y="1491630"/>
                <a:ext cx="9001496" cy="490564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smtClean="0">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𝐴</m:t>
                          </m:r>
                        </m:e>
                        <m:sup>
                          <m:r>
                            <a:rPr lang="zh-CN" altLang="en-US" i="1">
                              <a:solidFill>
                                <a:srgbClr val="000000"/>
                              </a:solidFill>
                              <a:latin typeface="Cambria Math" panose="02040503050406030204" pitchFamily="18" charset="0"/>
                            </a:rPr>
                            <m:t>𝑘</m:t>
                          </m:r>
                        </m:sup>
                      </m:sSup>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(0)</m:t>
                      </m:r>
                      <m:r>
                        <m:rPr>
                          <m:aln/>
                        </m:rP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4</m:t>
                          </m:r>
                        </m:den>
                      </m:f>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7</m:t>
                                </m:r>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−0.3</m:t>
                                        </m:r>
                                      </m:e>
                                    </m:d>
                                  </m:e>
                                  <m:sup>
                                    <m:r>
                                      <a:rPr lang="zh-CN" altLang="en-US" i="1">
                                        <a:solidFill>
                                          <a:srgbClr val="000000"/>
                                        </a:solidFill>
                                        <a:latin typeface="Cambria Math" panose="02040503050406030204" pitchFamily="18" charset="0"/>
                                      </a:rPr>
                                      <m:t>𝑘</m:t>
                                    </m:r>
                                  </m:sup>
                                </m:sSup>
                                <m:r>
                                  <a:rPr lang="zh-CN" altLang="en-US" i="1">
                                    <a:solidFill>
                                      <a:srgbClr val="000000"/>
                                    </a:solidFill>
                                    <a:latin typeface="Cambria Math" panose="02040503050406030204" pitchFamily="18" charset="0"/>
                                  </a:rPr>
                                  <m:t>−3</m:t>
                                </m:r>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−0.7</m:t>
                                        </m:r>
                                      </m:e>
                                    </m:d>
                                  </m:e>
                                  <m:sup>
                                    <m:r>
                                      <a:rPr lang="zh-CN" altLang="en-US" i="1">
                                        <a:solidFill>
                                          <a:srgbClr val="000000"/>
                                        </a:solidFill>
                                        <a:latin typeface="Cambria Math" panose="02040503050406030204" pitchFamily="18" charset="0"/>
                                      </a:rPr>
                                      <m:t>𝑘</m:t>
                                    </m:r>
                                  </m:sup>
                                </m:sSup>
                              </m:e>
                              <m:e>
                                <m:r>
                                  <a:rPr lang="zh-CN" altLang="en-US" i="1">
                                    <a:solidFill>
                                      <a:srgbClr val="000000"/>
                                    </a:solidFill>
                                    <a:latin typeface="Cambria Math" panose="02040503050406030204" pitchFamily="18" charset="0"/>
                                  </a:rPr>
                                  <m:t>10</m:t>
                                </m:r>
                                <m:d>
                                  <m:dPr>
                                    <m:begChr m:val="["/>
                                    <m:endChr m:val="]"/>
                                    <m:ctrlPr>
                                      <a:rPr lang="zh-CN" altLang="en-US" i="1">
                                        <a:solidFill>
                                          <a:srgbClr val="000000"/>
                                        </a:solidFill>
                                        <a:latin typeface="Cambria Math" panose="02040503050406030204" pitchFamily="18" charset="0"/>
                                      </a:rPr>
                                    </m:ctrlPr>
                                  </m:dPr>
                                  <m:e>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−0.3</m:t>
                                            </m:r>
                                          </m:e>
                                        </m:d>
                                      </m:e>
                                      <m:sup>
                                        <m:r>
                                          <a:rPr lang="zh-CN" altLang="en-US" i="1">
                                            <a:solidFill>
                                              <a:srgbClr val="000000"/>
                                            </a:solidFill>
                                            <a:latin typeface="Cambria Math" panose="02040503050406030204" pitchFamily="18" charset="0"/>
                                          </a:rPr>
                                          <m:t>𝑘</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−0.7</m:t>
                                            </m:r>
                                          </m:e>
                                        </m:d>
                                      </m:e>
                                      <m:sup>
                                        <m:r>
                                          <a:rPr lang="zh-CN" altLang="en-US" i="1">
                                            <a:solidFill>
                                              <a:srgbClr val="000000"/>
                                            </a:solidFill>
                                            <a:latin typeface="Cambria Math" panose="02040503050406030204" pitchFamily="18" charset="0"/>
                                          </a:rPr>
                                          <m:t>𝑘</m:t>
                                        </m:r>
                                      </m:sup>
                                    </m:sSup>
                                  </m:e>
                                </m:d>
                              </m:e>
                            </m:mr>
                            <m:mr>
                              <m:e>
                                <m:r>
                                  <a:rPr lang="zh-CN" altLang="en-US" i="1">
                                    <a:solidFill>
                                      <a:srgbClr val="000000"/>
                                    </a:solidFill>
                                    <a:latin typeface="Cambria Math" panose="02040503050406030204" pitchFamily="18" charset="0"/>
                                  </a:rPr>
                                  <m:t>−2.1</m:t>
                                </m:r>
                                <m:d>
                                  <m:dPr>
                                    <m:begChr m:val="["/>
                                    <m:endChr m:val="]"/>
                                    <m:ctrlPr>
                                      <a:rPr lang="zh-CN" altLang="en-US" i="1">
                                        <a:solidFill>
                                          <a:srgbClr val="000000"/>
                                        </a:solidFill>
                                        <a:latin typeface="Cambria Math" panose="02040503050406030204" pitchFamily="18" charset="0"/>
                                      </a:rPr>
                                    </m:ctrlPr>
                                  </m:dPr>
                                  <m:e>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−0.3</m:t>
                                            </m:r>
                                          </m:e>
                                        </m:d>
                                      </m:e>
                                      <m:sup>
                                        <m:r>
                                          <a:rPr lang="zh-CN" altLang="en-US" i="1">
                                            <a:solidFill>
                                              <a:srgbClr val="000000"/>
                                            </a:solidFill>
                                            <a:latin typeface="Cambria Math" panose="02040503050406030204" pitchFamily="18" charset="0"/>
                                          </a:rPr>
                                          <m:t>𝑘</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−0.7</m:t>
                                            </m:r>
                                          </m:e>
                                        </m:d>
                                      </m:e>
                                      <m:sup>
                                        <m:r>
                                          <a:rPr lang="zh-CN" altLang="en-US" i="1">
                                            <a:solidFill>
                                              <a:srgbClr val="000000"/>
                                            </a:solidFill>
                                            <a:latin typeface="Cambria Math" panose="02040503050406030204" pitchFamily="18" charset="0"/>
                                          </a:rPr>
                                          <m:t>𝑘</m:t>
                                        </m:r>
                                      </m:sup>
                                    </m:sSup>
                                  </m:e>
                                </m:d>
                              </m:e>
                              <m:e>
                                <m:r>
                                  <a:rPr lang="zh-CN" altLang="en-US" i="1">
                                    <a:solidFill>
                                      <a:srgbClr val="000000"/>
                                    </a:solidFill>
                                    <a:latin typeface="Cambria Math" panose="02040503050406030204" pitchFamily="18" charset="0"/>
                                  </a:rPr>
                                  <m:t>−3</m:t>
                                </m:r>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−0.3</m:t>
                                        </m:r>
                                      </m:e>
                                    </m:d>
                                  </m:e>
                                  <m:sup>
                                    <m:r>
                                      <a:rPr lang="zh-CN" altLang="en-US" i="1">
                                        <a:solidFill>
                                          <a:srgbClr val="000000"/>
                                        </a:solidFill>
                                        <a:latin typeface="Cambria Math" panose="02040503050406030204" pitchFamily="18" charset="0"/>
                                      </a:rPr>
                                      <m:t>𝑘</m:t>
                                    </m:r>
                                  </m:sup>
                                </m:sSup>
                                <m:r>
                                  <a:rPr lang="zh-CN" altLang="en-US" i="1">
                                    <a:solidFill>
                                      <a:srgbClr val="000000"/>
                                    </a:solidFill>
                                    <a:latin typeface="Cambria Math" panose="02040503050406030204" pitchFamily="18" charset="0"/>
                                  </a:rPr>
                                  <m:t>+7</m:t>
                                </m:r>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−0.7</m:t>
                                        </m:r>
                                      </m:e>
                                    </m:d>
                                  </m:e>
                                  <m:sup>
                                    <m:r>
                                      <a:rPr lang="zh-CN" altLang="en-US" i="1">
                                        <a:solidFill>
                                          <a:srgbClr val="000000"/>
                                        </a:solidFill>
                                        <a:latin typeface="Cambria Math" panose="02040503050406030204" pitchFamily="18" charset="0"/>
                                      </a:rPr>
                                      <m:t>𝑘</m:t>
                                    </m:r>
                                  </m:sup>
                                </m:sSup>
                              </m:e>
                            </m:mr>
                          </m:m>
                        </m:e>
                      </m:d>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−1</m:t>
                                </m:r>
                              </m:e>
                            </m:mr>
                          </m:m>
                        </m:e>
                      </m:d>
                    </m:oMath>
                  </m:oMathPara>
                </a14:m>
                <a:endParaRPr lang="en-US" altLang="zh-CN" i="1" dirty="0">
                  <a:solidFill>
                    <a:srgbClr val="000000"/>
                  </a:solidFill>
                  <a:latin typeface="Cambria Math" panose="02040503050406030204" pitchFamily="18" charset="0"/>
                </a:endParaRPr>
              </a:p>
              <a:p>
                <a:br>
                  <a:rPr lang="zh-CN" altLang="en-US" i="1" dirty="0">
                    <a:solidFill>
                      <a:srgbClr val="000000"/>
                    </a:solidFill>
                    <a:latin typeface="Cambria Math" panose="02040503050406030204" pitchFamily="18" charset="0"/>
                  </a:rPr>
                </a:br>
                <a:r>
                  <a:rPr lang="zh-CN" altLang="en-US" i="1" dirty="0">
                    <a:solidFill>
                      <a:srgbClr val="000000"/>
                    </a:solidFill>
                    <a:latin typeface="Cambria Math" panose="02040503050406030204" pitchFamily="18" charset="0"/>
                  </a:rPr>
                  <a:t>                </a:t>
                </a:r>
                <a14:m>
                  <m:oMath xmlns:m="http://schemas.openxmlformats.org/officeDocument/2006/math">
                    <m:r>
                      <m:rPr>
                        <m:aln/>
                      </m:rP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4</m:t>
                        </m:r>
                      </m:den>
                    </m:f>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−3</m:t>
                              </m:r>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−0.3</m:t>
                                      </m:r>
                                    </m:e>
                                  </m:d>
                                </m:e>
                                <m:sup>
                                  <m:r>
                                    <a:rPr lang="zh-CN" altLang="en-US" i="1">
                                      <a:solidFill>
                                        <a:srgbClr val="000000"/>
                                      </a:solidFill>
                                      <a:latin typeface="Cambria Math" panose="02040503050406030204" pitchFamily="18" charset="0"/>
                                    </a:rPr>
                                    <m:t>𝑘</m:t>
                                  </m:r>
                                </m:sup>
                              </m:sSup>
                              <m:r>
                                <a:rPr lang="zh-CN" altLang="en-US" i="1">
                                  <a:solidFill>
                                    <a:srgbClr val="000000"/>
                                  </a:solidFill>
                                  <a:latin typeface="Cambria Math" panose="02040503050406030204" pitchFamily="18" charset="0"/>
                                </a:rPr>
                                <m:t>+7</m:t>
                              </m:r>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−0.7</m:t>
                                      </m:r>
                                    </m:e>
                                  </m:d>
                                </m:e>
                                <m:sup>
                                  <m:r>
                                    <a:rPr lang="zh-CN" altLang="en-US" i="1">
                                      <a:solidFill>
                                        <a:srgbClr val="000000"/>
                                      </a:solidFill>
                                      <a:latin typeface="Cambria Math" panose="02040503050406030204" pitchFamily="18" charset="0"/>
                                    </a:rPr>
                                    <m:t>𝑘</m:t>
                                  </m:r>
                                </m:sup>
                              </m:sSup>
                            </m:e>
                          </m:mr>
                          <m:mr>
                            <m:e>
                              <m:r>
                                <a:rPr lang="zh-CN" altLang="en-US" i="1">
                                  <a:solidFill>
                                    <a:srgbClr val="000000"/>
                                  </a:solidFill>
                                  <a:latin typeface="Cambria Math" panose="02040503050406030204" pitchFamily="18" charset="0"/>
                                </a:rPr>
                                <m:t>0.9</m:t>
                              </m:r>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−0.3</m:t>
                                      </m:r>
                                    </m:e>
                                  </m:d>
                                </m:e>
                                <m:sup>
                                  <m:r>
                                    <a:rPr lang="zh-CN" altLang="en-US" i="1">
                                      <a:solidFill>
                                        <a:srgbClr val="000000"/>
                                      </a:solidFill>
                                      <a:latin typeface="Cambria Math" panose="02040503050406030204" pitchFamily="18" charset="0"/>
                                    </a:rPr>
                                    <m:t>𝑘</m:t>
                                  </m:r>
                                </m:sup>
                              </m:sSup>
                              <m:r>
                                <a:rPr lang="zh-CN" altLang="en-US" i="1">
                                  <a:solidFill>
                                    <a:srgbClr val="000000"/>
                                  </a:solidFill>
                                  <a:latin typeface="Cambria Math" panose="02040503050406030204" pitchFamily="18" charset="0"/>
                                </a:rPr>
                                <m:t>−4.9</m:t>
                              </m:r>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−0.7</m:t>
                                      </m:r>
                                    </m:e>
                                  </m:d>
                                </m:e>
                                <m:sup>
                                  <m:r>
                                    <a:rPr lang="zh-CN" altLang="en-US" i="1">
                                      <a:solidFill>
                                        <a:srgbClr val="000000"/>
                                      </a:solidFill>
                                      <a:latin typeface="Cambria Math" panose="02040503050406030204" pitchFamily="18" charset="0"/>
                                    </a:rPr>
                                    <m:t>𝑘</m:t>
                                  </m:r>
                                </m:sup>
                              </m:sSup>
                            </m:e>
                          </m:mr>
                        </m:m>
                      </m:e>
                    </m:d>
                  </m:oMath>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899592" y="1491630"/>
                <a:ext cx="9001496" cy="4905647"/>
              </a:xfrm>
              <a:prstGeom prst="rect">
                <a:avLst/>
              </a:prstGeom>
              <a:blipFill>
                <a:blip r:embed="rId4"/>
                <a:stretch>
                  <a:fillRect/>
                </a:stretch>
              </a:blipFill>
            </p:spPr>
            <p:txBody>
              <a:bodyPr/>
              <a:lstStyle/>
              <a:p>
                <a:r>
                  <a:rPr lang="zh-CN" altLang="en-US">
                    <a:noFill/>
                  </a:rPr>
                  <a:t> </a:t>
                </a:r>
              </a:p>
            </p:txBody>
          </p:sp>
        </mc:Fallback>
      </mc:AlternateContent>
      <p:sp>
        <p:nvSpPr>
          <p:cNvPr id="12" name="文本框 11"/>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线性离散系统状态方程的解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12"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pSp>
        <p:nvGrpSpPr>
          <p:cNvPr id="4" name="组合 3"/>
          <p:cNvGrpSpPr/>
          <p:nvPr/>
        </p:nvGrpSpPr>
        <p:grpSpPr>
          <a:xfrm>
            <a:off x="641350" y="771525"/>
            <a:ext cx="8344188" cy="4176489"/>
            <a:chOff x="641350" y="771525"/>
            <a:chExt cx="8344188" cy="4176489"/>
          </a:xfrm>
        </p:grpSpPr>
        <p:graphicFrame>
          <p:nvGraphicFramePr>
            <p:cNvPr id="2" name="对象 1"/>
            <p:cNvGraphicFramePr>
              <a:graphicFrameLocks noChangeAspect="1"/>
            </p:cNvGraphicFramePr>
            <p:nvPr/>
          </p:nvGraphicFramePr>
          <p:xfrm>
            <a:off x="641350" y="771525"/>
            <a:ext cx="7031038" cy="4175125"/>
          </p:xfrm>
          <a:graphic>
            <a:graphicData uri="http://schemas.openxmlformats.org/presentationml/2006/ole">
              <mc:AlternateContent xmlns:mc="http://schemas.openxmlformats.org/markup-compatibility/2006">
                <mc:Choice xmlns:v="urn:schemas-microsoft-com:vml" Requires="v">
                  <p:oleObj name="Equation" r:id="rId4" imgW="5285105" imgH="3139440" progId="Equation.DSMT4">
                    <p:embed/>
                  </p:oleObj>
                </mc:Choice>
                <mc:Fallback>
                  <p:oleObj name="Equation" r:id="rId4" imgW="5285105" imgH="3139440" progId="Equation.DSMT4">
                    <p:embed/>
                    <p:pic>
                      <p:nvPicPr>
                        <p:cNvPr id="0" name="图片 2"/>
                        <p:cNvPicPr/>
                        <p:nvPr/>
                      </p:nvPicPr>
                      <p:blipFill>
                        <a:blip r:embed="rId5"/>
                        <a:stretch>
                          <a:fillRect/>
                        </a:stretch>
                      </p:blipFill>
                      <p:spPr>
                        <a:xfrm>
                          <a:off x="641350" y="771525"/>
                          <a:ext cx="7031038" cy="4175125"/>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5652120" y="3723878"/>
            <a:ext cx="3333418" cy="1224136"/>
          </p:xfrm>
          <a:graphic>
            <a:graphicData uri="http://schemas.openxmlformats.org/presentationml/2006/ole">
              <mc:AlternateContent xmlns:mc="http://schemas.openxmlformats.org/markup-compatibility/2006">
                <mc:Choice xmlns:v="urn:schemas-microsoft-com:vml" Requires="v">
                  <p:oleObj name="Equation" r:id="rId6" imgW="53949600" imgH="19812000" progId="Equation.DSMT4">
                    <p:embed/>
                  </p:oleObj>
                </mc:Choice>
                <mc:Fallback>
                  <p:oleObj name="Equation" r:id="rId6" imgW="53949600" imgH="19812000" progId="Equation.DSMT4">
                    <p:embed/>
                    <p:pic>
                      <p:nvPicPr>
                        <p:cNvPr id="0" name="图片 5"/>
                        <p:cNvPicPr/>
                        <p:nvPr/>
                      </p:nvPicPr>
                      <p:blipFill>
                        <a:blip r:embed="rId7"/>
                        <a:stretch>
                          <a:fillRect/>
                        </a:stretch>
                      </p:blipFill>
                      <p:spPr>
                        <a:xfrm>
                          <a:off x="5652120" y="3723878"/>
                          <a:ext cx="3333418" cy="1224136"/>
                        </a:xfrm>
                        <a:prstGeom prst="rect">
                          <a:avLst/>
                        </a:prstGeom>
                      </p:spPr>
                    </p:pic>
                  </p:oleObj>
                </mc:Fallback>
              </mc:AlternateContent>
            </a:graphicData>
          </a:graphic>
        </p:graphicFrame>
      </p:grpSp>
      <p:sp>
        <p:nvSpPr>
          <p:cNvPr id="12" name="文本框 11"/>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线性离散系统状态方程的解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12"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3" y="995808"/>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最后求得状态方程的解为</a:t>
            </a:r>
          </a:p>
        </p:txBody>
      </p:sp>
      <p:sp>
        <p:nvSpPr>
          <p:cNvPr id="30" name="矩形 29"/>
          <p:cNvSpPr/>
          <p:nvPr/>
        </p:nvSpPr>
        <p:spPr>
          <a:xfrm>
            <a:off x="784883" y="3926253"/>
            <a:ext cx="7387517" cy="455253"/>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如在上式中，依次令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k </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solidFill>
                  <a:sysClr val="windowText" lastClr="000000"/>
                </a:solidFill>
                <a:latin typeface="宋体" panose="02010600030101010101" pitchFamily="2" charset="-122"/>
                <a:ea typeface="宋体" panose="02010600030101010101" pitchFamily="2" charset="-122"/>
              </a:rPr>
              <a:t>1</a:t>
            </a: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2</a:t>
            </a: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3…</a:t>
            </a:r>
            <a:r>
              <a:rPr lang="zh-CN" altLang="en-US" dirty="0">
                <a:solidFill>
                  <a:sysClr val="windowText" lastClr="000000"/>
                </a:solidFill>
                <a:latin typeface="宋体" panose="02010600030101010101" pitchFamily="2" charset="-122"/>
                <a:ea typeface="宋体" panose="02010600030101010101" pitchFamily="2" charset="-122"/>
              </a:rPr>
              <a:t>，则可得与例</a:t>
            </a:r>
            <a:r>
              <a:rPr lang="en-US" altLang="zh-CN" dirty="0">
                <a:solidFill>
                  <a:sysClr val="windowText" lastClr="000000"/>
                </a:solidFill>
                <a:latin typeface="宋体" panose="02010600030101010101" pitchFamily="2" charset="-122"/>
                <a:ea typeface="宋体" panose="02010600030101010101" pitchFamily="2" charset="-122"/>
              </a:rPr>
              <a:t>2.25</a:t>
            </a:r>
            <a:r>
              <a:rPr lang="zh-CN" altLang="en-US" dirty="0">
                <a:solidFill>
                  <a:sysClr val="windowText" lastClr="000000"/>
                </a:solidFill>
                <a:latin typeface="宋体" panose="02010600030101010101" pitchFamily="2" charset="-122"/>
                <a:ea typeface="宋体" panose="02010600030101010101" pitchFamily="2" charset="-122"/>
              </a:rPr>
              <a:t>完全相同的结果。</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1146879" y="1438686"/>
                <a:ext cx="6888683" cy="368074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𝑘</m:t>
                          </m:r>
                        </m:e>
                      </m:d>
                      <m:r>
                        <m:rPr>
                          <m:aln/>
                        </m:rP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𝐴</m:t>
                          </m:r>
                        </m:e>
                        <m:sup>
                          <m:r>
                            <a:rPr lang="zh-CN" altLang="en-US" i="1">
                              <a:solidFill>
                                <a:srgbClr val="000000"/>
                              </a:solidFill>
                              <a:latin typeface="Cambria Math" panose="02040503050406030204" pitchFamily="18" charset="0"/>
                            </a:rPr>
                            <m:t>𝑘</m:t>
                          </m:r>
                        </m:sup>
                      </m:sSup>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m:t>
                          </m:r>
                        </m:e>
                      </m:d>
                      <m:r>
                        <a:rPr lang="zh-CN" altLang="en-US" i="1">
                          <a:solidFill>
                            <a:srgbClr val="000000"/>
                          </a:solidFill>
                          <a:latin typeface="Cambria Math" panose="02040503050406030204" pitchFamily="18" charset="0"/>
                        </a:rPr>
                        <m:t>+</m:t>
                      </m:r>
                      <m:nary>
                        <m:naryPr>
                          <m:chr m:val="∑"/>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𝑖</m:t>
                          </m:r>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sup>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𝐴</m:t>
                              </m:r>
                            </m:e>
                            <m:sup>
                              <m:r>
                                <a:rPr lang="zh-CN" altLang="en-US" i="1">
                                  <a:solidFill>
                                    <a:srgbClr val="000000"/>
                                  </a:solidFill>
                                  <a:latin typeface="Cambria Math" panose="02040503050406030204" pitchFamily="18" charset="0"/>
                                </a:rPr>
                                <m:t>𝑖</m:t>
                              </m:r>
                            </m:sup>
                          </m:sSup>
                          <m:r>
                            <a:rPr lang="zh-CN" altLang="en-US" i="1">
                              <a:solidFill>
                                <a:srgbClr val="000000"/>
                              </a:solidFill>
                              <a:latin typeface="Cambria Math" panose="02040503050406030204" pitchFamily="18" charset="0"/>
                            </a:rPr>
                            <m:t>𝐵𝑎</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𝑖</m:t>
                              </m:r>
                              <m:r>
                                <a:rPr lang="zh-CN" altLang="en-US" i="1">
                                  <a:solidFill>
                                    <a:srgbClr val="000000"/>
                                  </a:solidFill>
                                  <a:latin typeface="Cambria Math" panose="02040503050406030204" pitchFamily="18" charset="0"/>
                                </a:rPr>
                                <m:t>−1</m:t>
                              </m:r>
                            </m:e>
                          </m:d>
                        </m:e>
                      </m:nary>
                    </m:oMath>
                    <m:oMath xmlns:m="http://schemas.openxmlformats.org/officeDocument/2006/math">
                      <m:r>
                        <m:rPr>
                          <m:aln/>
                        </m:rP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209</m:t>
                                    </m:r>
                                  </m:num>
                                  <m:den>
                                    <m:r>
                                      <a:rPr lang="zh-CN" altLang="en-US" i="1">
                                        <a:solidFill>
                                          <a:srgbClr val="000000"/>
                                        </a:solidFill>
                                        <a:latin typeface="Cambria Math" panose="02040503050406030204" pitchFamily="18" charset="0"/>
                                      </a:rPr>
                                      <m:t>52</m:t>
                                    </m:r>
                                  </m:den>
                                </m:f>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−0.3</m:t>
                                        </m:r>
                                      </m:e>
                                    </m:d>
                                  </m:e>
                                  <m:sup>
                                    <m:r>
                                      <a:rPr lang="zh-CN" altLang="en-US" i="1">
                                        <a:solidFill>
                                          <a:srgbClr val="000000"/>
                                        </a:solidFill>
                                        <a:latin typeface="Cambria Math" panose="02040503050406030204" pitchFamily="18" charset="0"/>
                                      </a:rPr>
                                      <m:t>𝑘</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249</m:t>
                                    </m:r>
                                  </m:num>
                                  <m:den>
                                    <m:r>
                                      <a:rPr lang="zh-CN" altLang="en-US" i="1">
                                        <a:solidFill>
                                          <a:srgbClr val="000000"/>
                                        </a:solidFill>
                                        <a:latin typeface="Cambria Math" panose="02040503050406030204" pitchFamily="18" charset="0"/>
                                      </a:rPr>
                                      <m:t>68</m:t>
                                    </m:r>
                                  </m:den>
                                </m:f>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−0.7</m:t>
                                        </m:r>
                                      </m:e>
                                    </m:d>
                                  </m:e>
                                  <m:sup>
                                    <m:r>
                                      <a:rPr lang="zh-CN" altLang="en-US" i="1">
                                        <a:solidFill>
                                          <a:srgbClr val="000000"/>
                                        </a:solidFill>
                                        <a:latin typeface="Cambria Math" panose="02040503050406030204" pitchFamily="18" charset="0"/>
                                      </a:rPr>
                                      <m:t>𝑘</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300</m:t>
                                    </m:r>
                                  </m:num>
                                  <m:den>
                                    <m:r>
                                      <a:rPr lang="zh-CN" altLang="en-US" i="1">
                                        <a:solidFill>
                                          <a:srgbClr val="000000"/>
                                        </a:solidFill>
                                        <a:latin typeface="Cambria Math" panose="02040503050406030204" pitchFamily="18" charset="0"/>
                                      </a:rPr>
                                      <m:t>221</m:t>
                                    </m:r>
                                  </m:den>
                                </m:f>
                              </m:e>
                            </m:m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627</m:t>
                                    </m:r>
                                  </m:num>
                                  <m:den>
                                    <m:r>
                                      <a:rPr lang="zh-CN" altLang="en-US" i="1">
                                        <a:solidFill>
                                          <a:srgbClr val="000000"/>
                                        </a:solidFill>
                                        <a:latin typeface="Cambria Math" panose="02040503050406030204" pitchFamily="18" charset="0"/>
                                      </a:rPr>
                                      <m:t>520</m:t>
                                    </m:r>
                                  </m:den>
                                </m:f>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−0.3</m:t>
                                        </m:r>
                                      </m:e>
                                    </m:d>
                                  </m:e>
                                  <m:sup>
                                    <m:r>
                                      <a:rPr lang="zh-CN" altLang="en-US" i="1">
                                        <a:solidFill>
                                          <a:srgbClr val="000000"/>
                                        </a:solidFill>
                                        <a:latin typeface="Cambria Math" panose="02040503050406030204" pitchFamily="18" charset="0"/>
                                      </a:rPr>
                                      <m:t>𝑘</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1743</m:t>
                                    </m:r>
                                  </m:num>
                                  <m:den>
                                    <m:r>
                                      <a:rPr lang="zh-CN" altLang="en-US" i="1">
                                        <a:solidFill>
                                          <a:srgbClr val="000000"/>
                                        </a:solidFill>
                                        <a:latin typeface="Cambria Math" panose="02040503050406030204" pitchFamily="18" charset="0"/>
                                      </a:rPr>
                                      <m:t>680</m:t>
                                    </m:r>
                                  </m:den>
                                </m:f>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−0.7</m:t>
                                        </m:r>
                                      </m:e>
                                    </m:d>
                                  </m:e>
                                  <m:sup>
                                    <m:r>
                                      <a:rPr lang="zh-CN" altLang="en-US" i="1">
                                        <a:solidFill>
                                          <a:srgbClr val="000000"/>
                                        </a:solidFill>
                                        <a:latin typeface="Cambria Math" panose="02040503050406030204" pitchFamily="18" charset="0"/>
                                      </a:rPr>
                                      <m:t>𝑘</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79</m:t>
                                    </m:r>
                                  </m:num>
                                  <m:den>
                                    <m:r>
                                      <a:rPr lang="zh-CN" altLang="en-US" i="1">
                                        <a:solidFill>
                                          <a:srgbClr val="000000"/>
                                        </a:solidFill>
                                        <a:latin typeface="Cambria Math" panose="02040503050406030204" pitchFamily="18" charset="0"/>
                                      </a:rPr>
                                      <m:t>221</m:t>
                                    </m:r>
                                  </m:den>
                                </m:f>
                              </m:e>
                            </m:mr>
                          </m:m>
                        </m:e>
                      </m:d>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=1,2,3,⋯</m:t>
                          </m:r>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146879" y="1438686"/>
                <a:ext cx="6888683" cy="3680742"/>
              </a:xfrm>
              <a:prstGeom prst="rect">
                <a:avLst/>
              </a:prstGeom>
              <a:blipFill>
                <a:blip r:embed="rId4"/>
                <a:stretch>
                  <a:fillRect/>
                </a:stretch>
              </a:blipFill>
            </p:spPr>
            <p:txBody>
              <a:bodyPr/>
              <a:lstStyle/>
              <a:p>
                <a:r>
                  <a:rPr lang="zh-CN" altLang="en-US">
                    <a:noFill/>
                  </a:rPr>
                  <a:t> </a:t>
                </a:r>
              </a:p>
            </p:txBody>
          </p:sp>
        </mc:Fallback>
      </mc:AlternateContent>
      <p:sp>
        <p:nvSpPr>
          <p:cNvPr id="10" name="文本框 9"/>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线性离散系统状态方程的解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30" grpId="0"/>
      <p:bldP spid="10"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3" y="723249"/>
            <a:ext cx="6641767" cy="455253"/>
          </a:xfrm>
          <a:prstGeom prst="rect">
            <a:avLst/>
          </a:prstGeom>
          <a:noFill/>
        </p:spPr>
        <p:txBody>
          <a:bodyPr wrap="square">
            <a:spAutoFit/>
          </a:bodyPr>
          <a:lstStyle/>
          <a:p>
            <a:pPr>
              <a:lnSpc>
                <a:spcPct val="150000"/>
              </a:lnSpc>
            </a:pP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Z</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变换法</a:t>
            </a:r>
          </a:p>
        </p:txBody>
      </p:sp>
      <p:sp>
        <p:nvSpPr>
          <p:cNvPr id="29" name="矩形 28"/>
          <p:cNvSpPr/>
          <p:nvPr/>
        </p:nvSpPr>
        <p:spPr>
          <a:xfrm>
            <a:off x="784882" y="1267316"/>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将线性离散系统的状态方程</a:t>
            </a:r>
          </a:p>
        </p:txBody>
      </p:sp>
      <p:sp>
        <p:nvSpPr>
          <p:cNvPr id="30" name="矩形 29"/>
          <p:cNvSpPr/>
          <p:nvPr/>
        </p:nvSpPr>
        <p:spPr>
          <a:xfrm>
            <a:off x="784881" y="2116497"/>
            <a:ext cx="6641767" cy="455253"/>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的两边同时进行</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Z</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变换，得</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3" name="对象 2"/>
              <p:cNvSpPr txBox="1"/>
              <p:nvPr/>
            </p:nvSpPr>
            <p:spPr>
              <a:xfrm>
                <a:off x="1979612" y="1779588"/>
                <a:ext cx="5040659" cy="124532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𝑘</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𝐵𝑢</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𝑘</m:t>
                          </m:r>
                        </m:e>
                      </m:d>
                    </m:oMath>
                  </m:oMathPara>
                </a14:m>
                <a:endParaRPr lang="zh-CN" altLang="en-US" dirty="0"/>
              </a:p>
            </p:txBody>
          </p:sp>
        </mc:Choice>
        <mc:Fallback xmlns="">
          <p:sp>
            <p:nvSpPr>
              <p:cNvPr id="3" name="对象 2"/>
              <p:cNvSpPr txBox="1">
                <a:spLocks noRot="1" noChangeAspect="1" noMove="1" noResize="1" noEditPoints="1" noAdjustHandles="1" noChangeArrowheads="1" noChangeShapeType="1" noTextEdit="1"/>
              </p:cNvSpPr>
              <p:nvPr/>
            </p:nvSpPr>
            <p:spPr>
              <a:xfrm>
                <a:off x="1979612" y="1779588"/>
                <a:ext cx="5040659" cy="1245325"/>
              </a:xfrm>
              <a:prstGeom prst="rect">
                <a:avLst/>
              </a:prstGeom>
              <a:blipFill>
                <a:blip r:embed="rId4"/>
                <a:stretch>
                  <a:fillRect/>
                </a:stretch>
              </a:blipFill>
            </p:spPr>
            <p:txBody>
              <a:bodyPr/>
              <a:lstStyle/>
              <a:p>
                <a:r>
                  <a:rPr lang="zh-CN" altLang="en-US">
                    <a:noFill/>
                  </a:rPr>
                  <a:t> </a:t>
                </a:r>
              </a:p>
            </p:txBody>
          </p:sp>
        </mc:Fallback>
      </mc:AlternateContent>
      <p:grpSp>
        <p:nvGrpSpPr>
          <p:cNvPr id="6" name="组合 5"/>
          <p:cNvGrpSpPr/>
          <p:nvPr/>
        </p:nvGrpSpPr>
        <p:grpSpPr>
          <a:xfrm>
            <a:off x="899592" y="2729502"/>
            <a:ext cx="7814304" cy="1570440"/>
            <a:chOff x="899592" y="2425676"/>
            <a:chExt cx="7814304" cy="1570440"/>
          </a:xfrm>
        </p:grpSpPr>
        <p:sp>
          <p:nvSpPr>
            <p:cNvPr id="11" name="矩形 10"/>
            <p:cNvSpPr/>
            <p:nvPr/>
          </p:nvSpPr>
          <p:spPr>
            <a:xfrm>
              <a:off x="899592" y="2984479"/>
              <a:ext cx="7814304"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或                                                          （</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2.60</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p>
          </p:txBody>
        </p:sp>
        <mc:AlternateContent xmlns:mc="http://schemas.openxmlformats.org/markup-compatibility/2006" xmlns:a14="http://schemas.microsoft.com/office/drawing/2010/main">
          <mc:Choice Requires="a14">
            <p:sp>
              <p:nvSpPr>
                <p:cNvPr id="4" name="对象 3"/>
                <p:cNvSpPr txBox="1"/>
                <p:nvPr/>
              </p:nvSpPr>
              <p:spPr>
                <a:xfrm>
                  <a:off x="1979612" y="2425676"/>
                  <a:ext cx="6480819" cy="55880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𝑧𝑥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𝑧</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𝑧𝑥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𝑧</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𝐵𝑢</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𝑧</m:t>
                            </m:r>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1979612" y="2425676"/>
                  <a:ext cx="6480819" cy="558804"/>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对象 6"/>
                <p:cNvSpPr txBox="1"/>
                <p:nvPr/>
              </p:nvSpPr>
              <p:spPr>
                <a:xfrm>
                  <a:off x="1981200" y="3048974"/>
                  <a:ext cx="4823048" cy="94714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𝑧𝐼</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e>
                        </m:d>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𝑧</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𝑧𝑥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𝐵𝑢</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𝑧</m:t>
                            </m:r>
                          </m:e>
                        </m:d>
                      </m:oMath>
                    </m:oMathPara>
                  </a14:m>
                  <a:endParaRPr lang="zh-CN" altLang="en-US" dirty="0"/>
                </a:p>
              </p:txBody>
            </p:sp>
          </mc:Choice>
          <mc:Fallback xmlns="">
            <p:sp>
              <p:nvSpPr>
                <p:cNvPr id="7" name="对象 6"/>
                <p:cNvSpPr txBox="1">
                  <a:spLocks noRot="1" noChangeAspect="1" noMove="1" noResize="1" noEditPoints="1" noAdjustHandles="1" noChangeArrowheads="1" noChangeShapeType="1" noTextEdit="1"/>
                </p:cNvSpPr>
                <p:nvPr/>
              </p:nvSpPr>
              <p:spPr>
                <a:xfrm>
                  <a:off x="1981200" y="3048974"/>
                  <a:ext cx="4823048" cy="947142"/>
                </a:xfrm>
                <a:prstGeom prst="rect">
                  <a:avLst/>
                </a:prstGeom>
                <a:blipFill>
                  <a:blip r:embed="rId6"/>
                  <a:stretch>
                    <a:fillRect/>
                  </a:stretch>
                </a:blipFill>
              </p:spPr>
              <p:txBody>
                <a:bodyPr/>
                <a:lstStyle/>
                <a:p>
                  <a:r>
                    <a:rPr lang="zh-CN" altLang="en-US">
                      <a:noFill/>
                    </a:rPr>
                    <a:t> </a:t>
                  </a:r>
                </a:p>
              </p:txBody>
            </p:sp>
          </mc:Fallback>
        </mc:AlternateContent>
      </p:grpSp>
      <p:grpSp>
        <p:nvGrpSpPr>
          <p:cNvPr id="9" name="组合 8"/>
          <p:cNvGrpSpPr/>
          <p:nvPr/>
        </p:nvGrpSpPr>
        <p:grpSpPr>
          <a:xfrm>
            <a:off x="899592" y="3922482"/>
            <a:ext cx="6641767" cy="1025530"/>
            <a:chOff x="784881" y="3564068"/>
            <a:chExt cx="6641767" cy="1025530"/>
          </a:xfrm>
        </p:grpSpPr>
        <p:sp>
          <p:nvSpPr>
            <p:cNvPr id="15" name="矩形 14"/>
            <p:cNvSpPr/>
            <p:nvPr/>
          </p:nvSpPr>
          <p:spPr>
            <a:xfrm>
              <a:off x="784881" y="3564068"/>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式中，                                    </a:t>
              </a:r>
            </a:p>
          </p:txBody>
        </p:sp>
        <mc:AlternateContent xmlns:mc="http://schemas.openxmlformats.org/markup-compatibility/2006" xmlns:a14="http://schemas.microsoft.com/office/drawing/2010/main">
          <mc:Choice Requires="a14">
            <p:sp>
              <p:nvSpPr>
                <p:cNvPr id="10" name="对象 9"/>
                <p:cNvSpPr txBox="1"/>
                <p:nvPr/>
              </p:nvSpPr>
              <p:spPr>
                <a:xfrm>
                  <a:off x="1536700" y="3656148"/>
                  <a:ext cx="5267548" cy="93345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𝑧</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𝑍</m:t>
                        </m:r>
                        <m:d>
                          <m:dPr>
                            <m:begChr m:val="["/>
                            <m:endChr m:val="]"/>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𝑘</m:t>
                                </m:r>
                              </m:e>
                            </m:d>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𝑢</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𝑧</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𝑍</m:t>
                        </m:r>
                        <m:d>
                          <m:dPr>
                            <m:begChr m:val="["/>
                            <m:endChr m:val="]"/>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𝑢</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𝑘</m:t>
                                </m:r>
                              </m:e>
                            </m:d>
                          </m:e>
                        </m:d>
                        <m:r>
                          <a:rPr lang="zh-CN" altLang="en-US" i="0">
                            <a:solidFill>
                              <a:srgbClr val="000000"/>
                            </a:solidFill>
                            <a:latin typeface="Cambria Math" panose="02040503050406030204" pitchFamily="18" charset="0"/>
                          </a:rPr>
                          <m:t> </m:t>
                        </m:r>
                      </m:oMath>
                    </m:oMathPara>
                  </a14:m>
                  <a:endParaRPr lang="zh-CN" altLang="en-US" dirty="0"/>
                </a:p>
              </p:txBody>
            </p:sp>
          </mc:Choice>
          <mc:Fallback xmlns="">
            <p:sp>
              <p:nvSpPr>
                <p:cNvPr id="10" name="对象 9"/>
                <p:cNvSpPr txBox="1">
                  <a:spLocks noRot="1" noChangeAspect="1" noMove="1" noResize="1" noEditPoints="1" noAdjustHandles="1" noChangeArrowheads="1" noChangeShapeType="1" noTextEdit="1"/>
                </p:cNvSpPr>
                <p:nvPr/>
              </p:nvSpPr>
              <p:spPr>
                <a:xfrm>
                  <a:off x="1536700" y="3656148"/>
                  <a:ext cx="5267548" cy="933450"/>
                </a:xfrm>
                <a:prstGeom prst="rect">
                  <a:avLst/>
                </a:prstGeom>
                <a:blipFill>
                  <a:blip r:embed="rId7"/>
                  <a:stretch>
                    <a:fillRect/>
                  </a:stretch>
                </a:blipFill>
              </p:spPr>
              <p:txBody>
                <a:bodyPr/>
                <a:lstStyle/>
                <a:p>
                  <a:r>
                    <a:rPr lang="zh-CN" altLang="en-US">
                      <a:noFill/>
                    </a:rPr>
                    <a:t> </a:t>
                  </a:r>
                </a:p>
              </p:txBody>
            </p:sp>
          </mc:Fallback>
        </mc:AlternateContent>
      </p:grpSp>
      <p:sp>
        <p:nvSpPr>
          <p:cNvPr id="18" name="文本框 17"/>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线性离散系统状态方程的解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30" grpId="0"/>
      <p:bldP spid="18"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75" name="矩形 74"/>
          <p:cNvSpPr/>
          <p:nvPr/>
        </p:nvSpPr>
        <p:spPr>
          <a:xfrm>
            <a:off x="784883" y="716060"/>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方程（</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2.60</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）两边同时左乘          ，得</a:t>
            </a:r>
          </a:p>
        </p:txBody>
      </p:sp>
      <mc:AlternateContent xmlns:mc="http://schemas.openxmlformats.org/markup-compatibility/2006" xmlns:a14="http://schemas.microsoft.com/office/drawing/2010/main">
        <mc:Choice Requires="a14">
          <p:sp>
            <p:nvSpPr>
              <p:cNvPr id="2" name="对象 1"/>
              <p:cNvSpPr txBox="1"/>
              <p:nvPr/>
            </p:nvSpPr>
            <p:spPr>
              <a:xfrm>
                <a:off x="3563888" y="793101"/>
                <a:ext cx="3311872" cy="2558663"/>
              </a:xfrm>
              <a:prstGeom prst="rect">
                <a:avLst/>
              </a:prstGeom>
            </p:spPr>
            <p:txBody>
              <a:bodyPr>
                <a:normAutofit/>
              </a:bodyPr>
              <a:lstStyle/>
              <a:p>
                <a14:m>
                  <m:oMath xmlns:m="http://schemas.openxmlformats.org/officeDocument/2006/math">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𝑧𝐼</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e>
                        </m:d>
                      </m:e>
                      <m:sup>
                        <m:r>
                          <a:rPr lang="zh-CN" altLang="en-US" i="1">
                            <a:solidFill>
                              <a:srgbClr val="000000"/>
                            </a:solidFill>
                            <a:latin typeface="Cambria Math" panose="02040503050406030204" pitchFamily="18" charset="0"/>
                          </a:rPr>
                          <m:t>−1</m:t>
                        </m:r>
                      </m:sup>
                    </m:sSup>
                  </m:oMath>
                </a14:m>
                <a:r>
                  <a:rPr lang="zh-CN" altLang="en-US" dirty="0"/>
                  <a:t>  </a:t>
                </a:r>
              </a:p>
            </p:txBody>
          </p:sp>
        </mc:Choice>
        <mc:Fallback xmlns="">
          <p:sp>
            <p:nvSpPr>
              <p:cNvPr id="2" name="对象 1"/>
              <p:cNvSpPr txBox="1">
                <a:spLocks noRot="1" noChangeAspect="1" noMove="1" noResize="1" noEditPoints="1" noAdjustHandles="1" noChangeArrowheads="1" noChangeShapeType="1" noTextEdit="1"/>
              </p:cNvSpPr>
              <p:nvPr/>
            </p:nvSpPr>
            <p:spPr>
              <a:xfrm>
                <a:off x="3563888" y="793101"/>
                <a:ext cx="3311872" cy="2558663"/>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对象 4"/>
              <p:cNvSpPr txBox="1"/>
              <p:nvPr/>
            </p:nvSpPr>
            <p:spPr>
              <a:xfrm>
                <a:off x="1694892" y="1179951"/>
                <a:ext cx="7338888" cy="162870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𝑧</m:t>
                          </m:r>
                        </m:e>
                      </m:d>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𝑧𝐼</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e>
                          </m:d>
                        </m:e>
                        <m:sup>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𝑧𝑥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m:t>
                          </m:r>
                        </m:e>
                      </m:d>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𝑧𝐼</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e>
                          </m:d>
                        </m:e>
                        <m:sup>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𝐵𝑢</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𝑧</m:t>
                          </m:r>
                        </m:e>
                      </m:d>
                    </m:oMath>
                  </m:oMathPara>
                </a14:m>
                <a:endParaRPr lang="zh-CN" altLang="en-US" dirty="0"/>
              </a:p>
            </p:txBody>
          </p:sp>
        </mc:Choice>
        <mc:Fallback xmlns="">
          <p:sp>
            <p:nvSpPr>
              <p:cNvPr id="5" name="对象 4"/>
              <p:cNvSpPr txBox="1">
                <a:spLocks noRot="1" noChangeAspect="1" noMove="1" noResize="1" noEditPoints="1" noAdjustHandles="1" noChangeArrowheads="1" noChangeShapeType="1" noTextEdit="1"/>
              </p:cNvSpPr>
              <p:nvPr/>
            </p:nvSpPr>
            <p:spPr>
              <a:xfrm>
                <a:off x="1694892" y="1179951"/>
                <a:ext cx="7338888" cy="1628702"/>
              </a:xfrm>
              <a:prstGeom prst="rect">
                <a:avLst/>
              </a:prstGeom>
              <a:blipFill>
                <a:blip r:embed="rId5"/>
                <a:stretch>
                  <a:fillRect/>
                </a:stretch>
              </a:blipFill>
            </p:spPr>
            <p:txBody>
              <a:bodyPr/>
              <a:lstStyle/>
              <a:p>
                <a:r>
                  <a:rPr lang="zh-CN" altLang="en-US">
                    <a:noFill/>
                  </a:rPr>
                  <a:t> </a:t>
                </a:r>
              </a:p>
            </p:txBody>
          </p:sp>
        </mc:Fallback>
      </mc:AlternateContent>
      <p:grpSp>
        <p:nvGrpSpPr>
          <p:cNvPr id="7" name="组合 6"/>
          <p:cNvGrpSpPr/>
          <p:nvPr/>
        </p:nvGrpSpPr>
        <p:grpSpPr>
          <a:xfrm>
            <a:off x="784882" y="1457094"/>
            <a:ext cx="7969139" cy="1978255"/>
            <a:chOff x="784882" y="1457094"/>
            <a:chExt cx="7969139" cy="1978255"/>
          </a:xfrm>
        </p:grpSpPr>
        <p:sp>
          <p:nvSpPr>
            <p:cNvPr id="29" name="矩形 28"/>
            <p:cNvSpPr/>
            <p:nvPr/>
          </p:nvSpPr>
          <p:spPr>
            <a:xfrm>
              <a:off x="784882" y="1457094"/>
              <a:ext cx="7675549" cy="858377"/>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求</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Z</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反变换得</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                                                           </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2.61</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p>
          </p:txBody>
        </p:sp>
        <mc:AlternateContent xmlns:mc="http://schemas.openxmlformats.org/markup-compatibility/2006" xmlns:a14="http://schemas.microsoft.com/office/drawing/2010/main">
          <mc:Choice Requires="a14">
            <p:sp>
              <p:nvSpPr>
                <p:cNvPr id="8" name="对象 7"/>
                <p:cNvSpPr txBox="1"/>
                <p:nvPr/>
              </p:nvSpPr>
              <p:spPr>
                <a:xfrm>
                  <a:off x="1547813" y="1908174"/>
                  <a:ext cx="7206208" cy="15271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𝑘</m:t>
                            </m:r>
                          </m:e>
                        </m:d>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𝑍</m:t>
                            </m:r>
                          </m:e>
                          <m:sup>
                            <m:r>
                              <a:rPr lang="zh-CN" altLang="en-US" i="1">
                                <a:solidFill>
                                  <a:srgbClr val="000000"/>
                                </a:solidFill>
                                <a:latin typeface="Cambria Math" panose="02040503050406030204" pitchFamily="18" charset="0"/>
                              </a:rPr>
                              <m:t>−1</m:t>
                            </m:r>
                          </m:sup>
                        </m:sSup>
                        <m:d>
                          <m:dPr>
                            <m:begChr m:val="["/>
                            <m:endChr m:val="]"/>
                            <m:ctrlPr>
                              <a:rPr lang="zh-CN" altLang="en-US" i="1">
                                <a:solidFill>
                                  <a:srgbClr val="000000"/>
                                </a:solidFill>
                                <a:latin typeface="Cambria Math" panose="02040503050406030204" pitchFamily="18" charset="0"/>
                              </a:rPr>
                            </m:ctrlPr>
                          </m:dPr>
                          <m:e>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𝑧𝐼</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e>
                                </m:d>
                              </m:e>
                              <m:sup>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𝑧</m:t>
                            </m:r>
                          </m:e>
                        </m:d>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m:t>
                            </m:r>
                          </m:e>
                        </m:d>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𝑍</m:t>
                            </m:r>
                          </m:e>
                          <m:sup>
                            <m:r>
                              <a:rPr lang="zh-CN" altLang="en-US" i="1">
                                <a:solidFill>
                                  <a:srgbClr val="000000"/>
                                </a:solidFill>
                                <a:latin typeface="Cambria Math" panose="02040503050406030204" pitchFamily="18" charset="0"/>
                              </a:rPr>
                              <m:t>−1</m:t>
                            </m:r>
                          </m:sup>
                        </m:sSup>
                        <m:d>
                          <m:dPr>
                            <m:begChr m:val="["/>
                            <m:endChr m:val="]"/>
                            <m:ctrlPr>
                              <a:rPr lang="zh-CN" altLang="en-US" i="1">
                                <a:solidFill>
                                  <a:srgbClr val="000000"/>
                                </a:solidFill>
                                <a:latin typeface="Cambria Math" panose="02040503050406030204" pitchFamily="18" charset="0"/>
                              </a:rPr>
                            </m:ctrlPr>
                          </m:dPr>
                          <m:e>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𝑧𝐼</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e>
                                </m:d>
                              </m:e>
                              <m:sup>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𝐵𝑢</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𝑧</m:t>
                                </m:r>
                              </m:e>
                            </m:d>
                          </m:e>
                        </m:d>
                      </m:oMath>
                    </m:oMathPara>
                  </a14:m>
                  <a:endParaRPr lang="zh-CN" altLang="en-US" dirty="0"/>
                </a:p>
              </p:txBody>
            </p:sp>
          </mc:Choice>
          <mc:Fallback xmlns="">
            <p:sp>
              <p:nvSpPr>
                <p:cNvPr id="8" name="对象 7"/>
                <p:cNvSpPr txBox="1">
                  <a:spLocks noRot="1" noChangeAspect="1" noMove="1" noResize="1" noEditPoints="1" noAdjustHandles="1" noChangeArrowheads="1" noChangeShapeType="1" noTextEdit="1"/>
                </p:cNvSpPr>
                <p:nvPr/>
              </p:nvSpPr>
              <p:spPr>
                <a:xfrm>
                  <a:off x="1547813" y="1908174"/>
                  <a:ext cx="7206208" cy="1527175"/>
                </a:xfrm>
                <a:prstGeom prst="rect">
                  <a:avLst/>
                </a:prstGeom>
                <a:blipFill>
                  <a:blip r:embed="rId6"/>
                  <a:stretch>
                    <a:fillRect/>
                  </a:stretch>
                </a:blipFill>
              </p:spPr>
              <p:txBody>
                <a:bodyPr/>
                <a:lstStyle/>
                <a:p>
                  <a:r>
                    <a:rPr lang="zh-CN" altLang="en-US">
                      <a:noFill/>
                    </a:rPr>
                    <a:t> </a:t>
                  </a:r>
                </a:p>
              </p:txBody>
            </p:sp>
          </mc:Fallback>
        </mc:AlternateContent>
      </p:grpSp>
      <p:sp>
        <p:nvSpPr>
          <p:cNvPr id="15" name="矩形 14"/>
          <p:cNvSpPr/>
          <p:nvPr/>
        </p:nvSpPr>
        <p:spPr>
          <a:xfrm>
            <a:off x="784881" y="4110088"/>
            <a:ext cx="7819567" cy="858377"/>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由上式可知，应用</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Z</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变换法求得的线性离散系统状态方程的解与应用递推法求得的线性离散系统状态方程的解具有完全相同的结果。</a:t>
            </a:r>
          </a:p>
        </p:txBody>
      </p:sp>
      <p:grpSp>
        <p:nvGrpSpPr>
          <p:cNvPr id="10" name="组合 9"/>
          <p:cNvGrpSpPr/>
          <p:nvPr/>
        </p:nvGrpSpPr>
        <p:grpSpPr>
          <a:xfrm>
            <a:off x="784881" y="2315471"/>
            <a:ext cx="7675549" cy="2483798"/>
            <a:chOff x="784882" y="2413074"/>
            <a:chExt cx="7675549" cy="2483798"/>
          </a:xfrm>
        </p:grpSpPr>
        <p:sp>
          <p:nvSpPr>
            <p:cNvPr id="30" name="矩形 29"/>
            <p:cNvSpPr/>
            <p:nvPr/>
          </p:nvSpPr>
          <p:spPr>
            <a:xfrm>
              <a:off x="784882" y="2413074"/>
              <a:ext cx="7675549" cy="1689373"/>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与式（</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2.56</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）比较得</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                                                           </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2.62</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                                                           （</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2.63</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p>
          </p:txBody>
        </p:sp>
        <mc:AlternateContent xmlns:mc="http://schemas.openxmlformats.org/markup-compatibility/2006" xmlns:a14="http://schemas.microsoft.com/office/drawing/2010/main">
          <mc:Choice Requires="a14">
            <p:sp>
              <p:nvSpPr>
                <p:cNvPr id="11" name="对象 10"/>
                <p:cNvSpPr txBox="1"/>
                <p:nvPr/>
              </p:nvSpPr>
              <p:spPr>
                <a:xfrm>
                  <a:off x="2978130" y="2927269"/>
                  <a:ext cx="4320629" cy="148702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𝑍</m:t>
                            </m:r>
                          </m:e>
                          <m:sup>
                            <m:r>
                              <a:rPr lang="zh-CN" altLang="en-US" i="1">
                                <a:solidFill>
                                  <a:srgbClr val="000000"/>
                                </a:solidFill>
                                <a:latin typeface="Cambria Math" panose="02040503050406030204" pitchFamily="18" charset="0"/>
                              </a:rPr>
                              <m:t>−1</m:t>
                            </m:r>
                          </m:sup>
                        </m:sSup>
                        <m:d>
                          <m:dPr>
                            <m:begChr m:val="["/>
                            <m:endChr m:val="]"/>
                            <m:ctrlPr>
                              <a:rPr lang="zh-CN" altLang="en-US" i="1">
                                <a:solidFill>
                                  <a:srgbClr val="000000"/>
                                </a:solidFill>
                                <a:latin typeface="Cambria Math" panose="02040503050406030204" pitchFamily="18" charset="0"/>
                              </a:rPr>
                            </m:ctrlPr>
                          </m:dPr>
                          <m:e>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𝑧𝐼</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e>
                                </m:d>
                              </m:e>
                              <m:sup>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𝑧</m:t>
                            </m:r>
                          </m:e>
                        </m:d>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𝐴</m:t>
                            </m:r>
                          </m:e>
                          <m:sup>
                            <m:r>
                              <a:rPr lang="zh-CN" altLang="en-US" i="1">
                                <a:solidFill>
                                  <a:srgbClr val="000000"/>
                                </a:solidFill>
                                <a:latin typeface="Cambria Math" panose="02040503050406030204" pitchFamily="18" charset="0"/>
                              </a:rPr>
                              <m:t>𝑘</m:t>
                            </m:r>
                          </m:sup>
                        </m:sSup>
                      </m:oMath>
                    </m:oMathPara>
                  </a14:m>
                  <a:endParaRPr lang="zh-CN" altLang="en-US" dirty="0"/>
                </a:p>
              </p:txBody>
            </p:sp>
          </mc:Choice>
          <mc:Fallback xmlns="">
            <p:sp>
              <p:nvSpPr>
                <p:cNvPr id="11" name="对象 10"/>
                <p:cNvSpPr txBox="1">
                  <a:spLocks noRot="1" noChangeAspect="1" noMove="1" noResize="1" noEditPoints="1" noAdjustHandles="1" noChangeArrowheads="1" noChangeShapeType="1" noTextEdit="1"/>
                </p:cNvSpPr>
                <p:nvPr/>
              </p:nvSpPr>
              <p:spPr>
                <a:xfrm>
                  <a:off x="2978130" y="2927269"/>
                  <a:ext cx="4320629" cy="1487026"/>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对象 12"/>
                <p:cNvSpPr txBox="1"/>
                <p:nvPr/>
              </p:nvSpPr>
              <p:spPr>
                <a:xfrm>
                  <a:off x="2376043" y="3413266"/>
                  <a:ext cx="4892129" cy="148360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𝑧</m:t>
                            </m:r>
                          </m:e>
                          <m:sup>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𝑧𝐼</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𝐵𝑢</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𝑧</m:t>
                        </m:r>
                        <m:r>
                          <a:rPr lang="zh-CN" altLang="en-US" i="1">
                            <a:solidFill>
                              <a:srgbClr val="000000"/>
                            </a:solidFill>
                            <a:latin typeface="Cambria Math" panose="02040503050406030204" pitchFamily="18" charset="0"/>
                          </a:rPr>
                          <m:t>)]=</m:t>
                        </m:r>
                        <m:nary>
                          <m:naryPr>
                            <m:chr m:val="∑"/>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𝑗</m:t>
                            </m:r>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sup>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𝐴</m:t>
                                </m:r>
                              </m:e>
                              <m:sup>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𝑗</m:t>
                                </m:r>
                                <m:r>
                                  <a:rPr lang="zh-CN" altLang="en-US" i="1">
                                    <a:solidFill>
                                      <a:srgbClr val="000000"/>
                                    </a:solidFill>
                                    <a:latin typeface="Cambria Math" panose="02040503050406030204" pitchFamily="18" charset="0"/>
                                  </a:rPr>
                                  <m:t>−1</m:t>
                                </m:r>
                              </m:sup>
                            </m:sSup>
                          </m:e>
                        </m:nary>
                        <m:r>
                          <a:rPr lang="zh-CN" altLang="en-US" i="1">
                            <a:solidFill>
                              <a:srgbClr val="000000"/>
                            </a:solidFill>
                            <a:latin typeface="Cambria Math" panose="02040503050406030204" pitchFamily="18" charset="0"/>
                          </a:rPr>
                          <m:t>𝐵𝑢</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𝑗</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13" name="对象 12"/>
                <p:cNvSpPr txBox="1">
                  <a:spLocks noRot="1" noChangeAspect="1" noMove="1" noResize="1" noEditPoints="1" noAdjustHandles="1" noChangeArrowheads="1" noChangeShapeType="1" noTextEdit="1"/>
                </p:cNvSpPr>
                <p:nvPr/>
              </p:nvSpPr>
              <p:spPr>
                <a:xfrm>
                  <a:off x="2376043" y="3413266"/>
                  <a:ext cx="4892129" cy="1483606"/>
                </a:xfrm>
                <a:prstGeom prst="rect">
                  <a:avLst/>
                </a:prstGeom>
                <a:blipFill>
                  <a:blip r:embed="rId8"/>
                  <a:stretch>
                    <a:fillRect/>
                  </a:stretch>
                </a:blipFill>
              </p:spPr>
              <p:txBody>
                <a:bodyPr/>
                <a:lstStyle/>
                <a:p>
                  <a:r>
                    <a:rPr lang="zh-CN" altLang="en-US">
                      <a:noFill/>
                    </a:rPr>
                    <a:t> </a:t>
                  </a:r>
                </a:p>
              </p:txBody>
            </p:sp>
          </mc:Fallback>
        </mc:AlternateContent>
      </p:grpSp>
      <p:sp>
        <p:nvSpPr>
          <p:cNvPr id="18" name="文本框 17"/>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线性离散系统状态方程的解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15" grpId="0"/>
      <p:bldP spid="18"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3" y="995808"/>
            <a:ext cx="7747557" cy="858377"/>
          </a:xfrm>
          <a:prstGeom prst="rect">
            <a:avLst/>
          </a:prstGeom>
          <a:noFill/>
        </p:spPr>
        <p:txBody>
          <a:bodyPr wrap="square">
            <a:spAutoFit/>
          </a:bodyPr>
          <a:lstStyle/>
          <a:p>
            <a:pPr>
              <a:lnSpc>
                <a:spcPct val="150000"/>
              </a:lnSpc>
            </a:pPr>
            <a:r>
              <a:rPr lang="zh-CN" altLang="en-US" sz="1800" dirty="0">
                <a:latin typeface="Times New Roman" panose="02020603050405020304" pitchFamily="18" charset="0"/>
              </a:rPr>
              <a:t>例</a:t>
            </a:r>
            <a:r>
              <a:rPr lang="en-US" altLang="zh-CN" sz="1800" dirty="0">
                <a:latin typeface="Times New Roman" panose="02020603050405020304" pitchFamily="18" charset="0"/>
              </a:rPr>
              <a:t>2.27 </a:t>
            </a:r>
            <a:r>
              <a:rPr lang="zh-CN" altLang="en-US" sz="1800" dirty="0">
                <a:latin typeface="Times New Roman" panose="02020603050405020304" pitchFamily="18" charset="0"/>
              </a:rPr>
              <a:t>试应用</a:t>
            </a:r>
            <a:r>
              <a:rPr lang="en-US" altLang="zh-CN" dirty="0">
                <a:latin typeface="Times New Roman" panose="02020603050405020304" pitchFamily="18" charset="0"/>
              </a:rPr>
              <a:t>Z</a:t>
            </a:r>
            <a:r>
              <a:rPr lang="zh-CN" altLang="en-US" sz="1800" dirty="0">
                <a:latin typeface="Times New Roman" panose="02020603050405020304" pitchFamily="18" charset="0"/>
              </a:rPr>
              <a:t>变换法求取例</a:t>
            </a:r>
            <a:r>
              <a:rPr lang="en-US" altLang="zh-CN" sz="1800" dirty="0">
                <a:latin typeface="Times New Roman" panose="02020603050405020304" pitchFamily="18" charset="0"/>
              </a:rPr>
              <a:t>2.25</a:t>
            </a:r>
            <a:r>
              <a:rPr lang="zh-CN" altLang="en-US" sz="1800" dirty="0">
                <a:latin typeface="Times New Roman" panose="02020603050405020304" pitchFamily="18" charset="0"/>
              </a:rPr>
              <a:t>所示的线性离散系统的状态</a:t>
            </a:r>
            <a:r>
              <a:rPr lang="zh-CN" altLang="en-US" dirty="0">
                <a:latin typeface="Times New Roman" panose="02020603050405020304" pitchFamily="18" charset="0"/>
              </a:rPr>
              <a:t>转移</a:t>
            </a:r>
            <a:r>
              <a:rPr lang="zh-CN" altLang="en-US" sz="1800" dirty="0">
                <a:latin typeface="Times New Roman" panose="02020603050405020304" pitchFamily="18" charset="0"/>
              </a:rPr>
              <a:t>矩阵，并根据</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sp>
        <p:nvSpPr>
          <p:cNvPr id="29" name="矩形 28"/>
          <p:cNvSpPr/>
          <p:nvPr/>
        </p:nvSpPr>
        <p:spPr>
          <a:xfrm>
            <a:off x="798349" y="2120369"/>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求该系统状态方程的解。</a:t>
            </a:r>
          </a:p>
        </p:txBody>
      </p:sp>
      <p:sp>
        <p:nvSpPr>
          <p:cNvPr id="30" name="矩形 29"/>
          <p:cNvSpPr/>
          <p:nvPr/>
        </p:nvSpPr>
        <p:spPr>
          <a:xfrm>
            <a:off x="798349" y="2678142"/>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解：根据式（</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2.62</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），可求得该离散系统的状态转移矩阵，即</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2337520" y="1551543"/>
                <a:ext cx="6053683" cy="204041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smtClean="0">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m:t>
                          </m:r>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−1</m:t>
                                </m:r>
                              </m:e>
                            </m:mr>
                          </m:m>
                        </m:e>
                      </m:d>
                      <m:r>
                        <a:rPr lang="en-US" altLang="zh-CN" b="0" i="1" smtClean="0">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及</m:t>
                      </m:r>
                      <m:r>
                        <a:rPr lang="en-US" altLang="zh-CN" b="0" i="1" smtClean="0">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𝑢</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)=1  ​(</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&gt;0)</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337520" y="1551543"/>
                <a:ext cx="6053683" cy="2040413"/>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1909768" y="3235915"/>
                <a:ext cx="5397003" cy="115885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𝐴</m:t>
                          </m:r>
                        </m:e>
                        <m:sup>
                          <m:r>
                            <a:rPr lang="zh-CN" altLang="en-US" i="1">
                              <a:solidFill>
                                <a:srgbClr val="000000"/>
                              </a:solidFill>
                              <a:latin typeface="Cambria Math" panose="02040503050406030204" pitchFamily="18" charset="0"/>
                            </a:rPr>
                            <m:t>𝑘</m:t>
                          </m:r>
                        </m:sup>
                      </m:sSup>
                      <m:r>
                        <a:rPr lang="zh-CN" altLang="en-US" i="1">
                          <a:solidFill>
                            <a:srgbClr val="000000"/>
                          </a:solidFill>
                          <a:latin typeface="Cambria Math" panose="02040503050406030204" pitchFamily="18" charset="0"/>
                        </a:rPr>
                        <m:t>=</m:t>
                      </m:r>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𝑘</m:t>
                          </m:r>
                        </m:e>
                      </m:d>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𝑍</m:t>
                          </m:r>
                        </m:e>
                        <m:sup>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𝑧𝐼</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𝑧</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1909768" y="3235915"/>
                <a:ext cx="5397003" cy="1158850"/>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对象 5"/>
              <p:cNvSpPr txBox="1"/>
              <p:nvPr/>
            </p:nvSpPr>
            <p:spPr>
              <a:xfrm>
                <a:off x="2988146" y="3833432"/>
                <a:ext cx="4752429" cy="154250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𝑍</m:t>
                          </m:r>
                        </m:e>
                        <m:sup>
                          <m:r>
                            <a:rPr lang="zh-CN" altLang="en-US" i="1">
                              <a:solidFill>
                                <a:srgbClr val="000000"/>
                              </a:solidFill>
                              <a:latin typeface="Cambria Math" panose="02040503050406030204" pitchFamily="18" charset="0"/>
                            </a:rPr>
                            <m:t>−1</m:t>
                          </m:r>
                        </m:sup>
                      </m:sSup>
                      <m:d>
                        <m:dPr>
                          <m:begChr m:val="["/>
                          <m:endChr m:val="]"/>
                          <m:ctrlPr>
                            <a:rPr lang="zh-CN" altLang="en-US" i="1">
                              <a:solidFill>
                                <a:srgbClr val="000000"/>
                              </a:solidFill>
                              <a:latin typeface="Cambria Math" panose="02040503050406030204" pitchFamily="18" charset="0"/>
                            </a:rPr>
                          </m:ctrlPr>
                        </m:dPr>
                        <m:e>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𝑧</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0.21</m:t>
                                        </m:r>
                                      </m:e>
                                      <m:e>
                                        <m:r>
                                          <a:rPr lang="zh-CN" altLang="en-US" i="1">
                                            <a:solidFill>
                                              <a:srgbClr val="000000"/>
                                            </a:solidFill>
                                            <a:latin typeface="Cambria Math" panose="02040503050406030204" pitchFamily="18" charset="0"/>
                                          </a:rPr>
                                          <m:t>𝑧</m:t>
                                        </m:r>
                                        <m:r>
                                          <a:rPr lang="zh-CN" altLang="en-US" i="1">
                                            <a:solidFill>
                                              <a:srgbClr val="000000"/>
                                            </a:solidFill>
                                            <a:latin typeface="Cambria Math" panose="02040503050406030204" pitchFamily="18" charset="0"/>
                                          </a:rPr>
                                          <m:t>+1</m:t>
                                        </m:r>
                                      </m:e>
                                    </m:mr>
                                  </m:m>
                                </m:e>
                              </m:d>
                            </m:e>
                            <m:sup>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𝑧</m:t>
                          </m:r>
                        </m:e>
                      </m:d>
                    </m:oMath>
                  </m:oMathPara>
                </a14:m>
                <a:endParaRPr lang="zh-CN" altLang="en-US" dirty="0"/>
              </a:p>
            </p:txBody>
          </p:sp>
        </mc:Choice>
        <mc:Fallback xmlns="">
          <p:sp>
            <p:nvSpPr>
              <p:cNvPr id="6" name="对象 5"/>
              <p:cNvSpPr txBox="1">
                <a:spLocks noRot="1" noChangeAspect="1" noMove="1" noResize="1" noEditPoints="1" noAdjustHandles="1" noChangeArrowheads="1" noChangeShapeType="1" noTextEdit="1"/>
              </p:cNvSpPr>
              <p:nvPr/>
            </p:nvSpPr>
            <p:spPr>
              <a:xfrm>
                <a:off x="2988146" y="3833432"/>
                <a:ext cx="4752429" cy="1542504"/>
              </a:xfrm>
              <a:prstGeom prst="rect">
                <a:avLst/>
              </a:prstGeom>
              <a:blipFill>
                <a:blip r:embed="rId6"/>
                <a:stretch>
                  <a:fillRect/>
                </a:stretch>
              </a:blipFill>
            </p:spPr>
            <p:txBody>
              <a:bodyPr/>
              <a:lstStyle/>
              <a:p>
                <a:r>
                  <a:rPr lang="zh-CN" altLang="en-US">
                    <a:noFill/>
                  </a:rPr>
                  <a:t> </a:t>
                </a:r>
              </a:p>
            </p:txBody>
          </p:sp>
        </mc:Fallback>
      </mc:AlternateContent>
      <p:sp>
        <p:nvSpPr>
          <p:cNvPr id="12" name="文本框 11"/>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线性离散系统状态方程的解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30" grpId="0"/>
      <p:bldP spid="4" grpId="0"/>
      <p:bldP spid="6" grpId="0"/>
      <p:bldP spid="12"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1042988" y="771525"/>
                <a:ext cx="8857604" cy="496857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𝑍</m:t>
                          </m:r>
                        </m:e>
                        <m:sup>
                          <m:r>
                            <a:rPr lang="zh-CN" altLang="en-US" i="1">
                              <a:solidFill>
                                <a:srgbClr val="000000"/>
                              </a:solidFill>
                              <a:latin typeface="Cambria Math" panose="02040503050406030204" pitchFamily="18" charset="0"/>
                            </a:rPr>
                            <m:t>−1</m:t>
                          </m:r>
                        </m:sup>
                      </m:sSup>
                      <m:d>
                        <m:dPr>
                          <m:begChr m:val="["/>
                          <m:endChr m:val="]"/>
                          <m:ctrlPr>
                            <a:rPr lang="zh-CN" altLang="en-US" i="1">
                              <a:solidFill>
                                <a:srgbClr val="000000"/>
                              </a:solidFill>
                              <a:latin typeface="Cambria Math" panose="02040503050406030204" pitchFamily="18" charset="0"/>
                            </a:rPr>
                          </m:ctrlPr>
                        </m:dPr>
                        <m:e>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𝑧</m:t>
                                        </m:r>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𝑧</m:t>
                                        </m:r>
                                        <m:r>
                                          <a:rPr lang="zh-CN" altLang="en-US" i="1">
                                            <a:solidFill>
                                              <a:srgbClr val="000000"/>
                                            </a:solidFill>
                                            <a:latin typeface="Cambria Math" panose="02040503050406030204" pitchFamily="18" charset="0"/>
                                          </a:rPr>
                                          <m:t>+0.3)(</m:t>
                                        </m:r>
                                        <m:r>
                                          <a:rPr lang="zh-CN" altLang="en-US" i="1">
                                            <a:solidFill>
                                              <a:srgbClr val="000000"/>
                                            </a:solidFill>
                                            <a:latin typeface="Cambria Math" panose="02040503050406030204" pitchFamily="18" charset="0"/>
                                          </a:rPr>
                                          <m:t>𝑧</m:t>
                                        </m:r>
                                        <m:r>
                                          <a:rPr lang="zh-CN" altLang="en-US" i="1">
                                            <a:solidFill>
                                              <a:srgbClr val="000000"/>
                                            </a:solidFill>
                                            <a:latin typeface="Cambria Math" panose="02040503050406030204" pitchFamily="18" charset="0"/>
                                          </a:rPr>
                                          <m:t>+0.7)</m:t>
                                        </m:r>
                                      </m:den>
                                    </m:f>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𝑧</m:t>
                                        </m:r>
                                        <m:r>
                                          <a:rPr lang="zh-CN" altLang="en-US" i="1">
                                            <a:solidFill>
                                              <a:srgbClr val="000000"/>
                                            </a:solidFill>
                                            <a:latin typeface="Cambria Math" panose="02040503050406030204" pitchFamily="18" charset="0"/>
                                          </a:rPr>
                                          <m:t>+0.3)(</m:t>
                                        </m:r>
                                        <m:r>
                                          <a:rPr lang="zh-CN" altLang="en-US" i="1">
                                            <a:solidFill>
                                              <a:srgbClr val="000000"/>
                                            </a:solidFill>
                                            <a:latin typeface="Cambria Math" panose="02040503050406030204" pitchFamily="18" charset="0"/>
                                          </a:rPr>
                                          <m:t>𝑧</m:t>
                                        </m:r>
                                        <m:r>
                                          <a:rPr lang="zh-CN" altLang="en-US" i="1">
                                            <a:solidFill>
                                              <a:srgbClr val="000000"/>
                                            </a:solidFill>
                                            <a:latin typeface="Cambria Math" panose="02040503050406030204" pitchFamily="18" charset="0"/>
                                          </a:rPr>
                                          <m:t>+0.7)</m:t>
                                        </m:r>
                                      </m:den>
                                    </m:f>
                                  </m:e>
                                </m:m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−0.21</m:t>
                                        </m:r>
                                      </m:num>
                                      <m:den>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𝑧</m:t>
                                        </m:r>
                                        <m:r>
                                          <a:rPr lang="zh-CN" altLang="en-US" i="1">
                                            <a:solidFill>
                                              <a:srgbClr val="000000"/>
                                            </a:solidFill>
                                            <a:latin typeface="Cambria Math" panose="02040503050406030204" pitchFamily="18" charset="0"/>
                                          </a:rPr>
                                          <m:t>+0.3)(</m:t>
                                        </m:r>
                                        <m:r>
                                          <a:rPr lang="zh-CN" altLang="en-US" i="1">
                                            <a:solidFill>
                                              <a:srgbClr val="000000"/>
                                            </a:solidFill>
                                            <a:latin typeface="Cambria Math" panose="02040503050406030204" pitchFamily="18" charset="0"/>
                                          </a:rPr>
                                          <m:t>𝑧</m:t>
                                        </m:r>
                                        <m:r>
                                          <a:rPr lang="zh-CN" altLang="en-US" i="1">
                                            <a:solidFill>
                                              <a:srgbClr val="000000"/>
                                            </a:solidFill>
                                            <a:latin typeface="Cambria Math" panose="02040503050406030204" pitchFamily="18" charset="0"/>
                                          </a:rPr>
                                          <m:t>+0.7)</m:t>
                                        </m:r>
                                      </m:den>
                                    </m:f>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𝑧</m:t>
                                        </m:r>
                                      </m:num>
                                      <m:den>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𝑧</m:t>
                                        </m:r>
                                        <m:r>
                                          <a:rPr lang="zh-CN" altLang="en-US" i="1">
                                            <a:solidFill>
                                              <a:srgbClr val="000000"/>
                                            </a:solidFill>
                                            <a:latin typeface="Cambria Math" panose="02040503050406030204" pitchFamily="18" charset="0"/>
                                          </a:rPr>
                                          <m:t>+0.3)(</m:t>
                                        </m:r>
                                        <m:r>
                                          <a:rPr lang="zh-CN" altLang="en-US" i="1">
                                            <a:solidFill>
                                              <a:srgbClr val="000000"/>
                                            </a:solidFill>
                                            <a:latin typeface="Cambria Math" panose="02040503050406030204" pitchFamily="18" charset="0"/>
                                          </a:rPr>
                                          <m:t>𝑧</m:t>
                                        </m:r>
                                        <m:r>
                                          <a:rPr lang="zh-CN" altLang="en-US" i="1">
                                            <a:solidFill>
                                              <a:srgbClr val="000000"/>
                                            </a:solidFill>
                                            <a:latin typeface="Cambria Math" panose="02040503050406030204" pitchFamily="18" charset="0"/>
                                          </a:rPr>
                                          <m:t>+0.7)</m:t>
                                        </m:r>
                                      </m:den>
                                    </m:f>
                                  </m:e>
                                </m:mr>
                              </m:m>
                            </m:e>
                          </m:d>
                          <m:r>
                            <a:rPr lang="zh-CN" altLang="en-US" i="1">
                              <a:solidFill>
                                <a:srgbClr val="000000"/>
                              </a:solidFill>
                              <a:latin typeface="Cambria Math" panose="02040503050406030204" pitchFamily="18" charset="0"/>
                            </a:rPr>
                            <m:t>𝑧</m:t>
                          </m:r>
                        </m:e>
                      </m:d>
                    </m:oMath>
                  </m:oMathPara>
                </a14:m>
                <a:endParaRPr lang="en-US" altLang="zh-CN" i="1" dirty="0">
                  <a:solidFill>
                    <a:srgbClr val="000000"/>
                  </a:solidFill>
                  <a:latin typeface="Cambria Math" panose="02040503050406030204" pitchFamily="18" charset="0"/>
                </a:endParaRPr>
              </a:p>
              <a:p>
                <a:pPr/>
                <a:br>
                  <a:rPr lang="zh-CN" alt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4</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𝑍</m:t>
                          </m:r>
                        </m:e>
                        <m:sup>
                          <m:r>
                            <a:rPr lang="zh-CN" altLang="en-US" i="1">
                              <a:solidFill>
                                <a:srgbClr val="000000"/>
                              </a:solidFill>
                              <a:latin typeface="Cambria Math" panose="02040503050406030204" pitchFamily="18" charset="0"/>
                            </a:rPr>
                            <m:t>−1</m:t>
                          </m:r>
                        </m:sup>
                      </m:sSup>
                      <m:d>
                        <m:dPr>
                          <m:begChr m:val="["/>
                          <m:endChr m:val="]"/>
                          <m:ctrlPr>
                            <a:rPr lang="zh-CN" altLang="en-US" i="1">
                              <a:solidFill>
                                <a:srgbClr val="000000"/>
                              </a:solidFill>
                              <a:latin typeface="Cambria Math" panose="02040503050406030204" pitchFamily="18" charset="0"/>
                            </a:rPr>
                          </m:ctrlPr>
                        </m:dPr>
                        <m:e>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7</m:t>
                                        </m:r>
                                        <m:r>
                                          <a:rPr lang="zh-CN" altLang="en-US" i="1">
                                            <a:solidFill>
                                              <a:srgbClr val="000000"/>
                                            </a:solidFill>
                                            <a:latin typeface="Cambria Math" panose="02040503050406030204" pitchFamily="18" charset="0"/>
                                          </a:rPr>
                                          <m:t>𝑧</m:t>
                                        </m:r>
                                      </m:num>
                                      <m:den>
                                        <m:r>
                                          <a:rPr lang="zh-CN" altLang="en-US" i="1">
                                            <a:solidFill>
                                              <a:srgbClr val="000000"/>
                                            </a:solidFill>
                                            <a:latin typeface="Cambria Math" panose="02040503050406030204" pitchFamily="18" charset="0"/>
                                          </a:rPr>
                                          <m:t>𝑧</m:t>
                                        </m:r>
                                        <m:r>
                                          <a:rPr lang="zh-CN" altLang="en-US" i="1">
                                            <a:solidFill>
                                              <a:srgbClr val="000000"/>
                                            </a:solidFill>
                                            <a:latin typeface="Cambria Math" panose="02040503050406030204" pitchFamily="18" charset="0"/>
                                          </a:rPr>
                                          <m:t>+0.3</m:t>
                                        </m:r>
                                      </m:den>
                                    </m:f>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𝑧</m:t>
                                        </m:r>
                                      </m:num>
                                      <m:den>
                                        <m:r>
                                          <a:rPr lang="zh-CN" altLang="en-US" i="1">
                                            <a:solidFill>
                                              <a:srgbClr val="000000"/>
                                            </a:solidFill>
                                            <a:latin typeface="Cambria Math" panose="02040503050406030204" pitchFamily="18" charset="0"/>
                                          </a:rPr>
                                          <m:t>𝑧</m:t>
                                        </m:r>
                                        <m:r>
                                          <a:rPr lang="zh-CN" altLang="en-US" i="1">
                                            <a:solidFill>
                                              <a:srgbClr val="000000"/>
                                            </a:solidFill>
                                            <a:latin typeface="Cambria Math" panose="02040503050406030204" pitchFamily="18" charset="0"/>
                                          </a:rPr>
                                          <m:t>+0.7</m:t>
                                        </m:r>
                                      </m:den>
                                    </m:f>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10</m:t>
                                        </m:r>
                                        <m:r>
                                          <a:rPr lang="zh-CN" altLang="en-US" i="1">
                                            <a:solidFill>
                                              <a:srgbClr val="000000"/>
                                            </a:solidFill>
                                            <a:latin typeface="Cambria Math" panose="02040503050406030204" pitchFamily="18" charset="0"/>
                                          </a:rPr>
                                          <m:t>𝑧</m:t>
                                        </m:r>
                                      </m:num>
                                      <m:den>
                                        <m:r>
                                          <a:rPr lang="zh-CN" altLang="en-US" i="1">
                                            <a:solidFill>
                                              <a:srgbClr val="000000"/>
                                            </a:solidFill>
                                            <a:latin typeface="Cambria Math" panose="02040503050406030204" pitchFamily="18" charset="0"/>
                                          </a:rPr>
                                          <m:t>𝑧</m:t>
                                        </m:r>
                                        <m:r>
                                          <a:rPr lang="zh-CN" altLang="en-US" i="1">
                                            <a:solidFill>
                                              <a:srgbClr val="000000"/>
                                            </a:solidFill>
                                            <a:latin typeface="Cambria Math" panose="02040503050406030204" pitchFamily="18" charset="0"/>
                                          </a:rPr>
                                          <m:t>+0.3</m:t>
                                        </m:r>
                                      </m:den>
                                    </m:f>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10</m:t>
                                        </m:r>
                                        <m:r>
                                          <a:rPr lang="zh-CN" altLang="en-US" i="1">
                                            <a:solidFill>
                                              <a:srgbClr val="000000"/>
                                            </a:solidFill>
                                            <a:latin typeface="Cambria Math" panose="02040503050406030204" pitchFamily="18" charset="0"/>
                                          </a:rPr>
                                          <m:t>𝑧</m:t>
                                        </m:r>
                                      </m:num>
                                      <m:den>
                                        <m:r>
                                          <a:rPr lang="zh-CN" altLang="en-US" i="1">
                                            <a:solidFill>
                                              <a:srgbClr val="000000"/>
                                            </a:solidFill>
                                            <a:latin typeface="Cambria Math" panose="02040503050406030204" pitchFamily="18" charset="0"/>
                                          </a:rPr>
                                          <m:t>𝑧</m:t>
                                        </m:r>
                                        <m:r>
                                          <a:rPr lang="zh-CN" altLang="en-US" i="1">
                                            <a:solidFill>
                                              <a:srgbClr val="000000"/>
                                            </a:solidFill>
                                            <a:latin typeface="Cambria Math" panose="02040503050406030204" pitchFamily="18" charset="0"/>
                                          </a:rPr>
                                          <m:t>+0.7</m:t>
                                        </m:r>
                                      </m:den>
                                    </m:f>
                                  </m:e>
                                </m:mr>
                                <m:mr>
                                  <m:e>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2.1</m:t>
                                        </m:r>
                                        <m:r>
                                          <a:rPr lang="zh-CN" altLang="en-US" i="1">
                                            <a:solidFill>
                                              <a:srgbClr val="000000"/>
                                            </a:solidFill>
                                            <a:latin typeface="Cambria Math" panose="02040503050406030204" pitchFamily="18" charset="0"/>
                                          </a:rPr>
                                          <m:t>𝑧</m:t>
                                        </m:r>
                                      </m:num>
                                      <m:den>
                                        <m:r>
                                          <a:rPr lang="zh-CN" altLang="en-US" i="1">
                                            <a:solidFill>
                                              <a:srgbClr val="000000"/>
                                            </a:solidFill>
                                            <a:latin typeface="Cambria Math" panose="02040503050406030204" pitchFamily="18" charset="0"/>
                                          </a:rPr>
                                          <m:t>𝑧</m:t>
                                        </m:r>
                                        <m:r>
                                          <a:rPr lang="zh-CN" altLang="en-US" i="1">
                                            <a:solidFill>
                                              <a:srgbClr val="000000"/>
                                            </a:solidFill>
                                            <a:latin typeface="Cambria Math" panose="02040503050406030204" pitchFamily="18" charset="0"/>
                                          </a:rPr>
                                          <m:t>+0.3</m:t>
                                        </m:r>
                                      </m:den>
                                    </m:f>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2.1</m:t>
                                        </m:r>
                                        <m:r>
                                          <a:rPr lang="zh-CN" altLang="en-US" i="1">
                                            <a:solidFill>
                                              <a:srgbClr val="000000"/>
                                            </a:solidFill>
                                            <a:latin typeface="Cambria Math" panose="02040503050406030204" pitchFamily="18" charset="0"/>
                                          </a:rPr>
                                          <m:t>𝑧</m:t>
                                        </m:r>
                                      </m:num>
                                      <m:den>
                                        <m:r>
                                          <a:rPr lang="zh-CN" altLang="en-US" i="1">
                                            <a:solidFill>
                                              <a:srgbClr val="000000"/>
                                            </a:solidFill>
                                            <a:latin typeface="Cambria Math" panose="02040503050406030204" pitchFamily="18" charset="0"/>
                                          </a:rPr>
                                          <m:t>𝑧</m:t>
                                        </m:r>
                                        <m:r>
                                          <a:rPr lang="zh-CN" altLang="en-US" i="1">
                                            <a:solidFill>
                                              <a:srgbClr val="000000"/>
                                            </a:solidFill>
                                            <a:latin typeface="Cambria Math" panose="02040503050406030204" pitchFamily="18" charset="0"/>
                                          </a:rPr>
                                          <m:t>+0.7</m:t>
                                        </m:r>
                                      </m:den>
                                    </m:f>
                                  </m:e>
                                  <m:e>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𝑧</m:t>
                                        </m:r>
                                      </m:num>
                                      <m:den>
                                        <m:r>
                                          <a:rPr lang="zh-CN" altLang="en-US" i="1">
                                            <a:solidFill>
                                              <a:srgbClr val="000000"/>
                                            </a:solidFill>
                                            <a:latin typeface="Cambria Math" panose="02040503050406030204" pitchFamily="18" charset="0"/>
                                          </a:rPr>
                                          <m:t>𝑧</m:t>
                                        </m:r>
                                        <m:r>
                                          <a:rPr lang="zh-CN" altLang="en-US" i="1">
                                            <a:solidFill>
                                              <a:srgbClr val="000000"/>
                                            </a:solidFill>
                                            <a:latin typeface="Cambria Math" panose="02040503050406030204" pitchFamily="18" charset="0"/>
                                          </a:rPr>
                                          <m:t>+0.3</m:t>
                                        </m:r>
                                      </m:den>
                                    </m:f>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7</m:t>
                                        </m:r>
                                        <m:r>
                                          <a:rPr lang="zh-CN" altLang="en-US" i="1">
                                            <a:solidFill>
                                              <a:srgbClr val="000000"/>
                                            </a:solidFill>
                                            <a:latin typeface="Cambria Math" panose="02040503050406030204" pitchFamily="18" charset="0"/>
                                          </a:rPr>
                                          <m:t>𝑧</m:t>
                                        </m:r>
                                      </m:num>
                                      <m:den>
                                        <m:r>
                                          <a:rPr lang="zh-CN" altLang="en-US" i="1">
                                            <a:solidFill>
                                              <a:srgbClr val="000000"/>
                                            </a:solidFill>
                                            <a:latin typeface="Cambria Math" panose="02040503050406030204" pitchFamily="18" charset="0"/>
                                          </a:rPr>
                                          <m:t>𝑧</m:t>
                                        </m:r>
                                        <m:r>
                                          <a:rPr lang="zh-CN" altLang="en-US" i="1">
                                            <a:solidFill>
                                              <a:srgbClr val="000000"/>
                                            </a:solidFill>
                                            <a:latin typeface="Cambria Math" panose="02040503050406030204" pitchFamily="18" charset="0"/>
                                          </a:rPr>
                                          <m:t>+0.7</m:t>
                                        </m:r>
                                      </m:den>
                                    </m:f>
                                  </m:e>
                                </m:mr>
                              </m:m>
                            </m:e>
                          </m:d>
                        </m:e>
                      </m:d>
                    </m:oMath>
                  </m:oMathPara>
                </a14:m>
                <a:endParaRPr lang="en-US" altLang="zh-CN" i="1" dirty="0">
                  <a:solidFill>
                    <a:srgbClr val="000000"/>
                  </a:solidFill>
                  <a:latin typeface="Cambria Math" panose="02040503050406030204" pitchFamily="18" charset="0"/>
                </a:endParaRPr>
              </a:p>
              <a:p>
                <a:endParaRPr lang="en-US" altLang="zh-CN" i="1" dirty="0">
                  <a:solidFill>
                    <a:srgbClr val="000000"/>
                  </a:solidFill>
                  <a:latin typeface="Cambria Math" panose="02040503050406030204" pitchFamily="18" charset="0"/>
                </a:endParaRPr>
              </a:p>
              <a:p>
                <a:pPr/>
                <a:br>
                  <a:rPr lang="zh-CN" alt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4</m:t>
                          </m:r>
                        </m:den>
                      </m:f>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7(−0.3</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𝑘</m:t>
                                    </m:r>
                                  </m:sup>
                                </m:sSup>
                                <m:r>
                                  <a:rPr lang="zh-CN" altLang="en-US" i="1">
                                    <a:solidFill>
                                      <a:srgbClr val="000000"/>
                                    </a:solidFill>
                                    <a:latin typeface="Cambria Math" panose="02040503050406030204" pitchFamily="18" charset="0"/>
                                  </a:rPr>
                                  <m:t>−3(−0.7</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𝑘</m:t>
                                    </m:r>
                                  </m:sup>
                                </m:sSup>
                              </m:e>
                              <m:e>
                                <m:r>
                                  <a:rPr lang="zh-CN" altLang="en-US" i="1">
                                    <a:solidFill>
                                      <a:srgbClr val="000000"/>
                                    </a:solidFill>
                                    <a:latin typeface="Cambria Math" panose="02040503050406030204" pitchFamily="18" charset="0"/>
                                  </a:rPr>
                                  <m:t>10(−0.3</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𝑘</m:t>
                                    </m:r>
                                  </m:sup>
                                </m:sSup>
                                <m:r>
                                  <a:rPr lang="zh-CN" altLang="en-US" i="1">
                                    <a:solidFill>
                                      <a:srgbClr val="000000"/>
                                    </a:solidFill>
                                    <a:latin typeface="Cambria Math" panose="02040503050406030204" pitchFamily="18" charset="0"/>
                                  </a:rPr>
                                  <m:t>−10(−0.7</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𝑘</m:t>
                                    </m:r>
                                  </m:sup>
                                </m:sSup>
                              </m:e>
                            </m:mr>
                            <m:mr>
                              <m:e>
                                <m:r>
                                  <a:rPr lang="zh-CN" altLang="en-US" i="1">
                                    <a:solidFill>
                                      <a:srgbClr val="000000"/>
                                    </a:solidFill>
                                    <a:latin typeface="Cambria Math" panose="02040503050406030204" pitchFamily="18" charset="0"/>
                                  </a:rPr>
                                  <m:t>−2.1(−0.3</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𝑘</m:t>
                                    </m:r>
                                  </m:sup>
                                </m:sSup>
                                <m:r>
                                  <a:rPr lang="zh-CN" altLang="en-US" i="1">
                                    <a:solidFill>
                                      <a:srgbClr val="000000"/>
                                    </a:solidFill>
                                    <a:latin typeface="Cambria Math" panose="02040503050406030204" pitchFamily="18" charset="0"/>
                                  </a:rPr>
                                  <m:t>+2.1(−0.7</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𝑘</m:t>
                                    </m:r>
                                  </m:sup>
                                </m:sSup>
                              </m:e>
                              <m:e>
                                <m:r>
                                  <a:rPr lang="zh-CN" altLang="en-US" i="1">
                                    <a:solidFill>
                                      <a:srgbClr val="000000"/>
                                    </a:solidFill>
                                    <a:latin typeface="Cambria Math" panose="02040503050406030204" pitchFamily="18" charset="0"/>
                                  </a:rPr>
                                  <m:t>−3(−0.3</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𝑘</m:t>
                                    </m:r>
                                  </m:sup>
                                </m:sSup>
                                <m:r>
                                  <a:rPr lang="zh-CN" altLang="en-US" i="1">
                                    <a:solidFill>
                                      <a:srgbClr val="000000"/>
                                    </a:solidFill>
                                    <a:latin typeface="Cambria Math" panose="02040503050406030204" pitchFamily="18" charset="0"/>
                                  </a:rPr>
                                  <m:t>+7(−0.7</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𝑘</m:t>
                                    </m:r>
                                  </m:sup>
                                </m:sSup>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042988" y="771525"/>
                <a:ext cx="8857604" cy="4968577"/>
              </a:xfrm>
              <a:prstGeom prst="rect">
                <a:avLst/>
              </a:prstGeom>
              <a:blipFill>
                <a:blip r:embed="rId4"/>
                <a:stretch>
                  <a:fillRect/>
                </a:stretch>
              </a:blipFill>
            </p:spPr>
            <p:txBody>
              <a:bodyPr/>
              <a:lstStyle/>
              <a:p>
                <a:r>
                  <a:rPr lang="zh-CN" altLang="en-US">
                    <a:noFill/>
                  </a:rPr>
                  <a:t> </a:t>
                </a:r>
              </a:p>
            </p:txBody>
          </p:sp>
        </mc:Fallback>
      </mc:AlternateContent>
      <p:sp>
        <p:nvSpPr>
          <p:cNvPr id="10" name="文本框 9"/>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线性离散系统状态方程的解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10"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3" y="995808"/>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计算</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1476375" y="1087438"/>
                <a:ext cx="7667625" cy="387570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𝑧</m:t>
                          </m:r>
                        </m:e>
                        <m:sup>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𝑧𝐼</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𝑧</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(0)</m:t>
                      </m:r>
                    </m:oMath>
                  </m:oMathPara>
                </a14:m>
                <a:endParaRPr lang="en-US" altLang="zh-CN" i="1" dirty="0">
                  <a:solidFill>
                    <a:srgbClr val="000000"/>
                  </a:solidFill>
                  <a:latin typeface="Cambria Math" panose="02040503050406030204" pitchFamily="18" charset="0"/>
                </a:endParaRPr>
              </a:p>
              <a:p>
                <a:pPr/>
                <a:br>
                  <a:rPr lang="zh-CN" alt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4</m:t>
                          </m:r>
                        </m:den>
                      </m:f>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7(−0.3</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𝑘</m:t>
                                    </m:r>
                                  </m:sup>
                                </m:sSup>
                                <m:r>
                                  <a:rPr lang="zh-CN" altLang="en-US" i="1">
                                    <a:solidFill>
                                      <a:srgbClr val="000000"/>
                                    </a:solidFill>
                                    <a:latin typeface="Cambria Math" panose="02040503050406030204" pitchFamily="18" charset="0"/>
                                  </a:rPr>
                                  <m:t>−3(−0.7</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𝑘</m:t>
                                    </m:r>
                                  </m:sup>
                                </m:sSup>
                              </m:e>
                              <m:e>
                                <m:r>
                                  <a:rPr lang="zh-CN" altLang="en-US" i="1">
                                    <a:solidFill>
                                      <a:srgbClr val="000000"/>
                                    </a:solidFill>
                                    <a:latin typeface="Cambria Math" panose="02040503050406030204" pitchFamily="18" charset="0"/>
                                  </a:rPr>
                                  <m:t>10(−0.3</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𝑘</m:t>
                                    </m:r>
                                  </m:sup>
                                </m:sSup>
                                <m:r>
                                  <a:rPr lang="zh-CN" altLang="en-US" i="1">
                                    <a:solidFill>
                                      <a:srgbClr val="000000"/>
                                    </a:solidFill>
                                    <a:latin typeface="Cambria Math" panose="02040503050406030204" pitchFamily="18" charset="0"/>
                                  </a:rPr>
                                  <m:t>−10(−0.7</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𝑘</m:t>
                                    </m:r>
                                  </m:sup>
                                </m:sSup>
                              </m:e>
                            </m:mr>
                            <m:mr>
                              <m:e>
                                <m:r>
                                  <a:rPr lang="zh-CN" altLang="en-US" i="1">
                                    <a:solidFill>
                                      <a:srgbClr val="000000"/>
                                    </a:solidFill>
                                    <a:latin typeface="Cambria Math" panose="02040503050406030204" pitchFamily="18" charset="0"/>
                                  </a:rPr>
                                  <m:t>−2.1(−0.3</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𝑘</m:t>
                                    </m:r>
                                  </m:sup>
                                </m:sSup>
                                <m:r>
                                  <a:rPr lang="zh-CN" altLang="en-US" i="1">
                                    <a:solidFill>
                                      <a:srgbClr val="000000"/>
                                    </a:solidFill>
                                    <a:latin typeface="Cambria Math" panose="02040503050406030204" pitchFamily="18" charset="0"/>
                                  </a:rPr>
                                  <m:t>+2.1(−0.7</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𝑘</m:t>
                                    </m:r>
                                  </m:sup>
                                </m:sSup>
                              </m:e>
                              <m:e>
                                <m:r>
                                  <a:rPr lang="zh-CN" altLang="en-US" i="1">
                                    <a:solidFill>
                                      <a:srgbClr val="000000"/>
                                    </a:solidFill>
                                    <a:latin typeface="Cambria Math" panose="02040503050406030204" pitchFamily="18" charset="0"/>
                                  </a:rPr>
                                  <m:t>−3(−0.3</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𝑘</m:t>
                                    </m:r>
                                  </m:sup>
                                </m:sSup>
                                <m:r>
                                  <a:rPr lang="zh-CN" altLang="en-US" i="1">
                                    <a:solidFill>
                                      <a:srgbClr val="000000"/>
                                    </a:solidFill>
                                    <a:latin typeface="Cambria Math" panose="02040503050406030204" pitchFamily="18" charset="0"/>
                                  </a:rPr>
                                  <m:t>+7(−0.7</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𝑘</m:t>
                                    </m:r>
                                  </m:sup>
                                </m:sSup>
                              </m:e>
                            </m:mr>
                          </m:m>
                        </m:e>
                      </m:d>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−1</m:t>
                                </m:r>
                              </m:e>
                            </m:mr>
                          </m:m>
                        </m:e>
                      </m:d>
                    </m:oMath>
                  </m:oMathPara>
                </a14:m>
                <a:endParaRPr lang="en-US" altLang="zh-CN" i="1" dirty="0">
                  <a:solidFill>
                    <a:srgbClr val="000000"/>
                  </a:solidFill>
                  <a:latin typeface="Cambria Math" panose="02040503050406030204" pitchFamily="18" charset="0"/>
                </a:endParaRPr>
              </a:p>
              <a:p>
                <a:pPr/>
                <a:br>
                  <a:rPr lang="zh-CN" alt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4</m:t>
                                    </m:r>
                                  </m:den>
                                </m:f>
                                <m:r>
                                  <a:rPr lang="zh-CN" altLang="en-US" i="1">
                                    <a:solidFill>
                                      <a:srgbClr val="000000"/>
                                    </a:solidFill>
                                    <a:latin typeface="Cambria Math" panose="02040503050406030204" pitchFamily="18" charset="0"/>
                                  </a:rPr>
                                  <m:t>(−0.3</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𝑘</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7</m:t>
                                    </m:r>
                                  </m:num>
                                  <m:den>
                                    <m:r>
                                      <a:rPr lang="zh-CN" altLang="en-US" i="1">
                                        <a:solidFill>
                                          <a:srgbClr val="000000"/>
                                        </a:solidFill>
                                        <a:latin typeface="Cambria Math" panose="02040503050406030204" pitchFamily="18" charset="0"/>
                                      </a:rPr>
                                      <m:t>4</m:t>
                                    </m:r>
                                  </m:den>
                                </m:f>
                                <m:r>
                                  <a:rPr lang="zh-CN" altLang="en-US" i="1">
                                    <a:solidFill>
                                      <a:srgbClr val="000000"/>
                                    </a:solidFill>
                                    <a:latin typeface="Cambria Math" panose="02040503050406030204" pitchFamily="18" charset="0"/>
                                  </a:rPr>
                                  <m:t>(−0.7</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𝑘</m:t>
                                    </m:r>
                                  </m:sup>
                                </m:sSup>
                              </m:e>
                            </m:m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9</m:t>
                                    </m:r>
                                  </m:num>
                                  <m:den>
                                    <m:r>
                                      <a:rPr lang="zh-CN" altLang="en-US" i="1">
                                        <a:solidFill>
                                          <a:srgbClr val="000000"/>
                                        </a:solidFill>
                                        <a:latin typeface="Cambria Math" panose="02040503050406030204" pitchFamily="18" charset="0"/>
                                      </a:rPr>
                                      <m:t>40</m:t>
                                    </m:r>
                                  </m:den>
                                </m:f>
                                <m:r>
                                  <a:rPr lang="zh-CN" altLang="en-US" i="1">
                                    <a:solidFill>
                                      <a:srgbClr val="000000"/>
                                    </a:solidFill>
                                    <a:latin typeface="Cambria Math" panose="02040503050406030204" pitchFamily="18" charset="0"/>
                                  </a:rPr>
                                  <m:t>(−0.3</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𝑘</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49</m:t>
                                    </m:r>
                                  </m:num>
                                  <m:den>
                                    <m:r>
                                      <a:rPr lang="zh-CN" altLang="en-US" i="1">
                                        <a:solidFill>
                                          <a:srgbClr val="000000"/>
                                        </a:solidFill>
                                        <a:latin typeface="Cambria Math" panose="02040503050406030204" pitchFamily="18" charset="0"/>
                                      </a:rPr>
                                      <m:t>40</m:t>
                                    </m:r>
                                  </m:den>
                                </m:f>
                                <m:r>
                                  <a:rPr lang="zh-CN" altLang="en-US" i="1">
                                    <a:solidFill>
                                      <a:srgbClr val="000000"/>
                                    </a:solidFill>
                                    <a:latin typeface="Cambria Math" panose="02040503050406030204" pitchFamily="18" charset="0"/>
                                  </a:rPr>
                                  <m:t>(−0.7</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𝑘</m:t>
                                    </m:r>
                                  </m:sup>
                                </m:sSup>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476375" y="1087438"/>
                <a:ext cx="7667625" cy="3875705"/>
              </a:xfrm>
              <a:prstGeom prst="rect">
                <a:avLst/>
              </a:prstGeom>
              <a:blipFill>
                <a:blip r:embed="rId4"/>
                <a:stretch>
                  <a:fillRect/>
                </a:stretch>
              </a:blipFill>
            </p:spPr>
            <p:txBody>
              <a:bodyPr/>
              <a:lstStyle/>
              <a:p>
                <a:r>
                  <a:rPr lang="zh-CN" altLang="en-US">
                    <a:noFill/>
                  </a:rPr>
                  <a:t> </a:t>
                </a:r>
              </a:p>
            </p:txBody>
          </p:sp>
        </mc:Fallback>
      </mc:AlternateContent>
      <p:sp>
        <p:nvSpPr>
          <p:cNvPr id="11" name="文本框 1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线性离散系统状态方程的解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11"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aphicFrame>
        <p:nvGraphicFramePr>
          <p:cNvPr id="2" name="对象 1"/>
          <p:cNvGraphicFramePr>
            <a:graphicFrameLocks noChangeAspect="1"/>
          </p:cNvGraphicFramePr>
          <p:nvPr>
            <p:extLst>
              <p:ext uri="{D42A27DB-BD31-4B8C-83A1-F6EECF244321}">
                <p14:modId xmlns:p14="http://schemas.microsoft.com/office/powerpoint/2010/main" val="3849158036"/>
              </p:ext>
            </p:extLst>
          </p:nvPr>
        </p:nvGraphicFramePr>
        <p:xfrm>
          <a:off x="463550" y="700088"/>
          <a:ext cx="7935913" cy="4191000"/>
        </p:xfrm>
        <a:graphic>
          <a:graphicData uri="http://schemas.openxmlformats.org/presentationml/2006/ole">
            <mc:AlternateContent xmlns:mc="http://schemas.openxmlformats.org/markup-compatibility/2006">
              <mc:Choice xmlns:v="urn:schemas-microsoft-com:vml" Requires="v">
                <p:oleObj name="Equation" r:id="rId4" imgW="5601970" imgH="2961005" progId="Equation.DSMT4">
                  <p:embed/>
                </p:oleObj>
              </mc:Choice>
              <mc:Fallback>
                <p:oleObj name="Equation" r:id="rId4" imgW="5601970" imgH="2961005" progId="Equation.DSMT4">
                  <p:embed/>
                  <p:pic>
                    <p:nvPicPr>
                      <p:cNvPr id="0" name="图片 2"/>
                      <p:cNvPicPr/>
                      <p:nvPr/>
                    </p:nvPicPr>
                    <p:blipFill>
                      <a:blip r:embed="rId5"/>
                      <a:stretch>
                        <a:fillRect/>
                      </a:stretch>
                    </p:blipFill>
                    <p:spPr>
                      <a:xfrm>
                        <a:off x="463550" y="700088"/>
                        <a:ext cx="7935913" cy="4191000"/>
                      </a:xfrm>
                      <a:prstGeom prst="rect">
                        <a:avLst/>
                      </a:prstGeom>
                    </p:spPr>
                  </p:pic>
                </p:oleObj>
              </mc:Fallback>
            </mc:AlternateContent>
          </a:graphicData>
        </a:graphic>
      </p:graphicFrame>
      <p:sp>
        <p:nvSpPr>
          <p:cNvPr id="10" name="文本框 9"/>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线性离散系统状态方程的解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3" y="995807"/>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两边取拉氏反变换，可得</a:t>
            </a:r>
          </a:p>
        </p:txBody>
      </p:sp>
      <p:sp>
        <p:nvSpPr>
          <p:cNvPr id="29" name="矩形 28"/>
          <p:cNvSpPr/>
          <p:nvPr/>
        </p:nvSpPr>
        <p:spPr>
          <a:xfrm>
            <a:off x="798349" y="2215826"/>
            <a:ext cx="6641767"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所以，</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2411760" y="1714326"/>
                <a:ext cx="4138612" cy="8032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𝐿</m:t>
                          </m:r>
                        </m:e>
                        <m:sup>
                          <m:r>
                            <a:rPr lang="zh-CN" altLang="en-US" i="1">
                              <a:solidFill>
                                <a:srgbClr val="000000"/>
                              </a:solidFill>
                              <a:latin typeface="Cambria Math" panose="02040503050406030204" pitchFamily="18" charset="0"/>
                            </a:rPr>
                            <m:t>−1</m:t>
                          </m:r>
                        </m:sup>
                      </m:sSup>
                      <m:d>
                        <m:dPr>
                          <m:begChr m:val="["/>
                          <m:endChr m:val="]"/>
                          <m:ctrlPr>
                            <a:rPr lang="zh-CN" altLang="en-US" i="1">
                              <a:solidFill>
                                <a:srgbClr val="000000"/>
                              </a:solidFill>
                              <a:latin typeface="Cambria Math" panose="02040503050406030204" pitchFamily="18" charset="0"/>
                            </a:rPr>
                          </m:ctrlPr>
                        </m:dPr>
                        <m:e>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𝑠𝐼</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e>
                              </m:d>
                            </m:e>
                            <m:sup>
                              <m:r>
                                <a:rPr lang="zh-CN" altLang="en-US" i="1">
                                  <a:solidFill>
                                    <a:srgbClr val="000000"/>
                                  </a:solidFill>
                                  <a:latin typeface="Cambria Math" panose="02040503050406030204" pitchFamily="18" charset="0"/>
                                </a:rPr>
                                <m:t>−1</m:t>
                              </m:r>
                            </m:sup>
                          </m:sSup>
                        </m:e>
                      </m:d>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m:t>
                          </m:r>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411760" y="1714326"/>
                <a:ext cx="4138612" cy="803275"/>
              </a:xfrm>
              <a:prstGeom prst="rect">
                <a:avLst/>
              </a:prstGeom>
              <a:blipFill rotWithShape="1">
                <a:blip r:embed="rId4"/>
                <a:stretch>
                  <a:fillRect l="-1" t="-57" r="8" b="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对象 2"/>
              <p:cNvSpPr txBox="1"/>
              <p:nvPr/>
            </p:nvSpPr>
            <p:spPr>
              <a:xfrm>
                <a:off x="2516678" y="2625900"/>
                <a:ext cx="3178175" cy="80962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𝐴𝑡</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𝐿</m:t>
                          </m:r>
                        </m:e>
                        <m:sup>
                          <m:r>
                            <a:rPr lang="zh-CN" altLang="en-US" i="1">
                              <a:solidFill>
                                <a:srgbClr val="000000"/>
                              </a:solidFill>
                              <a:latin typeface="Cambria Math" panose="02040503050406030204" pitchFamily="18" charset="0"/>
                            </a:rPr>
                            <m:t>−1</m:t>
                          </m:r>
                        </m:sup>
                      </m:sSup>
                      <m:d>
                        <m:dPr>
                          <m:begChr m:val="["/>
                          <m:endChr m:val="]"/>
                          <m:ctrlPr>
                            <a:rPr lang="zh-CN" altLang="en-US" i="1">
                              <a:solidFill>
                                <a:srgbClr val="000000"/>
                              </a:solidFill>
                              <a:latin typeface="Cambria Math" panose="02040503050406030204" pitchFamily="18" charset="0"/>
                            </a:rPr>
                          </m:ctrlPr>
                        </m:dPr>
                        <m:e>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𝑠𝐼</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e>
                              </m:d>
                            </m:e>
                            <m:sup>
                              <m:r>
                                <a:rPr lang="zh-CN" altLang="en-US" i="1">
                                  <a:solidFill>
                                    <a:srgbClr val="000000"/>
                                  </a:solidFill>
                                  <a:latin typeface="Cambria Math" panose="02040503050406030204" pitchFamily="18" charset="0"/>
                                </a:rPr>
                                <m:t>−1</m:t>
                              </m:r>
                            </m:sup>
                          </m:sSup>
                        </m:e>
                      </m:d>
                    </m:oMath>
                  </m:oMathPara>
                </a14:m>
                <a:endParaRPr lang="zh-CN" altLang="en-US" dirty="0"/>
              </a:p>
            </p:txBody>
          </p:sp>
        </mc:Choice>
        <mc:Fallback xmlns="">
          <p:sp>
            <p:nvSpPr>
              <p:cNvPr id="3" name="对象 2"/>
              <p:cNvSpPr txBox="1">
                <a:spLocks noRot="1" noChangeAspect="1" noMove="1" noResize="1" noEditPoints="1" noAdjustHandles="1" noChangeArrowheads="1" noChangeShapeType="1" noTextEdit="1"/>
              </p:cNvSpPr>
              <p:nvPr/>
            </p:nvSpPr>
            <p:spPr>
              <a:xfrm>
                <a:off x="2516678" y="2625900"/>
                <a:ext cx="3178175" cy="809625"/>
              </a:xfrm>
              <a:prstGeom prst="rect">
                <a:avLst/>
              </a:prstGeom>
              <a:blipFill rotWithShape="1">
                <a:blip r:embed="rId5"/>
                <a:stretch>
                  <a:fillRect l="-5" t="-22" r="5" b="22"/>
                </a:stretch>
              </a:blipFill>
            </p:spPr>
            <p:txBody>
              <a:bodyPr/>
              <a:lstStyle/>
              <a:p>
                <a:r>
                  <a:rPr lang="zh-CN" altLang="en-US">
                    <a:noFill/>
                  </a:rPr>
                  <a:t> </a:t>
                </a:r>
              </a:p>
            </p:txBody>
          </p:sp>
        </mc:Fallback>
      </mc:AlternateContent>
      <p:sp>
        <p:nvSpPr>
          <p:cNvPr id="10" name="文本框 9"/>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29" grpId="0"/>
      <p:bldP spid="3" grpId="0"/>
      <p:bldP spid="10"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3" y="995808"/>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最后得该系统状态方程得解为</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3" name="对象 2"/>
              <p:cNvSpPr txBox="1"/>
              <p:nvPr/>
            </p:nvSpPr>
            <p:spPr>
              <a:xfrm>
                <a:off x="1546772" y="1875188"/>
                <a:ext cx="7207249" cy="367235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𝑘</m:t>
                          </m:r>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209</m:t>
                                    </m:r>
                                  </m:num>
                                  <m:den>
                                    <m:r>
                                      <a:rPr lang="zh-CN" altLang="en-US" i="1">
                                        <a:solidFill>
                                          <a:srgbClr val="000000"/>
                                        </a:solidFill>
                                        <a:latin typeface="Cambria Math" panose="02040503050406030204" pitchFamily="18" charset="0"/>
                                      </a:rPr>
                                      <m:t>52</m:t>
                                    </m:r>
                                  </m:den>
                                </m:f>
                                <m:r>
                                  <a:rPr lang="zh-CN" altLang="en-US" i="1">
                                    <a:solidFill>
                                      <a:srgbClr val="000000"/>
                                    </a:solidFill>
                                    <a:latin typeface="Cambria Math" panose="02040503050406030204" pitchFamily="18" charset="0"/>
                                  </a:rPr>
                                  <m:t>(−0.3</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𝑘</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249</m:t>
                                    </m:r>
                                  </m:num>
                                  <m:den>
                                    <m:r>
                                      <a:rPr lang="zh-CN" altLang="en-US" i="1">
                                        <a:solidFill>
                                          <a:srgbClr val="000000"/>
                                        </a:solidFill>
                                        <a:latin typeface="Cambria Math" panose="02040503050406030204" pitchFamily="18" charset="0"/>
                                      </a:rPr>
                                      <m:t>68</m:t>
                                    </m:r>
                                  </m:den>
                                </m:f>
                                <m:r>
                                  <a:rPr lang="zh-CN" altLang="en-US" i="1">
                                    <a:solidFill>
                                      <a:srgbClr val="000000"/>
                                    </a:solidFill>
                                    <a:latin typeface="Cambria Math" panose="02040503050406030204" pitchFamily="18" charset="0"/>
                                  </a:rPr>
                                  <m:t>(−0.7</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𝑘</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300</m:t>
                                    </m:r>
                                  </m:num>
                                  <m:den>
                                    <m:r>
                                      <a:rPr lang="zh-CN" altLang="en-US" i="1">
                                        <a:solidFill>
                                          <a:srgbClr val="000000"/>
                                        </a:solidFill>
                                        <a:latin typeface="Cambria Math" panose="02040503050406030204" pitchFamily="18" charset="0"/>
                                      </a:rPr>
                                      <m:t>221</m:t>
                                    </m:r>
                                  </m:den>
                                </m:f>
                              </m:e>
                            </m:m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627</m:t>
                                    </m:r>
                                  </m:num>
                                  <m:den>
                                    <m:r>
                                      <a:rPr lang="zh-CN" altLang="en-US" i="1">
                                        <a:solidFill>
                                          <a:srgbClr val="000000"/>
                                        </a:solidFill>
                                        <a:latin typeface="Cambria Math" panose="02040503050406030204" pitchFamily="18" charset="0"/>
                                      </a:rPr>
                                      <m:t>520</m:t>
                                    </m:r>
                                  </m:den>
                                </m:f>
                                <m:r>
                                  <a:rPr lang="zh-CN" altLang="en-US" i="1">
                                    <a:solidFill>
                                      <a:srgbClr val="000000"/>
                                    </a:solidFill>
                                    <a:latin typeface="Cambria Math" panose="02040503050406030204" pitchFamily="18" charset="0"/>
                                  </a:rPr>
                                  <m:t>(−0.3</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𝑘</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1743</m:t>
                                    </m:r>
                                  </m:num>
                                  <m:den>
                                    <m:r>
                                      <a:rPr lang="zh-CN" altLang="en-US" i="1">
                                        <a:solidFill>
                                          <a:srgbClr val="000000"/>
                                        </a:solidFill>
                                        <a:latin typeface="Cambria Math" panose="02040503050406030204" pitchFamily="18" charset="0"/>
                                      </a:rPr>
                                      <m:t>680</m:t>
                                    </m:r>
                                  </m:den>
                                </m:f>
                                <m:r>
                                  <a:rPr lang="zh-CN" altLang="en-US" i="1">
                                    <a:solidFill>
                                      <a:srgbClr val="000000"/>
                                    </a:solidFill>
                                    <a:latin typeface="Cambria Math" panose="02040503050406030204" pitchFamily="18" charset="0"/>
                                  </a:rPr>
                                  <m:t>(−0.7</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𝑘</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79</m:t>
                                    </m:r>
                                  </m:num>
                                  <m:den>
                                    <m:r>
                                      <a:rPr lang="zh-CN" altLang="en-US" i="1">
                                        <a:solidFill>
                                          <a:srgbClr val="000000"/>
                                        </a:solidFill>
                                        <a:latin typeface="Cambria Math" panose="02040503050406030204" pitchFamily="18" charset="0"/>
                                      </a:rPr>
                                      <m:t>221</m:t>
                                    </m:r>
                                  </m:den>
                                </m:f>
                              </m:e>
                            </m:mr>
                          </m:m>
                        </m:e>
                      </m:d>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=1,2,3,⋯</m:t>
                          </m:r>
                        </m:e>
                      </m:d>
                    </m:oMath>
                  </m:oMathPara>
                </a14:m>
                <a:endParaRPr lang="zh-CN" altLang="en-US" dirty="0"/>
              </a:p>
            </p:txBody>
          </p:sp>
        </mc:Choice>
        <mc:Fallback xmlns="">
          <p:sp>
            <p:nvSpPr>
              <p:cNvPr id="3" name="对象 2"/>
              <p:cNvSpPr txBox="1">
                <a:spLocks noRot="1" noChangeAspect="1" noMove="1" noResize="1" noEditPoints="1" noAdjustHandles="1" noChangeArrowheads="1" noChangeShapeType="1" noTextEdit="1"/>
              </p:cNvSpPr>
              <p:nvPr/>
            </p:nvSpPr>
            <p:spPr>
              <a:xfrm>
                <a:off x="1546772" y="1875188"/>
                <a:ext cx="7207249" cy="3672358"/>
              </a:xfrm>
              <a:prstGeom prst="rect">
                <a:avLst/>
              </a:prstGeom>
              <a:blipFill>
                <a:blip r:embed="rId4"/>
                <a:stretch>
                  <a:fillRect/>
                </a:stretch>
              </a:blipFill>
            </p:spPr>
            <p:txBody>
              <a:bodyPr/>
              <a:lstStyle/>
              <a:p>
                <a:r>
                  <a:rPr lang="zh-CN" altLang="en-US">
                    <a:noFill/>
                  </a:rPr>
                  <a:t> </a:t>
                </a:r>
              </a:p>
            </p:txBody>
          </p:sp>
        </mc:Fallback>
      </mc:AlternateContent>
      <p:sp>
        <p:nvSpPr>
          <p:cNvPr id="11" name="文本框 1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线性离散系统状态方程的解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3" grpId="0"/>
      <p:bldP spid="11"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3" y="995808"/>
            <a:ext cx="6641767" cy="3351367"/>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例</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2.28</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线性离散系统的状态方程为</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其中：</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试求系统的状态转移矩阵，并求当</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时系统状态方程得解。</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9" name="文本框 8"/>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线性离散系统状态方程的解</a:t>
            </a:r>
          </a:p>
        </p:txBody>
      </p:sp>
      <mc:AlternateContent xmlns:mc="http://schemas.openxmlformats.org/markup-compatibility/2006" xmlns:a14="http://schemas.microsoft.com/office/drawing/2010/main">
        <mc:Choice Requires="a14">
          <p:sp>
            <p:nvSpPr>
              <p:cNvPr id="3" name="对象 2"/>
              <p:cNvSpPr txBox="1"/>
              <p:nvPr/>
            </p:nvSpPr>
            <p:spPr>
              <a:xfrm>
                <a:off x="2411760" y="1449388"/>
                <a:ext cx="4680991" cy="112236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𝐀𝐱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𝐁𝐮</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3" name="对象 2"/>
              <p:cNvSpPr txBox="1">
                <a:spLocks noRot="1" noChangeAspect="1" noMove="1" noResize="1" noEditPoints="1" noAdjustHandles="1" noChangeArrowheads="1" noChangeShapeType="1" noTextEdit="1"/>
              </p:cNvSpPr>
              <p:nvPr/>
            </p:nvSpPr>
            <p:spPr>
              <a:xfrm>
                <a:off x="2411760" y="1449388"/>
                <a:ext cx="4680991" cy="1122362"/>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2402098" y="2010569"/>
                <a:ext cx="4339804" cy="172896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𝐀</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−0.21</m:t>
                                </m:r>
                              </m:e>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𝐁</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1</m:t>
                                </m:r>
                              </m:e>
                            </m:mr>
                          </m:m>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2402098" y="2010569"/>
                <a:ext cx="4339804" cy="1728961"/>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对象 5"/>
              <p:cNvSpPr txBox="1"/>
              <p:nvPr/>
            </p:nvSpPr>
            <p:spPr>
              <a:xfrm>
                <a:off x="2356729" y="3132931"/>
                <a:ext cx="6285358" cy="222989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(0)=</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𝑢</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)=1   ​(</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&gt;0)</m:t>
                      </m:r>
                    </m:oMath>
                  </m:oMathPara>
                </a14:m>
                <a:endParaRPr lang="zh-CN" altLang="en-US" dirty="0"/>
              </a:p>
            </p:txBody>
          </p:sp>
        </mc:Choice>
        <mc:Fallback xmlns="">
          <p:sp>
            <p:nvSpPr>
              <p:cNvPr id="6" name="对象 5"/>
              <p:cNvSpPr txBox="1">
                <a:spLocks noRot="1" noChangeAspect="1" noMove="1" noResize="1" noEditPoints="1" noAdjustHandles="1" noChangeArrowheads="1" noChangeShapeType="1" noTextEdit="1"/>
              </p:cNvSpPr>
              <p:nvPr/>
            </p:nvSpPr>
            <p:spPr>
              <a:xfrm>
                <a:off x="2356729" y="3132931"/>
                <a:ext cx="6285358" cy="2229891"/>
              </a:xfrm>
              <a:prstGeom prst="rect">
                <a:avLst/>
              </a:prstGeom>
              <a:blipFill>
                <a:blip r:embed="rId6"/>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5">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5">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9" grpId="0"/>
      <p:bldP spid="4" grpId="0"/>
      <p:bldP spid="6"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3" y="555526"/>
            <a:ext cx="7387517" cy="4459362"/>
          </a:xfrm>
          <a:prstGeom prst="rect">
            <a:avLst/>
          </a:prstGeom>
          <a:noFill/>
        </p:spPr>
        <p:txBody>
          <a:bodyPr wrap="square">
            <a:spAutoFit/>
          </a:bodyPr>
          <a:lstStyle/>
          <a:p>
            <a:pPr>
              <a:lnSpc>
                <a:spcPct val="150000"/>
              </a:lnSpc>
            </a:pPr>
            <a:r>
              <a:rPr lang="zh-CN" altLang="en-US" b="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解</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在</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MATLAB</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命令窗口输入如下命令</a:t>
            </a:r>
            <a:endPar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A=[0,1;-0.21,-1];</a:t>
            </a:r>
          </a:p>
          <a:p>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B=[1;1];</a:t>
            </a:r>
          </a:p>
          <a:p>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u</a:t>
            </a:r>
            <a:r>
              <a:rPr lang="en-US" altLang="zh-CN" sz="1800" b="0" i="0" u="none" strike="noStrike" dirty="0">
                <a:latin typeface="Times New Roman" panose="02020603050405020304" pitchFamily="18" charset="0"/>
                <a:cs typeface="Times New Roman" panose="02020603050405020304" pitchFamily="18" charset="0"/>
              </a:rPr>
              <a:t>='z/(z-1)';</a:t>
            </a:r>
          </a:p>
          <a:p>
            <a:r>
              <a:rPr lang="es-ES" altLang="zh-CN" sz="1800" b="0" i="0" u="none" strike="noStrike" dirty="0">
                <a:latin typeface="Times New Roman" panose="02020603050405020304" pitchFamily="18" charset="0"/>
                <a:cs typeface="Times New Roman" panose="02020603050405020304" pitchFamily="18" charset="0"/>
              </a:rPr>
              <a:t>[Ak,AkBu]=</a:t>
            </a:r>
            <a:r>
              <a:rPr lang="es-ES" altLang="zh-CN" sz="1800" b="0" i="0" u="none" strike="noStrike" baseline="0" dirty="0">
                <a:solidFill>
                  <a:srgbClr val="000000"/>
                </a:solidFill>
                <a:latin typeface="Times New Roman" panose="02020603050405020304" pitchFamily="18" charset="0"/>
                <a:cs typeface="Times New Roman" panose="02020603050405020304" pitchFamily="18" charset="0"/>
              </a:rPr>
              <a:t>disolve(A,B,u)</a:t>
            </a:r>
          </a:p>
          <a:p>
            <a:pPr>
              <a:lnSpc>
                <a:spcPct val="150000"/>
              </a:lnSpc>
            </a:pP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执行命令得</a:t>
            </a:r>
            <a:endPar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pt-BR"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Ak=</a:t>
            </a:r>
          </a:p>
          <a:p>
            <a:pPr>
              <a:lnSpc>
                <a:spcPct val="150000"/>
              </a:lnSpc>
            </a:pP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pt-BR"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7/4(-3/10)^n-3/4*(-7/10)^n,5/2*(-3/10)^n-5/2*(-7/10)^n]</a:t>
            </a:r>
          </a:p>
          <a:p>
            <a:pPr>
              <a:lnSpc>
                <a:spcPct val="150000"/>
              </a:lnSpc>
            </a:pPr>
            <a:r>
              <a:rPr lang="pt-BR"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[-21/40*(-3/10)^n+21/40*(-7/10)^n,-3/4*(-3/10)^n+7/4*(7/10)^n]</a:t>
            </a:r>
          </a:p>
          <a:p>
            <a:pPr>
              <a:lnSpc>
                <a:spcPct val="150000"/>
              </a:lnSpc>
            </a:pPr>
            <a:r>
              <a:rPr lang="pt-BR"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AkBu=</a:t>
            </a:r>
          </a:p>
          <a:p>
            <a:pPr>
              <a:lnSpc>
                <a:spcPct val="150000"/>
              </a:lnSpc>
            </a:pPr>
            <a:r>
              <a:rPr lang="pt-BR"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[300/221-85/26*(-3/10)^n+65/34*(-7/10)^n]</a:t>
            </a:r>
          </a:p>
          <a:p>
            <a:pPr>
              <a:lnSpc>
                <a:spcPct val="150000"/>
              </a:lnSpc>
            </a:pPr>
            <a:r>
              <a:rPr lang="pt-BR"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[79/221+51/52*(-3/10)^n-91/68*(-7/10)^n]</a:t>
            </a:r>
            <a:endPar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9" name="文本框 8"/>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线性离散系统状态方程的解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9"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3" y="555526"/>
            <a:ext cx="7387517" cy="4624215"/>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从而状态转移矩阵</a:t>
            </a:r>
            <a:endParaRPr lang="en-US" altLang="zh-CN" sz="1800" b="0" i="0" u="none" strike="noStrike" baseline="0" dirty="0">
              <a:solidFill>
                <a:srgbClr val="000000"/>
              </a:solidFill>
              <a:latin typeface="Courier New" panose="02070309020205020404" pitchFamily="49" charset="0"/>
            </a:endParaRPr>
          </a:p>
          <a:p>
            <a:pPr>
              <a:lnSpc>
                <a:spcPct val="150000"/>
              </a:lnSpc>
            </a:pPr>
            <a:endParaRPr lang="en-US" altLang="zh-CN" dirty="0">
              <a:solidFill>
                <a:srgbClr val="000000"/>
              </a:solidFill>
              <a:latin typeface="Courier New" panose="02070309020205020404" pitchFamily="49" charset="0"/>
              <a:ea typeface="宋体" panose="02010600030101010101" pitchFamily="2" charset="-122"/>
              <a:cs typeface="Arial" panose="020B0604020202020204" pitchFamily="34" charset="0"/>
            </a:endParaRPr>
          </a:p>
          <a:p>
            <a:pPr>
              <a:lnSpc>
                <a:spcPct val="150000"/>
              </a:lnSpc>
            </a:pPr>
            <a:endParaRPr lang="en-US" altLang="zh-CN" dirty="0">
              <a:solidFill>
                <a:srgbClr val="000000"/>
              </a:solidFill>
              <a:latin typeface="Courier New" panose="02070309020205020404" pitchFamily="49" charset="0"/>
              <a:ea typeface="宋体" panose="02010600030101010101" pitchFamily="2" charset="-122"/>
              <a:cs typeface="Arial" panose="020B0604020202020204" pitchFamily="34" charset="0"/>
            </a:endParaRPr>
          </a:p>
          <a:p>
            <a:pPr>
              <a:lnSpc>
                <a:spcPct val="150000"/>
              </a:lnSpc>
            </a:pPr>
            <a:endParaRPr lang="en-US" altLang="zh-CN" dirty="0">
              <a:solidFill>
                <a:srgbClr val="000000"/>
              </a:solidFill>
              <a:latin typeface="Courier New" panose="02070309020205020404" pitchFamily="49" charset="0"/>
              <a:ea typeface="宋体" panose="02010600030101010101" pitchFamily="2" charset="-122"/>
              <a:cs typeface="Arial" panose="020B0604020202020204" pitchFamily="34" charset="0"/>
            </a:endParaRPr>
          </a:p>
          <a:p>
            <a:pPr>
              <a:lnSpc>
                <a:spcPct val="150000"/>
              </a:lnSpc>
            </a:pPr>
            <a:r>
              <a:rPr lang="zh-CN" altLang="en-US"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对于给定的初始条件及输入，在 </a:t>
            </a:r>
            <a:r>
              <a:rPr lang="en-US" altLang="zh-CN"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MATLAB</a:t>
            </a:r>
            <a:r>
              <a:rPr lang="zh-CN" altLang="en-US"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中输入如下命令</a:t>
            </a:r>
            <a:endParaRPr lang="en-US" altLang="zh-CN"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x0=[1;-1]</a:t>
            </a:r>
          </a:p>
          <a:p>
            <a:pPr>
              <a:lnSpc>
                <a:spcPct val="150000"/>
              </a:lnSpc>
            </a:pPr>
            <a:r>
              <a:rPr lang="en-US" altLang="zh-CN"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xk</a:t>
            </a:r>
            <a:r>
              <a:rPr lang="en-US" altLang="zh-CN"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=Ak*x0+AkBu</a:t>
            </a:r>
          </a:p>
          <a:p>
            <a:pPr>
              <a:lnSpc>
                <a:spcPct val="150000"/>
              </a:lnSpc>
            </a:pPr>
            <a:r>
              <a:rPr lang="zh-CN" altLang="en-US"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可得状态方程得解为</a:t>
            </a:r>
            <a:endParaRPr lang="en-US" altLang="zh-CN"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x</a:t>
            </a:r>
            <a:r>
              <a:rPr lang="pt-BR" altLang="zh-CN"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k=</a:t>
            </a:r>
          </a:p>
          <a:p>
            <a:pPr>
              <a:lnSpc>
                <a:spcPct val="150000"/>
              </a:lnSpc>
            </a:pPr>
            <a:r>
              <a:rPr lang="pt-BR" altLang="zh-CN"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[-209/52*(-3/10)^n+249/68*(7/10)^n+300/221]</a:t>
            </a:r>
          </a:p>
          <a:p>
            <a:pPr>
              <a:lnSpc>
                <a:spcPct val="150000"/>
              </a:lnSpc>
            </a:pPr>
            <a:r>
              <a:rPr lang="pt-BR" altLang="zh-CN"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[627/520*(-3/10)^n-1743/680*(-7/10)^n+79/221]</a:t>
            </a:r>
            <a:endPar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9" name="文本框 8"/>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线性离散系统状态方程的解</a:t>
            </a:r>
          </a:p>
        </p:txBody>
      </p:sp>
      <mc:AlternateContent xmlns:mc="http://schemas.openxmlformats.org/markup-compatibility/2006" xmlns:a14="http://schemas.microsoft.com/office/drawing/2010/main">
        <mc:Choice Requires="a14">
          <p:sp>
            <p:nvSpPr>
              <p:cNvPr id="4" name="对象 3"/>
              <p:cNvSpPr txBox="1"/>
              <p:nvPr/>
            </p:nvSpPr>
            <p:spPr>
              <a:xfrm>
                <a:off x="908856" y="1017270"/>
                <a:ext cx="8343664" cy="354974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𝚽</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𝐴</m:t>
                          </m:r>
                        </m:e>
                        <m:sup>
                          <m:r>
                            <a:rPr lang="zh-CN" altLang="en-US" i="1">
                              <a:solidFill>
                                <a:srgbClr val="000000"/>
                              </a:solidFill>
                              <a:latin typeface="Cambria Math" panose="02040503050406030204" pitchFamily="18" charset="0"/>
                            </a:rPr>
                            <m:t>𝑘</m:t>
                          </m:r>
                        </m:sup>
                      </m:sSup>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7</m:t>
                                    </m:r>
                                  </m:num>
                                  <m:den>
                                    <m:r>
                                      <a:rPr lang="zh-CN" altLang="en-US" i="1">
                                        <a:solidFill>
                                          <a:srgbClr val="000000"/>
                                        </a:solidFill>
                                        <a:latin typeface="Cambria Math" panose="02040503050406030204" pitchFamily="18" charset="0"/>
                                      </a:rPr>
                                      <m:t>4</m:t>
                                    </m:r>
                                  </m:den>
                                </m:f>
                                <m:r>
                                  <a:rPr lang="zh-CN" altLang="en-US" i="1">
                                    <a:solidFill>
                                      <a:srgbClr val="000000"/>
                                    </a:solidFill>
                                    <a:latin typeface="Cambria Math" panose="02040503050406030204" pitchFamily="18" charset="0"/>
                                  </a:rPr>
                                  <m:t>(−0.3</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𝑘</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4</m:t>
                                    </m:r>
                                  </m:den>
                                </m:f>
                                <m:r>
                                  <a:rPr lang="zh-CN" altLang="en-US" i="1">
                                    <a:solidFill>
                                      <a:srgbClr val="000000"/>
                                    </a:solidFill>
                                    <a:latin typeface="Cambria Math" panose="02040503050406030204" pitchFamily="18" charset="0"/>
                                  </a:rPr>
                                  <m:t>(−0.7</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𝑘</m:t>
                                    </m:r>
                                  </m:sup>
                                </m:sSup>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5</m:t>
                                    </m:r>
                                  </m:num>
                                  <m:den>
                                    <m:r>
                                      <a:rPr lang="zh-CN" altLang="en-US" i="1">
                                        <a:solidFill>
                                          <a:srgbClr val="000000"/>
                                        </a:solidFill>
                                        <a:latin typeface="Cambria Math" panose="02040503050406030204" pitchFamily="18" charset="0"/>
                                      </a:rPr>
                                      <m:t>2</m:t>
                                    </m:r>
                                  </m:den>
                                </m:f>
                                <m:r>
                                  <a:rPr lang="zh-CN" altLang="en-US" i="1">
                                    <a:solidFill>
                                      <a:srgbClr val="000000"/>
                                    </a:solidFill>
                                    <a:latin typeface="Cambria Math" panose="02040503050406030204" pitchFamily="18" charset="0"/>
                                  </a:rPr>
                                  <m:t>(−0.3</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𝑘</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5</m:t>
                                    </m:r>
                                  </m:num>
                                  <m:den>
                                    <m:r>
                                      <a:rPr lang="zh-CN" altLang="en-US" i="1">
                                        <a:solidFill>
                                          <a:srgbClr val="000000"/>
                                        </a:solidFill>
                                        <a:latin typeface="Cambria Math" panose="02040503050406030204" pitchFamily="18" charset="0"/>
                                      </a:rPr>
                                      <m:t>2</m:t>
                                    </m:r>
                                  </m:den>
                                </m:f>
                                <m:r>
                                  <a:rPr lang="zh-CN" altLang="en-US" i="1">
                                    <a:solidFill>
                                      <a:srgbClr val="000000"/>
                                    </a:solidFill>
                                    <a:latin typeface="Cambria Math" panose="02040503050406030204" pitchFamily="18" charset="0"/>
                                  </a:rPr>
                                  <m:t>(−0.7</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𝑘</m:t>
                                    </m:r>
                                  </m:sup>
                                </m:sSup>
                              </m:e>
                            </m:mr>
                            <m:mr>
                              <m:e>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21</m:t>
                                    </m:r>
                                  </m:num>
                                  <m:den>
                                    <m:r>
                                      <a:rPr lang="zh-CN" altLang="en-US" i="1">
                                        <a:solidFill>
                                          <a:srgbClr val="000000"/>
                                        </a:solidFill>
                                        <a:latin typeface="Cambria Math" panose="02040503050406030204" pitchFamily="18" charset="0"/>
                                      </a:rPr>
                                      <m:t>40</m:t>
                                    </m:r>
                                  </m:den>
                                </m:f>
                                <m:r>
                                  <a:rPr lang="zh-CN" altLang="en-US" i="1">
                                    <a:solidFill>
                                      <a:srgbClr val="000000"/>
                                    </a:solidFill>
                                    <a:latin typeface="Cambria Math" panose="02040503050406030204" pitchFamily="18" charset="0"/>
                                  </a:rPr>
                                  <m:t>(−0.3</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𝑘</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21</m:t>
                                    </m:r>
                                  </m:num>
                                  <m:den>
                                    <m:r>
                                      <a:rPr lang="zh-CN" altLang="en-US" i="1">
                                        <a:solidFill>
                                          <a:srgbClr val="000000"/>
                                        </a:solidFill>
                                        <a:latin typeface="Cambria Math" panose="02040503050406030204" pitchFamily="18" charset="0"/>
                                      </a:rPr>
                                      <m:t>40</m:t>
                                    </m:r>
                                  </m:den>
                                </m:f>
                                <m:r>
                                  <a:rPr lang="zh-CN" altLang="en-US" i="1">
                                    <a:solidFill>
                                      <a:srgbClr val="000000"/>
                                    </a:solidFill>
                                    <a:latin typeface="Cambria Math" panose="02040503050406030204" pitchFamily="18" charset="0"/>
                                  </a:rPr>
                                  <m:t>(−0.7</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𝑘</m:t>
                                    </m:r>
                                  </m:sup>
                                </m:sSup>
                              </m:e>
                              <m:e>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4</m:t>
                                    </m:r>
                                  </m:den>
                                </m:f>
                                <m:r>
                                  <a:rPr lang="zh-CN" altLang="en-US" i="1">
                                    <a:solidFill>
                                      <a:srgbClr val="000000"/>
                                    </a:solidFill>
                                    <a:latin typeface="Cambria Math" panose="02040503050406030204" pitchFamily="18" charset="0"/>
                                  </a:rPr>
                                  <m:t>(−0.3</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𝑘</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7</m:t>
                                    </m:r>
                                  </m:num>
                                  <m:den>
                                    <m:r>
                                      <a:rPr lang="zh-CN" altLang="en-US" i="1">
                                        <a:solidFill>
                                          <a:srgbClr val="000000"/>
                                        </a:solidFill>
                                        <a:latin typeface="Cambria Math" panose="02040503050406030204" pitchFamily="18" charset="0"/>
                                      </a:rPr>
                                      <m:t>4</m:t>
                                    </m:r>
                                  </m:den>
                                </m:f>
                                <m:r>
                                  <a:rPr lang="zh-CN" altLang="en-US" i="1">
                                    <a:solidFill>
                                      <a:srgbClr val="000000"/>
                                    </a:solidFill>
                                    <a:latin typeface="Cambria Math" panose="02040503050406030204" pitchFamily="18" charset="0"/>
                                  </a:rPr>
                                  <m:t>(−0.7</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𝑘</m:t>
                                    </m:r>
                                  </m:sup>
                                </m:sSup>
                              </m:e>
                            </m:mr>
                          </m:m>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908856" y="1017270"/>
                <a:ext cx="8343664" cy="3549749"/>
              </a:xfrm>
              <a:prstGeom prst="rect">
                <a:avLst/>
              </a:prstGeom>
              <a:blipFill>
                <a:blip r:embed="rId4"/>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5">
                                            <p:txEl>
                                              <p:pRg st="4" end="4"/>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75">
                                            <p:txEl>
                                              <p:pRg st="5" end="5"/>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75">
                                            <p:txEl>
                                              <p:pRg st="6" end="6"/>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75">
                                            <p:txEl>
                                              <p:pRg st="7" end="7"/>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75">
                                            <p:txEl>
                                              <p:pRg st="8" end="8"/>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75">
                                            <p:txEl>
                                              <p:pRg st="9" end="9"/>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9"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1187624" y="1491630"/>
            <a:ext cx="7387517" cy="2966197"/>
          </a:xfrm>
          <a:prstGeom prst="rect">
            <a:avLst/>
          </a:prstGeom>
          <a:noFill/>
        </p:spPr>
        <p:txBody>
          <a:bodyPr wrap="square">
            <a:spAutoFit/>
          </a:bodyPr>
          <a:lstStyle/>
          <a:p>
            <a:pPr>
              <a:lnSpc>
                <a:spcPct val="150000"/>
              </a:lnSpc>
            </a:pPr>
            <a:r>
              <a:rPr lang="zh-CN" altLang="en-US" sz="1800" b="0" i="0" u="none" strike="noStrike" baseline="0"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即</a:t>
            </a:r>
            <a:endParaRPr lang="en-US" altLang="zh-CN" sz="1800" b="0" i="0" u="none" strike="noStrike" baseline="0" dirty="0">
              <a:solidFill>
                <a:srgbClr val="000000"/>
              </a:solidFill>
              <a:latin typeface="Courier New" panose="02070309020205020404" pitchFamily="49" charset="0"/>
            </a:endParaRPr>
          </a:p>
          <a:p>
            <a:pPr>
              <a:lnSpc>
                <a:spcPct val="150000"/>
              </a:lnSpc>
            </a:pPr>
            <a:endParaRPr lang="en-US" altLang="zh-CN" dirty="0">
              <a:solidFill>
                <a:srgbClr val="000000"/>
              </a:solidFill>
              <a:latin typeface="Courier New" panose="02070309020205020404" pitchFamily="49" charset="0"/>
              <a:ea typeface="宋体" panose="02010600030101010101" pitchFamily="2" charset="-122"/>
              <a:cs typeface="Arial" panose="020B0604020202020204" pitchFamily="34" charset="0"/>
            </a:endParaRPr>
          </a:p>
          <a:p>
            <a:pPr>
              <a:lnSpc>
                <a:spcPct val="150000"/>
              </a:lnSpc>
            </a:pPr>
            <a:endParaRPr lang="en-US" altLang="zh-CN" dirty="0">
              <a:solidFill>
                <a:srgbClr val="000000"/>
              </a:solidFill>
              <a:latin typeface="Courier New" panose="02070309020205020404" pitchFamily="49" charset="0"/>
              <a:ea typeface="宋体" panose="02010600030101010101" pitchFamily="2" charset="-122"/>
              <a:cs typeface="Arial" panose="020B0604020202020204" pitchFamily="34" charset="0"/>
            </a:endParaRPr>
          </a:p>
          <a:p>
            <a:pPr>
              <a:lnSpc>
                <a:spcPct val="150000"/>
              </a:lnSpc>
            </a:pPr>
            <a:endParaRPr lang="pt-BR" altLang="zh-CN" dirty="0">
              <a:solidFill>
                <a:srgbClr val="000000"/>
              </a:solidFill>
              <a:latin typeface="Courier New" panose="02070309020205020404" pitchFamily="49" charset="0"/>
              <a:ea typeface="宋体" panose="02010600030101010101" pitchFamily="2" charset="-122"/>
              <a:cs typeface="Arial" panose="020B0604020202020204" pitchFamily="34" charset="0"/>
            </a:endParaRPr>
          </a:p>
          <a:p>
            <a:pPr>
              <a:lnSpc>
                <a:spcPct val="150000"/>
              </a:lnSpc>
            </a:pPr>
            <a:endParaRPr lang="pt-BR" altLang="zh-CN" dirty="0">
              <a:solidFill>
                <a:srgbClr val="000000"/>
              </a:solidFill>
              <a:latin typeface="Courier New" panose="02070309020205020404" pitchFamily="49" charset="0"/>
              <a:ea typeface="宋体" panose="02010600030101010101" pitchFamily="2" charset="-122"/>
              <a:cs typeface="Arial" panose="020B0604020202020204" pitchFamily="34" charset="0"/>
            </a:endParaRPr>
          </a:p>
          <a:p>
            <a:pPr>
              <a:lnSpc>
                <a:spcPct val="150000"/>
              </a:lnSpc>
            </a:pPr>
            <a:endParaRPr lang="pt-BR" altLang="zh-CN" dirty="0">
              <a:solidFill>
                <a:srgbClr val="000000"/>
              </a:solidFill>
              <a:latin typeface="Courier New" panose="02070309020205020404" pitchFamily="49" charset="0"/>
              <a:ea typeface="宋体" panose="02010600030101010101" pitchFamily="2" charset="-122"/>
              <a:cs typeface="Arial" panose="020B0604020202020204" pitchFamily="34" charset="0"/>
            </a:endParaRPr>
          </a:p>
          <a:p>
            <a:pPr>
              <a:lnSpc>
                <a:spcPct val="150000"/>
              </a:lnSpc>
            </a:pPr>
            <a:endParaRPr lang="pt-BR" altLang="zh-CN" dirty="0">
              <a:solidFill>
                <a:srgbClr val="000000"/>
              </a:solidFill>
              <a:latin typeface="Courier New" panose="02070309020205020404" pitchFamily="49" charset="0"/>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9" name="文本框 8"/>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线性离散系统状态方程的解</a:t>
            </a:r>
          </a:p>
        </p:txBody>
      </p:sp>
      <mc:AlternateContent xmlns:mc="http://schemas.openxmlformats.org/markup-compatibility/2006" xmlns:a14="http://schemas.microsoft.com/office/drawing/2010/main">
        <mc:Choice Requires="a14">
          <p:sp>
            <p:nvSpPr>
              <p:cNvPr id="2" name="对象 1"/>
              <p:cNvSpPr txBox="1"/>
              <p:nvPr/>
            </p:nvSpPr>
            <p:spPr>
              <a:xfrm>
                <a:off x="1074292" y="2074249"/>
                <a:ext cx="8069708" cy="374436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209</m:t>
                                    </m:r>
                                  </m:num>
                                  <m:den>
                                    <m:r>
                                      <a:rPr lang="zh-CN" altLang="en-US" i="1">
                                        <a:solidFill>
                                          <a:srgbClr val="000000"/>
                                        </a:solidFill>
                                        <a:latin typeface="Cambria Math" panose="02040503050406030204" pitchFamily="18" charset="0"/>
                                      </a:rPr>
                                      <m:t>52</m:t>
                                    </m:r>
                                  </m:den>
                                </m:f>
                                <m:r>
                                  <a:rPr lang="zh-CN" altLang="en-US" i="1">
                                    <a:solidFill>
                                      <a:srgbClr val="000000"/>
                                    </a:solidFill>
                                    <a:latin typeface="Cambria Math" panose="02040503050406030204" pitchFamily="18" charset="0"/>
                                  </a:rPr>
                                  <m:t>(−0.3</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𝑘</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249</m:t>
                                    </m:r>
                                  </m:num>
                                  <m:den>
                                    <m:r>
                                      <a:rPr lang="zh-CN" altLang="en-US" i="1">
                                        <a:solidFill>
                                          <a:srgbClr val="000000"/>
                                        </a:solidFill>
                                        <a:latin typeface="Cambria Math" panose="02040503050406030204" pitchFamily="18" charset="0"/>
                                      </a:rPr>
                                      <m:t>68</m:t>
                                    </m:r>
                                  </m:den>
                                </m:f>
                                <m:r>
                                  <a:rPr lang="zh-CN" altLang="en-US" i="1">
                                    <a:solidFill>
                                      <a:srgbClr val="000000"/>
                                    </a:solidFill>
                                    <a:latin typeface="Cambria Math" panose="02040503050406030204" pitchFamily="18" charset="0"/>
                                  </a:rPr>
                                  <m:t>(−0.7</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𝑘</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300</m:t>
                                    </m:r>
                                  </m:num>
                                  <m:den>
                                    <m:r>
                                      <a:rPr lang="zh-CN" altLang="en-US" i="1">
                                        <a:solidFill>
                                          <a:srgbClr val="000000"/>
                                        </a:solidFill>
                                        <a:latin typeface="Cambria Math" panose="02040503050406030204" pitchFamily="18" charset="0"/>
                                      </a:rPr>
                                      <m:t>221</m:t>
                                    </m:r>
                                  </m:den>
                                </m:f>
                              </m:e>
                            </m:m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627</m:t>
                                    </m:r>
                                  </m:num>
                                  <m:den>
                                    <m:r>
                                      <a:rPr lang="zh-CN" altLang="en-US" i="1">
                                        <a:solidFill>
                                          <a:srgbClr val="000000"/>
                                        </a:solidFill>
                                        <a:latin typeface="Cambria Math" panose="02040503050406030204" pitchFamily="18" charset="0"/>
                                      </a:rPr>
                                      <m:t>520</m:t>
                                    </m:r>
                                  </m:den>
                                </m:f>
                                <m:r>
                                  <a:rPr lang="zh-CN" altLang="en-US" i="1">
                                    <a:solidFill>
                                      <a:srgbClr val="000000"/>
                                    </a:solidFill>
                                    <a:latin typeface="Cambria Math" panose="02040503050406030204" pitchFamily="18" charset="0"/>
                                  </a:rPr>
                                  <m:t>(−0.3</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𝑘</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1743</m:t>
                                    </m:r>
                                  </m:num>
                                  <m:den>
                                    <m:r>
                                      <a:rPr lang="zh-CN" altLang="en-US" i="1">
                                        <a:solidFill>
                                          <a:srgbClr val="000000"/>
                                        </a:solidFill>
                                        <a:latin typeface="Cambria Math" panose="02040503050406030204" pitchFamily="18" charset="0"/>
                                      </a:rPr>
                                      <m:t>680</m:t>
                                    </m:r>
                                  </m:den>
                                </m:f>
                                <m:r>
                                  <a:rPr lang="zh-CN" altLang="en-US" i="1">
                                    <a:solidFill>
                                      <a:srgbClr val="000000"/>
                                    </a:solidFill>
                                    <a:latin typeface="Cambria Math" panose="02040503050406030204" pitchFamily="18" charset="0"/>
                                  </a:rPr>
                                  <m:t>(−0.7</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𝑘</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79</m:t>
                                    </m:r>
                                  </m:num>
                                  <m:den>
                                    <m:r>
                                      <a:rPr lang="zh-CN" altLang="en-US" i="1">
                                        <a:solidFill>
                                          <a:srgbClr val="000000"/>
                                        </a:solidFill>
                                        <a:latin typeface="Cambria Math" panose="02040503050406030204" pitchFamily="18" charset="0"/>
                                      </a:rPr>
                                      <m:t>221</m:t>
                                    </m:r>
                                  </m:den>
                                </m:f>
                              </m:e>
                            </m:mr>
                          </m:m>
                        </m:e>
                      </m:d>
                      <m:r>
                        <a:rPr lang="zh-CN" altLang="en-US" i="1">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=1,2,3,⋯)</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074292" y="2074249"/>
                <a:ext cx="8069708" cy="3744366"/>
              </a:xfrm>
              <a:prstGeom prst="rect">
                <a:avLst/>
              </a:prstGeom>
              <a:blipFill>
                <a:blip r:embed="rId4"/>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9"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3" y="723249"/>
            <a:ext cx="6641767" cy="442878"/>
          </a:xfrm>
          <a:prstGeom prst="rect">
            <a:avLst/>
          </a:prstGeom>
          <a:noFill/>
        </p:spPr>
        <p:txBody>
          <a:bodyPr wrap="square">
            <a:spAutoFit/>
          </a:bodyPr>
          <a:lstStyle/>
          <a:p>
            <a:pPr>
              <a:lnSpc>
                <a:spcPct val="150000"/>
              </a:lnSpc>
            </a:pPr>
            <a:r>
              <a:rPr lang="en-US" altLang="zh-CN" b="1"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2.3.3 </a:t>
            </a:r>
            <a:r>
              <a:rPr lang="zh-CN" altLang="en-US" b="1"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线性时离散系统状态方程的解</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pSp>
        <p:nvGrpSpPr>
          <p:cNvPr id="3" name="组合 2"/>
          <p:cNvGrpSpPr/>
          <p:nvPr/>
        </p:nvGrpSpPr>
        <p:grpSpPr>
          <a:xfrm>
            <a:off x="784883" y="1210558"/>
            <a:ext cx="7883929" cy="867480"/>
            <a:chOff x="784883" y="1210558"/>
            <a:chExt cx="7243502" cy="867480"/>
          </a:xfrm>
        </p:grpSpPr>
        <p:sp>
          <p:nvSpPr>
            <p:cNvPr id="29" name="矩形 28"/>
            <p:cNvSpPr/>
            <p:nvPr/>
          </p:nvSpPr>
          <p:spPr>
            <a:xfrm>
              <a:off x="784883" y="1210558"/>
              <a:ext cx="7243502" cy="858377"/>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设线性时变离散系统状态方程为</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gn="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 （</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2.64</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p>
          </p:txBody>
        </p:sp>
        <mc:AlternateContent xmlns:mc="http://schemas.openxmlformats.org/markup-compatibility/2006" xmlns:a14="http://schemas.microsoft.com/office/drawing/2010/main">
          <mc:Choice Requires="a14">
            <p:sp>
              <p:nvSpPr>
                <p:cNvPr id="2" name="对象 1"/>
                <p:cNvSpPr txBox="1"/>
                <p:nvPr/>
              </p:nvSpPr>
              <p:spPr>
                <a:xfrm>
                  <a:off x="2193232" y="1639888"/>
                  <a:ext cx="3824303" cy="43815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𝑥</m:t>
                            </m:r>
                          </m:e>
                        </m:d>
                        <m:r>
                          <a:rPr lang="zh-CN" altLang="en-US" i="1">
                            <a:solidFill>
                              <a:srgbClr val="000000"/>
                            </a:solidFill>
                            <a:latin typeface="Cambria Math" panose="02040503050406030204" pitchFamily="18" charset="0"/>
                          </a:rPr>
                          <m:t>𝐵</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𝑘</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𝐵</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𝑘</m:t>
                            </m:r>
                          </m:e>
                        </m:d>
                        <m:r>
                          <a:rPr lang="zh-CN" altLang="en-US" i="1">
                            <a:solidFill>
                              <a:srgbClr val="000000"/>
                            </a:solidFill>
                            <a:latin typeface="Cambria Math" panose="02040503050406030204" pitchFamily="18" charset="0"/>
                          </a:rPr>
                          <m:t>𝑢</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𝑘</m:t>
                            </m:r>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193232" y="1639888"/>
                  <a:ext cx="3824303" cy="438150"/>
                </a:xfrm>
                <a:prstGeom prst="rect">
                  <a:avLst/>
                </a:prstGeom>
                <a:blipFill>
                  <a:blip r:embed="rId4"/>
                  <a:stretch>
                    <a:fillRect/>
                  </a:stretch>
                </a:blipFill>
              </p:spPr>
              <p:txBody>
                <a:bodyPr/>
                <a:lstStyle/>
                <a:p>
                  <a:r>
                    <a:rPr lang="zh-CN" altLang="en-US">
                      <a:noFill/>
                    </a:rPr>
                    <a:t> </a:t>
                  </a:r>
                </a:p>
              </p:txBody>
            </p:sp>
          </mc:Fallback>
        </mc:AlternateContent>
      </p:grpSp>
      <p:grpSp>
        <p:nvGrpSpPr>
          <p:cNvPr id="7" name="组合 6"/>
          <p:cNvGrpSpPr/>
          <p:nvPr/>
        </p:nvGrpSpPr>
        <p:grpSpPr>
          <a:xfrm>
            <a:off x="326766" y="2100118"/>
            <a:ext cx="8359117" cy="2948243"/>
            <a:chOff x="326766" y="2100118"/>
            <a:chExt cx="8359117" cy="2948243"/>
          </a:xfrm>
        </p:grpSpPr>
        <p:grpSp>
          <p:nvGrpSpPr>
            <p:cNvPr id="5" name="组合 4"/>
            <p:cNvGrpSpPr/>
            <p:nvPr/>
          </p:nvGrpSpPr>
          <p:grpSpPr>
            <a:xfrm>
              <a:off x="326766" y="2100118"/>
              <a:ext cx="8359117" cy="2948243"/>
              <a:chOff x="309695" y="2113366"/>
              <a:chExt cx="8359117" cy="2948243"/>
            </a:xfrm>
          </p:grpSpPr>
          <mc:AlternateContent xmlns:mc="http://schemas.openxmlformats.org/markup-compatibility/2006" xmlns:a14="http://schemas.microsoft.com/office/drawing/2010/main">
            <mc:Choice Requires="a14">
              <p:sp>
                <p:nvSpPr>
                  <p:cNvPr id="30" name="矩形 29"/>
                  <p:cNvSpPr/>
                  <p:nvPr/>
                </p:nvSpPr>
                <p:spPr>
                  <a:xfrm>
                    <a:off x="309695" y="2113366"/>
                    <a:ext cx="8359117" cy="2948243"/>
                  </a:xfrm>
                  <a:prstGeom prst="rect">
                    <a:avLst/>
                  </a:prstGeom>
                  <a:noFill/>
                </p:spPr>
                <p:txBody>
                  <a:bodyPr wrap="square">
                    <a:spAutoFit/>
                  </a:bodyPr>
                  <a:lstStyle/>
                  <a:p>
                    <a:pPr>
                      <a:lnSpc>
                        <a:spcPct val="150000"/>
                      </a:lnSpc>
                    </a:pP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式中： </a:t>
                    </a:r>
                    <a:r>
                      <a:rPr lang="zh-CN" altLang="en-US"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x</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k</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线性时变离散系统状态向量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x</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kT</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的缩写，</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为采样周期；</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u</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k</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输入或控制函数向量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u</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kT</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的缩写；</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k</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B</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k</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时变系数矩阵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kT</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B</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kT</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的缩写。</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应用迭代法可以求得线性时变离散系统的状态向量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x</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k</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在各个采样时刻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上的      </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离散值，即在式（</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2.64</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）中代入</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k=</a:t>
                    </a:r>
                    <a14:m>
                      <m:oMath xmlns:m="http://schemas.openxmlformats.org/officeDocument/2006/math">
                        <m:sSub>
                          <m:sSubPr>
                            <m:ctrlPr>
                              <a:rPr lang="en-US" altLang="zh-CN" i="1" smtClean="0">
                                <a:solidFill>
                                  <a:sysClr val="windowText" lastClr="000000"/>
                                </a:solidFill>
                                <a:latin typeface="Cambria Math" panose="02040503050406030204" pitchFamily="18" charset="0"/>
                                <a:ea typeface="宋体" panose="02010600030101010101" pitchFamily="2" charset="-122"/>
                              </a:rPr>
                            </m:ctrlPr>
                          </m:sSubPr>
                          <m:e>
                            <m:r>
                              <m:rPr>
                                <m:sty m:val="p"/>
                              </m:rPr>
                              <a:rPr lang="en-US" altLang="zh-CN" i="1">
                                <a:solidFill>
                                  <a:sysClr val="windowText" lastClr="000000"/>
                                </a:solidFill>
                                <a:latin typeface="Cambria Math" panose="02040503050406030204" pitchFamily="18" charset="0"/>
                                <a:ea typeface="宋体" panose="02010600030101010101" pitchFamily="2" charset="-122"/>
                              </a:rPr>
                              <m:t>k</m:t>
                            </m:r>
                          </m:e>
                          <m:sub>
                            <m:r>
                              <a:rPr lang="en-US" altLang="zh-CN" b="0" i="1" smtClean="0">
                                <a:solidFill>
                                  <a:sysClr val="windowText" lastClr="000000"/>
                                </a:solidFill>
                                <a:latin typeface="Cambria Math" panose="02040503050406030204" pitchFamily="18" charset="0"/>
                                <a:ea typeface="宋体" panose="02010600030101010101" pitchFamily="2" charset="-122"/>
                              </a:rPr>
                              <m:t>0</m:t>
                            </m:r>
                          </m:sub>
                        </m:sSub>
                      </m:oMath>
                    </a14:m>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得</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algn="r">
                      <a:lnSpc>
                        <a:spcPct val="150000"/>
                      </a:lnSpc>
                    </a:pP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2.65</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式中，                          分别为状态向量和输入函数向量的初值。</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  </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mc:Choice>
            <mc:Fallback xmlns="">
              <p:sp>
                <p:nvSpPr>
                  <p:cNvPr id="30" name="矩形 29"/>
                  <p:cNvSpPr>
                    <a:spLocks noRot="1" noChangeAspect="1" noMove="1" noResize="1" noEditPoints="1" noAdjustHandles="1" noChangeArrowheads="1" noChangeShapeType="1" noTextEdit="1"/>
                  </p:cNvSpPr>
                  <p:nvPr/>
                </p:nvSpPr>
                <p:spPr>
                  <a:xfrm>
                    <a:off x="309695" y="2113366"/>
                    <a:ext cx="8359117" cy="2948243"/>
                  </a:xfrm>
                  <a:prstGeom prst="rect">
                    <a:avLst/>
                  </a:prstGeom>
                  <a:blipFill>
                    <a:blip r:embed="rId5"/>
                    <a:stretch>
                      <a:fillRect l="-656" r="-584" b="-207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对象 5"/>
                  <p:cNvSpPr txBox="1"/>
                  <p:nvPr/>
                </p:nvSpPr>
                <p:spPr>
                  <a:xfrm>
                    <a:off x="2300679" y="4241182"/>
                    <a:ext cx="4733925" cy="51752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+1</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𝐵</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𝑢</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0</m:t>
                                  </m:r>
                                </m:sub>
                              </m:sSub>
                            </m:e>
                          </m:d>
                        </m:oMath>
                      </m:oMathPara>
                    </a14:m>
                    <a:endParaRPr lang="zh-CN" altLang="en-US" dirty="0"/>
                  </a:p>
                </p:txBody>
              </p:sp>
            </mc:Choice>
            <mc:Fallback xmlns="">
              <p:sp>
                <p:nvSpPr>
                  <p:cNvPr id="6" name="对象 5"/>
                  <p:cNvSpPr txBox="1">
                    <a:spLocks noRot="1" noChangeAspect="1" noMove="1" noResize="1" noEditPoints="1" noAdjustHandles="1" noChangeArrowheads="1" noChangeShapeType="1" noTextEdit="1"/>
                  </p:cNvSpPr>
                  <p:nvPr/>
                </p:nvSpPr>
                <p:spPr>
                  <a:xfrm>
                    <a:off x="2300679" y="4241182"/>
                    <a:ext cx="4733925" cy="517525"/>
                  </a:xfrm>
                  <a:prstGeom prst="rect">
                    <a:avLst/>
                  </a:prstGeom>
                  <a:blipFill>
                    <a:blip r:embed="rId6"/>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9" name="对象 8"/>
                <p:cNvSpPr txBox="1"/>
                <p:nvPr/>
              </p:nvSpPr>
              <p:spPr>
                <a:xfrm>
                  <a:off x="1168400" y="4660900"/>
                  <a:ext cx="1333500" cy="381000"/>
                </a:xfrm>
                <a:prstGeom prst="rect">
                  <a:avLst/>
                </a:prstGeom>
              </p:spPr>
              <p:txBody>
                <a:bodyPr>
                  <a:normAutofit fontScale="92500"/>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𝑢</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0</m:t>
                                </m:r>
                              </m:sub>
                            </m:sSub>
                          </m:e>
                        </m:d>
                      </m:oMath>
                    </m:oMathPara>
                  </a14:m>
                  <a:endParaRPr lang="zh-CN" altLang="en-US" dirty="0"/>
                </a:p>
              </p:txBody>
            </p:sp>
          </mc:Choice>
          <mc:Fallback xmlns="">
            <p:sp>
              <p:nvSpPr>
                <p:cNvPr id="9" name="对象 8"/>
                <p:cNvSpPr txBox="1">
                  <a:spLocks noRot="1" noChangeAspect="1" noMove="1" noResize="1" noEditPoints="1" noAdjustHandles="1" noChangeArrowheads="1" noChangeShapeType="1" noTextEdit="1"/>
                </p:cNvSpPr>
                <p:nvPr/>
              </p:nvSpPr>
              <p:spPr>
                <a:xfrm>
                  <a:off x="1168400" y="4660900"/>
                  <a:ext cx="1333500" cy="381000"/>
                </a:xfrm>
                <a:prstGeom prst="rect">
                  <a:avLst/>
                </a:prstGeom>
                <a:blipFill>
                  <a:blip r:embed="rId7"/>
                  <a:stretch>
                    <a:fillRect r="-459"/>
                  </a:stretch>
                </a:blipFill>
              </p:spPr>
              <p:txBody>
                <a:bodyPr/>
                <a:lstStyle/>
                <a:p>
                  <a:r>
                    <a:rPr lang="zh-CN" altLang="en-US">
                      <a:noFill/>
                    </a:rPr>
                    <a:t> </a:t>
                  </a:r>
                </a:p>
              </p:txBody>
            </p:sp>
          </mc:Fallback>
        </mc:AlternateContent>
      </p:grpSp>
      <p:sp>
        <p:nvSpPr>
          <p:cNvPr id="17" name="文本框 16"/>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线性离散系统状态方程的解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17"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64DF952F-2981-9557-3895-067E962701C1}"/>
              </a:ext>
            </a:extLst>
          </p:cNvPr>
          <p:cNvSpPr/>
          <p:nvPr/>
        </p:nvSpPr>
        <p:spPr>
          <a:xfrm>
            <a:off x="755576" y="2265879"/>
            <a:ext cx="8099032" cy="1689373"/>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在（</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2.64</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）式中带入          并考虑到式（</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2.66</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）得</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gn="r">
              <a:lnSpc>
                <a:spcPct val="150000"/>
              </a:lnSpc>
            </a:pP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(2.67)</a:t>
            </a:r>
          </a:p>
        </p:txBody>
      </p:sp>
      <mc:AlternateContent xmlns:mc="http://schemas.openxmlformats.org/markup-compatibility/2006" xmlns:a14="http://schemas.microsoft.com/office/drawing/2010/main">
        <mc:Choice Requires="a14">
          <p:sp>
            <p:nvSpPr>
              <p:cNvPr id="6" name="对象 5">
                <a:extLst>
                  <a:ext uri="{FF2B5EF4-FFF2-40B4-BE49-F238E27FC236}">
                    <a16:creationId xmlns:a16="http://schemas.microsoft.com/office/drawing/2014/main" id="{ADDC6A65-715F-D98C-4B11-058E675C2656}"/>
                  </a:ext>
                </a:extLst>
              </p:cNvPr>
              <p:cNvSpPr txBox="1"/>
              <p:nvPr/>
            </p:nvSpPr>
            <p:spPr>
              <a:xfrm>
                <a:off x="2915816" y="2371346"/>
                <a:ext cx="1204912" cy="442913"/>
              </a:xfrm>
              <a:prstGeom prst="rect">
                <a:avLst/>
              </a:prstGeom>
            </p:spPr>
            <p:txBody>
              <a:bodyPr>
                <a:normAutofit fontScale="92500"/>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+2</m:t>
                      </m:r>
                    </m:oMath>
                  </m:oMathPara>
                </a14:m>
                <a:endParaRPr lang="zh-CN" altLang="en-US" dirty="0"/>
              </a:p>
            </p:txBody>
          </p:sp>
        </mc:Choice>
        <mc:Fallback xmlns="">
          <p:sp>
            <p:nvSpPr>
              <p:cNvPr id="6" name="对象 5">
                <a:extLst>
                  <a:ext uri="{FF2B5EF4-FFF2-40B4-BE49-F238E27FC236}">
                    <a16:creationId xmlns:a16="http://schemas.microsoft.com/office/drawing/2014/main" id="{ADDC6A65-715F-D98C-4B11-058E675C2656}"/>
                  </a:ext>
                </a:extLst>
              </p:cNvPr>
              <p:cNvSpPr txBox="1">
                <a:spLocks noRot="1" noChangeAspect="1" noMove="1" noResize="1" noEditPoints="1" noAdjustHandles="1" noChangeArrowheads="1" noChangeShapeType="1" noTextEdit="1"/>
              </p:cNvSpPr>
              <p:nvPr/>
            </p:nvSpPr>
            <p:spPr>
              <a:xfrm>
                <a:off x="2915816" y="2371346"/>
                <a:ext cx="1204912" cy="442913"/>
              </a:xfrm>
              <a:prstGeom prst="rect">
                <a:avLst/>
              </a:prstGeom>
              <a:blipFill>
                <a:blip r:embed="rId3"/>
                <a:stretch>
                  <a:fillRect/>
                </a:stretch>
              </a:blipFill>
            </p:spPr>
            <p:txBody>
              <a:bodyPr/>
              <a:lstStyle/>
              <a:p>
                <a:r>
                  <a:rPr lang="zh-CN" altLang="en-US">
                    <a:noFill/>
                  </a:rPr>
                  <a:t> </a:t>
                </a:r>
              </a:p>
            </p:txBody>
          </p:sp>
        </mc:Fallback>
      </mc:AlternateContent>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30" name="矩形 29"/>
          <p:cNvSpPr/>
          <p:nvPr/>
        </p:nvSpPr>
        <p:spPr>
          <a:xfrm>
            <a:off x="753389" y="4177318"/>
            <a:ext cx="8359117" cy="369332"/>
          </a:xfrm>
          <a:prstGeom prst="rect">
            <a:avLst/>
          </a:prstGeom>
          <a:noFill/>
        </p:spPr>
        <p:txBody>
          <a:bodyPr wrap="square">
            <a:spAutoFit/>
          </a:bodyPr>
          <a:lstStyle/>
          <a:p>
            <a:pPr algn="just"/>
            <a:r>
              <a:rPr lang="zh-CN" altLang="en-US" sz="1800" dirty="0">
                <a:latin typeface="Times New Roman" panose="02020603050405020304" pitchFamily="18" charset="0"/>
              </a:rPr>
              <a:t>基于上述，应用数学归纳法可求得线性时变离散系统状态方程的解 </a:t>
            </a:r>
            <a:r>
              <a:rPr lang="en-US" altLang="zh-CN" sz="1800" i="1" dirty="0">
                <a:latin typeface="Times New Roman" panose="02020603050405020304" pitchFamily="18" charset="0"/>
              </a:rPr>
              <a:t>x</a:t>
            </a:r>
            <a:r>
              <a:rPr lang="en-US" altLang="zh-CN" dirty="0">
                <a:latin typeface="Times New Roman" panose="02020603050405020304" pitchFamily="18" charset="0"/>
              </a:rPr>
              <a:t>(</a:t>
            </a:r>
            <a:r>
              <a:rPr lang="en-US" altLang="zh-CN" i="1" dirty="0">
                <a:latin typeface="Times New Roman" panose="02020603050405020304" pitchFamily="18" charset="0"/>
              </a:rPr>
              <a:t>k</a:t>
            </a:r>
            <a:r>
              <a:rPr lang="en-US" altLang="zh-CN" dirty="0">
                <a:latin typeface="Times New Roman" panose="02020603050405020304" pitchFamily="18" charset="0"/>
              </a:rPr>
              <a:t>) </a:t>
            </a:r>
            <a:endParaRPr lang="zh-CN" altLang="en-US" sz="1800" dirty="0">
              <a:latin typeface="Times New Roman" panose="02020603050405020304" pitchFamily="18" charset="0"/>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pSp>
        <p:nvGrpSpPr>
          <p:cNvPr id="5" name="组合 4"/>
          <p:cNvGrpSpPr/>
          <p:nvPr/>
        </p:nvGrpSpPr>
        <p:grpSpPr>
          <a:xfrm>
            <a:off x="755576" y="948818"/>
            <a:ext cx="8922603" cy="3819898"/>
            <a:chOff x="885469" y="1006607"/>
            <a:chExt cx="8922603" cy="3819898"/>
          </a:xfrm>
        </p:grpSpPr>
        <p:sp>
          <p:nvSpPr>
            <p:cNvPr id="75" name="矩形 74"/>
            <p:cNvSpPr/>
            <p:nvPr/>
          </p:nvSpPr>
          <p:spPr>
            <a:xfrm>
              <a:off x="885469" y="1006607"/>
              <a:ext cx="8359117" cy="1273875"/>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在式中（</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2.64</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）中带入          并考虑到式（</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2.65</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）得</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gn="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2.66</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p>
          </p:txBody>
        </p:sp>
        <mc:AlternateContent xmlns:mc="http://schemas.openxmlformats.org/markup-compatibility/2006" xmlns:a14="http://schemas.microsoft.com/office/drawing/2010/main">
          <mc:Choice Requires="a14">
            <p:sp>
              <p:nvSpPr>
                <p:cNvPr id="2" name="对象 1"/>
                <p:cNvSpPr txBox="1"/>
                <p:nvPr/>
              </p:nvSpPr>
              <p:spPr>
                <a:xfrm>
                  <a:off x="3218304" y="1106540"/>
                  <a:ext cx="2621582" cy="136578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+1</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3218304" y="1106540"/>
                  <a:ext cx="2621582" cy="1365781"/>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885469" y="1598173"/>
                  <a:ext cx="8922603" cy="322833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𝐴</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𝐵</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𝑢</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+1)</m:t>
                        </m:r>
                      </m:oMath>
                      <m:oMath xmlns:m="http://schemas.openxmlformats.org/officeDocument/2006/math">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+1</m:t>
                            </m:r>
                          </m:e>
                        </m:d>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+1</m:t>
                            </m:r>
                          </m:e>
                        </m:d>
                        <m:r>
                          <a:rPr lang="zh-CN" altLang="en-US" i="1">
                            <a:solidFill>
                              <a:srgbClr val="000000"/>
                            </a:solidFill>
                            <a:latin typeface="Cambria Math" panose="02040503050406030204" pitchFamily="18" charset="0"/>
                          </a:rPr>
                          <m:t>𝐵</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𝑢</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𝐵</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+1</m:t>
                            </m:r>
                          </m:e>
                        </m:d>
                        <m:r>
                          <a:rPr lang="zh-CN" altLang="en-US" i="1">
                            <a:solidFill>
                              <a:srgbClr val="000000"/>
                            </a:solidFill>
                            <a:latin typeface="Cambria Math" panose="02040503050406030204" pitchFamily="18" charset="0"/>
                          </a:rPr>
                          <m:t>𝑢</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+1</m:t>
                            </m:r>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885469" y="1598173"/>
                  <a:ext cx="8922603" cy="3228332"/>
                </a:xfrm>
                <a:prstGeom prst="rect">
                  <a:avLst/>
                </a:prstGeom>
                <a:blipFill>
                  <a:blip r:embed="rId6"/>
                  <a:stretch>
                    <a:fillRect/>
                  </a:stretch>
                </a:blipFill>
              </p:spPr>
              <p:txBody>
                <a:bodyPr/>
                <a:lstStyle/>
                <a:p>
                  <a:r>
                    <a:rPr lang="zh-CN" altLang="en-US">
                      <a:noFill/>
                    </a:rPr>
                    <a:t> </a:t>
                  </a:r>
                </a:p>
              </p:txBody>
            </p:sp>
          </mc:Fallback>
        </mc:AlternateContent>
      </p:grpSp>
      <p:sp>
        <p:nvSpPr>
          <p:cNvPr id="16" name="文本框 15"/>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线性离散系统状态方程的解</a:t>
            </a:r>
          </a:p>
        </p:txBody>
      </p: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E75FEAAE-8A57-88F4-E0BF-51AF4BB2D2D2}"/>
                  </a:ext>
                </a:extLst>
              </p:cNvPr>
              <p:cNvSpPr txBox="1"/>
              <p:nvPr/>
            </p:nvSpPr>
            <p:spPr>
              <a:xfrm>
                <a:off x="611560" y="2809817"/>
                <a:ext cx="7186388" cy="91698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i="1" smtClean="0">
                          <a:solidFill>
                            <a:srgbClr val="000000"/>
                          </a:solidFill>
                          <a:latin typeface="Cambria Math" panose="02040503050406030204" pitchFamily="18" charset="0"/>
                        </a:rPr>
                        <m:t>𝑥</m:t>
                      </m:r>
                      <m:r>
                        <a:rPr lang="zh-CN" altLang="en-US" i="1" smtClean="0">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m:t>
                      </m:r>
                      <m:r>
                        <a:rPr lang="en-US" altLang="zh-CN" b="0" i="1" smtClean="0">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m:t>
                      </m:r>
                      <m:r>
                        <a:rPr lang="en-US" altLang="zh-CN" b="0" i="1" smtClean="0">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m:t>
                      </m:r>
                      <m:r>
                        <a:rPr lang="en-US" altLang="zh-CN" b="0" i="1" smtClean="0">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𝐵</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m:t>
                      </m:r>
                      <m:r>
                        <a:rPr lang="en-US" altLang="zh-CN" b="0" i="1" smtClean="0">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𝑢</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m:t>
                      </m:r>
                      <m:r>
                        <a:rPr lang="en-US" altLang="zh-CN" b="0" i="1" smtClean="0">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m:t>
                      </m:r>
                    </m:oMath>
                    <m:oMath xmlns:m="http://schemas.openxmlformats.org/officeDocument/2006/math">
                      <m:r>
                        <a:rPr lang="en-US" altLang="zh-CN" b="0" i="1" smtClean="0">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m:t>
                          </m:r>
                          <m:r>
                            <a:rPr lang="en-US" altLang="zh-CN" b="0" i="1" smtClean="0">
                              <a:solidFill>
                                <a:srgbClr val="000000"/>
                              </a:solidFill>
                              <a:latin typeface="Cambria Math" panose="02040503050406030204" pitchFamily="18" charset="0"/>
                            </a:rPr>
                            <m:t>2</m:t>
                          </m:r>
                        </m:e>
                      </m:d>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0</m:t>
                              </m:r>
                            </m:sub>
                          </m:sSub>
                          <m:r>
                            <a:rPr lang="en-US" altLang="zh-CN" b="0" i="1" smtClean="0">
                              <a:solidFill>
                                <a:srgbClr val="000000"/>
                              </a:solidFill>
                              <a:latin typeface="Cambria Math" panose="02040503050406030204" pitchFamily="18" charset="0"/>
                            </a:rPr>
                            <m:t>+1</m:t>
                          </m:r>
                        </m:e>
                      </m:d>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m:t>
                          </m:r>
                          <m:r>
                            <a:rPr lang="en-US" altLang="zh-CN" b="0" i="1" smtClean="0">
                              <a:solidFill>
                                <a:srgbClr val="000000"/>
                              </a:solidFill>
                              <a:latin typeface="Cambria Math" panose="02040503050406030204" pitchFamily="18" charset="0"/>
                            </a:rPr>
                            <m:t>2</m:t>
                          </m:r>
                        </m:e>
                      </m:d>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m:t>
                          </m:r>
                          <m:r>
                            <a:rPr lang="en-US" altLang="zh-CN" b="0" i="1" smtClean="0">
                              <a:solidFill>
                                <a:srgbClr val="000000"/>
                              </a:solidFill>
                              <a:latin typeface="Cambria Math" panose="02040503050406030204" pitchFamily="18" charset="0"/>
                            </a:rPr>
                            <m:t>1</m:t>
                          </m:r>
                        </m:e>
                      </m:d>
                      <m:r>
                        <a:rPr lang="zh-CN" altLang="en-US" i="1">
                          <a:solidFill>
                            <a:srgbClr val="000000"/>
                          </a:solidFill>
                          <a:latin typeface="Cambria Math" panose="02040503050406030204" pitchFamily="18" charset="0"/>
                        </a:rPr>
                        <m:t>𝐵</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𝑢</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m:t>
                          </m:r>
                          <m:r>
                            <a:rPr lang="en-US" altLang="zh-CN" i="1">
                              <a:solidFill>
                                <a:srgbClr val="000000"/>
                              </a:solidFill>
                              <a:latin typeface="Cambria Math" panose="02040503050406030204" pitchFamily="18" charset="0"/>
                            </a:rPr>
                            <m:t>2</m:t>
                          </m:r>
                        </m:e>
                      </m:d>
                      <m:r>
                        <a:rPr lang="zh-CN" altLang="en-US" i="1">
                          <a:solidFill>
                            <a:srgbClr val="000000"/>
                          </a:solidFill>
                          <a:latin typeface="Cambria Math" panose="02040503050406030204" pitchFamily="18" charset="0"/>
                        </a:rPr>
                        <m:t>𝐵</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+1</m:t>
                          </m:r>
                        </m:e>
                      </m:d>
                      <m:r>
                        <a:rPr lang="zh-CN" altLang="en-US" i="1">
                          <a:solidFill>
                            <a:srgbClr val="000000"/>
                          </a:solidFill>
                          <a:latin typeface="Cambria Math" panose="02040503050406030204" pitchFamily="18" charset="0"/>
                        </a:rPr>
                        <m:t>𝑢</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+1</m:t>
                          </m:r>
                        </m:e>
                      </m:d>
                      <m:r>
                        <a:rPr lang="en-US" altLang="zh-CN" b="0" i="1" smtClean="0">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𝐵</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m:t>
                          </m:r>
                          <m:r>
                            <a:rPr lang="en-US" altLang="zh-CN" b="0" i="1" smtClean="0">
                              <a:solidFill>
                                <a:srgbClr val="000000"/>
                              </a:solidFill>
                              <a:latin typeface="Cambria Math" panose="02040503050406030204" pitchFamily="18" charset="0"/>
                            </a:rPr>
                            <m:t>2</m:t>
                          </m:r>
                        </m:e>
                      </m:d>
                      <m:r>
                        <a:rPr lang="zh-CN" altLang="en-US" i="1">
                          <a:solidFill>
                            <a:srgbClr val="000000"/>
                          </a:solidFill>
                          <a:latin typeface="Cambria Math" panose="02040503050406030204" pitchFamily="18" charset="0"/>
                        </a:rPr>
                        <m:t>𝑢</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m:t>
                          </m:r>
                          <m:r>
                            <a:rPr lang="en-US" altLang="zh-CN" b="0" i="1" smtClean="0">
                              <a:solidFill>
                                <a:srgbClr val="000000"/>
                              </a:solidFill>
                              <a:latin typeface="Cambria Math" panose="02040503050406030204" pitchFamily="18" charset="0"/>
                            </a:rPr>
                            <m:t>2</m:t>
                          </m:r>
                        </m:e>
                      </m:d>
                    </m:oMath>
                  </m:oMathPara>
                </a14:m>
                <a:endParaRPr lang="zh-CN" altLang="en-US" dirty="0"/>
              </a:p>
            </p:txBody>
          </p:sp>
        </mc:Choice>
        <mc:Fallback xmlns="">
          <p:sp>
            <p:nvSpPr>
              <p:cNvPr id="19" name="文本框 18">
                <a:extLst>
                  <a:ext uri="{FF2B5EF4-FFF2-40B4-BE49-F238E27FC236}">
                    <a16:creationId xmlns:a16="http://schemas.microsoft.com/office/drawing/2014/main" id="{E75FEAAE-8A57-88F4-E0BF-51AF4BB2D2D2}"/>
                  </a:ext>
                </a:extLst>
              </p:cNvPr>
              <p:cNvSpPr txBox="1">
                <a:spLocks noRot="1" noChangeAspect="1" noMove="1" noResize="1" noEditPoints="1" noAdjustHandles="1" noChangeArrowheads="1" noChangeShapeType="1" noTextEdit="1"/>
              </p:cNvSpPr>
              <p:nvPr/>
            </p:nvSpPr>
            <p:spPr>
              <a:xfrm>
                <a:off x="611560" y="2809817"/>
                <a:ext cx="7186388" cy="916982"/>
              </a:xfrm>
              <a:prstGeom prst="rect">
                <a:avLst/>
              </a:prstGeom>
              <a:blipFill>
                <a:blip r:embed="rId7"/>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2" grpId="0" animBg="1"/>
      <p:bldP spid="73" grpId="0" animBg="1"/>
      <p:bldP spid="30" grpId="0"/>
      <p:bldP spid="16" grpId="0"/>
      <p:bldP spid="19"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1490147" y="888836"/>
                <a:ext cx="6336705" cy="250692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smtClean="0">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𝑘</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e>
                      </m:d>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−2</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+1</m:t>
                          </m:r>
                        </m:e>
                      </m:d>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0</m:t>
                              </m:r>
                            </m:sub>
                          </m:sSub>
                        </m:e>
                      </m:d>
                    </m:oMath>
                  </m:oMathPara>
                </a14:m>
                <a:endParaRPr lang="en-US" altLang="zh-CN" i="1" dirty="0">
                  <a:solidFill>
                    <a:srgbClr val="000000"/>
                  </a:solidFill>
                  <a:latin typeface="Cambria Math" panose="02040503050406030204" pitchFamily="18" charset="0"/>
                </a:endParaRPr>
              </a:p>
              <a:p>
                <a:endParaRPr lang="en-US" altLang="zh-CN" i="1" dirty="0">
                  <a:solidFill>
                    <a:srgbClr val="00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altLang="zh-CN" b="0" i="1" smtClean="0">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m:t>
                      </m:r>
                      <m:nary>
                        <m:naryPr>
                          <m:chr m:val="∑"/>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𝑖</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0</m:t>
                              </m:r>
                            </m:sub>
                          </m:sSub>
                        </m:sub>
                        <m:sup>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sup>
                        <m:e>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e>
                          </m:d>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−2</m:t>
                              </m:r>
                            </m:e>
                          </m:d>
                        </m:e>
                      </m:nary>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𝑗</m:t>
                          </m:r>
                          <m:r>
                            <a:rPr lang="zh-CN" altLang="en-US" i="1">
                              <a:solidFill>
                                <a:srgbClr val="000000"/>
                              </a:solidFill>
                              <a:latin typeface="Cambria Math" panose="02040503050406030204" pitchFamily="18" charset="0"/>
                            </a:rPr>
                            <m:t>+1</m:t>
                          </m:r>
                        </m:e>
                      </m:d>
                      <m:r>
                        <a:rPr lang="zh-CN" altLang="en-US" i="1">
                          <a:solidFill>
                            <a:srgbClr val="000000"/>
                          </a:solidFill>
                          <a:latin typeface="Cambria Math" panose="02040503050406030204" pitchFamily="18" charset="0"/>
                        </a:rPr>
                        <m:t>𝐵</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𝑗</m:t>
                          </m:r>
                        </m:e>
                      </m:d>
                      <m:r>
                        <a:rPr lang="zh-CN" altLang="en-US" i="1">
                          <a:solidFill>
                            <a:srgbClr val="000000"/>
                          </a:solidFill>
                          <a:latin typeface="Cambria Math" panose="02040503050406030204" pitchFamily="18" charset="0"/>
                        </a:rPr>
                        <m:t>𝑢</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𝑗</m:t>
                          </m:r>
                        </m:e>
                      </m:d>
                    </m:oMath>
                  </m:oMathPara>
                </a14:m>
                <a:endParaRPr lang="en-US" altLang="zh-CN" i="1" dirty="0">
                  <a:solidFill>
                    <a:srgbClr val="000000"/>
                  </a:solidFill>
                  <a:latin typeface="Cambria Math" panose="02040503050406030204" pitchFamily="18" charset="0"/>
                </a:endParaRPr>
              </a:p>
              <a:p>
                <a:br>
                  <a:rPr lang="zh-CN" altLang="en-US" i="1" dirty="0">
                    <a:solidFill>
                      <a:srgbClr val="000000"/>
                    </a:solidFill>
                    <a:latin typeface="Cambria Math" panose="02040503050406030204" pitchFamily="18" charset="0"/>
                  </a:rPr>
                </a:br>
                <a:r>
                  <a:rPr lang="zh-CN" altLang="en-US" i="1" dirty="0">
                    <a:solidFill>
                      <a:srgbClr val="000000"/>
                    </a:solidFill>
                    <a:latin typeface="Cambria Math" panose="02040503050406030204" pitchFamily="18" charset="0"/>
                  </a:rPr>
                  <a:t>                </a:t>
                </a:r>
                <a14:m>
                  <m:oMath xmlns:m="http://schemas.openxmlformats.org/officeDocument/2006/math">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&gt;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0+1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+2,⋯</m:t>
                        </m:r>
                      </m:e>
                    </m:d>
                  </m:oMath>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490147" y="888836"/>
                <a:ext cx="6336705" cy="2506927"/>
              </a:xfrm>
              <a:prstGeom prst="rect">
                <a:avLst/>
              </a:prstGeom>
              <a:blipFill>
                <a:blip r:embed="rId4"/>
                <a:stretch>
                  <a:fillRect/>
                </a:stretch>
              </a:blipFill>
            </p:spPr>
            <p:txBody>
              <a:bodyPr/>
              <a:lstStyle/>
              <a:p>
                <a:r>
                  <a:rPr lang="zh-CN" altLang="en-US">
                    <a:noFill/>
                  </a:rPr>
                  <a:t> </a:t>
                </a:r>
              </a:p>
            </p:txBody>
          </p:sp>
        </mc:Fallback>
      </mc:AlternateContent>
      <p:grpSp>
        <p:nvGrpSpPr>
          <p:cNvPr id="11" name="组合 10"/>
          <p:cNvGrpSpPr/>
          <p:nvPr/>
        </p:nvGrpSpPr>
        <p:grpSpPr>
          <a:xfrm>
            <a:off x="704365" y="3033765"/>
            <a:ext cx="7122487" cy="1590166"/>
            <a:chOff x="704365" y="1319452"/>
            <a:chExt cx="7122487" cy="1590166"/>
          </a:xfrm>
        </p:grpSpPr>
        <mc:AlternateContent xmlns:mc="http://schemas.openxmlformats.org/markup-compatibility/2006" xmlns:a14="http://schemas.microsoft.com/office/drawing/2010/main">
          <mc:Choice Requires="a14">
            <p:sp>
              <p:nvSpPr>
                <p:cNvPr id="29" name="矩形 28"/>
                <p:cNvSpPr/>
                <p:nvPr/>
              </p:nvSpPr>
              <p:spPr>
                <a:xfrm>
                  <a:off x="704365" y="1319452"/>
                  <a:ext cx="7122487" cy="1273875"/>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式</a:t>
                  </a:r>
                  <a:r>
                    <a:rPr lang="en-US" altLang="zh-CN" dirty="0">
                      <a:solidFill>
                        <a:sysClr val="windowText" lastClr="000000"/>
                      </a:solidFill>
                      <a:latin typeface="宋体" panose="02010600030101010101" pitchFamily="2" charset="-122"/>
                      <a:ea typeface="宋体" panose="02010600030101010101" pitchFamily="2" charset="-122"/>
                    </a:rPr>
                    <a:t>(2.68)</a:t>
                  </a:r>
                  <a:r>
                    <a:rPr lang="zh-CN" altLang="en-US" dirty="0">
                      <a:solidFill>
                        <a:sysClr val="windowText" lastClr="000000"/>
                      </a:solidFill>
                      <a:latin typeface="宋体" panose="02010600030101010101" pitchFamily="2" charset="-122"/>
                      <a:ea typeface="宋体" panose="02010600030101010101" pitchFamily="2" charset="-122"/>
                    </a:rPr>
                    <a:t>中的第一项是描述</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状态向量</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x</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k</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由初始状态</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x</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14:m>
                    <m:oMath xmlns:m="http://schemas.openxmlformats.org/officeDocument/2006/math">
                      <m:sSub>
                        <m:sSubPr>
                          <m:ctrlPr>
                            <a:rPr lang="en-US" altLang="zh-CN" i="1" smtClean="0">
                              <a:solidFill>
                                <a:sysClr val="windowText" lastClr="000000"/>
                              </a:solidFill>
                              <a:latin typeface="Cambria Math" panose="02040503050406030204" pitchFamily="18" charset="0"/>
                              <a:ea typeface="宋体" panose="02010600030101010101" pitchFamily="2" charset="-122"/>
                            </a:rPr>
                          </m:ctrlPr>
                        </m:sSubPr>
                        <m:e>
                          <m:r>
                            <a:rPr lang="en-US" altLang="zh-CN" b="0" i="1" smtClean="0">
                              <a:solidFill>
                                <a:sysClr val="windowText" lastClr="000000"/>
                              </a:solidFill>
                              <a:latin typeface="Cambria Math" panose="02040503050406030204" pitchFamily="18" charset="0"/>
                              <a:ea typeface="宋体" panose="02010600030101010101" pitchFamily="2" charset="-122"/>
                            </a:rPr>
                            <m:t>𝑘</m:t>
                          </m:r>
                        </m:e>
                        <m:sub>
                          <m:r>
                            <a:rPr lang="en-US" altLang="zh-CN" b="0" i="1" smtClean="0">
                              <a:solidFill>
                                <a:sysClr val="windowText" lastClr="000000"/>
                              </a:solidFill>
                              <a:latin typeface="Cambria Math" panose="02040503050406030204" pitchFamily="18" charset="0"/>
                              <a:ea typeface="宋体" panose="02010600030101010101" pitchFamily="2" charset="-122"/>
                            </a:rPr>
                            <m:t>0</m:t>
                          </m:r>
                        </m:sub>
                      </m:sSub>
                    </m:oMath>
                  </a14:m>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向</a:t>
                  </a:r>
                  <a:r>
                    <a:rPr lang="zh-CN" altLang="en-US" dirty="0">
                      <a:solidFill>
                        <a:sysClr val="windowText" lastClr="000000"/>
                      </a:solidFill>
                      <a:latin typeface="宋体" panose="02010600030101010101" pitchFamily="2" charset="-122"/>
                      <a:ea typeface="宋体" panose="02010600030101010101" pitchFamily="2" charset="-122"/>
                    </a:rPr>
                    <a:t>任意时刻     </a:t>
                  </a:r>
                  <a:r>
                    <a:rPr lang="en-US" altLang="zh-CN" dirty="0">
                      <a:solidFill>
                        <a:sysClr val="windowText" lastClr="000000"/>
                      </a:solidFill>
                      <a:latin typeface="宋体" panose="02010600030101010101" pitchFamily="2" charset="-122"/>
                      <a:ea typeface="宋体" panose="02010600030101010101" pitchFamily="2" charset="-122"/>
                    </a:rPr>
                    <a:t>        </a:t>
                  </a:r>
                </a:p>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的状态转移特性的转移项，它是表征线性时变离散系统内在特性的齐次方程</a:t>
                  </a:r>
                  <a:r>
                    <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                   </a:t>
                  </a: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的解。</a:t>
                  </a:r>
                  <a:endParaRPr lang="en-US" altLang="zh-CN" dirty="0">
                    <a:solidFill>
                      <a:sysClr val="windowText" lastClr="000000"/>
                    </a:solidFill>
                    <a:latin typeface="宋体" panose="02010600030101010101" pitchFamily="2" charset="-122"/>
                    <a:ea typeface="宋体" panose="02010600030101010101" pitchFamily="2" charset="-122"/>
                  </a:endParaRPr>
                </a:p>
              </p:txBody>
            </p:sp>
          </mc:Choice>
          <mc:Fallback xmlns="">
            <p:sp>
              <p:nvSpPr>
                <p:cNvPr id="29" name="矩形 28"/>
                <p:cNvSpPr>
                  <a:spLocks noRot="1" noChangeAspect="1" noMove="1" noResize="1" noEditPoints="1" noAdjustHandles="1" noChangeArrowheads="1" noChangeShapeType="1" noTextEdit="1"/>
                </p:cNvSpPr>
                <p:nvPr/>
              </p:nvSpPr>
              <p:spPr>
                <a:xfrm>
                  <a:off x="704365" y="1319452"/>
                  <a:ext cx="7122487" cy="1273875"/>
                </a:xfrm>
                <a:prstGeom prst="rect">
                  <a:avLst/>
                </a:prstGeom>
                <a:blipFill>
                  <a:blip r:embed="rId5"/>
                  <a:stretch>
                    <a:fillRect l="-771" b="-669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828105" y="1807460"/>
                  <a:ext cx="3311847" cy="78586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𝑇</m:t>
                            </m:r>
                          </m:e>
                          <m:sub>
                            <m:r>
                              <a:rPr lang="zh-CN" altLang="en-US" i="1">
                                <a:solidFill>
                                  <a:srgbClr val="000000"/>
                                </a:solidFill>
                                <a:latin typeface="Cambria Math" panose="02040503050406030204" pitchFamily="18" charset="0"/>
                              </a:rPr>
                              <m:t>0</m:t>
                            </m:r>
                          </m:sub>
                        </m:sSub>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+1,</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+2,⋯</m:t>
                            </m:r>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828105" y="1807460"/>
                  <a:ext cx="3311847" cy="78586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对象 5"/>
                <p:cNvSpPr txBox="1"/>
                <p:nvPr/>
              </p:nvSpPr>
              <p:spPr>
                <a:xfrm>
                  <a:off x="4658500" y="2215452"/>
                  <a:ext cx="3168352" cy="69416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𝐀</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6" name="对象 5"/>
                <p:cNvSpPr txBox="1">
                  <a:spLocks noRot="1" noChangeAspect="1" noMove="1" noResize="1" noEditPoints="1" noAdjustHandles="1" noChangeArrowheads="1" noChangeShapeType="1" noTextEdit="1"/>
                </p:cNvSpPr>
                <p:nvPr/>
              </p:nvSpPr>
              <p:spPr>
                <a:xfrm>
                  <a:off x="4658500" y="2215452"/>
                  <a:ext cx="3168352" cy="694166"/>
                </a:xfrm>
                <a:prstGeom prst="rect">
                  <a:avLst/>
                </a:prstGeom>
                <a:blipFill>
                  <a:blip r:embed="rId7"/>
                  <a:stretch>
                    <a:fillRect/>
                  </a:stretch>
                </a:blipFill>
              </p:spPr>
              <p:txBody>
                <a:bodyPr/>
                <a:lstStyle/>
                <a:p>
                  <a:r>
                    <a:rPr lang="zh-CN" altLang="en-US">
                      <a:noFill/>
                    </a:rPr>
                    <a:t> </a:t>
                  </a:r>
                </a:p>
              </p:txBody>
            </p:sp>
          </mc:Fallback>
        </mc:AlternateContent>
      </p:grpSp>
      <p:sp>
        <p:nvSpPr>
          <p:cNvPr id="20" name="文本框 19"/>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线性离散系统状态方程的解</a:t>
            </a:r>
          </a:p>
        </p:txBody>
      </p:sp>
      <p:sp>
        <p:nvSpPr>
          <p:cNvPr id="3" name="文本框 2">
            <a:extLst>
              <a:ext uri="{FF2B5EF4-FFF2-40B4-BE49-F238E27FC236}">
                <a16:creationId xmlns:a16="http://schemas.microsoft.com/office/drawing/2014/main" id="{1A5EADF6-1012-04B1-DF90-AF6F3D2CAE25}"/>
              </a:ext>
            </a:extLst>
          </p:cNvPr>
          <p:cNvSpPr txBox="1"/>
          <p:nvPr/>
        </p:nvSpPr>
        <p:spPr>
          <a:xfrm>
            <a:off x="704365" y="776994"/>
            <a:ext cx="7756067" cy="2308324"/>
          </a:xfrm>
          <a:prstGeom prst="rect">
            <a:avLst/>
          </a:prstGeom>
          <a:noFill/>
        </p:spPr>
        <p:txBody>
          <a:bodyPr wrap="square" rtlCol="0">
            <a:spAutoFit/>
          </a:bodyPr>
          <a:lstStyle/>
          <a:p>
            <a:r>
              <a:rPr lang="zh-CN" altLang="en-US" dirty="0"/>
              <a:t>可得</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en-US" altLang="zh-CN" dirty="0"/>
              <a:t>                                                                                                                              </a:t>
            </a:r>
            <a:r>
              <a:rPr lang="en-US" altLang="zh-CN" dirty="0">
                <a:solidFill>
                  <a:sysClr val="windowText" lastClr="000000"/>
                </a:solidFill>
                <a:latin typeface="宋体" panose="02010600030101010101" pitchFamily="2" charset="-122"/>
                <a:ea typeface="宋体" panose="02010600030101010101" pitchFamily="2" charset="-122"/>
              </a:rPr>
              <a:t>(2.68)</a:t>
            </a:r>
            <a:r>
              <a:rPr lang="en-US" altLang="zh-CN" dirty="0"/>
              <a:t>               </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20"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20" name="文本框 19"/>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线性离散系统状态方程的解</a:t>
            </a:r>
          </a:p>
        </p:txBody>
      </p:sp>
      <p:grpSp>
        <p:nvGrpSpPr>
          <p:cNvPr id="5" name="组合 4">
            <a:extLst>
              <a:ext uri="{FF2B5EF4-FFF2-40B4-BE49-F238E27FC236}">
                <a16:creationId xmlns:a16="http://schemas.microsoft.com/office/drawing/2014/main" id="{FBD16479-C457-9397-1422-7B9C3F654F47}"/>
              </a:ext>
            </a:extLst>
          </p:cNvPr>
          <p:cNvGrpSpPr/>
          <p:nvPr/>
        </p:nvGrpSpPr>
        <p:grpSpPr>
          <a:xfrm>
            <a:off x="467544" y="1059582"/>
            <a:ext cx="7324020" cy="1110184"/>
            <a:chOff x="820776" y="2266054"/>
            <a:chExt cx="7324020" cy="1110184"/>
          </a:xfrm>
        </p:grpSpPr>
        <p:sp>
          <p:nvSpPr>
            <p:cNvPr id="7" name="矩形 6">
              <a:extLst>
                <a:ext uri="{FF2B5EF4-FFF2-40B4-BE49-F238E27FC236}">
                  <a16:creationId xmlns:a16="http://schemas.microsoft.com/office/drawing/2014/main" id="{9491AB7C-9A80-89DA-7464-344ABD0CBFE8}"/>
                </a:ext>
              </a:extLst>
            </p:cNvPr>
            <p:cNvSpPr/>
            <p:nvPr/>
          </p:nvSpPr>
          <p:spPr>
            <a:xfrm>
              <a:off x="820776" y="2266054"/>
              <a:ext cx="7324020" cy="858377"/>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其中</a:t>
              </a:r>
              <a:endPar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endParaRPr>
            </a:p>
            <a:p>
              <a:pPr algn="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2.69</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p>
          </p:txBody>
        </p:sp>
        <mc:AlternateContent xmlns:mc="http://schemas.openxmlformats.org/markup-compatibility/2006" xmlns:a14="http://schemas.microsoft.com/office/drawing/2010/main">
          <mc:Choice Requires="a14">
            <p:sp>
              <p:nvSpPr>
                <p:cNvPr id="8" name="对象 7">
                  <a:extLst>
                    <a:ext uri="{FF2B5EF4-FFF2-40B4-BE49-F238E27FC236}">
                      <a16:creationId xmlns:a16="http://schemas.microsoft.com/office/drawing/2014/main" id="{6BBA5FD2-8D39-F157-E21D-9C06315F01AF}"/>
                    </a:ext>
                  </a:extLst>
                </p:cNvPr>
                <p:cNvSpPr txBox="1"/>
                <p:nvPr/>
              </p:nvSpPr>
              <p:spPr>
                <a:xfrm>
                  <a:off x="1728416" y="2554086"/>
                  <a:ext cx="5689962" cy="82215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𝐀</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𝐀</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𝐀</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+1</m:t>
                            </m:r>
                          </m:e>
                        </m:d>
                        <m:r>
                          <a:rPr lang="zh-CN" altLang="en-US" i="1">
                            <a:solidFill>
                              <a:srgbClr val="000000"/>
                            </a:solidFill>
                            <a:latin typeface="Cambria Math" panose="02040503050406030204" pitchFamily="18" charset="0"/>
                          </a:rPr>
                          <m:t>𝐀</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𝚽</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0</m:t>
                                </m:r>
                              </m:sub>
                            </m:sSub>
                          </m:e>
                        </m:d>
                      </m:oMath>
                    </m:oMathPara>
                  </a14:m>
                  <a:endParaRPr lang="zh-CN" altLang="en-US" dirty="0"/>
                </a:p>
              </p:txBody>
            </p:sp>
          </mc:Choice>
          <mc:Fallback xmlns="">
            <p:sp>
              <p:nvSpPr>
                <p:cNvPr id="8" name="对象 7">
                  <a:extLst>
                    <a:ext uri="{FF2B5EF4-FFF2-40B4-BE49-F238E27FC236}">
                      <a16:creationId xmlns:a16="http://schemas.microsoft.com/office/drawing/2014/main" id="{6BBA5FD2-8D39-F157-E21D-9C06315F01AF}"/>
                    </a:ext>
                  </a:extLst>
                </p:cNvPr>
                <p:cNvSpPr txBox="1">
                  <a:spLocks noRot="1" noChangeAspect="1" noMove="1" noResize="1" noEditPoints="1" noAdjustHandles="1" noChangeArrowheads="1" noChangeShapeType="1" noTextEdit="1"/>
                </p:cNvSpPr>
                <p:nvPr/>
              </p:nvSpPr>
              <p:spPr>
                <a:xfrm>
                  <a:off x="1728416" y="2554086"/>
                  <a:ext cx="5689962" cy="822152"/>
                </a:xfrm>
                <a:prstGeom prst="rect">
                  <a:avLst/>
                </a:prstGeom>
                <a:blipFill>
                  <a:blip r:embed="rId4"/>
                  <a:stretch>
                    <a:fillRect/>
                  </a:stretch>
                </a:blipFill>
              </p:spPr>
              <p:txBody>
                <a:bodyPr/>
                <a:lstStyle/>
                <a:p>
                  <a:r>
                    <a:rPr lang="zh-CN" altLang="en-US">
                      <a:noFill/>
                    </a:rPr>
                    <a:t> </a:t>
                  </a:r>
                </a:p>
              </p:txBody>
            </p:sp>
          </mc:Fallback>
        </mc:AlternateContent>
      </p:grpSp>
      <p:grpSp>
        <p:nvGrpSpPr>
          <p:cNvPr id="9" name="组合 8">
            <a:extLst>
              <a:ext uri="{FF2B5EF4-FFF2-40B4-BE49-F238E27FC236}">
                <a16:creationId xmlns:a16="http://schemas.microsoft.com/office/drawing/2014/main" id="{CFC38418-AFAC-48D5-E84C-F87C45BF5FF5}"/>
              </a:ext>
            </a:extLst>
          </p:cNvPr>
          <p:cNvGrpSpPr/>
          <p:nvPr/>
        </p:nvGrpSpPr>
        <p:grpSpPr>
          <a:xfrm>
            <a:off x="471742" y="2244305"/>
            <a:ext cx="7887758" cy="1588900"/>
            <a:chOff x="824974" y="3450777"/>
            <a:chExt cx="7887758" cy="1588900"/>
          </a:xfrm>
        </p:grpSpPr>
        <p:sp>
          <p:nvSpPr>
            <p:cNvPr id="10" name="矩形 9">
              <a:extLst>
                <a:ext uri="{FF2B5EF4-FFF2-40B4-BE49-F238E27FC236}">
                  <a16:creationId xmlns:a16="http://schemas.microsoft.com/office/drawing/2014/main" id="{1A8EAF0F-9685-D2CC-7F67-84C61C426229}"/>
                </a:ext>
              </a:extLst>
            </p:cNvPr>
            <p:cNvSpPr/>
            <p:nvPr/>
          </p:nvSpPr>
          <p:spPr>
            <a:xfrm>
              <a:off x="824974" y="3450777"/>
              <a:ext cx="7887758" cy="1458541"/>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称为线性时变离散系统的状态转移矩阵，它是下列矩阵方程</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                                  </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en-US" altLang="zh-CN" sz="800"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 </a:t>
              </a:r>
            </a:p>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当初始条件              时的解。</a:t>
              </a:r>
            </a:p>
          </p:txBody>
        </p:sp>
        <mc:AlternateContent xmlns:mc="http://schemas.openxmlformats.org/markup-compatibility/2006" xmlns:a14="http://schemas.microsoft.com/office/drawing/2010/main">
          <mc:Choice Requires="a14">
            <p:sp>
              <p:nvSpPr>
                <p:cNvPr id="12" name="对象 12">
                  <a:extLst>
                    <a:ext uri="{FF2B5EF4-FFF2-40B4-BE49-F238E27FC236}">
                      <a16:creationId xmlns:a16="http://schemas.microsoft.com/office/drawing/2014/main" id="{73469E95-CC9F-E98D-53F4-63BA27E654DD}"/>
                    </a:ext>
                  </a:extLst>
                </p:cNvPr>
                <p:cNvSpPr txBox="1"/>
                <p:nvPr/>
              </p:nvSpPr>
              <p:spPr>
                <a:xfrm>
                  <a:off x="2649347" y="3962652"/>
                  <a:ext cx="3848100" cy="56515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𝚽</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𝐀</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𝚽</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0</m:t>
                                </m:r>
                              </m:sub>
                            </m:sSub>
                          </m:e>
                        </m:d>
                      </m:oMath>
                    </m:oMathPara>
                  </a14:m>
                  <a:endParaRPr lang="zh-CN" altLang="en-US" dirty="0"/>
                </a:p>
              </p:txBody>
            </p:sp>
          </mc:Choice>
          <mc:Fallback xmlns="">
            <p:sp>
              <p:nvSpPr>
                <p:cNvPr id="12" name="对象 12">
                  <a:extLst>
                    <a:ext uri="{FF2B5EF4-FFF2-40B4-BE49-F238E27FC236}">
                      <a16:creationId xmlns:a16="http://schemas.microsoft.com/office/drawing/2014/main" id="{73469E95-CC9F-E98D-53F4-63BA27E654DD}"/>
                    </a:ext>
                  </a:extLst>
                </p:cNvPr>
                <p:cNvSpPr txBox="1">
                  <a:spLocks noRot="1" noChangeAspect="1" noMove="1" noResize="1" noEditPoints="1" noAdjustHandles="1" noChangeArrowheads="1" noChangeShapeType="1" noTextEdit="1"/>
                </p:cNvSpPr>
                <p:nvPr/>
              </p:nvSpPr>
              <p:spPr>
                <a:xfrm>
                  <a:off x="2649347" y="3962652"/>
                  <a:ext cx="3848100" cy="565150"/>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对象 15">
                  <a:extLst>
                    <a:ext uri="{FF2B5EF4-FFF2-40B4-BE49-F238E27FC236}">
                      <a16:creationId xmlns:a16="http://schemas.microsoft.com/office/drawing/2014/main" id="{4B3D078B-AE5B-FAE4-4D3E-38FE2FDB443B}"/>
                    </a:ext>
                  </a:extLst>
                </p:cNvPr>
                <p:cNvSpPr txBox="1"/>
                <p:nvPr/>
              </p:nvSpPr>
              <p:spPr>
                <a:xfrm>
                  <a:off x="2116920" y="4560252"/>
                  <a:ext cx="1560512" cy="47942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𝚽</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𝑘</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𝐈</m:t>
                        </m:r>
                      </m:oMath>
                    </m:oMathPara>
                  </a14:m>
                  <a:endParaRPr lang="zh-CN" altLang="en-US" dirty="0"/>
                </a:p>
              </p:txBody>
            </p:sp>
          </mc:Choice>
          <mc:Fallback xmlns="">
            <p:sp>
              <p:nvSpPr>
                <p:cNvPr id="13" name="对象 15">
                  <a:extLst>
                    <a:ext uri="{FF2B5EF4-FFF2-40B4-BE49-F238E27FC236}">
                      <a16:creationId xmlns:a16="http://schemas.microsoft.com/office/drawing/2014/main" id="{4B3D078B-AE5B-FAE4-4D3E-38FE2FDB443B}"/>
                    </a:ext>
                  </a:extLst>
                </p:cNvPr>
                <p:cNvSpPr txBox="1">
                  <a:spLocks noRot="1" noChangeAspect="1" noMove="1" noResize="1" noEditPoints="1" noAdjustHandles="1" noChangeArrowheads="1" noChangeShapeType="1" noTextEdit="1"/>
                </p:cNvSpPr>
                <p:nvPr/>
              </p:nvSpPr>
              <p:spPr>
                <a:xfrm>
                  <a:off x="2116920" y="4560252"/>
                  <a:ext cx="1560512" cy="479425"/>
                </a:xfrm>
                <a:prstGeom prst="rect">
                  <a:avLst/>
                </a:prstGeom>
                <a:blipFill>
                  <a:blip r:embed="rId6"/>
                  <a:stretch>
                    <a:fillRect/>
                  </a:stretch>
                </a:blipFill>
              </p:spPr>
              <p:txBody>
                <a:bodyPr/>
                <a:lstStyle/>
                <a:p>
                  <a:r>
                    <a:rPr lang="zh-CN" altLang="en-US">
                      <a:noFill/>
                    </a:rPr>
                    <a:t> </a:t>
                  </a:r>
                </a:p>
              </p:txBody>
            </p:sp>
          </mc:Fallback>
        </mc:AlternateContent>
      </p:grpSp>
    </p:spTree>
    <p:extLst>
      <p:ext uri="{BB962C8B-B14F-4D97-AF65-F5344CB8AC3E}">
        <p14:creationId xmlns:p14="http://schemas.microsoft.com/office/powerpoint/2010/main" val="15453001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20"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pSp>
        <p:nvGrpSpPr>
          <p:cNvPr id="5" name="组合 4"/>
          <p:cNvGrpSpPr/>
          <p:nvPr/>
        </p:nvGrpSpPr>
        <p:grpSpPr>
          <a:xfrm>
            <a:off x="683568" y="767826"/>
            <a:ext cx="8716044" cy="3465277"/>
            <a:chOff x="680194" y="787217"/>
            <a:chExt cx="8716044" cy="3465277"/>
          </a:xfrm>
        </p:grpSpPr>
        <p:sp>
          <p:nvSpPr>
            <p:cNvPr id="75" name="矩形 74"/>
            <p:cNvSpPr/>
            <p:nvPr/>
          </p:nvSpPr>
          <p:spPr>
            <a:xfrm>
              <a:off x="680194" y="787217"/>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例</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2.29  </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线性时变离散系统状态方程为</a:t>
              </a:r>
            </a:p>
          </p:txBody>
        </p:sp>
        <p:sp>
          <p:nvSpPr>
            <p:cNvPr id="30" name="矩形 29"/>
            <p:cNvSpPr/>
            <p:nvPr/>
          </p:nvSpPr>
          <p:spPr>
            <a:xfrm>
              <a:off x="992121" y="2541274"/>
              <a:ext cx="7246805" cy="455253"/>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试求                     时的系统状态方程的解。已知 </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T</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=0.1s</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p>
          </p:txBody>
        </p:sp>
        <mc:AlternateContent xmlns:mc="http://schemas.openxmlformats.org/markup-compatibility/2006" xmlns:a14="http://schemas.microsoft.com/office/drawing/2010/main">
          <mc:Choice Requires="a14">
            <p:sp>
              <p:nvSpPr>
                <p:cNvPr id="2" name="对象 1"/>
                <p:cNvSpPr txBox="1"/>
                <p:nvPr/>
              </p:nvSpPr>
              <p:spPr>
                <a:xfrm>
                  <a:off x="2336378" y="1257920"/>
                  <a:ext cx="7059860" cy="244866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𝐴</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𝐵</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𝑢</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oMath>
                    </m:oMathPara>
                  </a14:m>
                  <a:endParaRPr lang="en-US" altLang="zh-CN" i="1" dirty="0">
                    <a:solidFill>
                      <a:srgbClr val="000000"/>
                    </a:solidFill>
                    <a:latin typeface="Cambria Math" panose="02040503050406030204" pitchFamily="18" charset="0"/>
                  </a:endParaRPr>
                </a:p>
                <a:p>
                  <a:pPr/>
                  <a:br>
                    <a:rPr lang="zh-CN" alt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𝐴</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𝑘</m:t>
                                      </m:r>
                                    </m:sup>
                                  </m:sSup>
                                </m:e>
                              </m:mr>
                              <m:mr>
                                <m:e>
                                  <m:r>
                                    <a:rPr lang="zh-CN" altLang="en-US" i="1">
                                      <a:solidFill>
                                        <a:srgbClr val="000000"/>
                                      </a:solidFill>
                                      <a:latin typeface="Cambria Math" panose="02040503050406030204" pitchFamily="18" charset="0"/>
                                    </a:rPr>
                                    <m:t>0</m:t>
                                  </m:r>
                                </m:e>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sup>
                                  </m:sSup>
                                </m:e>
                              </m:mr>
                            </m:m>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𝐵</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sup>
                                  </m:sSup>
                                </m:e>
                              </m:mr>
                              <m:mr>
                                <m:e>
                                  <m:r>
                                    <a:rPr lang="zh-CN" altLang="en-US" i="1">
                                      <a:solidFill>
                                        <a:srgbClr val="000000"/>
                                      </a:solidFill>
                                      <a:latin typeface="Cambria Math" panose="02040503050406030204" pitchFamily="18" charset="0"/>
                                    </a:rPr>
                                    <m:t>1</m:t>
                                  </m:r>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336378" y="1257920"/>
                  <a:ext cx="7059860" cy="2448669"/>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1616298" y="2541274"/>
                  <a:ext cx="5385593" cy="171122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𝐮</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(0)=</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mr>
                            </m:m>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1616298" y="2541274"/>
                  <a:ext cx="5385593" cy="1711220"/>
                </a:xfrm>
                <a:prstGeom prst="rect">
                  <a:avLst/>
                </a:prstGeom>
                <a:blipFill>
                  <a:blip r:embed="rId5"/>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14" name="文本框 13"/>
              <p:cNvSpPr txBox="1"/>
              <p:nvPr/>
            </p:nvSpPr>
            <p:spPr>
              <a:xfrm>
                <a:off x="689065" y="3223724"/>
                <a:ext cx="7553235" cy="646331"/>
              </a:xfrm>
              <a:prstGeom prst="rect">
                <a:avLst/>
              </a:prstGeom>
              <a:noFill/>
            </p:spPr>
            <p:txBody>
              <a:bodyPr wrap="square">
                <a:spAutoFit/>
              </a:bodyPr>
              <a:lstStyle/>
              <a:p>
                <a:r>
                  <a:rPr lang="zh-CN" altLang="en-US" dirty="0"/>
                  <a:t>解</a:t>
                </a:r>
                <a:r>
                  <a:rPr lang="en-US" altLang="zh-CN" dirty="0"/>
                  <a:t>:  </a:t>
                </a:r>
                <a:r>
                  <a:rPr lang="zh-CN" altLang="en-US" dirty="0"/>
                  <a:t>在式(2.68)中，</a:t>
                </a:r>
                <a:r>
                  <a:rPr lang="zh-CN" altLang="en-US" dirty="0">
                    <a:latin typeface="Times New Roman" panose="02020603050405020304" pitchFamily="18" charset="0"/>
                    <a:cs typeface="Times New Roman" panose="02020603050405020304" pitchFamily="18" charset="0"/>
                  </a:rPr>
                  <a:t>令</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𝑘</m:t>
                        </m:r>
                      </m:e>
                      <m:sub>
                        <m:r>
                          <a:rPr lang="en-US" altLang="zh-CN" b="0" i="1" smtClean="0">
                            <a:latin typeface="Cambria Math" panose="02040503050406030204" pitchFamily="18" charset="0"/>
                          </a:rPr>
                          <m:t>0</m:t>
                        </m:r>
                      </m:sub>
                    </m:sSub>
                  </m:oMath>
                </a14:m>
                <a:r>
                  <a:rPr lang="zh-CN" altLang="en-US" dirty="0">
                    <a:latin typeface="Times New Roman" panose="02020603050405020304" pitchFamily="18" charset="0"/>
                    <a:cs typeface="Times New Roman" panose="02020603050405020304" pitchFamily="18" charset="0"/>
                  </a:rPr>
                  <a:t>=0,并依次令 </a:t>
                </a:r>
                <a:r>
                  <a:rPr lang="zh-CN" altLang="en-US" i="1" dirty="0">
                    <a:latin typeface="Times New Roman" panose="02020603050405020304" pitchFamily="18" charset="0"/>
                    <a:cs typeface="Times New Roman" panose="02020603050405020304" pitchFamily="18" charset="0"/>
                  </a:rPr>
                  <a:t>k </a:t>
                </a:r>
                <a:r>
                  <a:rPr lang="zh-CN" altLang="en-US" dirty="0">
                    <a:latin typeface="Times New Roman" panose="02020603050405020304" pitchFamily="18" charset="0"/>
                    <a:cs typeface="Times New Roman" panose="02020603050405020304" pitchFamily="18" charset="0"/>
                  </a:rPr>
                  <a:t>= 1，2，3，…，求</a:t>
                </a:r>
                <a:r>
                  <a:rPr lang="zh-CN" altLang="en-US" dirty="0"/>
                  <a:t>得线性时变离散</a:t>
                </a:r>
                <a:endParaRPr lang="en-US" altLang="zh-CN" dirty="0"/>
              </a:p>
              <a:p>
                <a:r>
                  <a:rPr lang="en-US" altLang="zh-CN" dirty="0"/>
                  <a:t>  </a:t>
                </a:r>
                <a:r>
                  <a:rPr lang="zh-CN" altLang="en-US" dirty="0"/>
                  <a:t>     系统状态方程的解为</a:t>
                </a:r>
              </a:p>
            </p:txBody>
          </p:sp>
        </mc:Choice>
        <mc:Fallback xmlns="">
          <p:sp>
            <p:nvSpPr>
              <p:cNvPr id="14" name="文本框 13"/>
              <p:cNvSpPr txBox="1">
                <a:spLocks noRot="1" noChangeAspect="1" noMove="1" noResize="1" noEditPoints="1" noAdjustHandles="1" noChangeArrowheads="1" noChangeShapeType="1" noTextEdit="1"/>
              </p:cNvSpPr>
              <p:nvPr/>
            </p:nvSpPr>
            <p:spPr>
              <a:xfrm>
                <a:off x="689065" y="3223724"/>
                <a:ext cx="7553235" cy="646331"/>
              </a:xfrm>
              <a:prstGeom prst="rect">
                <a:avLst/>
              </a:prstGeom>
              <a:blipFill>
                <a:blip r:embed="rId6"/>
                <a:stretch>
                  <a:fillRect l="-646" t="-8491" b="-1132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对象 7"/>
              <p:cNvSpPr txBox="1"/>
              <p:nvPr/>
            </p:nvSpPr>
            <p:spPr>
              <a:xfrm>
                <a:off x="924275" y="3870055"/>
                <a:ext cx="7340600" cy="90170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=0,</m:t>
                      </m:r>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𝐀</m:t>
                      </m:r>
                      <m:r>
                        <a:rPr lang="zh-CN" altLang="en-US" i="1">
                          <a:solidFill>
                            <a:srgbClr val="000000"/>
                          </a:solidFill>
                          <a:latin typeface="Cambria Math" panose="02040503050406030204" pitchFamily="18" charset="0"/>
                        </a:rPr>
                        <m:t>(0)</m:t>
                      </m:r>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(0)+</m:t>
                      </m:r>
                      <m:r>
                        <a:rPr lang="zh-CN" altLang="en-US" i="1">
                          <a:solidFill>
                            <a:srgbClr val="000000"/>
                          </a:solidFill>
                          <a:latin typeface="Cambria Math" panose="02040503050406030204" pitchFamily="18" charset="0"/>
                        </a:rPr>
                        <m:t>𝐁</m:t>
                      </m:r>
                      <m:r>
                        <a:rPr lang="zh-CN" altLang="en-US" i="1">
                          <a:solidFill>
                            <a:srgbClr val="000000"/>
                          </a:solidFill>
                          <a:latin typeface="Cambria Math" panose="02040503050406030204" pitchFamily="18" charset="0"/>
                        </a:rPr>
                        <m:t>(0)</m:t>
                      </m:r>
                      <m:r>
                        <a:rPr lang="zh-CN" altLang="en-US" i="1">
                          <a:solidFill>
                            <a:srgbClr val="000000"/>
                          </a:solidFill>
                          <a:latin typeface="Cambria Math" panose="02040503050406030204" pitchFamily="18" charset="0"/>
                        </a:rPr>
                        <m:t>𝐮</m:t>
                      </m:r>
                      <m:r>
                        <a:rPr lang="zh-CN" altLang="en-US" i="1">
                          <a:solidFill>
                            <a:srgbClr val="000000"/>
                          </a:solidFill>
                          <a:latin typeface="Cambria Math" panose="02040503050406030204" pitchFamily="18" charset="0"/>
                        </a:rPr>
                        <m:t>(0)=</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
                        </m:e>
                      </m:d>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×1=</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1</m:t>
                                </m:r>
                              </m:e>
                            </m:mr>
                          </m:m>
                        </m:e>
                      </m:d>
                    </m:oMath>
                  </m:oMathPara>
                </a14:m>
                <a:endParaRPr lang="zh-CN" altLang="en-US" dirty="0"/>
              </a:p>
            </p:txBody>
          </p:sp>
        </mc:Choice>
        <mc:Fallback xmlns="">
          <p:sp>
            <p:nvSpPr>
              <p:cNvPr id="8" name="对象 7"/>
              <p:cNvSpPr txBox="1">
                <a:spLocks noRot="1" noChangeAspect="1" noMove="1" noResize="1" noEditPoints="1" noAdjustHandles="1" noChangeArrowheads="1" noChangeShapeType="1" noTextEdit="1"/>
              </p:cNvSpPr>
              <p:nvPr/>
            </p:nvSpPr>
            <p:spPr>
              <a:xfrm>
                <a:off x="924275" y="3870055"/>
                <a:ext cx="7340600" cy="901700"/>
              </a:xfrm>
              <a:prstGeom prst="rect">
                <a:avLst/>
              </a:prstGeom>
              <a:blipFill>
                <a:blip r:embed="rId7"/>
                <a:stretch>
                  <a:fillRect/>
                </a:stretch>
              </a:blipFill>
            </p:spPr>
            <p:txBody>
              <a:bodyPr/>
              <a:lstStyle/>
              <a:p>
                <a:r>
                  <a:rPr lang="zh-CN" altLang="en-US">
                    <a:noFill/>
                  </a:rPr>
                  <a:t> </a:t>
                </a:r>
              </a:p>
            </p:txBody>
          </p:sp>
        </mc:Fallback>
      </mc:AlternateContent>
      <p:sp>
        <p:nvSpPr>
          <p:cNvPr id="18" name="文本框 17"/>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线性离散系统状态方程的解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14" grpId="0"/>
      <p:bldP spid="8"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3" y="995808"/>
            <a:ext cx="6641767" cy="1100751"/>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例</a:t>
            </a:r>
            <a:r>
              <a:rPr lang="en-US" altLang="zh-CN" dirty="0">
                <a:solidFill>
                  <a:sysClr val="windowText" lastClr="000000"/>
                </a:solidFill>
                <a:latin typeface="宋体" panose="02010600030101010101" pitchFamily="2" charset="-122"/>
                <a:ea typeface="宋体" panose="02010600030101010101" pitchFamily="2" charset="-122"/>
              </a:rPr>
              <a:t>2.1</a:t>
            </a: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已知线性定常系统齐次状态方程为</a:t>
            </a:r>
            <a:endPar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sz="900" dirty="0">
              <a:solidFill>
                <a:sysClr val="windowText" lastClr="000000"/>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初始条件为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x</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solidFill>
                  <a:sysClr val="windowText" lastClr="000000"/>
                </a:solidFill>
                <a:latin typeface="+mn-ea"/>
                <a:cs typeface="Times New Roman" panose="02020603050405020304" pitchFamily="18" charset="0"/>
              </a:rPr>
              <a:t>0</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，试求矩阵指数和状态方程得解。</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sp>
        <p:nvSpPr>
          <p:cNvPr id="29" name="矩形 28"/>
          <p:cNvSpPr/>
          <p:nvPr/>
        </p:nvSpPr>
        <p:spPr>
          <a:xfrm>
            <a:off x="798349" y="2215826"/>
            <a:ext cx="6641767"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解</a:t>
            </a:r>
            <a:r>
              <a:rPr lang="zh-CN" altLang="en-US" dirty="0">
                <a:solidFill>
                  <a:sysClr val="windowText" lastClr="000000"/>
                </a:solidFill>
                <a:latin typeface="宋体" panose="02010600030101010101" pitchFamily="2" charset="-122"/>
                <a:ea typeface="宋体" panose="02010600030101010101" pitchFamily="2" charset="-122"/>
                <a:sym typeface="Wingdings" panose="05000000000000000000" pitchFamily="2" charset="2"/>
              </a:rPr>
              <a:t>：（</a:t>
            </a:r>
            <a:r>
              <a:rPr lang="en-US" altLang="zh-CN" dirty="0">
                <a:solidFill>
                  <a:sysClr val="windowText" lastClr="000000"/>
                </a:solidFill>
                <a:latin typeface="宋体" panose="02010600030101010101" pitchFamily="2" charset="-122"/>
                <a:ea typeface="宋体" panose="02010600030101010101" pitchFamily="2" charset="-122"/>
                <a:sym typeface="Wingdings" panose="05000000000000000000" pitchFamily="2" charset="2"/>
              </a:rPr>
              <a:t>1</a:t>
            </a:r>
            <a:r>
              <a:rPr lang="zh-CN" altLang="en-US" dirty="0">
                <a:solidFill>
                  <a:sysClr val="windowText" lastClr="000000"/>
                </a:solidFill>
                <a:latin typeface="宋体" panose="02010600030101010101" pitchFamily="2" charset="-122"/>
                <a:ea typeface="宋体" panose="02010600030101010101" pitchFamily="2" charset="-122"/>
                <a:sym typeface="Wingdings" panose="05000000000000000000" pitchFamily="2" charset="2"/>
              </a:rPr>
              <a:t>）求矩阵指数</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sp>
        <p:nvSpPr>
          <p:cNvPr id="30" name="矩形 29"/>
          <p:cNvSpPr/>
          <p:nvPr/>
        </p:nvSpPr>
        <p:spPr>
          <a:xfrm>
            <a:off x="784883" y="3435845"/>
            <a:ext cx="6641767"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本题中</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3" name="对象 2"/>
              <p:cNvSpPr txBox="1"/>
              <p:nvPr/>
            </p:nvSpPr>
            <p:spPr>
              <a:xfrm>
                <a:off x="5076056" y="985388"/>
                <a:ext cx="2447504" cy="150380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
                        </m:e>
                      </m:d>
                      <m:r>
                        <a:rPr lang="zh-CN" altLang="en-US" i="1">
                          <a:solidFill>
                            <a:srgbClr val="000000"/>
                          </a:solidFill>
                          <a:latin typeface="Cambria Math" panose="02040503050406030204" pitchFamily="18" charset="0"/>
                        </a:rPr>
                        <m:t>𝑥</m:t>
                      </m:r>
                    </m:oMath>
                  </m:oMathPara>
                </a14:m>
                <a:endParaRPr lang="zh-CN" altLang="en-US" dirty="0"/>
              </a:p>
            </p:txBody>
          </p:sp>
        </mc:Choice>
        <mc:Fallback xmlns="">
          <p:sp>
            <p:nvSpPr>
              <p:cNvPr id="3" name="对象 2"/>
              <p:cNvSpPr txBox="1">
                <a:spLocks noRot="1" noChangeAspect="1" noMove="1" noResize="1" noEditPoints="1" noAdjustHandles="1" noChangeArrowheads="1" noChangeShapeType="1" noTextEdit="1"/>
              </p:cNvSpPr>
              <p:nvPr/>
            </p:nvSpPr>
            <p:spPr>
              <a:xfrm>
                <a:off x="5076056" y="985388"/>
                <a:ext cx="2447504" cy="1503809"/>
              </a:xfrm>
              <a:prstGeom prst="rect">
                <a:avLst/>
              </a:prstGeom>
              <a:blipFill rotWithShape="1">
                <a:blip r:embed="rId4"/>
                <a:stretch>
                  <a:fillRect l="-20" t="-33" r="3" b="4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1331913" y="2625725"/>
                <a:ext cx="5800725" cy="80962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𝜑</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𝐴𝑡</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𝐼</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𝐴𝑡</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𝐴</m:t>
                          </m:r>
                        </m:e>
                        <m:sup>
                          <m:r>
                            <a:rPr lang="zh-CN" altLang="en-US" i="1">
                              <a:solidFill>
                                <a:srgbClr val="000000"/>
                              </a:solidFill>
                              <a:latin typeface="Cambria Math" panose="02040503050406030204" pitchFamily="18" charset="0"/>
                            </a:rPr>
                            <m:t>2</m:t>
                          </m:r>
                        </m:sup>
                      </m:s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𝐴</m:t>
                          </m:r>
                        </m:e>
                        <m:sup>
                          <m:r>
                            <a:rPr lang="zh-CN" altLang="en-US" i="1">
                              <a:solidFill>
                                <a:srgbClr val="000000"/>
                              </a:solidFill>
                              <a:latin typeface="Cambria Math" panose="02040503050406030204" pitchFamily="18" charset="0"/>
                            </a:rPr>
                            <m:t>𝑘</m:t>
                          </m:r>
                        </m:sup>
                      </m:s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𝑘</m:t>
                          </m:r>
                        </m:sup>
                      </m:sSup>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1331913" y="2625725"/>
                <a:ext cx="5800725" cy="809625"/>
              </a:xfrm>
              <a:prstGeom prst="rect">
                <a:avLst/>
              </a:prstGeom>
              <a:blipFill rotWithShape="1">
                <a:blip r:embed="rId5"/>
                <a:stretch>
                  <a:fillRect l="-5" r="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对象 4"/>
              <p:cNvSpPr txBox="1"/>
              <p:nvPr/>
            </p:nvSpPr>
            <p:spPr>
              <a:xfrm>
                <a:off x="1717675" y="3752850"/>
                <a:ext cx="1439863" cy="89852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𝐴</m:t>
                      </m:r>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
                        </m:e>
                      </m:d>
                    </m:oMath>
                  </m:oMathPara>
                </a14:m>
                <a:endParaRPr lang="zh-CN" altLang="en-US" dirty="0"/>
              </a:p>
            </p:txBody>
          </p:sp>
        </mc:Choice>
        <mc:Fallback xmlns="">
          <p:sp>
            <p:nvSpPr>
              <p:cNvPr id="5" name="对象 4"/>
              <p:cNvSpPr txBox="1">
                <a:spLocks noRot="1" noChangeAspect="1" noMove="1" noResize="1" noEditPoints="1" noAdjustHandles="1" noChangeArrowheads="1" noChangeShapeType="1" noTextEdit="1"/>
              </p:cNvSpPr>
              <p:nvPr/>
            </p:nvSpPr>
            <p:spPr>
              <a:xfrm>
                <a:off x="1717675" y="3752850"/>
                <a:ext cx="1439863" cy="898525"/>
              </a:xfrm>
              <a:prstGeom prst="rect">
                <a:avLst/>
              </a:prstGeom>
              <a:blipFill rotWithShape="1">
                <a:blip r:embed="rId6"/>
                <a:stretch>
                  <a:fillRect r="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对象 5"/>
              <p:cNvSpPr txBox="1"/>
              <p:nvPr/>
            </p:nvSpPr>
            <p:spPr>
              <a:xfrm>
                <a:off x="3676650" y="3719513"/>
                <a:ext cx="3743325" cy="88741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𝐴</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𝐴</m:t>
                          </m:r>
                        </m:e>
                        <m:sup>
                          <m:r>
                            <a:rPr lang="zh-CN" altLang="en-US" i="1">
                              <a:solidFill>
                                <a:srgbClr val="000000"/>
                              </a:solidFill>
                              <a:latin typeface="Cambria Math" panose="02040503050406030204" pitchFamily="18" charset="0"/>
                            </a:rPr>
                            <m:t>3</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𝐴</m:t>
                          </m:r>
                        </m:e>
                        <m:sup>
                          <m:r>
                            <a:rPr lang="zh-CN" altLang="en-US" i="1">
                              <a:solidFill>
                                <a:srgbClr val="000000"/>
                              </a:solidFill>
                              <a:latin typeface="Cambria Math" panose="02040503050406030204" pitchFamily="18" charset="0"/>
                            </a:rPr>
                            <m:t>𝑛</m:t>
                          </m:r>
                        </m:sup>
                      </m:sSup>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
                        </m:e>
                      </m:d>
                    </m:oMath>
                  </m:oMathPara>
                </a14:m>
                <a:endParaRPr lang="zh-CN" altLang="en-US" dirty="0"/>
              </a:p>
            </p:txBody>
          </p:sp>
        </mc:Choice>
        <mc:Fallback xmlns="">
          <p:sp>
            <p:nvSpPr>
              <p:cNvPr id="6" name="对象 5"/>
              <p:cNvSpPr txBox="1">
                <a:spLocks noRot="1" noChangeAspect="1" noMove="1" noResize="1" noEditPoints="1" noAdjustHandles="1" noChangeArrowheads="1" noChangeShapeType="1" noTextEdit="1"/>
              </p:cNvSpPr>
              <p:nvPr/>
            </p:nvSpPr>
            <p:spPr>
              <a:xfrm>
                <a:off x="3676650" y="3719513"/>
                <a:ext cx="3743325" cy="887412"/>
              </a:xfrm>
              <a:prstGeom prst="rect">
                <a:avLst/>
              </a:prstGeom>
              <a:blipFill rotWithShape="1">
                <a:blip r:embed="rId7"/>
                <a:stretch>
                  <a:fillRect t="-36"/>
                </a:stretch>
              </a:blipFill>
            </p:spPr>
            <p:txBody>
              <a:bodyPr/>
              <a:lstStyle/>
              <a:p>
                <a:r>
                  <a:rPr lang="zh-CN" altLang="en-US">
                    <a:noFill/>
                  </a:rPr>
                  <a:t> </a:t>
                </a:r>
              </a:p>
            </p:txBody>
          </p:sp>
        </mc:Fallback>
      </mc:AlternateContent>
      <p:sp>
        <p:nvSpPr>
          <p:cNvPr id="13" name="文本框 12"/>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30" grpId="0"/>
      <p:bldP spid="4" grpId="0"/>
      <p:bldP spid="5" grpId="0"/>
      <p:bldP spid="6" grpId="0"/>
      <p:bldP spid="13"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611560" y="1419622"/>
            <a:ext cx="6641767" cy="455253"/>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当</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k</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=1</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时，</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9" name="文本框 8"/>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线性离散系统状态方程的解</a:t>
            </a:r>
          </a:p>
        </p:txBody>
      </p:sp>
      <mc:AlternateContent xmlns:mc="http://schemas.openxmlformats.org/markup-compatibility/2006" xmlns:a14="http://schemas.microsoft.com/office/drawing/2010/main">
        <mc:Choice Requires="a14">
          <p:sp>
            <p:nvSpPr>
              <p:cNvPr id="2" name="对象 1"/>
              <p:cNvSpPr txBox="1"/>
              <p:nvPr/>
            </p:nvSpPr>
            <p:spPr>
              <a:xfrm>
                <a:off x="1187624" y="2139702"/>
                <a:ext cx="7822430" cy="235958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smtClean="0">
                          <a:solidFill>
                            <a:srgbClr val="000000"/>
                          </a:solidFill>
                          <a:latin typeface="Cambria Math" panose="02040503050406030204" pitchFamily="18" charset="0"/>
                        </a:rPr>
                        <m:t>𝐱</m:t>
                      </m:r>
                      <m:r>
                        <a:rPr lang="zh-CN" altLang="en-US" i="1" smtClean="0">
                          <a:solidFill>
                            <a:srgbClr val="000000"/>
                          </a:solidFill>
                          <a:latin typeface="Cambria Math" panose="02040503050406030204" pitchFamily="18" charset="0"/>
                        </a:rPr>
                        <m:t>(2)</m:t>
                      </m:r>
                      <m:r>
                        <m:rPr>
                          <m:aln/>
                        </m:rP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𝐀</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𝐀</m:t>
                      </m:r>
                      <m:r>
                        <a:rPr lang="zh-CN" altLang="en-US" i="1">
                          <a:solidFill>
                            <a:srgbClr val="000000"/>
                          </a:solidFill>
                          <a:latin typeface="Cambria Math" panose="02040503050406030204" pitchFamily="18" charset="0"/>
                        </a:rPr>
                        <m:t>(0)</m:t>
                      </m:r>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(0)+</m:t>
                      </m:r>
                      <m:r>
                        <a:rPr lang="zh-CN" altLang="en-US" i="1">
                          <a:solidFill>
                            <a:srgbClr val="000000"/>
                          </a:solidFill>
                          <a:latin typeface="Cambria Math" panose="02040503050406030204" pitchFamily="18" charset="0"/>
                        </a:rPr>
                        <m:t>𝐀</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𝐁</m:t>
                      </m:r>
                      <m:r>
                        <a:rPr lang="zh-CN" altLang="en-US" i="1">
                          <a:solidFill>
                            <a:srgbClr val="000000"/>
                          </a:solidFill>
                          <a:latin typeface="Cambria Math" panose="02040503050406030204" pitchFamily="18" charset="0"/>
                        </a:rPr>
                        <m:t>(0)</m:t>
                      </m:r>
                      <m:r>
                        <a:rPr lang="zh-CN" altLang="en-US" i="1">
                          <a:solidFill>
                            <a:srgbClr val="000000"/>
                          </a:solidFill>
                          <a:latin typeface="Cambria Math" panose="02040503050406030204" pitchFamily="18" charset="0"/>
                        </a:rPr>
                        <m:t>𝐮</m:t>
                      </m:r>
                      <m:r>
                        <a:rPr lang="zh-CN" altLang="en-US" i="1">
                          <a:solidFill>
                            <a:srgbClr val="000000"/>
                          </a:solidFill>
                          <a:latin typeface="Cambria Math" panose="02040503050406030204" pitchFamily="18" charset="0"/>
                        </a:rPr>
                        <m:t>(0)+</m:t>
                      </m:r>
                      <m:r>
                        <a:rPr lang="zh-CN" altLang="en-US" i="1">
                          <a:solidFill>
                            <a:srgbClr val="000000"/>
                          </a:solidFill>
                          <a:latin typeface="Cambria Math" panose="02040503050406030204" pitchFamily="18" charset="0"/>
                        </a:rPr>
                        <m:t>𝐁</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𝐮</m:t>
                      </m:r>
                      <m:r>
                        <a:rPr lang="zh-CN" altLang="en-US" i="1">
                          <a:solidFill>
                            <a:srgbClr val="000000"/>
                          </a:solidFill>
                          <a:latin typeface="Cambria Math" panose="02040503050406030204" pitchFamily="18" charset="0"/>
                        </a:rPr>
                        <m:t>(1)</m:t>
                      </m:r>
                    </m:oMath>
                  </m:oMathPara>
                </a14:m>
                <a:endParaRPr lang="en-US" altLang="zh-CN" i="1" dirty="0">
                  <a:solidFill>
                    <a:srgbClr val="000000"/>
                  </a:solidFill>
                  <a:latin typeface="Cambria Math" panose="02040503050406030204" pitchFamily="18" charset="0"/>
                </a:endParaRPr>
              </a:p>
              <a:p>
                <a:pPr/>
                <a:br>
                  <a:rPr lang="zh-CN" alt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m:rPr>
                          <m:aln/>
                        </m:rP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0.135</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0.368</m:t>
                                </m:r>
                              </m:e>
                            </m:mr>
                          </m:m>
                        </m:e>
                      </m:d>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
                        </m:e>
                      </m:d>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0.135</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0.368</m:t>
                                </m:r>
                              </m:e>
                            </m:mr>
                          </m:m>
                        </m:e>
                      </m:d>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×1+</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0.368</m:t>
                                </m:r>
                              </m:e>
                            </m:mr>
                            <m:mr>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×1</m:t>
                      </m:r>
                    </m:oMath>
                  </m:oMathPara>
                </a14:m>
                <a:endParaRPr lang="en-US" altLang="zh-CN" i="1" dirty="0">
                  <a:solidFill>
                    <a:srgbClr val="000000"/>
                  </a:solidFill>
                  <a:latin typeface="Cambria Math" panose="02040503050406030204" pitchFamily="18" charset="0"/>
                </a:endParaRPr>
              </a:p>
              <a:p>
                <a:pPr/>
                <a:br>
                  <a:rPr lang="zh-CN" alt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m:rPr>
                          <m:aln/>
                        </m:rP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1.503</m:t>
                                </m:r>
                              </m:e>
                            </m:mr>
                            <m:mr>
                              <m:e>
                                <m:r>
                                  <a:rPr lang="zh-CN" altLang="en-US" i="1">
                                    <a:solidFill>
                                      <a:srgbClr val="000000"/>
                                    </a:solidFill>
                                    <a:latin typeface="Cambria Math" panose="02040503050406030204" pitchFamily="18" charset="0"/>
                                  </a:rPr>
                                  <m:t>1.368</m:t>
                                </m:r>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187624" y="2139702"/>
                <a:ext cx="7822430" cy="2359581"/>
              </a:xfrm>
              <a:prstGeom prst="rect">
                <a:avLst/>
              </a:prstGeom>
              <a:blipFill>
                <a:blip r:embed="rId4"/>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9"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29" name="矩形 28"/>
          <p:cNvSpPr/>
          <p:nvPr/>
        </p:nvSpPr>
        <p:spPr>
          <a:xfrm>
            <a:off x="899592" y="869404"/>
            <a:ext cx="6641767" cy="455253"/>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当</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k</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=2</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时，</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9" name="文本框 8"/>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线性离散系统状态方程的解</a:t>
            </a:r>
          </a:p>
        </p:txBody>
      </p:sp>
      <mc:AlternateContent xmlns:mc="http://schemas.openxmlformats.org/markup-compatibility/2006" xmlns:a14="http://schemas.microsoft.com/office/drawing/2010/main">
        <mc:Choice Requires="a14">
          <p:sp>
            <p:nvSpPr>
              <p:cNvPr id="4" name="对象 3"/>
              <p:cNvSpPr txBox="1"/>
              <p:nvPr/>
            </p:nvSpPr>
            <p:spPr>
              <a:xfrm>
                <a:off x="309631" y="1627909"/>
                <a:ext cx="9613118" cy="321982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(3)</m:t>
                      </m:r>
                      <m:r>
                        <m:rPr>
                          <m:aln/>
                        </m:rP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𝐀</m:t>
                      </m:r>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𝐀</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𝐀</m:t>
                      </m:r>
                      <m:r>
                        <a:rPr lang="zh-CN" altLang="en-US" i="1">
                          <a:solidFill>
                            <a:srgbClr val="000000"/>
                          </a:solidFill>
                          <a:latin typeface="Cambria Math" panose="02040503050406030204" pitchFamily="18" charset="0"/>
                        </a:rPr>
                        <m:t>(0)</m:t>
                      </m:r>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(0)+</m:t>
                      </m:r>
                      <m:r>
                        <a:rPr lang="zh-CN" altLang="en-US" i="1">
                          <a:solidFill>
                            <a:srgbClr val="000000"/>
                          </a:solidFill>
                          <a:latin typeface="Cambria Math" panose="02040503050406030204" pitchFamily="18" charset="0"/>
                        </a:rPr>
                        <m:t>𝐀</m:t>
                      </m:r>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𝐀</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𝐁</m:t>
                      </m:r>
                      <m:r>
                        <a:rPr lang="zh-CN" altLang="en-US" i="1">
                          <a:solidFill>
                            <a:srgbClr val="000000"/>
                          </a:solidFill>
                          <a:latin typeface="Cambria Math" panose="02040503050406030204" pitchFamily="18" charset="0"/>
                        </a:rPr>
                        <m:t>(0)</m:t>
                      </m:r>
                      <m:r>
                        <a:rPr lang="zh-CN" altLang="en-US" i="1">
                          <a:solidFill>
                            <a:srgbClr val="000000"/>
                          </a:solidFill>
                          <a:latin typeface="Cambria Math" panose="02040503050406030204" pitchFamily="18" charset="0"/>
                        </a:rPr>
                        <m:t>𝐮</m:t>
                      </m:r>
                      <m:r>
                        <a:rPr lang="zh-CN" altLang="en-US" i="1">
                          <a:solidFill>
                            <a:srgbClr val="000000"/>
                          </a:solidFill>
                          <a:latin typeface="Cambria Math" panose="02040503050406030204" pitchFamily="18" charset="0"/>
                        </a:rPr>
                        <m:t>(0)+</m:t>
                      </m:r>
                      <m:r>
                        <a:rPr lang="zh-CN" altLang="en-US" i="1">
                          <a:solidFill>
                            <a:srgbClr val="000000"/>
                          </a:solidFill>
                          <a:latin typeface="Cambria Math" panose="02040503050406030204" pitchFamily="18" charset="0"/>
                        </a:rPr>
                        <m:t>𝐀</m:t>
                      </m:r>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𝐁</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𝐮</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𝐁</m:t>
                      </m:r>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𝐮</m:t>
                      </m:r>
                      <m:r>
                        <a:rPr lang="zh-CN" altLang="en-US" i="1">
                          <a:solidFill>
                            <a:srgbClr val="000000"/>
                          </a:solidFill>
                          <a:latin typeface="Cambria Math" panose="02040503050406030204" pitchFamily="18" charset="0"/>
                        </a:rPr>
                        <m:t>(2)</m:t>
                      </m:r>
                    </m:oMath>
                  </m:oMathPara>
                </a14:m>
                <a:endParaRPr lang="en-US" altLang="zh-CN" i="1" dirty="0">
                  <a:solidFill>
                    <a:srgbClr val="000000"/>
                  </a:solidFill>
                  <a:latin typeface="Cambria Math" panose="02040503050406030204" pitchFamily="18" charset="0"/>
                </a:endParaRPr>
              </a:p>
              <a:p>
                <a:br>
                  <a:rPr lang="zh-CN" altLang="en-US" i="1" dirty="0">
                    <a:solidFill>
                      <a:srgbClr val="000000"/>
                    </a:solidFill>
                    <a:latin typeface="Cambria Math" panose="02040503050406030204" pitchFamily="18" charset="0"/>
                  </a:rPr>
                </a:br>
                <a:r>
                  <a:rPr lang="zh-CN" altLang="en-US" i="1" dirty="0">
                    <a:solidFill>
                      <a:srgbClr val="000000"/>
                    </a:solidFill>
                    <a:latin typeface="Cambria Math" panose="02040503050406030204" pitchFamily="18" charset="0"/>
                  </a:rPr>
                  <a:t>          </a:t>
                </a:r>
                <a14:m>
                  <m:oMath xmlns:m="http://schemas.openxmlformats.org/officeDocument/2006/math">
                    <m:r>
                      <m:rPr>
                        <m:aln/>
                      </m:rP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0.00183</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0.135</m:t>
                              </m:r>
                            </m:e>
                          </m:mr>
                        </m:m>
                      </m:e>
                    </m:d>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0.135</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0.368</m:t>
                              </m:r>
                            </m:e>
                          </m:mr>
                        </m:m>
                      </m:e>
                    </m:d>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
                      </m:e>
                    </m:d>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0.00183</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0.135</m:t>
                              </m:r>
                            </m:e>
                          </m:mr>
                        </m:m>
                      </m:e>
                    </m:d>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0.135</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0.368</m:t>
                              </m:r>
                            </m:e>
                          </m:mr>
                        </m:m>
                      </m:e>
                    </m:d>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×1</m:t>
                    </m:r>
                  </m:oMath>
                </a14:m>
                <a:r>
                  <a:rPr lang="en-US" altLang="zh-CN" dirty="0">
                    <a:solidFill>
                      <a:srgbClr val="000000"/>
                    </a:solidFill>
                    <a:latin typeface="Cambria Math" panose="02040503050406030204" pitchFamily="18" charset="0"/>
                  </a:rPr>
                  <a:t>+</a:t>
                </a:r>
              </a:p>
              <a:p>
                <a:br>
                  <a:rPr lang="zh-CN" altLang="en-US" i="1" dirty="0">
                    <a:solidFill>
                      <a:srgbClr val="000000"/>
                    </a:solidFill>
                    <a:latin typeface="Cambria Math" panose="02040503050406030204" pitchFamily="18" charset="0"/>
                  </a:rPr>
                </a:br>
                <a:r>
                  <a:rPr lang="zh-CN" altLang="en-US" i="1" dirty="0">
                    <a:solidFill>
                      <a:srgbClr val="000000"/>
                    </a:solidFill>
                    <a:latin typeface="Cambria Math" panose="02040503050406030204" pitchFamily="18" charset="0"/>
                  </a:rPr>
                  <a:t>               </a:t>
                </a:r>
                <a14:m>
                  <m:oMath xmlns:m="http://schemas.openxmlformats.org/officeDocument/2006/math">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0.0183</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0.135</m:t>
                              </m:r>
                            </m:e>
                          </m:mr>
                        </m:m>
                      </m:e>
                    </m:d>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0.368</m:t>
                              </m:r>
                            </m:e>
                          </m:mr>
                          <m:mr>
                            <m:e>
                              <m:r>
                                <a:rPr lang="zh-CN" altLang="en-US" i="1">
                                  <a:solidFill>
                                    <a:srgbClr val="000000"/>
                                  </a:solidFill>
                                  <a:latin typeface="Cambria Math" panose="02040503050406030204" pitchFamily="18" charset="0"/>
                                </a:rPr>
                                <m:t>1</m:t>
                              </m:r>
                            </m:e>
                          </m:mr>
                        </m:m>
                      </m:e>
                    </m:d>
                    <m:r>
                      <m:rPr>
                        <m:aln/>
                      </m:rP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0.135</m:t>
                              </m:r>
                            </m:e>
                          </m:mr>
                          <m:mr>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×1</m:t>
                    </m:r>
                  </m:oMath>
                </a14:m>
                <a:endParaRPr lang="en-US" altLang="zh-CN" i="1" dirty="0">
                  <a:solidFill>
                    <a:srgbClr val="000000"/>
                  </a:solidFill>
                  <a:latin typeface="Cambria Math" panose="02040503050406030204" pitchFamily="18" charset="0"/>
                </a:endParaRPr>
              </a:p>
              <a:p>
                <a:br>
                  <a:rPr lang="zh-CN" altLang="en-US" i="1" dirty="0">
                    <a:solidFill>
                      <a:srgbClr val="000000"/>
                    </a:solidFill>
                    <a:latin typeface="Cambria Math" panose="02040503050406030204" pitchFamily="18" charset="0"/>
                  </a:rPr>
                </a:br>
                <a:r>
                  <a:rPr lang="zh-CN" altLang="en-US" i="1" dirty="0">
                    <a:solidFill>
                      <a:srgbClr val="000000"/>
                    </a:solidFill>
                    <a:latin typeface="Cambria Math" panose="02040503050406030204" pitchFamily="18" charset="0"/>
                  </a:rPr>
                  <a:t>          </a:t>
                </a:r>
                <a14:m>
                  <m:oMath xmlns:m="http://schemas.openxmlformats.org/officeDocument/2006/math">
                    <m:r>
                      <m:rPr>
                        <m:aln/>
                      </m:rP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1.6636</m:t>
                              </m:r>
                            </m:e>
                          </m:mr>
                          <m:mr>
                            <m:e>
                              <m:r>
                                <a:rPr lang="zh-CN" altLang="en-US" i="1">
                                  <a:solidFill>
                                    <a:srgbClr val="000000"/>
                                  </a:solidFill>
                                  <a:latin typeface="Cambria Math" panose="02040503050406030204" pitchFamily="18" charset="0"/>
                                </a:rPr>
                                <m:t>1.1851</m:t>
                              </m:r>
                            </m:e>
                          </m:mr>
                        </m:m>
                      </m:e>
                    </m:d>
                  </m:oMath>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309631" y="1627909"/>
                <a:ext cx="9613118" cy="3219822"/>
              </a:xfrm>
              <a:prstGeom prst="rect">
                <a:avLst/>
              </a:prstGeom>
              <a:blipFill>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413087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9"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1043608" y="1494440"/>
            <a:ext cx="6641767" cy="455253"/>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考虑到采样周期 </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T</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=0.1s </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，得</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9" name="文本框 8"/>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线性离散系统状态方程的解</a:t>
            </a:r>
          </a:p>
        </p:txBody>
      </p:sp>
      <mc:AlternateContent xmlns:mc="http://schemas.openxmlformats.org/markup-compatibility/2006" xmlns:a14="http://schemas.microsoft.com/office/drawing/2010/main">
        <mc:Choice Requires="a14">
          <p:sp>
            <p:nvSpPr>
              <p:cNvPr id="2" name="对象 1"/>
              <p:cNvSpPr txBox="1"/>
              <p:nvPr/>
            </p:nvSpPr>
            <p:spPr>
              <a:xfrm>
                <a:off x="784883" y="2283718"/>
                <a:ext cx="8280970" cy="350973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(0.1)</m:t>
                                </m:r>
                              </m:e>
                            </m:m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(0.1)</m:t>
                                </m:r>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,   ​</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(0.2)</m:t>
                                </m:r>
                              </m:e>
                            </m:m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(0.2)</m:t>
                                </m:r>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1.503</m:t>
                                </m:r>
                              </m:e>
                            </m:mr>
                            <m:mr>
                              <m:e>
                                <m:r>
                                  <a:rPr lang="zh-CN" altLang="en-US" i="1">
                                    <a:solidFill>
                                      <a:srgbClr val="000000"/>
                                    </a:solidFill>
                                    <a:latin typeface="Cambria Math" panose="02040503050406030204" pitchFamily="18" charset="0"/>
                                  </a:rPr>
                                  <m:t>1.368</m:t>
                                </m:r>
                              </m:e>
                            </m:mr>
                          </m:m>
                        </m:e>
                      </m:d>
                      <m:r>
                        <a:rPr lang="zh-CN" altLang="en-US" i="1">
                          <a:solidFill>
                            <a:srgbClr val="000000"/>
                          </a:solidFill>
                          <a:latin typeface="Cambria Math" panose="02040503050406030204" pitchFamily="18" charset="0"/>
                        </a:rPr>
                        <m:t>,   ​</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(0.3)</m:t>
                                </m:r>
                              </m:e>
                            </m:m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(0.3)</m:t>
                                </m:r>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1.6636</m:t>
                                </m:r>
                              </m:e>
                            </m:mr>
                            <m:mr>
                              <m:e>
                                <m:r>
                                  <a:rPr lang="zh-CN" altLang="en-US" i="1">
                                    <a:solidFill>
                                      <a:srgbClr val="000000"/>
                                    </a:solidFill>
                                    <a:latin typeface="Cambria Math" panose="02040503050406030204" pitchFamily="18" charset="0"/>
                                  </a:rPr>
                                  <m:t>1.1851</m:t>
                                </m:r>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784883" y="2283718"/>
                <a:ext cx="8280970" cy="3509737"/>
              </a:xfrm>
              <a:prstGeom prst="rect">
                <a:avLst/>
              </a:prstGeom>
              <a:blipFill>
                <a:blip r:embed="rId4"/>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9"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683568" y="765185"/>
            <a:ext cx="6641767" cy="3766865"/>
          </a:xfrm>
          <a:prstGeom prst="rect">
            <a:avLst/>
          </a:prstGeom>
          <a:noFill/>
        </p:spPr>
        <p:txBody>
          <a:bodyPr wrap="square">
            <a:spAutoFit/>
          </a:bodyPr>
          <a:lstStyle/>
          <a:p>
            <a:pPr>
              <a:lnSpc>
                <a:spcPct val="150000"/>
              </a:lnSpc>
            </a:pPr>
            <a:r>
              <a:rPr lang="en-US" altLang="zh-CN" b="1" dirty="0">
                <a:solidFill>
                  <a:sysClr val="windowText" lastClr="000000"/>
                </a:solidFill>
                <a:latin typeface="宋体" panose="02010600030101010101" pitchFamily="2" charset="-122"/>
                <a:ea typeface="宋体" panose="02010600030101010101" pitchFamily="2" charset="-122"/>
              </a:rPr>
              <a:t>2.3.4  </a:t>
            </a:r>
            <a:r>
              <a:rPr lang="zh-CN" altLang="en-US" b="1" dirty="0">
                <a:solidFill>
                  <a:sysClr val="windowText" lastClr="000000"/>
                </a:solidFill>
                <a:latin typeface="宋体" panose="02010600030101010101" pitchFamily="2" charset="-122"/>
                <a:ea typeface="宋体" panose="02010600030101010101" pitchFamily="2" charset="-122"/>
              </a:rPr>
              <a:t>应用</a:t>
            </a:r>
            <a:r>
              <a:rPr lang="en-US" altLang="zh-CN" b="1" dirty="0">
                <a:solidFill>
                  <a:sysClr val="windowText" lastClr="000000"/>
                </a:solidFill>
                <a:latin typeface="宋体" panose="02010600030101010101" pitchFamily="2" charset="-122"/>
                <a:ea typeface="宋体" panose="02010600030101010101" pitchFamily="2" charset="-122"/>
              </a:rPr>
              <a:t>MATLAB</a:t>
            </a:r>
            <a:r>
              <a:rPr lang="zh-CN" altLang="en-US" b="1" dirty="0">
                <a:solidFill>
                  <a:sysClr val="windowText" lastClr="000000"/>
                </a:solidFill>
                <a:latin typeface="宋体" panose="02010600030101010101" pitchFamily="2" charset="-122"/>
                <a:ea typeface="宋体" panose="02010600030101010101" pitchFamily="2" charset="-122"/>
              </a:rPr>
              <a:t>解线性时变离散系统的状态方程</a:t>
            </a:r>
            <a:endParaRPr lang="en-US" altLang="zh-CN" b="1"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b="1" dirty="0">
              <a:solidFill>
                <a:sysClr val="windowText" lastClr="000000"/>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     例</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2.30  </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线性时变离散系统的状态方程为</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        其中：</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        试求当</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        时系统状态方程的解。</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9" name="文本框 8"/>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线性离散系统状态方程的解</a:t>
            </a:r>
          </a:p>
        </p:txBody>
      </p:sp>
      <mc:AlternateContent xmlns:mc="http://schemas.openxmlformats.org/markup-compatibility/2006" xmlns:a14="http://schemas.microsoft.com/office/drawing/2010/main">
        <mc:Choice Requires="a14">
          <p:sp>
            <p:nvSpPr>
              <p:cNvPr id="2" name="对象 1"/>
              <p:cNvSpPr txBox="1"/>
              <p:nvPr/>
            </p:nvSpPr>
            <p:spPr>
              <a:xfrm>
                <a:off x="2646684" y="2065125"/>
                <a:ext cx="7191498" cy="301354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𝐴</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𝐵</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𝑢</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646684" y="2065125"/>
                <a:ext cx="7191498" cy="3013546"/>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2483768" y="2577410"/>
                <a:ext cx="6963021" cy="259988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𝐀</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𝑘</m:t>
                                    </m:r>
                                  </m:sup>
                                </m:sSup>
                              </m:e>
                            </m:mr>
                            <m:mr>
                              <m:e>
                                <m:r>
                                  <a:rPr lang="zh-CN" altLang="en-US" i="1">
                                    <a:solidFill>
                                      <a:srgbClr val="000000"/>
                                    </a:solidFill>
                                    <a:latin typeface="Cambria Math" panose="02040503050406030204" pitchFamily="18" charset="0"/>
                                  </a:rPr>
                                  <m:t>0</m:t>
                                </m:r>
                              </m:e>
                              <m:e>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sup>
                                </m:sSup>
                              </m:e>
                            </m:mr>
                          </m:m>
                        </m:e>
                      </m:d>
                      <m:r>
                        <a:rPr lang="zh-CN" altLang="en-US" i="1">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𝐁</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sup>
                                </m:sSup>
                              </m:e>
                            </m:mr>
                            <m:mr>
                              <m:e>
                                <m:r>
                                  <a:rPr lang="zh-CN" altLang="en-US" i="1">
                                    <a:solidFill>
                                      <a:srgbClr val="000000"/>
                                    </a:solidFill>
                                    <a:latin typeface="Cambria Math" panose="02040503050406030204" pitchFamily="18" charset="0"/>
                                  </a:rPr>
                                  <m:t>1</m:t>
                                </m:r>
                              </m:e>
                            </m:mr>
                          </m:m>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2483768" y="2577410"/>
                <a:ext cx="6963021" cy="2599880"/>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对象 5"/>
              <p:cNvSpPr txBox="1"/>
              <p:nvPr/>
            </p:nvSpPr>
            <p:spPr>
              <a:xfrm>
                <a:off x="2483768" y="3455376"/>
                <a:ext cx="6006975" cy="175262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(0)=</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mr>
                          </m:m>
                        </m:e>
                      </m:d>
                      <m:r>
                        <a:rPr lang="zh-CN" altLang="en-US" i="1">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𝐮</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)=1   ​(</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&gt;0)</m:t>
                      </m:r>
                    </m:oMath>
                  </m:oMathPara>
                </a14:m>
                <a:endParaRPr lang="zh-CN" altLang="en-US" dirty="0"/>
              </a:p>
            </p:txBody>
          </p:sp>
        </mc:Choice>
        <mc:Fallback xmlns="">
          <p:sp>
            <p:nvSpPr>
              <p:cNvPr id="6" name="对象 5"/>
              <p:cNvSpPr txBox="1">
                <a:spLocks noRot="1" noChangeAspect="1" noMove="1" noResize="1" noEditPoints="1" noAdjustHandles="1" noChangeArrowheads="1" noChangeShapeType="1" noTextEdit="1"/>
              </p:cNvSpPr>
              <p:nvPr/>
            </p:nvSpPr>
            <p:spPr>
              <a:xfrm>
                <a:off x="2483768" y="3455376"/>
                <a:ext cx="6006975" cy="1752624"/>
              </a:xfrm>
              <a:prstGeom prst="rect">
                <a:avLst/>
              </a:prstGeom>
              <a:blipFill>
                <a:blip r:embed="rId6"/>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5">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5">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9" grpId="0"/>
      <p:bldP spid="4" grpId="0"/>
      <p:bldP spid="6"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2" y="411510"/>
            <a:ext cx="8861018" cy="4736361"/>
          </a:xfrm>
          <a:prstGeom prst="rect">
            <a:avLst/>
          </a:prstGeom>
          <a:noFill/>
        </p:spPr>
        <p:txBody>
          <a:bodyPr wrap="square">
            <a:spAutoFit/>
          </a:bodyPr>
          <a:lstStyle/>
          <a:p>
            <a:pPr>
              <a:lnSpc>
                <a:spcPct val="150000"/>
              </a:lnSpc>
            </a:pPr>
            <a:r>
              <a:rPr lang="zh-CN" altLang="en-US" b="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解  </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在</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MATLAB</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命令窗口输人如下命令</a:t>
            </a:r>
            <a:endPar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r>
              <a:rPr lang="pl-PL" altLang="zh-CN" sz="1800" b="0" i="0" u="none" strike="noStrike" baseline="0" dirty="0">
                <a:solidFill>
                  <a:srgbClr val="000000"/>
                </a:solidFill>
                <a:latin typeface="Times New Roman" panose="02020603050405020304" pitchFamily="18" charset="0"/>
                <a:cs typeface="Times New Roman" panose="02020603050405020304" pitchFamily="18" charset="0"/>
              </a:rPr>
              <a:t>A=</a:t>
            </a:r>
            <a:r>
              <a:rPr lang="pl-PL" altLang="zh-CN" sz="1800" b="0" i="0" u="none" strike="noStrike" dirty="0">
                <a:latin typeface="Times New Roman" panose="02020603050405020304" pitchFamily="18" charset="0"/>
                <a:cs typeface="Times New Roman" panose="02020603050405020304" pitchFamily="18" charset="0"/>
              </a:rPr>
              <a:t>str2sym('[1,exp(-2*k);0,exp(-k)]');</a:t>
            </a:r>
          </a:p>
          <a:p>
            <a:r>
              <a:rPr lang="pl-PL" altLang="zh-CN" sz="1800" b="0" i="0" u="none" strike="noStrike" dirty="0">
                <a:latin typeface="Times New Roman" panose="02020603050405020304" pitchFamily="18" charset="0"/>
                <a:cs typeface="Times New Roman" panose="02020603050405020304" pitchFamily="18" charset="0"/>
              </a:rPr>
              <a:t>B=str2sym('[exp(-k);1]');</a:t>
            </a:r>
          </a:p>
          <a:p>
            <a:r>
              <a:rPr lang="en-US" altLang="zh-CN" sz="1800" b="0" i="0" u="none" strike="noStrike" dirty="0">
                <a:latin typeface="Times New Roman" panose="02020603050405020304" pitchFamily="18" charset="0"/>
                <a:cs typeface="Times New Roman" panose="02020603050405020304" pitchFamily="18" charset="0"/>
              </a:rPr>
              <a:t>x0=[0;0];</a:t>
            </a:r>
          </a:p>
          <a:p>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u=1;</a:t>
            </a:r>
          </a:p>
          <a:p>
            <a:r>
              <a:rPr lang="es-ES" altLang="zh-CN" sz="1800" b="0" i="0" u="none" strike="noStrike" baseline="0" dirty="0">
                <a:solidFill>
                  <a:srgbClr val="000000"/>
                </a:solidFill>
                <a:latin typeface="Times New Roman" panose="02020603050405020304" pitchFamily="18" charset="0"/>
                <a:cs typeface="Times New Roman" panose="02020603050405020304" pitchFamily="18" charset="0"/>
              </a:rPr>
              <a:t>xk=tdsolve(A,B,u,x0,0,4)</a:t>
            </a:r>
          </a:p>
          <a:p>
            <a:pPr>
              <a:lnSpc>
                <a:spcPct val="150000"/>
              </a:lnSpc>
            </a:pP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执行结果如下：</a:t>
            </a:r>
            <a:endPar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dirty="0" err="1">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xk</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a:t>
            </a:r>
          </a:p>
          <a:p>
            <a:pPr>
              <a:lnSpc>
                <a:spcPct val="150000"/>
              </a:lnSpc>
            </a:pP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[ 1, exp(-1)+exp(-2)+1,exp(-1)+2*exp(-2)+exp(-4)+exp(-5)+1,exp(-1)+2*exp(-2)+exp(-3)+exp(-4)+exp(-6)+exp(-8)+exp(-1)*(exp(-4)+exp(-8)) + 1]</a:t>
            </a:r>
          </a:p>
          <a:p>
            <a:pPr>
              <a:lnSpc>
                <a:spcPct val="150000"/>
              </a:lnSpc>
            </a:pP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[ 1,exp(-1) + 1, exp(-2) + exp(-3) + 1, exp(-3) + exp(-5) + exp(-6) + 1]</a:t>
            </a:r>
          </a:p>
          <a:p>
            <a:pPr>
              <a:lnSpc>
                <a:spcPct val="150000"/>
              </a:lnSpc>
            </a:pP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dirty="0" err="1">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xk</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1.0000 1.5032 1.6636 1.7163 </a:t>
            </a:r>
          </a:p>
          <a:p>
            <a:pPr>
              <a:lnSpc>
                <a:spcPct val="150000"/>
              </a:lnSpc>
            </a:pP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1.0000 1.3679 1.1851 1.0590</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9" name="文本框 8"/>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线性离散系统状态方程的解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9"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1415844" y="1275606"/>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即</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9" name="文本框 8"/>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线性离散系统状态方程的解</a:t>
            </a:r>
          </a:p>
        </p:txBody>
      </p:sp>
      <mc:AlternateContent xmlns:mc="http://schemas.openxmlformats.org/markup-compatibility/2006" xmlns:a14="http://schemas.microsoft.com/office/drawing/2010/main">
        <mc:Choice Requires="a14">
          <p:sp>
            <p:nvSpPr>
              <p:cNvPr id="5" name="对象 4"/>
              <p:cNvSpPr txBox="1"/>
              <p:nvPr/>
            </p:nvSpPr>
            <p:spPr>
              <a:xfrm>
                <a:off x="1835696" y="1995686"/>
                <a:ext cx="8162925" cy="267072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smtClean="0">
                          <a:solidFill>
                            <a:srgbClr val="000000"/>
                          </a:solidFill>
                          <a:latin typeface="Cambria Math" panose="02040503050406030204" pitchFamily="18" charset="0"/>
                        </a:rPr>
                        <m:t>𝐱</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1</m:t>
                          </m:r>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m:t>
                      </m:r>
                      <m:r>
                        <a:rPr lang="zh-CN" altLang="en-US" i="0">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𝐱</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2</m:t>
                          </m:r>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1.503</m:t>
                                </m:r>
                              </m:e>
                              <m:e>
                                <m:r>
                                  <a:rPr lang="zh-CN" altLang="en-US" i="1">
                                    <a:solidFill>
                                      <a:srgbClr val="000000"/>
                                    </a:solidFill>
                                    <a:latin typeface="Cambria Math" panose="02040503050406030204" pitchFamily="18" charset="0"/>
                                  </a:rPr>
                                  <m:t>2</m:t>
                                </m:r>
                              </m:e>
                            </m:mr>
                            <m:mr>
                              <m:e>
                                <m:r>
                                  <a:rPr lang="zh-CN" altLang="en-US" i="1">
                                    <a:solidFill>
                                      <a:srgbClr val="000000"/>
                                    </a:solidFill>
                                    <a:latin typeface="Cambria Math" panose="02040503050406030204" pitchFamily="18" charset="0"/>
                                  </a:rPr>
                                  <m:t>1.367</m:t>
                                </m:r>
                              </m:e>
                              <m:e>
                                <m:r>
                                  <a:rPr lang="zh-CN" altLang="en-US" i="1">
                                    <a:solidFill>
                                      <a:srgbClr val="000000"/>
                                    </a:solidFill>
                                    <a:latin typeface="Cambria Math" panose="02040503050406030204" pitchFamily="18" charset="0"/>
                                  </a:rPr>
                                  <m:t>9</m:t>
                                </m:r>
                              </m:e>
                            </m:mr>
                          </m:m>
                        </m:e>
                      </m:d>
                      <m:r>
                        <a:rPr lang="zh-CN" altLang="en-US" i="1">
                          <a:solidFill>
                            <a:srgbClr val="000000"/>
                          </a:solidFill>
                          <a:latin typeface="Cambria Math" panose="02040503050406030204" pitchFamily="18" charset="0"/>
                        </a:rPr>
                        <m:t>,   </m:t>
                      </m:r>
                    </m:oMath>
                  </m:oMathPara>
                </a14:m>
                <a:endParaRPr lang="en-US" altLang="zh-CN" i="1" dirty="0">
                  <a:solidFill>
                    <a:srgbClr val="000000"/>
                  </a:solidFill>
                  <a:latin typeface="Cambria Math" panose="02040503050406030204" pitchFamily="18" charset="0"/>
                </a:endParaRPr>
              </a:p>
              <a:p>
                <a:endParaRPr lang="en-US" altLang="zh-CN" i="1" dirty="0">
                  <a:solidFill>
                    <a:srgbClr val="00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(3)=</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1.663</m:t>
                                </m:r>
                              </m:e>
                              <m:e>
                                <m:r>
                                  <a:rPr lang="zh-CN" altLang="en-US" i="1">
                                    <a:solidFill>
                                      <a:srgbClr val="000000"/>
                                    </a:solidFill>
                                    <a:latin typeface="Cambria Math" panose="02040503050406030204" pitchFamily="18" charset="0"/>
                                  </a:rPr>
                                  <m:t>6</m:t>
                                </m:r>
                              </m:e>
                            </m:mr>
                            <m:mr>
                              <m:e>
                                <m:r>
                                  <a:rPr lang="zh-CN" altLang="en-US" i="1">
                                    <a:solidFill>
                                      <a:srgbClr val="000000"/>
                                    </a:solidFill>
                                    <a:latin typeface="Cambria Math" panose="02040503050406030204" pitchFamily="18" charset="0"/>
                                  </a:rPr>
                                  <m:t>1.185</m:t>
                                </m:r>
                              </m:e>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m:t>
                      </m:r>
                      <m:r>
                        <a:rPr lang="zh-CN" altLang="en-US" i="0">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(4)=</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1.716</m:t>
                                </m:r>
                              </m:e>
                              <m:e>
                                <m:r>
                                  <a:rPr lang="zh-CN" altLang="en-US" i="1">
                                    <a:solidFill>
                                      <a:srgbClr val="000000"/>
                                    </a:solidFill>
                                    <a:latin typeface="Cambria Math" panose="02040503050406030204" pitchFamily="18" charset="0"/>
                                  </a:rPr>
                                  <m:t>3</m:t>
                                </m:r>
                              </m:e>
                            </m:mr>
                            <m:mr>
                              <m:e>
                                <m:r>
                                  <a:rPr lang="zh-CN" altLang="en-US" i="1">
                                    <a:solidFill>
                                      <a:srgbClr val="000000"/>
                                    </a:solidFill>
                                    <a:latin typeface="Cambria Math" panose="02040503050406030204" pitchFamily="18" charset="0"/>
                                  </a:rPr>
                                  <m:t>1.059</m:t>
                                </m:r>
                              </m:e>
                              <m:e>
                                <m:r>
                                  <a:rPr lang="zh-CN" altLang="en-US" i="1">
                                    <a:solidFill>
                                      <a:srgbClr val="000000"/>
                                    </a:solidFill>
                                    <a:latin typeface="Cambria Math" panose="02040503050406030204" pitchFamily="18" charset="0"/>
                                  </a:rPr>
                                  <m:t>0</m:t>
                                </m:r>
                              </m:e>
                            </m:mr>
                          </m:m>
                        </m:e>
                      </m:d>
                      <m:r>
                        <a:rPr lang="zh-CN" altLang="en-US" i="1">
                          <a:solidFill>
                            <a:srgbClr val="000000"/>
                          </a:solidFill>
                          <a:latin typeface="Cambria Math" panose="02040503050406030204" pitchFamily="18" charset="0"/>
                        </a:rPr>
                        <m:t>,⋯⋯</m:t>
                      </m:r>
                      <m:r>
                        <a:rPr lang="zh-CN" altLang="en-US" i="0">
                          <a:solidFill>
                            <a:srgbClr val="000000"/>
                          </a:solidFill>
                          <a:latin typeface="Cambria Math" panose="02040503050406030204" pitchFamily="18" charset="0"/>
                        </a:rPr>
                        <m:t> </m:t>
                      </m:r>
                    </m:oMath>
                  </m:oMathPara>
                </a14:m>
                <a:endParaRPr lang="zh-CN" altLang="en-US" dirty="0"/>
              </a:p>
            </p:txBody>
          </p:sp>
        </mc:Choice>
        <mc:Fallback xmlns="">
          <p:sp>
            <p:nvSpPr>
              <p:cNvPr id="5" name="对象 4"/>
              <p:cNvSpPr txBox="1">
                <a:spLocks noRot="1" noChangeAspect="1" noMove="1" noResize="1" noEditPoints="1" noAdjustHandles="1" noChangeArrowheads="1" noChangeShapeType="1" noTextEdit="1"/>
              </p:cNvSpPr>
              <p:nvPr/>
            </p:nvSpPr>
            <p:spPr>
              <a:xfrm>
                <a:off x="1835696" y="1995686"/>
                <a:ext cx="8162925" cy="2670720"/>
              </a:xfrm>
              <a:prstGeom prst="rect">
                <a:avLst/>
              </a:prstGeom>
              <a:blipFill>
                <a:blip r:embed="rId4"/>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9"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440" y="1907847"/>
            <a:ext cx="1717384"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dirty="0"/>
          </a:p>
        </p:txBody>
      </p:sp>
      <p:sp>
        <p:nvSpPr>
          <p:cNvPr id="3" name="文本框 2"/>
          <p:cNvSpPr txBox="1"/>
          <p:nvPr/>
        </p:nvSpPr>
        <p:spPr>
          <a:xfrm>
            <a:off x="605137" y="2236389"/>
            <a:ext cx="723596" cy="530917"/>
          </a:xfrm>
          <a:prstGeom prst="rect">
            <a:avLst/>
          </a:prstGeom>
          <a:noFill/>
        </p:spPr>
        <p:txBody>
          <a:bodyPr wrap="square" lIns="68580" tIns="34291" rIns="68580" bIns="34291" rtlCol="0">
            <a:spAutoFit/>
          </a:bodyPr>
          <a:lstStyle/>
          <a:p>
            <a:r>
              <a:rPr lang="en-US" altLang="zh-CN" sz="3000" b="1" dirty="0">
                <a:solidFill>
                  <a:schemeClr val="bg1"/>
                </a:solidFill>
                <a:latin typeface="微软雅黑" panose="020B0503020204020204" pitchFamily="34" charset="-122"/>
                <a:ea typeface="微软雅黑" panose="020B0503020204020204" pitchFamily="34" charset="-122"/>
              </a:rPr>
              <a:t>2.4</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1783801" y="1907847"/>
            <a:ext cx="305972"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noAutofit/>
          </a:bodyPr>
          <a:lstStyle/>
          <a:p>
            <a:pPr algn="ctr"/>
            <a:endParaRPr lang="zh-CN" altLang="en-US" dirty="0"/>
          </a:p>
        </p:txBody>
      </p:sp>
      <p:sp>
        <p:nvSpPr>
          <p:cNvPr id="13" name="文本框 12"/>
          <p:cNvSpPr txBox="1"/>
          <p:nvPr/>
        </p:nvSpPr>
        <p:spPr>
          <a:xfrm>
            <a:off x="2411760" y="2082503"/>
            <a:ext cx="6294031" cy="684805"/>
          </a:xfrm>
          <a:prstGeom prst="rect">
            <a:avLst/>
          </a:prstGeom>
          <a:noFill/>
        </p:spPr>
        <p:txBody>
          <a:bodyPr wrap="none" lIns="68580" tIns="34291" rIns="68580" bIns="34291" rtlCol="0">
            <a:spAutoFit/>
          </a:bodyPr>
          <a:lstStyle/>
          <a:p>
            <a:r>
              <a:rPr lang="zh-CN" altLang="en-US" sz="4000" dirty="0">
                <a:solidFill>
                  <a:srgbClr val="112F70"/>
                </a:solidFill>
                <a:latin typeface="微软雅黑" panose="020B0503020204020204" pitchFamily="34" charset="-122"/>
                <a:ea typeface="微软雅黑" panose="020B0503020204020204" pitchFamily="34" charset="-122"/>
              </a:rPr>
              <a:t>连续系统状态方程的离散化</a:t>
            </a:r>
            <a:endParaRPr lang="zh-CN" altLang="en-US" sz="4000" b="1" dirty="0">
              <a:solidFill>
                <a:srgbClr val="112F7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 presetClass="entr" presetSubtype="1" fill="hold" grpId="0" nodeType="withEffect">
                                  <p:stCondLst>
                                    <p:cond delay="30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400" fill="hold"/>
                                        <p:tgtEl>
                                          <p:spTgt spid="11"/>
                                        </p:tgtEl>
                                        <p:attrNameLst>
                                          <p:attrName>ppt_x</p:attrName>
                                        </p:attrNameLst>
                                      </p:cBhvr>
                                      <p:tavLst>
                                        <p:tav tm="0">
                                          <p:val>
                                            <p:strVal val="#ppt_x"/>
                                          </p:val>
                                        </p:tav>
                                        <p:tav tm="100000">
                                          <p:val>
                                            <p:strVal val="#ppt_x"/>
                                          </p:val>
                                        </p:tav>
                                      </p:tavLst>
                                    </p:anim>
                                    <p:anim calcmode="lin" valueType="num">
                                      <p:cBhvr additive="base">
                                        <p:cTn id="11" dur="4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连续系统状态方程的离散化</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594685" y="714800"/>
            <a:ext cx="6641767" cy="442878"/>
          </a:xfrm>
          <a:prstGeom prst="rect">
            <a:avLst/>
          </a:prstGeom>
          <a:noFill/>
        </p:spPr>
        <p:txBody>
          <a:bodyPr wrap="square">
            <a:spAutoFit/>
          </a:bodyPr>
          <a:lstStyle/>
          <a:p>
            <a:pPr>
              <a:lnSpc>
                <a:spcPct val="150000"/>
              </a:lnSpc>
            </a:pPr>
            <a:r>
              <a:rPr lang="en-US" altLang="zh-CN" b="1" dirty="0">
                <a:solidFill>
                  <a:sysClr val="windowText" lastClr="000000"/>
                </a:solidFill>
                <a:latin typeface="宋体" panose="02010600030101010101" pitchFamily="2" charset="-122"/>
                <a:ea typeface="宋体" panose="02010600030101010101" pitchFamily="2" charset="-122"/>
              </a:rPr>
              <a:t>2.4.1  </a:t>
            </a:r>
            <a:r>
              <a:rPr lang="zh-CN" altLang="en-US" b="1" dirty="0">
                <a:solidFill>
                  <a:sysClr val="windowText" lastClr="000000"/>
                </a:solidFill>
                <a:latin typeface="宋体" panose="02010600030101010101" pitchFamily="2" charset="-122"/>
                <a:ea typeface="宋体" panose="02010600030101010101" pitchFamily="2" charset="-122"/>
              </a:rPr>
              <a:t>线性定常连续系统状态方程的离散化</a:t>
            </a:r>
            <a:endParaRPr lang="zh-CN" altLang="en-US" b="1"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pSp>
        <p:nvGrpSpPr>
          <p:cNvPr id="5" name="组合 4"/>
          <p:cNvGrpSpPr/>
          <p:nvPr/>
        </p:nvGrpSpPr>
        <p:grpSpPr>
          <a:xfrm>
            <a:off x="784882" y="1302773"/>
            <a:ext cx="7675549" cy="2886329"/>
            <a:chOff x="784882" y="1302773"/>
            <a:chExt cx="7675549" cy="2886329"/>
          </a:xfrm>
        </p:grpSpPr>
        <p:sp>
          <p:nvSpPr>
            <p:cNvPr id="29" name="矩形 28"/>
            <p:cNvSpPr/>
            <p:nvPr/>
          </p:nvSpPr>
          <p:spPr>
            <a:xfrm>
              <a:off x="784882" y="1302773"/>
              <a:ext cx="7675549" cy="1273875"/>
            </a:xfrm>
            <a:prstGeom prst="rect">
              <a:avLst/>
            </a:prstGeom>
            <a:noFill/>
          </p:spPr>
          <p:txBody>
            <a:bodyPr wrap="square">
              <a:spAutoFit/>
            </a:bodyPr>
            <a:lstStyle/>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1</a:t>
              </a:r>
              <a:r>
                <a:rPr lang="zh-CN" altLang="en-US" dirty="0">
                  <a:solidFill>
                    <a:sysClr val="windowText" lastClr="000000"/>
                  </a:solidFill>
                  <a:latin typeface="宋体" panose="02010600030101010101" pitchFamily="2" charset="-122"/>
                  <a:ea typeface="宋体" panose="02010600030101010101" pitchFamily="2" charset="-122"/>
                </a:rPr>
                <a:t>、一般离散化</a:t>
              </a: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设线性定常连续系统状态方程为</a:t>
              </a:r>
              <a:endParaRPr lang="en-US" altLang="zh-CN" dirty="0">
                <a:solidFill>
                  <a:sysClr val="windowText" lastClr="000000"/>
                </a:solidFill>
                <a:latin typeface="宋体" panose="02010600030101010101" pitchFamily="2" charset="-122"/>
                <a:ea typeface="宋体" panose="02010600030101010101" pitchFamily="2" charset="-122"/>
              </a:endParaRPr>
            </a:p>
            <a:p>
              <a:pPr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2.72</a:t>
              </a: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 </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2" name="对象 1"/>
                <p:cNvSpPr txBox="1"/>
                <p:nvPr/>
              </p:nvSpPr>
              <p:spPr>
                <a:xfrm>
                  <a:off x="2627784" y="2159115"/>
                  <a:ext cx="5011886" cy="202998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𝐀𝐱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𝐁𝐮</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627784" y="2159115"/>
                  <a:ext cx="5011886" cy="2029987"/>
                </a:xfrm>
                <a:prstGeom prst="rect">
                  <a:avLst/>
                </a:prstGeom>
                <a:blipFill>
                  <a:blip r:embed="rId4"/>
                  <a:stretch>
                    <a:fillRect/>
                  </a:stretch>
                </a:blipFill>
              </p:spPr>
              <p:txBody>
                <a:bodyPr/>
                <a:lstStyle/>
                <a:p>
                  <a:r>
                    <a:rPr lang="zh-CN" altLang="en-US">
                      <a:noFill/>
                    </a:rPr>
                    <a:t> </a:t>
                  </a:r>
                </a:p>
              </p:txBody>
            </p:sp>
          </mc:Fallback>
        </mc:AlternateContent>
      </p:grpSp>
      <p:grpSp>
        <p:nvGrpSpPr>
          <p:cNvPr id="4" name="组合 3"/>
          <p:cNvGrpSpPr/>
          <p:nvPr/>
        </p:nvGrpSpPr>
        <p:grpSpPr>
          <a:xfrm>
            <a:off x="762271" y="2631823"/>
            <a:ext cx="7531533" cy="2029987"/>
            <a:chOff x="784883" y="2828839"/>
            <a:chExt cx="7675549" cy="2029987"/>
          </a:xfrm>
        </p:grpSpPr>
        <p:sp>
          <p:nvSpPr>
            <p:cNvPr id="30" name="矩形 29"/>
            <p:cNvSpPr/>
            <p:nvPr/>
          </p:nvSpPr>
          <p:spPr>
            <a:xfrm>
              <a:off x="784883" y="2973429"/>
              <a:ext cx="7675549"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其解为                                                    （</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2.73</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p>
          </p:txBody>
        </p:sp>
        <mc:AlternateContent xmlns:mc="http://schemas.openxmlformats.org/markup-compatibility/2006" xmlns:a14="http://schemas.microsoft.com/office/drawing/2010/main">
          <mc:Choice Requires="a14">
            <p:sp>
              <p:nvSpPr>
                <p:cNvPr id="6" name="对象 5"/>
                <p:cNvSpPr txBox="1"/>
                <p:nvPr/>
              </p:nvSpPr>
              <p:spPr>
                <a:xfrm>
                  <a:off x="1875663" y="2828839"/>
                  <a:ext cx="5669993" cy="202998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𝐀</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sup>
                        </m:sSup>
                        <m:r>
                          <a:rPr lang="zh-CN" altLang="en-US" i="1">
                            <a:solidFill>
                              <a:srgbClr val="000000"/>
                            </a:solidFill>
                            <a:latin typeface="Cambria Math" panose="02040503050406030204" pitchFamily="18" charset="0"/>
                          </a:rPr>
                          <m:t>𝐱</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m:t>
                        </m:r>
                        <m:nary>
                          <m:naryPr>
                            <m:ctrlPr>
                              <a:rPr lang="zh-CN" altLang="en-US" i="1">
                                <a:solidFill>
                                  <a:srgbClr val="000000"/>
                                </a:solidFill>
                                <a:latin typeface="Cambria Math" panose="02040503050406030204" pitchFamily="18" charset="0"/>
                              </a:rPr>
                            </m:ctrlPr>
                          </m:naryPr>
                          <m: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sub>
                          <m:sup>
                            <m:r>
                              <a:rPr lang="zh-CN" altLang="en-US" i="1">
                                <a:solidFill>
                                  <a:srgbClr val="000000"/>
                                </a:solidFill>
                                <a:latin typeface="Cambria Math" panose="02040503050406030204" pitchFamily="18" charset="0"/>
                              </a:rPr>
                              <m:t>𝑡</m:t>
                            </m:r>
                          </m:sup>
                          <m:e>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𝐴</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𝜏</m:t>
                                </m:r>
                                <m:r>
                                  <a:rPr lang="zh-CN" altLang="en-US" i="1">
                                    <a:solidFill>
                                      <a:srgbClr val="000000"/>
                                    </a:solidFill>
                                    <a:latin typeface="Cambria Math" panose="02040503050406030204" pitchFamily="18" charset="0"/>
                                  </a:rPr>
                                  <m:t>)</m:t>
                                </m:r>
                              </m:sup>
                            </m:sSup>
                          </m:e>
                        </m:nary>
                        <m:r>
                          <a:rPr lang="zh-CN" altLang="en-US" i="1">
                            <a:solidFill>
                              <a:srgbClr val="000000"/>
                            </a:solidFill>
                            <a:latin typeface="Cambria Math" panose="02040503050406030204" pitchFamily="18" charset="0"/>
                          </a:rPr>
                          <m:t>𝐁𝐮</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𝜏</m:t>
                        </m:r>
                        <m:r>
                          <a:rPr lang="zh-CN" altLang="en-US" i="1">
                            <a:solidFill>
                              <a:srgbClr val="000000"/>
                            </a:solidFill>
                            <a:latin typeface="Cambria Math" panose="02040503050406030204" pitchFamily="18" charset="0"/>
                          </a:rPr>
                          <m:t>)</m:t>
                        </m:r>
                        <m:r>
                          <m:rPr>
                            <m:sty m:val="p"/>
                          </m:rPr>
                          <a:rPr lang="zh-CN" altLang="en-US" i="0">
                            <a:solidFill>
                              <a:srgbClr val="000000"/>
                            </a:solidFill>
                            <a:latin typeface="Cambria Math" panose="02040503050406030204" pitchFamily="18" charset="0"/>
                          </a:rPr>
                          <m:t>d</m:t>
                        </m:r>
                        <m:r>
                          <a:rPr lang="zh-CN" altLang="en-US" i="1">
                            <a:solidFill>
                              <a:srgbClr val="000000"/>
                            </a:solidFill>
                            <a:latin typeface="Cambria Math" panose="02040503050406030204" pitchFamily="18" charset="0"/>
                          </a:rPr>
                          <m:t>𝜏</m:t>
                        </m:r>
                      </m:oMath>
                    </m:oMathPara>
                  </a14:m>
                  <a:endParaRPr lang="zh-CN" altLang="en-US" dirty="0"/>
                </a:p>
              </p:txBody>
            </p:sp>
          </mc:Choice>
          <mc:Fallback xmlns="">
            <p:sp>
              <p:nvSpPr>
                <p:cNvPr id="6" name="对象 5"/>
                <p:cNvSpPr txBox="1">
                  <a:spLocks noRot="1" noChangeAspect="1" noMove="1" noResize="1" noEditPoints="1" noAdjustHandles="1" noChangeArrowheads="1" noChangeShapeType="1" noTextEdit="1"/>
                </p:cNvSpPr>
                <p:nvPr/>
              </p:nvSpPr>
              <p:spPr>
                <a:xfrm>
                  <a:off x="1875663" y="2828839"/>
                  <a:ext cx="5669993" cy="2029987"/>
                </a:xfrm>
                <a:prstGeom prst="rect">
                  <a:avLst/>
                </a:prstGeom>
                <a:blipFill>
                  <a:blip r:embed="rId5"/>
                  <a:stretch>
                    <a:fillRect/>
                  </a:stretch>
                </a:blipFill>
              </p:spPr>
              <p:txBody>
                <a:bodyPr/>
                <a:lstStyle/>
                <a:p>
                  <a:r>
                    <a:rPr lang="zh-CN" altLang="en-US">
                      <a:noFill/>
                    </a:rPr>
                    <a:t> </a:t>
                  </a:r>
                </a:p>
              </p:txBody>
            </p:sp>
          </mc:Fallback>
        </mc:AlternateContent>
      </p:grpSp>
      <p:grpSp>
        <p:nvGrpSpPr>
          <p:cNvPr id="10" name="组合 9"/>
          <p:cNvGrpSpPr/>
          <p:nvPr/>
        </p:nvGrpSpPr>
        <p:grpSpPr>
          <a:xfrm>
            <a:off x="762271" y="3363881"/>
            <a:ext cx="8241894" cy="2302255"/>
            <a:chOff x="784882" y="3646817"/>
            <a:chExt cx="8241894" cy="2302255"/>
          </a:xfrm>
        </p:grpSpPr>
        <p:sp>
          <p:nvSpPr>
            <p:cNvPr id="13" name="矩形 12"/>
            <p:cNvSpPr/>
            <p:nvPr/>
          </p:nvSpPr>
          <p:spPr>
            <a:xfrm>
              <a:off x="784882" y="3646817"/>
              <a:ext cx="7675549" cy="1273875"/>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在上式中取                    得</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gn="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2.74</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p>
          </p:txBody>
        </p:sp>
        <mc:AlternateContent xmlns:mc="http://schemas.openxmlformats.org/markup-compatibility/2006" xmlns:a14="http://schemas.microsoft.com/office/drawing/2010/main">
          <mc:Choice Requires="a14">
            <p:sp>
              <p:nvSpPr>
                <p:cNvPr id="8" name="对象 7"/>
                <p:cNvSpPr txBox="1"/>
                <p:nvPr/>
              </p:nvSpPr>
              <p:spPr>
                <a:xfrm>
                  <a:off x="2017662" y="3729468"/>
                  <a:ext cx="4489549" cy="169696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𝑇</m:t>
                        </m:r>
                      </m:oMath>
                    </m:oMathPara>
                  </a14:m>
                  <a:endParaRPr lang="zh-CN" altLang="en-US" dirty="0"/>
                </a:p>
              </p:txBody>
            </p:sp>
          </mc:Choice>
          <mc:Fallback xmlns="">
            <p:sp>
              <p:nvSpPr>
                <p:cNvPr id="8" name="对象 7"/>
                <p:cNvSpPr txBox="1">
                  <a:spLocks noRot="1" noChangeAspect="1" noMove="1" noResize="1" noEditPoints="1" noAdjustHandles="1" noChangeArrowheads="1" noChangeShapeType="1" noTextEdit="1"/>
                </p:cNvSpPr>
                <p:nvPr/>
              </p:nvSpPr>
              <p:spPr>
                <a:xfrm>
                  <a:off x="2017662" y="3729468"/>
                  <a:ext cx="4489549" cy="1696968"/>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对象 10"/>
                <p:cNvSpPr txBox="1"/>
                <p:nvPr/>
              </p:nvSpPr>
              <p:spPr>
                <a:xfrm>
                  <a:off x="850195" y="4214399"/>
                  <a:ext cx="8176581" cy="173467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𝑇</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𝐴𝑇</m:t>
                            </m:r>
                          </m:sup>
                        </m:sSup>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nary>
                          <m:naryP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𝑘𝑇</m:t>
                            </m:r>
                          </m:sub>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𝑇</m:t>
                            </m:r>
                          </m:sup>
                          <m:e>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𝐴</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𝑟</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𝜏</m:t>
                                </m:r>
                                <m:r>
                                  <a:rPr lang="zh-CN" altLang="en-US" i="1">
                                    <a:solidFill>
                                      <a:srgbClr val="000000"/>
                                    </a:solidFill>
                                    <a:latin typeface="Cambria Math" panose="02040503050406030204" pitchFamily="18" charset="0"/>
                                  </a:rPr>
                                  <m:t>]</m:t>
                                </m:r>
                              </m:sup>
                            </m:sSup>
                          </m:e>
                        </m:nary>
                        <m:r>
                          <a:rPr lang="zh-CN" altLang="en-US" i="1">
                            <a:solidFill>
                              <a:srgbClr val="000000"/>
                            </a:solidFill>
                            <a:latin typeface="Cambria Math" panose="02040503050406030204" pitchFamily="18" charset="0"/>
                          </a:rPr>
                          <m:t>𝐁𝐮</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𝜏</m:t>
                        </m:r>
                        <m:r>
                          <a:rPr lang="zh-CN" altLang="en-US" i="1">
                            <a:solidFill>
                              <a:srgbClr val="000000"/>
                            </a:solidFill>
                            <a:latin typeface="Cambria Math" panose="02040503050406030204" pitchFamily="18" charset="0"/>
                          </a:rPr>
                          <m:t>)</m:t>
                        </m:r>
                        <m:r>
                          <m:rPr>
                            <m:sty m:val="p"/>
                          </m:rPr>
                          <a:rPr lang="zh-CN" altLang="en-US" i="0">
                            <a:solidFill>
                              <a:srgbClr val="000000"/>
                            </a:solidFill>
                            <a:latin typeface="Cambria Math" panose="02040503050406030204" pitchFamily="18" charset="0"/>
                          </a:rPr>
                          <m:t>d</m:t>
                        </m:r>
                        <m:r>
                          <a:rPr lang="zh-CN" altLang="en-US" i="1">
                            <a:solidFill>
                              <a:srgbClr val="000000"/>
                            </a:solidFill>
                            <a:latin typeface="Cambria Math" panose="02040503050406030204" pitchFamily="18" charset="0"/>
                          </a:rPr>
                          <m:t>𝜏</m:t>
                        </m:r>
                      </m:oMath>
                    </m:oMathPara>
                  </a14:m>
                  <a:endParaRPr lang="zh-CN" altLang="en-US" dirty="0"/>
                </a:p>
              </p:txBody>
            </p:sp>
          </mc:Choice>
          <mc:Fallback xmlns="">
            <p:sp>
              <p:nvSpPr>
                <p:cNvPr id="11" name="对象 10"/>
                <p:cNvSpPr txBox="1">
                  <a:spLocks noRot="1" noChangeAspect="1" noMove="1" noResize="1" noEditPoints="1" noAdjustHandles="1" noChangeArrowheads="1" noChangeShapeType="1" noTextEdit="1"/>
                </p:cNvSpPr>
                <p:nvPr/>
              </p:nvSpPr>
              <p:spPr>
                <a:xfrm>
                  <a:off x="850195" y="4214399"/>
                  <a:ext cx="8176581" cy="1734673"/>
                </a:xfrm>
                <a:prstGeom prst="rect">
                  <a:avLst/>
                </a:prstGeom>
                <a:blipFill>
                  <a:blip r:embed="rId7"/>
                  <a:stretch>
                    <a:fillRect/>
                  </a:stretch>
                </a:blipFill>
              </p:spPr>
              <p:txBody>
                <a:bodyPr/>
                <a:lstStyle/>
                <a:p>
                  <a:r>
                    <a:rPr lang="zh-CN" alt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连续系统状态方程的离散化</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pSp>
        <p:nvGrpSpPr>
          <p:cNvPr id="4" name="组合 3"/>
          <p:cNvGrpSpPr/>
          <p:nvPr/>
        </p:nvGrpSpPr>
        <p:grpSpPr>
          <a:xfrm>
            <a:off x="784883" y="995808"/>
            <a:ext cx="7969138" cy="1848203"/>
            <a:chOff x="784883" y="995808"/>
            <a:chExt cx="7969138" cy="1848203"/>
          </a:xfrm>
        </p:grpSpPr>
        <p:sp>
          <p:nvSpPr>
            <p:cNvPr id="75" name="矩形 74"/>
            <p:cNvSpPr/>
            <p:nvPr/>
          </p:nvSpPr>
          <p:spPr>
            <a:xfrm>
              <a:off x="784883" y="995808"/>
              <a:ext cx="7747557" cy="1273875"/>
            </a:xfrm>
            <a:prstGeom prst="rect">
              <a:avLst/>
            </a:prstGeom>
            <a:noFill/>
          </p:spPr>
          <p:txBody>
            <a:bodyPr wrap="square">
              <a:spAutoFit/>
            </a:bodyPr>
            <a:lstStyle/>
            <a:p>
              <a:pPr>
                <a:lnSpc>
                  <a:spcPct val="150000"/>
                </a:lnSpc>
              </a:pPr>
              <a:r>
                <a:rPr lang="en-US" altLang="ja-JP"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T </a:t>
              </a:r>
              <a:r>
                <a:rPr lang="ja-JP" altLang="en-US" dirty="0">
                  <a:solidFill>
                    <a:sysClr val="windowText" lastClr="000000"/>
                  </a:solidFill>
                  <a:latin typeface="宋体" panose="02010600030101010101" pitchFamily="2" charset="-122"/>
                  <a:ea typeface="宋体" panose="02010600030101010101" pitchFamily="2" charset="-122"/>
                </a:rPr>
                <a:t>为采样周期</a:t>
              </a:r>
              <a:r>
                <a:rPr lang="zh-CN" altLang="en-US" dirty="0">
                  <a:solidFill>
                    <a:sysClr val="windowText" lastClr="000000"/>
                  </a:solidFill>
                  <a:latin typeface="宋体" panose="02010600030101010101" pitchFamily="2" charset="-122"/>
                  <a:ea typeface="宋体" panose="02010600030101010101" pitchFamily="2" charset="-122"/>
                </a:rPr>
                <a:t>，</a:t>
              </a:r>
              <a:r>
                <a:rPr lang="ja-JP" altLang="en-US" dirty="0">
                  <a:solidFill>
                    <a:sysClr val="windowText" lastClr="000000"/>
                  </a:solidFill>
                  <a:latin typeface="宋体" panose="02010600030101010101" pitchFamily="2" charset="-122"/>
                  <a:ea typeface="宋体" panose="02010600030101010101" pitchFamily="2" charset="-122"/>
                </a:rPr>
                <a:t>在上式中作如下变量代换，即</a:t>
              </a:r>
              <a:endParaRPr lang="en-US" altLang="ja-JP"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ja-JP" altLang="en-US" dirty="0">
                  <a:solidFill>
                    <a:sysClr val="windowText" lastClr="000000"/>
                  </a:solidFill>
                  <a:latin typeface="宋体" panose="02010600030101010101" pitchFamily="2" charset="-122"/>
                  <a:ea typeface="宋体" panose="02010600030101010101" pitchFamily="2" charset="-122"/>
                </a:rPr>
                <a:t>得</a:t>
              </a:r>
              <a:endPar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endParaRPr>
            </a:p>
            <a:p>
              <a:pPr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2.75</a:t>
              </a: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2" name="对象 1"/>
                <p:cNvSpPr txBox="1"/>
                <p:nvPr/>
              </p:nvSpPr>
              <p:spPr>
                <a:xfrm>
                  <a:off x="5383635" y="1068743"/>
                  <a:ext cx="3370386" cy="177526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𝜏</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𝜁</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m:t>
                            </m:r>
                            <m:r>
                              <a:rPr lang="zh-CN" altLang="en-US" i="1">
                                <a:solidFill>
                                  <a:srgbClr val="000000"/>
                                </a:solidFill>
                                <a:latin typeface="Cambria Math" panose="02040503050406030204" pitchFamily="18" charset="0"/>
                              </a:rPr>
                              <m:t>𝜁</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𝑇</m:t>
                            </m:r>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5383635" y="1068743"/>
                  <a:ext cx="3370386" cy="1775268"/>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对象 4"/>
                <p:cNvSpPr txBox="1"/>
                <p:nvPr/>
              </p:nvSpPr>
              <p:spPr>
                <a:xfrm>
                  <a:off x="1378044" y="1545405"/>
                  <a:ext cx="6529387" cy="72548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𝑇</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𝐀</m:t>
                            </m:r>
                            <m:r>
                              <a:rPr lang="zh-CN" altLang="en-US" i="1">
                                <a:solidFill>
                                  <a:srgbClr val="000000"/>
                                </a:solidFill>
                                <a:latin typeface="Cambria Math" panose="02040503050406030204" pitchFamily="18" charset="0"/>
                              </a:rPr>
                              <m:t>𝑇</m:t>
                            </m:r>
                          </m:sup>
                        </m:sSup>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nary>
                          <m:naryP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𝑇</m:t>
                            </m:r>
                          </m:sup>
                          <m:e>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𝐀</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𝜁</m:t>
                                </m:r>
                                <m:r>
                                  <a:rPr lang="zh-CN" altLang="en-US" i="1">
                                    <a:solidFill>
                                      <a:srgbClr val="000000"/>
                                    </a:solidFill>
                                    <a:latin typeface="Cambria Math" panose="02040503050406030204" pitchFamily="18" charset="0"/>
                                  </a:rPr>
                                  <m:t>)</m:t>
                                </m:r>
                              </m:sup>
                            </m:sSup>
                          </m:e>
                        </m:nary>
                        <m:r>
                          <a:rPr lang="zh-CN" altLang="en-US" i="1">
                            <a:solidFill>
                              <a:srgbClr val="000000"/>
                            </a:solidFill>
                            <a:latin typeface="Cambria Math" panose="02040503050406030204" pitchFamily="18" charset="0"/>
                          </a:rPr>
                          <m:t>𝐁𝐮</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𝜁</m:t>
                        </m:r>
                        <m:r>
                          <a:rPr lang="zh-CN" altLang="en-US" i="1">
                            <a:solidFill>
                              <a:srgbClr val="000000"/>
                            </a:solidFill>
                            <a:latin typeface="Cambria Math" panose="02040503050406030204" pitchFamily="18" charset="0"/>
                          </a:rPr>
                          <m:t>)</m:t>
                        </m:r>
                        <m:r>
                          <m:rPr>
                            <m:sty m:val="p"/>
                          </m:rPr>
                          <a:rPr lang="zh-CN" altLang="en-US" i="0">
                            <a:solidFill>
                              <a:srgbClr val="000000"/>
                            </a:solidFill>
                            <a:latin typeface="Cambria Math" panose="02040503050406030204" pitchFamily="18" charset="0"/>
                          </a:rPr>
                          <m:t>d</m:t>
                        </m:r>
                        <m:r>
                          <a:rPr lang="zh-CN" altLang="en-US" i="1">
                            <a:solidFill>
                              <a:srgbClr val="000000"/>
                            </a:solidFill>
                            <a:latin typeface="Cambria Math" panose="02040503050406030204" pitchFamily="18" charset="0"/>
                          </a:rPr>
                          <m:t>𝜁</m:t>
                        </m:r>
                      </m:oMath>
                    </m:oMathPara>
                  </a14:m>
                  <a:endParaRPr lang="zh-CN" altLang="en-US" dirty="0"/>
                </a:p>
              </p:txBody>
            </p:sp>
          </mc:Choice>
          <mc:Fallback xmlns="">
            <p:sp>
              <p:nvSpPr>
                <p:cNvPr id="5" name="对象 4"/>
                <p:cNvSpPr txBox="1">
                  <a:spLocks noRot="1" noChangeAspect="1" noMove="1" noResize="1" noEditPoints="1" noAdjustHandles="1" noChangeArrowheads="1" noChangeShapeType="1" noTextEdit="1"/>
                </p:cNvSpPr>
                <p:nvPr/>
              </p:nvSpPr>
              <p:spPr>
                <a:xfrm>
                  <a:off x="1378044" y="1545405"/>
                  <a:ext cx="6529387" cy="725487"/>
                </a:xfrm>
                <a:prstGeom prst="rect">
                  <a:avLst/>
                </a:prstGeom>
                <a:blipFill>
                  <a:blip r:embed="rId5"/>
                  <a:stretch>
                    <a:fillRect/>
                  </a:stretch>
                </a:blipFill>
              </p:spPr>
              <p:txBody>
                <a:bodyPr/>
                <a:lstStyle/>
                <a:p>
                  <a:r>
                    <a:rPr lang="zh-CN" altLang="en-US">
                      <a:noFill/>
                    </a:rPr>
                    <a:t> </a:t>
                  </a:r>
                </a:p>
              </p:txBody>
            </p:sp>
          </mc:Fallback>
        </mc:AlternateContent>
      </p:grpSp>
      <p:grpSp>
        <p:nvGrpSpPr>
          <p:cNvPr id="7" name="组合 6"/>
          <p:cNvGrpSpPr/>
          <p:nvPr/>
        </p:nvGrpSpPr>
        <p:grpSpPr>
          <a:xfrm>
            <a:off x="770229" y="2373084"/>
            <a:ext cx="7800993" cy="2975548"/>
            <a:chOff x="770229" y="2373084"/>
            <a:chExt cx="7800993" cy="2975548"/>
          </a:xfrm>
        </p:grpSpPr>
        <p:sp>
          <p:nvSpPr>
            <p:cNvPr id="29" name="矩形 28"/>
            <p:cNvSpPr/>
            <p:nvPr/>
          </p:nvSpPr>
          <p:spPr>
            <a:xfrm>
              <a:off x="791636" y="2373084"/>
              <a:ext cx="7596788" cy="1273875"/>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因为前面已经假设，输入函数</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u</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t</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solidFill>
                    <a:sysClr val="windowText" lastClr="000000"/>
                  </a:solidFill>
                  <a:latin typeface="宋体" panose="02010600030101010101" pitchFamily="2" charset="-122"/>
                  <a:ea typeface="宋体" panose="02010600030101010101" pitchFamily="2" charset="-122"/>
                </a:rPr>
                <a:t>仅在采样时刻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t</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kT</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dirty="0">
                  <a:solidFill>
                    <a:sysClr val="windowText" lastClr="000000"/>
                  </a:solidFill>
                  <a:latin typeface="宋体" panose="02010600030101010101" pitchFamily="2" charset="-122"/>
                  <a:ea typeface="宋体" panose="02010600030101010101" pitchFamily="2" charset="-122"/>
                </a:rPr>
                <a:t>(k=1,2,…)</a:t>
              </a:r>
              <a:r>
                <a:rPr lang="zh-CN" altLang="en-US" dirty="0">
                  <a:solidFill>
                    <a:sysClr val="windowText" lastClr="000000"/>
                  </a:solidFill>
                  <a:latin typeface="宋体" panose="02010600030101010101" pitchFamily="2" charset="-122"/>
                  <a:ea typeface="宋体" panose="02010600030101010101" pitchFamily="2" charset="-122"/>
                </a:rPr>
                <a:t>上发生变化，而在相邻的两个采样时刻之间不发生变化，即</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sp>
          <p:nvSpPr>
            <p:cNvPr id="30" name="矩形 29"/>
            <p:cNvSpPr/>
            <p:nvPr/>
          </p:nvSpPr>
          <p:spPr>
            <a:xfrm>
              <a:off x="770229" y="3553162"/>
              <a:ext cx="7603541" cy="1273875"/>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所以式</a:t>
              </a:r>
              <a:r>
                <a:rPr lang="en-US" altLang="zh-CN" dirty="0">
                  <a:solidFill>
                    <a:sysClr val="windowText" lastClr="000000"/>
                  </a:solidFill>
                  <a:latin typeface="宋体" panose="02010600030101010101" pitchFamily="2" charset="-122"/>
                  <a:ea typeface="宋体" panose="02010600030101010101" pitchFamily="2" charset="-122"/>
                </a:rPr>
                <a:t>(2.75)</a:t>
              </a:r>
              <a:r>
                <a:rPr lang="zh-CN" altLang="en-US" dirty="0">
                  <a:solidFill>
                    <a:sysClr val="windowText" lastClr="000000"/>
                  </a:solidFill>
                  <a:latin typeface="宋体" panose="02010600030101010101" pitchFamily="2" charset="-122"/>
                  <a:ea typeface="宋体" panose="02010600030101010101" pitchFamily="2" charset="-122"/>
                </a:rPr>
                <a:t>可以写成</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endParaRPr>
            </a:p>
            <a:p>
              <a:pPr algn="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2.76</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p>
          </p:txBody>
        </p:sp>
        <mc:AlternateContent xmlns:mc="http://schemas.openxmlformats.org/markup-compatibility/2006" xmlns:a14="http://schemas.microsoft.com/office/drawing/2010/main">
          <mc:Choice Requires="a14">
            <p:sp>
              <p:nvSpPr>
                <p:cNvPr id="8" name="对象 7"/>
                <p:cNvSpPr txBox="1"/>
                <p:nvPr/>
              </p:nvSpPr>
              <p:spPr>
                <a:xfrm>
                  <a:off x="2378311" y="3252243"/>
                  <a:ext cx="6192911" cy="127342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𝐮</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𝜁</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𝐮</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=1,2,⋯)</m:t>
                        </m:r>
                      </m:oMath>
                    </m:oMathPara>
                  </a14:m>
                  <a:endParaRPr lang="zh-CN" altLang="en-US" dirty="0"/>
                </a:p>
              </p:txBody>
            </p:sp>
          </mc:Choice>
          <mc:Fallback xmlns="">
            <p:sp>
              <p:nvSpPr>
                <p:cNvPr id="8" name="对象 7"/>
                <p:cNvSpPr txBox="1">
                  <a:spLocks noRot="1" noChangeAspect="1" noMove="1" noResize="1" noEditPoints="1" noAdjustHandles="1" noChangeArrowheads="1" noChangeShapeType="1" noTextEdit="1"/>
                </p:cNvSpPr>
                <p:nvPr/>
              </p:nvSpPr>
              <p:spPr>
                <a:xfrm>
                  <a:off x="2378311" y="3252243"/>
                  <a:ext cx="6192911" cy="1273423"/>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对象 9"/>
                <p:cNvSpPr txBox="1"/>
                <p:nvPr/>
              </p:nvSpPr>
              <p:spPr>
                <a:xfrm>
                  <a:off x="1547664" y="4074757"/>
                  <a:ext cx="6696744" cy="12738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𝑇</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𝐴𝑇</m:t>
                            </m:r>
                          </m:sup>
                        </m:sSup>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nary>
                          <m:naryP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𝑇</m:t>
                            </m:r>
                          </m:sup>
                          <m:e>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𝐴</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𝜁</m:t>
                                </m:r>
                                <m:r>
                                  <a:rPr lang="zh-CN" altLang="en-US" i="1">
                                    <a:solidFill>
                                      <a:srgbClr val="000000"/>
                                    </a:solidFill>
                                    <a:latin typeface="Cambria Math" panose="02040503050406030204" pitchFamily="18" charset="0"/>
                                  </a:rPr>
                                  <m:t>)</m:t>
                                </m:r>
                              </m:sup>
                            </m:sSup>
                          </m:e>
                        </m:nary>
                        <m:r>
                          <a:rPr lang="zh-CN" altLang="en-US" i="1">
                            <a:solidFill>
                              <a:srgbClr val="000000"/>
                            </a:solidFill>
                            <a:latin typeface="Cambria Math" panose="02040503050406030204" pitchFamily="18" charset="0"/>
                          </a:rPr>
                          <m:t>𝐁</m:t>
                        </m:r>
                        <m:r>
                          <m:rPr>
                            <m:sty m:val="p"/>
                          </m:rPr>
                          <a:rPr lang="zh-CN" altLang="en-US" i="0">
                            <a:solidFill>
                              <a:srgbClr val="000000"/>
                            </a:solidFill>
                            <a:latin typeface="Cambria Math" panose="02040503050406030204" pitchFamily="18" charset="0"/>
                          </a:rPr>
                          <m:t>d</m:t>
                        </m:r>
                        <m:r>
                          <a:rPr lang="zh-CN" altLang="en-US" i="1">
                            <a:solidFill>
                              <a:srgbClr val="000000"/>
                            </a:solidFill>
                            <a:latin typeface="Cambria Math" panose="02040503050406030204" pitchFamily="18" charset="0"/>
                          </a:rPr>
                          <m:t>𝜁</m:t>
                        </m:r>
                        <m:r>
                          <a:rPr lang="zh-CN" altLang="en-US" i="1">
                            <a:solidFill>
                              <a:srgbClr val="000000"/>
                            </a:solidFill>
                            <a:latin typeface="Cambria Math" panose="02040503050406030204" pitchFamily="18" charset="0"/>
                          </a:rPr>
                          <m:t>𝐮</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10" name="对象 9"/>
                <p:cNvSpPr txBox="1">
                  <a:spLocks noRot="1" noChangeAspect="1" noMove="1" noResize="1" noEditPoints="1" noAdjustHandles="1" noChangeArrowheads="1" noChangeShapeType="1" noTextEdit="1"/>
                </p:cNvSpPr>
                <p:nvPr/>
              </p:nvSpPr>
              <p:spPr>
                <a:xfrm>
                  <a:off x="1547664" y="4074757"/>
                  <a:ext cx="6696744" cy="1273875"/>
                </a:xfrm>
                <a:prstGeom prst="rect">
                  <a:avLst/>
                </a:prstGeom>
                <a:blipFill>
                  <a:blip r:embed="rId7"/>
                  <a:stretch>
                    <a:fillRect/>
                  </a:stretch>
                </a:blipFill>
              </p:spPr>
              <p:txBody>
                <a:bodyPr/>
                <a:lstStyle/>
                <a:p>
                  <a:r>
                    <a:rPr lang="zh-CN" alt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连续系统状态方程的离散化</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pSp>
        <p:nvGrpSpPr>
          <p:cNvPr id="5" name="组合 4"/>
          <p:cNvGrpSpPr/>
          <p:nvPr/>
        </p:nvGrpSpPr>
        <p:grpSpPr>
          <a:xfrm>
            <a:off x="769930" y="718469"/>
            <a:ext cx="9155296" cy="3413487"/>
            <a:chOff x="769930" y="718469"/>
            <a:chExt cx="9155296" cy="3413487"/>
          </a:xfrm>
        </p:grpSpPr>
        <p:sp>
          <p:nvSpPr>
            <p:cNvPr id="75" name="矩形 74"/>
            <p:cNvSpPr/>
            <p:nvPr/>
          </p:nvSpPr>
          <p:spPr>
            <a:xfrm>
              <a:off x="769930" y="816944"/>
              <a:ext cx="7546486" cy="858377"/>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当采样周期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T </a:t>
              </a:r>
              <a:r>
                <a:rPr lang="zh-CN" altLang="en-US" dirty="0">
                  <a:solidFill>
                    <a:sysClr val="windowText" lastClr="000000"/>
                  </a:solidFill>
                  <a:latin typeface="宋体" panose="02010600030101010101" pitchFamily="2" charset="-122"/>
                  <a:ea typeface="宋体" panose="02010600030101010101" pitchFamily="2" charset="-122"/>
                </a:rPr>
                <a:t>取定时，则式</a:t>
              </a:r>
              <a:r>
                <a:rPr lang="en-US" altLang="zh-CN" dirty="0">
                  <a:solidFill>
                    <a:sysClr val="windowText" lastClr="000000"/>
                  </a:solidFill>
                  <a:latin typeface="宋体" panose="02010600030101010101" pitchFamily="2" charset="-122"/>
                  <a:ea typeface="宋体" panose="02010600030101010101" pitchFamily="2" charset="-122"/>
                </a:rPr>
                <a:t>(2.76)</a:t>
              </a:r>
              <a:r>
                <a:rPr lang="zh-CN" altLang="en-US" dirty="0">
                  <a:solidFill>
                    <a:sysClr val="windowText" lastClr="000000"/>
                  </a:solidFill>
                  <a:latin typeface="宋体" panose="02010600030101010101" pitchFamily="2" charset="-122"/>
                  <a:ea typeface="宋体" panose="02010600030101010101" pitchFamily="2" charset="-122"/>
                </a:rPr>
                <a:t>中</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及             为常值，记为</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3" name="对象 2"/>
                <p:cNvSpPr txBox="1"/>
                <p:nvPr/>
              </p:nvSpPr>
              <p:spPr>
                <a:xfrm>
                  <a:off x="4575693" y="920596"/>
                  <a:ext cx="1656630" cy="175418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𝐴𝑇</m:t>
                            </m:r>
                          </m:sup>
                        </m:sSup>
                      </m:oMath>
                    </m:oMathPara>
                  </a14:m>
                  <a:endParaRPr lang="zh-CN" altLang="en-US" dirty="0"/>
                </a:p>
              </p:txBody>
            </p:sp>
          </mc:Choice>
          <mc:Fallback xmlns="">
            <p:sp>
              <p:nvSpPr>
                <p:cNvPr id="3" name="对象 2"/>
                <p:cNvSpPr txBox="1">
                  <a:spLocks noRot="1" noChangeAspect="1" noMove="1" noResize="1" noEditPoints="1" noAdjustHandles="1" noChangeArrowheads="1" noChangeShapeType="1" noTextEdit="1"/>
                </p:cNvSpPr>
                <p:nvPr/>
              </p:nvSpPr>
              <p:spPr>
                <a:xfrm>
                  <a:off x="4575693" y="920596"/>
                  <a:ext cx="1656630" cy="17541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5336455" y="718469"/>
                  <a:ext cx="4588771" cy="341348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nary>
                          <m:naryP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𝑇</m:t>
                            </m:r>
                          </m:sup>
                          <m:e>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𝐴</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𝑟</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𝜁</m:t>
                                </m:r>
                                <m:r>
                                  <a:rPr lang="zh-CN" altLang="en-US" i="1">
                                    <a:solidFill>
                                      <a:srgbClr val="000000"/>
                                    </a:solidFill>
                                    <a:latin typeface="Cambria Math" panose="02040503050406030204" pitchFamily="18" charset="0"/>
                                  </a:rPr>
                                  <m:t>)</m:t>
                                </m:r>
                              </m:sup>
                            </m:sSup>
                          </m:e>
                        </m:nary>
                        <m:r>
                          <a:rPr lang="zh-CN" altLang="en-US" i="1">
                            <a:solidFill>
                              <a:srgbClr val="000000"/>
                            </a:solidFill>
                            <a:latin typeface="Cambria Math" panose="02040503050406030204" pitchFamily="18" charset="0"/>
                          </a:rPr>
                          <m:t>𝐁</m:t>
                        </m:r>
                        <m:r>
                          <m:rPr>
                            <m:sty m:val="p"/>
                          </m:rPr>
                          <a:rPr lang="zh-CN" altLang="en-US" i="0">
                            <a:solidFill>
                              <a:srgbClr val="000000"/>
                            </a:solidFill>
                            <a:latin typeface="Cambria Math" panose="02040503050406030204" pitchFamily="18" charset="0"/>
                          </a:rPr>
                          <m:t>d</m:t>
                        </m:r>
                        <m:r>
                          <a:rPr lang="zh-CN" altLang="en-US" i="1">
                            <a:solidFill>
                              <a:srgbClr val="000000"/>
                            </a:solidFill>
                            <a:latin typeface="Cambria Math" panose="02040503050406030204" pitchFamily="18" charset="0"/>
                          </a:rPr>
                          <m:t>𝜁</m:t>
                        </m:r>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5336455" y="718469"/>
                  <a:ext cx="4588771" cy="3413487"/>
                </a:xfrm>
                <a:prstGeom prst="rect">
                  <a:avLst/>
                </a:prstGeom>
                <a:blipFill>
                  <a:blip r:embed="rId5"/>
                  <a:stretch>
                    <a:fillRect/>
                  </a:stretch>
                </a:blipFill>
              </p:spPr>
              <p:txBody>
                <a:bodyPr/>
                <a:lstStyle/>
                <a:p>
                  <a:r>
                    <a:rPr lang="zh-CN" altLang="en-US">
                      <a:noFill/>
                    </a:rPr>
                    <a:t> </a:t>
                  </a:r>
                </a:p>
              </p:txBody>
            </p:sp>
          </mc:Fallback>
        </mc:AlternateContent>
      </p:grpSp>
      <p:grpSp>
        <p:nvGrpSpPr>
          <p:cNvPr id="9" name="组合 8"/>
          <p:cNvGrpSpPr/>
          <p:nvPr/>
        </p:nvGrpSpPr>
        <p:grpSpPr>
          <a:xfrm>
            <a:off x="1541822" y="1345948"/>
            <a:ext cx="7117539" cy="3458033"/>
            <a:chOff x="1541822" y="1345948"/>
            <a:chExt cx="7117539" cy="3458033"/>
          </a:xfrm>
        </p:grpSpPr>
        <p:sp>
          <p:nvSpPr>
            <p:cNvPr id="29" name="矩形 28"/>
            <p:cNvSpPr/>
            <p:nvPr/>
          </p:nvSpPr>
          <p:spPr>
            <a:xfrm>
              <a:off x="1655298" y="1345948"/>
              <a:ext cx="6641767" cy="858377"/>
            </a:xfrm>
            <a:prstGeom prst="rect">
              <a:avLst/>
            </a:prstGeom>
            <a:noFill/>
          </p:spPr>
          <p:txBody>
            <a:bodyPr wrap="square">
              <a:spAutoFit/>
            </a:bodyPr>
            <a:lstStyle/>
            <a:p>
              <a:pPr algn="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2.77</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gn="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2.78</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p>
          </p:txBody>
        </p:sp>
        <mc:AlternateContent xmlns:mc="http://schemas.openxmlformats.org/markup-compatibility/2006" xmlns:a14="http://schemas.microsoft.com/office/drawing/2010/main">
          <mc:Choice Requires="a14">
            <p:sp>
              <p:nvSpPr>
                <p:cNvPr id="7" name="对象 6"/>
                <p:cNvSpPr txBox="1"/>
                <p:nvPr/>
              </p:nvSpPr>
              <p:spPr>
                <a:xfrm>
                  <a:off x="3254060" y="1353973"/>
                  <a:ext cx="2538053" cy="180899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𝐴</m:t>
                            </m:r>
                          </m:e>
                          <m:sup>
                            <m:r>
                              <a:rPr lang="zh-CN" altLang="en-US" i="1">
                                <a:solidFill>
                                  <a:srgbClr val="000000"/>
                                </a:solidFill>
                                <a:latin typeface="Cambria Math" panose="02040503050406030204" pitchFamily="18" charset="0"/>
                              </a:rPr>
                              <m:t>∗</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𝑇</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𝐴𝑇</m:t>
                            </m:r>
                          </m:sup>
                        </m:sSup>
                      </m:oMath>
                    </m:oMathPara>
                  </a14:m>
                  <a:endParaRPr lang="zh-CN" altLang="en-US" dirty="0"/>
                </a:p>
              </p:txBody>
            </p:sp>
          </mc:Choice>
          <mc:Fallback xmlns="">
            <p:sp>
              <p:nvSpPr>
                <p:cNvPr id="7" name="对象 6"/>
                <p:cNvSpPr txBox="1">
                  <a:spLocks noRot="1" noChangeAspect="1" noMove="1" noResize="1" noEditPoints="1" noAdjustHandles="1" noChangeArrowheads="1" noChangeShapeType="1" noTextEdit="1"/>
                </p:cNvSpPr>
                <p:nvPr/>
              </p:nvSpPr>
              <p:spPr>
                <a:xfrm>
                  <a:off x="3254060" y="1353973"/>
                  <a:ext cx="2538053" cy="1808993"/>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对象 9"/>
                <p:cNvSpPr txBox="1"/>
                <p:nvPr/>
              </p:nvSpPr>
              <p:spPr>
                <a:xfrm>
                  <a:off x="1541822" y="1677576"/>
                  <a:ext cx="7117539" cy="312640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𝐁</m:t>
                            </m:r>
                          </m:e>
                          <m:sup>
                            <m:r>
                              <a:rPr lang="zh-CN" altLang="en-US" i="1">
                                <a:solidFill>
                                  <a:srgbClr val="000000"/>
                                </a:solidFill>
                                <a:latin typeface="Cambria Math" panose="02040503050406030204" pitchFamily="18" charset="0"/>
                              </a:rPr>
                              <m:t>∗</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𝑇</m:t>
                        </m:r>
                        <m:r>
                          <a:rPr lang="zh-CN" altLang="en-US" i="1">
                            <a:solidFill>
                              <a:srgbClr val="000000"/>
                            </a:solidFill>
                            <a:latin typeface="Cambria Math" panose="02040503050406030204" pitchFamily="18" charset="0"/>
                          </a:rPr>
                          <m:t>)=</m:t>
                        </m:r>
                        <m:nary>
                          <m:naryP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𝑇</m:t>
                            </m:r>
                          </m:sup>
                          <m:e>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𝐀</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𝜁</m:t>
                                </m:r>
                                <m:r>
                                  <a:rPr lang="zh-CN" altLang="en-US" i="1">
                                    <a:solidFill>
                                      <a:srgbClr val="000000"/>
                                    </a:solidFill>
                                    <a:latin typeface="Cambria Math" panose="02040503050406030204" pitchFamily="18" charset="0"/>
                                  </a:rPr>
                                  <m:t>)</m:t>
                                </m:r>
                              </m:sup>
                            </m:sSup>
                          </m:e>
                        </m:nary>
                        <m:r>
                          <a:rPr lang="zh-CN" altLang="en-US" i="1">
                            <a:solidFill>
                              <a:srgbClr val="000000"/>
                            </a:solidFill>
                            <a:latin typeface="Cambria Math" panose="02040503050406030204" pitchFamily="18" charset="0"/>
                          </a:rPr>
                          <m:t>𝐁</m:t>
                        </m:r>
                        <m:r>
                          <m:rPr>
                            <m:sty m:val="p"/>
                          </m:rPr>
                          <a:rPr lang="zh-CN" altLang="en-US" i="0">
                            <a:solidFill>
                              <a:srgbClr val="000000"/>
                            </a:solidFill>
                            <a:latin typeface="Cambria Math" panose="02040503050406030204" pitchFamily="18" charset="0"/>
                          </a:rPr>
                          <m:t>d</m:t>
                        </m:r>
                        <m:r>
                          <a:rPr lang="zh-CN" altLang="en-US" i="1">
                            <a:solidFill>
                              <a:srgbClr val="000000"/>
                            </a:solidFill>
                            <a:latin typeface="Cambria Math" panose="02040503050406030204" pitchFamily="18" charset="0"/>
                          </a:rPr>
                          <m:t>𝜁</m:t>
                        </m:r>
                        <m:r>
                          <a:rPr lang="zh-CN" altLang="en-US" i="1">
                            <a:solidFill>
                              <a:srgbClr val="000000"/>
                            </a:solidFill>
                            <a:latin typeface="Cambria Math" panose="02040503050406030204" pitchFamily="18" charset="0"/>
                          </a:rPr>
                          <m:t>=−</m:t>
                        </m:r>
                        <m:nary>
                          <m:naryP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𝑇</m:t>
                            </m:r>
                          </m:sub>
                          <m:sup>
                            <m:r>
                              <a:rPr lang="zh-CN" altLang="en-US" i="1">
                                <a:solidFill>
                                  <a:srgbClr val="000000"/>
                                </a:solidFill>
                                <a:latin typeface="Cambria Math" panose="02040503050406030204" pitchFamily="18" charset="0"/>
                              </a:rPr>
                              <m:t>0</m:t>
                            </m:r>
                          </m:sup>
                          <m:e>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𝐀</m:t>
                                </m:r>
                                <m:r>
                                  <a:rPr lang="zh-CN" altLang="en-US" i="1">
                                    <a:solidFill>
                                      <a:srgbClr val="000000"/>
                                    </a:solidFill>
                                    <a:latin typeface="Cambria Math" panose="02040503050406030204" pitchFamily="18" charset="0"/>
                                  </a:rPr>
                                  <m:t>𝑡</m:t>
                                </m:r>
                              </m:sup>
                            </m:sSup>
                          </m:e>
                        </m:nary>
                        <m:r>
                          <a:rPr lang="zh-CN" altLang="en-US" i="1">
                            <a:solidFill>
                              <a:srgbClr val="000000"/>
                            </a:solidFill>
                            <a:latin typeface="Cambria Math" panose="02040503050406030204" pitchFamily="18" charset="0"/>
                          </a:rPr>
                          <m:t>𝐁</m:t>
                        </m:r>
                        <m:r>
                          <m:rPr>
                            <m:sty m:val="p"/>
                          </m:rPr>
                          <a:rPr lang="zh-CN" altLang="en-US" i="0">
                            <a:solidFill>
                              <a:srgbClr val="000000"/>
                            </a:solidFill>
                            <a:latin typeface="Cambria Math" panose="02040503050406030204" pitchFamily="18" charset="0"/>
                          </a:rPr>
                          <m:t>d</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nary>
                          <m:naryP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𝑇</m:t>
                            </m:r>
                          </m:sup>
                          <m:e>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𝐴𝑡</m:t>
                                </m:r>
                              </m:sup>
                            </m:sSup>
                          </m:e>
                        </m:nary>
                        <m:r>
                          <a:rPr lang="zh-CN" altLang="en-US" i="1">
                            <a:solidFill>
                              <a:srgbClr val="000000"/>
                            </a:solidFill>
                            <a:latin typeface="Cambria Math" panose="02040503050406030204" pitchFamily="18" charset="0"/>
                          </a:rPr>
                          <m:t>𝐁</m:t>
                        </m:r>
                        <m:r>
                          <m:rPr>
                            <m:sty m:val="p"/>
                          </m:rPr>
                          <a:rPr lang="zh-CN" altLang="en-US" i="0">
                            <a:solidFill>
                              <a:srgbClr val="000000"/>
                            </a:solidFill>
                            <a:latin typeface="Cambria Math" panose="02040503050406030204" pitchFamily="18" charset="0"/>
                          </a:rPr>
                          <m:t>d</m:t>
                        </m:r>
                        <m:r>
                          <a:rPr lang="zh-CN" altLang="en-US" i="1">
                            <a:solidFill>
                              <a:srgbClr val="000000"/>
                            </a:solidFill>
                            <a:latin typeface="Cambria Math" panose="02040503050406030204" pitchFamily="18" charset="0"/>
                          </a:rPr>
                          <m:t>𝑡</m:t>
                        </m:r>
                      </m:oMath>
                    </m:oMathPara>
                  </a14:m>
                  <a:endParaRPr lang="zh-CN" altLang="en-US" dirty="0"/>
                </a:p>
              </p:txBody>
            </p:sp>
          </mc:Choice>
          <mc:Fallback xmlns="">
            <p:sp>
              <p:nvSpPr>
                <p:cNvPr id="10" name="对象 9"/>
                <p:cNvSpPr txBox="1">
                  <a:spLocks noRot="1" noChangeAspect="1" noMove="1" noResize="1" noEditPoints="1" noAdjustHandles="1" noChangeArrowheads="1" noChangeShapeType="1" noTextEdit="1"/>
                </p:cNvSpPr>
                <p:nvPr/>
              </p:nvSpPr>
              <p:spPr>
                <a:xfrm>
                  <a:off x="1541822" y="1677576"/>
                  <a:ext cx="7117539" cy="3126405"/>
                </a:xfrm>
                <a:prstGeom prst="rect">
                  <a:avLst/>
                </a:prstGeom>
                <a:blipFill>
                  <a:blip r:embed="rId7"/>
                  <a:stretch>
                    <a:fillRect/>
                  </a:stretch>
                </a:blipFill>
              </p:spPr>
              <p:txBody>
                <a:bodyPr/>
                <a:lstStyle/>
                <a:p>
                  <a:r>
                    <a:rPr lang="zh-CN" altLang="en-US">
                      <a:noFill/>
                    </a:rPr>
                    <a:t> </a:t>
                  </a:r>
                </a:p>
              </p:txBody>
            </p:sp>
          </mc:Fallback>
        </mc:AlternateContent>
      </p:grpSp>
      <p:grpSp>
        <p:nvGrpSpPr>
          <p:cNvPr id="12" name="组合 11"/>
          <p:cNvGrpSpPr/>
          <p:nvPr/>
        </p:nvGrpSpPr>
        <p:grpSpPr>
          <a:xfrm>
            <a:off x="774328" y="2382402"/>
            <a:ext cx="7799174" cy="2030215"/>
            <a:chOff x="778314" y="2418786"/>
            <a:chExt cx="7799174" cy="2030215"/>
          </a:xfrm>
        </p:grpSpPr>
        <p:sp>
          <p:nvSpPr>
            <p:cNvPr id="30" name="矩形 29"/>
            <p:cNvSpPr/>
            <p:nvPr/>
          </p:nvSpPr>
          <p:spPr>
            <a:xfrm>
              <a:off x="778314" y="2418786"/>
              <a:ext cx="7518751" cy="858377"/>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则式（</a:t>
              </a:r>
              <a:r>
                <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2.76</a:t>
              </a: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）可以写为</a:t>
              </a:r>
              <a:endPar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endParaRPr>
            </a:p>
            <a:p>
              <a:pPr algn="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2.79</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p>
          </p:txBody>
        </p:sp>
        <mc:AlternateContent xmlns:mc="http://schemas.openxmlformats.org/markup-compatibility/2006" xmlns:a14="http://schemas.microsoft.com/office/drawing/2010/main">
          <mc:Choice Requires="a14">
            <p:sp>
              <p:nvSpPr>
                <p:cNvPr id="13" name="对象 12"/>
                <p:cNvSpPr txBox="1"/>
                <p:nvPr/>
              </p:nvSpPr>
              <p:spPr>
                <a:xfrm>
                  <a:off x="2151338" y="2918438"/>
                  <a:ext cx="6426150" cy="153056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𝑇</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𝐀</m:t>
                            </m:r>
                          </m:e>
                          <m:sup>
                            <m:r>
                              <a:rPr lang="zh-CN" altLang="en-US" i="1">
                                <a:solidFill>
                                  <a:srgbClr val="000000"/>
                                </a:solidFill>
                                <a:latin typeface="Cambria Math" panose="02040503050406030204" pitchFamily="18" charset="0"/>
                              </a:rPr>
                              <m:t>∗</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𝐁</m:t>
                            </m:r>
                          </m:e>
                          <m:sup>
                            <m:r>
                              <a:rPr lang="zh-CN" altLang="en-US" i="1">
                                <a:solidFill>
                                  <a:srgbClr val="000000"/>
                                </a:solidFill>
                                <a:latin typeface="Cambria Math" panose="02040503050406030204" pitchFamily="18" charset="0"/>
                              </a:rPr>
                              <m:t>∗</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𝐮</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13" name="对象 12"/>
                <p:cNvSpPr txBox="1">
                  <a:spLocks noRot="1" noChangeAspect="1" noMove="1" noResize="1" noEditPoints="1" noAdjustHandles="1" noChangeArrowheads="1" noChangeShapeType="1" noTextEdit="1"/>
                </p:cNvSpPr>
                <p:nvPr/>
              </p:nvSpPr>
              <p:spPr>
                <a:xfrm>
                  <a:off x="2151338" y="2918438"/>
                  <a:ext cx="6426150" cy="1530563"/>
                </a:xfrm>
                <a:prstGeom prst="rect">
                  <a:avLst/>
                </a:prstGeom>
                <a:blipFill>
                  <a:blip r:embed="rId8"/>
                  <a:stretch>
                    <a:fillRect/>
                  </a:stretch>
                </a:blipFill>
              </p:spPr>
              <p:txBody>
                <a:bodyPr/>
                <a:lstStyle/>
                <a:p>
                  <a:r>
                    <a:rPr lang="zh-CN" altLang="en-US">
                      <a:noFill/>
                    </a:rPr>
                    <a:t> </a:t>
                  </a:r>
                </a:p>
              </p:txBody>
            </p:sp>
          </mc:Fallback>
        </mc:AlternateContent>
      </p:grpSp>
      <p:sp>
        <p:nvSpPr>
          <p:cNvPr id="21" name="文本框 20"/>
          <p:cNvSpPr txBox="1"/>
          <p:nvPr/>
        </p:nvSpPr>
        <p:spPr>
          <a:xfrm>
            <a:off x="786733" y="3412749"/>
            <a:ext cx="7510331" cy="646331"/>
          </a:xfrm>
          <a:prstGeom prst="rect">
            <a:avLst/>
          </a:prstGeom>
          <a:noFill/>
        </p:spPr>
        <p:txBody>
          <a:bodyPr wrap="square">
            <a:spAutoFit/>
          </a:bodyPr>
          <a:lstStyle/>
          <a:p>
            <a:r>
              <a:rPr lang="zh-CN" altLang="en-US" dirty="0"/>
              <a:t>式</a:t>
            </a:r>
            <a:r>
              <a:rPr lang="zh-CN" altLang="en-US" dirty="0">
                <a:solidFill>
                  <a:sysClr val="windowText" lastClr="000000"/>
                </a:solidFill>
                <a:latin typeface="宋体" panose="02010600030101010101" pitchFamily="2" charset="-122"/>
                <a:ea typeface="宋体" panose="02010600030101010101" pitchFamily="2" charset="-122"/>
              </a:rPr>
              <a:t>(2.79)便是线性定常连续系统离散化后的状态方程，而系统的系数矩阵    </a:t>
            </a:r>
            <a:endParaRPr lang="en-US" altLang="zh-CN" dirty="0">
              <a:solidFill>
                <a:sysClr val="windowText" lastClr="000000"/>
              </a:solidFill>
              <a:latin typeface="宋体" panose="02010600030101010101" pitchFamily="2" charset="-122"/>
              <a:ea typeface="宋体" panose="02010600030101010101" pitchFamily="2" charset="-122"/>
            </a:endParaRPr>
          </a:p>
          <a:p>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和      即如式(2.77)和式(2.78)所示。</a:t>
            </a:r>
          </a:p>
        </p:txBody>
      </p:sp>
      <mc:AlternateContent xmlns:mc="http://schemas.openxmlformats.org/markup-compatibility/2006" xmlns:a14="http://schemas.microsoft.com/office/drawing/2010/main">
        <mc:Choice Requires="a14">
          <p:sp>
            <p:nvSpPr>
              <p:cNvPr id="15" name="对象 14"/>
              <p:cNvSpPr txBox="1"/>
              <p:nvPr/>
            </p:nvSpPr>
            <p:spPr>
              <a:xfrm>
                <a:off x="847724" y="3689350"/>
                <a:ext cx="1492027" cy="122291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𝐴</m:t>
                          </m:r>
                        </m:e>
                        <m:sup>
                          <m:r>
                            <a:rPr lang="zh-CN" altLang="en-US" i="1">
                              <a:solidFill>
                                <a:srgbClr val="000000"/>
                              </a:solidFill>
                              <a:latin typeface="Cambria Math" panose="02040503050406030204" pitchFamily="18" charset="0"/>
                            </a:rPr>
                            <m:t>∗</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𝑇</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15" name="对象 14"/>
              <p:cNvSpPr txBox="1">
                <a:spLocks noRot="1" noChangeAspect="1" noMove="1" noResize="1" noEditPoints="1" noAdjustHandles="1" noChangeArrowheads="1" noChangeShapeType="1" noTextEdit="1"/>
              </p:cNvSpPr>
              <p:nvPr/>
            </p:nvSpPr>
            <p:spPr>
              <a:xfrm>
                <a:off x="847724" y="3689350"/>
                <a:ext cx="1492027" cy="1222919"/>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对象 16"/>
              <p:cNvSpPr txBox="1"/>
              <p:nvPr/>
            </p:nvSpPr>
            <p:spPr>
              <a:xfrm>
                <a:off x="1768475" y="3689349"/>
                <a:ext cx="1265374" cy="111463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smtClean="0">
                              <a:solidFill>
                                <a:srgbClr val="000000"/>
                              </a:solidFill>
                              <a:latin typeface="Cambria Math" panose="02040503050406030204" pitchFamily="18" charset="0"/>
                            </a:rPr>
                          </m:ctrlPr>
                        </m:sSupPr>
                        <m:e>
                          <m:r>
                            <a:rPr lang="en-US" altLang="zh-CN" b="0" i="1" smtClean="0">
                              <a:solidFill>
                                <a:srgbClr val="000000"/>
                              </a:solidFill>
                              <a:latin typeface="Cambria Math" panose="02040503050406030204" pitchFamily="18" charset="0"/>
                            </a:rPr>
                            <m:t>𝐵</m:t>
                          </m:r>
                        </m:e>
                        <m:sup>
                          <m:r>
                            <a:rPr lang="zh-CN" altLang="en-US" i="1">
                              <a:solidFill>
                                <a:srgbClr val="000000"/>
                              </a:solidFill>
                              <a:latin typeface="Cambria Math" panose="02040503050406030204" pitchFamily="18" charset="0"/>
                            </a:rPr>
                            <m:t>∗</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𝑇</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17" name="对象 16"/>
              <p:cNvSpPr txBox="1">
                <a:spLocks noRot="1" noChangeAspect="1" noMove="1" noResize="1" noEditPoints="1" noAdjustHandles="1" noChangeArrowheads="1" noChangeShapeType="1" noTextEdit="1"/>
              </p:cNvSpPr>
              <p:nvPr/>
            </p:nvSpPr>
            <p:spPr>
              <a:xfrm>
                <a:off x="1768475" y="3689349"/>
                <a:ext cx="1265374" cy="1114631"/>
              </a:xfrm>
              <a:prstGeom prst="rect">
                <a:avLst/>
              </a:prstGeom>
              <a:blipFill>
                <a:blip r:embed="rId10"/>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21" grpId="0"/>
      <p:bldP spid="15"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3" y="995807"/>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所以</a:t>
            </a:r>
          </a:p>
        </p:txBody>
      </p:sp>
      <p:sp>
        <p:nvSpPr>
          <p:cNvPr id="29" name="矩形 28"/>
          <p:cNvSpPr/>
          <p:nvPr/>
        </p:nvSpPr>
        <p:spPr>
          <a:xfrm>
            <a:off x="815117" y="2460726"/>
            <a:ext cx="6641767"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2</a:t>
            </a:r>
            <a:r>
              <a:rPr lang="zh-CN" altLang="en-US" dirty="0">
                <a:solidFill>
                  <a:sysClr val="windowText" lastClr="000000"/>
                </a:solidFill>
                <a:latin typeface="宋体" panose="02010600030101010101" pitchFamily="2" charset="-122"/>
                <a:ea typeface="宋体" panose="02010600030101010101" pitchFamily="2" charset="-122"/>
              </a:rPr>
              <a:t>）齐次状态状态方程的解</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1259632" y="1581347"/>
                <a:ext cx="7200900" cy="114141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𝜑</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𝐴𝑡</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𝐼</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𝐴𝑡</m:t>
                      </m:r>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𝑡</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
                        </m:e>
                      </m:d>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𝑡</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259632" y="1581347"/>
                <a:ext cx="7200900" cy="1141412"/>
              </a:xfrm>
              <a:prstGeom prst="rect">
                <a:avLst/>
              </a:prstGeom>
              <a:blipFill rotWithShape="1">
                <a:blip r:embed="rId4"/>
                <a:stretch>
                  <a:fillRect l="-6" t="-17" r="6" b="4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对象 2"/>
              <p:cNvSpPr txBox="1"/>
              <p:nvPr/>
            </p:nvSpPr>
            <p:spPr>
              <a:xfrm>
                <a:off x="1275030" y="3242439"/>
                <a:ext cx="4322762" cy="108108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𝐴𝑡</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(0)=</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𝑡</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(0)</m:t>
                      </m:r>
                    </m:oMath>
                  </m:oMathPara>
                </a14:m>
                <a:endParaRPr lang="zh-CN" altLang="en-US" dirty="0"/>
              </a:p>
            </p:txBody>
          </p:sp>
        </mc:Choice>
        <mc:Fallback xmlns="">
          <p:sp>
            <p:nvSpPr>
              <p:cNvPr id="3" name="对象 2"/>
              <p:cNvSpPr txBox="1">
                <a:spLocks noRot="1" noChangeAspect="1" noMove="1" noResize="1" noEditPoints="1" noAdjustHandles="1" noChangeArrowheads="1" noChangeShapeType="1" noTextEdit="1"/>
              </p:cNvSpPr>
              <p:nvPr/>
            </p:nvSpPr>
            <p:spPr>
              <a:xfrm>
                <a:off x="1275030" y="3242439"/>
                <a:ext cx="4322762" cy="1081087"/>
              </a:xfrm>
              <a:prstGeom prst="rect">
                <a:avLst/>
              </a:prstGeom>
              <a:blipFill rotWithShape="1">
                <a:blip r:embed="rId5"/>
                <a:stretch>
                  <a:fillRect l="-14" t="-12" r="6" b="41"/>
                </a:stretch>
              </a:blipFill>
            </p:spPr>
            <p:txBody>
              <a:bodyPr/>
              <a:lstStyle/>
              <a:p>
                <a:r>
                  <a:rPr lang="zh-CN" altLang="en-US">
                    <a:noFill/>
                  </a:rPr>
                  <a:t> </a:t>
                </a:r>
              </a:p>
            </p:txBody>
          </p:sp>
        </mc:Fallback>
      </mc:AlternateContent>
      <p:sp>
        <p:nvSpPr>
          <p:cNvPr id="10" name="文本框 9"/>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29" grpId="0"/>
      <p:bldP spid="3" grpId="0"/>
      <p:bldP spid="10"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连续系统状态方程的离散化</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30" name="矩形 29"/>
          <p:cNvSpPr/>
          <p:nvPr/>
        </p:nvSpPr>
        <p:spPr>
          <a:xfrm>
            <a:off x="841050" y="2153528"/>
            <a:ext cx="6641767"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解：根据式</a:t>
            </a:r>
            <a:r>
              <a:rPr lang="en-US" altLang="zh-CN" dirty="0">
                <a:solidFill>
                  <a:sysClr val="windowText" lastClr="000000"/>
                </a:solidFill>
                <a:latin typeface="宋体" panose="02010600030101010101" pitchFamily="2" charset="-122"/>
                <a:ea typeface="宋体" panose="02010600030101010101" pitchFamily="2" charset="-122"/>
              </a:rPr>
              <a:t>(2.77)</a:t>
            </a:r>
            <a:r>
              <a:rPr lang="zh-CN" altLang="en-US" dirty="0">
                <a:solidFill>
                  <a:sysClr val="windowText" lastClr="000000"/>
                </a:solidFill>
                <a:latin typeface="宋体" panose="02010600030101010101" pitchFamily="2" charset="-122"/>
                <a:ea typeface="宋体" panose="02010600030101010101" pitchFamily="2" charset="-122"/>
              </a:rPr>
              <a:t>及式</a:t>
            </a:r>
            <a:r>
              <a:rPr lang="en-US" altLang="zh-CN" dirty="0">
                <a:solidFill>
                  <a:sysClr val="windowText" lastClr="000000"/>
                </a:solidFill>
                <a:latin typeface="宋体" panose="02010600030101010101" pitchFamily="2" charset="-122"/>
                <a:ea typeface="宋体" panose="02010600030101010101" pitchFamily="2" charset="-122"/>
              </a:rPr>
              <a:t>(2.78)</a:t>
            </a:r>
            <a:r>
              <a:rPr lang="zh-CN" altLang="en-US" dirty="0">
                <a:solidFill>
                  <a:sysClr val="windowText" lastClr="000000"/>
                </a:solidFill>
                <a:latin typeface="宋体" panose="02010600030101010101" pitchFamily="2" charset="-122"/>
                <a:ea typeface="宋体" panose="02010600030101010101" pitchFamily="2" charset="-122"/>
              </a:rPr>
              <a:t>分别求得</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pSp>
        <p:nvGrpSpPr>
          <p:cNvPr id="4" name="组合 3"/>
          <p:cNvGrpSpPr/>
          <p:nvPr/>
        </p:nvGrpSpPr>
        <p:grpSpPr>
          <a:xfrm>
            <a:off x="827584" y="699542"/>
            <a:ext cx="6739147" cy="2395186"/>
            <a:chOff x="784883" y="995808"/>
            <a:chExt cx="6739147" cy="2395186"/>
          </a:xfrm>
        </p:grpSpPr>
        <p:sp>
          <p:nvSpPr>
            <p:cNvPr id="75" name="矩形 74"/>
            <p:cNvSpPr/>
            <p:nvPr/>
          </p:nvSpPr>
          <p:spPr>
            <a:xfrm>
              <a:off x="784883" y="995808"/>
              <a:ext cx="6641767"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例</a:t>
              </a:r>
              <a:r>
                <a:rPr lang="en-US" altLang="zh-CN" dirty="0">
                  <a:solidFill>
                    <a:sysClr val="windowText" lastClr="000000"/>
                  </a:solidFill>
                  <a:latin typeface="宋体" panose="02010600030101010101" pitchFamily="2" charset="-122"/>
                  <a:ea typeface="宋体" panose="02010600030101010101" pitchFamily="2" charset="-122"/>
                </a:rPr>
                <a:t>2.31   </a:t>
              </a:r>
              <a:r>
                <a:rPr lang="zh-CN" altLang="en-US" dirty="0">
                  <a:solidFill>
                    <a:sysClr val="windowText" lastClr="000000"/>
                  </a:solidFill>
                  <a:latin typeface="宋体" panose="02010600030101010101" pitchFamily="2" charset="-122"/>
                  <a:ea typeface="宋体" panose="02010600030101010101" pitchFamily="2" charset="-122"/>
                </a:rPr>
                <a:t>试求线性定常连续系统状态方程</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sp>
          <p:nvSpPr>
            <p:cNvPr id="29" name="矩形 28"/>
            <p:cNvSpPr/>
            <p:nvPr/>
          </p:nvSpPr>
          <p:spPr>
            <a:xfrm>
              <a:off x="798349" y="1985334"/>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的离散化状态方程。</a:t>
              </a:r>
            </a:p>
          </p:txBody>
        </p:sp>
        <mc:AlternateContent xmlns:mc="http://schemas.openxmlformats.org/markup-compatibility/2006" xmlns:a14="http://schemas.microsoft.com/office/drawing/2010/main">
          <mc:Choice Requires="a14">
            <p:sp>
              <p:nvSpPr>
                <p:cNvPr id="5" name="对象 4"/>
                <p:cNvSpPr txBox="1"/>
                <p:nvPr/>
              </p:nvSpPr>
              <p:spPr>
                <a:xfrm>
                  <a:off x="2987824" y="1465431"/>
                  <a:ext cx="4536206" cy="192556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r>
                                        <a:rPr lang="zh-CN" altLang="en-US" i="1">
                                          <a:solidFill>
                                            <a:srgbClr val="000000"/>
                                          </a:solidFill>
                                          <a:latin typeface="Cambria Math" panose="02040503050406030204" pitchFamily="18" charset="0"/>
                                        </a:rPr>
                                        <m:t>1</m:t>
                                      </m:r>
                                    </m:sub>
                                  </m:sSub>
                                </m:e>
                              </m:m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r>
                                        <a:rPr lang="zh-CN" altLang="en-US" i="1">
                                          <a:solidFill>
                                            <a:srgbClr val="000000"/>
                                          </a:solidFill>
                                          <a:latin typeface="Cambria Math" panose="02040503050406030204" pitchFamily="18" charset="0"/>
                                        </a:rPr>
                                        <m:t>2</m:t>
                                      </m:r>
                                    </m:sub>
                                  </m:sSub>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−3</m:t>
                                  </m:r>
                                </m:e>
                                <m:e>
                                  <m:r>
                                    <a:rPr lang="zh-CN" altLang="en-US" i="1">
                                      <a:solidFill>
                                        <a:srgbClr val="000000"/>
                                      </a:solidFill>
                                      <a:latin typeface="Cambria Math" panose="02040503050406030204" pitchFamily="18" charset="0"/>
                                    </a:rPr>
                                    <m:t>−4</m:t>
                                  </m:r>
                                </m:e>
                              </m:mr>
                            </m:m>
                          </m:e>
                        </m:d>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1</m:t>
                                      </m:r>
                                    </m:sub>
                                  </m:sSub>
                                </m:e>
                              </m:m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2</m:t>
                                      </m:r>
                                    </m:sub>
                                  </m:sSub>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𝑢</m:t>
                        </m:r>
                      </m:oMath>
                    </m:oMathPara>
                  </a14:m>
                  <a:endParaRPr lang="zh-CN" altLang="en-US" dirty="0"/>
                </a:p>
              </p:txBody>
            </p:sp>
          </mc:Choice>
          <mc:Fallback xmlns="">
            <p:sp>
              <p:nvSpPr>
                <p:cNvPr id="5" name="对象 4"/>
                <p:cNvSpPr txBox="1">
                  <a:spLocks noRot="1" noChangeAspect="1" noMove="1" noResize="1" noEditPoints="1" noAdjustHandles="1" noChangeArrowheads="1" noChangeShapeType="1" noTextEdit="1"/>
                </p:cNvSpPr>
                <p:nvPr/>
              </p:nvSpPr>
              <p:spPr>
                <a:xfrm>
                  <a:off x="2987824" y="1465431"/>
                  <a:ext cx="4536206" cy="1925563"/>
                </a:xfrm>
                <a:prstGeom prst="rect">
                  <a:avLst/>
                </a:prstGeom>
                <a:blipFill>
                  <a:blip r:embed="rId4"/>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9" name="对象 8"/>
              <p:cNvSpPr txBox="1"/>
              <p:nvPr/>
            </p:nvSpPr>
            <p:spPr>
              <a:xfrm>
                <a:off x="1913942" y="2627865"/>
                <a:ext cx="8089006" cy="272918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smtClean="0">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𝐴</m:t>
                          </m:r>
                        </m:e>
                        <m:sup>
                          <m:r>
                            <a:rPr lang="zh-CN" altLang="en-US" i="1">
                              <a:solidFill>
                                <a:srgbClr val="000000"/>
                              </a:solidFill>
                              <a:latin typeface="Cambria Math" panose="02040503050406030204" pitchFamily="18" charset="0"/>
                            </a:rPr>
                            <m:t>∗</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𝑇</m:t>
                      </m:r>
                      <m:r>
                        <a:rPr lang="zh-CN" altLang="en-US" i="1">
                          <a:solidFill>
                            <a:srgbClr val="000000"/>
                          </a:solidFill>
                          <a:latin typeface="Cambria Math" panose="02040503050406030204" pitchFamily="18" charset="0"/>
                        </a:rPr>
                        <m:t>)</m:t>
                      </m:r>
                      <m:r>
                        <m:rPr>
                          <m:aln/>
                        </m:rP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𝐴𝑇</m:t>
                          </m:r>
                        </m:sup>
                      </m:sSup>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d>
                            <m:dPr>
                              <m:begChr m:val=""/>
                              <m:endChr m:val="|"/>
                              <m:ctrlPr>
                                <a:rPr lang="zh-CN" altLang="en-US" i="1">
                                  <a:solidFill>
                                    <a:srgbClr val="000000"/>
                                  </a:solidFill>
                                  <a:latin typeface="Cambria Math" panose="02040503050406030204" pitchFamily="18" charset="0"/>
                                </a:rPr>
                              </m:ctrlPr>
                            </m:dPr>
                            <m:e>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𝐴𝑡</m:t>
                                  </m:r>
                                </m:sup>
                              </m:sSup>
                            </m:e>
                          </m:d>
                        </m:e>
                        <m:sub>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𝑇</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d>
                            <m:dPr>
                              <m:begChr m:val=""/>
                              <m:endChr m:val="|"/>
                              <m:ctrlPr>
                                <a:rPr lang="zh-CN" altLang="en-US" i="1">
                                  <a:solidFill>
                                    <a:srgbClr val="000000"/>
                                  </a:solidFill>
                                  <a:latin typeface="Cambria Math" panose="02040503050406030204" pitchFamily="18" charset="0"/>
                                </a:rPr>
                              </m:ctrlPr>
                            </m:dPr>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ℒ</m:t>
                                  </m:r>
                                </m:e>
                                <m:sup>
                                  <m:r>
                                    <a:rPr lang="zh-CN" altLang="en-US" i="1">
                                      <a:solidFill>
                                        <a:srgbClr val="000000"/>
                                      </a:solidFill>
                                      <a:latin typeface="Cambria Math" panose="02040503050406030204" pitchFamily="18" charset="0"/>
                                    </a:rPr>
                                    <m:t>−1</m:t>
                                  </m:r>
                                </m:sup>
                              </m:sSup>
                              <m:d>
                                <m:dPr>
                                  <m:begChr m:val="["/>
                                  <m:endChr m:val="]"/>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𝐈</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𝐀</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−1</m:t>
                                      </m:r>
                                    </m:sup>
                                  </m:sSup>
                                </m:e>
                              </m:d>
                            </m:e>
                          </m:d>
                        </m:e>
                        <m:sub>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𝑇</m:t>
                          </m:r>
                        </m:sub>
                      </m:sSub>
                    </m:oMath>
                  </m:oMathPara>
                </a14:m>
                <a:endParaRPr lang="en-US" altLang="zh-CN" i="1" dirty="0">
                  <a:solidFill>
                    <a:srgbClr val="000000"/>
                  </a:solidFill>
                  <a:latin typeface="Cambria Math" panose="02040503050406030204" pitchFamily="18" charset="0"/>
                </a:endParaRPr>
              </a:p>
              <a:p>
                <a:pPr/>
                <a:br>
                  <a:rPr lang="zh-CN" alt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a:rPr lang="en-US" altLang="zh-CN" b="0" i="1" smtClean="0">
                          <a:solidFill>
                            <a:srgbClr val="000000"/>
                          </a:solidFill>
                          <a:latin typeface="Cambria Math" panose="02040503050406030204" pitchFamily="18" charset="0"/>
                        </a:rPr>
                        <m:t>       </m:t>
                      </m:r>
                      <m:r>
                        <m:rPr>
                          <m:aln/>
                        </m:rP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𝑇</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𝑇</m:t>
                                    </m:r>
                                  </m:sup>
                                </m:sSup>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𝑇</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𝑇</m:t>
                                    </m:r>
                                  </m:sup>
                                </m:sSup>
                              </m:e>
                            </m:mr>
                            <m:mr>
                              <m:e>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𝑇</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𝑇</m:t>
                                    </m:r>
                                  </m:sup>
                                </m:sSup>
                              </m:e>
                              <m:e>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𝑇</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𝑇</m:t>
                                    </m:r>
                                  </m:sup>
                                </m:sSup>
                              </m:e>
                            </m:mr>
                          </m:m>
                        </m:e>
                      </m:d>
                    </m:oMath>
                  </m:oMathPara>
                </a14:m>
                <a:endParaRPr lang="zh-CN" altLang="en-US" dirty="0"/>
              </a:p>
            </p:txBody>
          </p:sp>
        </mc:Choice>
        <mc:Fallback xmlns="">
          <p:sp>
            <p:nvSpPr>
              <p:cNvPr id="9" name="对象 8"/>
              <p:cNvSpPr txBox="1">
                <a:spLocks noRot="1" noChangeAspect="1" noMove="1" noResize="1" noEditPoints="1" noAdjustHandles="1" noChangeArrowheads="1" noChangeShapeType="1" noTextEdit="1"/>
              </p:cNvSpPr>
              <p:nvPr/>
            </p:nvSpPr>
            <p:spPr>
              <a:xfrm>
                <a:off x="1913942" y="2627865"/>
                <a:ext cx="8089006" cy="2729185"/>
              </a:xfrm>
              <a:prstGeom prst="rect">
                <a:avLst/>
              </a:prstGeom>
              <a:blipFill>
                <a:blip r:embed="rId5"/>
                <a:stretch>
                  <a:fillRect t="-31920"/>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30" grpId="0"/>
      <p:bldP spid="9"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连续系统状态方程的离散化</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29" name="矩形 28"/>
          <p:cNvSpPr/>
          <p:nvPr/>
        </p:nvSpPr>
        <p:spPr>
          <a:xfrm>
            <a:off x="616641" y="2460985"/>
            <a:ext cx="6641767"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由式</a:t>
            </a:r>
            <a:r>
              <a:rPr lang="en-US" altLang="zh-CN" dirty="0">
                <a:solidFill>
                  <a:sysClr val="windowText" lastClr="000000"/>
                </a:solidFill>
                <a:latin typeface="宋体" panose="02010600030101010101" pitchFamily="2" charset="-122"/>
                <a:ea typeface="宋体" panose="02010600030101010101" pitchFamily="2" charset="-122"/>
              </a:rPr>
              <a:t>(2.79)</a:t>
            </a:r>
            <a:r>
              <a:rPr lang="zh-CN" altLang="en-US" dirty="0">
                <a:solidFill>
                  <a:sysClr val="windowText" lastClr="000000"/>
                </a:solidFill>
                <a:latin typeface="宋体" panose="02010600030101010101" pitchFamily="2" charset="-122"/>
                <a:ea typeface="宋体" panose="02010600030101010101" pitchFamily="2" charset="-122"/>
              </a:rPr>
              <a:t>得线性定常连续系统的离散化状态方程为</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3" name="对象 2"/>
              <p:cNvSpPr txBox="1"/>
              <p:nvPr/>
            </p:nvSpPr>
            <p:spPr>
              <a:xfrm>
                <a:off x="611560" y="578204"/>
                <a:ext cx="8214469" cy="377505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smtClean="0">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𝐁</m:t>
                          </m:r>
                        </m:e>
                        <m:sup>
                          <m:r>
                            <a:rPr lang="zh-CN" altLang="en-US" i="1">
                              <a:solidFill>
                                <a:srgbClr val="000000"/>
                              </a:solidFill>
                              <a:latin typeface="Cambria Math" panose="02040503050406030204" pitchFamily="18" charset="0"/>
                            </a:rPr>
                            <m:t>∗</m:t>
                          </m:r>
                        </m:sup>
                      </m:sSup>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𝑇</m:t>
                          </m:r>
                        </m:e>
                      </m:d>
                      <m:r>
                        <m:rPr>
                          <m:aln/>
                        </m:rPr>
                        <a:rPr lang="zh-CN" altLang="en-US" i="1">
                          <a:solidFill>
                            <a:srgbClr val="000000"/>
                          </a:solidFill>
                          <a:latin typeface="Cambria Math" panose="02040503050406030204" pitchFamily="18" charset="0"/>
                        </a:rPr>
                        <m:t>=</m:t>
                      </m:r>
                      <m:nary>
                        <m:naryP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𝑇</m:t>
                          </m:r>
                        </m:sup>
                        <m:e>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𝐴𝑡</m:t>
                              </m:r>
                            </m:sup>
                          </m:sSup>
                        </m:e>
                      </m:nary>
                      <m:r>
                        <a:rPr lang="zh-CN" altLang="en-US" i="1">
                          <a:solidFill>
                            <a:srgbClr val="000000"/>
                          </a:solidFill>
                          <a:latin typeface="Cambria Math" panose="02040503050406030204" pitchFamily="18" charset="0"/>
                        </a:rPr>
                        <m:t>𝐁</m:t>
                      </m:r>
                      <m:r>
                        <m:rPr>
                          <m:sty m:val="p"/>
                        </m:rPr>
                        <a:rPr lang="zh-CN" altLang="en-US" i="0">
                          <a:solidFill>
                            <a:srgbClr val="000000"/>
                          </a:solidFill>
                          <a:latin typeface="Cambria Math" panose="02040503050406030204" pitchFamily="18" charset="0"/>
                        </a:rPr>
                        <m:t>d</m:t>
                      </m:r>
                      <m:r>
                        <a:rPr lang="zh-CN" altLang="en-US" i="1">
                          <a:solidFill>
                            <a:srgbClr val="000000"/>
                          </a:solidFill>
                          <a:latin typeface="Cambria Math" panose="02040503050406030204" pitchFamily="18" charset="0"/>
                        </a:rPr>
                        <m:t>𝑡</m:t>
                      </m:r>
                    </m:oMath>
                  </m:oMathPara>
                </a14:m>
                <a:endParaRPr lang="en-US" altLang="zh-CN" i="1" dirty="0">
                  <a:solidFill>
                    <a:srgbClr val="00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m:t>
                      </m:r>
                      <m:nary>
                        <m:naryP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𝑇</m:t>
                          </m:r>
                        </m:sup>
                        <m:e>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𝑡</m:t>
                                        </m:r>
                                      </m:sup>
                                    </m:sSup>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𝑡</m:t>
                                        </m:r>
                                      </m:sup>
                                    </m:sSup>
                                  </m:e>
                                </m:mr>
                                <m:mr>
                                  <m:e>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𝑡</m:t>
                                        </m:r>
                                      </m:sup>
                                    </m:sSup>
                                  </m:e>
                                  <m:e>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𝑡</m:t>
                                        </m:r>
                                      </m:sup>
                                    </m:sSup>
                                  </m:e>
                                </m:mr>
                              </m:m>
                            </m:e>
                          </m:d>
                        </m:e>
                      </m:nary>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1</m:t>
                                </m:r>
                              </m:e>
                            </m:mr>
                          </m:m>
                        </m:e>
                      </m:d>
                      <m:r>
                        <m:rPr>
                          <m:sty m:val="p"/>
                        </m:rPr>
                        <a:rPr lang="zh-CN" altLang="en-US" i="0">
                          <a:solidFill>
                            <a:srgbClr val="000000"/>
                          </a:solidFill>
                          <a:latin typeface="Cambria Math" panose="02040503050406030204" pitchFamily="18" charset="0"/>
                        </a:rPr>
                        <m:t>d</m:t>
                      </m:r>
                      <m:r>
                        <a:rPr lang="zh-CN" altLang="en-US" i="1">
                          <a:solidFill>
                            <a:srgbClr val="000000"/>
                          </a:solidFill>
                          <a:latin typeface="Cambria Math" panose="02040503050406030204" pitchFamily="18" charset="0"/>
                        </a:rPr>
                        <m:t>𝑡</m:t>
                      </m:r>
                      <m:r>
                        <m:rPr>
                          <m:aln/>
                        </m:rP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𝑇</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6</m:t>
                                    </m:r>
                                  </m:den>
                                </m:f>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𝑇</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3</m:t>
                                    </m:r>
                                  </m:den>
                                </m:f>
                              </m:e>
                            </m:m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𝑇</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𝑇</m:t>
                                    </m:r>
                                  </m:sup>
                                </m:sSup>
                              </m:e>
                            </m:mr>
                          </m:m>
                        </m:e>
                      </m:d>
                    </m:oMath>
                  </m:oMathPara>
                </a14:m>
                <a:endParaRPr lang="zh-CN" altLang="en-US" dirty="0"/>
              </a:p>
            </p:txBody>
          </p:sp>
        </mc:Choice>
        <mc:Fallback xmlns="">
          <p:sp>
            <p:nvSpPr>
              <p:cNvPr id="3" name="对象 2"/>
              <p:cNvSpPr txBox="1">
                <a:spLocks noRot="1" noChangeAspect="1" noMove="1" noResize="1" noEditPoints="1" noAdjustHandles="1" noChangeArrowheads="1" noChangeShapeType="1" noTextEdit="1"/>
              </p:cNvSpPr>
              <p:nvPr/>
            </p:nvSpPr>
            <p:spPr>
              <a:xfrm>
                <a:off x="611560" y="578204"/>
                <a:ext cx="8214469" cy="3775050"/>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对象 4"/>
              <p:cNvSpPr txBox="1"/>
              <p:nvPr/>
            </p:nvSpPr>
            <p:spPr>
              <a:xfrm>
                <a:off x="611560" y="2976299"/>
                <a:ext cx="9332391" cy="248788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𝑇</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𝑇</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𝑇</m:t>
                                    </m:r>
                                  </m:sup>
                                </m:sSup>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𝑇</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𝑇</m:t>
                                    </m:r>
                                  </m:sup>
                                </m:sSup>
                              </m:e>
                            </m:mr>
                            <m:mr>
                              <m:e>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𝑇</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𝑇</m:t>
                                    </m:r>
                                  </m:sup>
                                </m:sSup>
                              </m:e>
                              <m:e>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𝑇</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𝑇</m:t>
                                    </m:r>
                                  </m:sup>
                                </m:sSup>
                              </m:e>
                            </m:mr>
                          </m:m>
                        </m:e>
                      </m:d>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𝑇</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6</m:t>
                                    </m:r>
                                  </m:den>
                                </m:f>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𝑇</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3</m:t>
                                    </m:r>
                                  </m:den>
                                </m:f>
                              </m:e>
                            </m:m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𝑇</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𝑇</m:t>
                                    </m:r>
                                  </m:sup>
                                </m:sSup>
                              </m:e>
                            </m:mr>
                          </m:m>
                        </m:e>
                      </m:d>
                      <m:r>
                        <a:rPr lang="zh-CN" altLang="en-US" i="1">
                          <a:solidFill>
                            <a:srgbClr val="000000"/>
                          </a:solidFill>
                          <a:latin typeface="Cambria Math" panose="02040503050406030204" pitchFamily="18" charset="0"/>
                        </a:rPr>
                        <m:t>𝐮</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5" name="对象 4"/>
              <p:cNvSpPr txBox="1">
                <a:spLocks noRot="1" noChangeAspect="1" noMove="1" noResize="1" noEditPoints="1" noAdjustHandles="1" noChangeArrowheads="1" noChangeShapeType="1" noTextEdit="1"/>
              </p:cNvSpPr>
              <p:nvPr/>
            </p:nvSpPr>
            <p:spPr>
              <a:xfrm>
                <a:off x="611560" y="2976299"/>
                <a:ext cx="9332391" cy="2487885"/>
              </a:xfrm>
              <a:prstGeom prst="rect">
                <a:avLst/>
              </a:prstGeom>
              <a:blipFill>
                <a:blip r:embed="rId5"/>
                <a:stretch>
                  <a:fillRect/>
                </a:stretch>
              </a:blipFill>
            </p:spPr>
            <p:txBody>
              <a:bodyPr/>
              <a:lstStyle/>
              <a:p>
                <a:r>
                  <a:rPr lang="zh-CN" altLang="en-US">
                    <a:noFill/>
                  </a:rPr>
                  <a:t> </a:t>
                </a:r>
              </a:p>
            </p:txBody>
          </p:sp>
        </mc:Fallback>
      </mc:AlternateContent>
      <p:sp>
        <p:nvSpPr>
          <p:cNvPr id="14" name="文本框 13"/>
          <p:cNvSpPr txBox="1"/>
          <p:nvPr/>
        </p:nvSpPr>
        <p:spPr>
          <a:xfrm>
            <a:off x="2286000" y="2388549"/>
            <a:ext cx="4572000" cy="369332"/>
          </a:xfrm>
          <a:prstGeom prst="rect">
            <a:avLst/>
          </a:prstGeom>
          <a:noFill/>
        </p:spPr>
        <p:txBody>
          <a:bodyPr wrap="square">
            <a:spAutoFit/>
          </a:bodyPr>
          <a:lstStyle/>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29"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连续系统状态方程的离散化</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33524" y="735779"/>
            <a:ext cx="7459525" cy="1273875"/>
          </a:xfrm>
          <a:prstGeom prst="rect">
            <a:avLst/>
          </a:prstGeom>
          <a:noFill/>
        </p:spPr>
        <p:txBody>
          <a:bodyPr wrap="square">
            <a:spAutoFit/>
          </a:bodyPr>
          <a:lstStyle/>
          <a:p>
            <a:pPr>
              <a:lnSpc>
                <a:spcPct val="150000"/>
              </a:lnSpc>
            </a:pP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、近似离散化</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根据数学的导数定义，近似取</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gn="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2.80</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p>
        </p:txBody>
      </p:sp>
      <p:sp>
        <p:nvSpPr>
          <p:cNvPr id="29" name="矩形 28"/>
          <p:cNvSpPr/>
          <p:nvPr/>
        </p:nvSpPr>
        <p:spPr>
          <a:xfrm>
            <a:off x="784883" y="2188940"/>
            <a:ext cx="7459525" cy="858377"/>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式中：</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T</a:t>
            </a:r>
            <a:r>
              <a:rPr lang="en-US" altLang="zh-CN" dirty="0">
                <a:solidFill>
                  <a:sysClr val="windowText" lastClr="000000"/>
                </a:solidFill>
                <a:latin typeface="宋体" panose="02010600030101010101" pitchFamily="2" charset="-122"/>
                <a:ea typeface="宋体" panose="02010600030101010101" pitchFamily="2" charset="-122"/>
              </a:rPr>
              <a:t>——</a:t>
            </a:r>
            <a:r>
              <a:rPr lang="zh-CN" altLang="en-US" dirty="0">
                <a:solidFill>
                  <a:sysClr val="windowText" lastClr="000000"/>
                </a:solidFill>
                <a:latin typeface="宋体" panose="02010600030101010101" pitchFamily="2" charset="-122"/>
                <a:ea typeface="宋体" panose="02010600030101010101" pitchFamily="2" charset="-122"/>
              </a:rPr>
              <a:t>采样周期。</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将式</a:t>
            </a:r>
            <a:r>
              <a:rPr lang="en-US" altLang="zh-CN" dirty="0">
                <a:solidFill>
                  <a:sysClr val="windowText" lastClr="000000"/>
                </a:solidFill>
                <a:latin typeface="宋体" panose="02010600030101010101" pitchFamily="2" charset="-122"/>
                <a:ea typeface="宋体" panose="02010600030101010101" pitchFamily="2" charset="-122"/>
              </a:rPr>
              <a:t>(2.80)</a:t>
            </a:r>
            <a:r>
              <a:rPr lang="zh-CN" altLang="en-US" dirty="0">
                <a:solidFill>
                  <a:sysClr val="windowText" lastClr="000000"/>
                </a:solidFill>
                <a:latin typeface="宋体" panose="02010600030101010101" pitchFamily="2" charset="-122"/>
                <a:ea typeface="宋体" panose="02010600030101010101" pitchFamily="2" charset="-122"/>
              </a:rPr>
              <a:t>作为等式代入线性时变连续系统状态方程</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sp>
        <p:nvSpPr>
          <p:cNvPr id="30" name="矩形 29"/>
          <p:cNvSpPr/>
          <p:nvPr/>
        </p:nvSpPr>
        <p:spPr>
          <a:xfrm>
            <a:off x="789601" y="3599727"/>
            <a:ext cx="6641767"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中，并令         得</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2457634" y="1583515"/>
                <a:ext cx="5526183" cy="264373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𝑇</m:t>
                          </m:r>
                        </m:den>
                      </m:f>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457634" y="1583515"/>
                <a:ext cx="5526183" cy="2643733"/>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2484782" y="3105382"/>
                <a:ext cx="5196606" cy="106402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𝐀</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𝐁</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𝐮</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2484782" y="3105382"/>
                <a:ext cx="5196606" cy="1064022"/>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对象 5"/>
              <p:cNvSpPr txBox="1"/>
              <p:nvPr/>
            </p:nvSpPr>
            <p:spPr>
              <a:xfrm>
                <a:off x="1839868" y="3673149"/>
                <a:ext cx="4681066" cy="158276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𝑇</m:t>
                          </m:r>
                        </m:e>
                        <m:sub>
                          <m:r>
                            <a:rPr lang="zh-CN" altLang="en-US" i="1">
                              <a:solidFill>
                                <a:srgbClr val="000000"/>
                              </a:solidFill>
                              <a:latin typeface="Cambria Math" panose="02040503050406030204" pitchFamily="18" charset="0"/>
                            </a:rPr>
                            <m:t>0</m:t>
                          </m:r>
                        </m:sub>
                      </m:sSub>
                    </m:oMath>
                  </m:oMathPara>
                </a14:m>
                <a:endParaRPr lang="zh-CN" altLang="en-US" dirty="0"/>
              </a:p>
            </p:txBody>
          </p:sp>
        </mc:Choice>
        <mc:Fallback xmlns="">
          <p:sp>
            <p:nvSpPr>
              <p:cNvPr id="6" name="对象 5"/>
              <p:cNvSpPr txBox="1">
                <a:spLocks noRot="1" noChangeAspect="1" noMove="1" noResize="1" noEditPoints="1" noAdjustHandles="1" noChangeArrowheads="1" noChangeShapeType="1" noTextEdit="1"/>
              </p:cNvSpPr>
              <p:nvPr/>
            </p:nvSpPr>
            <p:spPr>
              <a:xfrm>
                <a:off x="1839868" y="3673149"/>
                <a:ext cx="4681066" cy="1582762"/>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对象 7"/>
              <p:cNvSpPr txBox="1"/>
              <p:nvPr/>
            </p:nvSpPr>
            <p:spPr>
              <a:xfrm>
                <a:off x="1465952" y="4088242"/>
                <a:ext cx="7973243" cy="187999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𝑇</m:t>
                          </m:r>
                        </m:den>
                      </m:f>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𝐵</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𝑢</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8" name="对象 7"/>
              <p:cNvSpPr txBox="1">
                <a:spLocks noRot="1" noChangeAspect="1" noMove="1" noResize="1" noEditPoints="1" noAdjustHandles="1" noChangeArrowheads="1" noChangeShapeType="1" noTextEdit="1"/>
              </p:cNvSpPr>
              <p:nvPr/>
            </p:nvSpPr>
            <p:spPr>
              <a:xfrm>
                <a:off x="1465952" y="4088242"/>
                <a:ext cx="7973243" cy="1879996"/>
              </a:xfrm>
              <a:prstGeom prst="rect">
                <a:avLst/>
              </a:prstGeom>
              <a:blipFill>
                <a:blip r:embed="rId7"/>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29" grpId="0"/>
      <p:bldP spid="30" grpId="0"/>
      <p:bldP spid="4" grpId="0"/>
      <p:bldP spid="6" grpId="0"/>
      <p:bldP spid="8"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连续系统状态方程的离散化</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30" name="矩形 29"/>
          <p:cNvSpPr/>
          <p:nvPr/>
        </p:nvSpPr>
        <p:spPr>
          <a:xfrm>
            <a:off x="784883" y="3435845"/>
            <a:ext cx="7459525" cy="858377"/>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不难看出采样周期</a:t>
            </a:r>
            <a:r>
              <a:rPr lang="en-US" altLang="zh-CN" dirty="0">
                <a:solidFill>
                  <a:sysClr val="windowText" lastClr="000000"/>
                </a:solidFill>
                <a:latin typeface="宋体" panose="02010600030101010101" pitchFamily="2" charset="-122"/>
                <a:ea typeface="宋体" panose="02010600030101010101" pitchFamily="2" charset="-122"/>
              </a:rPr>
              <a:t>T</a:t>
            </a:r>
            <a:r>
              <a:rPr lang="zh-CN" altLang="en-US" dirty="0">
                <a:solidFill>
                  <a:sysClr val="windowText" lastClr="000000"/>
                </a:solidFill>
                <a:latin typeface="宋体" panose="02010600030101010101" pitchFamily="2" charset="-122"/>
                <a:ea typeface="宋体" panose="02010600030101010101" pitchFamily="2" charset="-122"/>
              </a:rPr>
              <a:t>取得越小，其近似程度就越高。一般取</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T </a:t>
            </a:r>
            <a:r>
              <a:rPr lang="zh-CN" altLang="en-US" dirty="0">
                <a:solidFill>
                  <a:sysClr val="windowText" lastClr="000000"/>
                </a:solidFill>
                <a:latin typeface="宋体" panose="02010600030101010101" pitchFamily="2" charset="-122"/>
                <a:ea typeface="宋体" panose="02010600030101010101" pitchFamily="2" charset="-122"/>
              </a:rPr>
              <a:t>为系统最小时间常数</a:t>
            </a:r>
            <a:r>
              <a:rPr lang="en-US" altLang="zh-CN" dirty="0">
                <a:solidFill>
                  <a:sysClr val="windowText" lastClr="000000"/>
                </a:solidFill>
                <a:latin typeface="宋体" panose="02010600030101010101" pitchFamily="2" charset="-122"/>
                <a:ea typeface="宋体" panose="02010600030101010101" pitchFamily="2" charset="-122"/>
              </a:rPr>
              <a:t>1/10</a:t>
            </a:r>
            <a:r>
              <a:rPr lang="zh-CN" altLang="en-US" dirty="0">
                <a:solidFill>
                  <a:sysClr val="windowText" lastClr="000000"/>
                </a:solidFill>
                <a:latin typeface="宋体" panose="02010600030101010101" pitchFamily="2" charset="-122"/>
                <a:ea typeface="宋体" panose="02010600030101010101" pitchFamily="2" charset="-122"/>
              </a:rPr>
              <a:t>左右时，便可获得较高的近似精度。</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pSp>
        <p:nvGrpSpPr>
          <p:cNvPr id="5" name="组合 4"/>
          <p:cNvGrpSpPr/>
          <p:nvPr/>
        </p:nvGrpSpPr>
        <p:grpSpPr>
          <a:xfrm>
            <a:off x="784883" y="995808"/>
            <a:ext cx="7459525" cy="2189035"/>
            <a:chOff x="784883" y="995808"/>
            <a:chExt cx="7459525" cy="2189035"/>
          </a:xfrm>
        </p:grpSpPr>
        <p:sp>
          <p:nvSpPr>
            <p:cNvPr id="75" name="矩形 74"/>
            <p:cNvSpPr/>
            <p:nvPr/>
          </p:nvSpPr>
          <p:spPr>
            <a:xfrm>
              <a:off x="784883" y="995808"/>
              <a:ext cx="7459525" cy="1273875"/>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记</a:t>
              </a:r>
              <a:endPar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endParaRPr>
            </a:p>
            <a:p>
              <a:pPr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2.81</a:t>
              </a: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a:t>
              </a:r>
              <a:endPar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endParaRPr>
            </a:p>
            <a:p>
              <a:pPr algn="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2.82</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p>
          </p:txBody>
        </p:sp>
        <mc:AlternateContent xmlns:mc="http://schemas.openxmlformats.org/markup-compatibility/2006" xmlns:a14="http://schemas.microsoft.com/office/drawing/2010/main">
          <mc:Choice Requires="a14">
            <p:sp>
              <p:nvSpPr>
                <p:cNvPr id="2" name="对象 1"/>
                <p:cNvSpPr txBox="1"/>
                <p:nvPr/>
              </p:nvSpPr>
              <p:spPr>
                <a:xfrm>
                  <a:off x="2502644" y="1422346"/>
                  <a:ext cx="4138711" cy="176249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𝐀</m:t>
                            </m:r>
                          </m:e>
                          <m:sup>
                            <m:r>
                              <a:rPr lang="zh-CN" altLang="en-US" i="1">
                                <a:solidFill>
                                  <a:srgbClr val="000000"/>
                                </a:solidFill>
                                <a:latin typeface="Cambria Math" panose="02040503050406030204" pitchFamily="18" charset="0"/>
                              </a:rPr>
                              <m:t>∗</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𝐈</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𝑇</m:t>
                        </m:r>
                        <m:r>
                          <a:rPr lang="zh-CN" altLang="en-US" i="1">
                            <a:solidFill>
                              <a:srgbClr val="000000"/>
                            </a:solidFill>
                            <a:latin typeface="Cambria Math" panose="02040503050406030204" pitchFamily="18" charset="0"/>
                          </a:rPr>
                          <m:t>𝐀</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oMath>
                    </m:oMathPara>
                  </a14:m>
                  <a:endParaRPr lang="en-US" altLang="zh-CN" i="1" dirty="0">
                    <a:solidFill>
                      <a:srgbClr val="000000"/>
                    </a:solidFill>
                    <a:latin typeface="Cambria Math" panose="02040503050406030204" pitchFamily="18" charset="0"/>
                  </a:endParaRPr>
                </a:p>
                <a:p>
                  <a:pPr/>
                  <a:br>
                    <a:rPr lang="zh-CN" alt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𝐁</m:t>
                            </m:r>
                          </m:e>
                          <m:sup>
                            <m:r>
                              <a:rPr lang="zh-CN" altLang="en-US" i="1">
                                <a:solidFill>
                                  <a:srgbClr val="000000"/>
                                </a:solidFill>
                                <a:latin typeface="Cambria Math" panose="02040503050406030204" pitchFamily="18" charset="0"/>
                              </a:rPr>
                              <m:t>∗</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𝑇</m:t>
                        </m:r>
                        <m:r>
                          <a:rPr lang="zh-CN" altLang="en-US" i="1">
                            <a:solidFill>
                              <a:srgbClr val="000000"/>
                            </a:solidFill>
                            <a:latin typeface="Cambria Math" panose="02040503050406030204" pitchFamily="18" charset="0"/>
                          </a:rPr>
                          <m:t>𝐁</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502644" y="1422346"/>
                  <a:ext cx="4138711" cy="1762497"/>
                </a:xfrm>
                <a:prstGeom prst="rect">
                  <a:avLst/>
                </a:prstGeom>
                <a:blipFill>
                  <a:blip r:embed="rId4"/>
                  <a:stretch>
                    <a:fillRect/>
                  </a:stretch>
                </a:blipFill>
              </p:spPr>
              <p:txBody>
                <a:bodyPr/>
                <a:lstStyle/>
                <a:p>
                  <a:r>
                    <a:rPr lang="zh-CN" altLang="en-US">
                      <a:noFill/>
                    </a:rPr>
                    <a:t> </a:t>
                  </a:r>
                </a:p>
              </p:txBody>
            </p:sp>
          </mc:Fallback>
        </mc:AlternateContent>
      </p:grpSp>
      <p:grpSp>
        <p:nvGrpSpPr>
          <p:cNvPr id="4" name="组合 3"/>
          <p:cNvGrpSpPr/>
          <p:nvPr/>
        </p:nvGrpSpPr>
        <p:grpSpPr>
          <a:xfrm>
            <a:off x="784883" y="2423575"/>
            <a:ext cx="8900231" cy="3370383"/>
            <a:chOff x="784883" y="2423575"/>
            <a:chExt cx="8900231" cy="3370383"/>
          </a:xfrm>
        </p:grpSpPr>
        <p:sp>
          <p:nvSpPr>
            <p:cNvPr id="29" name="矩形 28"/>
            <p:cNvSpPr/>
            <p:nvPr/>
          </p:nvSpPr>
          <p:spPr>
            <a:xfrm>
              <a:off x="784883" y="2423575"/>
              <a:ext cx="7459525" cy="858377"/>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则得线性定常连续系统状态方程式</a:t>
              </a:r>
              <a:r>
                <a:rPr lang="en-US" altLang="zh-CN" dirty="0">
                  <a:solidFill>
                    <a:sysClr val="windowText" lastClr="000000"/>
                  </a:solidFill>
                  <a:latin typeface="宋体" panose="02010600030101010101" pitchFamily="2" charset="-122"/>
                  <a:ea typeface="宋体" panose="02010600030101010101" pitchFamily="2" charset="-122"/>
                </a:rPr>
                <a:t>(2.72)</a:t>
              </a:r>
              <a:r>
                <a:rPr lang="zh-CN" altLang="en-US" dirty="0">
                  <a:solidFill>
                    <a:sysClr val="windowText" lastClr="000000"/>
                  </a:solidFill>
                  <a:latin typeface="宋体" panose="02010600030101010101" pitchFamily="2" charset="-122"/>
                  <a:ea typeface="宋体" panose="02010600030101010101" pitchFamily="2" charset="-122"/>
                </a:rPr>
                <a:t>的近似离散化状态方程为</a:t>
              </a:r>
              <a:endParaRPr lang="en-US" altLang="zh-CN" dirty="0">
                <a:solidFill>
                  <a:sysClr val="windowText" lastClr="000000"/>
                </a:solidFill>
                <a:latin typeface="宋体" panose="02010600030101010101" pitchFamily="2" charset="-122"/>
                <a:ea typeface="宋体" panose="02010600030101010101" pitchFamily="2" charset="-122"/>
              </a:endParaRPr>
            </a:p>
            <a:p>
              <a:pPr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2.83</a:t>
              </a: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6" name="对象 5"/>
                <p:cNvSpPr txBox="1"/>
                <p:nvPr/>
              </p:nvSpPr>
              <p:spPr>
                <a:xfrm>
                  <a:off x="1907704" y="2994477"/>
                  <a:ext cx="7777410" cy="279948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𝑇</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𝐀</m:t>
                            </m:r>
                          </m:e>
                          <m:sup>
                            <m:r>
                              <a:rPr lang="zh-CN" altLang="en-US" i="1">
                                <a:solidFill>
                                  <a:srgbClr val="000000"/>
                                </a:solidFill>
                                <a:latin typeface="Cambria Math" panose="02040503050406030204" pitchFamily="18" charset="0"/>
                              </a:rPr>
                              <m:t>∗</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𝐁</m:t>
                            </m:r>
                          </m:e>
                          <m:sup>
                            <m:r>
                              <a:rPr lang="zh-CN" altLang="en-US" i="1">
                                <a:solidFill>
                                  <a:srgbClr val="000000"/>
                                </a:solidFill>
                                <a:latin typeface="Cambria Math" panose="02040503050406030204" pitchFamily="18" charset="0"/>
                              </a:rPr>
                              <m:t>∗</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𝐮</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6" name="对象 5"/>
                <p:cNvSpPr txBox="1">
                  <a:spLocks noRot="1" noChangeAspect="1" noMove="1" noResize="1" noEditPoints="1" noAdjustHandles="1" noChangeArrowheads="1" noChangeShapeType="1" noTextEdit="1"/>
                </p:cNvSpPr>
                <p:nvPr/>
              </p:nvSpPr>
              <p:spPr>
                <a:xfrm>
                  <a:off x="1907704" y="2994477"/>
                  <a:ext cx="7777410" cy="2799481"/>
                </a:xfrm>
                <a:prstGeom prst="rect">
                  <a:avLst/>
                </a:prstGeom>
                <a:blipFill>
                  <a:blip r:embed="rId5"/>
                  <a:stretch>
                    <a:fillRect/>
                  </a:stretch>
                </a:blipFill>
              </p:spPr>
              <p:txBody>
                <a:bodyPr/>
                <a:lstStyle/>
                <a:p>
                  <a:r>
                    <a:rPr lang="zh-CN" alt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30"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连续系统状态方程的离散化</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683568" y="537583"/>
            <a:ext cx="6641767" cy="1689373"/>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例</a:t>
            </a:r>
            <a:r>
              <a:rPr lang="en-US" altLang="zh-CN" dirty="0">
                <a:solidFill>
                  <a:sysClr val="windowText" lastClr="000000"/>
                </a:solidFill>
                <a:latin typeface="宋体" panose="02010600030101010101" pitchFamily="2" charset="-122"/>
                <a:ea typeface="宋体" panose="02010600030101010101" pitchFamily="2" charset="-122"/>
              </a:rPr>
              <a:t>2.32  </a:t>
            </a:r>
            <a:r>
              <a:rPr lang="zh-CN" altLang="en-US" dirty="0">
                <a:solidFill>
                  <a:sysClr val="windowText" lastClr="000000"/>
                </a:solidFill>
                <a:latin typeface="宋体" panose="02010600030101010101" pitchFamily="2" charset="-122"/>
                <a:ea typeface="宋体" panose="02010600030101010101" pitchFamily="2" charset="-122"/>
              </a:rPr>
              <a:t>试求线性定常连续系统状态方程</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的离散化状态方程。</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sp>
        <p:nvSpPr>
          <p:cNvPr id="29" name="矩形 28"/>
          <p:cNvSpPr/>
          <p:nvPr/>
        </p:nvSpPr>
        <p:spPr>
          <a:xfrm>
            <a:off x="683568" y="2231114"/>
            <a:ext cx="6641767"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解：</a:t>
            </a:r>
            <a:r>
              <a:rPr lang="en-US" altLang="zh-CN" dirty="0">
                <a:solidFill>
                  <a:sysClr val="windowText" lastClr="000000"/>
                </a:solidFill>
                <a:latin typeface="宋体" panose="02010600030101010101" pitchFamily="2" charset="-122"/>
                <a:ea typeface="宋体" panose="02010600030101010101" pitchFamily="2" charset="-122"/>
              </a:rPr>
              <a:t>  (1)</a:t>
            </a:r>
            <a:r>
              <a:rPr lang="zh-CN" altLang="en-US" dirty="0">
                <a:solidFill>
                  <a:sysClr val="windowText" lastClr="000000"/>
                </a:solidFill>
                <a:latin typeface="宋体" panose="02010600030101010101" pitchFamily="2" charset="-122"/>
                <a:ea typeface="宋体" panose="02010600030101010101" pitchFamily="2" charset="-122"/>
              </a:rPr>
              <a:t>一般计算按式</a:t>
            </a:r>
            <a:r>
              <a:rPr lang="en-US" altLang="zh-CN" dirty="0">
                <a:solidFill>
                  <a:sysClr val="windowText" lastClr="000000"/>
                </a:solidFill>
                <a:latin typeface="宋体" panose="02010600030101010101" pitchFamily="2" charset="-122"/>
                <a:ea typeface="宋体" panose="02010600030101010101" pitchFamily="2" charset="-122"/>
              </a:rPr>
              <a:t>(2.77)</a:t>
            </a:r>
            <a:r>
              <a:rPr lang="zh-CN" altLang="en-US" dirty="0">
                <a:solidFill>
                  <a:sysClr val="windowText" lastClr="000000"/>
                </a:solidFill>
                <a:latin typeface="宋体" panose="02010600030101010101" pitchFamily="2" charset="-122"/>
                <a:ea typeface="宋体" panose="02010600030101010101" pitchFamily="2" charset="-122"/>
              </a:rPr>
              <a:t>和式</a:t>
            </a:r>
            <a:r>
              <a:rPr lang="en-US" altLang="zh-CN" dirty="0">
                <a:solidFill>
                  <a:sysClr val="windowText" lastClr="000000"/>
                </a:solidFill>
                <a:latin typeface="宋体" panose="02010600030101010101" pitchFamily="2" charset="-122"/>
                <a:ea typeface="宋体" panose="02010600030101010101" pitchFamily="2" charset="-122"/>
              </a:rPr>
              <a:t>(2.78)</a:t>
            </a:r>
            <a:r>
              <a:rPr lang="zh-CN" altLang="en-US" dirty="0">
                <a:solidFill>
                  <a:sysClr val="windowText" lastClr="000000"/>
                </a:solidFill>
                <a:latin typeface="宋体" panose="02010600030101010101" pitchFamily="2" charset="-122"/>
                <a:ea typeface="宋体" panose="02010600030101010101" pitchFamily="2" charset="-122"/>
              </a:rPr>
              <a:t>有</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2483768" y="1131590"/>
                <a:ext cx="5705425" cy="192226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−3</m:t>
                                </m:r>
                              </m:e>
                            </m:mr>
                          </m:m>
                        </m:e>
                      </m:d>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𝑢</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483768" y="1131590"/>
                <a:ext cx="5705425" cy="1922264"/>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799976" y="2673992"/>
                <a:ext cx="9073008" cy="342761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𝐀</m:t>
                          </m:r>
                        </m:e>
                        <m:sup>
                          <m:r>
                            <a:rPr lang="zh-CN" altLang="en-US" i="1">
                              <a:solidFill>
                                <a:srgbClr val="000000"/>
                              </a:solidFill>
                              <a:latin typeface="Cambria Math" panose="02040503050406030204" pitchFamily="18" charset="0"/>
                            </a:rPr>
                            <m:t>∗</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𝑇</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𝐴𝑇</m:t>
                          </m:r>
                        </m:sup>
                      </m:sSup>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3</m:t>
                                    </m:r>
                                  </m:den>
                                </m:f>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1−</m:t>
                                    </m:r>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𝑇</m:t>
                                        </m:r>
                                      </m:sup>
                                    </m:sSup>
                                  </m:e>
                                </m:d>
                              </m:e>
                            </m:mr>
                            <m:mr>
                              <m:e>
                                <m:r>
                                  <a:rPr lang="zh-CN" altLang="en-US" i="1">
                                    <a:solidFill>
                                      <a:srgbClr val="000000"/>
                                    </a:solidFill>
                                    <a:latin typeface="Cambria Math" panose="02040503050406030204" pitchFamily="18" charset="0"/>
                                  </a:rPr>
                                  <m:t>0</m:t>
                                </m:r>
                              </m:e>
                              <m:e>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𝑇</m:t>
                                    </m:r>
                                  </m:sup>
                                </m:sSup>
                              </m:e>
                            </m:mr>
                          </m:m>
                        </m:e>
                      </m:d>
                    </m:oMath>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𝐁</m:t>
                          </m:r>
                        </m:e>
                        <m:sup>
                          <m:r>
                            <a:rPr lang="zh-CN" altLang="en-US" i="1">
                              <a:solidFill>
                                <a:srgbClr val="000000"/>
                              </a:solidFill>
                              <a:latin typeface="Cambria Math" panose="02040503050406030204" pitchFamily="18" charset="0"/>
                            </a:rPr>
                            <m:t>∗</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𝑇</m:t>
                      </m:r>
                      <m:r>
                        <a:rPr lang="zh-CN" altLang="en-US" i="1">
                          <a:solidFill>
                            <a:srgbClr val="000000"/>
                          </a:solidFill>
                          <a:latin typeface="Cambria Math" panose="02040503050406030204" pitchFamily="18" charset="0"/>
                        </a:rPr>
                        <m:t>)=</m:t>
                      </m:r>
                      <m:nary>
                        <m:naryP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𝑇</m:t>
                          </m:r>
                        </m:sup>
                        <m:e>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𝐴𝑡</m:t>
                              </m:r>
                            </m:sup>
                          </m:sSup>
                        </m:e>
                      </m:nary>
                      <m:r>
                        <a:rPr lang="zh-CN" altLang="en-US" i="1">
                          <a:solidFill>
                            <a:srgbClr val="000000"/>
                          </a:solidFill>
                          <a:latin typeface="Cambria Math" panose="02040503050406030204" pitchFamily="18" charset="0"/>
                        </a:rPr>
                        <m:t>𝐁</m:t>
                      </m:r>
                      <m:r>
                        <m:rPr>
                          <m:sty m:val="p"/>
                        </m:rPr>
                        <a:rPr lang="zh-CN" altLang="en-US" i="0">
                          <a:solidFill>
                            <a:srgbClr val="000000"/>
                          </a:solidFill>
                          <a:latin typeface="Cambria Math" panose="02040503050406030204" pitchFamily="18" charset="0"/>
                        </a:rPr>
                        <m:t>d</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nary>
                        <m:naryP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𝑇</m:t>
                          </m:r>
                        </m:sup>
                        <m:e>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3</m:t>
                                        </m:r>
                                      </m:den>
                                    </m:f>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1−</m:t>
                                        </m:r>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𝑡</m:t>
                                            </m:r>
                                          </m:sup>
                                        </m:sSup>
                                      </m:e>
                                    </m:d>
                                  </m:e>
                                </m:mr>
                                <m:mr>
                                  <m:e>
                                    <m:r>
                                      <a:rPr lang="zh-CN" altLang="en-US" i="1">
                                        <a:solidFill>
                                          <a:srgbClr val="000000"/>
                                        </a:solidFill>
                                        <a:latin typeface="Cambria Math" panose="02040503050406030204" pitchFamily="18" charset="0"/>
                                      </a:rPr>
                                      <m:t>0</m:t>
                                    </m:r>
                                  </m:e>
                                  <m:e>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𝑡</m:t>
                                        </m:r>
                                      </m:sup>
                                    </m:sSup>
                                  </m:e>
                                </m:mr>
                              </m:m>
                            </m:e>
                          </m:d>
                        </m:e>
                      </m:nary>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1</m:t>
                                </m:r>
                              </m:e>
                            </m:mr>
                          </m:m>
                        </m:e>
                      </m:d>
                      <m:r>
                        <m:rPr>
                          <m:sty m:val="p"/>
                        </m:rPr>
                        <a:rPr lang="zh-CN" altLang="en-US" i="0">
                          <a:solidFill>
                            <a:srgbClr val="000000"/>
                          </a:solidFill>
                          <a:latin typeface="Cambria Math" panose="02040503050406030204" pitchFamily="18" charset="0"/>
                        </a:rPr>
                        <m:t>d</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3</m:t>
                                    </m:r>
                                  </m:den>
                                </m:f>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𝑇</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𝑇</m:t>
                                            </m:r>
                                          </m:sup>
                                        </m:sSup>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3</m:t>
                                        </m:r>
                                      </m:den>
                                    </m:f>
                                  </m:e>
                                </m:d>
                              </m:e>
                            </m:m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3</m:t>
                                    </m:r>
                                  </m:den>
                                </m:f>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1−</m:t>
                                    </m:r>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𝑇</m:t>
                                        </m:r>
                                      </m:sup>
                                    </m:sSup>
                                  </m:e>
                                </m:d>
                              </m:e>
                            </m:mr>
                          </m:m>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799976" y="2673992"/>
                <a:ext cx="9073008" cy="3427617"/>
              </a:xfrm>
              <a:prstGeom prst="rect">
                <a:avLst/>
              </a:prstGeom>
              <a:blipFill>
                <a:blip r:embed="rId5"/>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29" grpId="0"/>
      <p:bldP spid="4"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连续系统状态方程的离散化</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70271" y="684554"/>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则该系统一般离散化的状态方程为</a:t>
            </a:r>
          </a:p>
        </p:txBody>
      </p:sp>
      <p:sp>
        <p:nvSpPr>
          <p:cNvPr id="30" name="矩形 29"/>
          <p:cNvSpPr/>
          <p:nvPr/>
        </p:nvSpPr>
        <p:spPr>
          <a:xfrm>
            <a:off x="770270" y="2685706"/>
            <a:ext cx="6641767" cy="442878"/>
          </a:xfrm>
          <a:prstGeom prst="rect">
            <a:avLst/>
          </a:prstGeom>
          <a:noFill/>
        </p:spPr>
        <p:txBody>
          <a:bodyPr wrap="square">
            <a:spAutoFit/>
          </a:bodyPr>
          <a:lstStyle/>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(2)</a:t>
            </a:r>
            <a:r>
              <a:rPr lang="zh-CN" altLang="en-US" dirty="0">
                <a:solidFill>
                  <a:sysClr val="windowText" lastClr="000000"/>
                </a:solidFill>
                <a:latin typeface="宋体" panose="02010600030101010101" pitchFamily="2" charset="-122"/>
                <a:ea typeface="宋体" panose="02010600030101010101" pitchFamily="2" charset="-122"/>
              </a:rPr>
              <a:t>近似计算按式</a:t>
            </a:r>
            <a:r>
              <a:rPr lang="en-US" altLang="zh-CN" dirty="0">
                <a:solidFill>
                  <a:sysClr val="windowText" lastClr="000000"/>
                </a:solidFill>
                <a:latin typeface="宋体" panose="02010600030101010101" pitchFamily="2" charset="-122"/>
                <a:ea typeface="宋体" panose="02010600030101010101" pitchFamily="2" charset="-122"/>
              </a:rPr>
              <a:t>(2.81)</a:t>
            </a:r>
            <a:r>
              <a:rPr lang="zh-CN" altLang="en-US" dirty="0">
                <a:solidFill>
                  <a:sysClr val="windowText" lastClr="000000"/>
                </a:solidFill>
                <a:latin typeface="宋体" panose="02010600030101010101" pitchFamily="2" charset="-122"/>
                <a:ea typeface="宋体" panose="02010600030101010101" pitchFamily="2" charset="-122"/>
              </a:rPr>
              <a:t>和式</a:t>
            </a:r>
            <a:r>
              <a:rPr lang="en-US" altLang="zh-CN" dirty="0">
                <a:solidFill>
                  <a:sysClr val="windowText" lastClr="000000"/>
                </a:solidFill>
                <a:latin typeface="宋体" panose="02010600030101010101" pitchFamily="2" charset="-122"/>
                <a:ea typeface="宋体" panose="02010600030101010101" pitchFamily="2" charset="-122"/>
              </a:rPr>
              <a:t>(2.82)</a:t>
            </a:r>
            <a:r>
              <a:rPr lang="zh-CN" altLang="en-US" dirty="0">
                <a:solidFill>
                  <a:sysClr val="windowText" lastClr="000000"/>
                </a:solidFill>
                <a:latin typeface="宋体" panose="02010600030101010101" pitchFamily="2" charset="-122"/>
                <a:ea typeface="宋体" panose="02010600030101010101" pitchFamily="2" charset="-122"/>
              </a:rPr>
              <a:t>有</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1835696" y="1212924"/>
                <a:ext cx="7044059" cy="271765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𝑇</m:t>
                      </m:r>
                      <m:r>
                        <a:rPr lang="zh-CN" altLang="en-US" i="1">
                          <a:solidFill>
                            <a:srgbClr val="000000"/>
                          </a:solidFill>
                          <a:latin typeface="Cambria Math" panose="02040503050406030204" pitchFamily="18" charset="0"/>
                        </a:rPr>
                        <m:t>]</m:t>
                      </m:r>
                      <m:r>
                        <m:rPr>
                          <m:aln/>
                        </m:rP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𝐀</m:t>
                          </m:r>
                        </m:e>
                        <m:sup>
                          <m:r>
                            <a:rPr lang="zh-CN" altLang="en-US" i="1">
                              <a:solidFill>
                                <a:srgbClr val="000000"/>
                              </a:solidFill>
                              <a:latin typeface="Cambria Math" panose="02040503050406030204" pitchFamily="18" charset="0"/>
                            </a:rPr>
                            <m:t>∗</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𝐁</m:t>
                          </m:r>
                        </m:e>
                        <m:sup>
                          <m:r>
                            <a:rPr lang="zh-CN" altLang="en-US" i="1">
                              <a:solidFill>
                                <a:srgbClr val="000000"/>
                              </a:solidFill>
                              <a:latin typeface="Cambria Math" panose="02040503050406030204" pitchFamily="18" charset="0"/>
                            </a:rPr>
                            <m:t>∗</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𝐮</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oMath>
                    <m:oMath xmlns:m="http://schemas.openxmlformats.org/officeDocument/2006/math">
                      <m:r>
                        <m:rPr>
                          <m:aln/>
                        </m:rP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3</m:t>
                                    </m:r>
                                  </m:den>
                                </m:f>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1−</m:t>
                                    </m:r>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𝑇</m:t>
                                        </m:r>
                                      </m:sup>
                                    </m:sSup>
                                  </m:e>
                                </m:d>
                              </m:e>
                            </m:mr>
                            <m:mr>
                              <m:e>
                                <m:r>
                                  <a:rPr lang="zh-CN" altLang="en-US" i="1">
                                    <a:solidFill>
                                      <a:srgbClr val="000000"/>
                                    </a:solidFill>
                                    <a:latin typeface="Cambria Math" panose="02040503050406030204" pitchFamily="18" charset="0"/>
                                  </a:rPr>
                                  <m:t>0</m:t>
                                </m:r>
                              </m:e>
                              <m:e>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𝑇</m:t>
                                    </m:r>
                                  </m:sup>
                                </m:sSup>
                              </m:e>
                            </m:mr>
                          </m:m>
                        </m:e>
                      </m:d>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3</m:t>
                                    </m:r>
                                  </m:den>
                                </m:f>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𝑇</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𝑇</m:t>
                                            </m:r>
                                          </m:sup>
                                        </m:sSup>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3</m:t>
                                        </m:r>
                                      </m:den>
                                    </m:f>
                                  </m:e>
                                </m:d>
                              </m:e>
                            </m:m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3</m:t>
                                    </m:r>
                                  </m:den>
                                </m:f>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1−</m:t>
                                    </m:r>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𝑇</m:t>
                                        </m:r>
                                      </m:sup>
                                    </m:sSup>
                                  </m:e>
                                </m:d>
                              </m:e>
                            </m:mr>
                          </m:m>
                        </m:e>
                      </m:d>
                      <m:r>
                        <a:rPr lang="zh-CN" altLang="en-US" i="1">
                          <a:solidFill>
                            <a:srgbClr val="000000"/>
                          </a:solidFill>
                          <a:latin typeface="Cambria Math" panose="02040503050406030204" pitchFamily="18" charset="0"/>
                        </a:rPr>
                        <m:t>𝐮</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835696" y="1212924"/>
                <a:ext cx="7044059" cy="2717651"/>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1691680" y="3253832"/>
                <a:ext cx="8024613" cy="264519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𝐴</m:t>
                          </m:r>
                        </m:e>
                        <m:sup>
                          <m:r>
                            <a:rPr lang="zh-CN" altLang="en-US" i="1">
                              <a:solidFill>
                                <a:srgbClr val="000000"/>
                              </a:solidFill>
                              <a:latin typeface="Cambria Math" panose="02040503050406030204" pitchFamily="18" charset="0"/>
                            </a:rPr>
                            <m:t>∗</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𝐼</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𝑇𝐴</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𝑇</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𝑇</m:t>
                                </m:r>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𝑇</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1−3</m:t>
                                </m:r>
                                <m:r>
                                  <a:rPr lang="zh-CN" altLang="en-US" i="1">
                                    <a:solidFill>
                                      <a:srgbClr val="000000"/>
                                    </a:solidFill>
                                    <a:latin typeface="Cambria Math" panose="02040503050406030204" pitchFamily="18" charset="0"/>
                                  </a:rPr>
                                  <m:t>𝑇</m:t>
                                </m:r>
                              </m:e>
                            </m:mr>
                          </m:m>
                        </m:e>
                      </m:d>
                    </m:oMath>
                  </m:oMathPara>
                </a14:m>
                <a:endParaRPr lang="en-US" altLang="zh-CN" i="1" dirty="0">
                  <a:solidFill>
                    <a:srgbClr val="000000"/>
                  </a:solidFill>
                  <a:latin typeface="Cambria Math" panose="02040503050406030204" pitchFamily="18" charset="0"/>
                </a:endParaRPr>
              </a:p>
              <a:p>
                <a:pPr/>
                <a:br>
                  <a:rPr lang="zh-CN" alt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𝐁</m:t>
                          </m:r>
                        </m:e>
                        <m:sup>
                          <m:r>
                            <a:rPr lang="zh-CN" altLang="en-US" i="1">
                              <a:solidFill>
                                <a:srgbClr val="000000"/>
                              </a:solidFill>
                              <a:latin typeface="Cambria Math" panose="02040503050406030204" pitchFamily="18" charset="0"/>
                            </a:rPr>
                            <m:t>∗</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𝑇</m:t>
                      </m:r>
                      <m:r>
                        <a:rPr lang="zh-CN" altLang="en-US" i="1">
                          <a:solidFill>
                            <a:srgbClr val="000000"/>
                          </a:solidFill>
                          <a:latin typeface="Cambria Math" panose="02040503050406030204" pitchFamily="18" charset="0"/>
                        </a:rPr>
                        <m:t>𝐁</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𝑇</m:t>
                                </m:r>
                              </m:e>
                            </m:mr>
                          </m:m>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1691680" y="3253832"/>
                <a:ext cx="8024613" cy="2645193"/>
              </a:xfrm>
              <a:prstGeom prst="rect">
                <a:avLst/>
              </a:prstGeom>
              <a:blipFill>
                <a:blip r:embed="rId5"/>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30" grpId="0"/>
      <p:bldP spid="4"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连续系统状态方程的离散化</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pSp>
        <p:nvGrpSpPr>
          <p:cNvPr id="6" name="组合 5"/>
          <p:cNvGrpSpPr/>
          <p:nvPr/>
        </p:nvGrpSpPr>
        <p:grpSpPr>
          <a:xfrm>
            <a:off x="834800" y="450963"/>
            <a:ext cx="7811260" cy="3001217"/>
            <a:chOff x="784883" y="614532"/>
            <a:chExt cx="7811260" cy="3001217"/>
          </a:xfrm>
        </p:grpSpPr>
        <p:sp>
          <p:nvSpPr>
            <p:cNvPr id="75" name="矩形 74"/>
            <p:cNvSpPr/>
            <p:nvPr/>
          </p:nvSpPr>
          <p:spPr>
            <a:xfrm>
              <a:off x="784883" y="614532"/>
              <a:ext cx="6641767" cy="1689373"/>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则该系统的近似离散化状态方程为</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2" name="对象 1"/>
                <p:cNvSpPr txBox="1"/>
                <p:nvPr/>
              </p:nvSpPr>
              <p:spPr>
                <a:xfrm>
                  <a:off x="2177335" y="1067316"/>
                  <a:ext cx="6418808" cy="254843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𝑇</m:t>
                        </m:r>
                        <m:r>
                          <a:rPr lang="zh-CN" altLang="en-US" i="1">
                            <a:solidFill>
                              <a:srgbClr val="000000"/>
                            </a:solidFill>
                            <a:latin typeface="Cambria Math" panose="02040503050406030204" pitchFamily="18" charset="0"/>
                          </a:rPr>
                          <m:t>]</m:t>
                        </m:r>
                        <m:r>
                          <m:rPr>
                            <m:aln/>
                          </m:rP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𝐈</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𝑇</m:t>
                        </m:r>
                        <m:r>
                          <a:rPr lang="zh-CN" altLang="en-US" i="1">
                            <a:solidFill>
                              <a:srgbClr val="000000"/>
                            </a:solidFill>
                            <a:latin typeface="Cambria Math" panose="02040503050406030204" pitchFamily="18" charset="0"/>
                          </a:rPr>
                          <m:t>𝐀</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𝐓𝐁𝐮</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oMath>
                    </m:oMathPara>
                  </a14:m>
                  <a:endParaRPr lang="en-US" altLang="zh-CN" i="1" dirty="0">
                    <a:solidFill>
                      <a:srgbClr val="000000"/>
                    </a:solidFill>
                    <a:latin typeface="Cambria Math" panose="02040503050406030204" pitchFamily="18" charset="0"/>
                  </a:endParaRPr>
                </a:p>
                <a:p>
                  <a:pPr/>
                  <a:br>
                    <a:rPr lang="zh-CN" alt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m:rPr>
                            <m:aln/>
                          </m:rP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𝑇</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1−3</m:t>
                                  </m:r>
                                  <m:r>
                                    <a:rPr lang="zh-CN" altLang="en-US" i="1">
                                      <a:solidFill>
                                        <a:srgbClr val="000000"/>
                                      </a:solidFill>
                                      <a:latin typeface="Cambria Math" panose="02040503050406030204" pitchFamily="18" charset="0"/>
                                    </a:rPr>
                                    <m:t>𝑇</m:t>
                                  </m:r>
                                </m:e>
                              </m:mr>
                            </m:m>
                          </m:e>
                        </m:d>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𝑇</m:t>
                                  </m:r>
                                </m:e>
                              </m:mr>
                            </m:m>
                          </m:e>
                        </m:d>
                        <m:r>
                          <a:rPr lang="zh-CN" altLang="en-US" i="1">
                            <a:solidFill>
                              <a:srgbClr val="000000"/>
                            </a:solidFill>
                            <a:latin typeface="Cambria Math" panose="02040503050406030204" pitchFamily="18" charset="0"/>
                          </a:rPr>
                          <m:t>𝐮</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177335" y="1067316"/>
                  <a:ext cx="6418808" cy="2548433"/>
                </a:xfrm>
                <a:prstGeom prst="rect">
                  <a:avLst/>
                </a:prstGeom>
                <a:blipFill>
                  <a:blip r:embed="rId4"/>
                  <a:stretch>
                    <a:fillRect/>
                  </a:stretch>
                </a:blipFill>
              </p:spPr>
              <p:txBody>
                <a:bodyPr/>
                <a:lstStyle/>
                <a:p>
                  <a:r>
                    <a:rPr lang="zh-CN" altLang="en-US">
                      <a:noFill/>
                    </a:rPr>
                    <a:t> </a:t>
                  </a:r>
                </a:p>
              </p:txBody>
            </p:sp>
          </mc:Fallback>
        </mc:AlternateContent>
      </p:grpSp>
      <p:grpSp>
        <p:nvGrpSpPr>
          <p:cNvPr id="5" name="组合 4"/>
          <p:cNvGrpSpPr/>
          <p:nvPr/>
        </p:nvGrpSpPr>
        <p:grpSpPr>
          <a:xfrm>
            <a:off x="834800" y="2012144"/>
            <a:ext cx="9232257" cy="2841045"/>
            <a:chOff x="798349" y="2215827"/>
            <a:chExt cx="9232257" cy="2841045"/>
          </a:xfrm>
        </p:grpSpPr>
        <p:sp>
          <p:nvSpPr>
            <p:cNvPr id="29" name="矩形 28"/>
            <p:cNvSpPr/>
            <p:nvPr/>
          </p:nvSpPr>
          <p:spPr>
            <a:xfrm>
              <a:off x="798349" y="2215827"/>
              <a:ext cx="7625632" cy="2520370"/>
            </a:xfrm>
            <a:prstGeom prst="rect">
              <a:avLst/>
            </a:prstGeom>
            <a:noFill/>
          </p:spPr>
          <p:txBody>
            <a:bodyPr wrap="square">
              <a:spAutoFit/>
            </a:bodyPr>
            <a:lstStyle/>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(3) </a:t>
              </a:r>
              <a:r>
                <a:rPr lang="zh-CN" altLang="en-US" dirty="0">
                  <a:solidFill>
                    <a:sysClr val="windowText" lastClr="000000"/>
                  </a:solidFill>
                  <a:latin typeface="宋体" panose="02010600030101010101" pitchFamily="2" charset="-122"/>
                  <a:ea typeface="宋体" panose="02010600030101010101" pitchFamily="2" charset="-122"/>
                </a:rPr>
                <a:t>结果比较  若将</a:t>
              </a:r>
              <a:r>
                <a:rPr lang="en-US" altLang="zh-CN" dirty="0">
                  <a:solidFill>
                    <a:sysClr val="windowText" lastClr="000000"/>
                  </a:solidFill>
                  <a:latin typeface="宋体" panose="02010600030101010101" pitchFamily="2" charset="-122"/>
                  <a:ea typeface="宋体" panose="02010600030101010101" pitchFamily="2" charset="-122"/>
                </a:rPr>
                <a:t>7=0.048</a:t>
              </a:r>
              <a:r>
                <a:rPr lang="zh-CN" altLang="en-US" dirty="0">
                  <a:solidFill>
                    <a:sysClr val="windowText" lastClr="000000"/>
                  </a:solidFill>
                  <a:latin typeface="宋体" panose="02010600030101010101" pitchFamily="2" charset="-122"/>
                  <a:ea typeface="宋体" panose="02010600030101010101" pitchFamily="2" charset="-122"/>
                </a:rPr>
                <a:t>分别代入式</a:t>
              </a:r>
              <a:r>
                <a:rPr lang="en-US" altLang="zh-CN" dirty="0">
                  <a:solidFill>
                    <a:sysClr val="windowText" lastClr="000000"/>
                  </a:solidFill>
                  <a:latin typeface="宋体" panose="02010600030101010101" pitchFamily="2" charset="-122"/>
                  <a:ea typeface="宋体" panose="02010600030101010101" pitchFamily="2" charset="-122"/>
                </a:rPr>
                <a:t>(2.84)</a:t>
              </a:r>
              <a:r>
                <a:rPr lang="zh-CN" altLang="en-US" dirty="0">
                  <a:solidFill>
                    <a:sysClr val="windowText" lastClr="000000"/>
                  </a:solidFill>
                  <a:latin typeface="宋体" panose="02010600030101010101" pitchFamily="2" charset="-122"/>
                  <a:ea typeface="宋体" panose="02010600030101010101" pitchFamily="2" charset="-122"/>
                </a:rPr>
                <a:t>和式</a:t>
              </a:r>
              <a:r>
                <a:rPr lang="en-US" altLang="zh-CN" dirty="0">
                  <a:solidFill>
                    <a:sysClr val="windowText" lastClr="000000"/>
                  </a:solidFill>
                  <a:latin typeface="宋体" panose="02010600030101010101" pitchFamily="2" charset="-122"/>
                  <a:ea typeface="宋体" panose="02010600030101010101" pitchFamily="2" charset="-122"/>
                </a:rPr>
                <a:t>(2.85),</a:t>
              </a:r>
              <a:r>
                <a:rPr lang="zh-CN" altLang="en-US" dirty="0">
                  <a:solidFill>
                    <a:sysClr val="windowText" lastClr="000000"/>
                  </a:solidFill>
                  <a:latin typeface="宋体" panose="02010600030101010101" pitchFamily="2" charset="-122"/>
                  <a:ea typeface="宋体" panose="02010600030101010101" pitchFamily="2" charset="-122"/>
                </a:rPr>
                <a:t>可计算得</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一般离散化：</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近似离散化：</a:t>
              </a:r>
              <a:endPar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可见两者非常接近。</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4" name="对象 3"/>
                <p:cNvSpPr txBox="1"/>
                <p:nvPr/>
              </p:nvSpPr>
              <p:spPr>
                <a:xfrm>
                  <a:off x="1367197" y="2967690"/>
                  <a:ext cx="8663409" cy="165833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[0.04(</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0.037</m:t>
                                  </m:r>
                                </m:e>
                                <m:e>
                                  <m:r>
                                    <a:rPr lang="zh-CN" altLang="en-US" i="1">
                                      <a:solidFill>
                                        <a:srgbClr val="000000"/>
                                      </a:solidFill>
                                      <a:latin typeface="Cambria Math" panose="02040503050406030204" pitchFamily="18" charset="0"/>
                                    </a:rPr>
                                    <m:t>7</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0.886</m:t>
                                  </m:r>
                                </m:e>
                                <m:e>
                                  <m:r>
                                    <a:rPr lang="zh-CN" altLang="en-US" i="1">
                                      <a:solidFill>
                                        <a:srgbClr val="000000"/>
                                      </a:solidFill>
                                      <a:latin typeface="Cambria Math" panose="02040503050406030204" pitchFamily="18" charset="0"/>
                                    </a:rPr>
                                    <m:t>9</m:t>
                                  </m:r>
                                </m:e>
                              </m:mr>
                            </m:m>
                          </m:e>
                        </m:d>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(0.04</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0.0008</m:t>
                                  </m:r>
                                </m:e>
                              </m:mr>
                              <m:mr>
                                <m:e>
                                  <m:r>
                                    <a:rPr lang="zh-CN" altLang="en-US" i="1">
                                      <a:solidFill>
                                        <a:srgbClr val="000000"/>
                                      </a:solidFill>
                                      <a:latin typeface="Cambria Math" panose="02040503050406030204" pitchFamily="18" charset="0"/>
                                    </a:rPr>
                                    <m:t>0.0377</m:t>
                                  </m:r>
                                </m:e>
                              </m:mr>
                            </m:m>
                          </m:e>
                        </m:d>
                        <m:r>
                          <a:rPr lang="zh-CN" altLang="en-US" i="1">
                            <a:solidFill>
                              <a:srgbClr val="000000"/>
                            </a:solidFill>
                            <a:latin typeface="Cambria Math" panose="02040503050406030204" pitchFamily="18" charset="0"/>
                          </a:rPr>
                          <m:t>𝑢</m:t>
                        </m:r>
                        <m:r>
                          <a:rPr lang="zh-CN" altLang="en-US" i="1">
                            <a:solidFill>
                              <a:srgbClr val="000000"/>
                            </a:solidFill>
                            <a:latin typeface="Cambria Math" panose="02040503050406030204" pitchFamily="18" charset="0"/>
                          </a:rPr>
                          <m:t>(0.04</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1367197" y="2967690"/>
                  <a:ext cx="8663409" cy="1658334"/>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对象 7"/>
                <p:cNvSpPr txBox="1"/>
                <p:nvPr/>
              </p:nvSpPr>
              <p:spPr>
                <a:xfrm>
                  <a:off x="1367197" y="3796857"/>
                  <a:ext cx="7780848" cy="126001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[0.04(</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0.040</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0.880</m:t>
                                  </m:r>
                                </m:e>
                                <m:e>
                                  <m:r>
                                    <a:rPr lang="zh-CN" altLang="en-US" i="1">
                                      <a:solidFill>
                                        <a:srgbClr val="000000"/>
                                      </a:solidFill>
                                      <a:latin typeface="Cambria Math" panose="02040503050406030204" pitchFamily="18" charset="0"/>
                                    </a:rPr>
                                    <m:t>0</m:t>
                                  </m:r>
                                </m:e>
                              </m:mr>
                            </m:m>
                          </m:e>
                        </m:d>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(0.04</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0.04</m:t>
                                  </m:r>
                                </m:e>
                              </m:mr>
                            </m:m>
                          </m:e>
                        </m:d>
                        <m:r>
                          <a:rPr lang="zh-CN" altLang="en-US" i="1">
                            <a:solidFill>
                              <a:srgbClr val="000000"/>
                            </a:solidFill>
                            <a:latin typeface="Cambria Math" panose="02040503050406030204" pitchFamily="18" charset="0"/>
                          </a:rPr>
                          <m:t>𝑢</m:t>
                        </m:r>
                        <m:r>
                          <a:rPr lang="zh-CN" altLang="en-US" i="1">
                            <a:solidFill>
                              <a:srgbClr val="000000"/>
                            </a:solidFill>
                            <a:latin typeface="Cambria Math" panose="02040503050406030204" pitchFamily="18" charset="0"/>
                          </a:rPr>
                          <m:t>(0.04</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8" name="对象 7"/>
                <p:cNvSpPr txBox="1">
                  <a:spLocks noRot="1" noChangeAspect="1" noMove="1" noResize="1" noEditPoints="1" noAdjustHandles="1" noChangeArrowheads="1" noChangeShapeType="1" noTextEdit="1"/>
                </p:cNvSpPr>
                <p:nvPr/>
              </p:nvSpPr>
              <p:spPr>
                <a:xfrm>
                  <a:off x="1367197" y="3796857"/>
                  <a:ext cx="7780848" cy="1260015"/>
                </a:xfrm>
                <a:prstGeom prst="rect">
                  <a:avLst/>
                </a:prstGeom>
                <a:blipFill>
                  <a:blip r:embed="rId6"/>
                  <a:stretch>
                    <a:fillRect/>
                  </a:stretch>
                </a:blipFill>
              </p:spPr>
              <p:txBody>
                <a:bodyPr/>
                <a:lstStyle/>
                <a:p>
                  <a:r>
                    <a:rPr lang="zh-CN" alt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连续系统状态方程的离散化</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3" y="995808"/>
            <a:ext cx="6641767" cy="2520370"/>
          </a:xfrm>
          <a:prstGeom prst="rect">
            <a:avLst/>
          </a:prstGeom>
          <a:noFill/>
        </p:spPr>
        <p:txBody>
          <a:bodyPr wrap="square">
            <a:spAutoFit/>
          </a:bodyPr>
          <a:lstStyle/>
          <a:p>
            <a:pPr>
              <a:lnSpc>
                <a:spcPct val="150000"/>
              </a:lnSpc>
            </a:pPr>
            <a:r>
              <a:rPr lang="en-US" altLang="zh-CN" b="1" dirty="0">
                <a:solidFill>
                  <a:sysClr val="windowText" lastClr="000000"/>
                </a:solidFill>
                <a:latin typeface="宋体" panose="02010600030101010101" pitchFamily="2" charset="-122"/>
                <a:ea typeface="宋体" panose="02010600030101010101" pitchFamily="2" charset="-122"/>
              </a:rPr>
              <a:t>2.4.2  </a:t>
            </a:r>
            <a:r>
              <a:rPr lang="zh-CN" altLang="en-US" b="1" dirty="0">
                <a:solidFill>
                  <a:sysClr val="windowText" lastClr="000000"/>
                </a:solidFill>
                <a:latin typeface="宋体" panose="02010600030101010101" pitchFamily="2" charset="-122"/>
                <a:ea typeface="宋体" panose="02010600030101010101" pitchFamily="2" charset="-122"/>
              </a:rPr>
              <a:t>应用</a:t>
            </a:r>
            <a:r>
              <a:rPr lang="en-US" altLang="zh-CN" b="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MATLAB</a:t>
            </a:r>
            <a:r>
              <a:rPr lang="zh-CN" altLang="en-US" b="1" dirty="0">
                <a:solidFill>
                  <a:sysClr val="windowText" lastClr="000000"/>
                </a:solidFill>
                <a:latin typeface="宋体" panose="02010600030101010101" pitchFamily="2" charset="-122"/>
                <a:ea typeface="宋体" panose="02010600030101010101" pitchFamily="2" charset="-122"/>
              </a:rPr>
              <a:t>实现定常连续系统状态方程的离散化</a:t>
            </a:r>
            <a:endParaRPr lang="en-US" altLang="zh-CN" b="1"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例</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2.33  </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线性定常连续系统的状态方程为</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试求其离散化状态方程。</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2947988" y="2306638"/>
                <a:ext cx="4478662" cy="213732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−3</m:t>
                                </m:r>
                              </m:e>
                              <m:e>
                                <m:r>
                                  <a:rPr lang="zh-CN" altLang="en-US" i="1">
                                    <a:solidFill>
                                      <a:srgbClr val="000000"/>
                                    </a:solidFill>
                                    <a:latin typeface="Cambria Math" panose="02040503050406030204" pitchFamily="18" charset="0"/>
                                  </a:rPr>
                                  <m:t>−4</m:t>
                                </m:r>
                              </m:e>
                            </m:mr>
                          </m:m>
                        </m:e>
                      </m:d>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𝐮</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947988" y="2306638"/>
                <a:ext cx="4478662" cy="2137320"/>
              </a:xfrm>
              <a:prstGeom prst="rect">
                <a:avLst/>
              </a:prstGeom>
              <a:blipFill>
                <a:blip r:embed="rId4"/>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连续系统状态方程的离散化</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2" y="555526"/>
            <a:ext cx="7745403" cy="4182363"/>
          </a:xfrm>
          <a:prstGeom prst="rect">
            <a:avLst/>
          </a:prstGeom>
          <a:noFill/>
        </p:spPr>
        <p:txBody>
          <a:bodyPr wrap="square">
            <a:spAutoFit/>
          </a:bodyPr>
          <a:lstStyle/>
          <a:p>
            <a:pPr>
              <a:lnSpc>
                <a:spcPct val="150000"/>
              </a:lnSpc>
            </a:pP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解  该例未指定采样周期，故应用</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sc2d</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函数求解，相应的 </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MATLAB</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命令如下</a:t>
            </a:r>
            <a:endPar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A=[0,1;-3,-4];</a:t>
            </a:r>
          </a:p>
          <a:p>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B=[0;1];</a:t>
            </a:r>
          </a:p>
          <a:p>
            <a:r>
              <a:rPr lang="pl-PL" altLang="zh-CN" sz="1800" b="0" i="0" u="none" strike="noStrike" baseline="0" dirty="0">
                <a:solidFill>
                  <a:srgbClr val="000000"/>
                </a:solidFill>
                <a:latin typeface="Times New Roman" panose="02020603050405020304" pitchFamily="18" charset="0"/>
                <a:cs typeface="Times New Roman" panose="02020603050405020304" pitchFamily="18" charset="0"/>
              </a:rPr>
              <a:t>[Ak,Bk]=sc2d(A,B)</a:t>
            </a:r>
          </a:p>
          <a:p>
            <a:pPr>
              <a:lnSpc>
                <a:spcPct val="150000"/>
              </a:lnSpc>
            </a:pP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Ak =</a:t>
            </a:r>
          </a:p>
          <a:p>
            <a:pPr>
              <a:lnSpc>
                <a:spcPct val="150000"/>
              </a:lnSpc>
            </a:pP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(3*exp(-T))/2 - exp(-3*T)/2,     exp(-T)/2 - exp(-3*T)/2]</a:t>
            </a:r>
          </a:p>
          <a:p>
            <a:pPr>
              <a:lnSpc>
                <a:spcPct val="150000"/>
              </a:lnSpc>
            </a:pP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(3*exp(-3*T))/2 - (3*exp(-T))/2, (3*exp(-3*T))/2 - exp(-T)/2]</a:t>
            </a:r>
          </a:p>
          <a:p>
            <a:pPr>
              <a:lnSpc>
                <a:spcPct val="150000"/>
              </a:lnSpc>
            </a:pP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Bk =</a:t>
            </a:r>
          </a:p>
          <a:p>
            <a:pPr>
              <a:lnSpc>
                <a:spcPct val="150000"/>
              </a:lnSpc>
            </a:pP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[exp(-3*T)/6 - exp(-T)/2 + 1/3]</a:t>
            </a:r>
          </a:p>
          <a:p>
            <a:pPr>
              <a:lnSpc>
                <a:spcPct val="150000"/>
              </a:lnSpc>
            </a:pP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     exp(-T)/2 - exp(-3*T)/2 ]</a:t>
            </a:r>
          </a:p>
          <a:p>
            <a:pPr>
              <a:lnSpc>
                <a:spcPct val="150000"/>
              </a:lnSpc>
            </a:pP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连续系统状态方程的离散化</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2" y="483518"/>
            <a:ext cx="7745403" cy="2104872"/>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从而系统的离散化状态方程为</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539552" y="1419622"/>
                <a:ext cx="9001001" cy="452450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smtClean="0">
                          <a:solidFill>
                            <a:srgbClr val="000000"/>
                          </a:solidFill>
                          <a:latin typeface="Cambria Math" panose="02040503050406030204" pitchFamily="18" charset="0"/>
                        </a:rPr>
                        <m:t>𝑥</m:t>
                      </m:r>
                      <m:d>
                        <m:dPr>
                          <m:begChr m:val="["/>
                          <m:endChr m:val="]"/>
                          <m:ctrlPr>
                            <a:rPr lang="zh-CN" altLang="en-US" i="1" smtClean="0">
                              <a:solidFill>
                                <a:srgbClr val="000000"/>
                              </a:solidFill>
                              <a:latin typeface="Cambria Math" panose="02040503050406030204" pitchFamily="18" charset="0"/>
                            </a:rPr>
                          </m:ctrlPr>
                        </m:dPr>
                        <m:e>
                          <m:d>
                            <m:dPr>
                              <m:ctrlPr>
                                <a:rPr lang="zh-CN" altLang="en-US" i="1" smtClean="0">
                                  <a:solidFill>
                                    <a:srgbClr val="000000"/>
                                  </a:solidFill>
                                  <a:latin typeface="Cambria Math" panose="02040503050406030204" pitchFamily="18" charset="0"/>
                                </a:rPr>
                              </m:ctrlPr>
                            </m:dPr>
                            <m:e>
                              <m:r>
                                <a:rPr lang="zh-CN" altLang="en-US" i="1" smtClean="0">
                                  <a:solidFill>
                                    <a:srgbClr val="000000"/>
                                  </a:solidFill>
                                  <a:latin typeface="Cambria Math" panose="02040503050406030204" pitchFamily="18" charset="0"/>
                                </a:rPr>
                                <m:t>𝑘</m:t>
                              </m:r>
                              <m:r>
                                <a:rPr lang="zh-CN" altLang="en-US" i="1" smtClean="0">
                                  <a:solidFill>
                                    <a:srgbClr val="000000"/>
                                  </a:solidFill>
                                  <a:latin typeface="Cambria Math" panose="02040503050406030204" pitchFamily="18" charset="0"/>
                                </a:rPr>
                                <m:t>+1</m:t>
                              </m:r>
                            </m:e>
                          </m:d>
                          <m:r>
                            <a:rPr lang="zh-CN" altLang="en-US" i="1" smtClean="0">
                              <a:solidFill>
                                <a:srgbClr val="000000"/>
                              </a:solidFill>
                              <a:latin typeface="Cambria Math" panose="02040503050406030204" pitchFamily="18" charset="0"/>
                            </a:rPr>
                            <m:t>𝑇</m:t>
                          </m:r>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𝑇</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𝑇</m:t>
                                    </m:r>
                                  </m:sup>
                                </m:sSup>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𝑇</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𝑟</m:t>
                                    </m:r>
                                  </m:sup>
                                </m:sSup>
                              </m:e>
                            </m:mr>
                            <m:mr>
                              <m:e>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𝑇</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𝑇</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𝑇</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𝑇</m:t>
                                    </m:r>
                                  </m:sup>
                                </m:sSup>
                              </m:e>
                              <m:e/>
                            </m:mr>
                          </m:m>
                        </m:e>
                      </m:d>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𝑘𝑇</m:t>
                          </m:r>
                        </m:e>
                      </m:d>
                    </m:oMath>
                  </m:oMathPara>
                </a14:m>
                <a:endParaRPr lang="en-US" altLang="zh-CN" i="1" dirty="0">
                  <a:solidFill>
                    <a:srgbClr val="000000"/>
                  </a:solidFill>
                  <a:latin typeface="Cambria Math" panose="02040503050406030204" pitchFamily="18" charset="0"/>
                </a:endParaRPr>
              </a:p>
              <a:p>
                <a:endParaRPr lang="en-US" altLang="zh-CN" i="1" dirty="0">
                  <a:solidFill>
                    <a:srgbClr val="000000"/>
                  </a:solidFill>
                  <a:latin typeface="Cambria Math" panose="02040503050406030204" pitchFamily="18" charset="0"/>
                </a:endParaRPr>
              </a:p>
              <a:p>
                <a:r>
                  <a:rPr lang="zh-CN" altLang="en-US" dirty="0">
                    <a:solidFill>
                      <a:srgbClr val="000000"/>
                    </a:solidFill>
                  </a:rPr>
                  <a:t>                        </a:t>
                </a:r>
                <a14:m>
                  <m:oMath xmlns:m="http://schemas.openxmlformats.org/officeDocument/2006/math">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𝑟</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6</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𝑟</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3</m:t>
                                  </m:r>
                                </m:den>
                              </m:f>
                            </m:e>
                          </m:m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𝑟</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𝑇</m:t>
                                  </m:r>
                                </m:sup>
                              </m:sSup>
                            </m:e>
                          </m:mr>
                        </m:m>
                      </m:e>
                    </m:d>
                    <m:r>
                      <a:rPr lang="zh-CN" altLang="en-US" i="1">
                        <a:solidFill>
                          <a:srgbClr val="000000"/>
                        </a:solidFill>
                        <a:latin typeface="Cambria Math" panose="02040503050406030204" pitchFamily="18" charset="0"/>
                      </a:rPr>
                      <m:t>𝑢</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oMath>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539552" y="1419622"/>
                <a:ext cx="9001001" cy="4524509"/>
              </a:xfrm>
              <a:prstGeom prst="rect">
                <a:avLst/>
              </a:prstGeom>
              <a:blipFill>
                <a:blip r:embed="rId4"/>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3" y="995808"/>
            <a:ext cx="6641767" cy="1273875"/>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例 </a:t>
            </a:r>
            <a:r>
              <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2.2  </a:t>
            </a: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已知线性定常系统齐次状态方程为</a:t>
            </a:r>
            <a:endPar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初始条件为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x</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(0) </a:t>
            </a: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，试求齐次状态方程的解。</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sp>
        <p:nvSpPr>
          <p:cNvPr id="29" name="矩形 28"/>
          <p:cNvSpPr/>
          <p:nvPr/>
        </p:nvSpPr>
        <p:spPr>
          <a:xfrm>
            <a:off x="798349" y="2215826"/>
            <a:ext cx="6641767"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解：</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5436096" y="1011442"/>
                <a:ext cx="2147888" cy="100171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−3</m:t>
                                </m:r>
                              </m:e>
                            </m:mr>
                          </m:m>
                        </m:e>
                      </m:d>
                      <m:r>
                        <a:rPr lang="zh-CN" altLang="en-US" i="1">
                          <a:solidFill>
                            <a:srgbClr val="000000"/>
                          </a:solidFill>
                          <a:latin typeface="Cambria Math" panose="02040503050406030204" pitchFamily="18" charset="0"/>
                        </a:rPr>
                        <m:t>𝑥</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5436096" y="1011442"/>
                <a:ext cx="2147888" cy="1001712"/>
              </a:xfrm>
              <a:prstGeom prst="rect">
                <a:avLst/>
              </a:prstGeom>
              <a:blipFill rotWithShape="1">
                <a:blip r:embed="rId4"/>
                <a:stretch>
                  <a:fillRect l="-23" t="-52" r="8" b="2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对象 2"/>
              <p:cNvSpPr txBox="1"/>
              <p:nvPr/>
            </p:nvSpPr>
            <p:spPr>
              <a:xfrm>
                <a:off x="1547664" y="2512991"/>
                <a:ext cx="2305050" cy="54133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𝐴𝑡</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(0)</m:t>
                      </m:r>
                    </m:oMath>
                  </m:oMathPara>
                </a14:m>
                <a:endParaRPr lang="zh-CN" altLang="en-US" dirty="0"/>
              </a:p>
            </p:txBody>
          </p:sp>
        </mc:Choice>
        <mc:Fallback xmlns="">
          <p:sp>
            <p:nvSpPr>
              <p:cNvPr id="3" name="对象 2"/>
              <p:cNvSpPr txBox="1">
                <a:spLocks noRot="1" noChangeAspect="1" noMove="1" noResize="1" noEditPoints="1" noAdjustHandles="1" noChangeArrowheads="1" noChangeShapeType="1" noTextEdit="1"/>
              </p:cNvSpPr>
              <p:nvPr/>
            </p:nvSpPr>
            <p:spPr>
              <a:xfrm>
                <a:off x="1547664" y="2512991"/>
                <a:ext cx="2305050" cy="541338"/>
              </a:xfrm>
              <a:prstGeom prst="rect">
                <a:avLst/>
              </a:prstGeom>
              <a:blipFill rotWithShape="1">
                <a:blip r:embed="rId5"/>
                <a:stretch>
                  <a:fillRect l="-7" t="-55" r="7" b="11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1547664" y="3130347"/>
                <a:ext cx="7092950" cy="124936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𝑠𝐼</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𝑠</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𝑠</m:t>
                                </m:r>
                              </m:e>
                            </m:mr>
                          </m:m>
                        </m:e>
                      </m:d>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−3</m:t>
                                </m:r>
                              </m:e>
                            </m:mr>
                          </m:m>
                        </m:e>
                      </m:d>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𝑠</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+3</m:t>
                                </m:r>
                              </m:e>
                            </m:mr>
                          </m:m>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1547664" y="3130347"/>
                <a:ext cx="7092950" cy="1249362"/>
              </a:xfrm>
              <a:prstGeom prst="rect">
                <a:avLst/>
              </a:prstGeom>
              <a:blipFill rotWithShape="1">
                <a:blip r:embed="rId6"/>
                <a:stretch>
                  <a:fillRect l="-2" t="-35" r="2" b="9"/>
                </a:stretch>
              </a:blipFill>
            </p:spPr>
            <p:txBody>
              <a:bodyPr/>
              <a:lstStyle/>
              <a:p>
                <a:r>
                  <a:rPr lang="zh-CN" altLang="en-US">
                    <a:noFill/>
                  </a:rPr>
                  <a:t> </a:t>
                </a:r>
              </a:p>
            </p:txBody>
          </p:sp>
        </mc:Fallback>
      </mc:AlternateContent>
      <p:sp>
        <p:nvSpPr>
          <p:cNvPr id="11" name="文本框 10"/>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29" grpId="0"/>
      <p:bldP spid="3" grpId="0"/>
      <p:bldP spid="4" grpId="0"/>
      <p:bldP spid="11"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连续系统状态方程的离散化</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55576" y="987574"/>
            <a:ext cx="8286477" cy="2935868"/>
          </a:xfrm>
          <a:prstGeom prst="rect">
            <a:avLst/>
          </a:prstGeom>
          <a:noFill/>
        </p:spPr>
        <p:txBody>
          <a:bodyPr wrap="square">
            <a:spAutoFit/>
          </a:bodyPr>
          <a:lstStyle/>
          <a:p>
            <a:pPr>
              <a:lnSpc>
                <a:spcPct val="150000"/>
              </a:lnSpc>
            </a:pPr>
            <a:r>
              <a:rPr lang="zh-CN" altLang="en-US" dirty="0">
                <a:latin typeface="Times New Roman" panose="02020603050405020304" pitchFamily="18" charset="0"/>
                <a:ea typeface="宋体" panose="02010600030101010101" pitchFamily="2" charset="-122"/>
                <a:cs typeface="Times New Roman" panose="02020603050405020304" pitchFamily="18" charset="0"/>
              </a:rPr>
              <a:t>若设采样周期</a:t>
            </a:r>
            <a:r>
              <a:rPr lang="en-US" altLang="zh-CN" dirty="0">
                <a:latin typeface="Times New Roman" panose="02020603050405020304" pitchFamily="18" charset="0"/>
                <a:ea typeface="宋体" panose="02010600030101010101" pitchFamily="2" charset="-122"/>
                <a:cs typeface="Times New Roman" panose="02020603050405020304" pitchFamily="18" charset="0"/>
              </a:rPr>
              <a:t>T=18,</a:t>
            </a:r>
            <a:r>
              <a:rPr lang="zh-CN" altLang="en-US" dirty="0">
                <a:latin typeface="Times New Roman" panose="02020603050405020304" pitchFamily="18" charset="0"/>
                <a:ea typeface="宋体" panose="02010600030101010101" pitchFamily="2" charset="-122"/>
                <a:cs typeface="Times New Roman" panose="02020603050405020304" pitchFamily="18" charset="0"/>
              </a:rPr>
              <a:t>则继续执行如下 </a:t>
            </a:r>
            <a:r>
              <a:rPr lang="en-US" altLang="zh-CN" dirty="0">
                <a:latin typeface="Times New Roman" panose="02020603050405020304" pitchFamily="18" charset="0"/>
                <a:ea typeface="宋体" panose="02010600030101010101" pitchFamily="2" charset="-122"/>
                <a:cs typeface="Times New Roman" panose="02020603050405020304" pitchFamily="18" charset="0"/>
              </a:rPr>
              <a:t>MATLAB</a:t>
            </a:r>
            <a:r>
              <a:rPr lang="zh-CN" altLang="en-US" dirty="0">
                <a:latin typeface="Times New Roman" panose="02020603050405020304" pitchFamily="18" charset="0"/>
                <a:ea typeface="宋体" panose="02010600030101010101" pitchFamily="2" charset="-122"/>
                <a:cs typeface="Times New Roman" panose="02020603050405020304" pitchFamily="18" charset="0"/>
              </a:rPr>
              <a:t>命令</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sz="1800" b="0" i="0" u="none" strike="noStrike" baseline="0" dirty="0">
                <a:latin typeface="Times New Roman" panose="02020603050405020304" pitchFamily="18" charset="0"/>
                <a:cs typeface="Times New Roman" panose="02020603050405020304" pitchFamily="18" charset="0"/>
              </a:rPr>
              <a:t>AKT=subs(Ak,'T',1),</a:t>
            </a:r>
            <a:r>
              <a:rPr lang="en-US" altLang="zh-CN" sz="1800" b="0" i="0" u="none" strike="noStrike" baseline="0" dirty="0" err="1">
                <a:latin typeface="Times New Roman" panose="02020603050405020304" pitchFamily="18" charset="0"/>
                <a:cs typeface="Times New Roman" panose="02020603050405020304" pitchFamily="18" charset="0"/>
              </a:rPr>
              <a:t>BkT</a:t>
            </a:r>
            <a:r>
              <a:rPr lang="en-US" altLang="zh-CN" sz="1800" b="0" i="0" u="none" strike="noStrike" baseline="0" dirty="0">
                <a:latin typeface="Times New Roman" panose="02020603050405020304" pitchFamily="18" charset="0"/>
                <a:cs typeface="Times New Roman" panose="02020603050405020304" pitchFamily="18" charset="0"/>
              </a:rPr>
              <a:t>=subs(Bk,'T',1)</a:t>
            </a:r>
          </a:p>
          <a:p>
            <a:pPr>
              <a:lnSpc>
                <a:spcPct val="150000"/>
              </a:lnSpc>
            </a:pPr>
            <a:r>
              <a:rPr lang="zh-CN" altLang="en-US" dirty="0">
                <a:latin typeface="Times New Roman" panose="02020603050405020304" pitchFamily="18" charset="0"/>
                <a:ea typeface="宋体" panose="02010600030101010101" pitchFamily="2" charset="-122"/>
                <a:cs typeface="Times New Roman" panose="02020603050405020304" pitchFamily="18" charset="0"/>
              </a:rPr>
              <a:t>可得</a:t>
            </a:r>
            <a:r>
              <a:rPr lang="en-US" altLang="zh-CN" dirty="0" err="1">
                <a:latin typeface="Times New Roman" panose="02020603050405020304" pitchFamily="18" charset="0"/>
                <a:ea typeface="宋体" panose="02010600030101010101" pitchFamily="2" charset="-122"/>
                <a:cs typeface="Times New Roman" panose="02020603050405020304" pitchFamily="18" charset="0"/>
              </a:rPr>
              <a:t>AkT</a:t>
            </a:r>
            <a:r>
              <a:rPr lang="en-US" altLang="zh-CN" dirty="0">
                <a:latin typeface="Times New Roman" panose="02020603050405020304" pitchFamily="18" charset="0"/>
                <a:ea typeface="宋体" panose="02010600030101010101" pitchFamily="2" charset="-122"/>
                <a:cs typeface="Times New Roman" panose="02020603050405020304" pitchFamily="18" charset="0"/>
              </a:rPr>
              <a:t> =</a:t>
            </a:r>
          </a:p>
          <a:p>
            <a:pPr>
              <a:lnSpc>
                <a:spcPct val="150000"/>
              </a:lnSpc>
            </a:pPr>
            <a:r>
              <a:rPr lang="en-US" altLang="zh-CN" dirty="0">
                <a:latin typeface="Times New Roman" panose="02020603050405020304" pitchFamily="18" charset="0"/>
                <a:ea typeface="宋体" panose="02010600030101010101" pitchFamily="2" charset="-122"/>
                <a:cs typeface="Times New Roman" panose="02020603050405020304" pitchFamily="18" charset="0"/>
              </a:rPr>
              <a:t>[     (3*exp(-1))/2 - exp(-3)/2,     exp(-1)/2 - exp(-3)/2]</a:t>
            </a:r>
          </a:p>
          <a:p>
            <a:pPr>
              <a:lnSpc>
                <a:spcPct val="150000"/>
              </a:lnSpc>
            </a:pPr>
            <a:r>
              <a:rPr lang="en-US" altLang="zh-CN" dirty="0">
                <a:latin typeface="Times New Roman" panose="02020603050405020304" pitchFamily="18" charset="0"/>
                <a:ea typeface="宋体" panose="02010600030101010101" pitchFamily="2" charset="-122"/>
                <a:cs typeface="Times New Roman" panose="02020603050405020304" pitchFamily="18" charset="0"/>
              </a:rPr>
              <a:t>[ (3*exp(-3))/2 - (3*exp(-1))/2, (3*exp(-3))/2 - exp(-1)/2]</a:t>
            </a:r>
          </a:p>
          <a:p>
            <a:pPr>
              <a:lnSpc>
                <a:spcPct val="150000"/>
              </a:lnSpc>
            </a:pPr>
            <a:r>
              <a:rPr lang="en-US" altLang="zh-CN" dirty="0" err="1">
                <a:latin typeface="Times New Roman" panose="02020603050405020304" pitchFamily="18" charset="0"/>
                <a:ea typeface="宋体" panose="02010600030101010101" pitchFamily="2" charset="-122"/>
                <a:cs typeface="Times New Roman" panose="02020603050405020304" pitchFamily="18" charset="0"/>
              </a:rPr>
              <a:t>BkT</a:t>
            </a:r>
            <a:r>
              <a:rPr lang="en-US" altLang="zh-CN" dirty="0">
                <a:latin typeface="Times New Roman" panose="02020603050405020304" pitchFamily="18" charset="0"/>
                <a:ea typeface="宋体" panose="02010600030101010101" pitchFamily="2" charset="-122"/>
                <a:cs typeface="Times New Roman" panose="02020603050405020304" pitchFamily="18" charset="0"/>
              </a:rPr>
              <a:t> =  [exp(-3)/6 - exp(-1)/2 + 1/3]</a:t>
            </a:r>
          </a:p>
          <a:p>
            <a:pPr>
              <a:lnSpc>
                <a:spcPct val="150000"/>
              </a:lnSpc>
            </a:pPr>
            <a:r>
              <a:rPr lang="en-US" altLang="zh-CN" dirty="0">
                <a:latin typeface="Times New Roman" panose="02020603050405020304" pitchFamily="18" charset="0"/>
                <a:ea typeface="宋体" panose="02010600030101010101" pitchFamily="2" charset="-122"/>
                <a:cs typeface="Times New Roman" panose="02020603050405020304" pitchFamily="18" charset="0"/>
              </a:rPr>
              <a:t>       [exp(-1)/2 - exp(-3)/2]</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Tree>
    <p:extLst>
      <p:ext uri="{BB962C8B-B14F-4D97-AF65-F5344CB8AC3E}">
        <p14:creationId xmlns:p14="http://schemas.microsoft.com/office/powerpoint/2010/main" val="20406206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连续系统状态方程的离散化</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899592" y="601650"/>
            <a:ext cx="7745403" cy="2935868"/>
          </a:xfrm>
          <a:prstGeom prst="rect">
            <a:avLst/>
          </a:prstGeom>
          <a:noFill/>
        </p:spPr>
        <p:txBody>
          <a:bodyPr wrap="square">
            <a:spAutoFit/>
          </a:bodyPr>
          <a:lstStyle/>
          <a:p>
            <a:pPr>
              <a:lnSpc>
                <a:spcPct val="150000"/>
              </a:lnSpc>
            </a:pP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约等于</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AKT=</a:t>
            </a:r>
          </a:p>
          <a:p>
            <a:pPr>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0.5269  0.1590</a:t>
            </a:r>
          </a:p>
          <a:p>
            <a:pPr>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-0.4771 -0.1093</a:t>
            </a:r>
          </a:p>
          <a:p>
            <a:pPr>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BKT=0.1577</a:t>
            </a:r>
          </a:p>
          <a:p>
            <a:pPr>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0.1590</a:t>
            </a:r>
            <a:endPar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也就是</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899592" y="3579862"/>
                <a:ext cx="8411641" cy="259266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0.5269</m:t>
                                </m:r>
                              </m:e>
                              <m:e>
                                <m:r>
                                  <a:rPr lang="zh-CN" altLang="en-US" i="1">
                                    <a:solidFill>
                                      <a:srgbClr val="000000"/>
                                    </a:solidFill>
                                    <a:latin typeface="Cambria Math" panose="02040503050406030204" pitchFamily="18" charset="0"/>
                                  </a:rPr>
                                  <m:t>0.1590</m:t>
                                </m:r>
                              </m:e>
                            </m:mr>
                            <m:mr>
                              <m:e>
                                <m:r>
                                  <a:rPr lang="zh-CN" altLang="en-US" i="1">
                                    <a:solidFill>
                                      <a:srgbClr val="000000"/>
                                    </a:solidFill>
                                    <a:latin typeface="Cambria Math" panose="02040503050406030204" pitchFamily="18" charset="0"/>
                                  </a:rPr>
                                  <m:t>−0.4771</m:t>
                                </m:r>
                              </m:e>
                              <m:e>
                                <m:r>
                                  <a:rPr lang="zh-CN" altLang="en-US" i="1">
                                    <a:solidFill>
                                      <a:srgbClr val="000000"/>
                                    </a:solidFill>
                                    <a:latin typeface="Cambria Math" panose="02040503050406030204" pitchFamily="18" charset="0"/>
                                  </a:rPr>
                                  <m:t>−0.1093</m:t>
                                </m:r>
                              </m:e>
                            </m:mr>
                          </m:m>
                        </m:e>
                      </m:d>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0.157</m:t>
                                </m:r>
                              </m:e>
                              <m:e>
                                <m:r>
                                  <a:rPr lang="zh-CN" altLang="en-US" i="1">
                                    <a:solidFill>
                                      <a:srgbClr val="000000"/>
                                    </a:solidFill>
                                    <a:latin typeface="Cambria Math" panose="02040503050406030204" pitchFamily="18" charset="0"/>
                                  </a:rPr>
                                  <m:t>7</m:t>
                                </m:r>
                              </m:e>
                            </m:mr>
                            <m:mr>
                              <m:e>
                                <m:r>
                                  <a:rPr lang="zh-CN" altLang="en-US" i="1">
                                    <a:solidFill>
                                      <a:srgbClr val="000000"/>
                                    </a:solidFill>
                                    <a:latin typeface="Cambria Math" panose="02040503050406030204" pitchFamily="18" charset="0"/>
                                  </a:rPr>
                                  <m:t>0.159</m:t>
                                </m:r>
                              </m:e>
                              <m:e>
                                <m:r>
                                  <a:rPr lang="zh-CN" altLang="en-US" i="1">
                                    <a:solidFill>
                                      <a:srgbClr val="000000"/>
                                    </a:solidFill>
                                    <a:latin typeface="Cambria Math" panose="02040503050406030204" pitchFamily="18" charset="0"/>
                                  </a:rPr>
                                  <m:t>0</m:t>
                                </m:r>
                              </m:e>
                            </m:mr>
                          </m:m>
                        </m:e>
                      </m:d>
                      <m:r>
                        <a:rPr lang="zh-CN" altLang="en-US" i="1">
                          <a:solidFill>
                            <a:srgbClr val="000000"/>
                          </a:solidFill>
                          <a:latin typeface="Cambria Math" panose="02040503050406030204" pitchFamily="18" charset="0"/>
                        </a:rPr>
                        <m:t>𝐮</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899592" y="3579862"/>
                <a:ext cx="8411641" cy="2592660"/>
              </a:xfrm>
              <a:prstGeom prst="rect">
                <a:avLst/>
              </a:prstGeom>
              <a:blipFill>
                <a:blip r:embed="rId4"/>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2"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连续系统状态方程的离散化</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3" y="555526"/>
            <a:ext cx="4000986" cy="4043864"/>
          </a:xfrm>
          <a:prstGeom prst="rect">
            <a:avLst/>
          </a:prstGeom>
          <a:noFill/>
        </p:spPr>
        <p:txBody>
          <a:bodyPr wrap="square">
            <a:spAutoFit/>
          </a:bodyPr>
          <a:lstStyle/>
          <a:p>
            <a:pPr>
              <a:lnSpc>
                <a:spcPct val="150000"/>
              </a:lnSpc>
            </a:pP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该结果也可直接利用</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c2d</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函数获得，即执行 </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MATLAB</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命令</a:t>
            </a:r>
            <a:endPar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A=[0,1;-3,-4];</a:t>
            </a:r>
          </a:p>
          <a:p>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B=[0;1];</a:t>
            </a:r>
          </a:p>
          <a:p>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C=[0,0];</a:t>
            </a:r>
          </a:p>
          <a:p>
            <a:r>
              <a:rPr lang="en-US" altLang="zh-CN" sz="1800" b="0" i="0" u="none" strike="noStrike" baseline="0" dirty="0" err="1">
                <a:solidFill>
                  <a:srgbClr val="000000"/>
                </a:solidFill>
                <a:latin typeface="Times New Roman" panose="02020603050405020304" pitchFamily="18" charset="0"/>
                <a:cs typeface="Times New Roman" panose="02020603050405020304" pitchFamily="18" charset="0"/>
              </a:rPr>
              <a:t>sysd</a:t>
            </a:r>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=c2d(ss(A,B,C,0),1)</a:t>
            </a:r>
          </a:p>
          <a:p>
            <a:pPr>
              <a:lnSpc>
                <a:spcPct val="150000"/>
              </a:lnSpc>
            </a:pP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得</a:t>
            </a:r>
            <a:r>
              <a:rPr lang="en-US" altLang="zh-CN" dirty="0" err="1">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sysd</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a:t>
            </a:r>
          </a:p>
          <a:p>
            <a:pPr>
              <a:lnSpc>
                <a:spcPct val="150000"/>
              </a:lnSpc>
            </a:pP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 = </a:t>
            </a:r>
          </a:p>
          <a:p>
            <a:pPr>
              <a:lnSpc>
                <a:spcPct val="150000"/>
              </a:lnSpc>
            </a:pP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x1       x2</a:t>
            </a:r>
          </a:p>
          <a:p>
            <a:pPr>
              <a:lnSpc>
                <a:spcPct val="150000"/>
              </a:lnSpc>
            </a:pP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x1   0.5269    0.159</a:t>
            </a:r>
          </a:p>
          <a:p>
            <a:pPr>
              <a:lnSpc>
                <a:spcPct val="150000"/>
              </a:lnSpc>
            </a:pP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x2  -0.4771  -0.1093</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连续系统状态方程的离散化</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8" name="文本框 7"/>
          <p:cNvSpPr txBox="1"/>
          <p:nvPr/>
        </p:nvSpPr>
        <p:spPr>
          <a:xfrm>
            <a:off x="1043608" y="863590"/>
            <a:ext cx="4572000" cy="3416320"/>
          </a:xfrm>
          <a:prstGeom prst="rect">
            <a:avLst/>
          </a:prstGeom>
          <a:noFill/>
        </p:spPr>
        <p:txBody>
          <a:bodyPr wrap="square">
            <a:spAutoFit/>
          </a:bodyPr>
          <a:lstStyle/>
          <a:p>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B = </a:t>
            </a:r>
          </a:p>
          <a:p>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u1</a:t>
            </a:r>
          </a:p>
          <a:p>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x1  0.1577</a:t>
            </a:r>
          </a:p>
          <a:p>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x2   0.159</a:t>
            </a:r>
          </a:p>
          <a:p>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C = </a:t>
            </a:r>
          </a:p>
          <a:p>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x1  x2</a:t>
            </a:r>
          </a:p>
          <a:p>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y1   0   0</a:t>
            </a:r>
          </a:p>
          <a:p>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D = </a:t>
            </a:r>
          </a:p>
          <a:p>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u1</a:t>
            </a:r>
          </a:p>
          <a:p>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y1   0</a:t>
            </a:r>
          </a:p>
          <a:p>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Sample time: 1 seconds</a:t>
            </a:r>
          </a:p>
          <a:p>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Discrete-time state-space model.</a:t>
            </a:r>
          </a:p>
        </p:txBody>
      </p:sp>
    </p:spTree>
    <p:extLst>
      <p:ext uri="{BB962C8B-B14F-4D97-AF65-F5344CB8AC3E}">
        <p14:creationId xmlns:p14="http://schemas.microsoft.com/office/powerpoint/2010/main" val="23751055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连续系统状态方程的离散化</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827584" y="1369846"/>
            <a:ext cx="7745403" cy="2104872"/>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例</a:t>
            </a:r>
            <a:r>
              <a:rPr lang="en-US" altLang="zh-CN" dirty="0">
                <a:solidFill>
                  <a:sysClr val="windowText" lastClr="000000"/>
                </a:solidFill>
                <a:latin typeface="宋体" panose="02010600030101010101" pitchFamily="2" charset="-122"/>
                <a:ea typeface="宋体" panose="02010600030101010101" pitchFamily="2" charset="-122"/>
              </a:rPr>
              <a:t>2.34  </a:t>
            </a:r>
            <a:r>
              <a:rPr lang="zh-CN" altLang="en-US" dirty="0">
                <a:solidFill>
                  <a:sysClr val="windowText" lastClr="000000"/>
                </a:solidFill>
                <a:latin typeface="宋体" panose="02010600030101010101" pitchFamily="2" charset="-122"/>
                <a:ea typeface="宋体" panose="02010600030101010101" pitchFamily="2" charset="-122"/>
              </a:rPr>
              <a:t>试求线性定常连续系统状态方程</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        的离散化状态方程。</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2035989" y="2067694"/>
                <a:ext cx="5328592" cy="252028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−3</m:t>
                                </m:r>
                              </m:e>
                            </m:mr>
                          </m:m>
                        </m:e>
                      </m:d>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𝑢</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035989" y="2067694"/>
                <a:ext cx="5328592" cy="2520280"/>
              </a:xfrm>
              <a:prstGeom prst="rect">
                <a:avLst/>
              </a:prstGeom>
              <a:blipFill>
                <a:blip r:embed="rId4"/>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连续系统状态方程的离散化</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2" y="555526"/>
            <a:ext cx="7745403" cy="4182363"/>
          </a:xfrm>
          <a:prstGeom prst="rect">
            <a:avLst/>
          </a:prstGeom>
          <a:noFill/>
        </p:spPr>
        <p:txBody>
          <a:bodyPr wrap="square">
            <a:spAutoFit/>
          </a:bodyPr>
          <a:lstStyle/>
          <a:p>
            <a:pPr>
              <a:lnSpc>
                <a:spcPct val="150000"/>
              </a:lnSpc>
            </a:pP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解</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(1)</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一般计算应用</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8c2d</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函数求解，相应的 </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MATLAB</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命令如下</a:t>
            </a:r>
            <a:endPar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A=[0,1;0,-3];</a:t>
            </a:r>
          </a:p>
          <a:p>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B=[0;1];</a:t>
            </a:r>
          </a:p>
          <a:p>
            <a:r>
              <a:rPr lang="pl-PL" altLang="zh-CN" sz="1800" b="0" i="0" u="none" strike="noStrike" baseline="0" dirty="0">
                <a:solidFill>
                  <a:srgbClr val="000000"/>
                </a:solidFill>
                <a:latin typeface="Times New Roman" panose="02020603050405020304" pitchFamily="18" charset="0"/>
                <a:cs typeface="Times New Roman" panose="02020603050405020304" pitchFamily="18" charset="0"/>
              </a:rPr>
              <a:t>[Ak,Bk]=sc2d(A,B)</a:t>
            </a:r>
          </a:p>
          <a:p>
            <a:pPr>
              <a:lnSpc>
                <a:spcPct val="150000"/>
              </a:lnSpc>
            </a:pP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执行结果为</a:t>
            </a:r>
            <a:endPar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Ak =</a:t>
            </a:r>
          </a:p>
          <a:p>
            <a:pPr>
              <a:lnSpc>
                <a:spcPct val="150000"/>
              </a:lnSpc>
            </a:pP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[ 1, 1/3 - exp(-3*T)/3]</a:t>
            </a:r>
          </a:p>
          <a:p>
            <a:pPr>
              <a:lnSpc>
                <a:spcPct val="150000"/>
              </a:lnSpc>
            </a:pP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[ 0,         exp(-3*T)]</a:t>
            </a:r>
          </a:p>
          <a:p>
            <a:pPr>
              <a:lnSpc>
                <a:spcPct val="150000"/>
              </a:lnSpc>
            </a:pP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Bk =</a:t>
            </a:r>
          </a:p>
          <a:p>
            <a:pPr>
              <a:lnSpc>
                <a:spcPct val="150000"/>
              </a:lnSpc>
            </a:pP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T/3 + exp(-3*T)/9 - 1/9</a:t>
            </a:r>
          </a:p>
          <a:p>
            <a:pPr>
              <a:lnSpc>
                <a:spcPct val="150000"/>
              </a:lnSpc>
            </a:pP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1/3 - exp(-3*T)/3</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连续系统状态方程的离散化</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2" y="555526"/>
            <a:ext cx="7745403" cy="3628366"/>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从而系统的离散化状态方程为</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dirty="0">
                <a:latin typeface="Times New Roman" panose="02020603050405020304" pitchFamily="18" charset="0"/>
                <a:ea typeface="宋体" panose="02010600030101010101" pitchFamily="2" charset="-122"/>
                <a:cs typeface="Times New Roman" panose="02020603050405020304" pitchFamily="18" charset="0"/>
              </a:rPr>
              <a:t>近似计算相应的 </a:t>
            </a:r>
            <a:r>
              <a:rPr lang="en-US" altLang="zh-CN" dirty="0">
                <a:latin typeface="Times New Roman" panose="02020603050405020304" pitchFamily="18" charset="0"/>
                <a:ea typeface="宋体" panose="02010600030101010101" pitchFamily="2" charset="-122"/>
                <a:cs typeface="Times New Roman" panose="02020603050405020304" pitchFamily="18" charset="0"/>
              </a:rPr>
              <a:t>MATLAB</a:t>
            </a:r>
            <a:r>
              <a:rPr lang="zh-CN" altLang="en-US" dirty="0">
                <a:latin typeface="Times New Roman" panose="02020603050405020304" pitchFamily="18" charset="0"/>
                <a:ea typeface="宋体" panose="02010600030101010101" pitchFamily="2" charset="-122"/>
                <a:cs typeface="Times New Roman" panose="02020603050405020304" pitchFamily="18" charset="0"/>
              </a:rPr>
              <a:t>命令如下</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800" b="0" i="0" u="none" strike="noStrike" baseline="0" dirty="0" err="1">
                <a:latin typeface="Times New Roman" panose="02020603050405020304" pitchFamily="18" charset="0"/>
                <a:cs typeface="Times New Roman" panose="02020603050405020304" pitchFamily="18" charset="0"/>
              </a:rPr>
              <a:t>syms</a:t>
            </a:r>
            <a:r>
              <a:rPr lang="en-US" altLang="zh-CN" sz="1800" b="0" i="0" u="none" strike="noStrike" baseline="0" dirty="0">
                <a:latin typeface="Times New Roman" panose="02020603050405020304" pitchFamily="18" charset="0"/>
                <a:cs typeface="Times New Roman" panose="02020603050405020304" pitchFamily="18" charset="0"/>
              </a:rPr>
              <a:t> T</a:t>
            </a:r>
          </a:p>
          <a:p>
            <a:r>
              <a:rPr lang="en-US" altLang="zh-CN" sz="1800" b="0" i="0" u="none" strike="noStrike" baseline="0" dirty="0">
                <a:latin typeface="Times New Roman" panose="02020603050405020304" pitchFamily="18" charset="0"/>
                <a:cs typeface="Times New Roman" panose="02020603050405020304" pitchFamily="18" charset="0"/>
              </a:rPr>
              <a:t>A=[0,1;0,-3];</a:t>
            </a:r>
          </a:p>
          <a:p>
            <a:r>
              <a:rPr lang="en-US" altLang="zh-CN" sz="1800" b="0" i="0" u="none" strike="noStrike" baseline="0" dirty="0">
                <a:latin typeface="Times New Roman" panose="02020603050405020304" pitchFamily="18" charset="0"/>
                <a:cs typeface="Times New Roman" panose="02020603050405020304" pitchFamily="18" charset="0"/>
              </a:rPr>
              <a:t>B=[0;1];</a:t>
            </a:r>
          </a:p>
          <a:p>
            <a:r>
              <a:rPr lang="en-US" altLang="zh-CN" sz="1800" b="0" i="0" u="none" strike="noStrike" baseline="0" dirty="0">
                <a:latin typeface="Times New Roman" panose="02020603050405020304" pitchFamily="18" charset="0"/>
                <a:cs typeface="Times New Roman" panose="02020603050405020304" pitchFamily="18" charset="0"/>
              </a:rPr>
              <a:t>Ak=eye(size(A))+T*</a:t>
            </a:r>
            <a:r>
              <a:rPr lang="en-US" altLang="zh-CN" sz="1800" b="0" i="0" u="none" strike="noStrike" baseline="0" dirty="0" err="1">
                <a:latin typeface="Times New Roman" panose="02020603050405020304" pitchFamily="18" charset="0"/>
                <a:cs typeface="Times New Roman" panose="02020603050405020304" pitchFamily="18" charset="0"/>
              </a:rPr>
              <a:t>A,Bk</a:t>
            </a:r>
            <a:r>
              <a:rPr lang="en-US" altLang="zh-CN" sz="1800" b="0" i="0" u="none" strike="noStrike" baseline="0" dirty="0">
                <a:latin typeface="Times New Roman" panose="02020603050405020304" pitchFamily="18" charset="0"/>
                <a:cs typeface="Times New Roman" panose="02020603050405020304" pitchFamily="18" charset="0"/>
              </a:rPr>
              <a:t>=T*B</a:t>
            </a:r>
          </a:p>
          <a:p>
            <a:pPr>
              <a:lnSpc>
                <a:spcPct val="150000"/>
              </a:lnSpc>
            </a:pPr>
            <a:r>
              <a:rPr lang="zh-CN" altLang="en-US" dirty="0">
                <a:latin typeface="Times New Roman" panose="02020603050405020304" pitchFamily="18" charset="0"/>
                <a:ea typeface="宋体" panose="02010600030101010101" pitchFamily="2" charset="-122"/>
                <a:cs typeface="Times New Roman" panose="02020603050405020304" pitchFamily="18" charset="0"/>
              </a:rPr>
              <a:t>得执行结果为</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971550" y="919163"/>
                <a:ext cx="9145066" cy="438889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𝑇</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3</m:t>
                                    </m:r>
                                  </m:den>
                                </m:f>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𝑇</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3</m:t>
                                    </m:r>
                                  </m:den>
                                </m:f>
                              </m:e>
                            </m:mr>
                            <m:mr>
                              <m:e>
                                <m:r>
                                  <a:rPr lang="zh-CN" altLang="en-US" i="1">
                                    <a:solidFill>
                                      <a:srgbClr val="000000"/>
                                    </a:solidFill>
                                    <a:latin typeface="Cambria Math" panose="02040503050406030204" pitchFamily="18" charset="0"/>
                                  </a:rPr>
                                  <m:t>0</m:t>
                                </m:r>
                              </m:e>
                              <m:e>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𝑇</m:t>
                                    </m:r>
                                  </m:sup>
                                </m:sSup>
                              </m:e>
                            </m:mr>
                          </m:m>
                        </m:e>
                      </m:d>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9</m:t>
                                    </m:r>
                                  </m:den>
                                </m:f>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𝑟</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3</m:t>
                                    </m:r>
                                  </m:den>
                                </m:f>
                                <m:r>
                                  <a:rPr lang="zh-CN" altLang="en-US" i="1">
                                    <a:solidFill>
                                      <a:srgbClr val="000000"/>
                                    </a:solidFill>
                                    <a:latin typeface="Cambria Math" panose="02040503050406030204" pitchFamily="18" charset="0"/>
                                  </a:rPr>
                                  <m:t>𝑇</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9</m:t>
                                    </m:r>
                                  </m:den>
                                </m:f>
                              </m:e>
                            </m:mr>
                            <m:mr>
                              <m:e>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3</m:t>
                                    </m:r>
                                  </m:den>
                                </m:f>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𝑇</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3</m:t>
                                    </m:r>
                                  </m:den>
                                </m:f>
                              </m:e>
                            </m:mr>
                          </m:m>
                        </m:e>
                      </m:d>
                      <m:r>
                        <a:rPr lang="zh-CN" altLang="en-US" i="1">
                          <a:solidFill>
                            <a:srgbClr val="000000"/>
                          </a:solidFill>
                          <a:latin typeface="Cambria Math" panose="02040503050406030204" pitchFamily="18" charset="0"/>
                        </a:rPr>
                        <m:t>𝐮</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971550" y="919163"/>
                <a:ext cx="9145066" cy="4388891"/>
              </a:xfrm>
              <a:prstGeom prst="rect">
                <a:avLst/>
              </a:prstGeom>
              <a:blipFill>
                <a:blip r:embed="rId4"/>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5">
                                            <p:txEl>
                                              <p:pRg st="4" end="4"/>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75">
                                            <p:txEl>
                                              <p:pRg st="5" end="5"/>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75">
                                            <p:txEl>
                                              <p:pRg st="6" end="6"/>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75">
                                            <p:txEl>
                                              <p:pRg st="7" end="7"/>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75">
                                            <p:txEl>
                                              <p:pRg st="8" end="8"/>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连续系统状态方程的离散化</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5120" y="559306"/>
            <a:ext cx="7745403" cy="2935868"/>
          </a:xfrm>
          <a:prstGeom prst="rect">
            <a:avLst/>
          </a:prstGeom>
          <a:noFill/>
        </p:spPr>
        <p:txBody>
          <a:bodyPr wrap="square">
            <a:spAutoFit/>
          </a:bodyPr>
          <a:lstStyle/>
          <a:p>
            <a:pPr>
              <a:lnSpc>
                <a:spcPct val="150000"/>
              </a:lnSpc>
            </a:pPr>
            <a:r>
              <a:rPr lang="en-US" altLang="zh-CN" dirty="0">
                <a:latin typeface="Times New Roman" panose="02020603050405020304" pitchFamily="18" charset="0"/>
                <a:ea typeface="宋体" panose="02010600030101010101" pitchFamily="2" charset="-122"/>
                <a:cs typeface="Times New Roman" panose="02020603050405020304" pitchFamily="18" charset="0"/>
              </a:rPr>
              <a:t>Ak =</a:t>
            </a:r>
          </a:p>
          <a:p>
            <a:pPr>
              <a:lnSpc>
                <a:spcPct val="150000"/>
              </a:lnSpc>
            </a:pPr>
            <a:r>
              <a:rPr lang="en-US" altLang="zh-CN" dirty="0">
                <a:latin typeface="Times New Roman" panose="02020603050405020304" pitchFamily="18" charset="0"/>
                <a:ea typeface="宋体" panose="02010600030101010101" pitchFamily="2" charset="-122"/>
                <a:cs typeface="Times New Roman" panose="02020603050405020304" pitchFamily="18" charset="0"/>
              </a:rPr>
              <a:t>[ 1,       T]</a:t>
            </a:r>
          </a:p>
          <a:p>
            <a:pPr>
              <a:lnSpc>
                <a:spcPct val="150000"/>
              </a:lnSpc>
            </a:pPr>
            <a:r>
              <a:rPr lang="en-US" altLang="zh-CN" dirty="0">
                <a:latin typeface="Times New Roman" panose="02020603050405020304" pitchFamily="18" charset="0"/>
                <a:ea typeface="宋体" panose="02010600030101010101" pitchFamily="2" charset="-122"/>
                <a:cs typeface="Times New Roman" panose="02020603050405020304" pitchFamily="18" charset="0"/>
              </a:rPr>
              <a:t>[ 0, 1 - 3*T]</a:t>
            </a:r>
          </a:p>
          <a:p>
            <a:pPr>
              <a:lnSpc>
                <a:spcPct val="150000"/>
              </a:lnSpc>
            </a:pPr>
            <a:r>
              <a:rPr lang="en-US" altLang="zh-CN" dirty="0">
                <a:latin typeface="Times New Roman" panose="02020603050405020304" pitchFamily="18" charset="0"/>
                <a:ea typeface="宋体" panose="02010600030101010101" pitchFamily="2" charset="-122"/>
                <a:cs typeface="Times New Roman" panose="02020603050405020304" pitchFamily="18" charset="0"/>
              </a:rPr>
              <a:t>Bk =</a:t>
            </a:r>
          </a:p>
          <a:p>
            <a:pPr>
              <a:lnSpc>
                <a:spcPct val="150000"/>
              </a:lnSpc>
            </a:pPr>
            <a:r>
              <a:rPr lang="en-US" altLang="zh-CN" dirty="0">
                <a:latin typeface="Times New Roman" panose="02020603050405020304" pitchFamily="18" charset="0"/>
                <a:ea typeface="宋体" panose="02010600030101010101" pitchFamily="2" charset="-122"/>
                <a:cs typeface="Times New Roman" panose="02020603050405020304" pitchFamily="18" charset="0"/>
              </a:rPr>
              <a:t>[0]</a:t>
            </a:r>
          </a:p>
          <a:p>
            <a:pPr>
              <a:lnSpc>
                <a:spcPct val="150000"/>
              </a:lnSpc>
            </a:pPr>
            <a:r>
              <a:rPr lang="en-US" altLang="zh-CN" dirty="0">
                <a:latin typeface="Times New Roman" panose="02020603050405020304" pitchFamily="18" charset="0"/>
                <a:ea typeface="宋体" panose="02010600030101010101" pitchFamily="2" charset="-122"/>
                <a:cs typeface="Times New Roman" panose="02020603050405020304" pitchFamily="18" charset="0"/>
              </a:rPr>
              <a:t>[T]</a:t>
            </a:r>
          </a:p>
          <a:p>
            <a:pPr>
              <a:lnSpc>
                <a:spcPct val="150000"/>
              </a:lnSpc>
            </a:pPr>
            <a:r>
              <a:rPr lang="zh-CN" altLang="en-US" dirty="0">
                <a:latin typeface="Times New Roman" panose="02020603050405020304" pitchFamily="18" charset="0"/>
                <a:ea typeface="宋体" panose="02010600030101010101" pitchFamily="2" charset="-122"/>
                <a:cs typeface="Times New Roman" panose="02020603050405020304" pitchFamily="18" charset="0"/>
              </a:rPr>
              <a:t>即系统的近似离散化状态方程</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为</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1403648" y="3795886"/>
                <a:ext cx="6880100" cy="174037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𝑇</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𝑇</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1−3</m:t>
                                </m:r>
                                <m:r>
                                  <a:rPr lang="zh-CN" altLang="en-US" i="1">
                                    <a:solidFill>
                                      <a:srgbClr val="000000"/>
                                    </a:solidFill>
                                    <a:latin typeface="Cambria Math" panose="02040503050406030204" pitchFamily="18" charset="0"/>
                                  </a:rPr>
                                  <m:t>𝑇</m:t>
                                </m:r>
                              </m:e>
                            </m:mr>
                          </m:m>
                        </m:e>
                      </m:d>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𝑇</m:t>
                                </m:r>
                              </m:e>
                            </m:mr>
                          </m:m>
                        </m:e>
                      </m:d>
                      <m:r>
                        <a:rPr lang="zh-CN" altLang="en-US" i="1">
                          <a:solidFill>
                            <a:srgbClr val="000000"/>
                          </a:solidFill>
                          <a:latin typeface="Cambria Math" panose="02040503050406030204" pitchFamily="18" charset="0"/>
                        </a:rPr>
                        <m:t>𝐮</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403648" y="3795886"/>
                <a:ext cx="6880100" cy="1740372"/>
              </a:xfrm>
              <a:prstGeom prst="rect">
                <a:avLst/>
              </a:prstGeom>
              <a:blipFill>
                <a:blip r:embed="rId4"/>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5">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2"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连续系统状态方程的离散化</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2" y="555526"/>
            <a:ext cx="7745403" cy="3766865"/>
          </a:xfrm>
          <a:prstGeom prst="rect">
            <a:avLst/>
          </a:prstGeom>
          <a:noFill/>
        </p:spPr>
        <p:txBody>
          <a:bodyPr wrap="square">
            <a:spAutoFit/>
          </a:bodyPr>
          <a:lstStyle/>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(3)</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结果比较若取采样周期 </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7</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T</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=0.04s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代入上述离散化方程，可得</a:t>
            </a:r>
            <a:endPar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一般离散化：</a:t>
            </a:r>
            <a:endPar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近似离散化</a:t>
            </a:r>
            <a:endPar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可见两者结果非常接近。</a:t>
            </a:r>
            <a:endPar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1331640" y="1851670"/>
                <a:ext cx="7936160" cy="208773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[0.04(</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0.037</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0.8869</m:t>
                                </m:r>
                              </m:e>
                            </m:mr>
                          </m:m>
                        </m:e>
                      </m:d>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(0.04</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r>
                        <a:rPr lang="zh-CN" altLang="en-US" i="0">
                          <a:solidFill>
                            <a:srgbClr val="000000"/>
                          </a:solidFill>
                          <a:latin typeface="Cambria Math" panose="02040503050406030204" pitchFamily="18" charset="0"/>
                        </a:rPr>
                        <m:t> </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0.0008</m:t>
                                </m:r>
                              </m:e>
                            </m:mr>
                            <m:mr>
                              <m:e>
                                <m:r>
                                  <a:rPr lang="zh-CN" altLang="en-US" i="1">
                                    <a:solidFill>
                                      <a:srgbClr val="000000"/>
                                    </a:solidFill>
                                    <a:latin typeface="Cambria Math" panose="02040503050406030204" pitchFamily="18" charset="0"/>
                                  </a:rPr>
                                  <m:t>0.0377</m:t>
                                </m:r>
                              </m:e>
                            </m:mr>
                          </m:m>
                        </m:e>
                      </m:d>
                      <m:r>
                        <a:rPr lang="zh-CN" altLang="en-US" i="1">
                          <a:solidFill>
                            <a:srgbClr val="000000"/>
                          </a:solidFill>
                          <a:latin typeface="Cambria Math" panose="02040503050406030204" pitchFamily="18" charset="0"/>
                        </a:rPr>
                        <m:t>𝐮</m:t>
                      </m:r>
                      <m:r>
                        <a:rPr lang="zh-CN" altLang="en-US" i="1">
                          <a:solidFill>
                            <a:srgbClr val="000000"/>
                          </a:solidFill>
                          <a:latin typeface="Cambria Math" panose="02040503050406030204" pitchFamily="18" charset="0"/>
                        </a:rPr>
                        <m:t>(0.04</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r>
                        <a:rPr lang="zh-CN" altLang="en-US" i="0">
                          <a:solidFill>
                            <a:srgbClr val="000000"/>
                          </a:solidFill>
                          <a:latin typeface="Cambria Math" panose="02040503050406030204" pitchFamily="18" charset="0"/>
                        </a:rPr>
                        <m:t> </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331640" y="1851670"/>
                <a:ext cx="7936160" cy="2087736"/>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1331640" y="3108357"/>
                <a:ext cx="7237982" cy="194389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[0.04(</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0.04</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0.88</m:t>
                                </m:r>
                              </m:e>
                            </m:mr>
                          </m:m>
                        </m:e>
                      </m:d>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(0.04</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0.04</m:t>
                                </m:r>
                              </m:e>
                            </m:mr>
                          </m:m>
                        </m:e>
                      </m:d>
                      <m:r>
                        <a:rPr lang="zh-CN" altLang="en-US" i="1">
                          <a:solidFill>
                            <a:srgbClr val="000000"/>
                          </a:solidFill>
                          <a:latin typeface="Cambria Math" panose="02040503050406030204" pitchFamily="18" charset="0"/>
                        </a:rPr>
                        <m:t>𝑢</m:t>
                      </m:r>
                      <m:r>
                        <a:rPr lang="zh-CN" altLang="en-US" i="1">
                          <a:solidFill>
                            <a:srgbClr val="000000"/>
                          </a:solidFill>
                          <a:latin typeface="Cambria Math" panose="02040503050406030204" pitchFamily="18" charset="0"/>
                        </a:rPr>
                        <m:t>(0.04</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1331640" y="3108357"/>
                <a:ext cx="7237982" cy="1943893"/>
              </a:xfrm>
              <a:prstGeom prst="rect">
                <a:avLst/>
              </a:prstGeom>
              <a:blipFill>
                <a:blip r:embed="rId5"/>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5">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5">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2" grpId="0"/>
      <p:bldP spid="4"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连续系统状态方程的离散化</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90931" y="746376"/>
            <a:ext cx="6641767" cy="442878"/>
          </a:xfrm>
          <a:prstGeom prst="rect">
            <a:avLst/>
          </a:prstGeom>
          <a:noFill/>
        </p:spPr>
        <p:txBody>
          <a:bodyPr wrap="square">
            <a:spAutoFit/>
          </a:bodyPr>
          <a:lstStyle/>
          <a:p>
            <a:pPr>
              <a:lnSpc>
                <a:spcPct val="150000"/>
              </a:lnSpc>
            </a:pPr>
            <a:r>
              <a:rPr lang="en-US" altLang="zh-CN" b="1" dirty="0">
                <a:solidFill>
                  <a:sysClr val="windowText" lastClr="000000"/>
                </a:solidFill>
                <a:latin typeface="宋体" panose="02010600030101010101" pitchFamily="2" charset="-122"/>
                <a:ea typeface="宋体" panose="02010600030101010101" pitchFamily="2" charset="-122"/>
              </a:rPr>
              <a:t>2.4.3  </a:t>
            </a:r>
            <a:r>
              <a:rPr lang="zh-CN" altLang="en-US" b="1" dirty="0">
                <a:solidFill>
                  <a:sysClr val="windowText" lastClr="000000"/>
                </a:solidFill>
                <a:latin typeface="宋体" panose="02010600030101010101" pitchFamily="2" charset="-122"/>
                <a:ea typeface="宋体" panose="02010600030101010101" pitchFamily="2" charset="-122"/>
              </a:rPr>
              <a:t>线性时变连续系统状态方程的离散化</a:t>
            </a:r>
            <a:endParaRPr lang="zh-CN" altLang="en-US" b="1"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4" name="对象 3"/>
              <p:cNvSpPr txBox="1"/>
              <p:nvPr/>
            </p:nvSpPr>
            <p:spPr>
              <a:xfrm>
                <a:off x="1259632" y="3174238"/>
                <a:ext cx="5778328" cy="144016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𝑘</m:t>
                          </m:r>
                        </m:sub>
                      </m:sSub>
                      <m:r>
                        <a:rPr lang="zh-CN" altLang="en-US" i="1">
                          <a:solidFill>
                            <a:srgbClr val="000000"/>
                          </a:solidFill>
                          <a:latin typeface="Cambria Math" panose="02040503050406030204" pitchFamily="18" charset="0"/>
                        </a:rPr>
                        <m:t>及</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 </m:t>
                      </m:r>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1259632" y="3174238"/>
                <a:ext cx="5778328" cy="1440160"/>
              </a:xfrm>
              <a:prstGeom prst="rect">
                <a:avLst/>
              </a:prstGeom>
              <a:blipFill>
                <a:blip r:embed="rId4"/>
                <a:stretch>
                  <a:fillRect/>
                </a:stretch>
              </a:blipFill>
            </p:spPr>
            <p:txBody>
              <a:bodyPr/>
              <a:lstStyle/>
              <a:p>
                <a:r>
                  <a:rPr lang="zh-CN" altLang="en-US">
                    <a:noFill/>
                  </a:rPr>
                  <a:t> </a:t>
                </a:r>
              </a:p>
            </p:txBody>
          </p:sp>
        </mc:Fallback>
      </mc:AlternateContent>
      <p:sp>
        <p:nvSpPr>
          <p:cNvPr id="29" name="矩形 28"/>
          <p:cNvSpPr/>
          <p:nvPr/>
        </p:nvSpPr>
        <p:spPr>
          <a:xfrm>
            <a:off x="954441" y="1123325"/>
            <a:ext cx="7235118" cy="3662990"/>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设线性时变连续系统的状态方程为</a:t>
            </a:r>
            <a:endParaRPr lang="en-US" altLang="zh-CN" dirty="0">
              <a:solidFill>
                <a:sysClr val="windowText" lastClr="000000"/>
              </a:solidFill>
              <a:latin typeface="宋体" panose="02010600030101010101" pitchFamily="2" charset="-122"/>
              <a:ea typeface="宋体" panose="02010600030101010101" pitchFamily="2" charset="-122"/>
            </a:endParaRPr>
          </a:p>
          <a:p>
            <a:pPr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2.86</a:t>
            </a: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a:t>
            </a:r>
            <a:endPar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该线性时变连续系统状态方程的解为</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gn="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gn="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2.87</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当                时，式（</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2.87</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）可分别写成</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gn="r">
              <a:lnSpc>
                <a:spcPct val="20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2.88</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gn="r">
              <a:lnSpc>
                <a:spcPct val="30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2.89</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p>
        </p:txBody>
      </p:sp>
      <mc:AlternateContent xmlns:mc="http://schemas.openxmlformats.org/markup-compatibility/2006" xmlns:a14="http://schemas.microsoft.com/office/drawing/2010/main">
        <mc:Choice Requires="a14">
          <p:sp>
            <p:nvSpPr>
              <p:cNvPr id="3" name="对象 2"/>
              <p:cNvSpPr txBox="1"/>
              <p:nvPr/>
            </p:nvSpPr>
            <p:spPr>
              <a:xfrm>
                <a:off x="2510963" y="1631162"/>
                <a:ext cx="5092946" cy="132574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𝐀</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𝐁</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𝐮</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3" name="对象 2"/>
              <p:cNvSpPr txBox="1">
                <a:spLocks noRot="1" noChangeAspect="1" noMove="1" noResize="1" noEditPoints="1" noAdjustHandles="1" noChangeArrowheads="1" noChangeShapeType="1" noTextEdit="1"/>
              </p:cNvSpPr>
              <p:nvPr/>
            </p:nvSpPr>
            <p:spPr>
              <a:xfrm>
                <a:off x="2510963" y="1631162"/>
                <a:ext cx="5092946" cy="1325744"/>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对象 6"/>
              <p:cNvSpPr txBox="1"/>
              <p:nvPr/>
            </p:nvSpPr>
            <p:spPr>
              <a:xfrm>
                <a:off x="2012977" y="2357081"/>
                <a:ext cx="6088918" cy="146289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𝚽</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𝐱</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m:t>
                      </m:r>
                      <m:nary>
                        <m:naryPr>
                          <m:ctrlPr>
                            <a:rPr lang="zh-CN" altLang="en-US" i="1">
                              <a:solidFill>
                                <a:srgbClr val="000000"/>
                              </a:solidFill>
                              <a:latin typeface="Cambria Math" panose="02040503050406030204" pitchFamily="18" charset="0"/>
                            </a:rPr>
                          </m:ctrlPr>
                        </m:naryPr>
                        <m: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sub>
                        <m:sup>
                          <m:r>
                            <a:rPr lang="zh-CN" altLang="en-US" i="1">
                              <a:solidFill>
                                <a:srgbClr val="000000"/>
                              </a:solidFill>
                              <a:latin typeface="Cambria Math" panose="02040503050406030204" pitchFamily="18" charset="0"/>
                            </a:rPr>
                            <m:t>𝑡</m:t>
                          </m:r>
                        </m:sup>
                        <m:e>
                          <m:r>
                            <a:rPr lang="zh-CN" altLang="en-US" i="1">
                              <a:solidFill>
                                <a:srgbClr val="000000"/>
                              </a:solidFill>
                              <a:latin typeface="Cambria Math" panose="02040503050406030204" pitchFamily="18" charset="0"/>
                            </a:rPr>
                            <m:t>𝚽</m:t>
                          </m:r>
                        </m:e>
                      </m:nary>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𝜏</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𝐁</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𝜏</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𝐮</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𝜏</m:t>
                      </m:r>
                      <m:r>
                        <a:rPr lang="zh-CN" altLang="en-US" i="1">
                          <a:solidFill>
                            <a:srgbClr val="000000"/>
                          </a:solidFill>
                          <a:latin typeface="Cambria Math" panose="02040503050406030204" pitchFamily="18" charset="0"/>
                        </a:rPr>
                        <m:t>)</m:t>
                      </m:r>
                      <m:r>
                        <m:rPr>
                          <m:sty m:val="p"/>
                        </m:rPr>
                        <a:rPr lang="zh-CN" altLang="en-US" i="0">
                          <a:solidFill>
                            <a:srgbClr val="000000"/>
                          </a:solidFill>
                          <a:latin typeface="Cambria Math" panose="02040503050406030204" pitchFamily="18" charset="0"/>
                        </a:rPr>
                        <m:t>d</m:t>
                      </m:r>
                      <m:r>
                        <a:rPr lang="zh-CN" altLang="en-US" i="1">
                          <a:solidFill>
                            <a:srgbClr val="000000"/>
                          </a:solidFill>
                          <a:latin typeface="Cambria Math" panose="02040503050406030204" pitchFamily="18" charset="0"/>
                        </a:rPr>
                        <m:t>𝜏</m:t>
                      </m:r>
                    </m:oMath>
                  </m:oMathPara>
                </a14:m>
                <a:endParaRPr lang="zh-CN" altLang="en-US" dirty="0"/>
              </a:p>
            </p:txBody>
          </p:sp>
        </mc:Choice>
        <mc:Fallback xmlns="">
          <p:sp>
            <p:nvSpPr>
              <p:cNvPr id="7" name="对象 6"/>
              <p:cNvSpPr txBox="1">
                <a:spLocks noRot="1" noChangeAspect="1" noMove="1" noResize="1" noEditPoints="1" noAdjustHandles="1" noChangeArrowheads="1" noChangeShapeType="1" noTextEdit="1"/>
              </p:cNvSpPr>
              <p:nvPr/>
            </p:nvSpPr>
            <p:spPr>
              <a:xfrm>
                <a:off x="2012977" y="2357081"/>
                <a:ext cx="6088918" cy="146289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对象 8"/>
              <p:cNvSpPr txBox="1"/>
              <p:nvPr/>
            </p:nvSpPr>
            <p:spPr>
              <a:xfrm>
                <a:off x="1259632" y="3486410"/>
                <a:ext cx="7750215" cy="271448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𝐱</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𝑘</m:t>
                              </m:r>
                            </m:sub>
                          </m:sSub>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𝚽</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𝑘</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𝐱</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m:t>
                      </m:r>
                      <m:nary>
                        <m:naryPr>
                          <m:ctrlPr>
                            <a:rPr lang="zh-CN" altLang="en-US" i="1">
                              <a:solidFill>
                                <a:srgbClr val="000000"/>
                              </a:solidFill>
                              <a:latin typeface="Cambria Math" panose="02040503050406030204" pitchFamily="18" charset="0"/>
                            </a:rPr>
                          </m:ctrlPr>
                        </m:naryPr>
                        <m: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sub>
                        <m:sup>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𝑘</m:t>
                              </m:r>
                            </m:sub>
                          </m:sSub>
                        </m:sup>
                        <m:e>
                          <m:r>
                            <a:rPr lang="zh-CN" altLang="en-US" i="1">
                              <a:solidFill>
                                <a:srgbClr val="000000"/>
                              </a:solidFill>
                              <a:latin typeface="Cambria Math" panose="02040503050406030204" pitchFamily="18" charset="0"/>
                            </a:rPr>
                            <m:t>𝚽</m:t>
                          </m:r>
                        </m:e>
                      </m:nary>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𝑘</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𝛕</m:t>
                          </m:r>
                        </m:e>
                      </m:d>
                      <m:r>
                        <a:rPr lang="zh-CN" altLang="en-US" i="1">
                          <a:solidFill>
                            <a:srgbClr val="000000"/>
                          </a:solidFill>
                          <a:latin typeface="Cambria Math" panose="02040503050406030204" pitchFamily="18" charset="0"/>
                        </a:rPr>
                        <m:t>𝐁</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𝜏</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𝐮</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𝛕</m:t>
                      </m:r>
                      <m:r>
                        <a:rPr lang="zh-CN" altLang="en-US" i="1">
                          <a:solidFill>
                            <a:srgbClr val="000000"/>
                          </a:solidFill>
                          <a:latin typeface="Cambria Math" panose="02040503050406030204" pitchFamily="18" charset="0"/>
                        </a:rPr>
                        <m:t>)</m:t>
                      </m:r>
                      <m:r>
                        <m:rPr>
                          <m:sty m:val="p"/>
                        </m:rPr>
                        <a:rPr lang="zh-CN" altLang="en-US" i="0">
                          <a:solidFill>
                            <a:srgbClr val="000000"/>
                          </a:solidFill>
                          <a:latin typeface="Cambria Math" panose="02040503050406030204" pitchFamily="18" charset="0"/>
                        </a:rPr>
                        <m:t>d</m:t>
                      </m:r>
                      <m:r>
                        <a:rPr lang="zh-CN" altLang="en-US" i="1">
                          <a:solidFill>
                            <a:srgbClr val="000000"/>
                          </a:solidFill>
                          <a:latin typeface="Cambria Math" panose="02040503050406030204" pitchFamily="18" charset="0"/>
                        </a:rPr>
                        <m:t>𝜏</m:t>
                      </m:r>
                    </m:oMath>
                    <m:oMath xmlns:m="http://schemas.openxmlformats.org/officeDocument/2006/math">
                      <m:r>
                        <a:rPr lang="zh-CN" altLang="en-US" i="1">
                          <a:solidFill>
                            <a:srgbClr val="000000"/>
                          </a:solidFill>
                          <a:latin typeface="Cambria Math" panose="02040503050406030204" pitchFamily="18" charset="0"/>
                        </a:rPr>
                        <m:t>𝐱</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sub>
                          </m:sSub>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𝚽</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𝐱</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m:t>
                      </m:r>
                      <m:nary>
                        <m:naryPr>
                          <m:ctrlPr>
                            <a:rPr lang="zh-CN" altLang="en-US" i="1">
                              <a:solidFill>
                                <a:srgbClr val="000000"/>
                              </a:solidFill>
                              <a:latin typeface="Cambria Math" panose="02040503050406030204" pitchFamily="18" charset="0"/>
                            </a:rPr>
                          </m:ctrlPr>
                        </m:naryPr>
                        <m: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sub>
                        <m:sup>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sub>
                          </m:sSub>
                        </m:sup>
                        <m:e>
                          <m:r>
                            <a:rPr lang="zh-CN" altLang="en-US" i="1">
                              <a:solidFill>
                                <a:srgbClr val="000000"/>
                              </a:solidFill>
                              <a:latin typeface="Cambria Math" panose="02040503050406030204" pitchFamily="18" charset="0"/>
                            </a:rPr>
                            <m:t>𝚽</m:t>
                          </m:r>
                        </m:e>
                      </m:nary>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𝛕</m:t>
                          </m:r>
                        </m:e>
                      </m:d>
                      <m:r>
                        <a:rPr lang="zh-CN" altLang="en-US" i="1">
                          <a:solidFill>
                            <a:srgbClr val="000000"/>
                          </a:solidFill>
                          <a:latin typeface="Cambria Math" panose="02040503050406030204" pitchFamily="18" charset="0"/>
                        </a:rPr>
                        <m:t>𝐁</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𝜏</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𝐮</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𝜏</m:t>
                      </m:r>
                      <m:r>
                        <a:rPr lang="zh-CN" altLang="en-US" i="1">
                          <a:solidFill>
                            <a:srgbClr val="000000"/>
                          </a:solidFill>
                          <a:latin typeface="Cambria Math" panose="02040503050406030204" pitchFamily="18" charset="0"/>
                        </a:rPr>
                        <m:t>)</m:t>
                      </m:r>
                      <m:r>
                        <m:rPr>
                          <m:sty m:val="p"/>
                        </m:rPr>
                        <a:rPr lang="zh-CN" altLang="en-US" i="0">
                          <a:solidFill>
                            <a:srgbClr val="000000"/>
                          </a:solidFill>
                          <a:latin typeface="Cambria Math" panose="02040503050406030204" pitchFamily="18" charset="0"/>
                        </a:rPr>
                        <m:t>d</m:t>
                      </m:r>
                      <m:r>
                        <a:rPr lang="zh-CN" altLang="en-US" i="1">
                          <a:solidFill>
                            <a:srgbClr val="000000"/>
                          </a:solidFill>
                          <a:latin typeface="Cambria Math" panose="02040503050406030204" pitchFamily="18" charset="0"/>
                        </a:rPr>
                        <m:t>𝜏</m:t>
                      </m:r>
                    </m:oMath>
                  </m:oMathPara>
                </a14:m>
                <a:endParaRPr lang="zh-CN" altLang="en-US" dirty="0"/>
              </a:p>
            </p:txBody>
          </p:sp>
        </mc:Choice>
        <mc:Fallback xmlns="">
          <p:sp>
            <p:nvSpPr>
              <p:cNvPr id="9" name="对象 8"/>
              <p:cNvSpPr txBox="1">
                <a:spLocks noRot="1" noChangeAspect="1" noMove="1" noResize="1" noEditPoints="1" noAdjustHandles="1" noChangeArrowheads="1" noChangeShapeType="1" noTextEdit="1"/>
              </p:cNvSpPr>
              <p:nvPr/>
            </p:nvSpPr>
            <p:spPr>
              <a:xfrm>
                <a:off x="1259632" y="3486410"/>
                <a:ext cx="7750215" cy="2714485"/>
              </a:xfrm>
              <a:prstGeom prst="rect">
                <a:avLst/>
              </a:prstGeom>
              <a:blipFill>
                <a:blip r:embed="rId7"/>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30" name="矩形 29"/>
          <p:cNvSpPr/>
          <p:nvPr/>
        </p:nvSpPr>
        <p:spPr>
          <a:xfrm>
            <a:off x="701229" y="3033607"/>
            <a:ext cx="6641767"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所以</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701229" y="869356"/>
                <a:ext cx="8245475" cy="157162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𝑠𝐼</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+2)</m:t>
                          </m:r>
                        </m:den>
                      </m:f>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+3</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𝑠</m:t>
                                </m:r>
                              </m:e>
                            </m:mr>
                          </m:m>
                        </m:e>
                      </m:d>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2</m:t>
                                    </m:r>
                                  </m:num>
                                  <m:den>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+1</m:t>
                                    </m:r>
                                  </m:den>
                                </m:f>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+2</m:t>
                                    </m:r>
                                  </m:den>
                                </m:f>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+1</m:t>
                                    </m:r>
                                  </m:den>
                                </m:f>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+2</m:t>
                                    </m:r>
                                  </m:den>
                                </m:f>
                              </m:e>
                            </m:m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−2</m:t>
                                    </m:r>
                                  </m:num>
                                  <m:den>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+1</m:t>
                                    </m:r>
                                  </m:den>
                                </m:f>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2</m:t>
                                    </m:r>
                                  </m:num>
                                  <m:den>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+2</m:t>
                                    </m:r>
                                  </m:den>
                                </m:f>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+1</m:t>
                                    </m:r>
                                  </m:den>
                                </m:f>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2</m:t>
                                    </m:r>
                                  </m:num>
                                  <m:den>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+2</m:t>
                                    </m:r>
                                  </m:den>
                                </m:f>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701229" y="869356"/>
                <a:ext cx="8245475" cy="1571625"/>
              </a:xfrm>
              <a:prstGeom prst="rect">
                <a:avLst/>
              </a:prstGeom>
              <a:blipFill rotWithShape="1">
                <a:blip r:embed="rId4"/>
                <a:stretch>
                  <a:fillRect l="-2" t="-3" r="2" b="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对象 2"/>
              <p:cNvSpPr txBox="1"/>
              <p:nvPr/>
            </p:nvSpPr>
            <p:spPr>
              <a:xfrm>
                <a:off x="701229" y="2304274"/>
                <a:ext cx="8442771" cy="124823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𝜑</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𝐴𝑡</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𝐿</m:t>
                          </m:r>
                        </m:e>
                        <m:sup>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𝑠𝐼</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2</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mr>
                            <m:mr>
                              <m:e>
                                <m:r>
                                  <a:rPr lang="zh-CN" altLang="en-US" i="1">
                                    <a:solidFill>
                                      <a:srgbClr val="000000"/>
                                    </a:solidFill>
                                    <a:latin typeface="Cambria Math" panose="02040503050406030204" pitchFamily="18" charset="0"/>
                                  </a:rPr>
                                  <m:t>−2</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+2</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e>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+2</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mr>
                          </m:m>
                        </m:e>
                      </m:d>
                    </m:oMath>
                  </m:oMathPara>
                </a14:m>
                <a:endParaRPr lang="zh-CN" altLang="en-US" dirty="0"/>
              </a:p>
            </p:txBody>
          </p:sp>
        </mc:Choice>
        <mc:Fallback xmlns="">
          <p:sp>
            <p:nvSpPr>
              <p:cNvPr id="3" name="对象 2"/>
              <p:cNvSpPr txBox="1">
                <a:spLocks noRot="1" noChangeAspect="1" noMove="1" noResize="1" noEditPoints="1" noAdjustHandles="1" noChangeArrowheads="1" noChangeShapeType="1" noTextEdit="1"/>
              </p:cNvSpPr>
              <p:nvPr/>
            </p:nvSpPr>
            <p:spPr>
              <a:xfrm>
                <a:off x="701229" y="2304274"/>
                <a:ext cx="8442771" cy="1248235"/>
              </a:xfrm>
              <a:prstGeom prst="rect">
                <a:avLst/>
              </a:prstGeom>
              <a:blipFill rotWithShape="1">
                <a:blip r:embed="rId5"/>
                <a:stretch>
                  <a:fillRect l="-2" t="-40" b="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701229" y="3603004"/>
                <a:ext cx="7380287" cy="108426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𝐴𝑡</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(0)=</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2</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mr>
                            <m:mr>
                              <m:e>
                                <m:r>
                                  <a:rPr lang="zh-CN" altLang="en-US" i="1">
                                    <a:solidFill>
                                      <a:srgbClr val="000000"/>
                                    </a:solidFill>
                                    <a:latin typeface="Cambria Math" panose="02040503050406030204" pitchFamily="18" charset="0"/>
                                  </a:rPr>
                                  <m:t>−2</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+2</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e>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+2</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mr>
                          </m:m>
                        </m:e>
                      </m:d>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(0)</m:t>
                      </m:r>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701229" y="3603004"/>
                <a:ext cx="7380287" cy="1084262"/>
              </a:xfrm>
              <a:prstGeom prst="rect">
                <a:avLst/>
              </a:prstGeom>
              <a:blipFill rotWithShape="1">
                <a:blip r:embed="rId6"/>
                <a:stretch>
                  <a:fillRect l="-3" t="-1" r="7" b="31"/>
                </a:stretch>
              </a:blipFill>
            </p:spPr>
            <p:txBody>
              <a:bodyPr/>
              <a:lstStyle/>
              <a:p>
                <a:r>
                  <a:rPr lang="zh-CN" altLang="en-US">
                    <a:noFill/>
                  </a:rPr>
                  <a:t> </a:t>
                </a:r>
              </a:p>
            </p:txBody>
          </p:sp>
        </mc:Fallback>
      </mc:AlternateContent>
      <p:sp>
        <p:nvSpPr>
          <p:cNvPr id="10" name="文本框 9"/>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30" grpId="0"/>
      <p:bldP spid="3" grpId="0"/>
      <p:bldP spid="4" grpId="0"/>
      <p:bldP spid="10"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连续系统状态方程的离散化</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29" name="矩形 28"/>
          <p:cNvSpPr/>
          <p:nvPr/>
        </p:nvSpPr>
        <p:spPr>
          <a:xfrm>
            <a:off x="471188" y="1838437"/>
            <a:ext cx="7845228" cy="1412374"/>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式（</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2.89</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）减去式（</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2.90</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）得</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gn="r">
              <a:lnSpc>
                <a:spcPct val="20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  （</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2.91</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pSp>
        <p:nvGrpSpPr>
          <p:cNvPr id="5" name="组合 4"/>
          <p:cNvGrpSpPr/>
          <p:nvPr/>
        </p:nvGrpSpPr>
        <p:grpSpPr>
          <a:xfrm>
            <a:off x="471188" y="748346"/>
            <a:ext cx="8096580" cy="2177138"/>
            <a:chOff x="471188" y="748346"/>
            <a:chExt cx="8096580" cy="2177138"/>
          </a:xfrm>
        </p:grpSpPr>
        <p:sp>
          <p:nvSpPr>
            <p:cNvPr id="75" name="矩形 74"/>
            <p:cNvSpPr/>
            <p:nvPr/>
          </p:nvSpPr>
          <p:spPr>
            <a:xfrm>
              <a:off x="471188" y="748346"/>
              <a:ext cx="7845228" cy="962251"/>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用矩阵          左乘式（</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2.88</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）得</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gn="r">
                <a:lnSpc>
                  <a:spcPct val="20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2.90</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p>
          </p:txBody>
        </p:sp>
        <mc:AlternateContent xmlns:mc="http://schemas.openxmlformats.org/markup-compatibility/2006" xmlns:a14="http://schemas.microsoft.com/office/drawing/2010/main">
          <mc:Choice Requires="a14">
            <p:sp>
              <p:nvSpPr>
                <p:cNvPr id="2" name="对象 1"/>
                <p:cNvSpPr txBox="1"/>
                <p:nvPr/>
              </p:nvSpPr>
              <p:spPr>
                <a:xfrm>
                  <a:off x="1259632" y="835381"/>
                  <a:ext cx="1109662" cy="444500"/>
                </a:xfrm>
                <a:prstGeom prst="rect">
                  <a:avLst/>
                </a:prstGeom>
              </p:spPr>
              <p:txBody>
                <a:bodyPr>
                  <a:normAutofit fontScale="92500"/>
                </a:bodyPr>
                <a:lstStyle/>
                <a:p>
                  <a:pPr/>
                  <a14:m>
                    <m:oMathPara xmlns:m="http://schemas.openxmlformats.org/officeDocument/2006/math">
                      <m:oMathParaPr>
                        <m:jc m:val="left"/>
                      </m:oMathParaPr>
                      <m:oMath xmlns:m="http://schemas.openxmlformats.org/officeDocument/2006/math">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𝑘</m:t>
                                </m:r>
                              </m:sub>
                            </m:sSub>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259632" y="835381"/>
                  <a:ext cx="1109662" cy="444500"/>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471188" y="1220273"/>
                  <a:ext cx="8096580" cy="170521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𝚽</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𝑘</m:t>
                                </m:r>
                              </m:sub>
                            </m:sSub>
                          </m:e>
                        </m:d>
                        <m:r>
                          <a:rPr lang="zh-CN" altLang="en-US" i="1">
                            <a:solidFill>
                              <a:srgbClr val="000000"/>
                            </a:solidFill>
                            <a:latin typeface="Cambria Math" panose="02040503050406030204" pitchFamily="18" charset="0"/>
                          </a:rPr>
                          <m:t>𝐱</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𝑘</m:t>
                                </m:r>
                              </m:sub>
                            </m:sSub>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𝚽</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𝐱</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m:t>
                        </m:r>
                        <m:nary>
                          <m:naryPr>
                            <m:ctrlPr>
                              <a:rPr lang="zh-CN" altLang="en-US" i="1">
                                <a:solidFill>
                                  <a:srgbClr val="000000"/>
                                </a:solidFill>
                                <a:latin typeface="Cambria Math" panose="02040503050406030204" pitchFamily="18" charset="0"/>
                              </a:rPr>
                            </m:ctrlPr>
                          </m:naryPr>
                          <m: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sub>
                          <m:sup>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𝑘</m:t>
                                </m:r>
                              </m:sub>
                            </m:sSub>
                          </m:sup>
                          <m:e>
                            <m:r>
                              <a:rPr lang="zh-CN" altLang="en-US" i="1">
                                <a:solidFill>
                                  <a:srgbClr val="000000"/>
                                </a:solidFill>
                                <a:latin typeface="Cambria Math" panose="02040503050406030204" pitchFamily="18" charset="0"/>
                              </a:rPr>
                              <m:t>𝚽</m:t>
                            </m:r>
                          </m:e>
                        </m:nary>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𝜏</m:t>
                            </m:r>
                          </m:e>
                        </m:d>
                        <m:r>
                          <a:rPr lang="zh-CN" altLang="en-US" i="1">
                            <a:solidFill>
                              <a:srgbClr val="000000"/>
                            </a:solidFill>
                            <a:latin typeface="Cambria Math" panose="02040503050406030204" pitchFamily="18" charset="0"/>
                          </a:rPr>
                          <m:t>𝐁</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𝜏</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𝐮</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𝜏</m:t>
                        </m:r>
                        <m:r>
                          <a:rPr lang="zh-CN" altLang="en-US" i="1">
                            <a:solidFill>
                              <a:srgbClr val="000000"/>
                            </a:solidFill>
                            <a:latin typeface="Cambria Math" panose="02040503050406030204" pitchFamily="18" charset="0"/>
                          </a:rPr>
                          <m:t>)</m:t>
                        </m:r>
                        <m:r>
                          <m:rPr>
                            <m:sty m:val="p"/>
                          </m:rPr>
                          <a:rPr lang="zh-CN" altLang="en-US" i="0">
                            <a:solidFill>
                              <a:srgbClr val="000000"/>
                            </a:solidFill>
                            <a:latin typeface="Cambria Math" panose="02040503050406030204" pitchFamily="18" charset="0"/>
                          </a:rPr>
                          <m:t>d</m:t>
                        </m:r>
                        <m:r>
                          <a:rPr lang="zh-CN" altLang="en-US" i="1">
                            <a:solidFill>
                              <a:srgbClr val="000000"/>
                            </a:solidFill>
                            <a:latin typeface="Cambria Math" panose="02040503050406030204" pitchFamily="18" charset="0"/>
                          </a:rPr>
                          <m:t>𝜏</m:t>
                        </m:r>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471188" y="1220273"/>
                  <a:ext cx="8096580" cy="1705211"/>
                </a:xfrm>
                <a:prstGeom prst="rect">
                  <a:avLst/>
                </a:prstGeom>
                <a:blipFill>
                  <a:blip r:embed="rId5"/>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7" name="对象 6"/>
              <p:cNvSpPr txBox="1"/>
              <p:nvPr/>
            </p:nvSpPr>
            <p:spPr>
              <a:xfrm>
                <a:off x="471188" y="2279597"/>
                <a:ext cx="7341172" cy="158473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𝐱</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sub>
                          </m:sSub>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𝚽</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𝑘</m:t>
                              </m:r>
                            </m:sub>
                          </m:sSub>
                        </m:e>
                      </m:d>
                      <m:r>
                        <a:rPr lang="zh-CN" altLang="en-US" i="1">
                          <a:solidFill>
                            <a:srgbClr val="000000"/>
                          </a:solidFill>
                          <a:latin typeface="Cambria Math" panose="02040503050406030204" pitchFamily="18" charset="0"/>
                        </a:rPr>
                        <m:t>𝐱</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𝑘</m:t>
                              </m:r>
                            </m:sub>
                          </m:sSub>
                        </m:e>
                      </m:d>
                      <m:r>
                        <a:rPr lang="zh-CN" altLang="en-US" i="1">
                          <a:solidFill>
                            <a:srgbClr val="000000"/>
                          </a:solidFill>
                          <a:latin typeface="Cambria Math" panose="02040503050406030204" pitchFamily="18" charset="0"/>
                        </a:rPr>
                        <m:t>+</m:t>
                      </m:r>
                      <m:nary>
                        <m:naryPr>
                          <m:ctrlPr>
                            <a:rPr lang="zh-CN" altLang="en-US" i="1">
                              <a:solidFill>
                                <a:srgbClr val="000000"/>
                              </a:solidFill>
                              <a:latin typeface="Cambria Math" panose="02040503050406030204" pitchFamily="18" charset="0"/>
                            </a:rPr>
                          </m:ctrlPr>
                        </m:naryPr>
                        <m: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𝑘</m:t>
                              </m:r>
                            </m:sub>
                          </m:sSub>
                        </m:sub>
                        <m:sup>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sub>
                          </m:sSub>
                        </m:sup>
                        <m:e>
                          <m:r>
                            <a:rPr lang="zh-CN" altLang="en-US" i="1">
                              <a:solidFill>
                                <a:srgbClr val="000000"/>
                              </a:solidFill>
                              <a:latin typeface="Cambria Math" panose="02040503050406030204" pitchFamily="18" charset="0"/>
                            </a:rPr>
                            <m:t>𝚽</m:t>
                          </m:r>
                        </m:e>
                      </m:nary>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𝜏</m:t>
                          </m:r>
                        </m:e>
                      </m:d>
                      <m:r>
                        <a:rPr lang="zh-CN" altLang="en-US" i="1">
                          <a:solidFill>
                            <a:srgbClr val="000000"/>
                          </a:solidFill>
                          <a:latin typeface="Cambria Math" panose="02040503050406030204" pitchFamily="18" charset="0"/>
                        </a:rPr>
                        <m:t>𝐁</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𝜏</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𝐮</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𝜏</m:t>
                      </m:r>
                      <m:r>
                        <a:rPr lang="zh-CN" altLang="en-US" i="1">
                          <a:solidFill>
                            <a:srgbClr val="000000"/>
                          </a:solidFill>
                          <a:latin typeface="Cambria Math" panose="02040503050406030204" pitchFamily="18" charset="0"/>
                        </a:rPr>
                        <m:t>)</m:t>
                      </m:r>
                      <m:r>
                        <m:rPr>
                          <m:sty m:val="p"/>
                        </m:rPr>
                        <a:rPr lang="zh-CN" altLang="en-US" i="0">
                          <a:solidFill>
                            <a:srgbClr val="000000"/>
                          </a:solidFill>
                          <a:latin typeface="Cambria Math" panose="02040503050406030204" pitchFamily="18" charset="0"/>
                        </a:rPr>
                        <m:t>d</m:t>
                      </m:r>
                      <m:r>
                        <a:rPr lang="zh-CN" altLang="en-US" i="1">
                          <a:solidFill>
                            <a:srgbClr val="000000"/>
                          </a:solidFill>
                          <a:latin typeface="Cambria Math" panose="02040503050406030204" pitchFamily="18" charset="0"/>
                        </a:rPr>
                        <m:t>𝜏</m:t>
                      </m:r>
                    </m:oMath>
                  </m:oMathPara>
                </a14:m>
                <a:endParaRPr lang="zh-CN" altLang="en-US" dirty="0"/>
              </a:p>
            </p:txBody>
          </p:sp>
        </mc:Choice>
        <mc:Fallback xmlns="">
          <p:sp>
            <p:nvSpPr>
              <p:cNvPr id="7" name="对象 6"/>
              <p:cNvSpPr txBox="1">
                <a:spLocks noRot="1" noChangeAspect="1" noMove="1" noResize="1" noEditPoints="1" noAdjustHandles="1" noChangeArrowheads="1" noChangeShapeType="1" noTextEdit="1"/>
              </p:cNvSpPr>
              <p:nvPr/>
            </p:nvSpPr>
            <p:spPr>
              <a:xfrm>
                <a:off x="471188" y="2279597"/>
                <a:ext cx="7341172" cy="1584733"/>
              </a:xfrm>
              <a:prstGeom prst="rect">
                <a:avLst/>
              </a:prstGeom>
              <a:blipFill>
                <a:blip r:embed="rId6"/>
                <a:stretch>
                  <a:fillRect/>
                </a:stretch>
              </a:blipFill>
            </p:spPr>
            <p:txBody>
              <a:bodyPr/>
              <a:lstStyle/>
              <a:p>
                <a:r>
                  <a:rPr lang="zh-CN" altLang="en-US">
                    <a:noFill/>
                  </a:rPr>
                  <a:t> </a:t>
                </a:r>
              </a:p>
            </p:txBody>
          </p:sp>
        </mc:Fallback>
      </mc:AlternateContent>
      <p:grpSp>
        <p:nvGrpSpPr>
          <p:cNvPr id="9" name="组合 8"/>
          <p:cNvGrpSpPr/>
          <p:nvPr/>
        </p:nvGrpSpPr>
        <p:grpSpPr>
          <a:xfrm>
            <a:off x="471188" y="2898077"/>
            <a:ext cx="6641767" cy="1056397"/>
            <a:chOff x="784883" y="3435845"/>
            <a:chExt cx="6641767" cy="1056397"/>
          </a:xfrm>
        </p:grpSpPr>
        <p:sp>
          <p:nvSpPr>
            <p:cNvPr id="30" name="矩形 29"/>
            <p:cNvSpPr/>
            <p:nvPr/>
          </p:nvSpPr>
          <p:spPr>
            <a:xfrm>
              <a:off x="784883" y="3435845"/>
              <a:ext cx="6641767"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令其中                       由离散化式（</a:t>
              </a:r>
              <a:r>
                <a:rPr lang="en-US" altLang="zh-CN" dirty="0">
                  <a:solidFill>
                    <a:sysClr val="windowText" lastClr="000000"/>
                  </a:solidFill>
                  <a:latin typeface="宋体" panose="02010600030101010101" pitchFamily="2" charset="-122"/>
                  <a:ea typeface="宋体" panose="02010600030101010101" pitchFamily="2" charset="-122"/>
                </a:rPr>
                <a:t>2.91</a:t>
              </a:r>
              <a:r>
                <a:rPr lang="zh-CN" altLang="en-US" dirty="0">
                  <a:solidFill>
                    <a:sysClr val="windowText" lastClr="000000"/>
                  </a:solidFill>
                  <a:latin typeface="宋体" panose="02010600030101010101" pitchFamily="2" charset="-122"/>
                  <a:ea typeface="宋体" panose="02010600030101010101" pitchFamily="2" charset="-122"/>
                </a:rPr>
                <a:t>）得</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10" name="对象 9"/>
                <p:cNvSpPr txBox="1"/>
                <p:nvPr/>
              </p:nvSpPr>
              <p:spPr>
                <a:xfrm>
                  <a:off x="1567075" y="3510511"/>
                  <a:ext cx="3996050" cy="98173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𝑘</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𝑇</m:t>
                        </m:r>
                      </m:oMath>
                    </m:oMathPara>
                  </a14:m>
                  <a:endParaRPr lang="zh-CN" altLang="en-US" dirty="0"/>
                </a:p>
              </p:txBody>
            </p:sp>
          </mc:Choice>
          <mc:Fallback xmlns="">
            <p:sp>
              <p:nvSpPr>
                <p:cNvPr id="10" name="对象 9"/>
                <p:cNvSpPr txBox="1">
                  <a:spLocks noRot="1" noChangeAspect="1" noMove="1" noResize="1" noEditPoints="1" noAdjustHandles="1" noChangeArrowheads="1" noChangeShapeType="1" noTextEdit="1"/>
                </p:cNvSpPr>
                <p:nvPr/>
              </p:nvSpPr>
              <p:spPr>
                <a:xfrm>
                  <a:off x="1567075" y="3510511"/>
                  <a:ext cx="3996050" cy="981731"/>
                </a:xfrm>
                <a:prstGeom prst="rect">
                  <a:avLst/>
                </a:prstGeom>
                <a:blipFill>
                  <a:blip r:embed="rId7"/>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12" name="对象 11"/>
              <p:cNvSpPr txBox="1"/>
              <p:nvPr/>
            </p:nvSpPr>
            <p:spPr>
              <a:xfrm>
                <a:off x="539552" y="3326992"/>
                <a:ext cx="8928992" cy="158473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𝚽</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nary>
                        <m:naryP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𝑘𝑇</m:t>
                          </m:r>
                        </m:sub>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𝑇</m:t>
                          </m:r>
                        </m:sup>
                        <m:e>
                          <m:r>
                            <a:rPr lang="zh-CN" altLang="en-US" i="1">
                              <a:solidFill>
                                <a:srgbClr val="000000"/>
                              </a:solidFill>
                              <a:latin typeface="Cambria Math" panose="02040503050406030204" pitchFamily="18" charset="0"/>
                            </a:rPr>
                            <m:t>𝚽</m:t>
                          </m:r>
                        </m:e>
                      </m:nary>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𝜏</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𝐁</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𝜏</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𝐮</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𝜏</m:t>
                      </m:r>
                      <m:r>
                        <a:rPr lang="zh-CN" altLang="en-US" i="1">
                          <a:solidFill>
                            <a:srgbClr val="000000"/>
                          </a:solidFill>
                          <a:latin typeface="Cambria Math" panose="02040503050406030204" pitchFamily="18" charset="0"/>
                        </a:rPr>
                        <m:t>)</m:t>
                      </m:r>
                      <m:r>
                        <m:rPr>
                          <m:sty m:val="p"/>
                        </m:rPr>
                        <a:rPr lang="zh-CN" altLang="en-US" i="0">
                          <a:solidFill>
                            <a:srgbClr val="000000"/>
                          </a:solidFill>
                          <a:latin typeface="Cambria Math" panose="02040503050406030204" pitchFamily="18" charset="0"/>
                        </a:rPr>
                        <m:t>d</m:t>
                      </m:r>
                      <m:r>
                        <a:rPr lang="zh-CN" altLang="en-US" i="1">
                          <a:solidFill>
                            <a:srgbClr val="000000"/>
                          </a:solidFill>
                          <a:latin typeface="Cambria Math" panose="02040503050406030204" pitchFamily="18" charset="0"/>
                        </a:rPr>
                        <m:t>𝜏</m:t>
                      </m:r>
                    </m:oMath>
                  </m:oMathPara>
                </a14:m>
                <a:endParaRPr lang="zh-CN" altLang="en-US" dirty="0"/>
              </a:p>
            </p:txBody>
          </p:sp>
        </mc:Choice>
        <mc:Fallback xmlns="">
          <p:sp>
            <p:nvSpPr>
              <p:cNvPr id="12" name="对象 11"/>
              <p:cNvSpPr txBox="1">
                <a:spLocks noRot="1" noChangeAspect="1" noMove="1" noResize="1" noEditPoints="1" noAdjustHandles="1" noChangeArrowheads="1" noChangeShapeType="1" noTextEdit="1"/>
              </p:cNvSpPr>
              <p:nvPr/>
            </p:nvSpPr>
            <p:spPr>
              <a:xfrm>
                <a:off x="539552" y="3326992"/>
                <a:ext cx="8928992" cy="1584733"/>
              </a:xfrm>
              <a:prstGeom prst="rect">
                <a:avLst/>
              </a:prstGeom>
              <a:blipFill>
                <a:blip r:embed="rId8"/>
                <a:stretch>
                  <a:fillRect/>
                </a:stretch>
              </a:blipFill>
            </p:spPr>
            <p:txBody>
              <a:bodyPr/>
              <a:lstStyle/>
              <a:p>
                <a:r>
                  <a:rPr lang="zh-CN" altLang="en-US">
                    <a:noFill/>
                  </a:rPr>
                  <a:t> </a:t>
                </a:r>
              </a:p>
            </p:txBody>
          </p:sp>
        </mc:Fallback>
      </mc:AlternateContent>
      <p:sp>
        <p:nvSpPr>
          <p:cNvPr id="18" name="矩形 17"/>
          <p:cNvSpPr/>
          <p:nvPr/>
        </p:nvSpPr>
        <p:spPr>
          <a:xfrm>
            <a:off x="471188" y="4001733"/>
            <a:ext cx="7230038"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式中，                       考虑到                </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14" name="对象 13"/>
              <p:cNvSpPr txBox="1"/>
              <p:nvPr/>
            </p:nvSpPr>
            <p:spPr>
              <a:xfrm>
                <a:off x="1142246" y="4095960"/>
                <a:ext cx="3731780" cy="75543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𝜏</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𝜁</m:t>
                      </m:r>
                      <m:r>
                        <a:rPr lang="zh-CN" altLang="en-US" i="1">
                          <a:solidFill>
                            <a:srgbClr val="000000"/>
                          </a:solidFill>
                          <a:latin typeface="Cambria Math" panose="02040503050406030204" pitchFamily="18" charset="0"/>
                        </a:rPr>
                        <m:t>   ​(0⩽</m:t>
                      </m:r>
                      <m:r>
                        <a:rPr lang="zh-CN" altLang="en-US" i="1">
                          <a:solidFill>
                            <a:srgbClr val="000000"/>
                          </a:solidFill>
                          <a:latin typeface="Cambria Math" panose="02040503050406030204" pitchFamily="18" charset="0"/>
                        </a:rPr>
                        <m:t>𝜁</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𝑇</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14" name="对象 13"/>
              <p:cNvSpPr txBox="1">
                <a:spLocks noRot="1" noChangeAspect="1" noMove="1" noResize="1" noEditPoints="1" noAdjustHandles="1" noChangeArrowheads="1" noChangeShapeType="1" noTextEdit="1"/>
              </p:cNvSpPr>
              <p:nvPr/>
            </p:nvSpPr>
            <p:spPr>
              <a:xfrm>
                <a:off x="1142246" y="4095960"/>
                <a:ext cx="3731780" cy="755436"/>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对象 15"/>
              <p:cNvSpPr txBox="1"/>
              <p:nvPr/>
            </p:nvSpPr>
            <p:spPr>
              <a:xfrm>
                <a:off x="1253380" y="4526401"/>
                <a:ext cx="7490717" cy="89058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𝑢</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𝜏</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𝐮</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𝜁</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𝐮</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=0,1</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16" name="对象 15"/>
              <p:cNvSpPr txBox="1">
                <a:spLocks noRot="1" noChangeAspect="1" noMove="1" noResize="1" noEditPoints="1" noAdjustHandles="1" noChangeArrowheads="1" noChangeShapeType="1" noTextEdit="1"/>
              </p:cNvSpPr>
              <p:nvPr/>
            </p:nvSpPr>
            <p:spPr>
              <a:xfrm>
                <a:off x="1253380" y="4526401"/>
                <a:ext cx="7490717" cy="890587"/>
              </a:xfrm>
              <a:prstGeom prst="rect">
                <a:avLst/>
              </a:prstGeom>
              <a:blipFill>
                <a:blip r:embed="rId10"/>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连续系统状态方程的离散化</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pSp>
        <p:nvGrpSpPr>
          <p:cNvPr id="5" name="组合 4"/>
          <p:cNvGrpSpPr/>
          <p:nvPr/>
        </p:nvGrpSpPr>
        <p:grpSpPr>
          <a:xfrm>
            <a:off x="589022" y="572436"/>
            <a:ext cx="8981877" cy="3563059"/>
            <a:chOff x="589022" y="572436"/>
            <a:chExt cx="8981877" cy="3563059"/>
          </a:xfrm>
        </p:grpSpPr>
        <p:sp>
          <p:nvSpPr>
            <p:cNvPr id="75" name="矩形 74"/>
            <p:cNvSpPr/>
            <p:nvPr/>
          </p:nvSpPr>
          <p:spPr>
            <a:xfrm>
              <a:off x="589023" y="572436"/>
              <a:ext cx="6641767"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得到</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2" name="对象 1"/>
                <p:cNvSpPr txBox="1"/>
                <p:nvPr/>
              </p:nvSpPr>
              <p:spPr>
                <a:xfrm>
                  <a:off x="589023" y="901795"/>
                  <a:ext cx="8981876" cy="185705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𝚽</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nary>
                          <m:naryP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𝑘𝑇</m:t>
                            </m:r>
                          </m:sub>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𝑇</m:t>
                            </m:r>
                          </m:sup>
                          <m:e>
                            <m:r>
                              <a:rPr lang="zh-CN" altLang="en-US" i="1">
                                <a:solidFill>
                                  <a:srgbClr val="000000"/>
                                </a:solidFill>
                                <a:latin typeface="Cambria Math" panose="02040503050406030204" pitchFamily="18" charset="0"/>
                              </a:rPr>
                              <m:t>𝚽</m:t>
                            </m:r>
                          </m:e>
                        </m:nary>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𝜏</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𝐁</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𝜏</m:t>
                        </m:r>
                        <m:r>
                          <a:rPr lang="zh-CN" altLang="en-US" i="1">
                            <a:solidFill>
                              <a:srgbClr val="000000"/>
                            </a:solidFill>
                            <a:latin typeface="Cambria Math" panose="02040503050406030204" pitchFamily="18" charset="0"/>
                          </a:rPr>
                          <m:t>)</m:t>
                        </m:r>
                        <m:r>
                          <m:rPr>
                            <m:sty m:val="p"/>
                          </m:rPr>
                          <a:rPr lang="zh-CN" altLang="en-US" i="0">
                            <a:solidFill>
                              <a:srgbClr val="000000"/>
                            </a:solidFill>
                            <a:latin typeface="Cambria Math" panose="02040503050406030204" pitchFamily="18" charset="0"/>
                          </a:rPr>
                          <m:t>d</m:t>
                        </m:r>
                        <m:r>
                          <a:rPr lang="zh-CN" altLang="en-US" i="1">
                            <a:solidFill>
                              <a:srgbClr val="000000"/>
                            </a:solidFill>
                            <a:latin typeface="Cambria Math" panose="02040503050406030204" pitchFamily="18" charset="0"/>
                          </a:rPr>
                          <m:t>𝜏</m:t>
                        </m:r>
                        <m:r>
                          <a:rPr lang="zh-CN" altLang="en-US" i="1">
                            <a:solidFill>
                              <a:srgbClr val="000000"/>
                            </a:solidFill>
                            <a:latin typeface="Cambria Math" panose="02040503050406030204" pitchFamily="18" charset="0"/>
                          </a:rPr>
                          <m:t>𝐮</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589023" y="901795"/>
                  <a:ext cx="8981876" cy="1857052"/>
                </a:xfrm>
                <a:prstGeom prst="rect">
                  <a:avLst/>
                </a:prstGeom>
                <a:blipFill>
                  <a:blip r:embed="rId4"/>
                  <a:stretch>
                    <a:fillRect/>
                  </a:stretch>
                </a:blipFill>
              </p:spPr>
              <p:txBody>
                <a:bodyPr/>
                <a:lstStyle/>
                <a:p>
                  <a:r>
                    <a:rPr lang="zh-CN" altLang="en-US">
                      <a:noFill/>
                    </a:rPr>
                    <a:t> </a:t>
                  </a:r>
                </a:p>
              </p:txBody>
            </p:sp>
          </mc:Fallback>
        </mc:AlternateContent>
        <p:grpSp>
          <p:nvGrpSpPr>
            <p:cNvPr id="4" name="组合 3"/>
            <p:cNvGrpSpPr/>
            <p:nvPr/>
          </p:nvGrpSpPr>
          <p:grpSpPr>
            <a:xfrm>
              <a:off x="589022" y="1557544"/>
              <a:ext cx="8949631" cy="2577951"/>
              <a:chOff x="602488" y="2164489"/>
              <a:chExt cx="8949631" cy="2577951"/>
            </a:xfrm>
          </p:grpSpPr>
          <p:sp>
            <p:nvSpPr>
              <p:cNvPr id="29" name="矩形 28"/>
              <p:cNvSpPr/>
              <p:nvPr/>
            </p:nvSpPr>
            <p:spPr>
              <a:xfrm>
                <a:off x="602488" y="2164489"/>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记</a:t>
                </a:r>
              </a:p>
            </p:txBody>
          </p:sp>
          <mc:AlternateContent xmlns:mc="http://schemas.openxmlformats.org/markup-compatibility/2006" xmlns:a14="http://schemas.microsoft.com/office/drawing/2010/main">
            <mc:Choice Requires="a14">
              <p:sp>
                <p:nvSpPr>
                  <p:cNvPr id="6" name="对象 5"/>
                  <p:cNvSpPr txBox="1"/>
                  <p:nvPr/>
                </p:nvSpPr>
                <p:spPr>
                  <a:xfrm>
                    <a:off x="1114309" y="2164489"/>
                    <a:ext cx="8437810" cy="257795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𝐀</m:t>
                              </m:r>
                            </m:e>
                            <m:sup>
                              <m:r>
                                <a:rPr lang="zh-CN" altLang="en-US" i="1">
                                  <a:solidFill>
                                    <a:srgbClr val="000000"/>
                                  </a:solidFill>
                                  <a:latin typeface="Cambria Math" panose="02040503050406030204" pitchFamily="18" charset="0"/>
                                </a:rPr>
                                <m:t>∗</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𝚽</m:t>
                          </m:r>
                          <m:d>
                            <m:dPr>
                              <m:begChr m:val="["/>
                              <m:endChr m:val="]"/>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𝑇</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𝐁</m:t>
                              </m:r>
                            </m:e>
                            <m:sup>
                              <m:r>
                                <a:rPr lang="zh-CN" altLang="en-US" i="1">
                                  <a:solidFill>
                                    <a:srgbClr val="000000"/>
                                  </a:solidFill>
                                  <a:latin typeface="Cambria Math" panose="02040503050406030204" pitchFamily="18" charset="0"/>
                                </a:rPr>
                                <m:t>∗</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nary>
                            <m:naryP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𝑘𝑇</m:t>
                              </m:r>
                            </m:sub>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𝑇</m:t>
                              </m:r>
                            </m:sup>
                            <m:e>
                              <m:r>
                                <a:rPr lang="zh-CN" altLang="en-US" i="1">
                                  <a:solidFill>
                                    <a:srgbClr val="000000"/>
                                  </a:solidFill>
                                  <a:latin typeface="Cambria Math" panose="02040503050406030204" pitchFamily="18" charset="0"/>
                                </a:rPr>
                                <m:t>𝚽</m:t>
                              </m:r>
                            </m:e>
                          </m:nary>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𝜏</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𝐵</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𝜏</m:t>
                              </m:r>
                            </m:e>
                          </m:d>
                          <m:r>
                            <m:rPr>
                              <m:sty m:val="p"/>
                            </m:rPr>
                            <a:rPr lang="zh-CN" altLang="en-US" i="0">
                              <a:solidFill>
                                <a:srgbClr val="000000"/>
                              </a:solidFill>
                              <a:latin typeface="Cambria Math" panose="02040503050406030204" pitchFamily="18" charset="0"/>
                            </a:rPr>
                            <m:t>d</m:t>
                          </m:r>
                          <m:r>
                            <a:rPr lang="zh-CN" altLang="en-US" i="1">
                              <a:solidFill>
                                <a:srgbClr val="000000"/>
                              </a:solidFill>
                              <a:latin typeface="Cambria Math" panose="02040503050406030204" pitchFamily="18" charset="0"/>
                            </a:rPr>
                            <m:t>𝜏</m:t>
                          </m:r>
                        </m:oMath>
                      </m:oMathPara>
                    </a14:m>
                    <a:endParaRPr lang="zh-CN" altLang="en-US" dirty="0"/>
                  </a:p>
                </p:txBody>
              </p:sp>
            </mc:Choice>
            <mc:Fallback xmlns="">
              <p:sp>
                <p:nvSpPr>
                  <p:cNvPr id="6" name="对象 5"/>
                  <p:cNvSpPr txBox="1">
                    <a:spLocks noRot="1" noChangeAspect="1" noMove="1" noResize="1" noEditPoints="1" noAdjustHandles="1" noChangeArrowheads="1" noChangeShapeType="1" noTextEdit="1"/>
                  </p:cNvSpPr>
                  <p:nvPr/>
                </p:nvSpPr>
                <p:spPr>
                  <a:xfrm>
                    <a:off x="1114309" y="2164489"/>
                    <a:ext cx="8437810" cy="2577951"/>
                  </a:xfrm>
                  <a:prstGeom prst="rect">
                    <a:avLst/>
                  </a:prstGeom>
                  <a:blipFill>
                    <a:blip r:embed="rId5"/>
                    <a:stretch>
                      <a:fillRect/>
                    </a:stretch>
                  </a:blipFill>
                </p:spPr>
                <p:txBody>
                  <a:bodyPr/>
                  <a:lstStyle/>
                  <a:p>
                    <a:r>
                      <a:rPr lang="zh-CN" altLang="en-US">
                        <a:noFill/>
                      </a:rPr>
                      <a:t> </a:t>
                    </a:r>
                  </a:p>
                </p:txBody>
              </p:sp>
            </mc:Fallback>
          </mc:AlternateContent>
        </p:grpSp>
      </p:grpSp>
      <p:grpSp>
        <p:nvGrpSpPr>
          <p:cNvPr id="8" name="组合 7"/>
          <p:cNvGrpSpPr/>
          <p:nvPr/>
        </p:nvGrpSpPr>
        <p:grpSpPr>
          <a:xfrm>
            <a:off x="589022" y="2227723"/>
            <a:ext cx="7456549" cy="1487269"/>
            <a:chOff x="589022" y="2227723"/>
            <a:chExt cx="7456549" cy="1487269"/>
          </a:xfrm>
        </p:grpSpPr>
        <p:sp>
          <p:nvSpPr>
            <p:cNvPr id="30" name="矩形 29"/>
            <p:cNvSpPr/>
            <p:nvPr/>
          </p:nvSpPr>
          <p:spPr>
            <a:xfrm>
              <a:off x="589022" y="2227723"/>
              <a:ext cx="7456549" cy="858377"/>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则线性时变连续系统状态方程的离散化状态方程为</a:t>
              </a:r>
              <a:endParaRPr lang="en-US" altLang="zh-CN" dirty="0">
                <a:solidFill>
                  <a:sysClr val="windowText" lastClr="000000"/>
                </a:solidFill>
                <a:latin typeface="宋体" panose="02010600030101010101" pitchFamily="2" charset="-122"/>
                <a:ea typeface="宋体" panose="02010600030101010101" pitchFamily="2" charset="-122"/>
              </a:endParaRPr>
            </a:p>
            <a:p>
              <a:pPr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2.93</a:t>
              </a: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a:t>
              </a:r>
              <a:endPar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9" name="对象 8"/>
                <p:cNvSpPr txBox="1"/>
                <p:nvPr/>
              </p:nvSpPr>
              <p:spPr>
                <a:xfrm>
                  <a:off x="1099297" y="2762007"/>
                  <a:ext cx="6827539" cy="95298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𝑇</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𝐀</m:t>
                            </m:r>
                          </m:e>
                          <m:sup>
                            <m:r>
                              <a:rPr lang="zh-CN" altLang="en-US" i="1">
                                <a:solidFill>
                                  <a:srgbClr val="000000"/>
                                </a:solidFill>
                                <a:latin typeface="Cambria Math" panose="02040503050406030204" pitchFamily="18" charset="0"/>
                              </a:rPr>
                              <m:t>∗</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𝐁</m:t>
                            </m:r>
                          </m:e>
                          <m:sup>
                            <m:r>
                              <a:rPr lang="zh-CN" altLang="en-US" i="1">
                                <a:solidFill>
                                  <a:srgbClr val="000000"/>
                                </a:solidFill>
                                <a:latin typeface="Cambria Math" panose="02040503050406030204" pitchFamily="18" charset="0"/>
                              </a:rPr>
                              <m:t>∗</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𝐮</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9" name="对象 8"/>
                <p:cNvSpPr txBox="1">
                  <a:spLocks noRot="1" noChangeAspect="1" noMove="1" noResize="1" noEditPoints="1" noAdjustHandles="1" noChangeArrowheads="1" noChangeShapeType="1" noTextEdit="1"/>
                </p:cNvSpPr>
                <p:nvPr/>
              </p:nvSpPr>
              <p:spPr>
                <a:xfrm>
                  <a:off x="1099297" y="2762007"/>
                  <a:ext cx="6827539" cy="952985"/>
                </a:xfrm>
                <a:prstGeom prst="rect">
                  <a:avLst/>
                </a:prstGeom>
                <a:blipFill>
                  <a:blip r:embed="rId6"/>
                  <a:stretch>
                    <a:fillRect/>
                  </a:stretch>
                </a:blipFill>
              </p:spPr>
              <p:txBody>
                <a:bodyPr/>
                <a:lstStyle/>
                <a:p>
                  <a:r>
                    <a:rPr lang="zh-CN" altLang="en-US">
                      <a:noFill/>
                    </a:rPr>
                    <a:t> </a:t>
                  </a:r>
                </a:p>
              </p:txBody>
            </p:sp>
          </mc:Fallback>
        </mc:AlternateContent>
      </p:grpSp>
      <p:grpSp>
        <p:nvGrpSpPr>
          <p:cNvPr id="11" name="组合 10"/>
          <p:cNvGrpSpPr/>
          <p:nvPr/>
        </p:nvGrpSpPr>
        <p:grpSpPr>
          <a:xfrm>
            <a:off x="589022" y="3226924"/>
            <a:ext cx="7603541" cy="1689373"/>
            <a:chOff x="589022" y="3226924"/>
            <a:chExt cx="7603541" cy="1689373"/>
          </a:xfrm>
        </p:grpSpPr>
        <p:sp>
          <p:nvSpPr>
            <p:cNvPr id="16" name="矩形 15"/>
            <p:cNvSpPr/>
            <p:nvPr/>
          </p:nvSpPr>
          <p:spPr>
            <a:xfrm>
              <a:off x="589022" y="3226924"/>
              <a:ext cx="7603541" cy="1689373"/>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由于线性时变连续系统状态方程的状态转移矩阵  </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在一般情况下很难写成闭式的形式，因此通常也不直接应用上述方法求得线性时变连续系统的离散化状态方程，而采用与线性定常连续系统近似离散化相仿的方法来进行离散化。</a:t>
              </a: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12" name="对象 11"/>
                <p:cNvSpPr txBox="1"/>
                <p:nvPr/>
              </p:nvSpPr>
              <p:spPr>
                <a:xfrm>
                  <a:off x="5885719" y="3301077"/>
                  <a:ext cx="1400323" cy="89699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𝚽</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oMath>
                    </m:oMathPara>
                  </a14:m>
                  <a:endParaRPr lang="zh-CN" altLang="en-US" dirty="0"/>
                </a:p>
              </p:txBody>
            </p:sp>
          </mc:Choice>
          <mc:Fallback xmlns="">
            <p:sp>
              <p:nvSpPr>
                <p:cNvPr id="12" name="对象 11"/>
                <p:cNvSpPr txBox="1">
                  <a:spLocks noRot="1" noChangeAspect="1" noMove="1" noResize="1" noEditPoints="1" noAdjustHandles="1" noChangeArrowheads="1" noChangeShapeType="1" noTextEdit="1"/>
                </p:cNvSpPr>
                <p:nvPr/>
              </p:nvSpPr>
              <p:spPr>
                <a:xfrm>
                  <a:off x="5885719" y="3301077"/>
                  <a:ext cx="1400323" cy="896995"/>
                </a:xfrm>
                <a:prstGeom prst="rect">
                  <a:avLst/>
                </a:prstGeom>
                <a:blipFill>
                  <a:blip r:embed="rId7"/>
                  <a:stretch>
                    <a:fillRect/>
                  </a:stretch>
                </a:blipFill>
              </p:spPr>
              <p:txBody>
                <a:bodyPr/>
                <a:lstStyle/>
                <a:p>
                  <a:r>
                    <a:rPr lang="zh-CN" alt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连续系统状态方程的离散化</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3" y="723249"/>
            <a:ext cx="6641767"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例</a:t>
            </a:r>
            <a:r>
              <a:rPr lang="en-US" altLang="zh-CN" dirty="0">
                <a:solidFill>
                  <a:sysClr val="windowText" lastClr="000000"/>
                </a:solidFill>
                <a:latin typeface="宋体" panose="02010600030101010101" pitchFamily="2" charset="-122"/>
                <a:ea typeface="宋体" panose="02010600030101010101" pitchFamily="2" charset="-122"/>
              </a:rPr>
              <a:t>2.35  </a:t>
            </a:r>
            <a:r>
              <a:rPr lang="zh-CN" altLang="en-US" dirty="0">
                <a:solidFill>
                  <a:sysClr val="windowText" lastClr="000000"/>
                </a:solidFill>
                <a:latin typeface="宋体" panose="02010600030101010101" pitchFamily="2" charset="-122"/>
                <a:ea typeface="宋体" panose="02010600030101010101" pitchFamily="2" charset="-122"/>
              </a:rPr>
              <a:t>设线性时变连续系统状态方程为</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sp>
        <p:nvSpPr>
          <p:cNvPr id="29" name="矩形 28"/>
          <p:cNvSpPr/>
          <p:nvPr/>
        </p:nvSpPr>
        <p:spPr>
          <a:xfrm>
            <a:off x="784883" y="1858108"/>
            <a:ext cx="6641767"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试求其离散化方程。</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2802358" y="1166127"/>
                <a:ext cx="4099250" cy="184333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+1</m:t>
                                    </m:r>
                                  </m:den>
                                </m:f>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
                        </m:e>
                      </m:d>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2</m:t>
                                </m:r>
                              </m:e>
                            </m:mr>
                            <m:mr>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𝑢</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802358" y="1166127"/>
                <a:ext cx="4099250" cy="1843335"/>
              </a:xfrm>
              <a:prstGeom prst="rect">
                <a:avLst/>
              </a:prstGeom>
              <a:blipFill>
                <a:blip r:embed="rId4"/>
                <a:stretch>
                  <a:fillRect/>
                </a:stretch>
              </a:blipFill>
            </p:spPr>
            <p:txBody>
              <a:bodyPr/>
              <a:lstStyle/>
              <a:p>
                <a:r>
                  <a:rPr lang="zh-CN" altLang="en-US">
                    <a:noFill/>
                  </a:rPr>
                  <a:t> </a:t>
                </a:r>
              </a:p>
            </p:txBody>
          </p:sp>
        </mc:Fallback>
      </mc:AlternateContent>
      <p:graphicFrame>
        <p:nvGraphicFramePr>
          <p:cNvPr id="4" name="对象 3"/>
          <p:cNvGraphicFramePr>
            <a:graphicFrameLocks noChangeAspect="1"/>
          </p:cNvGraphicFramePr>
          <p:nvPr/>
        </p:nvGraphicFramePr>
        <p:xfrm>
          <a:off x="2463800" y="2667000"/>
          <a:ext cx="914400" cy="180975"/>
        </p:xfrm>
        <a:graphic>
          <a:graphicData uri="http://schemas.openxmlformats.org/presentationml/2006/ole">
            <mc:AlternateContent xmlns:mc="http://schemas.openxmlformats.org/markup-compatibility/2006">
              <mc:Choice xmlns:v="urn:schemas-microsoft-com:vml" Requires="v">
                <p:oleObj name="Equation" r:id="rId5" imgW="2743200" imgH="4267200" progId="Equation.DSMT4">
                  <p:embed/>
                </p:oleObj>
              </mc:Choice>
              <mc:Fallback>
                <p:oleObj name="Equation" r:id="rId5" imgW="2743200" imgH="4267200" progId="Equation.DSMT4">
                  <p:embed/>
                  <p:pic>
                    <p:nvPicPr>
                      <p:cNvPr id="0" name="图片 4"/>
                      <p:cNvPicPr/>
                      <p:nvPr/>
                    </p:nvPicPr>
                    <p:blipFill>
                      <a:blip r:embed="rId6"/>
                      <a:stretch>
                        <a:fillRect/>
                      </a:stretch>
                    </p:blipFill>
                    <p:spPr>
                      <a:xfrm>
                        <a:off x="2463800" y="2667000"/>
                        <a:ext cx="914400" cy="180975"/>
                      </a:xfrm>
                      <a:prstGeom prst="rect">
                        <a:avLst/>
                      </a:prstGeom>
                    </p:spPr>
                  </p:pic>
                </p:oleObj>
              </mc:Fallback>
            </mc:AlternateContent>
          </a:graphicData>
        </a:graphic>
      </p:graphicFrame>
      <p:grpSp>
        <p:nvGrpSpPr>
          <p:cNvPr id="6" name="组合 5"/>
          <p:cNvGrpSpPr/>
          <p:nvPr/>
        </p:nvGrpSpPr>
        <p:grpSpPr>
          <a:xfrm>
            <a:off x="784882" y="2237811"/>
            <a:ext cx="7819566" cy="1426719"/>
            <a:chOff x="784882" y="2237811"/>
            <a:chExt cx="7819566" cy="1426719"/>
          </a:xfrm>
        </p:grpSpPr>
        <p:sp>
          <p:nvSpPr>
            <p:cNvPr id="30" name="矩形 29"/>
            <p:cNvSpPr/>
            <p:nvPr/>
          </p:nvSpPr>
          <p:spPr>
            <a:xfrm>
              <a:off x="784882" y="2237811"/>
              <a:ext cx="7819566"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解：根据式</a:t>
              </a:r>
              <a:r>
                <a:rPr lang="en-US" altLang="zh-CN" dirty="0">
                  <a:solidFill>
                    <a:sysClr val="windowText" lastClr="000000"/>
                  </a:solidFill>
                  <a:latin typeface="宋体" panose="02010600030101010101" pitchFamily="2" charset="-122"/>
                  <a:ea typeface="宋体" panose="02010600030101010101" pitchFamily="2" charset="-122"/>
                </a:rPr>
                <a:t>(2.81)</a:t>
              </a:r>
              <a:r>
                <a:rPr lang="zh-CN" altLang="en-US" dirty="0">
                  <a:solidFill>
                    <a:sysClr val="windowText" lastClr="000000"/>
                  </a:solidFill>
                  <a:latin typeface="宋体" panose="02010600030101010101" pitchFamily="2" charset="-122"/>
                  <a:ea typeface="宋体" panose="02010600030101010101" pitchFamily="2" charset="-122"/>
                </a:rPr>
                <a:t>及式</a:t>
              </a:r>
              <a:r>
                <a:rPr lang="en-US" altLang="zh-CN" dirty="0">
                  <a:solidFill>
                    <a:sysClr val="windowText" lastClr="000000"/>
                  </a:solidFill>
                  <a:latin typeface="宋体" panose="02010600030101010101" pitchFamily="2" charset="-122"/>
                  <a:ea typeface="宋体" panose="02010600030101010101" pitchFamily="2" charset="-122"/>
                </a:rPr>
                <a:t>(2.82)</a:t>
              </a:r>
              <a:r>
                <a:rPr lang="zh-CN" altLang="en-US" dirty="0">
                  <a:solidFill>
                    <a:sysClr val="windowText" lastClr="000000"/>
                  </a:solidFill>
                  <a:latin typeface="宋体" panose="02010600030101010101" pitchFamily="2" charset="-122"/>
                  <a:ea typeface="宋体" panose="02010600030101010101" pitchFamily="2" charset="-122"/>
                </a:rPr>
                <a:t>分别求取近似离散化的  </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和       </a:t>
              </a:r>
              <a:r>
                <a:rPr lang="en-US" altLang="zh-CN" dirty="0">
                  <a:solidFill>
                    <a:sysClr val="windowText" lastClr="000000"/>
                  </a:solidFill>
                  <a:latin typeface="宋体" panose="02010600030101010101" pitchFamily="2" charset="-122"/>
                  <a:ea typeface="宋体" panose="02010600030101010101" pitchFamily="2" charset="-122"/>
                </a:rPr>
                <a:t>,</a:t>
              </a:r>
              <a:r>
                <a:rPr lang="zh-CN" altLang="en-US" dirty="0">
                  <a:solidFill>
                    <a:sysClr val="windowText" lastClr="000000"/>
                  </a:solidFill>
                  <a:latin typeface="宋体" panose="02010600030101010101" pitchFamily="2" charset="-122"/>
                  <a:ea typeface="宋体" panose="02010600030101010101" pitchFamily="2" charset="-122"/>
                </a:rPr>
                <a:t>得</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7" name="对象 6"/>
                <p:cNvSpPr txBox="1"/>
                <p:nvPr/>
              </p:nvSpPr>
              <p:spPr>
                <a:xfrm>
                  <a:off x="6119730" y="2321404"/>
                  <a:ext cx="1664867" cy="134312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𝐀</m:t>
                            </m:r>
                          </m:e>
                          <m:sup>
                            <m:r>
                              <a:rPr lang="zh-CN" altLang="en-US" i="1">
                                <a:solidFill>
                                  <a:srgbClr val="000000"/>
                                </a:solidFill>
                                <a:latin typeface="Cambria Math" panose="02040503050406030204" pitchFamily="18" charset="0"/>
                              </a:rPr>
                              <m:t>∗</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7" name="对象 6"/>
                <p:cNvSpPr txBox="1">
                  <a:spLocks noRot="1" noChangeAspect="1" noMove="1" noResize="1" noEditPoints="1" noAdjustHandles="1" noChangeArrowheads="1" noChangeShapeType="1" noTextEdit="1"/>
                </p:cNvSpPr>
                <p:nvPr/>
              </p:nvSpPr>
              <p:spPr>
                <a:xfrm>
                  <a:off x="6119730" y="2321404"/>
                  <a:ext cx="1664867" cy="1343126"/>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对象 8"/>
                <p:cNvSpPr txBox="1"/>
                <p:nvPr/>
              </p:nvSpPr>
              <p:spPr>
                <a:xfrm>
                  <a:off x="7122828" y="2321404"/>
                  <a:ext cx="1236290" cy="107714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𝐵</m:t>
                            </m:r>
                          </m:e>
                          <m:sup>
                            <m:r>
                              <a:rPr lang="zh-CN" altLang="en-US" i="1">
                                <a:solidFill>
                                  <a:srgbClr val="000000"/>
                                </a:solidFill>
                                <a:latin typeface="Cambria Math" panose="02040503050406030204" pitchFamily="18" charset="0"/>
                              </a:rPr>
                              <m:t>∗</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9" name="对象 8"/>
                <p:cNvSpPr txBox="1">
                  <a:spLocks noRot="1" noChangeAspect="1" noMove="1" noResize="1" noEditPoints="1" noAdjustHandles="1" noChangeArrowheads="1" noChangeShapeType="1" noTextEdit="1"/>
                </p:cNvSpPr>
                <p:nvPr/>
              </p:nvSpPr>
              <p:spPr>
                <a:xfrm>
                  <a:off x="7122828" y="2321404"/>
                  <a:ext cx="1236290" cy="1077145"/>
                </a:xfrm>
                <a:prstGeom prst="rect">
                  <a:avLst/>
                </a:prstGeom>
                <a:blipFill>
                  <a:blip r:embed="rId8"/>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11" name="对象 10"/>
              <p:cNvSpPr txBox="1"/>
              <p:nvPr/>
            </p:nvSpPr>
            <p:spPr>
              <a:xfrm>
                <a:off x="1835696" y="2688951"/>
                <a:ext cx="6048573" cy="211834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𝐴</m:t>
                          </m:r>
                        </m:e>
                        <m:sup>
                          <m:r>
                            <a:rPr lang="zh-CN" altLang="en-US" i="1">
                              <a:solidFill>
                                <a:srgbClr val="000000"/>
                              </a:solidFill>
                              <a:latin typeface="Cambria Math" panose="02040503050406030204" pitchFamily="18" charset="0"/>
                            </a:rPr>
                            <m:t>∗</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𝐼</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𝑇</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+1</m:t>
                                    </m:r>
                                  </m:den>
                                </m:f>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𝑇</m:t>
                                    </m:r>
                                  </m:num>
                                  <m:den>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+1</m:t>
                                    </m:r>
                                  </m:den>
                                </m:f>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
                        </m:e>
                      </m:d>
                    </m:oMath>
                  </m:oMathPara>
                </a14:m>
                <a:endParaRPr lang="en-US" altLang="zh-CN" i="1" dirty="0">
                  <a:solidFill>
                    <a:srgbClr val="000000"/>
                  </a:solidFill>
                  <a:latin typeface="Cambria Math" panose="02040503050406030204" pitchFamily="18" charset="0"/>
                </a:endParaRPr>
              </a:p>
              <a:p>
                <a:pPr/>
                <a:br>
                  <a:rPr lang="zh-CN" alt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𝐁</m:t>
                          </m:r>
                        </m:e>
                        <m:sup>
                          <m:r>
                            <a:rPr lang="zh-CN" altLang="en-US" i="1">
                              <a:solidFill>
                                <a:srgbClr val="000000"/>
                              </a:solidFill>
                              <a:latin typeface="Cambria Math" panose="02040503050406030204" pitchFamily="18" charset="0"/>
                            </a:rPr>
                            <m:t>∗</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𝑇</m:t>
                      </m:r>
                      <m:r>
                        <a:rPr lang="zh-CN" altLang="en-US" i="1">
                          <a:solidFill>
                            <a:srgbClr val="000000"/>
                          </a:solidFill>
                          <a:latin typeface="Cambria Math" panose="02040503050406030204" pitchFamily="18" charset="0"/>
                        </a:rPr>
                        <m:t>𝐁</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𝑇</m:t>
                                </m:r>
                              </m:e>
                            </m:mr>
                            <m:mr>
                              <m:e>
                                <m:r>
                                  <a:rPr lang="zh-CN" altLang="en-US" i="1">
                                    <a:solidFill>
                                      <a:srgbClr val="000000"/>
                                    </a:solidFill>
                                    <a:latin typeface="Cambria Math" panose="02040503050406030204" pitchFamily="18" charset="0"/>
                                  </a:rPr>
                                  <m:t>𝑇</m:t>
                                </m:r>
                              </m:e>
                            </m:mr>
                          </m:m>
                        </m:e>
                      </m:d>
                    </m:oMath>
                  </m:oMathPara>
                </a14:m>
                <a:endParaRPr lang="zh-CN" altLang="en-US" dirty="0"/>
              </a:p>
            </p:txBody>
          </p:sp>
        </mc:Choice>
        <mc:Fallback xmlns="">
          <p:sp>
            <p:nvSpPr>
              <p:cNvPr id="11" name="对象 10"/>
              <p:cNvSpPr txBox="1">
                <a:spLocks noRot="1" noChangeAspect="1" noMove="1" noResize="1" noEditPoints="1" noAdjustHandles="1" noChangeArrowheads="1" noChangeShapeType="1" noTextEdit="1"/>
              </p:cNvSpPr>
              <p:nvPr/>
            </p:nvSpPr>
            <p:spPr>
              <a:xfrm>
                <a:off x="1835696" y="2688951"/>
                <a:ext cx="6048573" cy="2118343"/>
              </a:xfrm>
              <a:prstGeom prst="rect">
                <a:avLst/>
              </a:prstGeom>
              <a:blipFill>
                <a:blip r:embed="rId9"/>
                <a:stretch>
                  <a:fillRect/>
                </a:stretch>
              </a:blipFill>
            </p:spPr>
            <p:txBody>
              <a:bodyPr/>
              <a:lstStyle/>
              <a:p>
                <a:r>
                  <a:rPr lang="zh-CN" altLang="en-US">
                    <a:noFill/>
                  </a:rPr>
                  <a:t> </a:t>
                </a:r>
              </a:p>
            </p:txBody>
          </p:sp>
        </mc:Fallback>
      </mc:AlternateContent>
      <p:sp>
        <p:nvSpPr>
          <p:cNvPr id="16" name="文本框 15"/>
          <p:cNvSpPr txBox="1"/>
          <p:nvPr/>
        </p:nvSpPr>
        <p:spPr>
          <a:xfrm>
            <a:off x="1058211" y="4503301"/>
            <a:ext cx="7603542" cy="369332"/>
          </a:xfrm>
          <a:prstGeom prst="rect">
            <a:avLst/>
          </a:prstGeom>
          <a:noFill/>
        </p:spPr>
        <p:txBody>
          <a:bodyPr wrap="square">
            <a:spAutoFit/>
          </a:bodyPr>
          <a:lstStyle/>
          <a:p>
            <a:r>
              <a:rPr lang="zh-CN" altLang="en-US" dirty="0"/>
              <a:t>由式(2.93)可得该线性时变系统状态方程的近似离散化状态方程为</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11" grpId="0"/>
      <p:bldP spid="16"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连续系统状态方程的离散化</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29" name="矩形 28"/>
          <p:cNvSpPr/>
          <p:nvPr/>
        </p:nvSpPr>
        <p:spPr>
          <a:xfrm>
            <a:off x="798349" y="2859782"/>
            <a:ext cx="7230036" cy="870751"/>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当取定</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采样周期</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T</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考虑到该系统的初始状态</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x(0)</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及输入函数</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u</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kT</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应用递推法即可求得该系统状态方程的近似解。</a:t>
            </a:r>
            <a:endPar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1691680" y="1419622"/>
                <a:ext cx="6196533" cy="320533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𝑇</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𝑇</m:t>
                                    </m:r>
                                  </m:num>
                                  <m:den>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+1</m:t>
                                    </m:r>
                                  </m:den>
                                </m:f>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𝑇</m:t>
                                </m:r>
                              </m:e>
                            </m:mr>
                            <m:mr>
                              <m:e>
                                <m:r>
                                  <a:rPr lang="zh-CN" altLang="en-US" i="1">
                                    <a:solidFill>
                                      <a:srgbClr val="000000"/>
                                    </a:solidFill>
                                    <a:latin typeface="Cambria Math" panose="02040503050406030204" pitchFamily="18" charset="0"/>
                                  </a:rPr>
                                  <m:t>𝑇</m:t>
                                </m:r>
                              </m:e>
                            </m:mr>
                          </m:m>
                        </m:e>
                      </m:d>
                      <m:r>
                        <a:rPr lang="zh-CN" altLang="en-US" i="1">
                          <a:solidFill>
                            <a:srgbClr val="000000"/>
                          </a:solidFill>
                          <a:latin typeface="Cambria Math" panose="02040503050406030204" pitchFamily="18" charset="0"/>
                        </a:rPr>
                        <m:t>𝐮</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691680" y="1419622"/>
                <a:ext cx="6196533" cy="3205336"/>
              </a:xfrm>
              <a:prstGeom prst="rect">
                <a:avLst/>
              </a:prstGeom>
              <a:blipFill>
                <a:blip r:embed="rId4"/>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连续系统状态方程的离散化</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3" y="995808"/>
            <a:ext cx="7819565" cy="2935868"/>
          </a:xfrm>
          <a:prstGeom prst="rect">
            <a:avLst/>
          </a:prstGeom>
          <a:noFill/>
        </p:spPr>
        <p:txBody>
          <a:bodyPr wrap="square">
            <a:spAutoFit/>
          </a:bodyPr>
          <a:lstStyle/>
          <a:p>
            <a:pPr>
              <a:lnSpc>
                <a:spcPct val="150000"/>
              </a:lnSpc>
            </a:pPr>
            <a:r>
              <a:rPr lang="en-US" altLang="zh-CN" b="1" dirty="0">
                <a:solidFill>
                  <a:sysClr val="windowText" lastClr="000000"/>
                </a:solidFill>
                <a:latin typeface="宋体" panose="02010600030101010101" pitchFamily="2" charset="-122"/>
                <a:ea typeface="宋体" panose="02010600030101010101" pitchFamily="2" charset="-122"/>
              </a:rPr>
              <a:t>2.4.4  </a:t>
            </a:r>
            <a:r>
              <a:rPr lang="zh-CN" altLang="en-US" b="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应用 </a:t>
            </a:r>
            <a:r>
              <a:rPr lang="en-US" altLang="zh-CN" b="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MATLAB</a:t>
            </a:r>
            <a:r>
              <a:rPr lang="zh-CN" altLang="en-US" b="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实现线性时变</a:t>
            </a:r>
            <a:r>
              <a:rPr lang="zh-CN" altLang="en-US" b="1" dirty="0">
                <a:solidFill>
                  <a:sysClr val="windowText" lastClr="000000"/>
                </a:solidFill>
                <a:latin typeface="宋体" panose="02010600030101010101" pitchFamily="2" charset="-122"/>
                <a:ea typeface="宋体" panose="02010600030101010101" pitchFamily="2" charset="-122"/>
              </a:rPr>
              <a:t>连续系统状态方程的离散化</a:t>
            </a:r>
            <a:endParaRPr lang="en-US" altLang="zh-CN" b="1"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例</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2.36 </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线性时变连续系统状态方程为</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试求其离散化方程。</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2538051" y="2457392"/>
                <a:ext cx="6641767" cy="275590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+1</m:t>
                                    </m:r>
                                  </m:den>
                                </m:f>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
                        </m:e>
                      </m:d>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2</m:t>
                                </m:r>
                              </m:e>
                            </m:mr>
                            <m:mr>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𝑢</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538051" y="2457392"/>
                <a:ext cx="6641767" cy="2755900"/>
              </a:xfrm>
              <a:prstGeom prst="rect">
                <a:avLst/>
              </a:prstGeom>
              <a:blipFill>
                <a:blip r:embed="rId4"/>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连续系统状态方程的离散化</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2" y="559306"/>
            <a:ext cx="7745403" cy="4182363"/>
          </a:xfrm>
          <a:prstGeom prst="rect">
            <a:avLst/>
          </a:prstGeom>
          <a:noFill/>
        </p:spPr>
        <p:txBody>
          <a:bodyPr wrap="square">
            <a:spAutoFit/>
          </a:bodyPr>
          <a:lstStyle/>
          <a:p>
            <a:pPr>
              <a:lnSpc>
                <a:spcPct val="150000"/>
              </a:lnSpc>
            </a:pPr>
            <a:r>
              <a:rPr lang="zh-CN" altLang="en-US" b="1" dirty="0">
                <a:solidFill>
                  <a:sysClr val="windowText" lastClr="000000"/>
                </a:solidFill>
                <a:latin typeface="宋体" panose="02010600030101010101" pitchFamily="2" charset="-122"/>
                <a:ea typeface="宋体" panose="02010600030101010101" pitchFamily="2" charset="-122"/>
              </a:rPr>
              <a:t>解</a:t>
            </a:r>
            <a:r>
              <a:rPr lang="zh-CN" altLang="en-US" dirty="0">
                <a:solidFill>
                  <a:sysClr val="windowText" lastClr="000000"/>
                </a:solidFill>
                <a:latin typeface="宋体" panose="02010600030101010101" pitchFamily="2" charset="-122"/>
                <a:ea typeface="宋体" panose="02010600030101010101" pitchFamily="2" charset="-122"/>
              </a:rPr>
              <a:t>  </a:t>
            </a:r>
            <a:r>
              <a:rPr lang="en-US" altLang="zh-CN" dirty="0">
                <a:solidFill>
                  <a:sysClr val="windowText" lastClr="000000"/>
                </a:solidFill>
                <a:latin typeface="宋体" panose="02010600030101010101" pitchFamily="2" charset="-122"/>
                <a:ea typeface="宋体" panose="02010600030101010101" pitchFamily="2" charset="-122"/>
              </a:rPr>
              <a:t>(1)</a:t>
            </a:r>
            <a:r>
              <a:rPr lang="zh-CN" altLang="en-US" dirty="0">
                <a:solidFill>
                  <a:sysClr val="windowText" lastClr="000000"/>
                </a:solidFill>
                <a:latin typeface="宋体" panose="02010600030101010101" pitchFamily="2" charset="-122"/>
                <a:ea typeface="宋体" panose="02010600030101010101" pitchFamily="2" charset="-122"/>
              </a:rPr>
              <a:t>通过时变状态转移矩阵求解，即直接应用公式</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编程实现。式中</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dirty="0">
                <a:latin typeface="Times New Roman" panose="02020603050405020304" pitchFamily="18" charset="0"/>
                <a:ea typeface="宋体" panose="02010600030101010101" pitchFamily="2" charset="-122"/>
                <a:cs typeface="Times New Roman" panose="02020603050405020304" pitchFamily="18" charset="0"/>
              </a:rPr>
              <a:t>对此例，执行下面的 </a:t>
            </a:r>
            <a:r>
              <a:rPr lang="en-US" altLang="zh-CN" dirty="0">
                <a:latin typeface="Times New Roman" panose="02020603050405020304" pitchFamily="18" charset="0"/>
                <a:ea typeface="宋体" panose="02010600030101010101" pitchFamily="2" charset="-122"/>
                <a:cs typeface="Times New Roman" panose="02020603050405020304" pitchFamily="18" charset="0"/>
              </a:rPr>
              <a:t>MATLAB</a:t>
            </a:r>
            <a:r>
              <a:rPr lang="zh-CN" altLang="en-US" dirty="0">
                <a:latin typeface="Times New Roman" panose="02020603050405020304" pitchFamily="18" charset="0"/>
                <a:ea typeface="宋体" panose="02010600030101010101" pitchFamily="2" charset="-122"/>
                <a:cs typeface="Times New Roman" panose="02020603050405020304" pitchFamily="18" charset="0"/>
              </a:rPr>
              <a:t>命令</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800" b="0" i="0" u="none" strike="noStrike" baseline="0" dirty="0">
                <a:latin typeface="Times New Roman" panose="02020603050405020304" pitchFamily="18" charset="0"/>
                <a:cs typeface="Times New Roman" panose="02020603050405020304" pitchFamily="18" charset="0"/>
              </a:rPr>
              <a:t>A=str2sym('[0,1/(t^2+1);0,0]');</a:t>
            </a:r>
          </a:p>
          <a:p>
            <a:r>
              <a:rPr lang="en-US" altLang="zh-CN" sz="1800" b="0" i="0" u="none" strike="noStrike" baseline="0" dirty="0">
                <a:latin typeface="Times New Roman" panose="02020603050405020304" pitchFamily="18" charset="0"/>
                <a:cs typeface="Times New Roman" panose="02020603050405020304" pitchFamily="18" charset="0"/>
              </a:rPr>
              <a:t>B=[2;1];</a:t>
            </a:r>
          </a:p>
          <a:p>
            <a:r>
              <a:rPr lang="pl-PL" altLang="zh-CN" sz="1800" b="0" i="0" u="none" strike="noStrike" baseline="0" dirty="0">
                <a:latin typeface="Times New Roman" panose="02020603050405020304" pitchFamily="18" charset="0"/>
                <a:cs typeface="Times New Roman" panose="02020603050405020304" pitchFamily="18" charset="0"/>
              </a:rPr>
              <a:t>[Ak,Bk]=tc2d(A,B,'t',2)</a:t>
            </a:r>
          </a:p>
          <a:p>
            <a:pPr>
              <a:lnSpc>
                <a:spcPct val="150000"/>
              </a:lnSpc>
            </a:pP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dirty="0">
                <a:latin typeface="Times New Roman" panose="02020603050405020304" pitchFamily="18" charset="0"/>
                <a:ea typeface="宋体" panose="02010600030101010101" pitchFamily="2" charset="-122"/>
                <a:cs typeface="Times New Roman" panose="02020603050405020304" pitchFamily="18" charset="0"/>
              </a:rPr>
              <a:t>执行命令得</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1835696" y="1044794"/>
                <a:ext cx="7745403" cy="259834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𝑇</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𝐴</m:t>
                          </m:r>
                        </m:e>
                        <m:sup>
                          <m:r>
                            <a:rPr lang="zh-CN" altLang="en-US" i="1">
                              <a:solidFill>
                                <a:srgbClr val="000000"/>
                              </a:solidFill>
                              <a:latin typeface="Cambria Math" panose="02040503050406030204" pitchFamily="18" charset="0"/>
                            </a:rPr>
                            <m:t>∗</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𝐵</m:t>
                          </m:r>
                        </m:e>
                        <m:sup>
                          <m:r>
                            <a:rPr lang="zh-CN" altLang="en-US" i="1">
                              <a:solidFill>
                                <a:srgbClr val="000000"/>
                              </a:solidFill>
                              <a:latin typeface="Cambria Math" panose="02040503050406030204" pitchFamily="18" charset="0"/>
                            </a:rPr>
                            <m:t>∗</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𝑢</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835696" y="1044794"/>
                <a:ext cx="7745403" cy="2598340"/>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2105150" y="1635646"/>
                <a:ext cx="6286053" cy="265220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𝐴</m:t>
                          </m:r>
                        </m:e>
                        <m:sup>
                          <m:r>
                            <a:rPr lang="zh-CN" altLang="en-US" i="1">
                              <a:solidFill>
                                <a:srgbClr val="000000"/>
                              </a:solidFill>
                              <a:latin typeface="Cambria Math" panose="02040503050406030204" pitchFamily="18" charset="0"/>
                            </a:rPr>
                            <m:t>∗</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r>
                        <m:rPr>
                          <m:sty m:val="p"/>
                        </m:rPr>
                        <a:rPr lang="zh-CN" altLang="en-US" i="1">
                          <a:solidFill>
                            <a:srgbClr val="000000"/>
                          </a:solidFill>
                          <a:latin typeface="Cambria Math" panose="02040503050406030204" pitchFamily="18" charset="0"/>
                        </a:rPr>
                        <m:t>Φ</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oMath>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𝐵</m:t>
                          </m:r>
                        </m:e>
                        <m:sup>
                          <m:r>
                            <a:rPr lang="zh-CN" altLang="en-US" i="1">
                              <a:solidFill>
                                <a:srgbClr val="000000"/>
                              </a:solidFill>
                              <a:latin typeface="Cambria Math" panose="02040503050406030204" pitchFamily="18" charset="0"/>
                            </a:rPr>
                            <m:t>∗</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nary>
                        <m:naryP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𝑘𝑇</m:t>
                          </m:r>
                        </m:sub>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𝑇</m:t>
                          </m:r>
                        </m:sup>
                        <m:e>
                          <m:r>
                            <m:rPr>
                              <m:sty m:val="p"/>
                            </m:rPr>
                            <a:rPr lang="zh-CN" altLang="en-US" i="1">
                              <a:solidFill>
                                <a:srgbClr val="000000"/>
                              </a:solidFill>
                              <a:latin typeface="Cambria Math" panose="02040503050406030204" pitchFamily="18" charset="0"/>
                            </a:rPr>
                            <m:t>Φ</m:t>
                          </m:r>
                        </m:e>
                      </m:nary>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𝜏</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𝐵</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𝜏</m:t>
                      </m:r>
                      <m:r>
                        <a:rPr lang="zh-CN" altLang="en-US" i="1">
                          <a:solidFill>
                            <a:srgbClr val="000000"/>
                          </a:solidFill>
                          <a:latin typeface="Cambria Math" panose="02040503050406030204" pitchFamily="18" charset="0"/>
                        </a:rPr>
                        <m:t>)</m:t>
                      </m:r>
                      <m:r>
                        <m:rPr>
                          <m:sty m:val="p"/>
                        </m:rPr>
                        <a:rPr lang="zh-CN" altLang="en-US" i="0">
                          <a:solidFill>
                            <a:srgbClr val="000000"/>
                          </a:solidFill>
                          <a:latin typeface="Cambria Math" panose="02040503050406030204" pitchFamily="18" charset="0"/>
                        </a:rPr>
                        <m:t>d</m:t>
                      </m:r>
                      <m:r>
                        <a:rPr lang="zh-CN" altLang="en-US" i="1">
                          <a:solidFill>
                            <a:srgbClr val="000000"/>
                          </a:solidFill>
                          <a:latin typeface="Cambria Math" panose="02040503050406030204" pitchFamily="18" charset="0"/>
                        </a:rPr>
                        <m:t>𝜏</m:t>
                      </m:r>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2105150" y="1635646"/>
                <a:ext cx="6286053" cy="2652206"/>
              </a:xfrm>
              <a:prstGeom prst="rect">
                <a:avLst/>
              </a:prstGeom>
              <a:blipFill>
                <a:blip r:embed="rId5"/>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连续系统状态方程的离散化</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2" y="559306"/>
            <a:ext cx="8321466" cy="3351367"/>
          </a:xfrm>
          <a:prstGeom prst="rect">
            <a:avLst/>
          </a:prstGeom>
          <a:noFill/>
        </p:spPr>
        <p:txBody>
          <a:bodyPr wrap="square">
            <a:spAutoFit/>
          </a:bodyPr>
          <a:lstStyle/>
          <a:p>
            <a:pPr>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Ak =</a:t>
            </a:r>
          </a:p>
          <a:p>
            <a:pPr>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[ 1, </a:t>
            </a:r>
            <a:r>
              <a:rPr lang="en-US" altLang="zh-CN"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atan</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(T*(k + 1)) - </a:t>
            </a:r>
            <a:r>
              <a:rPr lang="en-US" altLang="zh-CN"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atan</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(T*k)]</a:t>
            </a:r>
          </a:p>
          <a:p>
            <a:pPr>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[ 0,                           1]</a:t>
            </a:r>
          </a:p>
          <a:p>
            <a:pPr>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Bk =</a:t>
            </a:r>
          </a:p>
          <a:p>
            <a:pPr>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log(T^2*k^2+1)/2-log(T^2*(k+1)^2 + 1)/2-2*T*k+2*T*(k+1)-T*(</a:t>
            </a:r>
            <a:r>
              <a:rPr lang="en-US" altLang="zh-CN"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atan</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(T*k)-</a:t>
            </a:r>
            <a:r>
              <a:rPr lang="en-US" altLang="zh-CN"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atan</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(T*(k+1)))*(k+1) ]</a:t>
            </a:r>
          </a:p>
          <a:p>
            <a:pPr>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                   T                          ]</a:t>
            </a:r>
          </a:p>
          <a:p>
            <a:pPr>
              <a:lnSpc>
                <a:spcPct val="150000"/>
              </a:lnSpc>
            </a:pP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即系统的离散化状态方程为</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连续系统状态方程的离散化</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2" y="559306"/>
            <a:ext cx="7745403" cy="4194738"/>
          </a:xfrm>
          <a:prstGeom prst="rect">
            <a:avLst/>
          </a:prstGeom>
          <a:noFill/>
        </p:spPr>
        <p:txBody>
          <a:bodyPr wrap="square">
            <a:spAutoFit/>
          </a:bodyPr>
          <a:lstStyle/>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  </a:t>
            </a: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注意，在 </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MATLAB</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中，</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log</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函数表示求自然对数，而</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log10</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表示求以</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10</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为底的对数。此外，此例由于系数矩阵</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满足可交换条件，因此，调用函数</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cd</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时</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的取值不影响最终结果。</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3" name="对象 2"/>
              <p:cNvSpPr txBox="1"/>
              <p:nvPr/>
            </p:nvSpPr>
            <p:spPr>
              <a:xfrm>
                <a:off x="410472" y="719416"/>
                <a:ext cx="9652767" cy="394343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smtClean="0">
                          <a:solidFill>
                            <a:srgbClr val="000000"/>
                          </a:solidFill>
                          <a:latin typeface="Cambria Math" panose="02040503050406030204" pitchFamily="18" charset="0"/>
                        </a:rPr>
                        <m:t>𝐱</m:t>
                      </m:r>
                      <m:d>
                        <m:dPr>
                          <m:begChr m:val="["/>
                          <m:endChr m:val="]"/>
                          <m:ctrlPr>
                            <a:rPr lang="zh-CN" altLang="en-US" i="1">
                              <a:solidFill>
                                <a:srgbClr val="000000"/>
                              </a:solidFill>
                              <a:latin typeface="Cambria Math" panose="02040503050406030204" pitchFamily="18" charset="0"/>
                            </a:rPr>
                          </m:ctrlPr>
                        </m:dP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e>
                          </m:d>
                          <m:r>
                            <a:rPr lang="zh-CN" altLang="en-US" i="1">
                              <a:solidFill>
                                <a:srgbClr val="000000"/>
                              </a:solidFill>
                              <a:latin typeface="Cambria Math" panose="02040503050406030204" pitchFamily="18" charset="0"/>
                            </a:rPr>
                            <m:t>𝑇</m:t>
                          </m:r>
                        </m:e>
                      </m:d>
                      <m:r>
                        <m:rPr>
                          <m:aln/>
                        </m:rP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arctan</m:t>
                                    </m:r>
                                  </m:fName>
                                  <m:e>
                                    <m:r>
                                      <a:rPr lang="zh-CN" altLang="en-US" i="1">
                                        <a:solidFill>
                                          <a:srgbClr val="000000"/>
                                        </a:solidFill>
                                        <a:latin typeface="Cambria Math" panose="02040503050406030204" pitchFamily="18" charset="0"/>
                                      </a:rPr>
                                      <m:t>[</m:t>
                                    </m:r>
                                  </m:e>
                                </m:func>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𝑇</m:t>
                                </m:r>
                                <m:r>
                                  <a:rPr lang="zh-CN" altLang="en-US" i="1">
                                    <a:solidFill>
                                      <a:srgbClr val="000000"/>
                                    </a:solidFill>
                                    <a:latin typeface="Cambria Math" panose="02040503050406030204" pitchFamily="18" charset="0"/>
                                  </a:rPr>
                                  <m:t>]−</m:t>
                                </m:r>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arctan</m:t>
                                    </m:r>
                                  </m:fName>
                                  <m:e>
                                    <m:r>
                                      <a:rPr lang="zh-CN" altLang="en-US" i="1">
                                        <a:solidFill>
                                          <a:srgbClr val="000000"/>
                                        </a:solidFill>
                                        <a:latin typeface="Cambria Math" panose="02040503050406030204" pitchFamily="18" charset="0"/>
                                      </a:rPr>
                                      <m:t>(</m:t>
                                    </m:r>
                                  </m:e>
                                </m:func>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𝐱</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𝑘𝑇</m:t>
                          </m:r>
                        </m:e>
                      </m:d>
                      <m:r>
                        <a:rPr lang="en-US" altLang="zh-CN" b="0" i="1" smtClean="0">
                          <a:solidFill>
                            <a:srgbClr val="000000"/>
                          </a:solidFill>
                          <a:latin typeface="Cambria Math" panose="02040503050406030204" pitchFamily="18" charset="0"/>
                        </a:rPr>
                        <m:t>+</m:t>
                      </m:r>
                    </m:oMath>
                  </m:oMathPara>
                </a14:m>
                <a:endParaRPr lang="en-US" altLang="zh-CN" b="0" i="1" dirty="0">
                  <a:solidFill>
                    <a:srgbClr val="000000"/>
                  </a:solidFill>
                  <a:latin typeface="Cambria Math" panose="02040503050406030204" pitchFamily="18" charset="0"/>
                </a:endParaRPr>
              </a:p>
              <a:p>
                <a:endParaRPr lang="en-US" altLang="zh-CN" b="0" i="1" dirty="0">
                  <a:solidFill>
                    <a:srgbClr val="000000"/>
                  </a:solidFill>
                  <a:latin typeface="Cambria Math" panose="02040503050406030204" pitchFamily="18" charset="0"/>
                </a:endParaRPr>
              </a:p>
              <a:p>
                <a:r>
                  <a:rPr lang="zh-CN" altLang="en-US" dirty="0">
                    <a:solidFill>
                      <a:srgbClr val="000000"/>
                    </a:solidFill>
                  </a:rPr>
                  <a:t>       </a:t>
                </a:r>
                <a14:m>
                  <m:oMath xmlns:m="http://schemas.openxmlformats.org/officeDocument/2006/math">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arctan</m:t>
                                  </m:r>
                                </m:fName>
                                <m:e>
                                  <m:r>
                                    <a:rPr lang="zh-CN" altLang="en-US" i="1">
                                      <a:solidFill>
                                        <a:srgbClr val="000000"/>
                                      </a:solidFill>
                                      <a:latin typeface="Cambria Math" panose="02040503050406030204" pitchFamily="18" charset="0"/>
                                    </a:rPr>
                                    <m:t>(</m:t>
                                  </m:r>
                                </m:e>
                              </m:func>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𝑇</m:t>
                              </m:r>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arctan</m:t>
                                  </m:r>
                                </m:fName>
                                <m:e>
                                  <m:r>
                                    <a:rPr lang="zh-CN" altLang="en-US" i="1">
                                      <a:solidFill>
                                        <a:srgbClr val="000000"/>
                                      </a:solidFill>
                                      <a:latin typeface="Cambria Math" panose="02040503050406030204" pitchFamily="18" charset="0"/>
                                    </a:rPr>
                                    <m:t>(</m:t>
                                  </m:r>
                                </m:e>
                              </m:func>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arctan</m:t>
                                  </m:r>
                                </m:fName>
                                <m:e>
                                  <m:r>
                                    <a:rPr lang="zh-CN" altLang="en-US" i="1">
                                      <a:solidFill>
                                        <a:srgbClr val="000000"/>
                                      </a:solidFill>
                                      <a:latin typeface="Cambria Math" panose="02040503050406030204" pitchFamily="18" charset="0"/>
                                    </a:rPr>
                                    <m:t>[</m:t>
                                  </m:r>
                                </m:e>
                              </m:func>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𝑇</m:t>
                              </m:r>
                              <m:r>
                                <a:rPr lang="zh-CN" altLang="en-US" i="1">
                                  <a:solidFill>
                                    <a:srgbClr val="000000"/>
                                  </a:solidFill>
                                  <a:latin typeface="Cambria Math" panose="02040503050406030204" pitchFamily="18" charset="0"/>
                                </a:rPr>
                                <m:t>]</m:t>
                              </m:r>
                            </m:e>
                          </m:mr>
                          <m:mr>
                            <m:e>
                              <m:r>
                                <a:rPr lang="zh-CN" altLang="en-US" i="1">
                                  <a:solidFill>
                                    <a:srgbClr val="000000"/>
                                  </a:solidFill>
                                  <a:latin typeface="Cambria Math" panose="02040503050406030204" pitchFamily="18" charset="0"/>
                                </a:rPr>
                                <m:t>𝑇</m:t>
                              </m:r>
                            </m:e>
                          </m:mr>
                        </m:m>
                      </m:e>
                    </m:d>
                    <m:r>
                      <a:rPr lang="zh-CN" altLang="en-US" i="1">
                        <a:solidFill>
                          <a:srgbClr val="000000"/>
                        </a:solidFill>
                        <a:latin typeface="Cambria Math" panose="02040503050406030204" pitchFamily="18" charset="0"/>
                      </a:rPr>
                      <m:t>𝑢</m:t>
                    </m:r>
                    <m:r>
                      <m:rPr>
                        <m:aln/>
                      </m:rP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oMath>
                </a14:m>
                <a:endParaRPr lang="en-US" altLang="zh-CN" i="1" dirty="0">
                  <a:solidFill>
                    <a:srgbClr val="000000"/>
                  </a:solidFill>
                  <a:latin typeface="Cambria Math" panose="02040503050406030204" pitchFamily="18" charset="0"/>
                </a:endParaRPr>
              </a:p>
              <a:p>
                <a:br>
                  <a:rPr lang="zh-CN" altLang="en-US" i="1" dirty="0">
                    <a:solidFill>
                      <a:srgbClr val="000000"/>
                    </a:solidFill>
                    <a:latin typeface="Cambria Math" panose="02040503050406030204" pitchFamily="18" charset="0"/>
                  </a:rPr>
                </a:br>
                <a:r>
                  <a:rPr lang="zh-CN" altLang="en-US" i="1" dirty="0">
                    <a:solidFill>
                      <a:srgbClr val="000000"/>
                    </a:solidFill>
                    <a:latin typeface="Cambria Math" panose="02040503050406030204" pitchFamily="18" charset="0"/>
                  </a:rPr>
                  <a:t>       </a:t>
                </a:r>
                <a14:m>
                  <m:oMath xmlns:m="http://schemas.openxmlformats.org/officeDocument/2006/math">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Tarctan</m:t>
                                  </m:r>
                                </m:fName>
                                <m:e>
                                  <m:r>
                                    <a:rPr lang="zh-CN" altLang="en-US" i="1">
                                      <a:solidFill>
                                        <a:srgbClr val="000000"/>
                                      </a:solidFill>
                                      <a:latin typeface="Cambria Math" panose="02040503050406030204" pitchFamily="18" charset="0"/>
                                    </a:rPr>
                                    <m:t>[</m:t>
                                  </m:r>
                                </m:e>
                              </m:func>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𝑇</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ln</m:t>
                                  </m:r>
                                </m:fName>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1+</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𝑘</m:t>
                                          </m:r>
                                        </m:e>
                                        <m:sup>
                                          <m:r>
                                            <a:rPr lang="zh-CN" altLang="en-US" i="1">
                                              <a:solidFill>
                                                <a:srgbClr val="000000"/>
                                              </a:solidFill>
                                              <a:latin typeface="Cambria Math" panose="02040503050406030204" pitchFamily="18" charset="0"/>
                                            </a:rPr>
                                            <m:t>2</m:t>
                                          </m:r>
                                        </m:sup>
                                      </m:s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𝑇</m:t>
                                          </m:r>
                                        </m:e>
                                        <m:sup>
                                          <m:r>
                                            <a:rPr lang="zh-CN" altLang="en-US" i="1">
                                              <a:solidFill>
                                                <a:srgbClr val="000000"/>
                                              </a:solidFill>
                                              <a:latin typeface="Cambria Math" panose="02040503050406030204" pitchFamily="18" charset="0"/>
                                            </a:rPr>
                                            <m:t>2</m:t>
                                          </m:r>
                                        </m:sup>
                                      </m:sSup>
                                    </m:e>
                                  </m:d>
                                </m:e>
                              </m:func>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ln</m:t>
                                  </m:r>
                                </m:fName>
                                <m:e>
                                  <m:d>
                                    <m:dPr>
                                      <m:ctrlPr>
                                        <a:rPr lang="zh-CN" altLang="en-US" i="1">
                                          <a:solidFill>
                                            <a:srgbClr val="000000"/>
                                          </a:solidFill>
                                          <a:latin typeface="Cambria Math" panose="02040503050406030204" pitchFamily="18" charset="0"/>
                                        </a:rPr>
                                      </m:ctrlPr>
                                    </m:dPr>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𝑘</m:t>
                                          </m:r>
                                        </m:e>
                                        <m:sup>
                                          <m:r>
                                            <a:rPr lang="zh-CN" altLang="en-US" i="1">
                                              <a:solidFill>
                                                <a:srgbClr val="000000"/>
                                              </a:solidFill>
                                              <a:latin typeface="Cambria Math" panose="02040503050406030204" pitchFamily="18" charset="0"/>
                                            </a:rPr>
                                            <m:t>2</m:t>
                                          </m:r>
                                        </m:sup>
                                      </m:s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𝑇</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𝑘</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𝑇</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𝑇</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+1</m:t>
                                      </m:r>
                                    </m:e>
                                  </m:d>
                                </m:e>
                              </m:func>
                            </m:e>
                          </m:mr>
                          <m:mr>
                            <m:e>
                              <m:r>
                                <a:rPr lang="zh-CN" altLang="en-US" i="1">
                                  <a:solidFill>
                                    <a:srgbClr val="000000"/>
                                  </a:solidFill>
                                  <a:latin typeface="Cambria Math" panose="02040503050406030204" pitchFamily="18" charset="0"/>
                                </a:rPr>
                                <m:t>0</m:t>
                              </m:r>
                            </m:e>
                          </m:mr>
                        </m:m>
                      </m:e>
                    </m:d>
                    <m:r>
                      <a:rPr lang="zh-CN" altLang="en-US" i="1">
                        <a:solidFill>
                          <a:srgbClr val="000000"/>
                        </a:solidFill>
                        <a:latin typeface="Cambria Math" panose="02040503050406030204" pitchFamily="18" charset="0"/>
                      </a:rPr>
                      <m:t>𝑢</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oMath>
                </a14:m>
                <a:endParaRPr lang="zh-CN" altLang="en-US" dirty="0"/>
              </a:p>
            </p:txBody>
          </p:sp>
        </mc:Choice>
        <mc:Fallback xmlns="">
          <p:sp>
            <p:nvSpPr>
              <p:cNvPr id="3" name="对象 2"/>
              <p:cNvSpPr txBox="1">
                <a:spLocks noRot="1" noChangeAspect="1" noMove="1" noResize="1" noEditPoints="1" noAdjustHandles="1" noChangeArrowheads="1" noChangeShapeType="1" noTextEdit="1"/>
              </p:cNvSpPr>
              <p:nvPr/>
            </p:nvSpPr>
            <p:spPr>
              <a:xfrm>
                <a:off x="410472" y="719416"/>
                <a:ext cx="9652767" cy="3943436"/>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3995936" y="3421063"/>
                <a:ext cx="5905747" cy="142014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𝐴</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+1</m:t>
                                    </m:r>
                                  </m:den>
                                </m:f>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3995936" y="3421063"/>
                <a:ext cx="5905747" cy="1420142"/>
              </a:xfrm>
              <a:prstGeom prst="rect">
                <a:avLst/>
              </a:prstGeom>
              <a:blipFill>
                <a:blip r:embed="rId5"/>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连续系统状态方程的离散化</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2" y="559306"/>
            <a:ext cx="5873193" cy="4459362"/>
          </a:xfrm>
          <a:prstGeom prst="rect">
            <a:avLst/>
          </a:prstGeom>
          <a:noFill/>
        </p:spPr>
        <p:txBody>
          <a:bodyPr wrap="square">
            <a:spAutoFit/>
          </a:bodyPr>
          <a:lstStyle/>
          <a:p>
            <a:pPr>
              <a:lnSpc>
                <a:spcPct val="150000"/>
              </a:lnSpc>
            </a:pPr>
            <a:r>
              <a:rPr lang="en-US" altLang="zh-CN"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dirty="0">
                <a:latin typeface="Times New Roman" panose="02020603050405020304" pitchFamily="18" charset="0"/>
                <a:ea typeface="宋体" panose="02010600030101010101" pitchFamily="2" charset="-122"/>
                <a:cs typeface="Times New Roman" panose="02020603050405020304" pitchFamily="18" charset="0"/>
              </a:rPr>
              <a:t>应用近似方法求解，输入如下 </a:t>
            </a:r>
            <a:r>
              <a:rPr lang="en-US" altLang="zh-CN" dirty="0">
                <a:latin typeface="Times New Roman" panose="02020603050405020304" pitchFamily="18" charset="0"/>
                <a:ea typeface="宋体" panose="02010600030101010101" pitchFamily="2" charset="-122"/>
                <a:cs typeface="Times New Roman" panose="02020603050405020304" pitchFamily="18" charset="0"/>
              </a:rPr>
              <a:t>MATLAB</a:t>
            </a:r>
            <a:r>
              <a:rPr lang="zh-CN" altLang="en-US" dirty="0">
                <a:latin typeface="Times New Roman" panose="02020603050405020304" pitchFamily="18" charset="0"/>
                <a:ea typeface="宋体" panose="02010600030101010101" pitchFamily="2" charset="-122"/>
                <a:cs typeface="Times New Roman" panose="02020603050405020304" pitchFamily="18" charset="0"/>
              </a:rPr>
              <a:t>命令</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800" b="0" i="0" u="none" strike="noStrike" baseline="0" dirty="0" err="1">
                <a:latin typeface="Times New Roman" panose="02020603050405020304" pitchFamily="18" charset="0"/>
                <a:cs typeface="Times New Roman" panose="02020603050405020304" pitchFamily="18" charset="0"/>
              </a:rPr>
              <a:t>syms</a:t>
            </a:r>
            <a:r>
              <a:rPr lang="en-US" altLang="zh-CN" sz="1800" b="0" i="0" u="none" strike="noStrike" baseline="0" dirty="0">
                <a:latin typeface="Times New Roman" panose="02020603050405020304" pitchFamily="18" charset="0"/>
                <a:cs typeface="Times New Roman" panose="02020603050405020304" pitchFamily="18" charset="0"/>
              </a:rPr>
              <a:t> t k T</a:t>
            </a:r>
          </a:p>
          <a:p>
            <a:r>
              <a:rPr lang="en-US" altLang="zh-CN" sz="1800" b="0" i="0" u="none" strike="noStrike" baseline="0" dirty="0">
                <a:latin typeface="Times New Roman" panose="02020603050405020304" pitchFamily="18" charset="0"/>
                <a:cs typeface="Times New Roman" panose="02020603050405020304" pitchFamily="18" charset="0"/>
              </a:rPr>
              <a:t>A=str2sym('[0,1/(t^2+1);0,0]');</a:t>
            </a:r>
          </a:p>
          <a:p>
            <a:r>
              <a:rPr lang="en-US" altLang="zh-CN" sz="1800" b="0" i="0" u="none" strike="noStrike" baseline="0" dirty="0">
                <a:latin typeface="Times New Roman" panose="02020603050405020304" pitchFamily="18" charset="0"/>
                <a:cs typeface="Times New Roman" panose="02020603050405020304" pitchFamily="18" charset="0"/>
              </a:rPr>
              <a:t>B=[2;1];</a:t>
            </a:r>
          </a:p>
          <a:p>
            <a:r>
              <a:rPr lang="fr-FR" altLang="zh-CN" sz="1800" b="0" i="0" u="none" strike="noStrike" baseline="0" dirty="0">
                <a:latin typeface="Times New Roman" panose="02020603050405020304" pitchFamily="18" charset="0"/>
                <a:cs typeface="Times New Roman" panose="02020603050405020304" pitchFamily="18" charset="0"/>
              </a:rPr>
              <a:t>Ak=eye(size(A))+T*subs(A,'t',k*T),Bk=T*B</a:t>
            </a:r>
          </a:p>
          <a:p>
            <a:pPr>
              <a:lnSpc>
                <a:spcPct val="150000"/>
              </a:lnSpc>
            </a:pPr>
            <a:r>
              <a:rPr lang="zh-CN" altLang="en-US" dirty="0">
                <a:latin typeface="Times New Roman" panose="02020603050405020304" pitchFamily="18" charset="0"/>
                <a:ea typeface="宋体" panose="02010600030101010101" pitchFamily="2" charset="-122"/>
                <a:cs typeface="Times New Roman" panose="02020603050405020304" pitchFamily="18" charset="0"/>
              </a:rPr>
              <a:t>执行命令得到</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dirty="0">
                <a:latin typeface="Times New Roman" panose="02020603050405020304" pitchFamily="18" charset="0"/>
                <a:ea typeface="宋体" panose="02010600030101010101" pitchFamily="2" charset="-122"/>
                <a:cs typeface="Times New Roman" panose="02020603050405020304" pitchFamily="18" charset="0"/>
              </a:rPr>
              <a:t>Ak =</a:t>
            </a:r>
          </a:p>
          <a:p>
            <a:pPr>
              <a:lnSpc>
                <a:spcPct val="150000"/>
              </a:lnSpc>
            </a:pPr>
            <a:r>
              <a:rPr lang="en-US" altLang="zh-CN" dirty="0">
                <a:latin typeface="Times New Roman" panose="02020603050405020304" pitchFamily="18" charset="0"/>
                <a:ea typeface="宋体" panose="02010600030101010101" pitchFamily="2" charset="-122"/>
                <a:cs typeface="Times New Roman" panose="02020603050405020304" pitchFamily="18" charset="0"/>
              </a:rPr>
              <a:t>[ 1, T/(T^2*k^2 + 1)]</a:t>
            </a:r>
          </a:p>
          <a:p>
            <a:pPr>
              <a:lnSpc>
                <a:spcPct val="150000"/>
              </a:lnSpc>
            </a:pPr>
            <a:r>
              <a:rPr lang="en-US" altLang="zh-CN" dirty="0">
                <a:latin typeface="Times New Roman" panose="02020603050405020304" pitchFamily="18" charset="0"/>
                <a:ea typeface="宋体" panose="02010600030101010101" pitchFamily="2" charset="-122"/>
                <a:cs typeface="Times New Roman" panose="02020603050405020304" pitchFamily="18" charset="0"/>
              </a:rPr>
              <a:t>[ 0,               1]</a:t>
            </a:r>
          </a:p>
          <a:p>
            <a:pPr>
              <a:lnSpc>
                <a:spcPct val="150000"/>
              </a:lnSpc>
            </a:pPr>
            <a:r>
              <a:rPr lang="en-US" altLang="zh-CN" dirty="0">
                <a:latin typeface="Times New Roman" panose="02020603050405020304" pitchFamily="18" charset="0"/>
                <a:ea typeface="宋体" panose="02010600030101010101" pitchFamily="2" charset="-122"/>
                <a:cs typeface="Times New Roman" panose="02020603050405020304" pitchFamily="18" charset="0"/>
              </a:rPr>
              <a:t>Bk =</a:t>
            </a:r>
          </a:p>
          <a:p>
            <a:pPr>
              <a:lnSpc>
                <a:spcPct val="150000"/>
              </a:lnSpc>
            </a:pPr>
            <a:r>
              <a:rPr lang="en-US" altLang="zh-CN"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2*T]</a:t>
            </a:r>
          </a:p>
          <a:p>
            <a:pPr>
              <a:lnSpc>
                <a:spcPct val="150000"/>
              </a:lnSpc>
            </a:pPr>
            <a:r>
              <a:rPr lang="en-US" altLang="zh-CN" dirty="0">
                <a:latin typeface="Times New Roman" panose="02020603050405020304" pitchFamily="18" charset="0"/>
                <a:ea typeface="宋体" panose="02010600030101010101" pitchFamily="2" charset="-122"/>
                <a:cs typeface="Times New Roman" panose="02020603050405020304" pitchFamily="18" charset="0"/>
              </a:rPr>
              <a:t> [  T]</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8" name="文本框 7"/>
          <p:cNvSpPr txBox="1"/>
          <p:nvPr/>
        </p:nvSpPr>
        <p:spPr>
          <a:xfrm>
            <a:off x="4479718" y="2788987"/>
            <a:ext cx="3352914" cy="646331"/>
          </a:xfrm>
          <a:prstGeom prst="rect">
            <a:avLst/>
          </a:prstGeom>
          <a:noFill/>
        </p:spPr>
        <p:txBody>
          <a:bodyPr wrap="square">
            <a:spAutoFit/>
          </a:bodyPr>
          <a:lstStyle/>
          <a:p>
            <a:r>
              <a:rPr lang="zh-CN" altLang="en-US" dirty="0"/>
              <a:t>即系统的近似离散化状态方程为</a:t>
            </a:r>
          </a:p>
        </p:txBody>
      </p:sp>
      <mc:AlternateContent xmlns:mc="http://schemas.openxmlformats.org/markup-compatibility/2006" xmlns:a14="http://schemas.microsoft.com/office/drawing/2010/main">
        <mc:Choice Requires="a14">
          <p:sp>
            <p:nvSpPr>
              <p:cNvPr id="3" name="对象 2"/>
              <p:cNvSpPr txBox="1"/>
              <p:nvPr/>
            </p:nvSpPr>
            <p:spPr>
              <a:xfrm>
                <a:off x="3491880" y="3450236"/>
                <a:ext cx="6336704" cy="236187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𝑇</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𝑇</m:t>
                                    </m:r>
                                  </m:num>
                                  <m:den>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𝑘</m:t>
                                        </m:r>
                                      </m:e>
                                      <m:sup>
                                        <m:r>
                                          <a:rPr lang="zh-CN" altLang="en-US" i="1">
                                            <a:solidFill>
                                              <a:srgbClr val="000000"/>
                                            </a:solidFill>
                                            <a:latin typeface="Cambria Math" panose="02040503050406030204" pitchFamily="18" charset="0"/>
                                          </a:rPr>
                                          <m:t>2</m:t>
                                        </m:r>
                                      </m:sup>
                                    </m:s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𝑇</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+1</m:t>
                                    </m:r>
                                  </m:den>
                                </m:f>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𝑇</m:t>
                                </m:r>
                              </m:e>
                            </m:mr>
                            <m:mr>
                              <m:e>
                                <m:r>
                                  <a:rPr lang="zh-CN" altLang="en-US" i="1">
                                    <a:solidFill>
                                      <a:srgbClr val="000000"/>
                                    </a:solidFill>
                                    <a:latin typeface="Cambria Math" panose="02040503050406030204" pitchFamily="18" charset="0"/>
                                  </a:rPr>
                                  <m:t>𝑇</m:t>
                                </m:r>
                              </m:e>
                            </m:mr>
                          </m:m>
                        </m:e>
                      </m:d>
                      <m:r>
                        <a:rPr lang="zh-CN" altLang="en-US" i="1">
                          <a:solidFill>
                            <a:srgbClr val="000000"/>
                          </a:solidFill>
                          <a:latin typeface="Cambria Math" panose="02040503050406030204" pitchFamily="18" charset="0"/>
                        </a:rPr>
                        <m:t>𝐮</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𝑘𝑇</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3" name="对象 2"/>
              <p:cNvSpPr txBox="1">
                <a:spLocks noRot="1" noChangeAspect="1" noMove="1" noResize="1" noEditPoints="1" noAdjustHandles="1" noChangeArrowheads="1" noChangeShapeType="1" noTextEdit="1"/>
              </p:cNvSpPr>
              <p:nvPr/>
            </p:nvSpPr>
            <p:spPr>
              <a:xfrm>
                <a:off x="3491880" y="3450236"/>
                <a:ext cx="6336704" cy="2361873"/>
              </a:xfrm>
              <a:prstGeom prst="rect">
                <a:avLst/>
              </a:prstGeom>
              <a:blipFill>
                <a:blip r:embed="rId4"/>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8" grpId="0"/>
      <p:bldP spid="3"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连续系统状态方程的离散化</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2" y="559306"/>
            <a:ext cx="8609498" cy="3766865"/>
          </a:xfrm>
          <a:prstGeom prst="rect">
            <a:avLst/>
          </a:prstGeom>
          <a:noFill/>
        </p:spPr>
        <p:txBody>
          <a:bodyPr wrap="square">
            <a:spAutoFit/>
          </a:bodyPr>
          <a:lstStyle/>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3)</a:t>
            </a:r>
            <a:r>
              <a:rPr lang="zh-CN" altLang="en-US" dirty="0">
                <a:solidFill>
                  <a:sysClr val="windowText" lastClr="000000"/>
                </a:solidFill>
                <a:latin typeface="宋体" panose="02010600030101010101" pitchFamily="2" charset="-122"/>
                <a:ea typeface="宋体" panose="02010600030101010101" pitchFamily="2" charset="-122"/>
              </a:rPr>
              <a:t>结果对比  </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假设采样周期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T</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=0.1s , </a:t>
            </a:r>
            <a:r>
              <a:rPr lang="zh-CN" altLang="en-US" dirty="0">
                <a:solidFill>
                  <a:sysClr val="windowText" lastClr="000000"/>
                </a:solidFill>
                <a:latin typeface="宋体" panose="02010600030101010101" pitchFamily="2" charset="-122"/>
                <a:ea typeface="宋体" panose="02010600030101010101" pitchFamily="2" charset="-122"/>
              </a:rPr>
              <a:t>代入上述两种方法得到的离散化状态方程，为一般离散化时：</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近似离散化时：</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282982" y="1419622"/>
                <a:ext cx="9433048" cy="389803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smtClean="0">
                          <a:solidFill>
                            <a:srgbClr val="000000"/>
                          </a:solidFill>
                          <a:latin typeface="Cambria Math" panose="02040503050406030204" pitchFamily="18" charset="0"/>
                        </a:rPr>
                        <m:t>𝑥</m:t>
                      </m:r>
                      <m:d>
                        <m:dPr>
                          <m:begChr m:val="["/>
                          <m:endChr m:val="]"/>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0.1</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e>
                          </m:d>
                        </m:e>
                      </m:d>
                      <m:r>
                        <m:rPr>
                          <m:aln/>
                        </m:rP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arctan</m:t>
                                    </m:r>
                                  </m:fName>
                                  <m:e>
                                    <m:r>
                                      <a:rPr lang="zh-CN" altLang="en-US" i="1">
                                        <a:solidFill>
                                          <a:srgbClr val="000000"/>
                                        </a:solidFill>
                                        <a:latin typeface="Cambria Math" panose="02040503050406030204" pitchFamily="18" charset="0"/>
                                      </a:rPr>
                                      <m:t>(</m:t>
                                    </m:r>
                                  </m:e>
                                </m:func>
                                <m:r>
                                  <a:rPr lang="zh-CN" altLang="en-US" i="1">
                                    <a:solidFill>
                                      <a:srgbClr val="000000"/>
                                    </a:solidFill>
                                    <a:latin typeface="Cambria Math" panose="02040503050406030204" pitchFamily="18" charset="0"/>
                                  </a:rPr>
                                  <m:t>0.1</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+0.1)−</m:t>
                                </m:r>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arctan</m:t>
                                    </m:r>
                                  </m:fName>
                                  <m:e>
                                    <m:r>
                                      <a:rPr lang="zh-CN" altLang="en-US" i="1">
                                        <a:solidFill>
                                          <a:srgbClr val="000000"/>
                                        </a:solidFill>
                                        <a:latin typeface="Cambria Math" panose="02040503050406030204" pitchFamily="18" charset="0"/>
                                      </a:rPr>
                                      <m:t>(</m:t>
                                    </m:r>
                                  </m:e>
                                </m:func>
                                <m:r>
                                  <a:rPr lang="zh-CN" altLang="en-US" i="1">
                                    <a:solidFill>
                                      <a:srgbClr val="000000"/>
                                    </a:solidFill>
                                    <a:latin typeface="Cambria Math" panose="02040503050406030204" pitchFamily="18" charset="0"/>
                                  </a:rPr>
                                  <m:t>0.1</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0.1</m:t>
                          </m:r>
                          <m:r>
                            <a:rPr lang="zh-CN" altLang="en-US" i="1">
                              <a:solidFill>
                                <a:srgbClr val="000000"/>
                              </a:solidFill>
                              <a:latin typeface="Cambria Math" panose="02040503050406030204" pitchFamily="18" charset="0"/>
                            </a:rPr>
                            <m:t>𝑘</m:t>
                          </m:r>
                        </m:e>
                      </m:d>
                      <m:r>
                        <a:rPr lang="zh-CN" altLang="en-US" i="1">
                          <a:solidFill>
                            <a:srgbClr val="000000"/>
                          </a:solidFill>
                          <a:latin typeface="Cambria Math" panose="02040503050406030204" pitchFamily="18" charset="0"/>
                        </a:rPr>
                        <m:t>+</m:t>
                      </m:r>
                    </m:oMath>
                  </m:oMathPara>
                </a14:m>
                <a:endParaRPr lang="en-US" altLang="zh-CN" i="1" dirty="0">
                  <a:solidFill>
                    <a:srgbClr val="000000"/>
                  </a:solidFill>
                  <a:latin typeface="Cambria Math" panose="02040503050406030204" pitchFamily="18" charset="0"/>
                </a:endParaRPr>
              </a:p>
              <a:p>
                <a:endParaRPr lang="en-US" altLang="zh-CN" i="1" dirty="0">
                  <a:solidFill>
                    <a:srgbClr val="00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−0.1</m:t>
                                </m:r>
                                <m:r>
                                  <a:rPr lang="zh-CN" altLang="en-US" i="1">
                                    <a:solidFill>
                                      <a:srgbClr val="000000"/>
                                    </a:solidFill>
                                    <a:latin typeface="Cambria Math" panose="02040503050406030204" pitchFamily="18" charset="0"/>
                                  </a:rPr>
                                  <m:t>𝑘</m:t>
                                </m:r>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arctan</m:t>
                                    </m:r>
                                  </m:fName>
                                  <m:e>
                                    <m:r>
                                      <a:rPr lang="zh-CN" altLang="en-US" i="1">
                                        <a:solidFill>
                                          <a:srgbClr val="000000"/>
                                        </a:solidFill>
                                        <a:latin typeface="Cambria Math" panose="02040503050406030204" pitchFamily="18" charset="0"/>
                                      </a:rPr>
                                      <m:t>(</m:t>
                                    </m:r>
                                  </m:e>
                                </m:func>
                                <m:r>
                                  <a:rPr lang="zh-CN" altLang="en-US" i="1">
                                    <a:solidFill>
                                      <a:srgbClr val="000000"/>
                                    </a:solidFill>
                                    <a:latin typeface="Cambria Math" panose="02040503050406030204" pitchFamily="18" charset="0"/>
                                  </a:rPr>
                                  <m:t>0.1</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)−0.1</m:t>
                                </m:r>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arctan</m:t>
                                    </m:r>
                                  </m:fName>
                                  <m:e>
                                    <m:r>
                                      <a:rPr lang="zh-CN" altLang="en-US" i="1">
                                        <a:solidFill>
                                          <a:srgbClr val="000000"/>
                                        </a:solidFill>
                                        <a:latin typeface="Cambria Math" panose="02040503050406030204" pitchFamily="18" charset="0"/>
                                      </a:rPr>
                                      <m:t>(</m:t>
                                    </m:r>
                                  </m:e>
                                </m:func>
                                <m:r>
                                  <a:rPr lang="zh-CN" altLang="en-US" i="1">
                                    <a:solidFill>
                                      <a:srgbClr val="000000"/>
                                    </a:solidFill>
                                    <a:latin typeface="Cambria Math" panose="02040503050406030204" pitchFamily="18" charset="0"/>
                                  </a:rPr>
                                  <m:t>0.1</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)+0.2+0.1</m:t>
                                </m:r>
                                <m:r>
                                  <a:rPr lang="zh-CN" altLang="en-US" i="1">
                                    <a:solidFill>
                                      <a:srgbClr val="000000"/>
                                    </a:solidFill>
                                    <a:latin typeface="Cambria Math" panose="02040503050406030204" pitchFamily="18" charset="0"/>
                                  </a:rPr>
                                  <m:t>𝑘</m:t>
                                </m:r>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arctan</m:t>
                                    </m:r>
                                  </m:fName>
                                  <m:e>
                                    <m:r>
                                      <a:rPr lang="zh-CN" altLang="en-US" i="1">
                                        <a:solidFill>
                                          <a:srgbClr val="000000"/>
                                        </a:solidFill>
                                        <a:latin typeface="Cambria Math" panose="02040503050406030204" pitchFamily="18" charset="0"/>
                                      </a:rPr>
                                      <m:t>(</m:t>
                                    </m:r>
                                  </m:e>
                                </m:func>
                                <m:r>
                                  <a:rPr lang="zh-CN" altLang="en-US" i="1">
                                    <a:solidFill>
                                      <a:srgbClr val="000000"/>
                                    </a:solidFill>
                                    <a:latin typeface="Cambria Math" panose="02040503050406030204" pitchFamily="18" charset="0"/>
                                  </a:rPr>
                                  <m:t>0.1</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+0.1)</m:t>
                                </m:r>
                              </m:e>
                            </m:mr>
                            <m:mr>
                              <m:e>
                                <m:r>
                                  <a:rPr lang="zh-CN" altLang="en-US" i="1">
                                    <a:solidFill>
                                      <a:srgbClr val="000000"/>
                                    </a:solidFill>
                                    <a:latin typeface="Cambria Math" panose="02040503050406030204" pitchFamily="18" charset="0"/>
                                  </a:rPr>
                                  <m:t>0.1</m:t>
                                </m:r>
                              </m:e>
                            </m:mr>
                          </m:m>
                        </m:e>
                      </m:d>
                      <m:r>
                        <a:rPr lang="zh-CN" altLang="en-US" i="1">
                          <a:solidFill>
                            <a:srgbClr val="000000"/>
                          </a:solidFill>
                          <a:latin typeface="Cambria Math" panose="02040503050406030204" pitchFamily="18" charset="0"/>
                        </a:rPr>
                        <m:t>𝐮</m:t>
                      </m:r>
                      <m:r>
                        <m:rPr>
                          <m:aln/>
                        </m:rP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0.1</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oMath>
                  </m:oMathPara>
                </a14:m>
                <a:endParaRPr lang="en-US" altLang="zh-CN" i="1" dirty="0">
                  <a:solidFill>
                    <a:srgbClr val="000000"/>
                  </a:solidFill>
                  <a:latin typeface="Cambria Math" panose="02040503050406030204" pitchFamily="18" charset="0"/>
                </a:endParaRPr>
              </a:p>
              <a:p>
                <a:pPr/>
                <a:br>
                  <a:rPr lang="zh-CN" alt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0.1</m:t>
                                </m:r>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arctan</m:t>
                                    </m:r>
                                  </m:fName>
                                  <m:e>
                                    <m:r>
                                      <a:rPr lang="zh-CN" altLang="en-US" i="1">
                                        <a:solidFill>
                                          <a:srgbClr val="000000"/>
                                        </a:solidFill>
                                        <a:latin typeface="Cambria Math" panose="02040503050406030204" pitchFamily="18" charset="0"/>
                                      </a:rPr>
                                      <m:t>(</m:t>
                                    </m:r>
                                  </m:e>
                                </m:func>
                                <m:r>
                                  <a:rPr lang="zh-CN" altLang="en-US" i="1">
                                    <a:solidFill>
                                      <a:srgbClr val="000000"/>
                                    </a:solidFill>
                                    <a:latin typeface="Cambria Math" panose="02040503050406030204" pitchFamily="18" charset="0"/>
                                  </a:rPr>
                                  <m:t>0.1</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+0.1)+</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ln</m:t>
                                    </m:r>
                                  </m:fName>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1+0.01</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𝑘</m:t>
                                            </m:r>
                                          </m:e>
                                          <m:sup>
                                            <m:r>
                                              <a:rPr lang="zh-CN" altLang="en-US" i="1">
                                                <a:solidFill>
                                                  <a:srgbClr val="000000"/>
                                                </a:solidFill>
                                                <a:latin typeface="Cambria Math" panose="02040503050406030204" pitchFamily="18" charset="0"/>
                                              </a:rPr>
                                              <m:t>2</m:t>
                                            </m:r>
                                          </m:sup>
                                        </m:sSup>
                                      </m:e>
                                    </m:d>
                                  </m:e>
                                </m:func>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ln</m:t>
                                    </m:r>
                                  </m:fName>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0.01</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𝑘</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+0.02</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+1.01</m:t>
                                        </m:r>
                                      </m:e>
                                    </m:d>
                                  </m:e>
                                </m:func>
                              </m:e>
                            </m:mr>
                            <m:mr>
                              <m:e>
                                <m:r>
                                  <a:rPr lang="zh-CN" altLang="en-US" i="1">
                                    <a:solidFill>
                                      <a:srgbClr val="000000"/>
                                    </a:solidFill>
                                    <a:latin typeface="Cambria Math" panose="02040503050406030204" pitchFamily="18" charset="0"/>
                                  </a:rPr>
                                  <m:t>0</m:t>
                                </m:r>
                              </m:e>
                            </m:mr>
                          </m:m>
                        </m:e>
                      </m:d>
                      <m:r>
                        <a:rPr lang="zh-CN" altLang="en-US" i="1">
                          <a:solidFill>
                            <a:srgbClr val="000000"/>
                          </a:solidFill>
                          <a:latin typeface="Cambria Math" panose="02040503050406030204" pitchFamily="18" charset="0"/>
                        </a:rPr>
                        <m:t>𝐮</m:t>
                      </m:r>
                      <m:r>
                        <a:rPr lang="zh-CN" altLang="en-US" i="1">
                          <a:solidFill>
                            <a:srgbClr val="000000"/>
                          </a:solidFill>
                          <a:latin typeface="Cambria Math" panose="02040503050406030204" pitchFamily="18" charset="0"/>
                        </a:rPr>
                        <m:t>(0.1</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82982" y="1419622"/>
                <a:ext cx="9433048" cy="3898031"/>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2083182" y="3944952"/>
                <a:ext cx="7632848" cy="200612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[0.1(</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0.1</m:t>
                                    </m:r>
                                  </m:num>
                                  <m:den>
                                    <m:r>
                                      <a:rPr lang="zh-CN" altLang="en-US" i="1">
                                        <a:solidFill>
                                          <a:srgbClr val="000000"/>
                                        </a:solidFill>
                                        <a:latin typeface="Cambria Math" panose="02040503050406030204" pitchFamily="18" charset="0"/>
                                      </a:rPr>
                                      <m:t>0.01</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𝑘</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+1</m:t>
                                    </m:r>
                                  </m:den>
                                </m:f>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(0.1</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0.2</m:t>
                                </m:r>
                              </m:e>
                            </m:mr>
                            <m:mr>
                              <m:e>
                                <m:r>
                                  <a:rPr lang="zh-CN" altLang="en-US" i="1">
                                    <a:solidFill>
                                      <a:srgbClr val="000000"/>
                                    </a:solidFill>
                                    <a:latin typeface="Cambria Math" panose="02040503050406030204" pitchFamily="18" charset="0"/>
                                  </a:rPr>
                                  <m:t>0.1</m:t>
                                </m:r>
                              </m:e>
                            </m:mr>
                          </m:m>
                        </m:e>
                      </m:d>
                      <m:r>
                        <a:rPr lang="zh-CN" altLang="en-US" i="1">
                          <a:solidFill>
                            <a:srgbClr val="000000"/>
                          </a:solidFill>
                          <a:latin typeface="Cambria Math" panose="02040503050406030204" pitchFamily="18" charset="0"/>
                        </a:rPr>
                        <m:t>𝐮</m:t>
                      </m:r>
                      <m:r>
                        <a:rPr lang="zh-CN" altLang="en-US" i="1">
                          <a:solidFill>
                            <a:srgbClr val="000000"/>
                          </a:solidFill>
                          <a:latin typeface="Cambria Math" panose="02040503050406030204" pitchFamily="18" charset="0"/>
                        </a:rPr>
                        <m:t>(0.1</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2083182" y="3944952"/>
                <a:ext cx="7632848" cy="2006120"/>
              </a:xfrm>
              <a:prstGeom prst="rect">
                <a:avLst/>
              </a:prstGeom>
              <a:blipFill>
                <a:blip r:embed="rId5"/>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5">
                                            <p:txEl>
                                              <p:pRg st="8" end="8"/>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95536" y="806817"/>
            <a:ext cx="6641767" cy="442878"/>
          </a:xfrm>
          <a:prstGeom prst="rect">
            <a:avLst/>
          </a:prstGeom>
          <a:noFill/>
        </p:spPr>
        <p:txBody>
          <a:bodyPr wrap="square">
            <a:spAutoFit/>
          </a:bodyPr>
          <a:lstStyle/>
          <a:p>
            <a:pPr>
              <a:lnSpc>
                <a:spcPct val="150000"/>
              </a:lnSpc>
            </a:pPr>
            <a:r>
              <a:rPr lang="en-US" altLang="zh-CN" b="1" dirty="0">
                <a:solidFill>
                  <a:sysClr val="windowText" lastClr="000000"/>
                </a:solidFill>
                <a:latin typeface="宋体" panose="02010600030101010101" pitchFamily="2" charset="-122"/>
                <a:ea typeface="宋体" panose="02010600030101010101" pitchFamily="2" charset="-122"/>
              </a:rPr>
              <a:t>2.1.2  </a:t>
            </a:r>
            <a:r>
              <a:rPr lang="zh-CN" altLang="en-US" b="1" dirty="0">
                <a:solidFill>
                  <a:sysClr val="windowText" lastClr="000000"/>
                </a:solidFill>
                <a:latin typeface="宋体" panose="02010600030101010101" pitchFamily="2" charset="-122"/>
                <a:ea typeface="宋体" panose="02010600030101010101" pitchFamily="2" charset="-122"/>
              </a:rPr>
              <a:t>矩阵指数与状态转移矩阵</a:t>
            </a:r>
            <a:endParaRPr lang="zh-CN" altLang="en-US" b="1"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4" name="对象 3"/>
              <p:cNvSpPr txBox="1"/>
              <p:nvPr/>
            </p:nvSpPr>
            <p:spPr>
              <a:xfrm>
                <a:off x="2411760" y="2078609"/>
                <a:ext cx="2880320" cy="88741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𝐴𝑡</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(0)</m:t>
                      </m:r>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2411760" y="2078609"/>
                <a:ext cx="2880320" cy="887411"/>
              </a:xfrm>
              <a:prstGeom prst="rect">
                <a:avLst/>
              </a:prstGeom>
              <a:blipFill rotWithShape="1">
                <a:blip r:embed="rId4"/>
                <a:stretch>
                  <a:fillRect l="-1" t="-29" r="22" b="64"/>
                </a:stretch>
              </a:blipFill>
            </p:spPr>
            <p:txBody>
              <a:bodyPr/>
              <a:lstStyle/>
              <a:p>
                <a:r>
                  <a:rPr lang="zh-CN" altLang="en-US">
                    <a:noFill/>
                  </a:rPr>
                  <a:t> </a:t>
                </a:r>
              </a:p>
            </p:txBody>
          </p:sp>
        </mc:Fallback>
      </mc:AlternateContent>
      <p:grpSp>
        <p:nvGrpSpPr>
          <p:cNvPr id="8" name="组合 7"/>
          <p:cNvGrpSpPr/>
          <p:nvPr/>
        </p:nvGrpSpPr>
        <p:grpSpPr>
          <a:xfrm>
            <a:off x="775510" y="2483209"/>
            <a:ext cx="6641767" cy="1853474"/>
            <a:chOff x="796606" y="2935620"/>
            <a:chExt cx="6641766" cy="1853474"/>
          </a:xfrm>
        </p:grpSpPr>
        <p:sp>
          <p:nvSpPr>
            <p:cNvPr id="30" name="矩形 29"/>
            <p:cNvSpPr/>
            <p:nvPr/>
          </p:nvSpPr>
          <p:spPr>
            <a:xfrm>
              <a:off x="796606" y="2935620"/>
              <a:ext cx="6641766"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其中</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5" name="对象 4"/>
                <p:cNvSpPr txBox="1"/>
                <p:nvPr/>
              </p:nvSpPr>
              <p:spPr>
                <a:xfrm>
                  <a:off x="2360449" y="3157338"/>
                  <a:ext cx="2736703" cy="163175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smtClean="0">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𝐴𝑡</m:t>
                            </m:r>
                          </m:sup>
                        </m:sSup>
                        <m:r>
                          <a:rPr lang="zh-CN" altLang="en-US" i="1">
                            <a:solidFill>
                              <a:srgbClr val="000000"/>
                            </a:solidFill>
                            <a:latin typeface="Cambria Math" panose="02040503050406030204" pitchFamily="18" charset="0"/>
                          </a:rPr>
                          <m:t>=</m:t>
                        </m:r>
                        <m:nary>
                          <m:naryPr>
                            <m:chr m:val="∑"/>
                            <m:ctrlPr>
                              <a:rPr lang="zh-CN" altLang="en-US" i="1">
                                <a:solidFill>
                                  <a:srgbClr val="000000"/>
                                </a:solidFill>
                                <a:latin typeface="Cambria Math" panose="02040503050406030204" pitchFamily="18" charset="0"/>
                              </a:rPr>
                            </m:ctrlPr>
                          </m:naryPr>
                          <m:sub>
                            <m:r>
                              <a:rPr lang="en-US" altLang="zh-CN" b="0" i="1" smtClean="0">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m:t>
                            </m:r>
                          </m:sup>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𝐴</m:t>
                                </m:r>
                              </m:e>
                              <m:sup>
                                <m:r>
                                  <a:rPr lang="zh-CN" altLang="en-US" i="1">
                                    <a:solidFill>
                                      <a:srgbClr val="000000"/>
                                    </a:solidFill>
                                    <a:latin typeface="Cambria Math" panose="02040503050406030204" pitchFamily="18" charset="0"/>
                                  </a:rPr>
                                  <m:t>𝑘</m:t>
                                </m:r>
                              </m:sup>
                            </m:s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𝑘</m:t>
                                </m:r>
                              </m:sup>
                            </m:sSup>
                          </m:e>
                        </m:nary>
                      </m:oMath>
                    </m:oMathPara>
                  </a14:m>
                  <a:endParaRPr lang="zh-CN" altLang="en-US" dirty="0"/>
                </a:p>
              </p:txBody>
            </p:sp>
          </mc:Choice>
          <mc:Fallback xmlns="">
            <p:sp>
              <p:nvSpPr>
                <p:cNvPr id="5" name="对象 4"/>
                <p:cNvSpPr txBox="1">
                  <a:spLocks noRot="1" noChangeAspect="1" noMove="1" noResize="1" noEditPoints="1" noAdjustHandles="1" noChangeArrowheads="1" noChangeShapeType="1" noTextEdit="1"/>
                </p:cNvSpPr>
                <p:nvPr/>
              </p:nvSpPr>
              <p:spPr>
                <a:xfrm>
                  <a:off x="2360449" y="3157338"/>
                  <a:ext cx="2736703" cy="1631756"/>
                </a:xfrm>
                <a:prstGeom prst="rect">
                  <a:avLst/>
                </a:prstGeom>
                <a:blipFill rotWithShape="1">
                  <a:blip r:embed="rId5"/>
                </a:blipFill>
              </p:spPr>
              <p:txBody>
                <a:bodyPr/>
                <a:lstStyle/>
                <a:p>
                  <a:r>
                    <a:rPr lang="zh-CN" altLang="en-US">
                      <a:noFill/>
                    </a:rPr>
                    <a:t> </a:t>
                  </a:r>
                </a:p>
              </p:txBody>
            </p:sp>
          </mc:Fallback>
        </mc:AlternateContent>
      </p:grpSp>
      <p:grpSp>
        <p:nvGrpSpPr>
          <p:cNvPr id="7" name="组合 6"/>
          <p:cNvGrpSpPr/>
          <p:nvPr/>
        </p:nvGrpSpPr>
        <p:grpSpPr>
          <a:xfrm>
            <a:off x="775509" y="3719374"/>
            <a:ext cx="6641767" cy="858377"/>
            <a:chOff x="784883" y="4126828"/>
            <a:chExt cx="6641766" cy="858376"/>
          </a:xfrm>
        </p:grpSpPr>
        <p:sp>
          <p:nvSpPr>
            <p:cNvPr id="13" name="矩形 12"/>
            <p:cNvSpPr/>
            <p:nvPr/>
          </p:nvSpPr>
          <p:spPr>
            <a:xfrm>
              <a:off x="784883" y="4126828"/>
              <a:ext cx="6641766" cy="858376"/>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矩阵指数    是一个无穷级数，可以证明该级数对所有有限时间是绝对收敛的，除收敛性质之外，还具有如下性质：</a:t>
              </a:r>
            </a:p>
          </p:txBody>
        </p:sp>
        <mc:AlternateContent xmlns:mc="http://schemas.openxmlformats.org/markup-compatibility/2006" xmlns:a14="http://schemas.microsoft.com/office/drawing/2010/main">
          <mc:Choice Requires="a14">
            <p:sp>
              <p:nvSpPr>
                <p:cNvPr id="6" name="对象 5"/>
                <p:cNvSpPr txBox="1"/>
                <p:nvPr/>
              </p:nvSpPr>
              <p:spPr>
                <a:xfrm>
                  <a:off x="1736098" y="4222177"/>
                  <a:ext cx="944587" cy="72517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𝐴𝑡</m:t>
                            </m:r>
                          </m:sup>
                        </m:sSup>
                      </m:oMath>
                    </m:oMathPara>
                  </a14:m>
                  <a:endParaRPr lang="zh-CN" altLang="en-US" dirty="0"/>
                </a:p>
              </p:txBody>
            </p:sp>
          </mc:Choice>
          <mc:Fallback xmlns="">
            <p:sp>
              <p:nvSpPr>
                <p:cNvPr id="6" name="对象 5"/>
                <p:cNvSpPr txBox="1">
                  <a:spLocks noRot="1" noChangeAspect="1" noMove="1" noResize="1" noEditPoints="1" noAdjustHandles="1" noChangeArrowheads="1" noChangeShapeType="1" noTextEdit="1"/>
                </p:cNvSpPr>
                <p:nvPr/>
              </p:nvSpPr>
              <p:spPr>
                <a:xfrm>
                  <a:off x="1736098" y="4222177"/>
                  <a:ext cx="944587" cy="725177"/>
                </a:xfrm>
                <a:prstGeom prst="rect">
                  <a:avLst/>
                </a:prstGeom>
                <a:blipFill rotWithShape="1">
                  <a:blip r:embed="rId6"/>
                </a:blipFill>
              </p:spPr>
              <p:txBody>
                <a:bodyPr/>
                <a:lstStyle/>
                <a:p>
                  <a:r>
                    <a:rPr lang="zh-CN" altLang="en-US">
                      <a:noFill/>
                    </a:rPr>
                    <a:t> </a:t>
                  </a:r>
                </a:p>
              </p:txBody>
            </p:sp>
          </mc:Fallback>
        </mc:AlternateContent>
      </p:grpSp>
      <p:sp>
        <p:nvSpPr>
          <p:cNvPr id="17" name="文本框 16"/>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p:sp>
        <p:nvSpPr>
          <p:cNvPr id="3" name="矩形 2"/>
          <p:cNvSpPr/>
          <p:nvPr/>
        </p:nvSpPr>
        <p:spPr>
          <a:xfrm>
            <a:off x="778086" y="1382326"/>
            <a:ext cx="6641767" cy="858377"/>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在求解线性定常系统齐次状态方程</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得到</a:t>
            </a:r>
          </a:p>
        </p:txBody>
      </p:sp>
      <mc:AlternateContent xmlns:mc="http://schemas.openxmlformats.org/markup-compatibility/2006" xmlns:a14="http://schemas.microsoft.com/office/drawing/2010/main">
        <mc:Choice Requires="a14">
          <p:sp>
            <p:nvSpPr>
              <p:cNvPr id="21" name="对象 3"/>
              <p:cNvSpPr txBox="1"/>
              <p:nvPr/>
            </p:nvSpPr>
            <p:spPr>
              <a:xfrm>
                <a:off x="4409264" y="1470718"/>
                <a:ext cx="2363788" cy="125764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smtClean="0">
                              <a:solidFill>
                                <a:srgbClr val="000000"/>
                              </a:solidFill>
                              <a:latin typeface="Cambria Math" panose="02040503050406030204" pitchFamily="18" charset="0"/>
                            </a:rPr>
                          </m:ctrlPr>
                        </m:accPr>
                        <m:e>
                          <m:r>
                            <a:rPr lang="en-US" altLang="zh-CN" b="0" i="1" smtClean="0">
                              <a:solidFill>
                                <a:srgbClr val="000000"/>
                              </a:solidFill>
                              <a:latin typeface="Cambria Math" panose="02040503050406030204" pitchFamily="18" charset="0"/>
                            </a:rPr>
                            <m:t>𝑥</m:t>
                          </m:r>
                        </m:e>
                      </m:acc>
                      <m:r>
                        <a:rPr lang="zh-CN" altLang="en-US" i="1" smtClean="0">
                          <a:solidFill>
                            <a:srgbClr val="000000"/>
                          </a:solidFill>
                          <a:latin typeface="Cambria Math" panose="02040503050406030204" pitchFamily="18" charset="0"/>
                        </a:rPr>
                        <m:t>=</m:t>
                      </m:r>
                      <m:r>
                        <a:rPr lang="en-US" altLang="zh-CN" b="0" i="1" smtClean="0">
                          <a:solidFill>
                            <a:srgbClr val="000000"/>
                          </a:solidFill>
                          <a:latin typeface="Cambria Math" panose="02040503050406030204" pitchFamily="18" charset="0"/>
                        </a:rPr>
                        <m:t>𝐴</m:t>
                      </m:r>
                      <m:r>
                        <a:rPr lang="zh-CN" altLang="en-US" i="1">
                          <a:solidFill>
                            <a:srgbClr val="000000"/>
                          </a:solidFill>
                          <a:latin typeface="Cambria Math" panose="02040503050406030204" pitchFamily="18" charset="0"/>
                        </a:rPr>
                        <m:t>𝑥</m:t>
                      </m:r>
                    </m:oMath>
                  </m:oMathPara>
                </a14:m>
                <a:endParaRPr lang="zh-CN" altLang="en-US" dirty="0"/>
              </a:p>
            </p:txBody>
          </p:sp>
        </mc:Choice>
        <mc:Fallback xmlns="">
          <p:sp>
            <p:nvSpPr>
              <p:cNvPr id="21" name="对象 3"/>
              <p:cNvSpPr txBox="1">
                <a:spLocks noRot="1" noChangeAspect="1" noMove="1" noResize="1" noEditPoints="1" noAdjustHandles="1" noChangeArrowheads="1" noChangeShapeType="1" noTextEdit="1"/>
              </p:cNvSpPr>
              <p:nvPr/>
            </p:nvSpPr>
            <p:spPr>
              <a:xfrm>
                <a:off x="4409264" y="1470718"/>
                <a:ext cx="2363788" cy="1257648"/>
              </a:xfrm>
              <a:prstGeom prst="rect">
                <a:avLst/>
              </a:prstGeom>
              <a:blipFill rotWithShape="1">
                <a:blip r:embed="rId7"/>
                <a:stretch>
                  <a:fillRect l="-19" t="-5" r="6" b="32"/>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4" grpId="0"/>
      <p:bldP spid="17"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连续系统状态方程的离散化</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mc:AlternateContent xmlns:mc="http://schemas.openxmlformats.org/markup-compatibility/2006" xmlns:a14="http://schemas.microsoft.com/office/drawing/2010/main">
        <mc:Choice Requires="a14">
          <p:sp>
            <p:nvSpPr>
              <p:cNvPr id="75" name="矩形 74"/>
              <p:cNvSpPr/>
              <p:nvPr/>
            </p:nvSpPr>
            <p:spPr>
              <a:xfrm>
                <a:off x="539552" y="1419622"/>
                <a:ext cx="7745403" cy="1701748"/>
              </a:xfrm>
              <a:prstGeom prst="rect">
                <a:avLst/>
              </a:prstGeom>
              <a:noFill/>
            </p:spPr>
            <p:txBody>
              <a:bodyPr wrap="square">
                <a:spAutoFit/>
              </a:bodyPr>
              <a:lstStyle/>
              <a:p>
                <a:pPr>
                  <a:lnSpc>
                    <a:spcPct val="150000"/>
                  </a:lnSpc>
                </a:pP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对此例，注意到两种方法离散化后的系数矩阵</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A(k)</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仅元素</a:t>
                </a:r>
                <a14:m>
                  <m:oMath xmlns:m="http://schemas.openxmlformats.org/officeDocument/2006/math">
                    <m:sSub>
                      <m:sSubPr>
                        <m:ctrlPr>
                          <a:rPr lang="en-US" altLang="zh-CN" i="1" smtClean="0">
                            <a:solidFill>
                              <a:sysClr val="windowText" lastClr="000000"/>
                            </a:solidFill>
                            <a:latin typeface="Cambria Math" panose="02040503050406030204" pitchFamily="18" charset="0"/>
                            <a:ea typeface="宋体" panose="02010600030101010101" pitchFamily="2" charset="-122"/>
                          </a:rPr>
                        </m:ctrlPr>
                      </m:sSubPr>
                      <m:e>
                        <m:r>
                          <a:rPr lang="en-US" altLang="zh-CN" b="0" i="1" smtClean="0">
                            <a:solidFill>
                              <a:sysClr val="windowText" lastClr="000000"/>
                            </a:solidFill>
                            <a:latin typeface="Cambria Math" panose="02040503050406030204" pitchFamily="18" charset="0"/>
                            <a:ea typeface="宋体" panose="02010600030101010101" pitchFamily="2" charset="-122"/>
                          </a:rPr>
                          <m:t>𝑎</m:t>
                        </m:r>
                      </m:e>
                      <m:sub>
                        <m:r>
                          <a:rPr lang="en-US" altLang="zh-CN" b="0" i="1" smtClean="0">
                            <a:solidFill>
                              <a:sysClr val="windowText" lastClr="000000"/>
                            </a:solidFill>
                            <a:latin typeface="Cambria Math" panose="02040503050406030204" pitchFamily="18" charset="0"/>
                            <a:ea typeface="宋体" panose="02010600030101010101" pitchFamily="2" charset="-122"/>
                          </a:rPr>
                          <m:t>12</m:t>
                        </m:r>
                      </m:sub>
                    </m:sSub>
                  </m:oMath>
                </a14:m>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(k)</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不同，而</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B(k)</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仅元素</a:t>
                </a:r>
                <a14:m>
                  <m:oMath xmlns:m="http://schemas.openxmlformats.org/officeDocument/2006/math">
                    <m:sSub>
                      <m:sSubPr>
                        <m:ctrlPr>
                          <a:rPr lang="en-US" altLang="zh-CN" i="1" smtClean="0">
                            <a:solidFill>
                              <a:sysClr val="windowText" lastClr="000000"/>
                            </a:solidFill>
                            <a:latin typeface="Cambria Math" panose="02040503050406030204" pitchFamily="18" charset="0"/>
                            <a:ea typeface="宋体" panose="02010600030101010101" pitchFamily="2" charset="-122"/>
                          </a:rPr>
                        </m:ctrlPr>
                      </m:sSubPr>
                      <m:e>
                        <m:r>
                          <a:rPr lang="en-US" altLang="zh-CN" b="0" i="1" smtClean="0">
                            <a:solidFill>
                              <a:sysClr val="windowText" lastClr="000000"/>
                            </a:solidFill>
                            <a:latin typeface="Cambria Math" panose="02040503050406030204" pitchFamily="18" charset="0"/>
                            <a:ea typeface="宋体" panose="02010600030101010101" pitchFamily="2" charset="-122"/>
                          </a:rPr>
                          <m:t>𝑏</m:t>
                        </m:r>
                      </m:e>
                      <m:sub>
                        <m:r>
                          <a:rPr lang="en-US" altLang="zh-CN" b="0" i="1" smtClean="0">
                            <a:solidFill>
                              <a:sysClr val="windowText" lastClr="000000"/>
                            </a:solidFill>
                            <a:latin typeface="Cambria Math" panose="02040503050406030204" pitchFamily="18" charset="0"/>
                            <a:ea typeface="宋体" panose="02010600030101010101" pitchFamily="2" charset="-122"/>
                          </a:rPr>
                          <m:t>1</m:t>
                        </m:r>
                      </m:sub>
                    </m:sSub>
                  </m:oMath>
                </a14:m>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(k)</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不同，为了对比不同采样时刻两个离散化系数矩阵的差别，可作出不同时刻的</a:t>
                </a:r>
                <a14:m>
                  <m:oMath xmlns:m="http://schemas.openxmlformats.org/officeDocument/2006/math">
                    <m:sSub>
                      <m:sSubPr>
                        <m:ctrlPr>
                          <a:rPr lang="en-US" altLang="zh-CN" i="1">
                            <a:solidFill>
                              <a:sysClr val="windowText" lastClr="000000"/>
                            </a:solidFill>
                            <a:latin typeface="Cambria Math" panose="02040503050406030204" pitchFamily="18" charset="0"/>
                          </a:rPr>
                        </m:ctrlPr>
                      </m:sSubPr>
                      <m:e>
                        <m:r>
                          <a:rPr lang="en-US" altLang="zh-CN" i="1">
                            <a:solidFill>
                              <a:sysClr val="windowText" lastClr="000000"/>
                            </a:solidFill>
                            <a:latin typeface="Cambria Math" panose="02040503050406030204" pitchFamily="18" charset="0"/>
                          </a:rPr>
                          <m:t>𝑎</m:t>
                        </m:r>
                      </m:e>
                      <m:sub>
                        <m:r>
                          <a:rPr lang="en-US" altLang="zh-CN" i="1">
                            <a:solidFill>
                              <a:sysClr val="windowText" lastClr="000000"/>
                            </a:solidFill>
                            <a:latin typeface="Cambria Math" panose="02040503050406030204" pitchFamily="18" charset="0"/>
                          </a:rPr>
                          <m:t>12</m:t>
                        </m:r>
                      </m:sub>
                    </m:sSub>
                  </m:oMath>
                </a14:m>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(k)</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与</a:t>
                </a:r>
                <a14:m>
                  <m:oMath xmlns:m="http://schemas.openxmlformats.org/officeDocument/2006/math">
                    <m:sSub>
                      <m:sSubPr>
                        <m:ctrlPr>
                          <a:rPr lang="en-US" altLang="zh-CN" i="1">
                            <a:solidFill>
                              <a:sysClr val="windowText" lastClr="000000"/>
                            </a:solidFill>
                            <a:latin typeface="Cambria Math" panose="02040503050406030204" pitchFamily="18" charset="0"/>
                          </a:rPr>
                        </m:ctrlPr>
                      </m:sSubPr>
                      <m:e>
                        <m:r>
                          <a:rPr lang="en-US" altLang="zh-CN" i="1">
                            <a:solidFill>
                              <a:sysClr val="windowText" lastClr="000000"/>
                            </a:solidFill>
                            <a:latin typeface="Cambria Math" panose="02040503050406030204" pitchFamily="18" charset="0"/>
                          </a:rPr>
                          <m:t>𝑏</m:t>
                        </m:r>
                      </m:e>
                      <m:sub>
                        <m:r>
                          <a:rPr lang="en-US" altLang="zh-CN" i="1">
                            <a:solidFill>
                              <a:sysClr val="windowText" lastClr="000000"/>
                            </a:solidFill>
                            <a:latin typeface="Cambria Math" panose="02040503050406030204" pitchFamily="18" charset="0"/>
                          </a:rPr>
                          <m:t>1</m:t>
                        </m:r>
                      </m:sub>
                    </m:sSub>
                  </m:oMath>
                </a14:m>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(k)</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的图形。</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为此，运行如下</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MATLAB</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程序 </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75" name="矩形 74"/>
              <p:cNvSpPr>
                <a:spLocks noRot="1" noChangeAspect="1" noMove="1" noResize="1" noEditPoints="1" noAdjustHandles="1" noChangeArrowheads="1" noChangeShapeType="1" noTextEdit="1"/>
              </p:cNvSpPr>
              <p:nvPr/>
            </p:nvSpPr>
            <p:spPr>
              <a:xfrm>
                <a:off x="539552" y="1419622"/>
                <a:ext cx="7745403" cy="1701748"/>
              </a:xfrm>
              <a:prstGeom prst="rect">
                <a:avLst/>
              </a:prstGeom>
              <a:blipFill>
                <a:blip r:embed="rId3"/>
                <a:stretch>
                  <a:fillRect l="-709" r="-551" b="-5018"/>
                </a:stretch>
              </a:blipFill>
            </p:spPr>
            <p:txBody>
              <a:bodyPr/>
              <a:lstStyle/>
              <a:p>
                <a:r>
                  <a:rPr lang="zh-CN" altLang="en-US">
                    <a:noFill/>
                  </a:rPr>
                  <a:t> </a:t>
                </a:r>
              </a:p>
            </p:txBody>
          </p:sp>
        </mc:Fallback>
      </mc:AlternateContent>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Tree>
    <p:extLst>
      <p:ext uri="{BB962C8B-B14F-4D97-AF65-F5344CB8AC3E}">
        <p14:creationId xmlns:p14="http://schemas.microsoft.com/office/powerpoint/2010/main" val="19774047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连续系统状态方程的离散化</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pic>
        <p:nvPicPr>
          <p:cNvPr id="3" name="图片 2"/>
          <p:cNvPicPr>
            <a:picLocks noChangeAspect="1"/>
          </p:cNvPicPr>
          <p:nvPr/>
        </p:nvPicPr>
        <p:blipFill>
          <a:blip r:embed="rId4"/>
          <a:stretch>
            <a:fillRect/>
          </a:stretch>
        </p:blipFill>
        <p:spPr>
          <a:xfrm>
            <a:off x="395536" y="3126389"/>
            <a:ext cx="4031846" cy="1811911"/>
          </a:xfrm>
          <a:prstGeom prst="rect">
            <a:avLst/>
          </a:prstGeom>
        </p:spPr>
      </p:pic>
      <p:pic>
        <p:nvPicPr>
          <p:cNvPr id="4" name="图片 3">
            <a:extLst>
              <a:ext uri="{FF2B5EF4-FFF2-40B4-BE49-F238E27FC236}">
                <a16:creationId xmlns:a16="http://schemas.microsoft.com/office/drawing/2014/main" id="{0EC0C208-736D-A755-1EC7-13D2CAB4EFF8}"/>
              </a:ext>
            </a:extLst>
          </p:cNvPr>
          <p:cNvPicPr>
            <a:picLocks noChangeAspect="1"/>
          </p:cNvPicPr>
          <p:nvPr/>
        </p:nvPicPr>
        <p:blipFill>
          <a:blip r:embed="rId5"/>
          <a:stretch>
            <a:fillRect/>
          </a:stretch>
        </p:blipFill>
        <p:spPr>
          <a:xfrm>
            <a:off x="436418" y="627534"/>
            <a:ext cx="4135582" cy="25242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连续系统状态方程的离散化</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mc:AlternateContent xmlns:mc="http://schemas.openxmlformats.org/markup-compatibility/2006" xmlns:a14="http://schemas.microsoft.com/office/drawing/2010/main">
        <mc:Choice Requires="a14">
          <p:sp>
            <p:nvSpPr>
              <p:cNvPr id="75" name="矩形 74"/>
              <p:cNvSpPr/>
              <p:nvPr/>
            </p:nvSpPr>
            <p:spPr>
              <a:xfrm>
                <a:off x="282982" y="559306"/>
                <a:ext cx="7745403" cy="870751"/>
              </a:xfrm>
              <a:prstGeom prst="rect">
                <a:avLst/>
              </a:prstGeom>
              <a:noFill/>
            </p:spPr>
            <p:txBody>
              <a:bodyPr wrap="square">
                <a:spAutoFit/>
              </a:bodyPr>
              <a:lstStyle/>
              <a:p>
                <a:pPr>
                  <a:lnSpc>
                    <a:spcPct val="150000"/>
                  </a:lnSpc>
                </a:pP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绘制出的</a:t>
                </a:r>
                <a14:m>
                  <m:oMath xmlns:m="http://schemas.openxmlformats.org/officeDocument/2006/math">
                    <m:sSub>
                      <m:sSubPr>
                        <m:ctrlPr>
                          <a:rPr lang="en-US" altLang="zh-CN" i="1" smtClean="0">
                            <a:solidFill>
                              <a:sysClr val="windowText" lastClr="000000"/>
                            </a:solidFill>
                            <a:latin typeface="Cambria Math" panose="02040503050406030204" pitchFamily="18" charset="0"/>
                            <a:ea typeface="宋体" panose="02010600030101010101" pitchFamily="2" charset="-122"/>
                          </a:rPr>
                        </m:ctrlPr>
                      </m:sSubPr>
                      <m:e>
                        <m:r>
                          <a:rPr lang="en-US" altLang="zh-CN" b="0" i="1" smtClean="0">
                            <a:solidFill>
                              <a:sysClr val="windowText" lastClr="000000"/>
                            </a:solidFill>
                            <a:latin typeface="Cambria Math" panose="02040503050406030204" pitchFamily="18" charset="0"/>
                            <a:ea typeface="宋体" panose="02010600030101010101" pitchFamily="2" charset="-122"/>
                          </a:rPr>
                          <m:t>𝑎</m:t>
                        </m:r>
                      </m:e>
                      <m:sub>
                        <m:r>
                          <a:rPr lang="en-US" altLang="zh-CN" b="0" i="1" smtClean="0">
                            <a:solidFill>
                              <a:sysClr val="windowText" lastClr="000000"/>
                            </a:solidFill>
                            <a:latin typeface="Cambria Math" panose="02040503050406030204" pitchFamily="18" charset="0"/>
                            <a:ea typeface="宋体" panose="02010600030101010101" pitchFamily="2" charset="-122"/>
                          </a:rPr>
                          <m:t>12</m:t>
                        </m:r>
                      </m:sub>
                    </m:sSub>
                  </m:oMath>
                </a14:m>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(k)</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与</a:t>
                </a:r>
                <a14:m>
                  <m:oMath xmlns:m="http://schemas.openxmlformats.org/officeDocument/2006/math">
                    <m:sSub>
                      <m:sSubPr>
                        <m:ctrlPr>
                          <a:rPr lang="en-US" altLang="zh-CN" i="1">
                            <a:solidFill>
                              <a:sysClr val="windowText" lastClr="000000"/>
                            </a:solidFill>
                            <a:latin typeface="Cambria Math" panose="02040503050406030204" pitchFamily="18" charset="0"/>
                          </a:rPr>
                        </m:ctrlPr>
                      </m:sSubPr>
                      <m:e>
                        <m:r>
                          <a:rPr lang="en-US" altLang="zh-CN" i="1">
                            <a:solidFill>
                              <a:sysClr val="windowText" lastClr="000000"/>
                            </a:solidFill>
                            <a:latin typeface="Cambria Math" panose="02040503050406030204" pitchFamily="18" charset="0"/>
                          </a:rPr>
                          <m:t>𝑏</m:t>
                        </m:r>
                      </m:e>
                      <m:sub>
                        <m:r>
                          <a:rPr lang="en-US" altLang="zh-CN" i="1">
                            <a:solidFill>
                              <a:sysClr val="windowText" lastClr="000000"/>
                            </a:solidFill>
                            <a:latin typeface="Cambria Math" panose="02040503050406030204" pitchFamily="18" charset="0"/>
                          </a:rPr>
                          <m:t>1</m:t>
                        </m:r>
                      </m:sub>
                    </m:sSub>
                  </m:oMath>
                </a14:m>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(k)</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的图形如图</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2.1</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所示。由图可见，两种离散化方法得到的系数非常接近。对此例，当</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k</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值较大时</a:t>
                </a:r>
                <a:r>
                  <a:rPr lang="zh-CN" altLang="en-US" dirty="0">
                    <a:solidFill>
                      <a:sysClr val="windowText" lastClr="000000"/>
                    </a:solidFill>
                    <a:latin typeface="宋体" panose="02010600030101010101" pitchFamily="2" charset="-122"/>
                    <a:ea typeface="宋体" panose="02010600030101010101" pitchFamily="2" charset="-122"/>
                  </a:rPr>
                  <a:t>两者结果趋于致</a:t>
                </a:r>
                <a:endParaRPr lang="en-US" altLang="zh-CN" dirty="0">
                  <a:solidFill>
                    <a:sysClr val="windowText" lastClr="000000"/>
                  </a:solidFill>
                  <a:latin typeface="宋体" panose="02010600030101010101" pitchFamily="2" charset="-122"/>
                  <a:ea typeface="宋体" panose="02010600030101010101" pitchFamily="2" charset="-122"/>
                </a:endParaRPr>
              </a:p>
            </p:txBody>
          </p:sp>
        </mc:Choice>
        <mc:Fallback xmlns="">
          <p:sp>
            <p:nvSpPr>
              <p:cNvPr id="75" name="矩形 74"/>
              <p:cNvSpPr>
                <a:spLocks noRot="1" noChangeAspect="1" noMove="1" noResize="1" noEditPoints="1" noAdjustHandles="1" noChangeArrowheads="1" noChangeShapeType="1" noTextEdit="1"/>
              </p:cNvSpPr>
              <p:nvPr/>
            </p:nvSpPr>
            <p:spPr>
              <a:xfrm>
                <a:off x="282982" y="559306"/>
                <a:ext cx="7745403" cy="870751"/>
              </a:xfrm>
              <a:prstGeom prst="rect">
                <a:avLst/>
              </a:prstGeom>
              <a:blipFill>
                <a:blip r:embed="rId3"/>
                <a:stretch>
                  <a:fillRect l="-629" r="-551" b="-10490"/>
                </a:stretch>
              </a:blipFill>
            </p:spPr>
            <p:txBody>
              <a:bodyPr/>
              <a:lstStyle/>
              <a:p>
                <a:r>
                  <a:rPr lang="zh-CN" altLang="en-US">
                    <a:noFill/>
                  </a:rPr>
                  <a:t> </a:t>
                </a:r>
              </a:p>
            </p:txBody>
          </p:sp>
        </mc:Fallback>
      </mc:AlternateContent>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pic>
        <p:nvPicPr>
          <p:cNvPr id="2" name="图片 1"/>
          <p:cNvPicPr>
            <a:picLocks noChangeAspect="1"/>
          </p:cNvPicPr>
          <p:nvPr/>
        </p:nvPicPr>
        <p:blipFill>
          <a:blip r:embed="rId5"/>
          <a:stretch>
            <a:fillRect/>
          </a:stretch>
        </p:blipFill>
        <p:spPr>
          <a:xfrm>
            <a:off x="395536" y="1445786"/>
            <a:ext cx="3736368" cy="3286203"/>
          </a:xfrm>
          <a:prstGeom prst="rect">
            <a:avLst/>
          </a:prstGeom>
        </p:spPr>
      </p:pic>
      <p:pic>
        <p:nvPicPr>
          <p:cNvPr id="3" name="图片 2"/>
          <p:cNvPicPr>
            <a:picLocks noChangeAspect="1"/>
          </p:cNvPicPr>
          <p:nvPr/>
        </p:nvPicPr>
        <p:blipFill>
          <a:blip r:embed="rId6"/>
          <a:stretch>
            <a:fillRect/>
          </a:stretch>
        </p:blipFill>
        <p:spPr>
          <a:xfrm>
            <a:off x="4427984" y="1445786"/>
            <a:ext cx="3745125" cy="32862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440" y="1907847"/>
            <a:ext cx="1717384"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dirty="0"/>
          </a:p>
        </p:txBody>
      </p:sp>
      <p:sp>
        <p:nvSpPr>
          <p:cNvPr id="3" name="文本框 2"/>
          <p:cNvSpPr txBox="1"/>
          <p:nvPr/>
        </p:nvSpPr>
        <p:spPr>
          <a:xfrm>
            <a:off x="605137" y="2236389"/>
            <a:ext cx="723596" cy="530917"/>
          </a:xfrm>
          <a:prstGeom prst="rect">
            <a:avLst/>
          </a:prstGeom>
          <a:noFill/>
        </p:spPr>
        <p:txBody>
          <a:bodyPr wrap="square" lIns="68580" tIns="34291" rIns="68580" bIns="34291" rtlCol="0">
            <a:spAutoFit/>
          </a:bodyPr>
          <a:lstStyle/>
          <a:p>
            <a:r>
              <a:rPr lang="en-US" altLang="zh-CN" sz="3000" b="1" dirty="0">
                <a:solidFill>
                  <a:schemeClr val="bg1"/>
                </a:solidFill>
                <a:latin typeface="微软雅黑" panose="020B0503020204020204" pitchFamily="34" charset="-122"/>
                <a:ea typeface="微软雅黑" panose="020B0503020204020204" pitchFamily="34" charset="-122"/>
              </a:rPr>
              <a:t>2.5</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1783801" y="1907847"/>
            <a:ext cx="305972"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noAutofit/>
          </a:bodyPr>
          <a:lstStyle/>
          <a:p>
            <a:pPr algn="ctr"/>
            <a:endParaRPr lang="zh-CN" altLang="en-US" dirty="0"/>
          </a:p>
        </p:txBody>
      </p:sp>
      <p:sp>
        <p:nvSpPr>
          <p:cNvPr id="13" name="文本框 12"/>
          <p:cNvSpPr txBox="1"/>
          <p:nvPr/>
        </p:nvSpPr>
        <p:spPr>
          <a:xfrm>
            <a:off x="2411760" y="2082503"/>
            <a:ext cx="5907708" cy="684805"/>
          </a:xfrm>
          <a:prstGeom prst="rect">
            <a:avLst/>
          </a:prstGeom>
          <a:noFill/>
        </p:spPr>
        <p:txBody>
          <a:bodyPr wrap="none" lIns="68580" tIns="34291" rIns="68580" bIns="34291" rtlCol="0">
            <a:spAutoFit/>
          </a:bodyPr>
          <a:lstStyle/>
          <a:p>
            <a:r>
              <a:rPr lang="zh-CN" altLang="en-US" sz="4000" b="1" dirty="0">
                <a:solidFill>
                  <a:srgbClr val="112F70"/>
                </a:solidFill>
                <a:latin typeface="微软雅黑" panose="020B0503020204020204" pitchFamily="34" charset="-122"/>
                <a:ea typeface="微软雅黑" panose="020B0503020204020204" pitchFamily="34" charset="-122"/>
              </a:rPr>
              <a:t>系统的可控性与可观测性</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 presetClass="entr" presetSubtype="1" fill="hold" grpId="0" nodeType="withEffect">
                                  <p:stCondLst>
                                    <p:cond delay="30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400" fill="hold"/>
                                        <p:tgtEl>
                                          <p:spTgt spid="11"/>
                                        </p:tgtEl>
                                        <p:attrNameLst>
                                          <p:attrName>ppt_x</p:attrName>
                                        </p:attrNameLst>
                                      </p:cBhvr>
                                      <p:tavLst>
                                        <p:tav tm="0">
                                          <p:val>
                                            <p:strVal val="#ppt_x"/>
                                          </p:val>
                                        </p:tav>
                                        <p:tav tm="100000">
                                          <p:val>
                                            <p:strVal val="#ppt_x"/>
                                          </p:val>
                                        </p:tav>
                                      </p:tavLst>
                                    </p:anim>
                                    <p:anim calcmode="lin" valueType="num">
                                      <p:cBhvr additive="base">
                                        <p:cTn id="11" dur="4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834800" y="670902"/>
            <a:ext cx="7193585" cy="1689373"/>
          </a:xfrm>
          <a:prstGeom prst="rect">
            <a:avLst/>
          </a:prstGeom>
          <a:noFill/>
        </p:spPr>
        <p:txBody>
          <a:bodyPr wrap="square">
            <a:spAutoFit/>
          </a:bodyPr>
          <a:lstStyle/>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2.5.1  </a:t>
            </a:r>
            <a:r>
              <a:rPr lang="zh-CN" altLang="en-US" dirty="0">
                <a:solidFill>
                  <a:sysClr val="windowText" lastClr="000000"/>
                </a:solidFill>
                <a:latin typeface="宋体" panose="02010600030101010101" pitchFamily="2" charset="-122"/>
                <a:ea typeface="宋体" panose="02010600030101010101" pitchFamily="2" charset="-122"/>
              </a:rPr>
              <a:t>概述</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系统的可控性与可观测性是卡尔曼于</a:t>
            </a:r>
            <a:r>
              <a:rPr lang="en-US" altLang="zh-CN" dirty="0">
                <a:solidFill>
                  <a:sysClr val="windowText" lastClr="000000"/>
                </a:solidFill>
                <a:latin typeface="宋体" panose="02010600030101010101" pitchFamily="2" charset="-122"/>
                <a:ea typeface="宋体" panose="02010600030101010101" pitchFamily="2" charset="-122"/>
              </a:rPr>
              <a:t>20</a:t>
            </a:r>
            <a:r>
              <a:rPr lang="zh-CN" altLang="en-US" dirty="0">
                <a:solidFill>
                  <a:sysClr val="windowText" lastClr="000000"/>
                </a:solidFill>
                <a:latin typeface="宋体" panose="02010600030101010101" pitchFamily="2" charset="-122"/>
                <a:ea typeface="宋体" panose="02010600030101010101" pitchFamily="2" charset="-122"/>
              </a:rPr>
              <a:t>世纪</a:t>
            </a:r>
            <a:r>
              <a:rPr lang="en-US" altLang="zh-CN" dirty="0">
                <a:solidFill>
                  <a:sysClr val="windowText" lastClr="000000"/>
                </a:solidFill>
                <a:latin typeface="宋体" panose="02010600030101010101" pitchFamily="2" charset="-122"/>
                <a:ea typeface="宋体" panose="02010600030101010101" pitchFamily="2" charset="-122"/>
              </a:rPr>
              <a:t>60</a:t>
            </a:r>
            <a:r>
              <a:rPr lang="zh-CN" altLang="en-US" dirty="0">
                <a:solidFill>
                  <a:sysClr val="windowText" lastClr="000000"/>
                </a:solidFill>
                <a:latin typeface="宋体" panose="02010600030101010101" pitchFamily="2" charset="-122"/>
                <a:ea typeface="宋体" panose="02010600030101010101" pitchFamily="2" charset="-122"/>
              </a:rPr>
              <a:t>年代首先提出来的。这对概念在现代控制理论中起着重要的作用，它深刻地揭示了系统的结构性质，是最优控制和最优估计的设计基础。</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12" name="矩形 11"/>
          <p:cNvSpPr/>
          <p:nvPr/>
        </p:nvSpPr>
        <p:spPr>
          <a:xfrm>
            <a:off x="834800" y="3435846"/>
            <a:ext cx="7193585" cy="1689373"/>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具体地说，如果系统的某一个状态的运动可以由输入来控制而由任意初始状态到达原点，则称系统的这个状态是可控的；如果系统的所有状态的运动都可以由输入来控制而由任意初始状态到达原点，则称该系统是可控的。反之，则称某个状态不可控，或该系统不可控。</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sp>
        <p:nvSpPr>
          <p:cNvPr id="13" name="矩形 12"/>
          <p:cNvSpPr/>
          <p:nvPr/>
        </p:nvSpPr>
        <p:spPr>
          <a:xfrm>
            <a:off x="834799" y="2261123"/>
            <a:ext cx="7193585" cy="1273875"/>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在现代控制理论中，用状态方程和输出方程描述系统。状态方程描述了输入引起状态变化的过程，输出方程则描述了状态变化引起输出的变化。</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834800" y="905993"/>
            <a:ext cx="7193585" cy="2104872"/>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相应地，如果系统的某一个状态的任意形式的运动可以由输出来反映，则称系统的这个状态是可观测的；如果系统的所有状态的任意形式的运动均可由输出完全反映，则称该系统是可观测的。否则，就称某个状态不可观测，或该系统不可观测。下面以简单例子直观地说明可控性与可观测性的物理概念。</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13" name="矩形 12"/>
          <p:cNvSpPr/>
          <p:nvPr/>
        </p:nvSpPr>
        <p:spPr>
          <a:xfrm>
            <a:off x="611577" y="905993"/>
            <a:ext cx="7193585"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例</a:t>
            </a:r>
            <a:r>
              <a:rPr lang="en-US" altLang="zh-CN" dirty="0">
                <a:solidFill>
                  <a:sysClr val="windowText" lastClr="000000"/>
                </a:solidFill>
                <a:latin typeface="宋体" panose="02010600030101010101" pitchFamily="2" charset="-122"/>
                <a:ea typeface="宋体" panose="02010600030101010101" pitchFamily="2" charset="-122"/>
              </a:rPr>
              <a:t>2.37 </a:t>
            </a:r>
            <a:r>
              <a:rPr lang="zh-CN" altLang="en-US" dirty="0">
                <a:solidFill>
                  <a:sysClr val="windowText" lastClr="000000"/>
                </a:solidFill>
                <a:latin typeface="宋体" panose="02010600030101010101" pitchFamily="2" charset="-122"/>
                <a:ea typeface="宋体" panose="02010600030101010101" pitchFamily="2" charset="-122"/>
              </a:rPr>
              <a:t>有四个二阶系统，其状态空间表达式分别为</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2" name="对象 1"/>
              <p:cNvSpPr txBox="1"/>
              <p:nvPr/>
            </p:nvSpPr>
            <p:spPr>
              <a:xfrm>
                <a:off x="1475656" y="1348871"/>
                <a:ext cx="5328592" cy="388741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smtClean="0">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𝑢</m:t>
                      </m:r>
                      <m:r>
                        <a:rPr lang="zh-CN" altLang="en-US" i="1">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𝐱</m:t>
                      </m:r>
                    </m:oMath>
                  </m:oMathPara>
                </a14:m>
                <a:endParaRPr lang="en-US" altLang="zh-CN" i="1" dirty="0">
                  <a:solidFill>
                    <a:srgbClr val="00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 </m:t>
                      </m:r>
                    </m:oMath>
                  </m:oMathPara>
                </a14:m>
                <a:endParaRPr lang="en-US" altLang="zh-CN" i="1" dirty="0">
                  <a:solidFill>
                    <a:srgbClr val="00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m:t>
                      </m:r>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𝑢</m:t>
                      </m:r>
                      <m:r>
                        <a:rPr lang="zh-CN" altLang="en-US" i="1">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
                        </m:e>
                      </m:d>
                      <m:r>
                        <a:rPr lang="zh-CN" altLang="en-US" i="1">
                          <a:solidFill>
                            <a:srgbClr val="000000"/>
                          </a:solidFill>
                          <a:latin typeface="Cambria Math" panose="02040503050406030204" pitchFamily="18" charset="0"/>
                        </a:rPr>
                        <m:t>𝐱</m:t>
                      </m:r>
                    </m:oMath>
                  </m:oMathPara>
                </a14:m>
                <a:endParaRPr lang="en-US" altLang="zh-CN" i="1" dirty="0">
                  <a:solidFill>
                    <a:srgbClr val="000000"/>
                  </a:solidFill>
                  <a:latin typeface="Cambria Math" panose="02040503050406030204" pitchFamily="18" charset="0"/>
                </a:endParaRPr>
              </a:p>
              <a:p>
                <a:pPr/>
                <a:br>
                  <a:rPr lang="zh-CN" alt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𝑢</m:t>
                      </m:r>
                      <m:r>
                        <a:rPr lang="zh-CN" altLang="en-US" i="1">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  </m:t>
                      </m:r>
                    </m:oMath>
                  </m:oMathPara>
                </a14:m>
                <a:endParaRPr lang="en-US" altLang="zh-CN" i="1" dirty="0">
                  <a:solidFill>
                    <a:srgbClr val="00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 </m:t>
                      </m:r>
                    </m:oMath>
                  </m:oMathPara>
                </a14:m>
                <a:endParaRPr lang="en-US" altLang="zh-CN" i="1" dirty="0">
                  <a:solidFill>
                    <a:srgbClr val="00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m:t>
                      </m:r>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m:t>
                                </m:r>
                              </m:e>
                            </m:mr>
                          </m:m>
                        </m:e>
                      </m:d>
                      <m:r>
                        <a:rPr lang="zh-CN" altLang="en-US" i="1">
                          <a:solidFill>
                            <a:srgbClr val="000000"/>
                          </a:solidFill>
                          <a:latin typeface="Cambria Math" panose="02040503050406030204" pitchFamily="18" charset="0"/>
                        </a:rPr>
                        <m:t>𝑢</m:t>
                      </m:r>
                      <m:r>
                        <a:rPr lang="zh-CN" altLang="en-US" i="1">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
                        </m:e>
                      </m:d>
                      <m:r>
                        <a:rPr lang="zh-CN" altLang="en-US" i="1">
                          <a:solidFill>
                            <a:srgbClr val="000000"/>
                          </a:solidFill>
                          <a:latin typeface="Cambria Math" panose="02040503050406030204" pitchFamily="18" charset="0"/>
                        </a:rPr>
                        <m:t>𝐱</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475656" y="1348871"/>
                <a:ext cx="5328592" cy="3887414"/>
              </a:xfrm>
              <a:prstGeom prst="rect">
                <a:avLst/>
              </a:prstGeom>
              <a:blipFill>
                <a:blip r:embed="rId4"/>
                <a:stretch>
                  <a:fillRect/>
                </a:stretch>
              </a:blipFill>
            </p:spPr>
            <p:txBody>
              <a:bodyPr/>
              <a:lstStyle/>
              <a:p>
                <a:r>
                  <a:rPr lang="zh-CN" altLang="en-US">
                    <a:noFill/>
                  </a:rPr>
                  <a:t> </a:t>
                </a:r>
              </a:p>
            </p:txBody>
          </p:sp>
        </mc:Fallback>
      </mc:AlternateContent>
      <p:sp>
        <p:nvSpPr>
          <p:cNvPr id="11" name="矩形 10"/>
          <p:cNvSpPr/>
          <p:nvPr/>
        </p:nvSpPr>
        <p:spPr>
          <a:xfrm>
            <a:off x="646656" y="4155926"/>
            <a:ext cx="7193585"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试分析状态和系统的可控性与可观测性。</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41463283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831531" y="445302"/>
            <a:ext cx="7193585" cy="858377"/>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解：</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(1)</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对于式</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(2.94)</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所示的系统，其标量微分方程为</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12" name="矩形 11"/>
              <p:cNvSpPr/>
              <p:nvPr/>
            </p:nvSpPr>
            <p:spPr>
              <a:xfrm>
                <a:off x="838209" y="2605306"/>
                <a:ext cx="5885335" cy="2520370"/>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由式</a:t>
                </a:r>
                <a:r>
                  <a:rPr lang="en-US" altLang="zh-CN"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2.98)</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和图可知，状态</a:t>
                </a:r>
                <a14:m>
                  <m:oMath xmlns:m="http://schemas.openxmlformats.org/officeDocument/2006/math">
                    <m:sSub>
                      <m:sSubPr>
                        <m:ctrlPr>
                          <a:rPr lang="en-US" altLang="zh-CN" i="1" smtClean="0">
                            <a:solidFill>
                              <a:sysClr val="windowText" lastClr="000000"/>
                            </a:solidFill>
                            <a:latin typeface="Cambria Math" panose="02040503050406030204" pitchFamily="18" charset="0"/>
                            <a:ea typeface="宋体" panose="02010600030101010101" pitchFamily="2" charset="-122"/>
                          </a:rPr>
                        </m:ctrlPr>
                      </m:sSubPr>
                      <m:e>
                        <m:r>
                          <a:rPr lang="en-US" altLang="zh-CN" b="0" i="1" smtClean="0">
                            <a:solidFill>
                              <a:sysClr val="windowText" lastClr="000000"/>
                            </a:solidFill>
                            <a:latin typeface="Cambria Math" panose="02040503050406030204" pitchFamily="18" charset="0"/>
                            <a:ea typeface="宋体" panose="02010600030101010101" pitchFamily="2" charset="-122"/>
                          </a:rPr>
                          <m:t>𝑥</m:t>
                        </m:r>
                      </m:e>
                      <m:sub>
                        <m:r>
                          <a:rPr lang="en-US" altLang="zh-CN" b="0" i="1" smtClean="0">
                            <a:solidFill>
                              <a:sysClr val="windowText" lastClr="000000"/>
                            </a:solidFill>
                            <a:latin typeface="Cambria Math" panose="02040503050406030204" pitchFamily="18" charset="0"/>
                            <a:ea typeface="宋体" panose="02010600030101010101" pitchFamily="2" charset="-122"/>
                          </a:rPr>
                          <m:t>1</m:t>
                        </m:r>
                      </m:sub>
                    </m:sSub>
                  </m:oMath>
                </a14:m>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和</a:t>
                </a:r>
                <a14:m>
                  <m:oMath xmlns:m="http://schemas.openxmlformats.org/officeDocument/2006/math">
                    <m:sSub>
                      <m:sSubPr>
                        <m:ctrlPr>
                          <a:rPr lang="en-US" altLang="zh-CN" i="1">
                            <a:solidFill>
                              <a:sysClr val="windowText" lastClr="000000"/>
                            </a:solidFill>
                            <a:latin typeface="Cambria Math" panose="02040503050406030204" pitchFamily="18" charset="0"/>
                          </a:rPr>
                        </m:ctrlPr>
                      </m:sSubPr>
                      <m:e>
                        <m:r>
                          <a:rPr lang="en-US" altLang="zh-CN" i="1">
                            <a:solidFill>
                              <a:sysClr val="windowText" lastClr="000000"/>
                            </a:solidFill>
                            <a:latin typeface="Cambria Math" panose="02040503050406030204" pitchFamily="18" charset="0"/>
                          </a:rPr>
                          <m:t>𝑥</m:t>
                        </m:r>
                      </m:e>
                      <m:sub>
                        <m:r>
                          <a:rPr lang="en-US" altLang="zh-CN" b="0" i="1" smtClean="0">
                            <a:solidFill>
                              <a:sysClr val="windowText" lastClr="000000"/>
                            </a:solidFill>
                            <a:latin typeface="Cambria Math" panose="02040503050406030204" pitchFamily="18" charset="0"/>
                          </a:rPr>
                          <m:t>2</m:t>
                        </m:r>
                      </m:sub>
                    </m:sSub>
                    <m:r>
                      <a:rPr lang="en-US" altLang="zh-CN" i="1">
                        <a:solidFill>
                          <a:sysClr val="windowText" lastClr="000000"/>
                        </a:solidFill>
                        <a:latin typeface="Cambria Math" panose="02040503050406030204" pitchFamily="18" charset="0"/>
                      </a:rPr>
                      <m:t> </m:t>
                    </m:r>
                  </m:oMath>
                </a14:m>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都与</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u</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有关，也即</a:t>
                </a:r>
                <a14:m>
                  <m:oMath xmlns:m="http://schemas.openxmlformats.org/officeDocument/2006/math">
                    <m:sSub>
                      <m:sSubPr>
                        <m:ctrlPr>
                          <a:rPr lang="en-US" altLang="zh-CN" i="1">
                            <a:solidFill>
                              <a:sysClr val="windowText" lastClr="000000"/>
                            </a:solidFill>
                            <a:latin typeface="Cambria Math" panose="02040503050406030204" pitchFamily="18" charset="0"/>
                          </a:rPr>
                        </m:ctrlPr>
                      </m:sSubPr>
                      <m:e>
                        <m:r>
                          <a:rPr lang="en-US" altLang="zh-CN" i="1">
                            <a:solidFill>
                              <a:sysClr val="windowText" lastClr="000000"/>
                            </a:solidFill>
                            <a:latin typeface="Cambria Math" panose="02040503050406030204" pitchFamily="18" charset="0"/>
                          </a:rPr>
                          <m:t>𝑥</m:t>
                        </m:r>
                      </m:e>
                      <m:sub>
                        <m:r>
                          <a:rPr lang="en-US" altLang="zh-CN" i="1">
                            <a:solidFill>
                              <a:sysClr val="windowText" lastClr="000000"/>
                            </a:solidFill>
                            <a:latin typeface="Cambria Math" panose="02040503050406030204" pitchFamily="18" charset="0"/>
                          </a:rPr>
                          <m:t>1</m:t>
                        </m:r>
                      </m:sub>
                    </m:sSub>
                  </m:oMath>
                </a14:m>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和</a:t>
                </a:r>
                <a14:m>
                  <m:oMath xmlns:m="http://schemas.openxmlformats.org/officeDocument/2006/math">
                    <m:sSub>
                      <m:sSubPr>
                        <m:ctrlPr>
                          <a:rPr lang="en-US" altLang="zh-CN" i="1">
                            <a:solidFill>
                              <a:sysClr val="windowText" lastClr="000000"/>
                            </a:solidFill>
                            <a:latin typeface="Cambria Math" panose="02040503050406030204" pitchFamily="18" charset="0"/>
                          </a:rPr>
                        </m:ctrlPr>
                      </m:sSubPr>
                      <m:e>
                        <m:r>
                          <a:rPr lang="en-US" altLang="zh-CN" i="1">
                            <a:solidFill>
                              <a:sysClr val="windowText" lastClr="000000"/>
                            </a:solidFill>
                            <a:latin typeface="Cambria Math" panose="02040503050406030204" pitchFamily="18" charset="0"/>
                          </a:rPr>
                          <m:t>𝑥</m:t>
                        </m:r>
                      </m:e>
                      <m:sub>
                        <m:r>
                          <a:rPr lang="en-US" altLang="zh-CN" b="0" i="1" smtClean="0">
                            <a:solidFill>
                              <a:sysClr val="windowText" lastClr="000000"/>
                            </a:solidFill>
                            <a:latin typeface="Cambria Math" panose="02040503050406030204" pitchFamily="18" charset="0"/>
                          </a:rPr>
                          <m:t>2</m:t>
                        </m:r>
                      </m:sub>
                    </m:sSub>
                  </m:oMath>
                </a14:m>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都可以受输入量</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u</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的控制。因此这两个状态</a:t>
                </a:r>
                <a14:m>
                  <m:oMath xmlns:m="http://schemas.openxmlformats.org/officeDocument/2006/math">
                    <m:sSub>
                      <m:sSubPr>
                        <m:ctrlPr>
                          <a:rPr lang="en-US" altLang="zh-CN" i="1">
                            <a:solidFill>
                              <a:sysClr val="windowText" lastClr="000000"/>
                            </a:solidFill>
                            <a:latin typeface="Cambria Math" panose="02040503050406030204" pitchFamily="18" charset="0"/>
                          </a:rPr>
                        </m:ctrlPr>
                      </m:sSubPr>
                      <m:e>
                        <m:r>
                          <a:rPr lang="en-US" altLang="zh-CN" i="1">
                            <a:solidFill>
                              <a:sysClr val="windowText" lastClr="000000"/>
                            </a:solidFill>
                            <a:latin typeface="Cambria Math" panose="02040503050406030204" pitchFamily="18" charset="0"/>
                          </a:rPr>
                          <m:t>𝑥</m:t>
                        </m:r>
                      </m:e>
                      <m:sub>
                        <m:r>
                          <a:rPr lang="en-US" altLang="zh-CN" i="1">
                            <a:solidFill>
                              <a:sysClr val="windowText" lastClr="000000"/>
                            </a:solidFill>
                            <a:latin typeface="Cambria Math" panose="02040503050406030204" pitchFamily="18" charset="0"/>
                          </a:rPr>
                          <m:t>1</m:t>
                        </m:r>
                      </m:sub>
                    </m:sSub>
                  </m:oMath>
                </a14:m>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和</a:t>
                </a:r>
                <a14:m>
                  <m:oMath xmlns:m="http://schemas.openxmlformats.org/officeDocument/2006/math">
                    <m:sSub>
                      <m:sSubPr>
                        <m:ctrlPr>
                          <a:rPr lang="en-US" altLang="zh-CN" i="1">
                            <a:solidFill>
                              <a:sysClr val="windowText" lastClr="000000"/>
                            </a:solidFill>
                            <a:latin typeface="Cambria Math" panose="02040503050406030204" pitchFamily="18" charset="0"/>
                          </a:rPr>
                        </m:ctrlPr>
                      </m:sSubPr>
                      <m:e>
                        <m:r>
                          <a:rPr lang="en-US" altLang="zh-CN" i="1">
                            <a:solidFill>
                              <a:sysClr val="windowText" lastClr="000000"/>
                            </a:solidFill>
                            <a:latin typeface="Cambria Math" panose="02040503050406030204" pitchFamily="18" charset="0"/>
                          </a:rPr>
                          <m:t>𝑥</m:t>
                        </m:r>
                      </m:e>
                      <m:sub>
                        <m:r>
                          <a:rPr lang="en-US" altLang="zh-CN" b="0" i="1" smtClean="0">
                            <a:solidFill>
                              <a:sysClr val="windowText" lastClr="000000"/>
                            </a:solidFill>
                            <a:latin typeface="Cambria Math" panose="02040503050406030204" pitchFamily="18" charset="0"/>
                          </a:rPr>
                          <m:t>2</m:t>
                        </m:r>
                      </m:sub>
                    </m:sSub>
                  </m:oMath>
                </a14:m>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都是可控的，所以式</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(2.94)</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的系统是可控的。由式</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(2.99)</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和图可知，状态</a:t>
                </a:r>
                <a14:m>
                  <m:oMath xmlns:m="http://schemas.openxmlformats.org/officeDocument/2006/math">
                    <m:sSub>
                      <m:sSubPr>
                        <m:ctrlPr>
                          <a:rPr lang="en-US" altLang="zh-CN" i="1">
                            <a:solidFill>
                              <a:sysClr val="windowText" lastClr="000000"/>
                            </a:solidFill>
                            <a:latin typeface="Cambria Math" panose="02040503050406030204" pitchFamily="18" charset="0"/>
                          </a:rPr>
                        </m:ctrlPr>
                      </m:sSubPr>
                      <m:e>
                        <m:r>
                          <a:rPr lang="en-US" altLang="zh-CN" i="1">
                            <a:solidFill>
                              <a:sysClr val="windowText" lastClr="000000"/>
                            </a:solidFill>
                            <a:latin typeface="Cambria Math" panose="02040503050406030204" pitchFamily="18" charset="0"/>
                          </a:rPr>
                          <m:t>𝑥</m:t>
                        </m:r>
                      </m:e>
                      <m:sub>
                        <m:r>
                          <a:rPr lang="en-US" altLang="zh-CN" i="1">
                            <a:solidFill>
                              <a:sysClr val="windowText" lastClr="000000"/>
                            </a:solidFill>
                            <a:latin typeface="Cambria Math" panose="02040503050406030204" pitchFamily="18" charset="0"/>
                          </a:rPr>
                          <m:t>1</m:t>
                        </m:r>
                      </m:sub>
                    </m:sSub>
                  </m:oMath>
                </a14:m>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和</a:t>
                </a:r>
                <a14:m>
                  <m:oMath xmlns:m="http://schemas.openxmlformats.org/officeDocument/2006/math">
                    <m:sSub>
                      <m:sSubPr>
                        <m:ctrlPr>
                          <a:rPr lang="en-US" altLang="zh-CN" i="1">
                            <a:solidFill>
                              <a:sysClr val="windowText" lastClr="000000"/>
                            </a:solidFill>
                            <a:latin typeface="Cambria Math" panose="02040503050406030204" pitchFamily="18" charset="0"/>
                          </a:rPr>
                        </m:ctrlPr>
                      </m:sSubPr>
                      <m:e>
                        <m:r>
                          <a:rPr lang="en-US" altLang="zh-CN" i="1">
                            <a:solidFill>
                              <a:sysClr val="windowText" lastClr="000000"/>
                            </a:solidFill>
                            <a:latin typeface="Cambria Math" panose="02040503050406030204" pitchFamily="18" charset="0"/>
                          </a:rPr>
                          <m:t>𝑥</m:t>
                        </m:r>
                      </m:e>
                      <m:sub>
                        <m:r>
                          <a:rPr lang="en-US" altLang="zh-CN" b="0" i="1" smtClean="0">
                            <a:solidFill>
                              <a:sysClr val="windowText" lastClr="000000"/>
                            </a:solidFill>
                            <a:latin typeface="Cambria Math" panose="02040503050406030204" pitchFamily="18" charset="0"/>
                          </a:rPr>
                          <m:t>2</m:t>
                        </m:r>
                      </m:sub>
                    </m:sSub>
                  </m:oMath>
                </a14:m>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都对输出</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y</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产生影响，也即</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y</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能反映</a:t>
                </a:r>
                <a14:m>
                  <m:oMath xmlns:m="http://schemas.openxmlformats.org/officeDocument/2006/math">
                    <m:sSub>
                      <m:sSubPr>
                        <m:ctrlPr>
                          <a:rPr lang="en-US" altLang="zh-CN" i="1">
                            <a:solidFill>
                              <a:sysClr val="windowText" lastClr="000000"/>
                            </a:solidFill>
                            <a:latin typeface="Cambria Math" panose="02040503050406030204" pitchFamily="18" charset="0"/>
                          </a:rPr>
                        </m:ctrlPr>
                      </m:sSubPr>
                      <m:e>
                        <m:r>
                          <a:rPr lang="en-US" altLang="zh-CN" i="1">
                            <a:solidFill>
                              <a:sysClr val="windowText" lastClr="000000"/>
                            </a:solidFill>
                            <a:latin typeface="Cambria Math" panose="02040503050406030204" pitchFamily="18" charset="0"/>
                          </a:rPr>
                          <m:t>𝑥</m:t>
                        </m:r>
                      </m:e>
                      <m:sub>
                        <m:r>
                          <a:rPr lang="en-US" altLang="zh-CN" i="1">
                            <a:solidFill>
                              <a:sysClr val="windowText" lastClr="000000"/>
                            </a:solidFill>
                            <a:latin typeface="Cambria Math" panose="02040503050406030204" pitchFamily="18" charset="0"/>
                          </a:rPr>
                          <m:t>1</m:t>
                        </m:r>
                      </m:sub>
                    </m:sSub>
                  </m:oMath>
                </a14:m>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和</a:t>
                </a:r>
                <a14:m>
                  <m:oMath xmlns:m="http://schemas.openxmlformats.org/officeDocument/2006/math">
                    <m:sSub>
                      <m:sSubPr>
                        <m:ctrlPr>
                          <a:rPr lang="en-US" altLang="zh-CN" i="1">
                            <a:solidFill>
                              <a:sysClr val="windowText" lastClr="000000"/>
                            </a:solidFill>
                            <a:latin typeface="Cambria Math" panose="02040503050406030204" pitchFamily="18" charset="0"/>
                          </a:rPr>
                        </m:ctrlPr>
                      </m:sSubPr>
                      <m:e>
                        <m:r>
                          <a:rPr lang="en-US" altLang="zh-CN" i="1">
                            <a:solidFill>
                              <a:sysClr val="windowText" lastClr="000000"/>
                            </a:solidFill>
                            <a:latin typeface="Cambria Math" panose="02040503050406030204" pitchFamily="18" charset="0"/>
                          </a:rPr>
                          <m:t>𝑥</m:t>
                        </m:r>
                      </m:e>
                      <m:sub>
                        <m:r>
                          <a:rPr lang="en-US" altLang="zh-CN" b="0" i="1" smtClean="0">
                            <a:solidFill>
                              <a:sysClr val="windowText" lastClr="000000"/>
                            </a:solidFill>
                            <a:latin typeface="Cambria Math" panose="02040503050406030204" pitchFamily="18" charset="0"/>
                          </a:rPr>
                          <m:t>2</m:t>
                        </m:r>
                      </m:sub>
                    </m:sSub>
                  </m:oMath>
                </a14:m>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的运动变化信息。因此，这两个状态</a:t>
                </a:r>
                <a14:m>
                  <m:oMath xmlns:m="http://schemas.openxmlformats.org/officeDocument/2006/math">
                    <m:sSub>
                      <m:sSubPr>
                        <m:ctrlPr>
                          <a:rPr lang="en-US" altLang="zh-CN" i="1">
                            <a:solidFill>
                              <a:sysClr val="windowText" lastClr="000000"/>
                            </a:solidFill>
                            <a:latin typeface="Cambria Math" panose="02040503050406030204" pitchFamily="18" charset="0"/>
                          </a:rPr>
                        </m:ctrlPr>
                      </m:sSubPr>
                      <m:e>
                        <m:r>
                          <a:rPr lang="en-US" altLang="zh-CN" i="1">
                            <a:solidFill>
                              <a:sysClr val="windowText" lastClr="000000"/>
                            </a:solidFill>
                            <a:latin typeface="Cambria Math" panose="02040503050406030204" pitchFamily="18" charset="0"/>
                          </a:rPr>
                          <m:t>𝑥</m:t>
                        </m:r>
                      </m:e>
                      <m:sub>
                        <m:r>
                          <a:rPr lang="en-US" altLang="zh-CN" i="1">
                            <a:solidFill>
                              <a:sysClr val="windowText" lastClr="000000"/>
                            </a:solidFill>
                            <a:latin typeface="Cambria Math" panose="02040503050406030204" pitchFamily="18" charset="0"/>
                          </a:rPr>
                          <m:t>1</m:t>
                        </m:r>
                      </m:sub>
                    </m:sSub>
                  </m:oMath>
                </a14:m>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和</a:t>
                </a:r>
                <a14:m>
                  <m:oMath xmlns:m="http://schemas.openxmlformats.org/officeDocument/2006/math">
                    <m:sSub>
                      <m:sSubPr>
                        <m:ctrlPr>
                          <a:rPr lang="en-US" altLang="zh-CN" i="1">
                            <a:solidFill>
                              <a:sysClr val="windowText" lastClr="000000"/>
                            </a:solidFill>
                            <a:latin typeface="Cambria Math" panose="02040503050406030204" pitchFamily="18" charset="0"/>
                          </a:rPr>
                        </m:ctrlPr>
                      </m:sSubPr>
                      <m:e>
                        <m:r>
                          <a:rPr lang="en-US" altLang="zh-CN" i="1">
                            <a:solidFill>
                              <a:sysClr val="windowText" lastClr="000000"/>
                            </a:solidFill>
                            <a:latin typeface="Cambria Math" panose="02040503050406030204" pitchFamily="18" charset="0"/>
                          </a:rPr>
                          <m:t>𝑥</m:t>
                        </m:r>
                      </m:e>
                      <m:sub>
                        <m:r>
                          <a:rPr lang="en-US" altLang="zh-CN" b="0" i="1" smtClean="0">
                            <a:solidFill>
                              <a:sysClr val="windowText" lastClr="000000"/>
                            </a:solidFill>
                            <a:latin typeface="Cambria Math" panose="02040503050406030204" pitchFamily="18" charset="0"/>
                          </a:rPr>
                          <m:t>2</m:t>
                        </m:r>
                      </m:sub>
                    </m:sSub>
                  </m:oMath>
                </a14:m>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也都是可观测的，所以，式</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(2.94)</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系统是可观测的。</a:t>
                </a:r>
                <a:endPar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12" name="矩形 11"/>
              <p:cNvSpPr>
                <a:spLocks noRot="1" noChangeAspect="1" noMove="1" noResize="1" noEditPoints="1" noAdjustHandles="1" noChangeArrowheads="1" noChangeShapeType="1" noTextEdit="1"/>
              </p:cNvSpPr>
              <p:nvPr/>
            </p:nvSpPr>
            <p:spPr>
              <a:xfrm>
                <a:off x="838209" y="2605306"/>
                <a:ext cx="5885335" cy="2520370"/>
              </a:xfrm>
              <a:prstGeom prst="rect">
                <a:avLst/>
              </a:prstGeom>
              <a:blipFill>
                <a:blip r:embed="rId4"/>
                <a:stretch>
                  <a:fillRect l="-933" r="-725" b="-3382"/>
                </a:stretch>
              </a:blipFill>
            </p:spPr>
            <p:txBody>
              <a:bodyPr/>
              <a:lstStyle/>
              <a:p>
                <a:r>
                  <a:rPr lang="zh-CN" altLang="en-US">
                    <a:noFill/>
                  </a:rPr>
                  <a:t> </a:t>
                </a:r>
              </a:p>
            </p:txBody>
          </p:sp>
        </mc:Fallback>
      </mc:AlternateContent>
      <p:sp>
        <p:nvSpPr>
          <p:cNvPr id="13" name="矩形 12"/>
          <p:cNvSpPr/>
          <p:nvPr/>
        </p:nvSpPr>
        <p:spPr>
          <a:xfrm>
            <a:off x="823183" y="2274080"/>
            <a:ext cx="7193585"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根据式</a:t>
            </a:r>
            <a:r>
              <a:rPr lang="en-US" altLang="zh-CN" dirty="0">
                <a:solidFill>
                  <a:sysClr val="windowText" lastClr="000000"/>
                </a:solidFill>
                <a:latin typeface="宋体" panose="02010600030101010101" pitchFamily="2" charset="-122"/>
                <a:ea typeface="宋体" panose="02010600030101010101" pitchFamily="2" charset="-122"/>
              </a:rPr>
              <a:t>(2.98)</a:t>
            </a:r>
            <a:r>
              <a:rPr lang="zh-CN" altLang="en-US" dirty="0">
                <a:solidFill>
                  <a:sysClr val="windowText" lastClr="000000"/>
                </a:solidFill>
                <a:latin typeface="宋体" panose="02010600030101010101" pitchFamily="2" charset="-122"/>
                <a:ea typeface="宋体" panose="02010600030101010101" pitchFamily="2" charset="-122"/>
              </a:rPr>
              <a:t>和式</a:t>
            </a:r>
            <a:r>
              <a:rPr lang="en-US" altLang="zh-CN" dirty="0">
                <a:solidFill>
                  <a:sysClr val="windowText" lastClr="000000"/>
                </a:solidFill>
                <a:latin typeface="宋体" panose="02010600030101010101" pitchFamily="2" charset="-122"/>
                <a:ea typeface="宋体" panose="02010600030101010101" pitchFamily="2" charset="-122"/>
              </a:rPr>
              <a:t>(2.99)</a:t>
            </a:r>
            <a:r>
              <a:rPr lang="zh-CN" altLang="en-US" dirty="0">
                <a:solidFill>
                  <a:sysClr val="windowText" lastClr="000000"/>
                </a:solidFill>
                <a:latin typeface="宋体" panose="02010600030101010101" pitchFamily="2" charset="-122"/>
                <a:ea typeface="宋体" panose="02010600030101010101" pitchFamily="2" charset="-122"/>
              </a:rPr>
              <a:t>画出系统状态变量图，如图所示。</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graphicFrame>
        <p:nvGraphicFramePr>
          <p:cNvPr id="2" name="对象 1"/>
          <p:cNvGraphicFramePr>
            <a:graphicFrameLocks noChangeAspect="1"/>
          </p:cNvGraphicFramePr>
          <p:nvPr/>
        </p:nvGraphicFramePr>
        <p:xfrm>
          <a:off x="2463800" y="2667000"/>
          <a:ext cx="914400" cy="180975"/>
        </p:xfrm>
        <a:graphic>
          <a:graphicData uri="http://schemas.openxmlformats.org/presentationml/2006/ole">
            <mc:AlternateContent xmlns:mc="http://schemas.openxmlformats.org/markup-compatibility/2006">
              <mc:Choice xmlns:v="urn:schemas-microsoft-com:vml" Requires="v">
                <p:oleObj name="Equation" r:id="rId5" imgW="2743200" imgH="4267200" progId="Equation.DSMT4">
                  <p:embed/>
                </p:oleObj>
              </mc:Choice>
              <mc:Fallback>
                <p:oleObj name="Equation" r:id="rId5" imgW="2743200" imgH="4267200" progId="Equation.DSMT4">
                  <p:embed/>
                  <p:pic>
                    <p:nvPicPr>
                      <p:cNvPr id="0" name="图片 2"/>
                      <p:cNvPicPr/>
                      <p:nvPr/>
                    </p:nvPicPr>
                    <p:blipFill>
                      <a:blip r:embed="rId6"/>
                      <a:stretch>
                        <a:fillRect/>
                      </a:stretch>
                    </p:blipFill>
                    <p:spPr>
                      <a:xfrm>
                        <a:off x="2463800" y="2667000"/>
                        <a:ext cx="914400" cy="180975"/>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2463800" y="2667000"/>
          <a:ext cx="914400" cy="180975"/>
        </p:xfrm>
        <a:graphic>
          <a:graphicData uri="http://schemas.openxmlformats.org/presentationml/2006/ole">
            <mc:AlternateContent xmlns:mc="http://schemas.openxmlformats.org/markup-compatibility/2006">
              <mc:Choice xmlns:v="urn:schemas-microsoft-com:vml" Requires="v">
                <p:oleObj name="Equation" r:id="rId7" imgW="2743200" imgH="4267200" progId="Equation.DSMT4">
                  <p:embed/>
                </p:oleObj>
              </mc:Choice>
              <mc:Fallback>
                <p:oleObj name="Equation" r:id="rId7" imgW="2743200" imgH="4267200" progId="Equation.DSMT4">
                  <p:embed/>
                  <p:pic>
                    <p:nvPicPr>
                      <p:cNvPr id="0" name="图片 4"/>
                      <p:cNvPicPr/>
                      <p:nvPr/>
                    </p:nvPicPr>
                    <p:blipFill>
                      <a:blip r:embed="rId6"/>
                      <a:stretch>
                        <a:fillRect/>
                      </a:stretch>
                    </p:blipFill>
                    <p:spPr>
                      <a:xfrm>
                        <a:off x="2463800" y="2667000"/>
                        <a:ext cx="914400" cy="180975"/>
                      </a:xfrm>
                      <a:prstGeom prst="rect">
                        <a:avLst/>
                      </a:prstGeom>
                    </p:spPr>
                  </p:pic>
                </p:oleObj>
              </mc:Fallback>
            </mc:AlternateContent>
          </a:graphicData>
        </a:graphic>
      </p:graphicFrame>
      <p:grpSp>
        <p:nvGrpSpPr>
          <p:cNvPr id="6" name="组合 5"/>
          <p:cNvGrpSpPr/>
          <p:nvPr/>
        </p:nvGrpSpPr>
        <p:grpSpPr>
          <a:xfrm>
            <a:off x="831531" y="1406199"/>
            <a:ext cx="7193585" cy="4303290"/>
            <a:chOff x="834798" y="1674795"/>
            <a:chExt cx="7193585" cy="4303290"/>
          </a:xfrm>
        </p:grpSpPr>
        <mc:AlternateContent xmlns:mc="http://schemas.openxmlformats.org/markup-compatibility/2006" xmlns:a14="http://schemas.microsoft.com/office/drawing/2010/main">
          <mc:Choice Requires="a14">
            <p:sp>
              <p:nvSpPr>
                <p:cNvPr id="7" name="对象 6"/>
                <p:cNvSpPr txBox="1"/>
                <p:nvPr/>
              </p:nvSpPr>
              <p:spPr>
                <a:xfrm>
                  <a:off x="3292038" y="1674795"/>
                  <a:ext cx="2651381" cy="430329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𝑢</m:t>
                                  </m:r>
                                </m:e>
                              </m:m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𝑢</m:t>
                                  </m:r>
                                </m:e>
                              </m:mr>
                            </m:m>
                          </m:e>
                        </m:d>
                      </m:oMath>
                      <m:oMath xmlns:m="http://schemas.openxmlformats.org/officeDocument/2006/math">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2</m:t>
                            </m:r>
                          </m:sub>
                        </m:sSub>
                      </m:oMath>
                    </m:oMathPara>
                  </a14:m>
                  <a:endParaRPr lang="zh-CN" altLang="en-US" dirty="0"/>
                </a:p>
              </p:txBody>
            </p:sp>
          </mc:Choice>
          <mc:Fallback xmlns="">
            <p:sp>
              <p:nvSpPr>
                <p:cNvPr id="7" name="对象 6"/>
                <p:cNvSpPr txBox="1">
                  <a:spLocks noRot="1" noChangeAspect="1" noMove="1" noResize="1" noEditPoints="1" noAdjustHandles="1" noChangeArrowheads="1" noChangeShapeType="1" noTextEdit="1"/>
                </p:cNvSpPr>
                <p:nvPr/>
              </p:nvSpPr>
              <p:spPr>
                <a:xfrm>
                  <a:off x="3292038" y="1674795"/>
                  <a:ext cx="2651381" cy="4303290"/>
                </a:xfrm>
                <a:prstGeom prst="rect">
                  <a:avLst/>
                </a:prstGeom>
                <a:blipFill>
                  <a:blip r:embed="rId8"/>
                  <a:stretch>
                    <a:fillRect/>
                  </a:stretch>
                </a:blipFill>
              </p:spPr>
              <p:txBody>
                <a:bodyPr/>
                <a:lstStyle/>
                <a:p>
                  <a:r>
                    <a:rPr lang="zh-CN" altLang="en-US">
                      <a:noFill/>
                    </a:rPr>
                    <a:t> </a:t>
                  </a:r>
                </a:p>
              </p:txBody>
            </p:sp>
          </mc:Fallback>
        </mc:AlternateContent>
        <p:sp>
          <p:nvSpPr>
            <p:cNvPr id="14" name="矩形 13"/>
            <p:cNvSpPr/>
            <p:nvPr/>
          </p:nvSpPr>
          <p:spPr>
            <a:xfrm>
              <a:off x="834798" y="1674795"/>
              <a:ext cx="7193585" cy="858377"/>
            </a:xfrm>
            <a:prstGeom prst="rect">
              <a:avLst/>
            </a:prstGeom>
            <a:noFill/>
          </p:spPr>
          <p:txBody>
            <a:bodyPr wrap="square">
              <a:spAutoFit/>
            </a:bodyPr>
            <a:lstStyle/>
            <a:p>
              <a:pPr algn="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2.98</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gn="r">
                <a:lnSpc>
                  <a:spcPct val="150000"/>
                </a:lnSpc>
              </a:pP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(2.99</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p>
          </p:txBody>
        </p:sp>
      </p:grpSp>
      <p:pic>
        <p:nvPicPr>
          <p:cNvPr id="9" name="图片 8"/>
          <p:cNvPicPr>
            <a:picLocks noChangeAspect="1"/>
          </p:cNvPicPr>
          <p:nvPr/>
        </p:nvPicPr>
        <p:blipFill>
          <a:blip r:embed="rId9"/>
          <a:stretch>
            <a:fillRect/>
          </a:stretch>
        </p:blipFill>
        <p:spPr>
          <a:xfrm>
            <a:off x="6777298" y="2275618"/>
            <a:ext cx="2366702" cy="17442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834801" y="670902"/>
            <a:ext cx="5681416" cy="1516249"/>
          </a:xfrm>
          <a:prstGeom prst="rect">
            <a:avLst/>
          </a:prstGeom>
          <a:noFill/>
        </p:spPr>
        <p:txBody>
          <a:bodyPr wrap="square">
            <a:spAutoFit/>
          </a:bodyPr>
          <a:lstStyle/>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(2)</a:t>
            </a:r>
            <a:r>
              <a:rPr lang="zh-CN" altLang="en-US" dirty="0">
                <a:solidFill>
                  <a:sysClr val="windowText" lastClr="000000"/>
                </a:solidFill>
                <a:latin typeface="宋体" panose="02010600030101010101" pitchFamily="2" charset="-122"/>
                <a:ea typeface="宋体" panose="02010600030101010101" pitchFamily="2" charset="-122"/>
              </a:rPr>
              <a:t>对于式</a:t>
            </a:r>
            <a:r>
              <a:rPr lang="en-US" altLang="zh-CN" dirty="0">
                <a:solidFill>
                  <a:sysClr val="windowText" lastClr="000000"/>
                </a:solidFill>
                <a:latin typeface="宋体" panose="02010600030101010101" pitchFamily="2" charset="-122"/>
                <a:ea typeface="宋体" panose="02010600030101010101" pitchFamily="2" charset="-122"/>
              </a:rPr>
              <a:t>(2.95)</a:t>
            </a:r>
            <a:r>
              <a:rPr lang="zh-CN" altLang="en-US" dirty="0">
                <a:solidFill>
                  <a:sysClr val="windowText" lastClr="000000"/>
                </a:solidFill>
                <a:latin typeface="宋体" panose="02010600030101010101" pitchFamily="2" charset="-122"/>
                <a:ea typeface="宋体" panose="02010600030101010101" pitchFamily="2" charset="-122"/>
              </a:rPr>
              <a:t>所示的系统，其标量微分方程为</a:t>
            </a:r>
            <a:endPar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endParaRPr>
          </a:p>
          <a:p>
            <a:pPr algn="r">
              <a:lnSpc>
                <a:spcPct val="200000"/>
              </a:lnSpc>
            </a:pP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2.100</a:t>
            </a: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a:t>
            </a:r>
            <a:endPar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endParaRPr>
          </a:p>
          <a:p>
            <a:pPr algn="r">
              <a:lnSpc>
                <a:spcPct val="20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2.101</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12" name="矩形 11"/>
              <p:cNvSpPr/>
              <p:nvPr/>
            </p:nvSpPr>
            <p:spPr>
              <a:xfrm>
                <a:off x="539552" y="2843140"/>
                <a:ext cx="7193585" cy="2104872"/>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根据式</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(2.100)</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和式</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(2.101)</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可画出系统状态变量图，如图所示。可见，式</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(2.100)</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与式</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(2.98)</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相同，所以状态</a:t>
                </a:r>
                <a14:m>
                  <m:oMath xmlns:m="http://schemas.openxmlformats.org/officeDocument/2006/math">
                    <m:sSub>
                      <m:sSubPr>
                        <m:ctrlPr>
                          <a:rPr lang="en-US" altLang="zh-CN" i="1" smtClean="0">
                            <a:solidFill>
                              <a:sysClr val="windowText" lastClr="000000"/>
                            </a:solidFill>
                            <a:latin typeface="Cambria Math" panose="02040503050406030204" pitchFamily="18" charset="0"/>
                            <a:ea typeface="宋体" panose="02010600030101010101" pitchFamily="2" charset="-122"/>
                          </a:rPr>
                        </m:ctrlPr>
                      </m:sSubPr>
                      <m:e>
                        <m:r>
                          <a:rPr lang="en-US" altLang="zh-CN" b="0" i="1" smtClean="0">
                            <a:solidFill>
                              <a:sysClr val="windowText" lastClr="000000"/>
                            </a:solidFill>
                            <a:latin typeface="Cambria Math" panose="02040503050406030204" pitchFamily="18" charset="0"/>
                            <a:ea typeface="宋体" panose="02010600030101010101" pitchFamily="2" charset="-122"/>
                          </a:rPr>
                          <m:t>𝑥</m:t>
                        </m:r>
                      </m:e>
                      <m:sub>
                        <m:r>
                          <a:rPr lang="en-US" altLang="zh-CN" b="0" i="1" smtClean="0">
                            <a:solidFill>
                              <a:sysClr val="windowText" lastClr="000000"/>
                            </a:solidFill>
                            <a:latin typeface="Cambria Math" panose="02040503050406030204" pitchFamily="18" charset="0"/>
                            <a:ea typeface="宋体" panose="02010600030101010101" pitchFamily="2" charset="-122"/>
                          </a:rPr>
                          <m:t>1</m:t>
                        </m:r>
                      </m:sub>
                    </m:sSub>
                    <m:r>
                      <a:rPr lang="en-US" altLang="zh-CN" b="0" i="1" smtClean="0">
                        <a:solidFill>
                          <a:sysClr val="windowText" lastClr="000000"/>
                        </a:solidFill>
                        <a:latin typeface="Cambria Math" panose="02040503050406030204" pitchFamily="18" charset="0"/>
                        <a:ea typeface="宋体" panose="02010600030101010101" pitchFamily="2" charset="-122"/>
                      </a:rPr>
                      <m:t> </m:t>
                    </m:r>
                  </m:oMath>
                </a14:m>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和</a:t>
                </a:r>
                <a14:m>
                  <m:oMath xmlns:m="http://schemas.openxmlformats.org/officeDocument/2006/math">
                    <m:sSub>
                      <m:sSubPr>
                        <m:ctrlPr>
                          <a:rPr lang="en-US" altLang="zh-CN" i="1">
                            <a:solidFill>
                              <a:sysClr val="windowText" lastClr="000000"/>
                            </a:solidFill>
                            <a:latin typeface="Cambria Math" panose="02040503050406030204" pitchFamily="18" charset="0"/>
                          </a:rPr>
                        </m:ctrlPr>
                      </m:sSubPr>
                      <m:e>
                        <m:r>
                          <a:rPr lang="en-US" altLang="zh-CN" i="1">
                            <a:solidFill>
                              <a:sysClr val="windowText" lastClr="000000"/>
                            </a:solidFill>
                            <a:latin typeface="Cambria Math" panose="02040503050406030204" pitchFamily="18" charset="0"/>
                          </a:rPr>
                          <m:t>𝑥</m:t>
                        </m:r>
                      </m:e>
                      <m:sub>
                        <m:r>
                          <a:rPr lang="en-US" altLang="zh-CN" b="0" i="1" smtClean="0">
                            <a:solidFill>
                              <a:sysClr val="windowText" lastClr="000000"/>
                            </a:solidFill>
                            <a:latin typeface="Cambria Math" panose="02040503050406030204" pitchFamily="18" charset="0"/>
                          </a:rPr>
                          <m:t>2</m:t>
                        </m:r>
                      </m:sub>
                    </m:sSub>
                  </m:oMath>
                </a14:m>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可控，系统完全可控。但是，由式</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(2.101)</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和图可知，状态</a:t>
                </a:r>
                <a14:m>
                  <m:oMath xmlns:m="http://schemas.openxmlformats.org/officeDocument/2006/math">
                    <m:sSub>
                      <m:sSubPr>
                        <m:ctrlPr>
                          <a:rPr lang="en-US" altLang="zh-CN" i="1">
                            <a:solidFill>
                              <a:sysClr val="windowText" lastClr="000000"/>
                            </a:solidFill>
                            <a:latin typeface="Cambria Math" panose="02040503050406030204" pitchFamily="18" charset="0"/>
                          </a:rPr>
                        </m:ctrlPr>
                      </m:sSubPr>
                      <m:e>
                        <m:r>
                          <a:rPr lang="en-US" altLang="zh-CN" i="1">
                            <a:solidFill>
                              <a:sysClr val="windowText" lastClr="000000"/>
                            </a:solidFill>
                            <a:latin typeface="Cambria Math" panose="02040503050406030204" pitchFamily="18" charset="0"/>
                          </a:rPr>
                          <m:t>𝑥</m:t>
                        </m:r>
                      </m:e>
                      <m:sub>
                        <m:r>
                          <a:rPr lang="en-US" altLang="zh-CN" b="0" i="1" smtClean="0">
                            <a:solidFill>
                              <a:sysClr val="windowText" lastClr="000000"/>
                            </a:solidFill>
                            <a:latin typeface="Cambria Math" panose="02040503050406030204" pitchFamily="18" charset="0"/>
                          </a:rPr>
                          <m:t>2</m:t>
                        </m:r>
                      </m:sub>
                    </m:sSub>
                  </m:oMath>
                </a14:m>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对输出</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y</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不产生任何影响，当然要从</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y</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中获得</a:t>
                </a:r>
                <a14:m>
                  <m:oMath xmlns:m="http://schemas.openxmlformats.org/officeDocument/2006/math">
                    <m:sSub>
                      <m:sSubPr>
                        <m:ctrlPr>
                          <a:rPr lang="en-US" altLang="zh-CN" i="1">
                            <a:solidFill>
                              <a:sysClr val="windowText" lastClr="000000"/>
                            </a:solidFill>
                            <a:latin typeface="Cambria Math" panose="02040503050406030204" pitchFamily="18" charset="0"/>
                          </a:rPr>
                        </m:ctrlPr>
                      </m:sSubPr>
                      <m:e>
                        <m:r>
                          <a:rPr lang="en-US" altLang="zh-CN" i="1">
                            <a:solidFill>
                              <a:sysClr val="windowText" lastClr="000000"/>
                            </a:solidFill>
                            <a:latin typeface="Cambria Math" panose="02040503050406030204" pitchFamily="18" charset="0"/>
                          </a:rPr>
                          <m:t>𝑥</m:t>
                        </m:r>
                      </m:e>
                      <m:sub>
                        <m:r>
                          <a:rPr lang="en-US" altLang="zh-CN" b="0" i="1" smtClean="0">
                            <a:solidFill>
                              <a:sysClr val="windowText" lastClr="000000"/>
                            </a:solidFill>
                            <a:latin typeface="Cambria Math" panose="02040503050406030204" pitchFamily="18" charset="0"/>
                          </a:rPr>
                          <m:t>2</m:t>
                        </m:r>
                      </m:sub>
                    </m:sSub>
                  </m:oMath>
                </a14:m>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的信息也是不可能的。因此，状态</a:t>
                </a:r>
                <a14:m>
                  <m:oMath xmlns:m="http://schemas.openxmlformats.org/officeDocument/2006/math">
                    <m:sSub>
                      <m:sSubPr>
                        <m:ctrlPr>
                          <a:rPr lang="en-US" altLang="zh-CN" i="1">
                            <a:solidFill>
                              <a:sysClr val="windowText" lastClr="000000"/>
                            </a:solidFill>
                            <a:latin typeface="Cambria Math" panose="02040503050406030204" pitchFamily="18" charset="0"/>
                          </a:rPr>
                        </m:ctrlPr>
                      </m:sSubPr>
                      <m:e>
                        <m:r>
                          <a:rPr lang="en-US" altLang="zh-CN" i="1">
                            <a:solidFill>
                              <a:sysClr val="windowText" lastClr="000000"/>
                            </a:solidFill>
                            <a:latin typeface="Cambria Math" panose="02040503050406030204" pitchFamily="18" charset="0"/>
                          </a:rPr>
                          <m:t>𝑥</m:t>
                        </m:r>
                      </m:e>
                      <m:sub>
                        <m:r>
                          <a:rPr lang="en-US" altLang="zh-CN" b="0" i="1" smtClean="0">
                            <a:solidFill>
                              <a:sysClr val="windowText" lastClr="000000"/>
                            </a:solidFill>
                            <a:latin typeface="Cambria Math" panose="02040503050406030204" pitchFamily="18" charset="0"/>
                          </a:rPr>
                          <m:t>2</m:t>
                        </m:r>
                      </m:sub>
                    </m:sSub>
                  </m:oMath>
                </a14:m>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不可观测，也即系统不可观测。</a:t>
                </a:r>
                <a:endPar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12" name="矩形 11"/>
              <p:cNvSpPr>
                <a:spLocks noRot="1" noChangeAspect="1" noMove="1" noResize="1" noEditPoints="1" noAdjustHandles="1" noChangeArrowheads="1" noChangeShapeType="1" noTextEdit="1"/>
              </p:cNvSpPr>
              <p:nvPr/>
            </p:nvSpPr>
            <p:spPr>
              <a:xfrm>
                <a:off x="539552" y="2843140"/>
                <a:ext cx="7193585" cy="2104872"/>
              </a:xfrm>
              <a:prstGeom prst="rect">
                <a:avLst/>
              </a:prstGeom>
              <a:blipFill>
                <a:blip r:embed="rId4"/>
                <a:stretch>
                  <a:fillRect l="-763" r="-508" b="-346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对象 1"/>
              <p:cNvSpPr txBox="1"/>
              <p:nvPr/>
            </p:nvSpPr>
            <p:spPr>
              <a:xfrm>
                <a:off x="2771800" y="1284942"/>
                <a:ext cx="4464769" cy="441124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𝑢</m:t>
                                </m:r>
                              </m:e>
                            </m:m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𝑢</m:t>
                                </m:r>
                              </m:e>
                            </m:mr>
                          </m:m>
                        </m:e>
                      </m:d>
                    </m:oMath>
                    <m:oMath xmlns:m="http://schemas.openxmlformats.org/officeDocument/2006/math">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1</m:t>
                          </m:r>
                        </m:sub>
                      </m:sSub>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771800" y="1284942"/>
                <a:ext cx="4464769" cy="4411240"/>
              </a:xfrm>
              <a:prstGeom prst="rect">
                <a:avLst/>
              </a:prstGeom>
              <a:blipFill>
                <a:blip r:embed="rId5"/>
                <a:stretch>
                  <a:fillRect/>
                </a:stretch>
              </a:blipFill>
            </p:spPr>
            <p:txBody>
              <a:bodyPr/>
              <a:lstStyle/>
              <a:p>
                <a:r>
                  <a:rPr lang="zh-CN" altLang="en-US">
                    <a:noFill/>
                  </a:rPr>
                  <a:t> </a:t>
                </a:r>
              </a:p>
            </p:txBody>
          </p:sp>
        </mc:Fallback>
      </mc:AlternateContent>
      <p:pic>
        <p:nvPicPr>
          <p:cNvPr id="4" name="图片 3"/>
          <p:cNvPicPr>
            <a:picLocks noChangeAspect="1"/>
          </p:cNvPicPr>
          <p:nvPr/>
        </p:nvPicPr>
        <p:blipFill>
          <a:blip r:embed="rId6"/>
          <a:stretch>
            <a:fillRect/>
          </a:stretch>
        </p:blipFill>
        <p:spPr>
          <a:xfrm>
            <a:off x="6467468" y="905993"/>
            <a:ext cx="2531337" cy="19679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pSp>
        <p:nvGrpSpPr>
          <p:cNvPr id="7" name="组合 6"/>
          <p:cNvGrpSpPr/>
          <p:nvPr/>
        </p:nvGrpSpPr>
        <p:grpSpPr>
          <a:xfrm>
            <a:off x="883455" y="694740"/>
            <a:ext cx="5920793" cy="4901346"/>
            <a:chOff x="883455" y="694740"/>
            <a:chExt cx="5920793" cy="4901346"/>
          </a:xfrm>
        </p:grpSpPr>
        <p:sp>
          <p:nvSpPr>
            <p:cNvPr id="75" name="矩形 74"/>
            <p:cNvSpPr/>
            <p:nvPr/>
          </p:nvSpPr>
          <p:spPr>
            <a:xfrm>
              <a:off x="883455" y="694740"/>
              <a:ext cx="5200713" cy="1273875"/>
            </a:xfrm>
            <a:prstGeom prst="rect">
              <a:avLst/>
            </a:prstGeom>
            <a:noFill/>
          </p:spPr>
          <p:txBody>
            <a:bodyPr wrap="square">
              <a:spAutoFit/>
            </a:bodyPr>
            <a:lstStyle/>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(3)</a:t>
              </a:r>
              <a:r>
                <a:rPr lang="zh-CN" altLang="en-US" dirty="0">
                  <a:solidFill>
                    <a:sysClr val="windowText" lastClr="000000"/>
                  </a:solidFill>
                  <a:latin typeface="宋体" panose="02010600030101010101" pitchFamily="2" charset="-122"/>
                  <a:ea typeface="宋体" panose="02010600030101010101" pitchFamily="2" charset="-122"/>
                </a:rPr>
                <a:t>对于式</a:t>
              </a:r>
              <a:r>
                <a:rPr lang="en-US" altLang="zh-CN" dirty="0">
                  <a:solidFill>
                    <a:sysClr val="windowText" lastClr="000000"/>
                  </a:solidFill>
                  <a:latin typeface="宋体" panose="02010600030101010101" pitchFamily="2" charset="-122"/>
                  <a:ea typeface="宋体" panose="02010600030101010101" pitchFamily="2" charset="-122"/>
                </a:rPr>
                <a:t>(2.96)</a:t>
              </a:r>
              <a:r>
                <a:rPr lang="zh-CN" altLang="en-US" dirty="0">
                  <a:solidFill>
                    <a:sysClr val="windowText" lastClr="000000"/>
                  </a:solidFill>
                  <a:latin typeface="宋体" panose="02010600030101010101" pitchFamily="2" charset="-122"/>
                  <a:ea typeface="宋体" panose="02010600030101010101" pitchFamily="2" charset="-122"/>
                </a:rPr>
                <a:t>所示的系统，其标量微分方程为</a:t>
              </a:r>
              <a:endParaRPr lang="en-US" altLang="zh-CN" dirty="0">
                <a:solidFill>
                  <a:sysClr val="windowText" lastClr="000000"/>
                </a:solidFill>
                <a:latin typeface="宋体" panose="02010600030101010101" pitchFamily="2" charset="-122"/>
                <a:ea typeface="宋体" panose="02010600030101010101" pitchFamily="2" charset="-122"/>
              </a:endParaRPr>
            </a:p>
            <a:p>
              <a:pPr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1.102</a:t>
              </a: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a:t>
              </a:r>
              <a:endPar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endParaRPr>
            </a:p>
            <a:p>
              <a:pPr algn="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2.103</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p>
          </p:txBody>
        </p:sp>
        <mc:AlternateContent xmlns:mc="http://schemas.openxmlformats.org/markup-compatibility/2006" xmlns:a14="http://schemas.microsoft.com/office/drawing/2010/main">
          <mc:Choice Requires="a14">
            <p:sp>
              <p:nvSpPr>
                <p:cNvPr id="2" name="对象 1"/>
                <p:cNvSpPr txBox="1"/>
                <p:nvPr/>
              </p:nvSpPr>
              <p:spPr>
                <a:xfrm>
                  <a:off x="2366963" y="1060450"/>
                  <a:ext cx="4437285" cy="453563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1</m:t>
                                      </m:r>
                                    </m:sub>
                                  </m:sSub>
                                </m:e>
                              </m:m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𝑢</m:t>
                                  </m:r>
                                </m:e>
                              </m:mr>
                            </m:m>
                          </m:e>
                        </m:d>
                      </m:oMath>
                      <m:oMath xmlns:m="http://schemas.openxmlformats.org/officeDocument/2006/math">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2</m:t>
                            </m:r>
                          </m:sub>
                        </m:sSub>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366963" y="1060450"/>
                  <a:ext cx="4437285" cy="4535636"/>
                </a:xfrm>
                <a:prstGeom prst="rect">
                  <a:avLst/>
                </a:prstGeom>
                <a:blipFill>
                  <a:blip r:embed="rId4"/>
                  <a:stretch>
                    <a:fillRect/>
                  </a:stretch>
                </a:blipFill>
              </p:spPr>
              <p:txBody>
                <a:bodyPr/>
                <a:lstStyle/>
                <a:p>
                  <a:r>
                    <a:rPr lang="zh-CN" altLang="en-US">
                      <a:noFill/>
                    </a:rPr>
                    <a:t> </a:t>
                  </a:r>
                </a:p>
              </p:txBody>
            </p:sp>
          </mc:Fallback>
        </mc:AlternateContent>
      </p:grpSp>
      <p:pic>
        <p:nvPicPr>
          <p:cNvPr id="4" name="图片 3"/>
          <p:cNvPicPr>
            <a:picLocks noChangeAspect="1"/>
          </p:cNvPicPr>
          <p:nvPr/>
        </p:nvPicPr>
        <p:blipFill>
          <a:blip r:embed="rId5"/>
          <a:stretch>
            <a:fillRect/>
          </a:stretch>
        </p:blipFill>
        <p:spPr>
          <a:xfrm>
            <a:off x="6084168" y="1017589"/>
            <a:ext cx="3059832" cy="2116053"/>
          </a:xfrm>
          <a:prstGeom prst="rect">
            <a:avLst/>
          </a:prstGeom>
        </p:spPr>
      </p:pic>
      <p:grpSp>
        <p:nvGrpSpPr>
          <p:cNvPr id="5" name="组合 4"/>
          <p:cNvGrpSpPr/>
          <p:nvPr/>
        </p:nvGrpSpPr>
        <p:grpSpPr>
          <a:xfrm>
            <a:off x="869968" y="2765898"/>
            <a:ext cx="7193585" cy="1701748"/>
            <a:chOff x="869968" y="2765898"/>
            <a:chExt cx="7193585" cy="1701748"/>
          </a:xfrm>
        </p:grpSpPr>
        <mc:AlternateContent xmlns:mc="http://schemas.openxmlformats.org/markup-compatibility/2006" xmlns:a14="http://schemas.microsoft.com/office/drawing/2010/main">
          <mc:Choice Requires="a14">
            <p:sp>
              <p:nvSpPr>
                <p:cNvPr id="10" name="矩形 9"/>
                <p:cNvSpPr/>
                <p:nvPr/>
              </p:nvSpPr>
              <p:spPr>
                <a:xfrm>
                  <a:off x="869968" y="2765898"/>
                  <a:ext cx="7193585" cy="170174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系统状态变量图如图所示。</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由式</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(2.102)</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和图可见，</a:t>
                  </a:r>
                  <a:r>
                    <a:rPr lang="en-US" altLang="zh-CN" dirty="0">
                      <a:solidFill>
                        <a:sysClr val="windowText" lastClr="000000"/>
                      </a:solidFill>
                      <a:latin typeface="Times New Roman" panose="02020603050405020304" pitchFamily="18" charset="0"/>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与</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u</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无关，即</a:t>
                  </a:r>
                  <a14:m>
                    <m:oMath xmlns:m="http://schemas.openxmlformats.org/officeDocument/2006/math">
                      <m:sSub>
                        <m:sSubPr>
                          <m:ctrlPr>
                            <a:rPr lang="en-US" altLang="zh-CN" i="1" smtClean="0">
                              <a:solidFill>
                                <a:sysClr val="windowText" lastClr="000000"/>
                              </a:solidFill>
                              <a:latin typeface="Cambria Math" panose="02040503050406030204" pitchFamily="18" charset="0"/>
                              <a:ea typeface="宋体" panose="02010600030101010101" pitchFamily="2" charset="-122"/>
                            </a:rPr>
                          </m:ctrlPr>
                        </m:sSubPr>
                        <m:e>
                          <m:r>
                            <a:rPr lang="en-US" altLang="zh-CN" b="0" i="1" smtClean="0">
                              <a:solidFill>
                                <a:sysClr val="windowText" lastClr="000000"/>
                              </a:solidFill>
                              <a:latin typeface="Cambria Math" panose="02040503050406030204" pitchFamily="18" charset="0"/>
                              <a:ea typeface="宋体" panose="02010600030101010101" pitchFamily="2" charset="-122"/>
                            </a:rPr>
                            <m:t>𝑥</m:t>
                          </m:r>
                        </m:e>
                        <m:sub>
                          <m:r>
                            <a:rPr lang="en-US" altLang="zh-CN" b="0" i="1" smtClean="0">
                              <a:solidFill>
                                <a:sysClr val="windowText" lastClr="000000"/>
                              </a:solidFill>
                              <a:latin typeface="Cambria Math" panose="02040503050406030204" pitchFamily="18" charset="0"/>
                              <a:ea typeface="宋体" panose="02010600030101010101" pitchFamily="2" charset="-122"/>
                            </a:rPr>
                            <m:t>1</m:t>
                          </m:r>
                        </m:sub>
                      </m:sSub>
                    </m:oMath>
                  </a14:m>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不受控制。所以，状态</a:t>
                  </a:r>
                  <a14:m>
                    <m:oMath xmlns:m="http://schemas.openxmlformats.org/officeDocument/2006/math">
                      <m:sSub>
                        <m:sSubPr>
                          <m:ctrlPr>
                            <a:rPr lang="en-US" altLang="zh-CN" i="1">
                              <a:solidFill>
                                <a:sysClr val="windowText" lastClr="000000"/>
                              </a:solidFill>
                              <a:latin typeface="Cambria Math" panose="02040503050406030204" pitchFamily="18" charset="0"/>
                            </a:rPr>
                          </m:ctrlPr>
                        </m:sSubPr>
                        <m:e>
                          <m:r>
                            <a:rPr lang="en-US" altLang="zh-CN" i="1">
                              <a:solidFill>
                                <a:sysClr val="windowText" lastClr="000000"/>
                              </a:solidFill>
                              <a:latin typeface="Cambria Math" panose="02040503050406030204" pitchFamily="18" charset="0"/>
                            </a:rPr>
                            <m:t>𝑥</m:t>
                          </m:r>
                        </m:e>
                        <m:sub>
                          <m:r>
                            <a:rPr lang="en-US" altLang="zh-CN" i="1">
                              <a:solidFill>
                                <a:sysClr val="windowText" lastClr="000000"/>
                              </a:solidFill>
                              <a:latin typeface="Cambria Math" panose="02040503050406030204" pitchFamily="18" charset="0"/>
                            </a:rPr>
                            <m:t>1</m:t>
                          </m:r>
                        </m:sub>
                      </m:sSub>
                    </m:oMath>
                  </a14:m>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不可控，因此，系统不可控。</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式</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(2.103)</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与式</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(2.99)</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相同，故状态</a:t>
                  </a:r>
                  <a14:m>
                    <m:oMath xmlns:m="http://schemas.openxmlformats.org/officeDocument/2006/math">
                      <m:sSub>
                        <m:sSubPr>
                          <m:ctrlPr>
                            <a:rPr lang="en-US" altLang="zh-CN" i="1" smtClean="0">
                              <a:solidFill>
                                <a:sysClr val="windowText" lastClr="000000"/>
                              </a:solidFill>
                              <a:latin typeface="Cambria Math" panose="02040503050406030204" pitchFamily="18" charset="0"/>
                              <a:ea typeface="宋体" panose="02010600030101010101" pitchFamily="2" charset="-122"/>
                            </a:rPr>
                          </m:ctrlPr>
                        </m:sSubPr>
                        <m:e>
                          <m:r>
                            <a:rPr lang="en-US" altLang="zh-CN" b="0" i="1" smtClean="0">
                              <a:solidFill>
                                <a:sysClr val="windowText" lastClr="000000"/>
                              </a:solidFill>
                              <a:latin typeface="Cambria Math" panose="02040503050406030204" pitchFamily="18" charset="0"/>
                              <a:ea typeface="宋体" panose="02010600030101010101" pitchFamily="2" charset="-122"/>
                            </a:rPr>
                            <m:t>𝑥</m:t>
                          </m:r>
                        </m:e>
                        <m:sub>
                          <m:r>
                            <a:rPr lang="en-US" altLang="zh-CN" b="0" i="1" smtClean="0">
                              <a:solidFill>
                                <a:sysClr val="windowText" lastClr="000000"/>
                              </a:solidFill>
                              <a:latin typeface="Cambria Math" panose="02040503050406030204" pitchFamily="18" charset="0"/>
                              <a:ea typeface="宋体" panose="02010600030101010101" pitchFamily="2" charset="-122"/>
                            </a:rPr>
                            <m:t>1</m:t>
                          </m:r>
                        </m:sub>
                      </m:sSub>
                    </m:oMath>
                  </a14:m>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和</a:t>
                  </a:r>
                  <a14:m>
                    <m:oMath xmlns:m="http://schemas.openxmlformats.org/officeDocument/2006/math">
                      <m:sSub>
                        <m:sSubPr>
                          <m:ctrlPr>
                            <a:rPr lang="en-US" altLang="zh-CN" i="1">
                              <a:solidFill>
                                <a:sysClr val="windowText" lastClr="000000"/>
                              </a:solidFill>
                              <a:latin typeface="Cambria Math" panose="02040503050406030204" pitchFamily="18" charset="0"/>
                            </a:rPr>
                          </m:ctrlPr>
                        </m:sSubPr>
                        <m:e>
                          <m:r>
                            <a:rPr lang="en-US" altLang="zh-CN" i="1">
                              <a:solidFill>
                                <a:sysClr val="windowText" lastClr="000000"/>
                              </a:solidFill>
                              <a:latin typeface="Cambria Math" panose="02040503050406030204" pitchFamily="18" charset="0"/>
                            </a:rPr>
                            <m:t>𝑥</m:t>
                          </m:r>
                        </m:e>
                        <m:sub>
                          <m:r>
                            <a:rPr lang="en-US" altLang="zh-CN" b="0" i="1" smtClean="0">
                              <a:solidFill>
                                <a:sysClr val="windowText" lastClr="000000"/>
                              </a:solidFill>
                              <a:latin typeface="Cambria Math" panose="02040503050406030204" pitchFamily="18" charset="0"/>
                            </a:rPr>
                            <m:t>2</m:t>
                          </m:r>
                        </m:sub>
                      </m:sSub>
                    </m:oMath>
                  </a14:m>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均可观测，则系统可观测。</a:t>
                  </a:r>
                  <a:endPar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869968" y="2765898"/>
                  <a:ext cx="7193585" cy="1701748"/>
                </a:xfrm>
                <a:prstGeom prst="rect">
                  <a:avLst/>
                </a:prstGeom>
                <a:blipFill>
                  <a:blip r:embed="rId6"/>
                  <a:stretch>
                    <a:fillRect l="-763" r="-678" b="-501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对象 5"/>
                <p:cNvSpPr txBox="1"/>
                <p:nvPr/>
              </p:nvSpPr>
              <p:spPr>
                <a:xfrm>
                  <a:off x="3347864" y="3255543"/>
                  <a:ext cx="815528" cy="46138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r>
                              <a:rPr lang="zh-CN" altLang="en-US" i="1">
                                <a:solidFill>
                                  <a:srgbClr val="000000"/>
                                </a:solidFill>
                                <a:latin typeface="Cambria Math" panose="02040503050406030204" pitchFamily="18" charset="0"/>
                              </a:rPr>
                              <m:t>1</m:t>
                            </m:r>
                          </m:sub>
                        </m:sSub>
                      </m:oMath>
                    </m:oMathPara>
                  </a14:m>
                  <a:endParaRPr lang="zh-CN" altLang="en-US" dirty="0"/>
                </a:p>
              </p:txBody>
            </p:sp>
          </mc:Choice>
          <mc:Fallback xmlns="">
            <p:sp>
              <p:nvSpPr>
                <p:cNvPr id="6" name="对象 5"/>
                <p:cNvSpPr txBox="1">
                  <a:spLocks noRot="1" noChangeAspect="1" noMove="1" noResize="1" noEditPoints="1" noAdjustHandles="1" noChangeArrowheads="1" noChangeShapeType="1" noTextEdit="1"/>
                </p:cNvSpPr>
                <p:nvPr/>
              </p:nvSpPr>
              <p:spPr>
                <a:xfrm>
                  <a:off x="3347864" y="3255543"/>
                  <a:ext cx="815528" cy="461381"/>
                </a:xfrm>
                <a:prstGeom prst="rect">
                  <a:avLst/>
                </a:prstGeom>
                <a:blipFill>
                  <a:blip r:embed="rId7"/>
                  <a:stretch>
                    <a:fillRect/>
                  </a:stretch>
                </a:blipFill>
              </p:spPr>
              <p:txBody>
                <a:bodyPr/>
                <a:lstStyle/>
                <a:p>
                  <a:r>
                    <a:rPr lang="zh-CN" alt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75" name="矩形 74"/>
          <p:cNvSpPr/>
          <p:nvPr/>
        </p:nvSpPr>
        <p:spPr>
          <a:xfrm>
            <a:off x="798349" y="1363363"/>
            <a:ext cx="6641767"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1</a:t>
            </a:r>
            <a:r>
              <a:rPr lang="zh-CN" altLang="en-US" dirty="0">
                <a:solidFill>
                  <a:sysClr val="windowText" lastClr="000000"/>
                </a:solidFill>
                <a:latin typeface="宋体" panose="02010600030101010101" pitchFamily="2" charset="-122"/>
                <a:ea typeface="宋体" panose="02010600030101010101" pitchFamily="2" charset="-122"/>
              </a:rPr>
              <a:t>）</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sp>
        <p:nvSpPr>
          <p:cNvPr id="29" name="矩形 28"/>
          <p:cNvSpPr/>
          <p:nvPr/>
        </p:nvSpPr>
        <p:spPr>
          <a:xfrm>
            <a:off x="798348" y="2169147"/>
            <a:ext cx="6641767"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2</a:t>
            </a: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graphicFrame>
        <p:nvGraphicFramePr>
          <p:cNvPr id="6" name="对象 5"/>
          <p:cNvGraphicFramePr>
            <a:graphicFrameLocks noChangeAspect="1"/>
          </p:cNvGraphicFramePr>
          <p:nvPr/>
        </p:nvGraphicFramePr>
        <p:xfrm>
          <a:off x="2463800" y="2667001"/>
          <a:ext cx="914400" cy="180975"/>
        </p:xfrm>
        <a:graphic>
          <a:graphicData uri="http://schemas.openxmlformats.org/presentationml/2006/ole">
            <mc:AlternateContent xmlns:mc="http://schemas.openxmlformats.org/markup-compatibility/2006">
              <mc:Choice xmlns:v="urn:schemas-microsoft-com:vml" Requires="v">
                <p:oleObj name="Equation" r:id="rId4" imgW="2743200" imgH="4267200" progId="Equation.DSMT4">
                  <p:embed/>
                </p:oleObj>
              </mc:Choice>
              <mc:Fallback>
                <p:oleObj name="Equation" r:id="rId4" imgW="2743200" imgH="4267200" progId="Equation.DSMT4">
                  <p:embed/>
                  <p:pic>
                    <p:nvPicPr>
                      <p:cNvPr id="0" name="图片 1"/>
                      <p:cNvPicPr/>
                      <p:nvPr/>
                    </p:nvPicPr>
                    <p:blipFill>
                      <a:blip r:embed="rId5"/>
                      <a:stretch>
                        <a:fillRect/>
                      </a:stretch>
                    </p:blipFill>
                    <p:spPr>
                      <a:xfrm>
                        <a:off x="2463800" y="2667001"/>
                        <a:ext cx="914400" cy="180975"/>
                      </a:xfrm>
                      <a:prstGeom prst="rect">
                        <a:avLst/>
                      </a:prstGeom>
                    </p:spPr>
                  </p:pic>
                </p:oleObj>
              </mc:Fallback>
            </mc:AlternateContent>
          </a:graphicData>
        </a:graphic>
      </p:graphicFrame>
      <p:sp>
        <p:nvSpPr>
          <p:cNvPr id="30" name="矩形 29"/>
          <p:cNvSpPr/>
          <p:nvPr/>
        </p:nvSpPr>
        <p:spPr>
          <a:xfrm>
            <a:off x="798348" y="2883778"/>
            <a:ext cx="7217831" cy="1078500"/>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3</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若矩阵 </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 </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与 </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B </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可交换，即 </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AB=BA</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，则               </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sz="900"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若矩阵 </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 </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与 </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B </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不可交换，即 </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AB</a:t>
            </a:r>
            <a:r>
              <a:rPr lang="zh-CN" altLang="en-US"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BA </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，则</a:t>
            </a:r>
          </a:p>
        </p:txBody>
      </p:sp>
      <p:sp>
        <p:nvSpPr>
          <p:cNvPr id="19" name="文本框 18"/>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mc:AlternateContent xmlns:mc="http://schemas.openxmlformats.org/markup-compatibility/2006" xmlns:a14="http://schemas.microsoft.com/office/drawing/2010/main">
        <mc:Choice Requires="a14">
          <p:sp>
            <p:nvSpPr>
              <p:cNvPr id="13" name="对象 5"/>
              <p:cNvSpPr txBox="1"/>
              <p:nvPr/>
            </p:nvSpPr>
            <p:spPr>
              <a:xfrm>
                <a:off x="1835696" y="1327504"/>
                <a:ext cx="2304256" cy="110023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zh-CN" altLang="en-US" i="1" smtClean="0">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𝑑</m:t>
                          </m:r>
                        </m:num>
                        <m:den>
                          <m:r>
                            <a:rPr lang="zh-CN" altLang="en-US" i="1">
                              <a:solidFill>
                                <a:srgbClr val="000000"/>
                              </a:solidFill>
                              <a:latin typeface="Cambria Math" panose="02040503050406030204" pitchFamily="18" charset="0"/>
                            </a:rPr>
                            <m:t>𝑑𝑡</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𝐴𝑡</m:t>
                          </m:r>
                        </m:sup>
                      </m:sSup>
                      <m:r>
                        <a:rPr lang="zh-CN" altLang="en-US" i="1">
                          <a:solidFill>
                            <a:srgbClr val="000000"/>
                          </a:solidFill>
                          <a:latin typeface="Cambria Math" panose="02040503050406030204" pitchFamily="18" charset="0"/>
                        </a:rPr>
                        <m:t>=</m:t>
                      </m:r>
                      <m:r>
                        <a:rPr lang="en-US" altLang="zh-CN" b="0" i="1" smtClean="0">
                          <a:solidFill>
                            <a:srgbClr val="000000"/>
                          </a:solidFill>
                          <a:latin typeface="Cambria Math" panose="02040503050406030204" pitchFamily="18" charset="0"/>
                        </a:rPr>
                        <m:t>𝐴</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𝐴𝑡</m:t>
                          </m:r>
                        </m:sup>
                      </m:sSup>
                    </m:oMath>
                  </m:oMathPara>
                </a14:m>
                <a:endParaRPr lang="zh-CN" altLang="en-US" dirty="0"/>
              </a:p>
            </p:txBody>
          </p:sp>
        </mc:Choice>
        <mc:Fallback xmlns="">
          <p:sp>
            <p:nvSpPr>
              <p:cNvPr id="13" name="对象 5"/>
              <p:cNvSpPr txBox="1">
                <a:spLocks noRot="1" noChangeAspect="1" noMove="1" noResize="1" noEditPoints="1" noAdjustHandles="1" noChangeArrowheads="1" noChangeShapeType="1" noTextEdit="1"/>
              </p:cNvSpPr>
              <p:nvPr/>
            </p:nvSpPr>
            <p:spPr>
              <a:xfrm>
                <a:off x="1835696" y="1327504"/>
                <a:ext cx="2304256" cy="1100230"/>
              </a:xfrm>
              <a:prstGeom prst="rect">
                <a:avLst/>
              </a:prstGeom>
              <a:blipFill rotWithShape="1">
                <a:blip r:embed="rId6"/>
                <a:stretch>
                  <a:fillRect l="-24" t="-32" r="17" b="1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对象 5"/>
              <p:cNvSpPr txBox="1"/>
              <p:nvPr/>
            </p:nvSpPr>
            <p:spPr>
              <a:xfrm>
                <a:off x="1781752" y="2279389"/>
                <a:ext cx="3232880" cy="122588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smtClean="0">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𝐴</m:t>
                          </m:r>
                          <m:r>
                            <a:rPr lang="en-US" altLang="zh-CN" b="0" i="1" smtClean="0">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en-US" altLang="zh-CN" b="0" i="1" smtClean="0">
                              <a:solidFill>
                                <a:srgbClr val="000000"/>
                              </a:solidFill>
                              <a:latin typeface="Cambria Math" panose="02040503050406030204" pitchFamily="18" charset="0"/>
                            </a:rPr>
                            <m:t>+</m:t>
                          </m:r>
                          <m:r>
                            <a:rPr lang="zh-CN" altLang="en-US" b="0" i="1" smtClean="0">
                              <a:solidFill>
                                <a:srgbClr val="000000"/>
                              </a:solidFill>
                              <a:latin typeface="Cambria Math" panose="02040503050406030204" pitchFamily="18" charset="0"/>
                            </a:rPr>
                            <m:t>𝜏</m:t>
                          </m:r>
                          <m:r>
                            <a:rPr lang="en-US" altLang="zh-CN" b="0" i="1" smtClean="0">
                              <a:solidFill>
                                <a:srgbClr val="000000"/>
                              </a:solidFill>
                              <a:latin typeface="Cambria Math" panose="02040503050406030204" pitchFamily="18" charset="0"/>
                            </a:rPr>
                            <m:t>)</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𝐴𝑡</m:t>
                          </m:r>
                        </m:sup>
                      </m:sSup>
                      <m:sSup>
                        <m:sSupPr>
                          <m:ctrlPr>
                            <a:rPr lang="zh-CN" altLang="en-US" i="1">
                              <a:solidFill>
                                <a:srgbClr val="000000"/>
                              </a:solidFill>
                              <a:latin typeface="Cambria Math" panose="02040503050406030204" pitchFamily="18" charset="0"/>
                            </a:rPr>
                          </m:ctrlPr>
                        </m:sSupPr>
                        <m:e>
                          <m:r>
                            <a:rPr lang="zh-CN" altLang="en-US" i="1" smtClean="0">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𝐴</m:t>
                          </m:r>
                          <m:r>
                            <a:rPr lang="zh-CN" altLang="en-US" i="1" smtClean="0">
                              <a:solidFill>
                                <a:srgbClr val="000000"/>
                              </a:solidFill>
                              <a:latin typeface="Cambria Math" panose="02040503050406030204" pitchFamily="18" charset="0"/>
                            </a:rPr>
                            <m:t>𝜏</m:t>
                          </m:r>
                        </m:sup>
                      </m:sSup>
                    </m:oMath>
                  </m:oMathPara>
                </a14:m>
                <a:endParaRPr lang="zh-CN" altLang="en-US" dirty="0"/>
              </a:p>
            </p:txBody>
          </p:sp>
        </mc:Choice>
        <mc:Fallback xmlns="">
          <p:sp>
            <p:nvSpPr>
              <p:cNvPr id="14" name="对象 5"/>
              <p:cNvSpPr txBox="1">
                <a:spLocks noRot="1" noChangeAspect="1" noMove="1" noResize="1" noEditPoints="1" noAdjustHandles="1" noChangeArrowheads="1" noChangeShapeType="1" noTextEdit="1"/>
              </p:cNvSpPr>
              <p:nvPr/>
            </p:nvSpPr>
            <p:spPr>
              <a:xfrm>
                <a:off x="1781752" y="2279389"/>
                <a:ext cx="3232880" cy="1225882"/>
              </a:xfrm>
              <a:prstGeom prst="rect">
                <a:avLst/>
              </a:prstGeom>
              <a:blipFill rotWithShape="1">
                <a:blip r:embed="rId7"/>
                <a:stretch>
                  <a:fillRect l="-18" t="-31" r="1" b="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对象 5"/>
              <p:cNvSpPr txBox="1"/>
              <p:nvPr/>
            </p:nvSpPr>
            <p:spPr>
              <a:xfrm>
                <a:off x="5264866" y="2974931"/>
                <a:ext cx="2862255" cy="1011353"/>
              </a:xfrm>
              <a:prstGeom prst="rect">
                <a:avLst/>
              </a:prstGeom>
            </p:spPr>
            <p:txBody>
              <a:bodyPr>
                <a:normAutofit/>
              </a:bodyPr>
              <a:lstStyle/>
              <a:p>
                <a14:m>
                  <m:oMath xmlns:m="http://schemas.openxmlformats.org/officeDocument/2006/math">
                    <m:sSup>
                      <m:sSupPr>
                        <m:ctrlPr>
                          <a:rPr lang="zh-CN" altLang="en-US" i="1" smtClean="0">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d>
                          <m:dPr>
                            <m:ctrlPr>
                              <a:rPr lang="en-US" altLang="zh-CN" b="0" i="1" smtClean="0">
                                <a:solidFill>
                                  <a:srgbClr val="000000"/>
                                </a:solidFill>
                                <a:latin typeface="Cambria Math" panose="02040503050406030204" pitchFamily="18" charset="0"/>
                              </a:rPr>
                            </m:ctrlPr>
                          </m:dPr>
                          <m:e>
                            <m:r>
                              <a:rPr lang="en-US" altLang="zh-CN" i="1" smtClean="0">
                                <a:solidFill>
                                  <a:srgbClr val="000000"/>
                                </a:solidFill>
                                <a:latin typeface="Cambria Math" panose="02040503050406030204" pitchFamily="18" charset="0"/>
                              </a:rPr>
                              <m:t>𝐴</m:t>
                            </m:r>
                            <m:r>
                              <a:rPr lang="en-US" altLang="zh-CN" b="0" i="1" smtClean="0">
                                <a:solidFill>
                                  <a:srgbClr val="000000"/>
                                </a:solidFill>
                                <a:latin typeface="Cambria Math" panose="02040503050406030204" pitchFamily="18" charset="0"/>
                              </a:rPr>
                              <m:t>+</m:t>
                            </m:r>
                            <m:r>
                              <a:rPr lang="en-US" altLang="zh-CN" b="0" i="1" smtClean="0">
                                <a:solidFill>
                                  <a:srgbClr val="000000"/>
                                </a:solidFill>
                                <a:latin typeface="Cambria Math" panose="02040503050406030204" pitchFamily="18" charset="0"/>
                              </a:rPr>
                              <m:t>𝐵</m:t>
                            </m:r>
                          </m:e>
                        </m:d>
                        <m:r>
                          <a:rPr lang="en-US" altLang="zh-CN" b="0" i="1" smtClean="0">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𝐴𝑡</m:t>
                        </m:r>
                      </m:sup>
                    </m:sSup>
                    <m:sSup>
                      <m:sSupPr>
                        <m:ctrlPr>
                          <a:rPr lang="zh-CN" altLang="en-US" i="1">
                            <a:solidFill>
                              <a:srgbClr val="000000"/>
                            </a:solidFill>
                            <a:latin typeface="Cambria Math" panose="02040503050406030204" pitchFamily="18" charset="0"/>
                          </a:rPr>
                        </m:ctrlPr>
                      </m:sSupPr>
                      <m:e>
                        <m:r>
                          <a:rPr lang="zh-CN" altLang="en-US" i="1" smtClean="0">
                            <a:solidFill>
                              <a:srgbClr val="000000"/>
                            </a:solidFill>
                            <a:latin typeface="Cambria Math" panose="02040503050406030204" pitchFamily="18" charset="0"/>
                          </a:rPr>
                          <m:t>𝑒</m:t>
                        </m:r>
                      </m:e>
                      <m:sup>
                        <m:r>
                          <a:rPr lang="en-US" altLang="zh-CN" b="0" i="1" smtClean="0">
                            <a:solidFill>
                              <a:srgbClr val="000000"/>
                            </a:solidFill>
                            <a:latin typeface="Cambria Math" panose="02040503050406030204" pitchFamily="18" charset="0"/>
                          </a:rPr>
                          <m:t>𝐵𝑡</m:t>
                        </m:r>
                      </m:sup>
                    </m:sSup>
                  </m:oMath>
                </a14:m>
                <a:r>
                  <a:rPr lang="zh-CN" altLang="en-US" dirty="0"/>
                  <a:t> </a:t>
                </a:r>
              </a:p>
            </p:txBody>
          </p:sp>
        </mc:Choice>
        <mc:Fallback xmlns="">
          <p:sp>
            <p:nvSpPr>
              <p:cNvPr id="15" name="对象 5"/>
              <p:cNvSpPr txBox="1">
                <a:spLocks noRot="1" noChangeAspect="1" noMove="1" noResize="1" noEditPoints="1" noAdjustHandles="1" noChangeArrowheads="1" noChangeShapeType="1" noTextEdit="1"/>
              </p:cNvSpPr>
              <p:nvPr/>
            </p:nvSpPr>
            <p:spPr>
              <a:xfrm>
                <a:off x="5264866" y="2974931"/>
                <a:ext cx="2862255" cy="1011353"/>
              </a:xfrm>
              <a:prstGeom prst="rect">
                <a:avLst/>
              </a:prstGeom>
              <a:blipFill rotWithShape="1">
                <a:blip r:embed="rId8"/>
                <a:stretch>
                  <a:fillRect l="-3" t="-58" r="14" b="3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对象 5"/>
              <p:cNvSpPr txBox="1"/>
              <p:nvPr/>
            </p:nvSpPr>
            <p:spPr>
              <a:xfrm>
                <a:off x="5515100" y="3571760"/>
                <a:ext cx="2862255" cy="101135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smtClean="0">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d>
                            <m:dPr>
                              <m:ctrlPr>
                                <a:rPr lang="en-US" altLang="zh-CN" b="0" i="1" smtClean="0">
                                  <a:solidFill>
                                    <a:srgbClr val="000000"/>
                                  </a:solidFill>
                                  <a:latin typeface="Cambria Math" panose="02040503050406030204" pitchFamily="18" charset="0"/>
                                </a:rPr>
                              </m:ctrlPr>
                            </m:dPr>
                            <m:e>
                              <m:r>
                                <a:rPr lang="en-US" altLang="zh-CN" i="1" smtClean="0">
                                  <a:solidFill>
                                    <a:srgbClr val="000000"/>
                                  </a:solidFill>
                                  <a:latin typeface="Cambria Math" panose="02040503050406030204" pitchFamily="18" charset="0"/>
                                </a:rPr>
                                <m:t>𝐴</m:t>
                              </m:r>
                              <m:r>
                                <a:rPr lang="en-US" altLang="zh-CN" b="0" i="1" smtClean="0">
                                  <a:solidFill>
                                    <a:srgbClr val="000000"/>
                                  </a:solidFill>
                                  <a:latin typeface="Cambria Math" panose="02040503050406030204" pitchFamily="18" charset="0"/>
                                </a:rPr>
                                <m:t>+</m:t>
                              </m:r>
                              <m:r>
                                <a:rPr lang="en-US" altLang="zh-CN" b="0" i="1" smtClean="0">
                                  <a:solidFill>
                                    <a:srgbClr val="000000"/>
                                  </a:solidFill>
                                  <a:latin typeface="Cambria Math" panose="02040503050406030204" pitchFamily="18" charset="0"/>
                                </a:rPr>
                                <m:t>𝐵</m:t>
                              </m:r>
                            </m:e>
                          </m:d>
                          <m:r>
                            <a:rPr lang="en-US" altLang="zh-CN" b="0" i="1" smtClean="0">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𝐴𝑡</m:t>
                          </m:r>
                        </m:sup>
                      </m:sSup>
                      <m:sSup>
                        <m:sSupPr>
                          <m:ctrlPr>
                            <a:rPr lang="zh-CN" altLang="en-US" i="1">
                              <a:solidFill>
                                <a:srgbClr val="000000"/>
                              </a:solidFill>
                              <a:latin typeface="Cambria Math" panose="02040503050406030204" pitchFamily="18" charset="0"/>
                            </a:rPr>
                          </m:ctrlPr>
                        </m:sSupPr>
                        <m:e>
                          <m:r>
                            <a:rPr lang="zh-CN" altLang="en-US" i="1" smtClean="0">
                              <a:solidFill>
                                <a:srgbClr val="000000"/>
                              </a:solidFill>
                              <a:latin typeface="Cambria Math" panose="02040503050406030204" pitchFamily="18" charset="0"/>
                            </a:rPr>
                            <m:t>𝑒</m:t>
                          </m:r>
                        </m:e>
                        <m:sup>
                          <m:r>
                            <a:rPr lang="en-US" altLang="zh-CN" b="0" i="1" smtClean="0">
                              <a:solidFill>
                                <a:srgbClr val="000000"/>
                              </a:solidFill>
                              <a:latin typeface="Cambria Math" panose="02040503050406030204" pitchFamily="18" charset="0"/>
                            </a:rPr>
                            <m:t>𝐵𝑡</m:t>
                          </m:r>
                        </m:sup>
                      </m:sSup>
                    </m:oMath>
                  </m:oMathPara>
                </a14:m>
                <a:endParaRPr lang="zh-CN" altLang="en-US" dirty="0"/>
              </a:p>
            </p:txBody>
          </p:sp>
        </mc:Choice>
        <mc:Fallback xmlns="">
          <p:sp>
            <p:nvSpPr>
              <p:cNvPr id="16" name="对象 5"/>
              <p:cNvSpPr txBox="1">
                <a:spLocks noRot="1" noChangeAspect="1" noMove="1" noResize="1" noEditPoints="1" noAdjustHandles="1" noChangeArrowheads="1" noChangeShapeType="1" noTextEdit="1"/>
              </p:cNvSpPr>
              <p:nvPr/>
            </p:nvSpPr>
            <p:spPr>
              <a:xfrm>
                <a:off x="5515100" y="3571760"/>
                <a:ext cx="2862255" cy="1011353"/>
              </a:xfrm>
              <a:prstGeom prst="rect">
                <a:avLst/>
              </a:prstGeom>
              <a:blipFill rotWithShape="1">
                <a:blip r:embed="rId9"/>
                <a:stretch>
                  <a:fillRect l="-4" t="-51" r="15" b="31"/>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29" grpId="0"/>
      <p:bldP spid="30" grpId="0"/>
      <p:bldP spid="19" grpId="0"/>
      <p:bldP spid="14" grpId="0"/>
      <p:bldP spid="15" grpId="0"/>
      <p:bldP spid="16" grpId="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10" name="矩形 9"/>
          <p:cNvSpPr/>
          <p:nvPr/>
        </p:nvSpPr>
        <p:spPr>
          <a:xfrm>
            <a:off x="834799" y="2405405"/>
            <a:ext cx="7193585"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系统的状态变量图如图所示。</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12" name="矩形 11"/>
              <p:cNvSpPr/>
              <p:nvPr/>
            </p:nvSpPr>
            <p:spPr>
              <a:xfrm>
                <a:off x="834799" y="2951836"/>
                <a:ext cx="7193585" cy="1689373"/>
              </a:xfrm>
              <a:prstGeom prst="rect">
                <a:avLst/>
              </a:prstGeom>
              <a:noFill/>
            </p:spPr>
            <p:txBody>
              <a:bodyPr wrap="square">
                <a:spAutoFit/>
              </a:bodyPr>
              <a:lstStyle/>
              <a:p>
                <a:pPr>
                  <a:lnSpc>
                    <a:spcPct val="150000"/>
                  </a:lnSpc>
                </a:pP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由式</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(2.104)</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和式</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(2.105)</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可知，状态</a:t>
                </a:r>
                <a14:m>
                  <m:oMath xmlns:m="http://schemas.openxmlformats.org/officeDocument/2006/math">
                    <m:sSub>
                      <m:sSubPr>
                        <m:ctrlPr>
                          <a:rPr lang="en-US" altLang="zh-CN" i="1" smtClean="0">
                            <a:solidFill>
                              <a:sysClr val="windowText" lastClr="000000"/>
                            </a:solidFill>
                            <a:latin typeface="Cambria Math" panose="02040503050406030204" pitchFamily="18" charset="0"/>
                            <a:ea typeface="宋体" panose="02010600030101010101" pitchFamily="2" charset="-122"/>
                          </a:rPr>
                        </m:ctrlPr>
                      </m:sSubPr>
                      <m:e>
                        <m:r>
                          <a:rPr lang="en-US" altLang="zh-CN" b="0" i="1" smtClean="0">
                            <a:solidFill>
                              <a:sysClr val="windowText" lastClr="000000"/>
                            </a:solidFill>
                            <a:latin typeface="Cambria Math" panose="02040503050406030204" pitchFamily="18" charset="0"/>
                            <a:ea typeface="宋体" panose="02010600030101010101" pitchFamily="2" charset="-122"/>
                          </a:rPr>
                          <m:t>𝑥</m:t>
                        </m:r>
                      </m:e>
                      <m:sub>
                        <m:r>
                          <a:rPr lang="en-US" altLang="zh-CN" b="0" i="1" smtClean="0">
                            <a:solidFill>
                              <a:sysClr val="windowText" lastClr="000000"/>
                            </a:solidFill>
                            <a:latin typeface="Cambria Math" panose="02040503050406030204" pitchFamily="18" charset="0"/>
                            <a:ea typeface="宋体" panose="02010600030101010101" pitchFamily="2" charset="-122"/>
                          </a:rPr>
                          <m:t>2</m:t>
                        </m:r>
                      </m:sub>
                    </m:sSub>
                  </m:oMath>
                </a14:m>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不</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受</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u</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的控制，且在输出</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y</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中也不包含</a:t>
                </a:r>
                <a14:m>
                  <m:oMath xmlns:m="http://schemas.openxmlformats.org/officeDocument/2006/math">
                    <m:sSub>
                      <m:sSubPr>
                        <m:ctrlPr>
                          <a:rPr lang="en-US" altLang="zh-CN" i="1" smtClean="0">
                            <a:solidFill>
                              <a:sysClr val="windowText" lastClr="000000"/>
                            </a:solidFill>
                            <a:latin typeface="Cambria Math" panose="02040503050406030204" pitchFamily="18" charset="0"/>
                            <a:ea typeface="宋体" panose="02010600030101010101" pitchFamily="2" charset="-122"/>
                          </a:rPr>
                        </m:ctrlPr>
                      </m:sSubPr>
                      <m:e>
                        <m:r>
                          <a:rPr lang="en-US" altLang="zh-CN" b="0" i="1" smtClean="0">
                            <a:solidFill>
                              <a:sysClr val="windowText" lastClr="000000"/>
                            </a:solidFill>
                            <a:latin typeface="Cambria Math" panose="02040503050406030204" pitchFamily="18" charset="0"/>
                            <a:ea typeface="宋体" panose="02010600030101010101" pitchFamily="2" charset="-122"/>
                          </a:rPr>
                          <m:t>𝑥</m:t>
                        </m:r>
                      </m:e>
                      <m:sub>
                        <m:r>
                          <a:rPr lang="en-US" altLang="zh-CN" b="0" i="1" smtClean="0">
                            <a:solidFill>
                              <a:sysClr val="windowText" lastClr="000000"/>
                            </a:solidFill>
                            <a:latin typeface="Cambria Math" panose="02040503050406030204" pitchFamily="18" charset="0"/>
                            <a:ea typeface="宋体" panose="02010600030101010101" pitchFamily="2" charset="-122"/>
                          </a:rPr>
                          <m:t>2</m:t>
                        </m:r>
                      </m:sub>
                    </m:sSub>
                  </m:oMath>
                </a14:m>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的信息，</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而为一个既不可控又不可观测的状态。从图中看出，系统中存在一个与</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u</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和</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y</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均无关的孤立部分。所以，式</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(2.97)</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的系统不可控又不可观测。</a:t>
                </a:r>
                <a:endPar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12" name="矩形 11"/>
              <p:cNvSpPr>
                <a:spLocks noRot="1" noChangeAspect="1" noMove="1" noResize="1" noEditPoints="1" noAdjustHandles="1" noChangeArrowheads="1" noChangeShapeType="1" noTextEdit="1"/>
              </p:cNvSpPr>
              <p:nvPr/>
            </p:nvSpPr>
            <p:spPr>
              <a:xfrm>
                <a:off x="834799" y="2951836"/>
                <a:ext cx="7193585" cy="1689373"/>
              </a:xfrm>
              <a:prstGeom prst="rect">
                <a:avLst/>
              </a:prstGeom>
              <a:blipFill>
                <a:blip r:embed="rId4"/>
                <a:stretch>
                  <a:fillRect l="-763" b="-5776"/>
                </a:stretch>
              </a:blipFill>
            </p:spPr>
            <p:txBody>
              <a:bodyPr/>
              <a:lstStyle/>
              <a:p>
                <a:r>
                  <a:rPr lang="zh-CN" altLang="en-US">
                    <a:noFill/>
                  </a:rPr>
                  <a:t> </a:t>
                </a:r>
              </a:p>
            </p:txBody>
          </p:sp>
        </mc:Fallback>
      </mc:AlternateContent>
      <p:grpSp>
        <p:nvGrpSpPr>
          <p:cNvPr id="4" name="组合 3"/>
          <p:cNvGrpSpPr/>
          <p:nvPr/>
        </p:nvGrpSpPr>
        <p:grpSpPr>
          <a:xfrm>
            <a:off x="834800" y="670902"/>
            <a:ext cx="6257479" cy="3039803"/>
            <a:chOff x="834800" y="670902"/>
            <a:chExt cx="6257479" cy="3039803"/>
          </a:xfrm>
        </p:grpSpPr>
        <p:sp>
          <p:nvSpPr>
            <p:cNvPr id="75" name="矩形 74"/>
            <p:cNvSpPr/>
            <p:nvPr/>
          </p:nvSpPr>
          <p:spPr>
            <a:xfrm>
              <a:off x="834800" y="670902"/>
              <a:ext cx="6257479" cy="1273875"/>
            </a:xfrm>
            <a:prstGeom prst="rect">
              <a:avLst/>
            </a:prstGeom>
            <a:noFill/>
          </p:spPr>
          <p:txBody>
            <a:bodyPr wrap="square">
              <a:spAutoFit/>
            </a:bodyPr>
            <a:lstStyle/>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(4)</a:t>
              </a:r>
              <a:r>
                <a:rPr lang="zh-CN" altLang="en-US" dirty="0">
                  <a:solidFill>
                    <a:sysClr val="windowText" lastClr="000000"/>
                  </a:solidFill>
                  <a:latin typeface="宋体" panose="02010600030101010101" pitchFamily="2" charset="-122"/>
                  <a:ea typeface="宋体" panose="02010600030101010101" pitchFamily="2" charset="-122"/>
                </a:rPr>
                <a:t>对于式</a:t>
              </a:r>
              <a:r>
                <a:rPr lang="en-US" altLang="zh-CN" dirty="0">
                  <a:solidFill>
                    <a:sysClr val="windowText" lastClr="000000"/>
                  </a:solidFill>
                  <a:latin typeface="宋体" panose="02010600030101010101" pitchFamily="2" charset="-122"/>
                  <a:ea typeface="宋体" panose="02010600030101010101" pitchFamily="2" charset="-122"/>
                </a:rPr>
                <a:t>(2.97)</a:t>
              </a:r>
              <a:r>
                <a:rPr lang="zh-CN" altLang="en-US" dirty="0">
                  <a:solidFill>
                    <a:sysClr val="windowText" lastClr="000000"/>
                  </a:solidFill>
                  <a:latin typeface="宋体" panose="02010600030101010101" pitchFamily="2" charset="-122"/>
                  <a:ea typeface="宋体" panose="02010600030101010101" pitchFamily="2" charset="-122"/>
                </a:rPr>
                <a:t>所示的系统，其标量微分方程为</a:t>
              </a:r>
              <a:endParaRPr lang="en-US" altLang="zh-CN" dirty="0">
                <a:solidFill>
                  <a:sysClr val="windowText" lastClr="000000"/>
                </a:solidFill>
                <a:latin typeface="宋体" panose="02010600030101010101" pitchFamily="2" charset="-122"/>
                <a:ea typeface="宋体" panose="02010600030101010101" pitchFamily="2" charset="-122"/>
              </a:endParaRPr>
            </a:p>
            <a:p>
              <a:pPr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2.104</a:t>
              </a: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a:t>
              </a:r>
              <a:endPar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endParaRPr>
            </a:p>
            <a:p>
              <a:pPr algn="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2.105</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p>
          </p:txBody>
        </p:sp>
        <mc:AlternateContent xmlns:mc="http://schemas.openxmlformats.org/markup-compatibility/2006" xmlns:a14="http://schemas.microsoft.com/office/drawing/2010/main">
          <mc:Choice Requires="a14">
            <p:sp>
              <p:nvSpPr>
                <p:cNvPr id="2" name="对象 1"/>
                <p:cNvSpPr txBox="1"/>
                <p:nvPr/>
              </p:nvSpPr>
              <p:spPr>
                <a:xfrm>
                  <a:off x="2767012" y="1063624"/>
                  <a:ext cx="3533179" cy="264708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𝑢</m:t>
                                  </m:r>
                                </m:e>
                              </m:m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2</m:t>
                                      </m:r>
                                    </m:sub>
                                  </m:sSub>
                                </m:e>
                              </m:mr>
                            </m:m>
                          </m:e>
                        </m:d>
                      </m:oMath>
                      <m:oMath xmlns:m="http://schemas.openxmlformats.org/officeDocument/2006/math">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1</m:t>
                            </m:r>
                          </m:sub>
                        </m:sSub>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767012" y="1063624"/>
                  <a:ext cx="3533179" cy="2647081"/>
                </a:xfrm>
                <a:prstGeom prst="rect">
                  <a:avLst/>
                </a:prstGeom>
                <a:blipFill>
                  <a:blip r:embed="rId5"/>
                  <a:stretch>
                    <a:fillRect/>
                  </a:stretch>
                </a:blipFill>
              </p:spPr>
              <p:txBody>
                <a:bodyPr/>
                <a:lstStyle/>
                <a:p>
                  <a:r>
                    <a:rPr lang="zh-CN" altLang="en-US">
                      <a:noFill/>
                    </a:rPr>
                    <a:t> </a:t>
                  </a:r>
                </a:p>
              </p:txBody>
            </p:sp>
          </mc:Fallback>
        </mc:AlternateContent>
      </p:grpSp>
      <p:pic>
        <p:nvPicPr>
          <p:cNvPr id="5" name="图片 4"/>
          <p:cNvPicPr>
            <a:picLocks noChangeAspect="1"/>
          </p:cNvPicPr>
          <p:nvPr/>
        </p:nvPicPr>
        <p:blipFill>
          <a:blip r:embed="rId6"/>
          <a:stretch>
            <a:fillRect/>
          </a:stretch>
        </p:blipFill>
        <p:spPr>
          <a:xfrm>
            <a:off x="5438283" y="2317897"/>
            <a:ext cx="3705717" cy="13928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13" name="矩形 12"/>
              <p:cNvSpPr/>
              <p:nvPr/>
            </p:nvSpPr>
            <p:spPr>
              <a:xfrm>
                <a:off x="816506" y="2715484"/>
                <a:ext cx="7193585" cy="919354"/>
              </a:xfrm>
              <a:prstGeom prst="rect">
                <a:avLst/>
              </a:prstGeom>
              <a:noFill/>
            </p:spPr>
            <p:txBody>
              <a:bodyPr wrap="square">
                <a:spAutoFit/>
              </a:bodyPr>
              <a:lstStyle/>
              <a:p>
                <a:pPr>
                  <a:lnSpc>
                    <a:spcPct val="150000"/>
                  </a:lnSpc>
                </a:pP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其中，</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x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为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维状态向量；为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r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维输入向量；</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t</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和</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B</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t</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分别为</a:t>
                </a:r>
                <a:r>
                  <a:rPr lang="en-US" altLang="zh-CN" i="1"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和</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i="1"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dirty="0" err="1">
                    <a:solidFill>
                      <a:sysClr val="windowText" lastClr="000000"/>
                    </a:solidFill>
                    <a:latin typeface="Times New Roman" panose="02020603050405020304" pitchFamily="18" charset="0"/>
                    <a:cs typeface="Times New Roman" panose="02020603050405020304" pitchFamily="18" charset="0"/>
                  </a:rPr>
                  <a:t>×</a:t>
                </a:r>
                <a:r>
                  <a:rPr lang="en-US" altLang="zh-CN" i="1"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r</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的元素是时间函数的矩阵；</a:t>
                </a:r>
                <a14:m>
                  <m:oMath xmlns:m="http://schemas.openxmlformats.org/officeDocument/2006/math">
                    <m:sSub>
                      <m:sSubPr>
                        <m:ctrlPr>
                          <a:rPr lang="en-US" altLang="zh-CN" i="1" smtClean="0">
                            <a:solidFill>
                              <a:sysClr val="windowText" lastClr="000000"/>
                            </a:solidFill>
                            <a:latin typeface="Cambria Math" panose="02040503050406030204" pitchFamily="18" charset="0"/>
                            <a:ea typeface="宋体" panose="02010600030101010101" pitchFamily="2" charset="-122"/>
                          </a:rPr>
                        </m:ctrlPr>
                      </m:sSubPr>
                      <m:e>
                        <m:r>
                          <a:rPr lang="en-US" altLang="zh-CN" b="0" i="1" smtClean="0">
                            <a:solidFill>
                              <a:sysClr val="windowText" lastClr="000000"/>
                            </a:solidFill>
                            <a:latin typeface="Cambria Math" panose="02040503050406030204" pitchFamily="18" charset="0"/>
                            <a:ea typeface="宋体" panose="02010600030101010101" pitchFamily="2" charset="-122"/>
                          </a:rPr>
                          <m:t>𝑇</m:t>
                        </m:r>
                      </m:e>
                      <m:sub>
                        <m:r>
                          <a:rPr lang="en-US" altLang="zh-CN" b="0" i="1" smtClean="0">
                            <a:solidFill>
                              <a:sysClr val="windowText" lastClr="000000"/>
                            </a:solidFill>
                            <a:latin typeface="Cambria Math" panose="02040503050406030204" pitchFamily="18" charset="0"/>
                            <a:ea typeface="宋体" panose="02010600030101010101" pitchFamily="2" charset="-122"/>
                          </a:rPr>
                          <m:t>𝑓</m:t>
                        </m:r>
                      </m:sub>
                    </m:sSub>
                  </m:oMath>
                </a14:m>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为时间定义区间。</a:t>
                </a:r>
                <a:endPar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13" name="矩形 12"/>
              <p:cNvSpPr>
                <a:spLocks noRot="1" noChangeAspect="1" noMove="1" noResize="1" noEditPoints="1" noAdjustHandles="1" noChangeArrowheads="1" noChangeShapeType="1" noTextEdit="1"/>
              </p:cNvSpPr>
              <p:nvPr/>
            </p:nvSpPr>
            <p:spPr>
              <a:xfrm>
                <a:off x="816506" y="2715484"/>
                <a:ext cx="7193585" cy="919354"/>
              </a:xfrm>
              <a:prstGeom prst="rect">
                <a:avLst/>
              </a:prstGeom>
              <a:blipFill>
                <a:blip r:embed="rId4"/>
                <a:stretch>
                  <a:fillRect l="-763" b="-7285"/>
                </a:stretch>
              </a:blipFill>
            </p:spPr>
            <p:txBody>
              <a:bodyPr/>
              <a:lstStyle/>
              <a:p>
                <a:r>
                  <a:rPr lang="zh-CN" altLang="en-US">
                    <a:noFill/>
                  </a:rPr>
                  <a:t> </a:t>
                </a:r>
              </a:p>
            </p:txBody>
          </p:sp>
        </mc:Fallback>
      </mc:AlternateContent>
      <p:grpSp>
        <p:nvGrpSpPr>
          <p:cNvPr id="3" name="组合 2"/>
          <p:cNvGrpSpPr/>
          <p:nvPr/>
        </p:nvGrpSpPr>
        <p:grpSpPr>
          <a:xfrm>
            <a:off x="834800" y="670902"/>
            <a:ext cx="7193585" cy="4133095"/>
            <a:chOff x="834800" y="670902"/>
            <a:chExt cx="7193585" cy="4133095"/>
          </a:xfrm>
        </p:grpSpPr>
        <p:sp>
          <p:nvSpPr>
            <p:cNvPr id="75" name="矩形 74"/>
            <p:cNvSpPr/>
            <p:nvPr/>
          </p:nvSpPr>
          <p:spPr>
            <a:xfrm>
              <a:off x="834800" y="670902"/>
              <a:ext cx="7193585" cy="2104872"/>
            </a:xfrm>
            <a:prstGeom prst="rect">
              <a:avLst/>
            </a:prstGeom>
            <a:noFill/>
          </p:spPr>
          <p:txBody>
            <a:bodyPr wrap="square">
              <a:spAutoFit/>
            </a:bodyPr>
            <a:lstStyle/>
            <a:p>
              <a:pPr>
                <a:lnSpc>
                  <a:spcPct val="150000"/>
                </a:lnSpc>
              </a:pPr>
              <a:r>
                <a:rPr lang="en-US" altLang="zh-CN" b="1" dirty="0">
                  <a:solidFill>
                    <a:sysClr val="windowText" lastClr="000000"/>
                  </a:solidFill>
                  <a:latin typeface="宋体" panose="02010600030101010101" pitchFamily="2" charset="-122"/>
                  <a:ea typeface="宋体" panose="02010600030101010101" pitchFamily="2" charset="-122"/>
                </a:rPr>
                <a:t>2.5.2  </a:t>
              </a:r>
              <a:r>
                <a:rPr lang="zh-CN" altLang="en-US" b="1" dirty="0">
                  <a:solidFill>
                    <a:sysClr val="windowText" lastClr="000000"/>
                  </a:solidFill>
                  <a:latin typeface="宋体" panose="02010600030101010101" pitchFamily="2" charset="-122"/>
                  <a:ea typeface="宋体" panose="02010600030101010101" pitchFamily="2" charset="-122"/>
                </a:rPr>
                <a:t>可控性定义及其判据</a:t>
              </a:r>
              <a:endParaRPr lang="en-US" altLang="zh-CN" b="1"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1</a:t>
              </a: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、可控性定义</a:t>
              </a:r>
              <a:endPar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1</a:t>
              </a: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）线性时变连续系统的可控性定义</a:t>
              </a:r>
              <a:endPar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     考虑线性时变连续系统的状态方程</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gn="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2.106</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p>
          </p:txBody>
        </p:sp>
        <mc:AlternateContent xmlns:mc="http://schemas.openxmlformats.org/markup-compatibility/2006" xmlns:a14="http://schemas.microsoft.com/office/drawing/2010/main">
          <mc:Choice Requires="a14">
            <p:sp>
              <p:nvSpPr>
                <p:cNvPr id="2" name="对象 1"/>
                <p:cNvSpPr txBox="1"/>
                <p:nvPr/>
              </p:nvSpPr>
              <p:spPr>
                <a:xfrm>
                  <a:off x="2339975" y="2360612"/>
                  <a:ext cx="5616401" cy="244338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𝐵</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𝑢</m:t>
                        </m:r>
                        <m:r>
                          <a:rPr lang="zh-CN" altLang="en-US" i="1">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𝑇</m:t>
                            </m:r>
                          </m:e>
                          <m:sub>
                            <m:r>
                              <m:rPr>
                                <m:sty m:val="p"/>
                              </m:rPr>
                              <a:rPr lang="zh-CN" altLang="en-US" i="0">
                                <a:solidFill>
                                  <a:srgbClr val="000000"/>
                                </a:solidFill>
                                <a:latin typeface="Cambria Math" panose="02040503050406030204" pitchFamily="18" charset="0"/>
                              </a:rPr>
                              <m:t>f</m:t>
                            </m:r>
                          </m:sub>
                        </m:sSub>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339975" y="2360612"/>
                  <a:ext cx="5616401" cy="2443385"/>
                </a:xfrm>
                <a:prstGeom prst="rect">
                  <a:avLst/>
                </a:prstGeom>
                <a:blipFill>
                  <a:blip r:embed="rId5"/>
                  <a:stretch>
                    <a:fillRect/>
                  </a:stretch>
                </a:blipFill>
              </p:spPr>
              <p:txBody>
                <a:bodyPr/>
                <a:lstStyle/>
                <a:p>
                  <a:r>
                    <a:rPr lang="zh-CN" alt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13" grpId="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13" name="矩形 12"/>
              <p:cNvSpPr/>
              <p:nvPr/>
            </p:nvSpPr>
            <p:spPr>
              <a:xfrm>
                <a:off x="505188" y="2405108"/>
                <a:ext cx="7883236" cy="2587183"/>
              </a:xfrm>
              <a:prstGeom prst="rect">
                <a:avLst/>
              </a:prstGeom>
              <a:noFill/>
            </p:spPr>
            <p:txBody>
              <a:bodyPr wrap="square">
                <a:spAutoFit/>
              </a:bodyPr>
              <a:lstStyle/>
              <a:p>
                <a:pPr>
                  <a:lnSpc>
                    <a:spcPct val="150000"/>
                  </a:lnSpc>
                </a:pPr>
                <a:r>
                  <a:rPr lang="zh-CN" altLang="en-US" b="1" dirty="0">
                    <a:solidFill>
                      <a:sysClr val="windowText" lastClr="000000"/>
                    </a:solidFill>
                    <a:latin typeface="宋体" panose="02010600030101010101" pitchFamily="2" charset="-122"/>
                    <a:ea typeface="宋体" panose="02010600030101010101" pitchFamily="2" charset="-122"/>
                  </a:rPr>
                  <a:t>定义</a:t>
                </a:r>
                <a:r>
                  <a:rPr lang="en-US" altLang="zh-CN" b="1" dirty="0">
                    <a:solidFill>
                      <a:sysClr val="windowText" lastClr="000000"/>
                    </a:solidFill>
                    <a:latin typeface="宋体" panose="02010600030101010101" pitchFamily="2" charset="-122"/>
                    <a:ea typeface="宋体" panose="02010600030101010101" pitchFamily="2" charset="-122"/>
                  </a:rPr>
                  <a:t>2  </a:t>
                </a:r>
                <a:r>
                  <a:rPr lang="zh-CN" altLang="en-US" dirty="0">
                    <a:solidFill>
                      <a:sysClr val="windowText" lastClr="000000"/>
                    </a:solidFill>
                    <a:latin typeface="宋体" panose="02010600030101010101" pitchFamily="2" charset="-122"/>
                    <a:ea typeface="宋体" panose="02010600030101010101" pitchFamily="2" charset="-122"/>
                  </a:rPr>
                  <a:t>对于式</a:t>
                </a:r>
                <a:r>
                  <a:rPr lang="en-US" altLang="zh-CN" dirty="0">
                    <a:solidFill>
                      <a:sysClr val="windowText" lastClr="000000"/>
                    </a:solidFill>
                    <a:latin typeface="宋体" panose="02010600030101010101" pitchFamily="2" charset="-122"/>
                    <a:ea typeface="宋体" panose="02010600030101010101" pitchFamily="2" charset="-122"/>
                  </a:rPr>
                  <a:t>(2.106)</a:t>
                </a:r>
                <a:r>
                  <a:rPr lang="zh-CN" altLang="en-US" dirty="0">
                    <a:solidFill>
                      <a:sysClr val="windowText" lastClr="000000"/>
                    </a:solidFill>
                    <a:latin typeface="宋体" panose="02010600030101010101" pitchFamily="2" charset="-122"/>
                    <a:ea typeface="宋体" panose="02010600030101010101" pitchFamily="2" charset="-122"/>
                  </a:rPr>
                  <a:t>所示线性时变连续系统，如果状态空间中的所有非零状态都是在</a:t>
                </a:r>
                <a14:m>
                  <m:oMath xmlns:m="http://schemas.openxmlformats.org/officeDocument/2006/math">
                    <m:sSub>
                      <m:sSubPr>
                        <m:ctrlPr>
                          <a:rPr lang="en-US" altLang="zh-CN" i="1" smtClean="0">
                            <a:solidFill>
                              <a:sysClr val="windowText" lastClr="000000"/>
                            </a:solidFill>
                            <a:latin typeface="Cambria Math" panose="02040503050406030204" pitchFamily="18" charset="0"/>
                            <a:ea typeface="宋体" panose="02010600030101010101" pitchFamily="2" charset="-122"/>
                          </a:rPr>
                        </m:ctrlPr>
                      </m:sSubPr>
                      <m:e>
                        <m:r>
                          <a:rPr lang="en-US" altLang="zh-CN" b="0" i="1" smtClean="0">
                            <a:solidFill>
                              <a:sysClr val="windowText" lastClr="000000"/>
                            </a:solidFill>
                            <a:latin typeface="Cambria Math" panose="02040503050406030204" pitchFamily="18" charset="0"/>
                            <a:ea typeface="宋体" panose="02010600030101010101" pitchFamily="2" charset="-122"/>
                          </a:rPr>
                          <m:t>𝑡</m:t>
                        </m:r>
                      </m:e>
                      <m:sub>
                        <m:r>
                          <a:rPr lang="en-US" altLang="zh-CN" b="0" i="1" smtClean="0">
                            <a:solidFill>
                              <a:sysClr val="windowText" lastClr="000000"/>
                            </a:solidFill>
                            <a:latin typeface="Cambria Math" panose="02040503050406030204" pitchFamily="18" charset="0"/>
                            <a:ea typeface="宋体" panose="02010600030101010101" pitchFamily="2" charset="-122"/>
                          </a:rPr>
                          <m:t>0</m:t>
                        </m:r>
                      </m:sub>
                    </m:sSub>
                  </m:oMath>
                </a14:m>
                <a:r>
                  <a:rPr lang="en-US" altLang="zh-CN" dirty="0">
                    <a:solidFill>
                      <a:sysClr val="windowText" lastClr="000000"/>
                    </a:solidFill>
                    <a:latin typeface="宋体" panose="02010600030101010101" pitchFamily="2" charset="-122"/>
                    <a:ea typeface="宋体" panose="02010600030101010101" pitchFamily="2" charset="-122"/>
                  </a:rPr>
                  <a:t>(</a:t>
                </a:r>
                <a14:m>
                  <m:oMath xmlns:m="http://schemas.openxmlformats.org/officeDocument/2006/math">
                    <m:sSub>
                      <m:sSubPr>
                        <m:ctrlPr>
                          <a:rPr lang="en-US" altLang="zh-CN" i="1">
                            <a:solidFill>
                              <a:sysClr val="windowText" lastClr="000000"/>
                            </a:solidFill>
                            <a:latin typeface="Cambria Math" panose="02040503050406030204" pitchFamily="18" charset="0"/>
                          </a:rPr>
                        </m:ctrlPr>
                      </m:sSubPr>
                      <m:e>
                        <m:r>
                          <a:rPr lang="en-US" altLang="zh-CN" i="1">
                            <a:solidFill>
                              <a:sysClr val="windowText" lastClr="000000"/>
                            </a:solidFill>
                            <a:latin typeface="Cambria Math" panose="02040503050406030204" pitchFamily="18" charset="0"/>
                          </a:rPr>
                          <m:t>𝑡</m:t>
                        </m:r>
                      </m:e>
                      <m:sub>
                        <m:r>
                          <a:rPr lang="en-US" altLang="zh-CN" i="1">
                            <a:solidFill>
                              <a:sysClr val="windowText" lastClr="000000"/>
                            </a:solidFill>
                            <a:latin typeface="Cambria Math" panose="02040503050406030204" pitchFamily="18" charset="0"/>
                          </a:rPr>
                          <m:t>0</m:t>
                        </m:r>
                      </m:sub>
                    </m:sSub>
                    <m:r>
                      <a:rPr lang="en-US" altLang="zh-CN" i="1">
                        <a:solidFill>
                          <a:sysClr val="windowText" lastClr="000000"/>
                        </a:solidFill>
                        <a:latin typeface="Cambria Math" panose="02040503050406030204" pitchFamily="18" charset="0"/>
                        <a:ea typeface="Cambria Math" panose="02040503050406030204" pitchFamily="18" charset="0"/>
                      </a:rPr>
                      <m:t>∈</m:t>
                    </m:r>
                    <m:sSub>
                      <m:sSubPr>
                        <m:ctrlPr>
                          <a:rPr lang="en-US" altLang="zh-CN" i="1">
                            <a:solidFill>
                              <a:sysClr val="windowText" lastClr="000000"/>
                            </a:solidFill>
                            <a:latin typeface="Cambria Math" panose="02040503050406030204" pitchFamily="18" charset="0"/>
                            <a:ea typeface="Cambria Math" panose="02040503050406030204" pitchFamily="18" charset="0"/>
                          </a:rPr>
                        </m:ctrlPr>
                      </m:sSubPr>
                      <m:e>
                        <m:r>
                          <a:rPr lang="en-US" altLang="zh-CN" i="1">
                            <a:solidFill>
                              <a:sysClr val="windowText" lastClr="000000"/>
                            </a:solidFill>
                            <a:latin typeface="Cambria Math" panose="02040503050406030204" pitchFamily="18" charset="0"/>
                            <a:ea typeface="Cambria Math" panose="02040503050406030204" pitchFamily="18" charset="0"/>
                          </a:rPr>
                          <m:t>𝑇</m:t>
                        </m:r>
                      </m:e>
                      <m:sub>
                        <m:r>
                          <a:rPr lang="en-US" altLang="zh-CN" i="1">
                            <a:solidFill>
                              <a:sysClr val="windowText" lastClr="000000"/>
                            </a:solidFill>
                            <a:latin typeface="Cambria Math" panose="02040503050406030204" pitchFamily="18" charset="0"/>
                            <a:ea typeface="Cambria Math" panose="02040503050406030204" pitchFamily="18" charset="0"/>
                          </a:rPr>
                          <m:t>𝑓</m:t>
                        </m:r>
                      </m:sub>
                    </m:sSub>
                  </m:oMath>
                </a14:m>
                <a:r>
                  <a:rPr lang="en-US" altLang="zh-CN" dirty="0">
                    <a:solidFill>
                      <a:sysClr val="windowText" lastClr="000000"/>
                    </a:solidFill>
                    <a:latin typeface="宋体" panose="02010600030101010101" pitchFamily="2" charset="-122"/>
                    <a:ea typeface="宋体" panose="02010600030101010101" pitchFamily="2" charset="-122"/>
                  </a:rPr>
                  <a:t>)</a:t>
                </a:r>
                <a:r>
                  <a:rPr lang="zh-CN" altLang="en-US" dirty="0">
                    <a:solidFill>
                      <a:sysClr val="windowText" lastClr="000000"/>
                    </a:solidFill>
                    <a:latin typeface="宋体" panose="02010600030101010101" pitchFamily="2" charset="-122"/>
                    <a:ea typeface="宋体" panose="02010600030101010101" pitchFamily="2" charset="-122"/>
                  </a:rPr>
                  <a:t>时刻可控的，则称系统在时刻</a:t>
                </a:r>
                <a14:m>
                  <m:oMath xmlns:m="http://schemas.openxmlformats.org/officeDocument/2006/math">
                    <m:sSub>
                      <m:sSubPr>
                        <m:ctrlPr>
                          <a:rPr lang="en-US" altLang="zh-CN" i="1">
                            <a:solidFill>
                              <a:sysClr val="windowText" lastClr="000000"/>
                            </a:solidFill>
                            <a:latin typeface="Cambria Math" panose="02040503050406030204" pitchFamily="18" charset="0"/>
                          </a:rPr>
                        </m:ctrlPr>
                      </m:sSubPr>
                      <m:e>
                        <m:r>
                          <a:rPr lang="en-US" altLang="zh-CN" i="1">
                            <a:solidFill>
                              <a:sysClr val="windowText" lastClr="000000"/>
                            </a:solidFill>
                            <a:latin typeface="Cambria Math" panose="02040503050406030204" pitchFamily="18" charset="0"/>
                          </a:rPr>
                          <m:t>𝑡</m:t>
                        </m:r>
                      </m:e>
                      <m:sub>
                        <m:r>
                          <a:rPr lang="en-US" altLang="zh-CN" i="1">
                            <a:solidFill>
                              <a:sysClr val="windowText" lastClr="000000"/>
                            </a:solidFill>
                            <a:latin typeface="Cambria Math" panose="02040503050406030204" pitchFamily="18" charset="0"/>
                          </a:rPr>
                          <m:t>0</m:t>
                        </m:r>
                      </m:sub>
                    </m:sSub>
                  </m:oMath>
                </a14:m>
                <a:r>
                  <a:rPr lang="zh-CN" altLang="en-US" dirty="0">
                    <a:solidFill>
                      <a:sysClr val="windowText" lastClr="000000"/>
                    </a:solidFill>
                    <a:latin typeface="宋体" panose="02010600030101010101" pitchFamily="2" charset="-122"/>
                    <a:ea typeface="宋体" panose="02010600030101010101" pitchFamily="2" charset="-122"/>
                  </a:rPr>
                  <a:t>是完全可控的，简称系统在时刻可控。</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b="1" dirty="0">
                    <a:solidFill>
                      <a:sysClr val="windowText" lastClr="000000"/>
                    </a:solidFill>
                    <a:latin typeface="宋体" panose="02010600030101010101" pitchFamily="2" charset="-122"/>
                    <a:ea typeface="宋体" panose="02010600030101010101" pitchFamily="2" charset="-122"/>
                  </a:rPr>
                  <a:t>定义</a:t>
                </a:r>
                <a:r>
                  <a:rPr lang="en-US" altLang="zh-CN" b="1" dirty="0">
                    <a:solidFill>
                      <a:sysClr val="windowText" lastClr="000000"/>
                    </a:solidFill>
                    <a:latin typeface="宋体" panose="02010600030101010101" pitchFamily="2" charset="-122"/>
                    <a:ea typeface="宋体" panose="02010600030101010101" pitchFamily="2" charset="-122"/>
                  </a:rPr>
                  <a:t>3  </a:t>
                </a:r>
                <a:r>
                  <a:rPr lang="zh-CN" altLang="en-US" dirty="0">
                    <a:solidFill>
                      <a:sysClr val="windowText" lastClr="000000"/>
                    </a:solidFill>
                    <a:latin typeface="宋体" panose="02010600030101010101" pitchFamily="2" charset="-122"/>
                    <a:ea typeface="宋体" panose="02010600030101010101" pitchFamily="2" charset="-122"/>
                  </a:rPr>
                  <a:t>对于式</a:t>
                </a:r>
                <a:r>
                  <a:rPr lang="en-US" altLang="zh-CN" dirty="0">
                    <a:solidFill>
                      <a:sysClr val="windowText" lastClr="000000"/>
                    </a:solidFill>
                    <a:latin typeface="宋体" panose="02010600030101010101" pitchFamily="2" charset="-122"/>
                    <a:ea typeface="宋体" panose="02010600030101010101" pitchFamily="2" charset="-122"/>
                  </a:rPr>
                  <a:t>(2.106)</a:t>
                </a:r>
                <a:r>
                  <a:rPr lang="zh-CN" altLang="en-US" dirty="0">
                    <a:solidFill>
                      <a:sysClr val="windowText" lastClr="000000"/>
                    </a:solidFill>
                    <a:latin typeface="宋体" panose="02010600030101010101" pitchFamily="2" charset="-122"/>
                    <a:ea typeface="宋体" panose="02010600030101010101" pitchFamily="2" charset="-122"/>
                  </a:rPr>
                  <a:t>所示线性时变连续系统，取定初始时刻</a:t>
                </a:r>
                <a14:m>
                  <m:oMath xmlns:m="http://schemas.openxmlformats.org/officeDocument/2006/math">
                    <m:sSub>
                      <m:sSubPr>
                        <m:ctrlPr>
                          <a:rPr lang="en-US" altLang="zh-CN" i="1" smtClean="0">
                            <a:solidFill>
                              <a:sysClr val="windowText" lastClr="000000"/>
                            </a:solidFill>
                            <a:latin typeface="Cambria Math" panose="02040503050406030204" pitchFamily="18" charset="0"/>
                          </a:rPr>
                        </m:ctrlPr>
                      </m:sSubPr>
                      <m:e>
                        <m:r>
                          <a:rPr lang="en-US" altLang="zh-CN" i="1">
                            <a:solidFill>
                              <a:sysClr val="windowText" lastClr="000000"/>
                            </a:solidFill>
                            <a:latin typeface="Cambria Math" panose="02040503050406030204" pitchFamily="18" charset="0"/>
                          </a:rPr>
                          <m:t>𝑡</m:t>
                        </m:r>
                      </m:e>
                      <m:sub>
                        <m:r>
                          <a:rPr lang="en-US" altLang="zh-CN" i="1">
                            <a:solidFill>
                              <a:sysClr val="windowText" lastClr="000000"/>
                            </a:solidFill>
                            <a:latin typeface="Cambria Math" panose="02040503050406030204" pitchFamily="18" charset="0"/>
                          </a:rPr>
                          <m:t>0</m:t>
                        </m:r>
                      </m:sub>
                    </m:sSub>
                    <m:r>
                      <a:rPr lang="en-US" altLang="zh-CN" i="1">
                        <a:solidFill>
                          <a:sysClr val="windowText" lastClr="000000"/>
                        </a:solidFill>
                        <a:latin typeface="Cambria Math" panose="02040503050406030204" pitchFamily="18" charset="0"/>
                        <a:ea typeface="Cambria Math" panose="02040503050406030204" pitchFamily="18" charset="0"/>
                      </a:rPr>
                      <m:t>∈</m:t>
                    </m:r>
                    <m:sSub>
                      <m:sSubPr>
                        <m:ctrlPr>
                          <a:rPr lang="en-US" altLang="zh-CN" i="1">
                            <a:solidFill>
                              <a:sysClr val="windowText" lastClr="000000"/>
                            </a:solidFill>
                            <a:latin typeface="Cambria Math" panose="02040503050406030204" pitchFamily="18" charset="0"/>
                            <a:ea typeface="Cambria Math" panose="02040503050406030204" pitchFamily="18" charset="0"/>
                          </a:rPr>
                        </m:ctrlPr>
                      </m:sSubPr>
                      <m:e>
                        <m:r>
                          <a:rPr lang="en-US" altLang="zh-CN" i="1">
                            <a:solidFill>
                              <a:sysClr val="windowText" lastClr="000000"/>
                            </a:solidFill>
                            <a:latin typeface="Cambria Math" panose="02040503050406030204" pitchFamily="18" charset="0"/>
                            <a:ea typeface="Cambria Math" panose="02040503050406030204" pitchFamily="18" charset="0"/>
                          </a:rPr>
                          <m:t>𝑇</m:t>
                        </m:r>
                      </m:e>
                      <m:sub>
                        <m:r>
                          <a:rPr lang="en-US" altLang="zh-CN" i="1">
                            <a:solidFill>
                              <a:sysClr val="windowText" lastClr="000000"/>
                            </a:solidFill>
                            <a:latin typeface="Cambria Math" panose="02040503050406030204" pitchFamily="18" charset="0"/>
                            <a:ea typeface="Cambria Math" panose="02040503050406030204" pitchFamily="18" charset="0"/>
                          </a:rPr>
                          <m:t>𝑓</m:t>
                        </m:r>
                      </m:sub>
                    </m:sSub>
                  </m:oMath>
                </a14:m>
                <a:r>
                  <a:rPr lang="en-US" altLang="zh-CN" dirty="0">
                    <a:solidFill>
                      <a:sysClr val="windowText" lastClr="000000"/>
                    </a:solidFill>
                    <a:latin typeface="宋体" panose="02010600030101010101" pitchFamily="2" charset="-122"/>
                    <a:ea typeface="宋体" panose="02010600030101010101" pitchFamily="2" charset="-122"/>
                  </a:rPr>
                  <a:t>,</a:t>
                </a:r>
                <a:r>
                  <a:rPr lang="zh-CN" altLang="en-US" dirty="0">
                    <a:solidFill>
                      <a:sysClr val="windowText" lastClr="000000"/>
                    </a:solidFill>
                    <a:latin typeface="宋体" panose="02010600030101010101" pitchFamily="2" charset="-122"/>
                    <a:ea typeface="宋体" panose="02010600030101010101" pitchFamily="2" charset="-122"/>
                  </a:rPr>
                  <a:t>如果状态空间中存在一个或一些非零状态在时刻</a:t>
                </a:r>
                <a14:m>
                  <m:oMath xmlns:m="http://schemas.openxmlformats.org/officeDocument/2006/math">
                    <m:sSub>
                      <m:sSubPr>
                        <m:ctrlPr>
                          <a:rPr lang="en-US" altLang="zh-CN" i="1">
                            <a:solidFill>
                              <a:sysClr val="windowText" lastClr="000000"/>
                            </a:solidFill>
                            <a:latin typeface="Cambria Math" panose="02040503050406030204" pitchFamily="18" charset="0"/>
                          </a:rPr>
                        </m:ctrlPr>
                      </m:sSubPr>
                      <m:e>
                        <m:r>
                          <a:rPr lang="en-US" altLang="zh-CN" i="1">
                            <a:solidFill>
                              <a:sysClr val="windowText" lastClr="000000"/>
                            </a:solidFill>
                            <a:latin typeface="Cambria Math" panose="02040503050406030204" pitchFamily="18" charset="0"/>
                          </a:rPr>
                          <m:t>𝑡</m:t>
                        </m:r>
                      </m:e>
                      <m:sub>
                        <m:r>
                          <a:rPr lang="en-US" altLang="zh-CN" i="1">
                            <a:solidFill>
                              <a:sysClr val="windowText" lastClr="000000"/>
                            </a:solidFill>
                            <a:latin typeface="Cambria Math" panose="02040503050406030204" pitchFamily="18" charset="0"/>
                          </a:rPr>
                          <m:t>0</m:t>
                        </m:r>
                      </m:sub>
                    </m:sSub>
                  </m:oMath>
                </a14:m>
                <a:r>
                  <a:rPr lang="zh-CN" altLang="en-US" dirty="0">
                    <a:solidFill>
                      <a:sysClr val="windowText" lastClr="000000"/>
                    </a:solidFill>
                    <a:latin typeface="宋体" panose="02010600030101010101" pitchFamily="2" charset="-122"/>
                    <a:ea typeface="宋体" panose="02010600030101010101" pitchFamily="2" charset="-122"/>
                  </a:rPr>
                  <a:t>是不可控的，则称系统在时刻</a:t>
                </a:r>
                <a14:m>
                  <m:oMath xmlns:m="http://schemas.openxmlformats.org/officeDocument/2006/math">
                    <m:sSub>
                      <m:sSubPr>
                        <m:ctrlPr>
                          <a:rPr lang="en-US" altLang="zh-CN" i="1">
                            <a:solidFill>
                              <a:sysClr val="windowText" lastClr="000000"/>
                            </a:solidFill>
                            <a:latin typeface="Cambria Math" panose="02040503050406030204" pitchFamily="18" charset="0"/>
                          </a:rPr>
                        </m:ctrlPr>
                      </m:sSubPr>
                      <m:e>
                        <m:r>
                          <a:rPr lang="en-US" altLang="zh-CN" i="1">
                            <a:solidFill>
                              <a:sysClr val="windowText" lastClr="000000"/>
                            </a:solidFill>
                            <a:latin typeface="Cambria Math" panose="02040503050406030204" pitchFamily="18" charset="0"/>
                          </a:rPr>
                          <m:t>𝑡</m:t>
                        </m:r>
                      </m:e>
                      <m:sub>
                        <m:r>
                          <a:rPr lang="en-US" altLang="zh-CN" i="1">
                            <a:solidFill>
                              <a:sysClr val="windowText" lastClr="000000"/>
                            </a:solidFill>
                            <a:latin typeface="Cambria Math" panose="02040503050406030204" pitchFamily="18" charset="0"/>
                          </a:rPr>
                          <m:t>0</m:t>
                        </m:r>
                      </m:sub>
                    </m:sSub>
                  </m:oMath>
                </a14:m>
                <a:r>
                  <a:rPr lang="zh-CN" altLang="en-US" dirty="0">
                    <a:solidFill>
                      <a:sysClr val="windowText" lastClr="000000"/>
                    </a:solidFill>
                    <a:latin typeface="宋体" panose="02010600030101010101" pitchFamily="2" charset="-122"/>
                    <a:ea typeface="宋体" panose="02010600030101010101" pitchFamily="2" charset="-122"/>
                  </a:rPr>
                  <a:t>是不完全可控的，也称系统不可控。</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mc:Choice>
        <mc:Fallback xmlns="">
          <p:sp>
            <p:nvSpPr>
              <p:cNvPr id="13" name="矩形 12"/>
              <p:cNvSpPr>
                <a:spLocks noRot="1" noChangeAspect="1" noMove="1" noResize="1" noEditPoints="1" noAdjustHandles="1" noChangeArrowheads="1" noChangeShapeType="1" noTextEdit="1"/>
              </p:cNvSpPr>
              <p:nvPr/>
            </p:nvSpPr>
            <p:spPr>
              <a:xfrm>
                <a:off x="505188" y="2405108"/>
                <a:ext cx="7883236" cy="2587183"/>
              </a:xfrm>
              <a:prstGeom prst="rect">
                <a:avLst/>
              </a:prstGeom>
              <a:blipFill rotWithShape="1">
                <a:blip r:embed="rId4"/>
                <a:stretch>
                  <a:fillRect l="-5" t="-14" r="1" b="2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nvSpPr>
            <p:spPr>
              <a:xfrm>
                <a:off x="505188" y="699542"/>
                <a:ext cx="8133624" cy="1766381"/>
              </a:xfrm>
              <a:prstGeom prst="rect">
                <a:avLst/>
              </a:prstGeom>
              <a:noFill/>
            </p:spPr>
            <p:txBody>
              <a:bodyPr wrap="square">
                <a:spAutoFit/>
              </a:bodyPr>
              <a:lstStyle/>
              <a:p>
                <a:pPr>
                  <a:lnSpc>
                    <a:spcPct val="150000"/>
                  </a:lnSpc>
                </a:pPr>
                <a:r>
                  <a:rPr lang="zh-CN" altLang="en-US" b="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定义</a:t>
                </a:r>
                <a:r>
                  <a:rPr lang="en-US" altLang="zh-CN" b="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1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对于式</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(2.106)</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所示线性时变连续系统，如果对取定初始时刻</a:t>
                </a:r>
                <a14:m>
                  <m:oMath xmlns:m="http://schemas.openxmlformats.org/officeDocument/2006/math">
                    <m:sSub>
                      <m:sSubPr>
                        <m:ctrlPr>
                          <a:rPr lang="en-US" altLang="zh-CN" i="1" smtClean="0">
                            <a:solidFill>
                              <a:sysClr val="windowText" lastClr="000000"/>
                            </a:solidFill>
                            <a:latin typeface="Cambria Math" panose="02040503050406030204" pitchFamily="18" charset="0"/>
                            <a:ea typeface="宋体" panose="02010600030101010101" pitchFamily="2" charset="-122"/>
                          </a:rPr>
                        </m:ctrlPr>
                      </m:sSubPr>
                      <m:e>
                        <m:r>
                          <a:rPr lang="en-US" altLang="zh-CN" b="0" i="1" smtClean="0">
                            <a:solidFill>
                              <a:sysClr val="windowText" lastClr="000000"/>
                            </a:solidFill>
                            <a:latin typeface="Cambria Math" panose="02040503050406030204" pitchFamily="18" charset="0"/>
                            <a:ea typeface="宋体" panose="02010600030101010101" pitchFamily="2" charset="-122"/>
                          </a:rPr>
                          <m:t>𝑡</m:t>
                        </m:r>
                      </m:e>
                      <m:sub>
                        <m:r>
                          <a:rPr lang="en-US" altLang="zh-CN" b="0" i="1" smtClean="0">
                            <a:solidFill>
                              <a:sysClr val="windowText" lastClr="000000"/>
                            </a:solidFill>
                            <a:latin typeface="Cambria Math" panose="02040503050406030204" pitchFamily="18" charset="0"/>
                            <a:ea typeface="宋体" panose="02010600030101010101" pitchFamily="2" charset="-122"/>
                          </a:rPr>
                          <m:t>0</m:t>
                        </m:r>
                      </m:sub>
                    </m:sSub>
                    <m:r>
                      <a:rPr lang="en-US" altLang="zh-CN" i="1" smtClean="0">
                        <a:solidFill>
                          <a:sysClr val="windowText" lastClr="000000"/>
                        </a:solidFill>
                        <a:latin typeface="Cambria Math" panose="02040503050406030204" pitchFamily="18" charset="0"/>
                        <a:ea typeface="Cambria Math" panose="02040503050406030204" pitchFamily="18" charset="0"/>
                      </a:rPr>
                      <m:t>∈</m:t>
                    </m:r>
                    <m:sSub>
                      <m:sSubPr>
                        <m:ctrlPr>
                          <a:rPr lang="en-US" altLang="zh-CN" i="1" smtClean="0">
                            <a:solidFill>
                              <a:sysClr val="windowText" lastClr="000000"/>
                            </a:solidFill>
                            <a:latin typeface="Cambria Math" panose="02040503050406030204" pitchFamily="18" charset="0"/>
                            <a:ea typeface="Cambria Math" panose="02040503050406030204" pitchFamily="18" charset="0"/>
                          </a:rPr>
                        </m:ctrlPr>
                      </m:sSubPr>
                      <m:e>
                        <m:r>
                          <a:rPr lang="en-US" altLang="zh-CN" b="0" i="1" smtClean="0">
                            <a:solidFill>
                              <a:sysClr val="windowText" lastClr="000000"/>
                            </a:solidFill>
                            <a:latin typeface="Cambria Math" panose="02040503050406030204" pitchFamily="18" charset="0"/>
                            <a:ea typeface="Cambria Math" panose="02040503050406030204" pitchFamily="18" charset="0"/>
                          </a:rPr>
                          <m:t>𝑇</m:t>
                        </m:r>
                      </m:e>
                      <m:sub>
                        <m:r>
                          <a:rPr lang="en-US" altLang="zh-CN" b="0" i="1" smtClean="0">
                            <a:solidFill>
                              <a:sysClr val="windowText" lastClr="000000"/>
                            </a:solidFill>
                            <a:latin typeface="Cambria Math" panose="02040503050406030204" pitchFamily="18" charset="0"/>
                            <a:ea typeface="Cambria Math" panose="02040503050406030204" pitchFamily="18" charset="0"/>
                          </a:rPr>
                          <m:t>𝑓</m:t>
                        </m:r>
                      </m:sub>
                    </m:sSub>
                  </m:oMath>
                </a14:m>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的一个非零初始状态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x</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14:m>
                  <m:oMath xmlns:m="http://schemas.openxmlformats.org/officeDocument/2006/math">
                    <m:sSub>
                      <m:sSubPr>
                        <m:ctrlPr>
                          <a:rPr lang="en-US" altLang="zh-CN" i="1" smtClean="0">
                            <a:solidFill>
                              <a:sysClr val="windowText" lastClr="000000"/>
                            </a:solidFill>
                            <a:latin typeface="Cambria Math" panose="02040503050406030204" pitchFamily="18" charset="0"/>
                            <a:ea typeface="宋体" panose="02010600030101010101" pitchFamily="2" charset="-122"/>
                          </a:rPr>
                        </m:ctrlPr>
                      </m:sSubPr>
                      <m:e>
                        <m:r>
                          <a:rPr lang="en-US" altLang="zh-CN" b="0" i="1" smtClean="0">
                            <a:solidFill>
                              <a:sysClr val="windowText" lastClr="000000"/>
                            </a:solidFill>
                            <a:latin typeface="Cambria Math" panose="02040503050406030204" pitchFamily="18" charset="0"/>
                            <a:ea typeface="宋体" panose="02010600030101010101" pitchFamily="2" charset="-122"/>
                          </a:rPr>
                          <m:t>𝑡</m:t>
                        </m:r>
                      </m:e>
                      <m:sub>
                        <m:r>
                          <a:rPr lang="en-US" altLang="zh-CN" b="0" i="1" smtClean="0">
                            <a:solidFill>
                              <a:sysClr val="windowText" lastClr="000000"/>
                            </a:solidFill>
                            <a:latin typeface="Cambria Math" panose="02040503050406030204" pitchFamily="18" charset="0"/>
                            <a:ea typeface="宋体" panose="02010600030101010101" pitchFamily="2" charset="-122"/>
                          </a:rPr>
                          <m:t>0</m:t>
                        </m:r>
                      </m:sub>
                    </m:sSub>
                  </m:oMath>
                </a14:m>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 </a:t>
                </a:r>
                <a14:m>
                  <m:oMath xmlns:m="http://schemas.openxmlformats.org/officeDocument/2006/math">
                    <m:sSub>
                      <m:sSubPr>
                        <m:ctrlPr>
                          <a:rPr lang="en-US" altLang="zh-CN" i="1" dirty="0" smtClean="0">
                            <a:solidFill>
                              <a:sysClr val="windowText" lastClr="000000"/>
                            </a:solidFill>
                            <a:latin typeface="Cambria Math" panose="02040503050406030204" pitchFamily="18" charset="0"/>
                            <a:ea typeface="宋体" panose="02010600030101010101" pitchFamily="2" charset="-122"/>
                          </a:rPr>
                        </m:ctrlPr>
                      </m:sSubPr>
                      <m:e>
                        <m:r>
                          <a:rPr lang="en-US" altLang="zh-CN" b="0" i="1" dirty="0" smtClean="0">
                            <a:solidFill>
                              <a:sysClr val="windowText" lastClr="000000"/>
                            </a:solidFill>
                            <a:latin typeface="Cambria Math" panose="02040503050406030204" pitchFamily="18" charset="0"/>
                            <a:ea typeface="宋体" panose="02010600030101010101" pitchFamily="2" charset="-122"/>
                          </a:rPr>
                          <m:t>𝑥</m:t>
                        </m:r>
                      </m:e>
                      <m:sub>
                        <m:r>
                          <a:rPr lang="en-US" altLang="zh-CN" b="0" i="1" dirty="0" smtClean="0">
                            <a:solidFill>
                              <a:sysClr val="windowText" lastClr="000000"/>
                            </a:solidFill>
                            <a:latin typeface="Cambria Math" panose="02040503050406030204" pitchFamily="18" charset="0"/>
                            <a:ea typeface="宋体" panose="02010600030101010101" pitchFamily="2" charset="-122"/>
                          </a:rPr>
                          <m:t>0</m:t>
                        </m:r>
                      </m:sub>
                    </m:sSub>
                  </m:oMath>
                </a14:m>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存在一个时刻</a:t>
                </a:r>
                <a14:m>
                  <m:oMath xmlns:m="http://schemas.openxmlformats.org/officeDocument/2006/math">
                    <m:sSub>
                      <m:sSubPr>
                        <m:ctrlPr>
                          <a:rPr lang="en-US" altLang="zh-CN" i="1" smtClean="0">
                            <a:solidFill>
                              <a:sysClr val="windowText" lastClr="000000"/>
                            </a:solidFill>
                            <a:latin typeface="Cambria Math" panose="02040503050406030204" pitchFamily="18" charset="0"/>
                            <a:ea typeface="宋体" panose="02010600030101010101" pitchFamily="2" charset="-122"/>
                          </a:rPr>
                        </m:ctrlPr>
                      </m:sSubPr>
                      <m:e>
                        <m:r>
                          <a:rPr lang="en-US" altLang="zh-CN" b="0" i="1" smtClean="0">
                            <a:solidFill>
                              <a:sysClr val="windowText" lastClr="000000"/>
                            </a:solidFill>
                            <a:latin typeface="Cambria Math" panose="02040503050406030204" pitchFamily="18" charset="0"/>
                            <a:ea typeface="宋体" panose="02010600030101010101" pitchFamily="2" charset="-122"/>
                          </a:rPr>
                          <m:t>𝑡</m:t>
                        </m:r>
                      </m:e>
                      <m:sub>
                        <m:r>
                          <a:rPr lang="en-US" altLang="zh-CN" b="0" i="1" smtClean="0">
                            <a:solidFill>
                              <a:sysClr val="windowText" lastClr="000000"/>
                            </a:solidFill>
                            <a:latin typeface="Cambria Math" panose="02040503050406030204" pitchFamily="18" charset="0"/>
                            <a:ea typeface="宋体" panose="02010600030101010101" pitchFamily="2" charset="-122"/>
                          </a:rPr>
                          <m:t>1</m:t>
                        </m:r>
                      </m:sub>
                    </m:sSub>
                    <m:r>
                      <a:rPr lang="en-US" altLang="zh-CN" i="1" smtClean="0">
                        <a:solidFill>
                          <a:sysClr val="windowText" lastClr="000000"/>
                        </a:solidFill>
                        <a:latin typeface="Cambria Math" panose="02040503050406030204" pitchFamily="18" charset="0"/>
                        <a:ea typeface="Cambria Math" panose="02040503050406030204" pitchFamily="18" charset="0"/>
                      </a:rPr>
                      <m:t>∈</m:t>
                    </m:r>
                    <m:sSub>
                      <m:sSubPr>
                        <m:ctrlPr>
                          <a:rPr lang="en-US" altLang="zh-CN" i="1" smtClean="0">
                            <a:solidFill>
                              <a:sysClr val="windowText" lastClr="000000"/>
                            </a:solidFill>
                            <a:latin typeface="Cambria Math" panose="02040503050406030204" pitchFamily="18" charset="0"/>
                            <a:ea typeface="Cambria Math" panose="02040503050406030204" pitchFamily="18" charset="0"/>
                          </a:rPr>
                        </m:ctrlPr>
                      </m:sSubPr>
                      <m:e>
                        <m:r>
                          <a:rPr lang="en-US" altLang="zh-CN" b="0" i="1" smtClean="0">
                            <a:solidFill>
                              <a:sysClr val="windowText" lastClr="000000"/>
                            </a:solidFill>
                            <a:latin typeface="Cambria Math" panose="02040503050406030204" pitchFamily="18" charset="0"/>
                            <a:ea typeface="Cambria Math" panose="02040503050406030204" pitchFamily="18" charset="0"/>
                          </a:rPr>
                          <m:t>𝑇</m:t>
                        </m:r>
                      </m:e>
                      <m:sub>
                        <m:r>
                          <a:rPr lang="en-US" altLang="zh-CN" b="0" i="1" smtClean="0">
                            <a:solidFill>
                              <a:sysClr val="windowText" lastClr="000000"/>
                            </a:solidFill>
                            <a:latin typeface="Cambria Math" panose="02040503050406030204" pitchFamily="18" charset="0"/>
                            <a:ea typeface="Cambria Math" panose="02040503050406030204" pitchFamily="18" charset="0"/>
                          </a:rPr>
                          <m:t>𝑓</m:t>
                        </m:r>
                      </m:sub>
                    </m:sSub>
                    <m:r>
                      <a:rPr lang="en-US" altLang="zh-CN" b="0" i="1" smtClean="0">
                        <a:solidFill>
                          <a:sysClr val="windowText" lastClr="000000"/>
                        </a:solidFill>
                        <a:latin typeface="Cambria Math" panose="02040503050406030204" pitchFamily="18" charset="0"/>
                        <a:ea typeface="Cambria Math" panose="02040503050406030204" pitchFamily="18" charset="0"/>
                      </a:rPr>
                      <m:t>,</m:t>
                    </m:r>
                    <m:sSub>
                      <m:sSubPr>
                        <m:ctrlPr>
                          <a:rPr lang="en-US" altLang="zh-CN" b="0" i="1" smtClean="0">
                            <a:solidFill>
                              <a:sysClr val="windowText" lastClr="000000"/>
                            </a:solidFill>
                            <a:latin typeface="Cambria Math" panose="02040503050406030204" pitchFamily="18" charset="0"/>
                            <a:ea typeface="Cambria Math" panose="02040503050406030204" pitchFamily="18" charset="0"/>
                          </a:rPr>
                        </m:ctrlPr>
                      </m:sSubPr>
                      <m:e>
                        <m:r>
                          <a:rPr lang="en-US" altLang="zh-CN" b="0" i="1" smtClean="0">
                            <a:solidFill>
                              <a:sysClr val="windowText" lastClr="000000"/>
                            </a:solidFill>
                            <a:latin typeface="Cambria Math" panose="02040503050406030204" pitchFamily="18" charset="0"/>
                            <a:ea typeface="Cambria Math" panose="02040503050406030204" pitchFamily="18" charset="0"/>
                          </a:rPr>
                          <m:t>𝑡</m:t>
                        </m:r>
                      </m:e>
                      <m:sub>
                        <m:r>
                          <a:rPr lang="en-US" altLang="zh-CN" b="0" i="1" smtClean="0">
                            <a:solidFill>
                              <a:sysClr val="windowText" lastClr="000000"/>
                            </a:solidFill>
                            <a:latin typeface="Cambria Math" panose="02040503050406030204" pitchFamily="18" charset="0"/>
                            <a:ea typeface="Cambria Math" panose="02040503050406030204" pitchFamily="18" charset="0"/>
                          </a:rPr>
                          <m:t>1</m:t>
                        </m:r>
                      </m:sub>
                    </m:sSub>
                    <m:r>
                      <a:rPr lang="en-US" altLang="zh-CN" b="0" i="1" smtClean="0">
                        <a:solidFill>
                          <a:sysClr val="windowText" lastClr="000000"/>
                        </a:solidFill>
                        <a:latin typeface="Cambria Math" panose="02040503050406030204" pitchFamily="18" charset="0"/>
                        <a:ea typeface="Cambria Math" panose="02040503050406030204" pitchFamily="18" charset="0"/>
                      </a:rPr>
                      <m:t>&gt;</m:t>
                    </m:r>
                    <m:sSub>
                      <m:sSubPr>
                        <m:ctrlPr>
                          <a:rPr lang="en-US" altLang="zh-CN" b="0" i="1" smtClean="0">
                            <a:solidFill>
                              <a:sysClr val="windowText" lastClr="000000"/>
                            </a:solidFill>
                            <a:latin typeface="Cambria Math" panose="02040503050406030204" pitchFamily="18" charset="0"/>
                            <a:ea typeface="Cambria Math" panose="02040503050406030204" pitchFamily="18" charset="0"/>
                          </a:rPr>
                        </m:ctrlPr>
                      </m:sSubPr>
                      <m:e>
                        <m:r>
                          <a:rPr lang="en-US" altLang="zh-CN" b="0" i="1" smtClean="0">
                            <a:solidFill>
                              <a:sysClr val="windowText" lastClr="000000"/>
                            </a:solidFill>
                            <a:latin typeface="Cambria Math" panose="02040503050406030204" pitchFamily="18" charset="0"/>
                            <a:ea typeface="Cambria Math" panose="02040503050406030204" pitchFamily="18" charset="0"/>
                          </a:rPr>
                          <m:t>𝑡</m:t>
                        </m:r>
                      </m:e>
                      <m:sub>
                        <m:r>
                          <a:rPr lang="en-US" altLang="zh-CN" b="0" i="1" smtClean="0">
                            <a:solidFill>
                              <a:sysClr val="windowText" lastClr="000000"/>
                            </a:solidFill>
                            <a:latin typeface="Cambria Math" panose="02040503050406030204" pitchFamily="18" charset="0"/>
                            <a:ea typeface="Cambria Math" panose="02040503050406030204" pitchFamily="18" charset="0"/>
                          </a:rPr>
                          <m:t>0</m:t>
                        </m:r>
                      </m:sub>
                    </m:sSub>
                  </m:oMath>
                </a14:m>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和一个无约束的容许控制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u </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t</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t</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14:m>
                  <m:oMath xmlns:m="http://schemas.openxmlformats.org/officeDocument/2006/math">
                    <m:sSub>
                      <m:sSubPr>
                        <m:ctrlPr>
                          <a:rPr lang="en-US" altLang="zh-CN" i="1" smtClean="0">
                            <a:solidFill>
                              <a:sysClr val="windowText" lastClr="000000"/>
                            </a:solidFill>
                            <a:latin typeface="Cambria Math" panose="02040503050406030204" pitchFamily="18" charset="0"/>
                            <a:ea typeface="宋体" panose="02010600030101010101" pitchFamily="2" charset="-122"/>
                          </a:rPr>
                        </m:ctrlPr>
                      </m:sSubPr>
                      <m:e>
                        <m:r>
                          <a:rPr lang="en-US" altLang="zh-CN" b="0" i="1" smtClean="0">
                            <a:solidFill>
                              <a:sysClr val="windowText" lastClr="000000"/>
                            </a:solidFill>
                            <a:latin typeface="Cambria Math" panose="02040503050406030204" pitchFamily="18" charset="0"/>
                            <a:ea typeface="宋体" panose="02010600030101010101" pitchFamily="2" charset="-122"/>
                          </a:rPr>
                          <m:t>𝑡</m:t>
                        </m:r>
                      </m:e>
                      <m:sub>
                        <m:r>
                          <a:rPr lang="en-US" altLang="zh-CN" b="0" i="1" smtClean="0">
                            <a:solidFill>
                              <a:sysClr val="windowText" lastClr="000000"/>
                            </a:solidFill>
                            <a:latin typeface="Cambria Math" panose="02040503050406030204" pitchFamily="18" charset="0"/>
                            <a:ea typeface="宋体" panose="02010600030101010101" pitchFamily="2" charset="-122"/>
                          </a:rPr>
                          <m:t>0</m:t>
                        </m:r>
                      </m:sub>
                    </m:sSub>
                    <m:r>
                      <a:rPr lang="zh-CN" altLang="en-US" i="1">
                        <a:solidFill>
                          <a:sysClr val="windowText" lastClr="000000"/>
                        </a:solidFill>
                        <a:latin typeface="Cambria Math" panose="02040503050406030204" pitchFamily="18" charset="0"/>
                        <a:ea typeface="宋体" panose="02010600030101010101" pitchFamily="2" charset="-122"/>
                      </a:rPr>
                      <m:t>，</m:t>
                    </m:r>
                    <m:sSub>
                      <m:sSubPr>
                        <m:ctrlPr>
                          <a:rPr lang="en-US" altLang="zh-CN" i="1" smtClean="0">
                            <a:solidFill>
                              <a:sysClr val="windowText" lastClr="000000"/>
                            </a:solidFill>
                            <a:latin typeface="Cambria Math" panose="02040503050406030204" pitchFamily="18" charset="0"/>
                            <a:ea typeface="宋体" panose="02010600030101010101" pitchFamily="2" charset="-122"/>
                          </a:rPr>
                        </m:ctrlPr>
                      </m:sSubPr>
                      <m:e>
                        <m:r>
                          <a:rPr lang="en-US" altLang="zh-CN" b="0" i="1" smtClean="0">
                            <a:solidFill>
                              <a:sysClr val="windowText" lastClr="000000"/>
                            </a:solidFill>
                            <a:latin typeface="Cambria Math" panose="02040503050406030204" pitchFamily="18" charset="0"/>
                            <a:ea typeface="宋体" panose="02010600030101010101" pitchFamily="2" charset="-122"/>
                          </a:rPr>
                          <m:t>𝑡</m:t>
                        </m:r>
                      </m:e>
                      <m:sub>
                        <m:r>
                          <a:rPr lang="en-US" altLang="zh-CN" b="0" i="1" smtClean="0">
                            <a:solidFill>
                              <a:sysClr val="windowText" lastClr="000000"/>
                            </a:solidFill>
                            <a:latin typeface="Cambria Math" panose="02040503050406030204" pitchFamily="18" charset="0"/>
                            <a:ea typeface="宋体" panose="02010600030101010101" pitchFamily="2" charset="-122"/>
                          </a:rPr>
                          <m:t>1</m:t>
                        </m:r>
                      </m:sub>
                    </m:sSub>
                  </m:oMath>
                </a14:m>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使状态由 </a:t>
                </a:r>
                <a14:m>
                  <m:oMath xmlns:m="http://schemas.openxmlformats.org/officeDocument/2006/math">
                    <m:r>
                      <a:rPr lang="en-US" altLang="zh-CN" b="0" i="1" smtClean="0">
                        <a:solidFill>
                          <a:sysClr val="windowText" lastClr="000000"/>
                        </a:solidFill>
                        <a:latin typeface="Cambria Math" panose="02040503050406030204" pitchFamily="18" charset="0"/>
                        <a:ea typeface="宋体" panose="02010600030101010101" pitchFamily="2" charset="-122"/>
                      </a:rPr>
                      <m:t>𝑥</m:t>
                    </m:r>
                    <m:r>
                      <a:rPr lang="en-US" altLang="zh-CN" b="0" i="1" smtClean="0">
                        <a:solidFill>
                          <a:sysClr val="windowText" lastClr="000000"/>
                        </a:solidFill>
                        <a:latin typeface="Cambria Math" panose="02040503050406030204" pitchFamily="18" charset="0"/>
                        <a:ea typeface="宋体" panose="02010600030101010101" pitchFamily="2" charset="-122"/>
                      </a:rPr>
                      <m:t>(</m:t>
                    </m:r>
                    <m:sSub>
                      <m:sSubPr>
                        <m:ctrlPr>
                          <a:rPr lang="en-US" altLang="zh-CN" b="0" i="1" smtClean="0">
                            <a:solidFill>
                              <a:sysClr val="windowText" lastClr="000000"/>
                            </a:solidFill>
                            <a:latin typeface="Cambria Math" panose="02040503050406030204" pitchFamily="18" charset="0"/>
                            <a:ea typeface="宋体" panose="02010600030101010101" pitchFamily="2" charset="-122"/>
                          </a:rPr>
                        </m:ctrlPr>
                      </m:sSubPr>
                      <m:e>
                        <m:r>
                          <a:rPr lang="en-US" altLang="zh-CN" b="0" i="1" smtClean="0">
                            <a:solidFill>
                              <a:sysClr val="windowText" lastClr="000000"/>
                            </a:solidFill>
                            <a:latin typeface="Cambria Math" panose="02040503050406030204" pitchFamily="18" charset="0"/>
                            <a:ea typeface="宋体" panose="02010600030101010101" pitchFamily="2" charset="-122"/>
                          </a:rPr>
                          <m:t>𝑡</m:t>
                        </m:r>
                      </m:e>
                      <m:sub>
                        <m:r>
                          <a:rPr lang="en-US" altLang="zh-CN" b="0" i="1" smtClean="0">
                            <a:solidFill>
                              <a:sysClr val="windowText" lastClr="000000"/>
                            </a:solidFill>
                            <a:latin typeface="Cambria Math" panose="02040503050406030204" pitchFamily="18" charset="0"/>
                            <a:ea typeface="宋体" panose="02010600030101010101" pitchFamily="2" charset="-122"/>
                          </a:rPr>
                          <m:t>0</m:t>
                        </m:r>
                      </m:sub>
                    </m:sSub>
                    <m:r>
                      <a:rPr lang="en-US" altLang="zh-CN" b="0" i="1" smtClean="0">
                        <a:solidFill>
                          <a:sysClr val="windowText" lastClr="000000"/>
                        </a:solidFill>
                        <a:latin typeface="Cambria Math" panose="02040503050406030204" pitchFamily="18" charset="0"/>
                        <a:ea typeface="宋体" panose="02010600030101010101" pitchFamily="2" charset="-122"/>
                      </a:rPr>
                      <m:t>)</m:t>
                    </m:r>
                    <m:r>
                      <a:rPr lang="en-US" altLang="zh-CN" b="0" i="1" smtClean="0">
                        <a:solidFill>
                          <a:sysClr val="windowText" lastClr="000000"/>
                        </a:solidFill>
                        <a:latin typeface="Cambria Math" panose="02040503050406030204" pitchFamily="18" charset="0"/>
                        <a:ea typeface="Cambria Math" panose="02040503050406030204" pitchFamily="18" charset="0"/>
                      </a:rPr>
                      <m:t>=</m:t>
                    </m:r>
                    <m:sSub>
                      <m:sSubPr>
                        <m:ctrlPr>
                          <a:rPr lang="en-US" altLang="zh-CN" b="0" i="1" smtClean="0">
                            <a:solidFill>
                              <a:sysClr val="windowText" lastClr="000000"/>
                            </a:solidFill>
                            <a:latin typeface="Cambria Math" panose="02040503050406030204" pitchFamily="18" charset="0"/>
                            <a:ea typeface="Cambria Math" panose="02040503050406030204" pitchFamily="18" charset="0"/>
                          </a:rPr>
                        </m:ctrlPr>
                      </m:sSubPr>
                      <m:e>
                        <m:r>
                          <a:rPr lang="en-US" altLang="zh-CN" b="0" i="1" smtClean="0">
                            <a:solidFill>
                              <a:sysClr val="windowText" lastClr="000000"/>
                            </a:solidFill>
                            <a:latin typeface="Cambria Math" panose="02040503050406030204" pitchFamily="18" charset="0"/>
                            <a:ea typeface="Cambria Math" panose="02040503050406030204" pitchFamily="18" charset="0"/>
                          </a:rPr>
                          <m:t>𝑥</m:t>
                        </m:r>
                      </m:e>
                      <m:sub>
                        <m:r>
                          <a:rPr lang="en-US" altLang="zh-CN" b="0" i="1" smtClean="0">
                            <a:solidFill>
                              <a:sysClr val="windowText" lastClr="000000"/>
                            </a:solidFill>
                            <a:latin typeface="Cambria Math" panose="02040503050406030204" pitchFamily="18" charset="0"/>
                            <a:ea typeface="Cambria Math" panose="02040503050406030204" pitchFamily="18" charset="0"/>
                          </a:rPr>
                          <m:t>0</m:t>
                        </m:r>
                      </m:sub>
                    </m:sSub>
                  </m:oMath>
                </a14:m>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。转移到</a:t>
                </a:r>
                <a14:m>
                  <m:oMath xmlns:m="http://schemas.openxmlformats.org/officeDocument/2006/math">
                    <m:sSub>
                      <m:sSubPr>
                        <m:ctrlPr>
                          <a:rPr lang="en-US" altLang="zh-CN" i="1">
                            <a:solidFill>
                              <a:sysClr val="windowText" lastClr="000000"/>
                            </a:solidFill>
                            <a:latin typeface="Cambria Math" panose="02040503050406030204" pitchFamily="18" charset="0"/>
                            <a:ea typeface="Cambria Math" panose="02040503050406030204" pitchFamily="18" charset="0"/>
                          </a:rPr>
                        </m:ctrlPr>
                      </m:sSubPr>
                      <m:e>
                        <m:r>
                          <a:rPr lang="en-US" altLang="zh-CN" i="1">
                            <a:solidFill>
                              <a:sysClr val="windowText" lastClr="000000"/>
                            </a:solidFill>
                            <a:latin typeface="Cambria Math" panose="02040503050406030204" pitchFamily="18" charset="0"/>
                            <a:ea typeface="Cambria Math" panose="02040503050406030204" pitchFamily="18" charset="0"/>
                          </a:rPr>
                          <m:t>𝑡</m:t>
                        </m:r>
                      </m:e>
                      <m:sub>
                        <m:r>
                          <a:rPr lang="en-US" altLang="zh-CN" i="1">
                            <a:solidFill>
                              <a:sysClr val="windowText" lastClr="000000"/>
                            </a:solidFill>
                            <a:latin typeface="Cambria Math" panose="02040503050406030204" pitchFamily="18" charset="0"/>
                            <a:ea typeface="Cambria Math" panose="02040503050406030204" pitchFamily="18" charset="0"/>
                          </a:rPr>
                          <m:t>1</m:t>
                        </m:r>
                      </m:sub>
                    </m:sSub>
                    <m:r>
                      <a:rPr lang="en-US" altLang="zh-CN" i="1">
                        <a:solidFill>
                          <a:sysClr val="windowText" lastClr="000000"/>
                        </a:solidFill>
                        <a:latin typeface="Cambria Math" panose="02040503050406030204" pitchFamily="18" charset="0"/>
                        <a:ea typeface="Cambria Math" panose="02040503050406030204" pitchFamily="18" charset="0"/>
                      </a:rPr>
                      <m:t> </m:t>
                    </m:r>
                  </m:oMath>
                </a14:m>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时的 </a:t>
                </a:r>
                <a14:m>
                  <m:oMath xmlns:m="http://schemas.openxmlformats.org/officeDocument/2006/math">
                    <m:r>
                      <a:rPr lang="en-US" altLang="zh-CN" b="0" i="1" smtClean="0">
                        <a:solidFill>
                          <a:sysClr val="windowText" lastClr="000000"/>
                        </a:solidFill>
                        <a:latin typeface="Cambria Math" panose="02040503050406030204" pitchFamily="18" charset="0"/>
                        <a:ea typeface="宋体" panose="02010600030101010101" pitchFamily="2" charset="-122"/>
                      </a:rPr>
                      <m:t>𝑥</m:t>
                    </m:r>
                    <m:d>
                      <m:dPr>
                        <m:ctrlPr>
                          <a:rPr lang="en-US" altLang="zh-CN" b="0" i="1" smtClean="0">
                            <a:solidFill>
                              <a:sysClr val="windowText" lastClr="000000"/>
                            </a:solidFill>
                            <a:latin typeface="Cambria Math" panose="02040503050406030204" pitchFamily="18" charset="0"/>
                            <a:ea typeface="宋体" panose="02010600030101010101" pitchFamily="2" charset="-122"/>
                          </a:rPr>
                        </m:ctrlPr>
                      </m:dPr>
                      <m:e>
                        <m:sSub>
                          <m:sSubPr>
                            <m:ctrlPr>
                              <a:rPr lang="en-US" altLang="zh-CN" b="0" i="1" smtClean="0">
                                <a:solidFill>
                                  <a:sysClr val="windowText" lastClr="000000"/>
                                </a:solidFill>
                                <a:latin typeface="Cambria Math" panose="02040503050406030204" pitchFamily="18" charset="0"/>
                                <a:ea typeface="宋体" panose="02010600030101010101" pitchFamily="2" charset="-122"/>
                              </a:rPr>
                            </m:ctrlPr>
                          </m:sSubPr>
                          <m:e>
                            <m:r>
                              <a:rPr lang="en-US" altLang="zh-CN" b="0" i="1" smtClean="0">
                                <a:solidFill>
                                  <a:sysClr val="windowText" lastClr="000000"/>
                                </a:solidFill>
                                <a:latin typeface="Cambria Math" panose="02040503050406030204" pitchFamily="18" charset="0"/>
                                <a:ea typeface="宋体" panose="02010600030101010101" pitchFamily="2" charset="-122"/>
                              </a:rPr>
                              <m:t>𝑡</m:t>
                            </m:r>
                          </m:e>
                          <m:sub>
                            <m:r>
                              <a:rPr lang="en-US" altLang="zh-CN" b="0" i="1" smtClean="0">
                                <a:solidFill>
                                  <a:sysClr val="windowText" lastClr="000000"/>
                                </a:solidFill>
                                <a:latin typeface="Cambria Math" panose="02040503050406030204" pitchFamily="18" charset="0"/>
                                <a:ea typeface="宋体" panose="02010600030101010101" pitchFamily="2" charset="-122"/>
                              </a:rPr>
                              <m:t>1</m:t>
                            </m:r>
                          </m:sub>
                        </m:sSub>
                      </m:e>
                    </m:d>
                    <m:r>
                      <a:rPr lang="en-US" altLang="zh-CN" b="0" i="1" smtClean="0">
                        <a:solidFill>
                          <a:sysClr val="windowText" lastClr="000000"/>
                        </a:solidFill>
                        <a:latin typeface="Cambria Math" panose="02040503050406030204" pitchFamily="18" charset="0"/>
                        <a:ea typeface="宋体" panose="02010600030101010101" pitchFamily="2" charset="-122"/>
                      </a:rPr>
                      <m:t>=0</m:t>
                    </m:r>
                  </m:oMath>
                </a14:m>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则称此 </a:t>
                </a:r>
                <a14:m>
                  <m:oMath xmlns:m="http://schemas.openxmlformats.org/officeDocument/2006/math">
                    <m:sSub>
                      <m:sSubPr>
                        <m:ctrlPr>
                          <a:rPr lang="en-US" altLang="zh-CN" i="1">
                            <a:solidFill>
                              <a:sysClr val="windowText" lastClr="000000"/>
                            </a:solidFill>
                            <a:latin typeface="Cambria Math" panose="02040503050406030204" pitchFamily="18" charset="0"/>
                            <a:ea typeface="Cambria Math" panose="02040503050406030204" pitchFamily="18" charset="0"/>
                          </a:rPr>
                        </m:ctrlPr>
                      </m:sSubPr>
                      <m:e>
                        <m:r>
                          <a:rPr lang="en-US" altLang="zh-CN" i="1">
                            <a:solidFill>
                              <a:sysClr val="windowText" lastClr="000000"/>
                            </a:solidFill>
                            <a:latin typeface="Cambria Math" panose="02040503050406030204" pitchFamily="18" charset="0"/>
                            <a:ea typeface="Cambria Math" panose="02040503050406030204" pitchFamily="18" charset="0"/>
                          </a:rPr>
                          <m:t>𝑥</m:t>
                        </m:r>
                      </m:e>
                      <m:sub>
                        <m:r>
                          <a:rPr lang="en-US" altLang="zh-CN" i="1">
                            <a:solidFill>
                              <a:sysClr val="windowText" lastClr="000000"/>
                            </a:solidFill>
                            <a:latin typeface="Cambria Math" panose="02040503050406030204" pitchFamily="18" charset="0"/>
                            <a:ea typeface="Cambria Math" panose="02040503050406030204" pitchFamily="18" charset="0"/>
                          </a:rPr>
                          <m:t>0</m:t>
                        </m:r>
                      </m:sub>
                    </m:sSub>
                    <m:r>
                      <a:rPr lang="en-US" altLang="zh-CN" i="1">
                        <a:solidFill>
                          <a:sysClr val="windowText" lastClr="000000"/>
                        </a:solidFill>
                        <a:latin typeface="Cambria Math" panose="02040503050406030204" pitchFamily="18" charset="0"/>
                        <a:ea typeface="Cambria Math" panose="02040503050406030204" pitchFamily="18" charset="0"/>
                      </a:rPr>
                      <m:t> </m:t>
                    </m:r>
                  </m:oMath>
                </a14:m>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是在</a:t>
                </a:r>
                <a14:m>
                  <m:oMath xmlns:m="http://schemas.openxmlformats.org/officeDocument/2006/math">
                    <m:sSub>
                      <m:sSubPr>
                        <m:ctrlPr>
                          <a:rPr lang="en-US" altLang="zh-CN" i="1">
                            <a:solidFill>
                              <a:sysClr val="windowText" lastClr="000000"/>
                            </a:solidFill>
                            <a:latin typeface="Cambria Math" panose="02040503050406030204" pitchFamily="18" charset="0"/>
                          </a:rPr>
                        </m:ctrlPr>
                      </m:sSubPr>
                      <m:e>
                        <m:r>
                          <a:rPr lang="en-US" altLang="zh-CN" i="1">
                            <a:solidFill>
                              <a:sysClr val="windowText" lastClr="000000"/>
                            </a:solidFill>
                            <a:latin typeface="Cambria Math" panose="02040503050406030204" pitchFamily="18" charset="0"/>
                          </a:rPr>
                          <m:t>𝑡</m:t>
                        </m:r>
                      </m:e>
                      <m:sub>
                        <m:r>
                          <a:rPr lang="en-US" altLang="zh-CN" i="1">
                            <a:solidFill>
                              <a:sysClr val="windowText" lastClr="000000"/>
                            </a:solidFill>
                            <a:latin typeface="Cambria Math" panose="02040503050406030204" pitchFamily="18" charset="0"/>
                          </a:rPr>
                          <m:t>0</m:t>
                        </m:r>
                      </m:sub>
                    </m:sSub>
                  </m:oMath>
                </a14:m>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时刻可控的。</a:t>
                </a:r>
                <a:endPar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505188" y="699542"/>
                <a:ext cx="8133624" cy="1766381"/>
              </a:xfrm>
              <a:prstGeom prst="rect">
                <a:avLst/>
              </a:prstGeom>
              <a:blipFill>
                <a:blip r:embed="rId5"/>
                <a:stretch>
                  <a:fillRect l="-675" b="-3793"/>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13" name="矩形 12"/>
              <p:cNvSpPr/>
              <p:nvPr/>
            </p:nvSpPr>
            <p:spPr>
              <a:xfrm>
                <a:off x="869968" y="2571750"/>
                <a:ext cx="7884053" cy="2520370"/>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a:t>
                </a:r>
                <a:r>
                  <a:rPr lang="zh-CN" altLang="en-US" b="1" dirty="0">
                    <a:solidFill>
                      <a:sysClr val="windowText" lastClr="000000"/>
                    </a:solidFill>
                    <a:latin typeface="宋体" panose="02010600030101010101" pitchFamily="2" charset="-122"/>
                    <a:ea typeface="宋体" panose="02010600030101010101" pitchFamily="2" charset="-122"/>
                  </a:rPr>
                  <a:t>引理  </a:t>
                </a:r>
                <a:r>
                  <a:rPr lang="zh-CN" altLang="en-US" dirty="0">
                    <a:solidFill>
                      <a:sysClr val="windowText" lastClr="000000"/>
                    </a:solidFill>
                    <a:latin typeface="宋体" panose="02010600030101010101" pitchFamily="2" charset="-122"/>
                    <a:ea typeface="宋体" panose="02010600030101010101" pitchFamily="2" charset="-122"/>
                  </a:rPr>
                  <a:t>若式</a:t>
                </a:r>
                <a:r>
                  <a:rPr lang="en-US" altLang="zh-CN" dirty="0">
                    <a:solidFill>
                      <a:sysClr val="windowText" lastClr="000000"/>
                    </a:solidFill>
                    <a:latin typeface="宋体" panose="02010600030101010101" pitchFamily="2" charset="-122"/>
                    <a:ea typeface="宋体" panose="02010600030101010101" pitchFamily="2" charset="-122"/>
                  </a:rPr>
                  <a:t>(2.107)</a:t>
                </a:r>
                <a:r>
                  <a:rPr lang="zh-CN" altLang="en-US" dirty="0">
                    <a:solidFill>
                      <a:sysClr val="windowText" lastClr="000000"/>
                    </a:solidFill>
                    <a:latin typeface="宋体" panose="02010600030101010101" pitchFamily="2" charset="-122"/>
                    <a:ea typeface="宋体" panose="02010600030101010101" pitchFamily="2" charset="-122"/>
                  </a:rPr>
                  <a:t>所示线性定常连续系统在某时刻完全可控而</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14:m>
                  <m:oMath xmlns:m="http://schemas.openxmlformats.org/officeDocument/2006/math">
                    <m:sSub>
                      <m:sSubPr>
                        <m:ctrlPr>
                          <a:rPr lang="en-US" altLang="zh-CN" i="1" smtClean="0">
                            <a:solidFill>
                              <a:sysClr val="windowText" lastClr="000000"/>
                            </a:solidFill>
                            <a:latin typeface="Cambria Math" panose="02040503050406030204" pitchFamily="18" charset="0"/>
                            <a:ea typeface="宋体" panose="02010600030101010101" pitchFamily="2" charset="-122"/>
                          </a:rPr>
                        </m:ctrlPr>
                      </m:sSubPr>
                      <m:e>
                        <m:r>
                          <a:rPr lang="en-US" altLang="zh-CN" b="0" i="1" smtClean="0">
                            <a:solidFill>
                              <a:sysClr val="windowText" lastClr="000000"/>
                            </a:solidFill>
                            <a:latin typeface="Cambria Math" panose="02040503050406030204" pitchFamily="18" charset="0"/>
                            <a:ea typeface="宋体" panose="02010600030101010101" pitchFamily="2" charset="-122"/>
                          </a:rPr>
                          <m:t>𝑡</m:t>
                        </m:r>
                      </m:e>
                      <m:sub>
                        <m:r>
                          <a:rPr lang="en-US" altLang="zh-CN" b="0" i="1" smtClean="0">
                            <a:solidFill>
                              <a:sysClr val="windowText" lastClr="000000"/>
                            </a:solidFill>
                            <a:latin typeface="Cambria Math" panose="02040503050406030204" pitchFamily="18" charset="0"/>
                            <a:ea typeface="宋体" panose="02010600030101010101" pitchFamily="2" charset="-122"/>
                          </a:rPr>
                          <m:t>0</m:t>
                        </m:r>
                      </m:sub>
                    </m:sSub>
                    <m:r>
                      <a:rPr lang="en-US" altLang="zh-CN" i="1" smtClean="0">
                        <a:solidFill>
                          <a:sysClr val="windowText" lastClr="000000"/>
                        </a:solidFill>
                        <a:latin typeface="Cambria Math" panose="02040503050406030204" pitchFamily="18" charset="0"/>
                        <a:ea typeface="Cambria Math" panose="02040503050406030204" pitchFamily="18" charset="0"/>
                      </a:rPr>
                      <m:t>∈</m:t>
                    </m:r>
                    <m:r>
                      <a:rPr lang="en-US" altLang="zh-CN" b="0" i="1" smtClean="0">
                        <a:solidFill>
                          <a:sysClr val="windowText" lastClr="000000"/>
                        </a:solidFill>
                        <a:latin typeface="Cambria Math" panose="02040503050406030204" pitchFamily="18" charset="0"/>
                        <a:ea typeface="Cambria Math" panose="02040503050406030204" pitchFamily="18" charset="0"/>
                      </a:rPr>
                      <m:t>[0   ∞)</m:t>
                    </m:r>
                  </m:oMath>
                </a14:m>
                <a:r>
                  <a:rPr lang="zh-CN" altLang="en-US" dirty="0">
                    <a:solidFill>
                      <a:sysClr val="windowText" lastClr="000000"/>
                    </a:solidFill>
                    <a:latin typeface="宋体" panose="02010600030101010101" pitchFamily="2" charset="-122"/>
                    <a:ea typeface="宋体" panose="02010600030101010101" pitchFamily="2" charset="-122"/>
                  </a:rPr>
                  <a:t>则该系统必在</a:t>
                </a:r>
                <a14:m>
                  <m:oMath xmlns:m="http://schemas.openxmlformats.org/officeDocument/2006/math">
                    <m:r>
                      <a:rPr lang="en-US" altLang="zh-CN" i="1">
                        <a:solidFill>
                          <a:sysClr val="windowText" lastClr="000000"/>
                        </a:solidFill>
                        <a:latin typeface="Cambria Math" panose="02040503050406030204" pitchFamily="18" charset="0"/>
                        <a:ea typeface="Cambria Math" panose="02040503050406030204" pitchFamily="18" charset="0"/>
                      </a:rPr>
                      <m:t>[0   ∞)</m:t>
                    </m:r>
                  </m:oMath>
                </a14:m>
                <a:r>
                  <a:rPr lang="zh-CN" altLang="en-US" dirty="0">
                    <a:solidFill>
                      <a:sysClr val="windowText" lastClr="000000"/>
                    </a:solidFill>
                    <a:latin typeface="宋体" panose="02010600030101010101" pitchFamily="2" charset="-122"/>
                    <a:ea typeface="宋体" panose="02010600030101010101" pitchFamily="2" charset="-122"/>
                  </a:rPr>
                  <a:t>上完全可控。</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这个引理说明，对于线性定常连续系统，只要它在某个时刻完全可控，则它必定在整个时间轴上完全可控。因此，对于定常系统只要说明它是否可控就够了，时间区间上的限制可以去掉。</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如果线性定常连续系统可控，则称</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  B</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solidFill>
                      <a:sysClr val="windowText" lastClr="000000"/>
                    </a:solidFill>
                    <a:latin typeface="宋体" panose="02010600030101010101" pitchFamily="2" charset="-122"/>
                    <a:ea typeface="宋体" panose="02010600030101010101" pitchFamily="2" charset="-122"/>
                  </a:rPr>
                  <a:t>为可控对，或简称</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  B</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solidFill>
                      <a:sysClr val="windowText" lastClr="000000"/>
                    </a:solidFill>
                    <a:latin typeface="宋体" panose="02010600030101010101" pitchFamily="2" charset="-122"/>
                    <a:ea typeface="宋体" panose="02010600030101010101" pitchFamily="2" charset="-122"/>
                  </a:rPr>
                  <a:t>可控。</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mc:Choice>
        <mc:Fallback xmlns="">
          <p:sp>
            <p:nvSpPr>
              <p:cNvPr id="13" name="矩形 12"/>
              <p:cNvSpPr>
                <a:spLocks noRot="1" noChangeAspect="1" noMove="1" noResize="1" noEditPoints="1" noAdjustHandles="1" noChangeArrowheads="1" noChangeShapeType="1" noTextEdit="1"/>
              </p:cNvSpPr>
              <p:nvPr/>
            </p:nvSpPr>
            <p:spPr>
              <a:xfrm>
                <a:off x="869968" y="2571750"/>
                <a:ext cx="7884053" cy="2520370"/>
              </a:xfrm>
              <a:prstGeom prst="rect">
                <a:avLst/>
              </a:prstGeom>
              <a:blipFill>
                <a:blip r:embed="rId4"/>
                <a:stretch>
                  <a:fillRect l="-696" b="-3632"/>
                </a:stretch>
              </a:blipFill>
            </p:spPr>
            <p:txBody>
              <a:bodyPr/>
              <a:lstStyle/>
              <a:p>
                <a:r>
                  <a:rPr lang="zh-CN" altLang="en-US">
                    <a:noFill/>
                  </a:rPr>
                  <a:t> </a:t>
                </a:r>
              </a:p>
            </p:txBody>
          </p:sp>
        </mc:Fallback>
      </mc:AlternateContent>
      <p:grpSp>
        <p:nvGrpSpPr>
          <p:cNvPr id="3" name="组合 2"/>
          <p:cNvGrpSpPr/>
          <p:nvPr/>
        </p:nvGrpSpPr>
        <p:grpSpPr>
          <a:xfrm>
            <a:off x="885538" y="640624"/>
            <a:ext cx="7193584" cy="2565139"/>
            <a:chOff x="834801" y="670902"/>
            <a:chExt cx="7193584" cy="2565139"/>
          </a:xfrm>
        </p:grpSpPr>
        <p:sp>
          <p:nvSpPr>
            <p:cNvPr id="75" name="矩形 74"/>
            <p:cNvSpPr/>
            <p:nvPr/>
          </p:nvSpPr>
          <p:spPr>
            <a:xfrm>
              <a:off x="834801" y="670902"/>
              <a:ext cx="7193584" cy="2104872"/>
            </a:xfrm>
            <a:prstGeom prst="rect">
              <a:avLst/>
            </a:prstGeom>
            <a:noFill/>
          </p:spPr>
          <p:txBody>
            <a:bodyPr wrap="square">
              <a:spAutoFit/>
            </a:bodyPr>
            <a:lstStyle/>
            <a:p>
              <a:pPr>
                <a:lnSpc>
                  <a:spcPct val="150000"/>
                </a:lnSpc>
              </a:pP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线性定常连续系统的可控性</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   考虑线性定常连续系统的状态方程</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gn="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2.107</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其中 </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x </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为 </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n </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维状态向量；</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u </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为 </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r </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维输入向量；</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 </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和 </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B </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分别为 </a:t>
              </a:r>
              <a:r>
                <a:rPr lang="en-US" altLang="zh-CN" i="1" dirty="0" err="1">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err="1">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和</a:t>
              </a:r>
              <a:r>
                <a:rPr lang="en-US" altLang="zh-CN" i="1" dirty="0" err="1">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err="1">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r</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常系数矩阵。</a:t>
              </a:r>
            </a:p>
          </p:txBody>
        </p:sp>
        <mc:AlternateContent xmlns:mc="http://schemas.openxmlformats.org/markup-compatibility/2006">
          <mc:Choice xmlns:a14="http://schemas.microsoft.com/office/drawing/2010/main" Requires="a14">
            <p:sp>
              <p:nvSpPr>
                <p:cNvPr id="2" name="对象 1"/>
                <p:cNvSpPr txBox="1"/>
                <p:nvPr/>
              </p:nvSpPr>
              <p:spPr>
                <a:xfrm>
                  <a:off x="2217007" y="1563803"/>
                  <a:ext cx="5422478" cy="167223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smtClean="0">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en-US" altLang="zh-CN" b="0" i="1" smtClean="0">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𝐵𝑢</m:t>
                        </m:r>
                        <m:r>
                          <a:rPr lang="zh-CN" altLang="en-US" i="1">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(0)=</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⩾0</m:t>
                        </m:r>
                      </m:oMath>
                    </m:oMathPara>
                  </a14:m>
                  <a:endParaRPr lang="zh-CN" altLang="en-US" dirty="0"/>
                </a:p>
              </p:txBody>
            </p:sp>
          </mc:Choice>
          <mc:Fallback>
            <p:sp>
              <p:nvSpPr>
                <p:cNvPr id="2" name="对象 1"/>
                <p:cNvSpPr txBox="1">
                  <a:spLocks noRot="1" noChangeAspect="1" noMove="1" noResize="1" noEditPoints="1" noAdjustHandles="1" noChangeArrowheads="1" noChangeShapeType="1" noTextEdit="1"/>
                </p:cNvSpPr>
                <p:nvPr/>
              </p:nvSpPr>
              <p:spPr>
                <a:xfrm>
                  <a:off x="2217007" y="1563803"/>
                  <a:ext cx="5422478" cy="1672238"/>
                </a:xfrm>
                <a:prstGeom prst="rect">
                  <a:avLst/>
                </a:prstGeom>
                <a:blipFill>
                  <a:blip r:embed="rId5"/>
                  <a:stretch>
                    <a:fillRect/>
                  </a:stretch>
                </a:blipFill>
              </p:spPr>
              <p:txBody>
                <a:bodyPr/>
                <a:lstStyle/>
                <a:p>
                  <a:r>
                    <a:rPr lang="zh-CN" alt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13"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834797" y="3126162"/>
            <a:ext cx="7625635" cy="1836981"/>
            <a:chOff x="834797" y="3126162"/>
            <a:chExt cx="7625635" cy="1836981"/>
          </a:xfrm>
        </p:grpSpPr>
        <p:sp>
          <p:nvSpPr>
            <p:cNvPr id="16" name="矩形 15"/>
            <p:cNvSpPr/>
            <p:nvPr/>
          </p:nvSpPr>
          <p:spPr>
            <a:xfrm>
              <a:off x="834797" y="3126162"/>
              <a:ext cx="7193585" cy="1689373"/>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式</a:t>
              </a:r>
              <a:r>
                <a:rPr lang="en-US" altLang="zh-CN" dirty="0">
                  <a:solidFill>
                    <a:sysClr val="windowText" lastClr="000000"/>
                  </a:solidFill>
                  <a:latin typeface="宋体" panose="02010600030101010101" pitchFamily="2" charset="-122"/>
                  <a:ea typeface="宋体" panose="02010600030101010101" pitchFamily="2" charset="-122"/>
                </a:rPr>
                <a:t>(2.107)</a:t>
              </a:r>
              <a:r>
                <a:rPr lang="zh-CN" altLang="en-US" dirty="0">
                  <a:solidFill>
                    <a:sysClr val="windowText" lastClr="000000"/>
                  </a:solidFill>
                  <a:latin typeface="宋体" panose="02010600030101010101" pitchFamily="2" charset="-122"/>
                  <a:ea typeface="宋体" panose="02010600030101010101" pitchFamily="2" charset="-122"/>
                </a:rPr>
                <a:t>所</a:t>
              </a:r>
              <a:r>
                <a:rPr lang="zh-CN" altLang="en-US" dirty="0">
                  <a:latin typeface="宋体" panose="02010600030101010101" pitchFamily="2" charset="-122"/>
                  <a:ea typeface="宋体" panose="02010600030101010101" pitchFamily="2" charset="-122"/>
                </a:rPr>
                <a:t>示线性定常连续系统完全可控的充分必要条件是存在</a:t>
              </a:r>
              <a:r>
                <a:rPr lang="zh-CN" altLang="en-US" dirty="0">
                  <a:latin typeface="Times New Roman" panose="02020603050405020304" pitchFamily="18" charset="0"/>
                  <a:ea typeface="宋体" panose="02010600030101010101" pitchFamily="2" charset="-122"/>
                  <a:cs typeface="Times New Roman" panose="02020603050405020304" pitchFamily="18" charset="0"/>
                </a:rPr>
                <a:t>时刻  </a:t>
              </a:r>
              <a:r>
                <a:rPr lang="en-US" altLang="zh-CN"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latin typeface="Times New Roman" panose="02020603050405020304" pitchFamily="18" charset="0"/>
                  <a:ea typeface="宋体" panose="02010600030101010101" pitchFamily="2" charset="-122"/>
                  <a:cs typeface="Times New Roman" panose="02020603050405020304" pitchFamily="18" charset="0"/>
                </a:rPr>
                <a:t>使如</a:t>
              </a:r>
              <a:r>
                <a:rPr lang="zh-CN" altLang="en-US" dirty="0">
                  <a:latin typeface="宋体" panose="02010600030101010101" pitchFamily="2" charset="-122"/>
                  <a:ea typeface="宋体" panose="02010600030101010101" pitchFamily="2" charset="-122"/>
                </a:rPr>
                <a:t>下定义的格拉姆矩阵</a:t>
              </a:r>
              <a:endParaRPr lang="en-US" altLang="zh-CN" dirty="0">
                <a:latin typeface="宋体" panose="02010600030101010101" pitchFamily="2" charset="-122"/>
                <a:ea typeface="宋体" panose="02010600030101010101" pitchFamily="2" charset="-122"/>
              </a:endParaRPr>
            </a:p>
            <a:p>
              <a:pPr algn="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(2.109)</a:t>
              </a: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为非奇异的或是正定的。</a:t>
              </a:r>
              <a:endPar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17" name="对象 16"/>
                <p:cNvSpPr txBox="1"/>
                <p:nvPr/>
              </p:nvSpPr>
              <p:spPr>
                <a:xfrm>
                  <a:off x="2887663" y="3871912"/>
                  <a:ext cx="5572769" cy="109123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𝐖</m:t>
                            </m:r>
                          </m:e>
                          <m:sub>
                            <m:r>
                              <m:rPr>
                                <m:sty m:val="p"/>
                              </m:rPr>
                              <a:rPr lang="zh-CN" altLang="en-US" i="0">
                                <a:solidFill>
                                  <a:srgbClr val="000000"/>
                                </a:solidFill>
                                <a:latin typeface="Cambria Math" panose="02040503050406030204" pitchFamily="18" charset="0"/>
                              </a:rPr>
                              <m:t>c</m:t>
                            </m:r>
                          </m:sub>
                        </m:sSub>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,0</m:t>
                            </m:r>
                          </m:e>
                        </m:d>
                        <m:bar>
                          <m:barPr>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𝑑𝑒𝑓</m:t>
                            </m:r>
                          </m:e>
                        </m:bar>
                        <m:nary>
                          <m:naryP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0</m:t>
                            </m:r>
                          </m:sub>
                          <m:sup>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1</m:t>
                                </m:r>
                              </m:sub>
                            </m:sSub>
                          </m:sup>
                          <m:e>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𝐴𝑡</m:t>
                                </m:r>
                              </m:sup>
                            </m:sSup>
                          </m:e>
                        </m:nary>
                        <m:r>
                          <a:rPr lang="zh-CN" altLang="en-US" i="1">
                            <a:solidFill>
                              <a:srgbClr val="000000"/>
                            </a:solidFill>
                            <a:latin typeface="Cambria Math" panose="02040503050406030204" pitchFamily="18" charset="0"/>
                          </a:rPr>
                          <m:t>𝐁</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𝐁</m:t>
                            </m:r>
                          </m:e>
                          <m:sup>
                            <m:r>
                              <m:rPr>
                                <m:sty m:val="p"/>
                              </m:rPr>
                              <a:rPr lang="zh-CN" altLang="en-US" i="0">
                                <a:solidFill>
                                  <a:srgbClr val="000000"/>
                                </a:solidFill>
                                <a:latin typeface="Cambria Math" panose="02040503050406030204" pitchFamily="18" charset="0"/>
                              </a:rPr>
                              <m:t>T</m:t>
                            </m:r>
                          </m:sup>
                        </m:sSup>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𝐴</m:t>
                                </m:r>
                              </m:e>
                              <m:sup>
                                <m:r>
                                  <m:rPr>
                                    <m:sty m:val="p"/>
                                  </m:rPr>
                                  <a:rPr lang="zh-CN" altLang="en-US" i="0">
                                    <a:solidFill>
                                      <a:srgbClr val="000000"/>
                                    </a:solidFill>
                                    <a:latin typeface="Cambria Math" panose="02040503050406030204" pitchFamily="18" charset="0"/>
                                  </a:rPr>
                                  <m:t>T</m:t>
                                </m:r>
                              </m:sup>
                            </m:sSup>
                            <m:r>
                              <a:rPr lang="zh-CN" altLang="en-US" i="1">
                                <a:solidFill>
                                  <a:srgbClr val="000000"/>
                                </a:solidFill>
                                <a:latin typeface="Cambria Math" panose="02040503050406030204" pitchFamily="18" charset="0"/>
                              </a:rPr>
                              <m:t>𝑡</m:t>
                            </m:r>
                          </m:sup>
                        </m:sSup>
                        <m:r>
                          <m:rPr>
                            <m:sty m:val="p"/>
                          </m:rPr>
                          <a:rPr lang="zh-CN" altLang="en-US" i="0">
                            <a:solidFill>
                              <a:srgbClr val="000000"/>
                            </a:solidFill>
                            <a:latin typeface="Cambria Math" panose="02040503050406030204" pitchFamily="18" charset="0"/>
                          </a:rPr>
                          <m:t>d</m:t>
                        </m:r>
                        <m:r>
                          <a:rPr lang="zh-CN" altLang="en-US" i="1">
                            <a:solidFill>
                              <a:srgbClr val="000000"/>
                            </a:solidFill>
                            <a:latin typeface="Cambria Math" panose="02040503050406030204" pitchFamily="18" charset="0"/>
                          </a:rPr>
                          <m:t>𝑡</m:t>
                        </m:r>
                      </m:oMath>
                    </m:oMathPara>
                  </a14:m>
                  <a:endParaRPr lang="zh-CN" altLang="en-US" dirty="0"/>
                </a:p>
              </p:txBody>
            </p:sp>
          </mc:Choice>
          <mc:Fallback xmlns="">
            <p:sp>
              <p:nvSpPr>
                <p:cNvPr id="17" name="对象 16"/>
                <p:cNvSpPr txBox="1">
                  <a:spLocks noRot="1" noChangeAspect="1" noMove="1" noResize="1" noEditPoints="1" noAdjustHandles="1" noChangeArrowheads="1" noChangeShapeType="1" noTextEdit="1"/>
                </p:cNvSpPr>
                <p:nvPr/>
              </p:nvSpPr>
              <p:spPr>
                <a:xfrm>
                  <a:off x="2887663" y="3871912"/>
                  <a:ext cx="5572769" cy="1091231"/>
                </a:xfrm>
                <a:prstGeom prst="rect">
                  <a:avLst/>
                </a:prstGeom>
                <a:blipFill>
                  <a:blip r:embed="rId3"/>
                  <a:stretch>
                    <a:fillRect/>
                  </a:stretch>
                </a:blipFill>
              </p:spPr>
              <p:txBody>
                <a:bodyPr/>
                <a:lstStyle/>
                <a:p>
                  <a:r>
                    <a:rPr lang="zh-CN" altLang="en-US">
                      <a:noFill/>
                    </a:rPr>
                    <a:t> </a:t>
                  </a:r>
                </a:p>
              </p:txBody>
            </p:sp>
          </mc:Fallback>
        </mc:AlternateContent>
      </p:grpSp>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834800" y="670902"/>
            <a:ext cx="7193585" cy="870751"/>
          </a:xfrm>
          <a:prstGeom prst="rect">
            <a:avLst/>
          </a:prstGeom>
          <a:noFill/>
        </p:spPr>
        <p:txBody>
          <a:bodyPr wrap="square">
            <a:spAutoFit/>
          </a:bodyPr>
          <a:lstStyle/>
          <a:p>
            <a:pPr>
              <a:lnSpc>
                <a:spcPct val="150000"/>
              </a:lnSpc>
            </a:pP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、可控性判据</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1</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）格拉姆</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Gram</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矩阵判据</a:t>
            </a: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pSp>
        <p:nvGrpSpPr>
          <p:cNvPr id="5" name="组合 4"/>
          <p:cNvGrpSpPr/>
          <p:nvPr/>
        </p:nvGrpSpPr>
        <p:grpSpPr>
          <a:xfrm>
            <a:off x="834798" y="1469594"/>
            <a:ext cx="8418268" cy="3664658"/>
            <a:chOff x="834798" y="1469594"/>
            <a:chExt cx="8418268" cy="3664658"/>
          </a:xfrm>
        </p:grpSpPr>
        <p:grpSp>
          <p:nvGrpSpPr>
            <p:cNvPr id="3" name="组合 2"/>
            <p:cNvGrpSpPr/>
            <p:nvPr/>
          </p:nvGrpSpPr>
          <p:grpSpPr>
            <a:xfrm>
              <a:off x="834798" y="1469594"/>
              <a:ext cx="7193585" cy="3413406"/>
              <a:chOff x="834798" y="1469594"/>
              <a:chExt cx="7193585" cy="3413406"/>
            </a:xfrm>
          </p:grpSpPr>
          <p:sp>
            <p:nvSpPr>
              <p:cNvPr id="10" name="矩形 9"/>
              <p:cNvSpPr/>
              <p:nvPr/>
            </p:nvSpPr>
            <p:spPr>
              <a:xfrm>
                <a:off x="834798" y="1469594"/>
                <a:ext cx="7193585" cy="1273875"/>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式</a:t>
                </a:r>
                <a:r>
                  <a:rPr lang="en-US" altLang="zh-CN" dirty="0">
                    <a:solidFill>
                      <a:sysClr val="windowText" lastClr="000000"/>
                    </a:solidFill>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2.106)</a:t>
                </a:r>
                <a:r>
                  <a:rPr lang="zh-CN" altLang="en-US" dirty="0">
                    <a:latin typeface="宋体" panose="02010600030101010101" pitchFamily="2" charset="-122"/>
                    <a:ea typeface="宋体" panose="02010600030101010101" pitchFamily="2" charset="-122"/>
                  </a:rPr>
                  <a:t>所示线性时变连续系统在时刻可控的充分必要条件是存在某个有限时刻</a:t>
                </a:r>
                <a:r>
                  <a:rPr lang="en-US" altLang="zh-CN" dirty="0">
                    <a:latin typeface="宋体" panose="02010600030101010101" pitchFamily="2" charset="-122"/>
                    <a:ea typeface="宋体" panose="02010600030101010101" pitchFamily="2" charset="-122"/>
                  </a:rPr>
                  <a:t>        ,</a:t>
                </a:r>
                <a:r>
                  <a:rPr lang="zh-CN" altLang="en-US" dirty="0">
                    <a:latin typeface="宋体" panose="02010600030101010101" pitchFamily="2" charset="-122"/>
                    <a:ea typeface="宋体" panose="02010600030101010101" pitchFamily="2" charset="-122"/>
                  </a:rPr>
                  <a:t>使得格拉姆矩阵</a:t>
                </a:r>
                <a:endParaRPr lang="en-US" altLang="zh-CN" dirty="0">
                  <a:latin typeface="宋体" panose="02010600030101010101" pitchFamily="2" charset="-122"/>
                  <a:ea typeface="宋体" panose="02010600030101010101" pitchFamily="2" charset="-122"/>
                </a:endParaRPr>
              </a:p>
              <a:p>
                <a:pPr algn="r">
                  <a:lnSpc>
                    <a:spcPct val="150000"/>
                  </a:lnSpc>
                </a:pPr>
                <a:r>
                  <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(2.108)</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2" name="对象 1"/>
                  <p:cNvSpPr txBox="1"/>
                  <p:nvPr/>
                </p:nvSpPr>
                <p:spPr>
                  <a:xfrm>
                    <a:off x="2555776" y="1932632"/>
                    <a:ext cx="3467100" cy="295036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&gt;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555776" y="1932632"/>
                    <a:ext cx="3467100" cy="2950368"/>
                  </a:xfrm>
                  <a:prstGeom prst="rect">
                    <a:avLst/>
                  </a:prstGeom>
                  <a:blipFill>
                    <a:blip r:embed="rId5"/>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6" name="对象 5"/>
                <p:cNvSpPr txBox="1"/>
                <p:nvPr/>
              </p:nvSpPr>
              <p:spPr>
                <a:xfrm>
                  <a:off x="1691680" y="2173261"/>
                  <a:ext cx="7561386" cy="296099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𝑊</m:t>
                            </m:r>
                          </m:e>
                          <m:sub>
                            <m:r>
                              <m:rPr>
                                <m:nor/>
                              </m:rPr>
                              <a:rPr lang="zh-CN" altLang="en-US" i="0">
                                <a:solidFill>
                                  <a:srgbClr val="000000"/>
                                </a:solidFill>
                                <a:latin typeface="Cambria Math" panose="02040503050406030204" pitchFamily="18" charset="0"/>
                              </a:rPr>
                              <m:t>ct</m:t>
                            </m:r>
                          </m:sub>
                        </m:sSub>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m:t>
                        </m:r>
                        <m:nary>
                          <m:naryPr>
                            <m:ctrlPr>
                              <a:rPr lang="zh-CN" altLang="en-US" i="1">
                                <a:solidFill>
                                  <a:srgbClr val="000000"/>
                                </a:solidFill>
                                <a:latin typeface="Cambria Math" panose="02040503050406030204" pitchFamily="18" charset="0"/>
                              </a:rPr>
                            </m:ctrlPr>
                          </m:naryPr>
                          <m: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sub>
                          <m:sup>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1</m:t>
                                </m:r>
                              </m:sub>
                            </m:sSub>
                          </m:sup>
                          <m:e>
                            <m:r>
                              <a:rPr lang="zh-CN" altLang="en-US" i="1">
                                <a:solidFill>
                                  <a:srgbClr val="000000"/>
                                </a:solidFill>
                                <a:latin typeface="Cambria Math" panose="02040503050406030204" pitchFamily="18" charset="0"/>
                              </a:rPr>
                              <m:t>𝚽</m:t>
                            </m:r>
                          </m:e>
                        </m:nary>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𝜏</m:t>
                            </m:r>
                          </m:e>
                        </m:d>
                        <m:r>
                          <a:rPr lang="zh-CN" altLang="en-US" i="1">
                            <a:solidFill>
                              <a:srgbClr val="000000"/>
                            </a:solidFill>
                            <a:latin typeface="Cambria Math" panose="02040503050406030204" pitchFamily="18" charset="0"/>
                          </a:rPr>
                          <m:t>𝐁</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𝜏</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𝐁</m:t>
                            </m:r>
                          </m:e>
                          <m:sup>
                            <m:r>
                              <m:rPr>
                                <m:sty m:val="p"/>
                              </m:rPr>
                              <a:rPr lang="zh-CN" altLang="en-US" i="0">
                                <a:solidFill>
                                  <a:srgbClr val="000000"/>
                                </a:solidFill>
                                <a:latin typeface="Cambria Math" panose="02040503050406030204" pitchFamily="18" charset="0"/>
                              </a:rPr>
                              <m:t>T</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𝜏</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𝚽</m:t>
                            </m:r>
                          </m:e>
                          <m:sup>
                            <m:r>
                              <m:rPr>
                                <m:sty m:val="p"/>
                              </m:rPr>
                              <a:rPr lang="zh-CN" altLang="en-US" i="0">
                                <a:solidFill>
                                  <a:srgbClr val="000000"/>
                                </a:solidFill>
                                <a:latin typeface="Cambria Math" panose="02040503050406030204" pitchFamily="18" charset="0"/>
                              </a:rPr>
                              <m:t>T</m:t>
                            </m:r>
                          </m:sup>
                        </m:sSup>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𝛕</m:t>
                            </m:r>
                          </m:e>
                        </m:d>
                        <m:r>
                          <m:rPr>
                            <m:sty m:val="p"/>
                          </m:rPr>
                          <a:rPr lang="zh-CN" altLang="en-US" i="0">
                            <a:solidFill>
                              <a:srgbClr val="000000"/>
                            </a:solidFill>
                            <a:latin typeface="Cambria Math" panose="02040503050406030204" pitchFamily="18" charset="0"/>
                          </a:rPr>
                          <m:t>d</m:t>
                        </m:r>
                        <m:r>
                          <a:rPr lang="zh-CN" altLang="en-US" i="1">
                            <a:solidFill>
                              <a:srgbClr val="000000"/>
                            </a:solidFill>
                            <a:latin typeface="Cambria Math" panose="02040503050406030204" pitchFamily="18" charset="0"/>
                          </a:rPr>
                          <m:t>𝜏</m:t>
                        </m:r>
                      </m:oMath>
                    </m:oMathPara>
                  </a14:m>
                  <a:endParaRPr lang="zh-CN" altLang="en-US" dirty="0"/>
                </a:p>
              </p:txBody>
            </p:sp>
          </mc:Choice>
          <mc:Fallback xmlns="">
            <p:sp>
              <p:nvSpPr>
                <p:cNvPr id="6" name="对象 5"/>
                <p:cNvSpPr txBox="1">
                  <a:spLocks noRot="1" noChangeAspect="1" noMove="1" noResize="1" noEditPoints="1" noAdjustHandles="1" noChangeArrowheads="1" noChangeShapeType="1" noTextEdit="1"/>
                </p:cNvSpPr>
                <p:nvPr/>
              </p:nvSpPr>
              <p:spPr>
                <a:xfrm>
                  <a:off x="1691680" y="2173261"/>
                  <a:ext cx="7561386" cy="2960991"/>
                </a:xfrm>
                <a:prstGeom prst="rect">
                  <a:avLst/>
                </a:prstGeom>
                <a:blipFill>
                  <a:blip r:embed="rId6"/>
                  <a:stretch>
                    <a:fillRect/>
                  </a:stretch>
                </a:blipFill>
              </p:spPr>
              <p:txBody>
                <a:bodyPr/>
                <a:lstStyle/>
                <a:p>
                  <a:r>
                    <a:rPr lang="zh-CN" altLang="en-US">
                      <a:noFill/>
                    </a:rPr>
                    <a:t> </a:t>
                  </a:r>
                </a:p>
              </p:txBody>
            </p:sp>
          </mc:Fallback>
        </mc:AlternateContent>
      </p:grpSp>
      <p:grpSp>
        <p:nvGrpSpPr>
          <p:cNvPr id="8" name="组合 7"/>
          <p:cNvGrpSpPr/>
          <p:nvPr/>
        </p:nvGrpSpPr>
        <p:grpSpPr>
          <a:xfrm>
            <a:off x="834797" y="2764687"/>
            <a:ext cx="7193585" cy="1188628"/>
            <a:chOff x="834799" y="3130380"/>
            <a:chExt cx="7193585" cy="1188628"/>
          </a:xfrm>
        </p:grpSpPr>
        <p:sp>
          <p:nvSpPr>
            <p:cNvPr id="13" name="矩形 12"/>
            <p:cNvSpPr/>
            <p:nvPr/>
          </p:nvSpPr>
          <p:spPr>
            <a:xfrm>
              <a:off x="834799" y="3130380"/>
              <a:ext cx="7193585"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为非奇异的或是正定的，其中</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是系统</a:t>
              </a:r>
              <a:r>
                <a:rPr lang="en-US" altLang="zh-CN" dirty="0">
                  <a:solidFill>
                    <a:sysClr val="windowText" lastClr="000000"/>
                  </a:solidFill>
                  <a:latin typeface="宋体" panose="02010600030101010101" pitchFamily="2" charset="-122"/>
                  <a:ea typeface="宋体" panose="02010600030101010101" pitchFamily="2" charset="-122"/>
                </a:rPr>
                <a:t>(2.106)</a:t>
              </a:r>
              <a:r>
                <a:rPr lang="zh-CN" altLang="en-US" dirty="0">
                  <a:solidFill>
                    <a:sysClr val="windowText" lastClr="000000"/>
                  </a:solidFill>
                  <a:latin typeface="宋体" panose="02010600030101010101" pitchFamily="2" charset="-122"/>
                  <a:ea typeface="宋体" panose="02010600030101010101" pitchFamily="2" charset="-122"/>
                </a:rPr>
                <a:t>的状态转移矩阵。</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9" name="对象 8"/>
                <p:cNvSpPr txBox="1"/>
                <p:nvPr/>
              </p:nvSpPr>
              <p:spPr>
                <a:xfrm>
                  <a:off x="3901136" y="3209714"/>
                  <a:ext cx="1399530" cy="110929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𝜏</m:t>
                            </m:r>
                          </m:e>
                        </m:d>
                      </m:oMath>
                    </m:oMathPara>
                  </a14:m>
                  <a:endParaRPr lang="zh-CN" altLang="en-US" dirty="0"/>
                </a:p>
              </p:txBody>
            </p:sp>
          </mc:Choice>
          <mc:Fallback xmlns="">
            <p:sp>
              <p:nvSpPr>
                <p:cNvPr id="9" name="对象 8"/>
                <p:cNvSpPr txBox="1">
                  <a:spLocks noRot="1" noChangeAspect="1" noMove="1" noResize="1" noEditPoints="1" noAdjustHandles="1" noChangeArrowheads="1" noChangeShapeType="1" noTextEdit="1"/>
                </p:cNvSpPr>
                <p:nvPr/>
              </p:nvSpPr>
              <p:spPr>
                <a:xfrm>
                  <a:off x="3901136" y="3209714"/>
                  <a:ext cx="1399530" cy="1109294"/>
                </a:xfrm>
                <a:prstGeom prst="rect">
                  <a:avLst/>
                </a:prstGeom>
                <a:blipFill>
                  <a:blip r:embed="rId7"/>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12" name="对象 11"/>
              <p:cNvSpPr txBox="1"/>
              <p:nvPr/>
            </p:nvSpPr>
            <p:spPr>
              <a:xfrm>
                <a:off x="1459463" y="3622640"/>
                <a:ext cx="2145233" cy="179030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&gt;0</m:t>
                      </m:r>
                    </m:oMath>
                  </m:oMathPara>
                </a14:m>
                <a:endParaRPr lang="zh-CN" altLang="en-US" dirty="0"/>
              </a:p>
            </p:txBody>
          </p:sp>
        </mc:Choice>
        <mc:Fallback xmlns="">
          <p:sp>
            <p:nvSpPr>
              <p:cNvPr id="12" name="对象 11"/>
              <p:cNvSpPr txBox="1">
                <a:spLocks noRot="1" noChangeAspect="1" noMove="1" noResize="1" noEditPoints="1" noAdjustHandles="1" noChangeArrowheads="1" noChangeShapeType="1" noTextEdit="1"/>
              </p:cNvSpPr>
              <p:nvPr/>
            </p:nvSpPr>
            <p:spPr>
              <a:xfrm>
                <a:off x="1459463" y="3622640"/>
                <a:ext cx="2145233" cy="1790306"/>
              </a:xfrm>
              <a:prstGeom prst="rect">
                <a:avLst/>
              </a:prstGeom>
              <a:blipFill>
                <a:blip r:embed="rId8"/>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pSp>
        <p:nvGrpSpPr>
          <p:cNvPr id="3" name="组合 2"/>
          <p:cNvGrpSpPr/>
          <p:nvPr/>
        </p:nvGrpSpPr>
        <p:grpSpPr>
          <a:xfrm>
            <a:off x="834800" y="670902"/>
            <a:ext cx="7694242" cy="4095318"/>
            <a:chOff x="834800" y="670902"/>
            <a:chExt cx="7694242" cy="4095318"/>
          </a:xfrm>
        </p:grpSpPr>
        <p:sp>
          <p:nvSpPr>
            <p:cNvPr id="75" name="矩形 74"/>
            <p:cNvSpPr/>
            <p:nvPr/>
          </p:nvSpPr>
          <p:spPr>
            <a:xfrm>
              <a:off x="834800" y="670902"/>
              <a:ext cx="7694242" cy="2520370"/>
            </a:xfrm>
            <a:prstGeom prst="rect">
              <a:avLst/>
            </a:prstGeom>
            <a:noFill/>
          </p:spPr>
          <p:txBody>
            <a:bodyPr wrap="square">
              <a:spAutoFit/>
            </a:bodyPr>
            <a:lstStyle/>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    (2</a:t>
              </a:r>
              <a:r>
                <a:rPr lang="en-US" altLang="zh-CN" dirty="0">
                  <a:latin typeface="宋体" panose="02010600030101010101" pitchFamily="2" charset="-122"/>
                  <a:ea typeface="宋体" panose="02010600030101010101" pitchFamily="2" charset="-122"/>
                </a:rPr>
                <a:t>)</a:t>
              </a:r>
              <a:r>
                <a:rPr lang="zh-CN" altLang="en-US" dirty="0">
                  <a:latin typeface="Times New Roman" panose="02020603050405020304" pitchFamily="18" charset="0"/>
                  <a:ea typeface="宋体" panose="02010600030101010101" pitchFamily="2" charset="-122"/>
                  <a:cs typeface="Times New Roman" panose="02020603050405020304" pitchFamily="18" charset="0"/>
                </a:rPr>
                <a:t>秩判据</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dirty="0">
                  <a:latin typeface="Times New Roman" panose="02020603050405020304" pitchFamily="18" charset="0"/>
                  <a:ea typeface="宋体" panose="02010600030101010101" pitchFamily="2" charset="-122"/>
                  <a:cs typeface="Times New Roman" panose="02020603050405020304" pitchFamily="18" charset="0"/>
                </a:rPr>
                <a:t>    假设线性时变连续系统式</a:t>
              </a:r>
              <a:r>
                <a:rPr lang="en-US" altLang="zh-CN" dirty="0">
                  <a:latin typeface="Times New Roman" panose="02020603050405020304" pitchFamily="18" charset="0"/>
                  <a:ea typeface="宋体" panose="02010600030101010101" pitchFamily="2" charset="-122"/>
                  <a:cs typeface="Times New Roman" panose="02020603050405020304" pitchFamily="18" charset="0"/>
                </a:rPr>
                <a:t>(2.106)</a:t>
              </a:r>
              <a:r>
                <a:rPr lang="zh-CN" altLang="en-US" dirty="0">
                  <a:latin typeface="Times New Roman" panose="02020603050405020304" pitchFamily="18" charset="0"/>
                  <a:ea typeface="宋体" panose="02010600030101010101" pitchFamily="2" charset="-122"/>
                  <a:cs typeface="Times New Roman" panose="02020603050405020304" pitchFamily="18" charset="0"/>
                </a:rPr>
                <a:t>中的 </a:t>
              </a:r>
              <a:r>
                <a:rPr lang="en-US" altLang="zh-CN" i="1" dirty="0">
                  <a:latin typeface="Times New Roman" panose="02020603050405020304" pitchFamily="18" charset="0"/>
                  <a:ea typeface="宋体" panose="02010600030101010101" pitchFamily="2" charset="-122"/>
                  <a:cs typeface="Times New Roman" panose="02020603050405020304" pitchFamily="18" charset="0"/>
                </a:rPr>
                <a:t>A</a:t>
              </a:r>
              <a:r>
                <a:rPr lang="en-US" altLang="zh-CN" dirty="0">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latin typeface="Times New Roman" panose="02020603050405020304" pitchFamily="18" charset="0"/>
                  <a:ea typeface="宋体" panose="02010600030101010101" pitchFamily="2" charset="-122"/>
                  <a:cs typeface="Times New Roman" panose="02020603050405020304" pitchFamily="18" charset="0"/>
                </a:rPr>
                <a:t>t</a:t>
              </a:r>
              <a:r>
                <a:rPr lang="en-US" altLang="zh-CN"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latin typeface="Times New Roman" panose="02020603050405020304" pitchFamily="18" charset="0"/>
                  <a:ea typeface="宋体" panose="02010600030101010101" pitchFamily="2" charset="-122"/>
                  <a:cs typeface="Times New Roman" panose="02020603050405020304" pitchFamily="18" charset="0"/>
                </a:rPr>
                <a:t>和 </a:t>
              </a:r>
              <a:r>
                <a:rPr lang="en-US" altLang="zh-CN" i="1" dirty="0">
                  <a:latin typeface="Times New Roman" panose="02020603050405020304" pitchFamily="18" charset="0"/>
                  <a:ea typeface="宋体" panose="02010600030101010101" pitchFamily="2" charset="-122"/>
                  <a:cs typeface="Times New Roman" panose="02020603050405020304" pitchFamily="18" charset="0"/>
                </a:rPr>
                <a:t>B</a:t>
              </a:r>
              <a:r>
                <a:rPr lang="en-US" altLang="zh-CN" dirty="0">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latin typeface="Times New Roman" panose="02020603050405020304" pitchFamily="18" charset="0"/>
                  <a:ea typeface="宋体" panose="02010600030101010101" pitchFamily="2" charset="-122"/>
                  <a:cs typeface="Times New Roman" panose="02020603050405020304" pitchFamily="18" charset="0"/>
                </a:rPr>
                <a:t>t</a:t>
              </a:r>
              <a:r>
                <a:rPr lang="en-US" altLang="zh-CN"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latin typeface="Times New Roman" panose="02020603050405020304" pitchFamily="18" charset="0"/>
                  <a:ea typeface="宋体" panose="02010600030101010101" pitchFamily="2" charset="-122"/>
                  <a:cs typeface="Times New Roman" panose="02020603050405020304" pitchFamily="18" charset="0"/>
                </a:rPr>
                <a:t>的每个元素分别是</a:t>
              </a:r>
              <a:r>
                <a:rPr lang="en-US" altLang="zh-CN" dirty="0">
                  <a:latin typeface="Times New Roman" panose="02020603050405020304" pitchFamily="18" charset="0"/>
                  <a:ea typeface="宋体" panose="02010600030101010101" pitchFamily="2" charset="-122"/>
                  <a:cs typeface="Times New Roman" panose="02020603050405020304" pitchFamily="18" charset="0"/>
                </a:rPr>
                <a:t>n-2 </a:t>
              </a:r>
              <a:r>
                <a:rPr lang="zh-CN" altLang="en-US" dirty="0">
                  <a:latin typeface="Times New Roman" panose="02020603050405020304" pitchFamily="18" charset="0"/>
                  <a:ea typeface="宋体" panose="02010600030101010101" pitchFamily="2" charset="-122"/>
                  <a:cs typeface="Times New Roman" panose="02020603050405020304" pitchFamily="18" charset="0"/>
                </a:rPr>
                <a:t>和 </a:t>
              </a:r>
              <a:r>
                <a:rPr lang="en-US" altLang="zh-CN" dirty="0">
                  <a:latin typeface="Times New Roman" panose="02020603050405020304" pitchFamily="18" charset="0"/>
                  <a:ea typeface="宋体" panose="02010600030101010101" pitchFamily="2" charset="-122"/>
                  <a:cs typeface="Times New Roman" panose="02020603050405020304" pitchFamily="18" charset="0"/>
                </a:rPr>
                <a:t>n-1 </a:t>
              </a:r>
              <a:r>
                <a:rPr lang="zh-CN" altLang="en-US" dirty="0">
                  <a:latin typeface="Times New Roman" panose="02020603050405020304" pitchFamily="18" charset="0"/>
                  <a:ea typeface="宋体" panose="02010600030101010101" pitchFamily="2" charset="-122"/>
                  <a:cs typeface="Times New Roman" panose="02020603050405020304" pitchFamily="18" charset="0"/>
                </a:rPr>
                <a:t>次连续可微函数，并记</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                                                          （</a:t>
              </a:r>
              <a:r>
                <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2.110</a:t>
              </a: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  </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2" name="对象 1"/>
                <p:cNvSpPr txBox="1"/>
                <p:nvPr/>
              </p:nvSpPr>
              <p:spPr>
                <a:xfrm>
                  <a:off x="2339752" y="2105471"/>
                  <a:ext cx="6189290" cy="266074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𝐵</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𝐵</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oMath>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𝐵</m:t>
                            </m:r>
                          </m:e>
                          <m:sub>
                            <m:r>
                              <a:rPr lang="zh-CN" altLang="en-US" i="1">
                                <a:solidFill>
                                  <a:srgbClr val="000000"/>
                                </a:solidFill>
                                <a:latin typeface="Cambria Math" panose="02040503050406030204" pitchFamily="18" charset="0"/>
                              </a:rPr>
                              <m:t>𝑖</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𝐵</m:t>
                            </m:r>
                          </m:e>
                          <m:sub>
                            <m:r>
                              <a:rPr lang="zh-CN" altLang="en-US" i="1">
                                <a:solidFill>
                                  <a:srgbClr val="000000"/>
                                </a:solidFill>
                                <a:latin typeface="Cambria Math" panose="02040503050406030204" pitchFamily="18" charset="0"/>
                              </a:rPr>
                              <m:t>𝑖</m:t>
                            </m:r>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𝐵</m:t>
                                </m:r>
                              </m:e>
                            </m:acc>
                          </m:e>
                          <m:sub>
                            <m:r>
                              <a:rPr lang="zh-CN" altLang="en-US" i="1">
                                <a:solidFill>
                                  <a:srgbClr val="000000"/>
                                </a:solidFill>
                                <a:latin typeface="Cambria Math" panose="02040503050406030204" pitchFamily="18" charset="0"/>
                              </a:rPr>
                              <m:t>𝑖</m:t>
                            </m:r>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𝑖</m:t>
                        </m:r>
                        <m:r>
                          <a:rPr lang="zh-CN" altLang="en-US" i="1">
                            <a:solidFill>
                              <a:srgbClr val="000000"/>
                            </a:solidFill>
                            <a:latin typeface="Cambria Math" panose="02040503050406030204" pitchFamily="18" charset="0"/>
                          </a:rPr>
                          <m:t>=2,3,⋯,</m:t>
                        </m:r>
                        <m:r>
                          <a:rPr lang="zh-CN" altLang="en-US" i="1">
                            <a:solidFill>
                              <a:srgbClr val="000000"/>
                            </a:solidFill>
                            <a:latin typeface="Cambria Math" panose="02040503050406030204" pitchFamily="18" charset="0"/>
                          </a:rPr>
                          <m:t>𝑛</m:t>
                        </m:r>
                      </m:oMath>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𝑀</m:t>
                            </m:r>
                          </m:e>
                          <m:sub>
                            <m:r>
                              <m:rPr>
                                <m:sty m:val="p"/>
                              </m:rPr>
                              <a:rPr lang="zh-CN" altLang="en-US" i="0">
                                <a:solidFill>
                                  <a:srgbClr val="000000"/>
                                </a:solidFill>
                                <a:latin typeface="Cambria Math" panose="02040503050406030204" pitchFamily="18" charset="0"/>
                              </a:rPr>
                              <m:t>t</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𝐵</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𝐵</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𝐵</m:t>
                                </m:r>
                              </m:e>
                              <m:sub>
                                <m:r>
                                  <a:rPr lang="zh-CN" altLang="en-US" i="1">
                                    <a:solidFill>
                                      <a:srgbClr val="000000"/>
                                    </a:solidFill>
                                    <a:latin typeface="Cambria Math" panose="02040503050406030204" pitchFamily="18" charset="0"/>
                                  </a:rPr>
                                  <m:t>𝑛</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339752" y="2105471"/>
                  <a:ext cx="6189290" cy="2660749"/>
                </a:xfrm>
                <a:prstGeom prst="rect">
                  <a:avLst/>
                </a:prstGeom>
                <a:blipFill>
                  <a:blip r:embed="rId4"/>
                  <a:stretch>
                    <a:fillRect/>
                  </a:stretch>
                </a:blipFill>
              </p:spPr>
              <p:txBody>
                <a:bodyPr/>
                <a:lstStyle/>
                <a:p>
                  <a:r>
                    <a:rPr lang="zh-CN" altLang="en-US">
                      <a:noFill/>
                    </a:rPr>
                    <a:t> </a:t>
                  </a:r>
                </a:p>
              </p:txBody>
            </p:sp>
          </mc:Fallback>
        </mc:AlternateContent>
      </p:grpSp>
      <p:grpSp>
        <p:nvGrpSpPr>
          <p:cNvPr id="7" name="组合 6"/>
          <p:cNvGrpSpPr/>
          <p:nvPr/>
        </p:nvGrpSpPr>
        <p:grpSpPr>
          <a:xfrm>
            <a:off x="975207" y="3312889"/>
            <a:ext cx="7193585" cy="1722493"/>
            <a:chOff x="834799" y="3435846"/>
            <a:chExt cx="7193585" cy="1722493"/>
          </a:xfrm>
        </p:grpSpPr>
        <p:sp>
          <p:nvSpPr>
            <p:cNvPr id="13" name="矩形 12"/>
            <p:cNvSpPr/>
            <p:nvPr/>
          </p:nvSpPr>
          <p:spPr>
            <a:xfrm>
              <a:off x="834799" y="3435846"/>
              <a:ext cx="7193585" cy="870751"/>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如果存在某个时刻  </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使得         </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，则该线性时变连续系统在   时刻完全可控。其中</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a:t>
              </a:r>
              <a:r>
                <a:rPr lang="zh-CN" altLang="en-US" dirty="0">
                  <a:solidFill>
                    <a:sysClr val="windowText" lastClr="000000"/>
                  </a:solidFill>
                  <a:latin typeface="宋体" panose="02010600030101010101" pitchFamily="2" charset="-122"/>
                  <a:ea typeface="宋体" panose="02010600030101010101" pitchFamily="2" charset="-122"/>
                </a:rPr>
                <a:t>为系统的阶次。</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5" name="对象 4"/>
                <p:cNvSpPr txBox="1"/>
                <p:nvPr/>
              </p:nvSpPr>
              <p:spPr>
                <a:xfrm>
                  <a:off x="2775408" y="3527878"/>
                  <a:ext cx="1227769" cy="116973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&gt;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oMath>
                    </m:oMathPara>
                  </a14:m>
                  <a:endParaRPr lang="zh-CN" altLang="en-US" dirty="0"/>
                </a:p>
              </p:txBody>
            </p:sp>
          </mc:Choice>
          <mc:Fallback xmlns="">
            <p:sp>
              <p:nvSpPr>
                <p:cNvPr id="5" name="对象 4"/>
                <p:cNvSpPr txBox="1">
                  <a:spLocks noRot="1" noChangeAspect="1" noMove="1" noResize="1" noEditPoints="1" noAdjustHandles="1" noChangeArrowheads="1" noChangeShapeType="1" noTextEdit="1"/>
                </p:cNvSpPr>
                <p:nvPr/>
              </p:nvSpPr>
              <p:spPr>
                <a:xfrm>
                  <a:off x="2775408" y="3527878"/>
                  <a:ext cx="1227769" cy="1169730"/>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对象 7"/>
                <p:cNvSpPr txBox="1"/>
                <p:nvPr/>
              </p:nvSpPr>
              <p:spPr>
                <a:xfrm>
                  <a:off x="4270851" y="3514210"/>
                  <a:ext cx="2740234" cy="164412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rank</m:t>
                                </m:r>
                              </m:fName>
                              <m:e>
                                <m:r>
                                  <a:rPr lang="zh-CN" altLang="en-US" i="1">
                                    <a:solidFill>
                                      <a:srgbClr val="000000"/>
                                    </a:solidFill>
                                    <a:latin typeface="Cambria Math" panose="02040503050406030204" pitchFamily="18" charset="0"/>
                                  </a:rPr>
                                  <m:t>𝑀</m:t>
                                </m:r>
                              </m:e>
                            </m:func>
                          </m:e>
                          <m:sub>
                            <m:r>
                              <m:rPr>
                                <m:sty m:val="p"/>
                              </m:rPr>
                              <a:rPr lang="zh-CN" altLang="en-US" i="0">
                                <a:solidFill>
                                  <a:srgbClr val="000000"/>
                                </a:solidFill>
                                <a:latin typeface="Cambria Math" panose="02040503050406030204" pitchFamily="18" charset="0"/>
                              </a:rPr>
                              <m:t>t</m:t>
                            </m:r>
                          </m:sub>
                        </m:sSub>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1</m:t>
                                </m:r>
                              </m:sub>
                            </m:sSub>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oMath>
                    </m:oMathPara>
                  </a14:m>
                  <a:endParaRPr lang="zh-CN" altLang="en-US" dirty="0"/>
                </a:p>
              </p:txBody>
            </p:sp>
          </mc:Choice>
          <mc:Fallback xmlns="">
            <p:sp>
              <p:nvSpPr>
                <p:cNvPr id="8" name="对象 7"/>
                <p:cNvSpPr txBox="1">
                  <a:spLocks noRot="1" noChangeAspect="1" noMove="1" noResize="1" noEditPoints="1" noAdjustHandles="1" noChangeArrowheads="1" noChangeShapeType="1" noTextEdit="1"/>
                </p:cNvSpPr>
                <p:nvPr/>
              </p:nvSpPr>
              <p:spPr>
                <a:xfrm>
                  <a:off x="4270851" y="3514210"/>
                  <a:ext cx="2740234" cy="1644129"/>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对象 9"/>
                <p:cNvSpPr txBox="1"/>
                <p:nvPr/>
              </p:nvSpPr>
              <p:spPr>
                <a:xfrm>
                  <a:off x="1832765" y="3937424"/>
                  <a:ext cx="942643" cy="79769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oMath>
                    </m:oMathPara>
                  </a14:m>
                  <a:endParaRPr lang="zh-CN" altLang="en-US" dirty="0"/>
                </a:p>
              </p:txBody>
            </p:sp>
          </mc:Choice>
          <mc:Fallback xmlns="">
            <p:sp>
              <p:nvSpPr>
                <p:cNvPr id="10" name="对象 9"/>
                <p:cNvSpPr txBox="1">
                  <a:spLocks noRot="1" noChangeAspect="1" noMove="1" noResize="1" noEditPoints="1" noAdjustHandles="1" noChangeArrowheads="1" noChangeShapeType="1" noTextEdit="1"/>
                </p:cNvSpPr>
                <p:nvPr/>
              </p:nvSpPr>
              <p:spPr>
                <a:xfrm>
                  <a:off x="1832765" y="3937424"/>
                  <a:ext cx="942643" cy="797699"/>
                </a:xfrm>
                <a:prstGeom prst="rect">
                  <a:avLst/>
                </a:prstGeom>
                <a:blipFill>
                  <a:blip r:embed="rId7"/>
                  <a:stretch>
                    <a:fillRect/>
                  </a:stretch>
                </a:blipFill>
              </p:spPr>
              <p:txBody>
                <a:bodyPr/>
                <a:lstStyle/>
                <a:p>
                  <a:r>
                    <a:rPr lang="zh-CN" alt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pSp>
        <p:nvGrpSpPr>
          <p:cNvPr id="3" name="组合 2"/>
          <p:cNvGrpSpPr/>
          <p:nvPr/>
        </p:nvGrpSpPr>
        <p:grpSpPr>
          <a:xfrm>
            <a:off x="539552" y="1352736"/>
            <a:ext cx="8598647" cy="4974815"/>
            <a:chOff x="539552" y="1352736"/>
            <a:chExt cx="8598647" cy="4974815"/>
          </a:xfrm>
        </p:grpSpPr>
        <p:sp>
          <p:nvSpPr>
            <p:cNvPr id="75" name="矩形 74"/>
            <p:cNvSpPr/>
            <p:nvPr/>
          </p:nvSpPr>
          <p:spPr>
            <a:xfrm>
              <a:off x="539552" y="1352736"/>
              <a:ext cx="7193585" cy="1273875"/>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对于</a:t>
              </a:r>
              <a:r>
                <a:rPr lang="zh-CN" altLang="en-US" dirty="0">
                  <a:latin typeface="宋体" panose="02010600030101010101" pitchFamily="2" charset="-122"/>
                  <a:ea typeface="宋体" panose="02010600030101010101" pitchFamily="2" charset="-122"/>
                </a:rPr>
                <a:t>式</a:t>
              </a:r>
              <a:r>
                <a:rPr lang="en-US" altLang="zh-CN" dirty="0">
                  <a:latin typeface="宋体" panose="02010600030101010101" pitchFamily="2" charset="-122"/>
                  <a:ea typeface="宋体" panose="02010600030101010101" pitchFamily="2" charset="-122"/>
                </a:rPr>
                <a:t>(2.107)</a:t>
              </a:r>
              <a:r>
                <a:rPr lang="zh-CN" altLang="en-US" dirty="0">
                  <a:latin typeface="宋体" panose="02010600030101010101" pitchFamily="2" charset="-122"/>
                  <a:ea typeface="宋体" panose="02010600030101010101" pitchFamily="2" charset="-122"/>
                </a:rPr>
                <a:t>所示线性定常连续系统完全</a:t>
              </a:r>
              <a:r>
                <a:rPr lang="zh-CN" altLang="en-US" dirty="0">
                  <a:solidFill>
                    <a:sysClr val="windowText" lastClr="000000"/>
                  </a:solidFill>
                  <a:latin typeface="宋体" panose="02010600030101010101" pitchFamily="2" charset="-122"/>
                  <a:ea typeface="宋体" panose="02010600030101010101" pitchFamily="2" charset="-122"/>
                </a:rPr>
                <a:t>可控的充分必要条件是</a:t>
              </a:r>
              <a:endParaRPr lang="en-US" altLang="zh-CN" dirty="0">
                <a:solidFill>
                  <a:sysClr val="windowText" lastClr="000000"/>
                </a:solidFill>
                <a:latin typeface="宋体" panose="02010600030101010101" pitchFamily="2" charset="-122"/>
                <a:ea typeface="宋体" panose="02010600030101010101" pitchFamily="2" charset="-122"/>
              </a:endParaRPr>
            </a:p>
            <a:p>
              <a:pPr algn="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endParaRPr>
            </a:p>
            <a:p>
              <a:pPr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2.111</a:t>
              </a: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2" name="对象 1"/>
                <p:cNvSpPr txBox="1"/>
                <p:nvPr/>
              </p:nvSpPr>
              <p:spPr>
                <a:xfrm>
                  <a:off x="2297092" y="1923678"/>
                  <a:ext cx="6841107" cy="440387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rank</m:t>
                            </m:r>
                          </m:fName>
                          <m:e>
                            <m:d>
                              <m:dPr>
                                <m:ctrlPr>
                                  <a:rPr lang="zh-CN" altLang="en-US" i="1">
                                    <a:solidFill>
                                      <a:srgbClr val="000000"/>
                                    </a:solidFill>
                                    <a:latin typeface="Cambria Math" panose="02040503050406030204" pitchFamily="18" charset="0"/>
                                  </a:rPr>
                                </m:ctrlPr>
                              </m:dPr>
                              <m:e>
                                <m:m>
                                  <m:mPr>
                                    <m:plcHide m:val="on"/>
                                    <m:mcs>
                                      <m:mc>
                                        <m:mcPr>
                                          <m:count m:val="4"/>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𝐁</m:t>
                                      </m:r>
                                    </m:e>
                                    <m:e>
                                      <m:r>
                                        <a:rPr lang="zh-CN" altLang="en-US" i="1">
                                          <a:solidFill>
                                            <a:srgbClr val="000000"/>
                                          </a:solidFill>
                                          <a:latin typeface="Cambria Math" panose="02040503050406030204" pitchFamily="18" charset="0"/>
                                        </a:rPr>
                                        <m:t>𝐀𝐁</m:t>
                                      </m:r>
                                    </m:e>
                                    <m:e>
                                      <m:r>
                                        <a:rPr lang="zh-CN" altLang="en-US" i="1">
                                          <a:solidFill>
                                            <a:srgbClr val="000000"/>
                                          </a:solidFill>
                                          <a:latin typeface="Cambria Math" panose="02040503050406030204" pitchFamily="18" charset="0"/>
                                        </a:rPr>
                                        <m:t>⋯</m:t>
                                      </m:r>
                                    </m:e>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𝐀</m:t>
                                          </m:r>
                                        </m:e>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𝐁</m:t>
                                      </m:r>
                                    </m:e>
                                  </m:mr>
                                </m:m>
                              </m:e>
                            </m:d>
                          </m:e>
                        </m:func>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297092" y="1923678"/>
                  <a:ext cx="6841107" cy="4403873"/>
                </a:xfrm>
                <a:prstGeom prst="rect">
                  <a:avLst/>
                </a:prstGeom>
                <a:blipFill>
                  <a:blip r:embed="rId4"/>
                  <a:stretch>
                    <a:fillRect/>
                  </a:stretch>
                </a:blipFill>
              </p:spPr>
              <p:txBody>
                <a:bodyPr/>
                <a:lstStyle/>
                <a:p>
                  <a:r>
                    <a:rPr lang="zh-CN" altLang="en-US">
                      <a:noFill/>
                    </a:rPr>
                    <a:t> </a:t>
                  </a:r>
                </a:p>
              </p:txBody>
            </p:sp>
          </mc:Fallback>
        </mc:AlternateContent>
      </p:grpSp>
      <p:grpSp>
        <p:nvGrpSpPr>
          <p:cNvPr id="5" name="组合 4"/>
          <p:cNvGrpSpPr/>
          <p:nvPr/>
        </p:nvGrpSpPr>
        <p:grpSpPr>
          <a:xfrm>
            <a:off x="975207" y="2859782"/>
            <a:ext cx="7193585" cy="1833618"/>
            <a:chOff x="975207" y="2859782"/>
            <a:chExt cx="7193585" cy="1833618"/>
          </a:xfrm>
        </p:grpSpPr>
        <p:sp>
          <p:nvSpPr>
            <p:cNvPr id="10" name="矩形 9"/>
            <p:cNvSpPr/>
            <p:nvPr/>
          </p:nvSpPr>
          <p:spPr>
            <a:xfrm>
              <a:off x="975207" y="2859782"/>
              <a:ext cx="7193585" cy="858377"/>
            </a:xfrm>
            <a:prstGeom prst="rect">
              <a:avLst/>
            </a:prstGeom>
            <a:noFill/>
          </p:spPr>
          <p:txBody>
            <a:bodyPr wrap="square">
              <a:spAutoFit/>
            </a:bodyPr>
            <a:lstStyle/>
            <a:p>
              <a:pPr>
                <a:lnSpc>
                  <a:spcPct val="150000"/>
                </a:lnSpc>
              </a:pP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其中</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为系数矩阵</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的阶</a:t>
              </a:r>
              <a:r>
                <a:rPr lang="zh-CN" altLang="en-US" dirty="0">
                  <a:solidFill>
                    <a:sysClr val="windowText" lastClr="000000"/>
                  </a:solidFill>
                  <a:latin typeface="宋体" panose="02010600030101010101" pitchFamily="2" charset="-122"/>
                  <a:ea typeface="宋体" panose="02010600030101010101" pitchFamily="2" charset="-122"/>
                </a:rPr>
                <a:t>次，</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称为系统的可控性矩阵。</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6" name="对象 5"/>
                <p:cNvSpPr txBox="1"/>
                <p:nvPr/>
              </p:nvSpPr>
              <p:spPr>
                <a:xfrm>
                  <a:off x="3779912" y="2914310"/>
                  <a:ext cx="3744416" cy="177909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𝐌</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4"/>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𝐁</m:t>
                                  </m:r>
                                </m:e>
                                <m:e>
                                  <m:r>
                                    <a:rPr lang="zh-CN" altLang="en-US" i="1">
                                      <a:solidFill>
                                        <a:srgbClr val="000000"/>
                                      </a:solidFill>
                                      <a:latin typeface="Cambria Math" panose="02040503050406030204" pitchFamily="18" charset="0"/>
                                    </a:rPr>
                                    <m:t>𝐀𝐁</m:t>
                                  </m:r>
                                </m:e>
                                <m:e>
                                  <m:r>
                                    <a:rPr lang="zh-CN" altLang="en-US" i="1">
                                      <a:solidFill>
                                        <a:srgbClr val="000000"/>
                                      </a:solidFill>
                                      <a:latin typeface="Cambria Math" panose="02040503050406030204" pitchFamily="18" charset="0"/>
                                    </a:rPr>
                                    <m:t>⋯</m:t>
                                  </m:r>
                                </m:e>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𝐀</m:t>
                                      </m:r>
                                    </m:e>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𝐁</m:t>
                                  </m:r>
                                </m:e>
                              </m:mr>
                            </m:m>
                          </m:e>
                        </m:d>
                      </m:oMath>
                    </m:oMathPara>
                  </a14:m>
                  <a:endParaRPr lang="zh-CN" altLang="en-US" dirty="0"/>
                </a:p>
              </p:txBody>
            </p:sp>
          </mc:Choice>
          <mc:Fallback xmlns="">
            <p:sp>
              <p:nvSpPr>
                <p:cNvPr id="6" name="对象 5"/>
                <p:cNvSpPr txBox="1">
                  <a:spLocks noRot="1" noChangeAspect="1" noMove="1" noResize="1" noEditPoints="1" noAdjustHandles="1" noChangeArrowheads="1" noChangeShapeType="1" noTextEdit="1"/>
                </p:cNvSpPr>
                <p:nvPr/>
              </p:nvSpPr>
              <p:spPr>
                <a:xfrm>
                  <a:off x="3779912" y="2914310"/>
                  <a:ext cx="3744416" cy="1779090"/>
                </a:xfrm>
                <a:prstGeom prst="rect">
                  <a:avLst/>
                </a:prstGeom>
                <a:blipFill>
                  <a:blip r:embed="rId5"/>
                  <a:stretch>
                    <a:fillRect/>
                  </a:stretch>
                </a:blipFill>
              </p:spPr>
              <p:txBody>
                <a:bodyPr/>
                <a:lstStyle/>
                <a:p>
                  <a:r>
                    <a:rPr lang="zh-CN" alt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834800" y="670902"/>
            <a:ext cx="7193585" cy="3766865"/>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例</a:t>
            </a:r>
            <a:r>
              <a:rPr lang="en-US" altLang="zh-CN" dirty="0">
                <a:solidFill>
                  <a:sysClr val="windowText" lastClr="000000"/>
                </a:solidFill>
                <a:latin typeface="宋体" panose="02010600030101010101" pitchFamily="2" charset="-122"/>
                <a:ea typeface="宋体" panose="02010600030101010101" pitchFamily="2" charset="-122"/>
              </a:rPr>
              <a:t>2.38    </a:t>
            </a:r>
            <a:r>
              <a:rPr lang="zh-CN" altLang="en-US" dirty="0">
                <a:solidFill>
                  <a:sysClr val="windowText" lastClr="000000"/>
                </a:solidFill>
                <a:latin typeface="宋体" panose="02010600030101010101" pitchFamily="2" charset="-122"/>
                <a:ea typeface="宋体" panose="02010600030101010101" pitchFamily="2" charset="-122"/>
              </a:rPr>
              <a:t>试判别下列系统的可控性</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解：由于</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因此该系统完全可控。</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3089178" y="1275606"/>
                <a:ext cx="5220915" cy="411901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𝑢</m:t>
                      </m:r>
                    </m:oMath>
                  </m:oMathPara>
                </a14:m>
                <a:endParaRPr lang="en-US" altLang="zh-CN" i="1" dirty="0">
                  <a:solidFill>
                    <a:srgbClr val="000000"/>
                  </a:solidFill>
                  <a:latin typeface="Cambria Math" panose="02040503050406030204" pitchFamily="18" charset="0"/>
                </a:endParaRPr>
              </a:p>
              <a:p>
                <a:br>
                  <a:rPr lang="zh-CN" altLang="en-US" i="1" dirty="0">
                    <a:solidFill>
                      <a:srgbClr val="000000"/>
                    </a:solidFill>
                    <a:latin typeface="Cambria Math" panose="02040503050406030204" pitchFamily="18" charset="0"/>
                  </a:rPr>
                </a:br>
                <a:endParaRPr lang="en-US" altLang="zh-CN" i="1" dirty="0">
                  <a:solidFill>
                    <a:srgbClr val="000000"/>
                  </a:solidFill>
                  <a:latin typeface="Cambria Math" panose="02040503050406030204" pitchFamily="18" charset="0"/>
                </a:endParaRPr>
              </a:p>
              <a:p>
                <a:endParaRPr lang="en-US" altLang="zh-CN" i="1" dirty="0">
                  <a:solidFill>
                    <a:srgbClr val="00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𝑀</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𝐵</m:t>
                                </m:r>
                              </m:e>
                              <m:e>
                                <m:r>
                                  <a:rPr lang="zh-CN" altLang="en-US" i="1">
                                    <a:solidFill>
                                      <a:srgbClr val="000000"/>
                                    </a:solidFill>
                                    <a:latin typeface="Cambria Math" panose="02040503050406030204" pitchFamily="18" charset="0"/>
                                  </a:rPr>
                                  <m:t>𝐴𝐵</m:t>
                                </m:r>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mr>
                          </m:m>
                        </m:e>
                      </m:d>
                    </m:oMath>
                  </m:oMathPara>
                </a14:m>
                <a:endParaRPr lang="en-US" altLang="zh-CN" i="1" dirty="0">
                  <a:solidFill>
                    <a:srgbClr val="000000"/>
                  </a:solidFill>
                  <a:latin typeface="Cambria Math" panose="02040503050406030204" pitchFamily="18" charset="0"/>
                </a:endParaRPr>
              </a:p>
              <a:p>
                <a:pPr/>
                <a:br>
                  <a:rPr lang="zh-CN" alt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𝑟𝑎𝑛𝑘𝑀</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=2</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3089178" y="1275606"/>
                <a:ext cx="5220915" cy="4119016"/>
              </a:xfrm>
              <a:prstGeom prst="rect">
                <a:avLst/>
              </a:prstGeom>
              <a:blipFill>
                <a:blip r:embed="rId4"/>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834800" y="670902"/>
            <a:ext cx="7193585"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例</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2.39  </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试判别下列系统的可控性</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10" name="矩形 9"/>
          <p:cNvSpPr/>
          <p:nvPr/>
        </p:nvSpPr>
        <p:spPr>
          <a:xfrm>
            <a:off x="834799" y="2196093"/>
            <a:ext cx="7193585"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解 系统的可控性判别矩阵为</a:t>
            </a:r>
          </a:p>
        </p:txBody>
      </p:sp>
      <p:sp>
        <p:nvSpPr>
          <p:cNvPr id="13" name="矩形 12"/>
          <p:cNvSpPr/>
          <p:nvPr/>
        </p:nvSpPr>
        <p:spPr>
          <a:xfrm>
            <a:off x="863217" y="4029720"/>
            <a:ext cx="8029263" cy="455253"/>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显然矩阵</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M </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的第</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2</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行与第</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3</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行线性相关，</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Rank </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M </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2 &lt; </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n </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3 </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，故该系统不可</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控。</a:t>
            </a:r>
          </a:p>
        </p:txBody>
      </p:sp>
      <mc:AlternateContent xmlns:mc="http://schemas.openxmlformats.org/markup-compatibility/2006" xmlns:a14="http://schemas.microsoft.com/office/drawing/2010/main">
        <mc:Choice Requires="a14">
          <p:sp>
            <p:nvSpPr>
              <p:cNvPr id="2" name="对象 1"/>
              <p:cNvSpPr txBox="1"/>
              <p:nvPr/>
            </p:nvSpPr>
            <p:spPr>
              <a:xfrm>
                <a:off x="2843808" y="1241876"/>
                <a:ext cx="5823496" cy="196138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3</m:t>
                                </m:r>
                              </m:e>
                              <m:e>
                                <m:r>
                                  <a:rPr lang="zh-CN" altLang="en-US" i="1">
                                    <a:solidFill>
                                      <a:srgbClr val="000000"/>
                                    </a:solidFill>
                                    <a:latin typeface="Cambria Math" panose="02040503050406030204" pitchFamily="18" charset="0"/>
                                  </a:rPr>
                                  <m:t>2</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3</m:t>
                                </m:r>
                              </m:e>
                            </m:mr>
                          </m:m>
                        </m:e>
                      </m:d>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𝑢</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843808" y="1241876"/>
                <a:ext cx="5823496" cy="1961381"/>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1475656" y="2840647"/>
                <a:ext cx="8313985" cy="288984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𝑀</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𝐵</m:t>
                                </m:r>
                              </m:e>
                              <m:e>
                                <m:r>
                                  <a:rPr lang="zh-CN" altLang="en-US" i="1">
                                    <a:solidFill>
                                      <a:srgbClr val="000000"/>
                                    </a:solidFill>
                                    <a:latin typeface="Cambria Math" panose="02040503050406030204" pitchFamily="18" charset="0"/>
                                  </a:rPr>
                                  <m:t>𝐴𝐵</m:t>
                                </m:r>
                              </m:e>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𝐴</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𝐵</m:t>
                                </m:r>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6"/>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3</m:t>
                                </m:r>
                              </m:e>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5</m:t>
                                </m:r>
                              </m:e>
                              <m:e>
                                <m:r>
                                  <a:rPr lang="zh-CN" altLang="en-US" i="1">
                                    <a:solidFill>
                                      <a:srgbClr val="000000"/>
                                    </a:solidFill>
                                    <a:latin typeface="Cambria Math" panose="02040503050406030204" pitchFamily="18" charset="0"/>
                                  </a:rPr>
                                  <m:t>4</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4</m:t>
                                </m:r>
                              </m:e>
                              <m:e>
                                <m:r>
                                  <a:rPr lang="zh-CN" altLang="en-US" i="1">
                                    <a:solidFill>
                                      <a:srgbClr val="000000"/>
                                    </a:solidFill>
                                    <a:latin typeface="Cambria Math" panose="02040503050406030204" pitchFamily="18" charset="0"/>
                                  </a:rPr>
                                  <m:t>4</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−4</m:t>
                                </m:r>
                              </m:e>
                              <m:e>
                                <m:r>
                                  <a:rPr lang="zh-CN" altLang="en-US" i="1">
                                    <a:solidFill>
                                      <a:srgbClr val="000000"/>
                                    </a:solidFill>
                                    <a:latin typeface="Cambria Math" panose="02040503050406030204" pitchFamily="18" charset="0"/>
                                  </a:rPr>
                                  <m:t>−4</m:t>
                                </m:r>
                              </m:e>
                            </m:mr>
                          </m:m>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1475656" y="2840647"/>
                <a:ext cx="8313985" cy="2889845"/>
              </a:xfrm>
              <a:prstGeom prst="rect">
                <a:avLst/>
              </a:prstGeom>
              <a:blipFill>
                <a:blip r:embed="rId5"/>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10" grpId="0"/>
      <p:bldP spid="13" grpId="0"/>
      <p:bldP spid="4" grpId="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75" name="矩形 74"/>
          <p:cNvSpPr/>
          <p:nvPr/>
        </p:nvSpPr>
        <p:spPr>
          <a:xfrm>
            <a:off x="834800" y="1103816"/>
            <a:ext cx="7193585" cy="2948243"/>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    （</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3</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PBH</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判据</a:t>
            </a:r>
            <a:endPar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线性定常连续系统</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(2.107)</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完全可控的充分必要条件是，对系数矩阵</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的所有特征值</a:t>
            </a:r>
            <a:endPar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其中</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n</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是矩阵</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的阶次。</a:t>
            </a:r>
            <a:endPar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由于这一判据是由波波夫</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Popov)</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和贝尔维奇</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dirty="0" err="1">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Belevitch</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首先提出并由豪塔斯</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dirty="0" err="1">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Hautus</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最先指出其可广泛应用性，故称为</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PBH</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判据。</a:t>
            </a:r>
          </a:p>
        </p:txBody>
      </p:sp>
      <mc:AlternateContent xmlns:mc="http://schemas.openxmlformats.org/markup-compatibility/2006">
        <mc:Choice xmlns:a14="http://schemas.microsoft.com/office/drawing/2010/main" Requires="a14">
          <p:sp>
            <p:nvSpPr>
              <p:cNvPr id="2" name="对象 1"/>
              <p:cNvSpPr txBox="1"/>
              <p:nvPr/>
            </p:nvSpPr>
            <p:spPr>
              <a:xfrm>
                <a:off x="2627784" y="1995686"/>
                <a:ext cx="2952328" cy="44555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𝑠</m:t>
                          </m:r>
                        </m:e>
                        <m:sub>
                          <m:r>
                            <a:rPr lang="zh-CN" altLang="en-US" i="1">
                              <a:solidFill>
                                <a:srgbClr val="000000"/>
                              </a:solidFill>
                              <a:latin typeface="Cambria Math" panose="02040503050406030204" pitchFamily="18" charset="0"/>
                            </a:rPr>
                            <m:t>𝑖</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𝑖</m:t>
                      </m:r>
                      <m:r>
                        <a:rPr lang="zh-CN" altLang="en-US" i="1">
                          <a:solidFill>
                            <a:srgbClr val="000000"/>
                          </a:solidFill>
                          <a:latin typeface="Cambria Math" panose="02040503050406030204" pitchFamily="18" charset="0"/>
                        </a:rPr>
                        <m:t>=1,2,⋯,</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oMath>
                  </m:oMathPara>
                </a14:m>
                <a:endParaRPr lang="zh-CN" altLang="en-US" dirty="0"/>
              </a:p>
            </p:txBody>
          </p:sp>
        </mc:Choice>
        <mc:Fallback>
          <p:sp>
            <p:nvSpPr>
              <p:cNvPr id="2" name="对象 1"/>
              <p:cNvSpPr txBox="1">
                <a:spLocks noRot="1" noChangeAspect="1" noMove="1" noResize="1" noEditPoints="1" noAdjustHandles="1" noChangeArrowheads="1" noChangeShapeType="1" noTextEdit="1"/>
              </p:cNvSpPr>
              <p:nvPr/>
            </p:nvSpPr>
            <p:spPr>
              <a:xfrm>
                <a:off x="2627784" y="1995686"/>
                <a:ext cx="2952328" cy="445550"/>
              </a:xfrm>
              <a:prstGeom prst="rect">
                <a:avLst/>
              </a:prstGeom>
              <a:blipFill>
                <a:blip r:embed="rId4"/>
                <a:stretch>
                  <a:fillRect/>
                </a:stretch>
              </a:blipFill>
            </p:spPr>
            <p:txBody>
              <a:bodyPr/>
              <a:lstStyle/>
              <a:p>
                <a:r>
                  <a:rPr lang="zh-CN" altLang="en-US">
                    <a:noFill/>
                  </a:rPr>
                  <a:t> </a:t>
                </a:r>
              </a:p>
            </p:txBody>
          </p:sp>
        </mc:Fallback>
      </mc:AlternateContent>
      <p:graphicFrame>
        <p:nvGraphicFramePr>
          <p:cNvPr id="3" name="对象 2">
            <a:extLst>
              <a:ext uri="{FF2B5EF4-FFF2-40B4-BE49-F238E27FC236}">
                <a16:creationId xmlns:a16="http://schemas.microsoft.com/office/drawing/2014/main" id="{0605E2BC-B9A0-A30D-7F80-FBF64DEEB815}"/>
              </a:ext>
            </a:extLst>
          </p:cNvPr>
          <p:cNvGraphicFramePr>
            <a:graphicFrameLocks noChangeAspect="1"/>
          </p:cNvGraphicFramePr>
          <p:nvPr>
            <p:extLst>
              <p:ext uri="{D42A27DB-BD31-4B8C-83A1-F6EECF244321}">
                <p14:modId xmlns:p14="http://schemas.microsoft.com/office/powerpoint/2010/main" val="1226228691"/>
              </p:ext>
            </p:extLst>
          </p:nvPr>
        </p:nvGraphicFramePr>
        <p:xfrm>
          <a:off x="1763688" y="2348975"/>
          <a:ext cx="3960440" cy="445550"/>
        </p:xfrm>
        <a:graphic>
          <a:graphicData uri="http://schemas.openxmlformats.org/presentationml/2006/ole">
            <mc:AlternateContent xmlns:mc="http://schemas.openxmlformats.org/markup-compatibility/2006">
              <mc:Choice xmlns:v="urn:schemas-microsoft-com:vml" Requires="v">
                <p:oleObj name="Equation" r:id="rId5" imgW="2031840" imgH="228600" progId="Equation.DSMT4">
                  <p:embed/>
                </p:oleObj>
              </mc:Choice>
              <mc:Fallback>
                <p:oleObj name="Equation" r:id="rId5" imgW="2031840" imgH="228600" progId="Equation.DSMT4">
                  <p:embed/>
                  <p:pic>
                    <p:nvPicPr>
                      <p:cNvPr id="0" name=""/>
                      <p:cNvPicPr/>
                      <p:nvPr/>
                    </p:nvPicPr>
                    <p:blipFill>
                      <a:blip r:embed="rId6"/>
                      <a:stretch>
                        <a:fillRect/>
                      </a:stretch>
                    </p:blipFill>
                    <p:spPr>
                      <a:xfrm>
                        <a:off x="1763688" y="2348975"/>
                        <a:ext cx="3960440" cy="445550"/>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3" y="995807"/>
            <a:ext cx="6641767" cy="442878"/>
          </a:xfrm>
          <a:prstGeom prst="rect">
            <a:avLst/>
          </a:prstGeom>
          <a:noFill/>
        </p:spPr>
        <p:txBody>
          <a:bodyPr wrap="square">
            <a:spAutoFit/>
          </a:bodyPr>
          <a:lstStyle/>
          <a:p>
            <a:pPr>
              <a:lnSpc>
                <a:spcPct val="150000"/>
              </a:lnSpc>
            </a:pP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1</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、状态转移矩阵的基本性质</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pSp>
        <p:nvGrpSpPr>
          <p:cNvPr id="5" name="组合 4"/>
          <p:cNvGrpSpPr/>
          <p:nvPr/>
        </p:nvGrpSpPr>
        <p:grpSpPr>
          <a:xfrm>
            <a:off x="784883" y="1535019"/>
            <a:ext cx="6641767" cy="1273875"/>
            <a:chOff x="811741" y="1881217"/>
            <a:chExt cx="6641766" cy="1273874"/>
          </a:xfrm>
        </p:grpSpPr>
        <p:grpSp>
          <p:nvGrpSpPr>
            <p:cNvPr id="3" name="组合 2"/>
            <p:cNvGrpSpPr/>
            <p:nvPr/>
          </p:nvGrpSpPr>
          <p:grpSpPr>
            <a:xfrm>
              <a:off x="811741" y="1881217"/>
              <a:ext cx="6641766" cy="1273874"/>
              <a:chOff x="811741" y="1881217"/>
              <a:chExt cx="6641766" cy="1273874"/>
            </a:xfrm>
          </p:grpSpPr>
          <p:sp>
            <p:nvSpPr>
              <p:cNvPr id="29" name="矩形 28"/>
              <p:cNvSpPr/>
              <p:nvPr/>
            </p:nvSpPr>
            <p:spPr>
              <a:xfrm>
                <a:off x="811741" y="1881217"/>
                <a:ext cx="6641766" cy="1273874"/>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1</a:t>
                </a:r>
                <a:r>
                  <a:rPr lang="zh-CN" altLang="en-US" dirty="0">
                    <a:solidFill>
                      <a:sysClr val="windowText" lastClr="000000"/>
                    </a:solidFill>
                    <a:latin typeface="宋体" panose="02010600030101010101" pitchFamily="2" charset="-122"/>
                    <a:ea typeface="宋体" panose="02010600030101010101" pitchFamily="2" charset="-122"/>
                  </a:rPr>
                  <a:t>）                  或                       </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该性质表明，</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t=</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0 </a:t>
                </a: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时的状态向量为原状态向量；或者是状态向量从时刻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t </a:t>
                </a: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又转移到时刻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t </a:t>
                </a: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，状态向量保持不变。</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2" name="对象 1"/>
                  <p:cNvSpPr txBox="1"/>
                  <p:nvPr/>
                </p:nvSpPr>
                <p:spPr>
                  <a:xfrm>
                    <a:off x="1441320" y="1980411"/>
                    <a:ext cx="2762597" cy="1174680"/>
                  </a:xfrm>
                  <a:prstGeom prst="rect">
                    <a:avLst/>
                  </a:prstGeom>
                </p:spPr>
                <p:txBody>
                  <a:bodyPr>
                    <a:normAutofit/>
                  </a:bodyPr>
                  <a:lstStyle/>
                  <a:p>
                    <a14:m>
                      <m:oMath xmlns:m="http://schemas.openxmlformats.org/officeDocument/2006/math">
                        <m:sSub>
                          <m:sSubPr>
                            <m:ctrlPr>
                              <a:rPr lang="en-US" altLang="zh-CN" i="1" smtClean="0">
                                <a:solidFill>
                                  <a:srgbClr val="000000"/>
                                </a:solidFill>
                                <a:latin typeface="Cambria Math" panose="02040503050406030204" pitchFamily="18" charset="0"/>
                              </a:rPr>
                            </m:ctrlPr>
                          </m:sSubPr>
                          <m:e>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m:rPr>
                                <m:nor/>
                              </m:rPr>
                              <a:rPr lang="zh-CN" altLang="en-US" dirty="0">
                                <a:latin typeface="Cambria Math" panose="02040503050406030204" pitchFamily="18" charset="0"/>
                              </a:rPr>
                              <m:t> </m:t>
                            </m:r>
                            <m:r>
                              <a:rPr lang="en-US" altLang="zh-CN" b="0" i="1" dirty="0" smtClean="0">
                                <a:latin typeface="Cambria Math" panose="02040503050406030204" pitchFamily="18" charset="0"/>
                              </a:rPr>
                              <m:t>|</m:t>
                            </m:r>
                          </m:e>
                          <m:sub>
                            <m:r>
                              <a:rPr lang="en-US" altLang="zh-CN" b="0" i="1" smtClean="0">
                                <a:solidFill>
                                  <a:srgbClr val="000000"/>
                                </a:solidFill>
                                <a:latin typeface="Cambria Math" panose="02040503050406030204" pitchFamily="18" charset="0"/>
                              </a:rPr>
                              <m:t>𝑡</m:t>
                            </m:r>
                            <m:r>
                              <a:rPr lang="en-US" altLang="zh-CN" b="0" i="1" smtClean="0">
                                <a:solidFill>
                                  <a:srgbClr val="000000"/>
                                </a:solidFill>
                                <a:latin typeface="Cambria Math" panose="02040503050406030204" pitchFamily="18" charset="0"/>
                              </a:rPr>
                              <m:t>=0</m:t>
                            </m:r>
                          </m:sub>
                        </m:sSub>
                      </m:oMath>
                    </a14:m>
                    <a:r>
                      <a:rPr lang="en-US" altLang="zh-CN" dirty="0"/>
                      <a:t>=</a:t>
                    </a:r>
                    <a14:m>
                      <m:oMath xmlns:m="http://schemas.openxmlformats.org/officeDocument/2006/math">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en-US" altLang="zh-CN" b="0" i="1" smtClean="0">
                                <a:solidFill>
                                  <a:srgbClr val="000000"/>
                                </a:solidFill>
                                <a:latin typeface="Cambria Math" panose="02040503050406030204" pitchFamily="18" charset="0"/>
                              </a:rPr>
                              <m:t>0</m:t>
                            </m:r>
                          </m:e>
                        </m:d>
                      </m:oMath>
                    </a14:m>
                    <a:r>
                      <a:rPr lang="en-US" altLang="zh-CN" dirty="0"/>
                      <a:t>=</a:t>
                    </a:r>
                    <a:endParaRPr lang="zh-CN" altLang="en-US" dirty="0"/>
                  </a:p>
                  <a:p>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441320" y="1980411"/>
                    <a:ext cx="2762597" cy="1174680"/>
                  </a:xfrm>
                  <a:prstGeom prst="rect">
                    <a:avLst/>
                  </a:prstGeom>
                  <a:blipFill rotWithShape="1">
                    <a:blip r:embed="rId4"/>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4" name="对象 3"/>
                <p:cNvSpPr txBox="1"/>
                <p:nvPr/>
              </p:nvSpPr>
              <p:spPr>
                <a:xfrm>
                  <a:off x="3947983" y="1975115"/>
                  <a:ext cx="2762597" cy="75190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m:t>
                        </m:r>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m:t>
                            </m:r>
                          </m:e>
                        </m:d>
                        <m:r>
                          <a:rPr lang="zh-CN" altLang="en-US" i="1">
                            <a:solidFill>
                              <a:srgbClr val="000000"/>
                            </a:solidFill>
                            <a:latin typeface="Cambria Math" panose="02040503050406030204" pitchFamily="18" charset="0"/>
                          </a:rPr>
                          <m:t>=</m:t>
                        </m:r>
                        <m:r>
                          <m:rPr>
                            <m:sty m:val="p"/>
                          </m:rPr>
                          <a:rPr lang="zh-CN" altLang="en-US" i="1">
                            <a:solidFill>
                              <a:srgbClr val="000000"/>
                            </a:solidFill>
                            <a:latin typeface="Cambria Math" panose="02040503050406030204" pitchFamily="18" charset="0"/>
                          </a:rPr>
                          <m:t>Ι</m:t>
                        </m:r>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3947983" y="1975115"/>
                  <a:ext cx="2762597" cy="751903"/>
                </a:xfrm>
                <a:prstGeom prst="rect">
                  <a:avLst/>
                </a:prstGeom>
                <a:blipFill rotWithShape="1">
                  <a:blip r:embed="rId5"/>
                </a:blipFill>
              </p:spPr>
              <p:txBody>
                <a:bodyPr/>
                <a:lstStyle/>
                <a:p>
                  <a:r>
                    <a:rPr lang="zh-CN" altLang="en-US">
                      <a:noFill/>
                    </a:rPr>
                    <a:t> </a:t>
                  </a:r>
                </a:p>
              </p:txBody>
            </p:sp>
          </mc:Fallback>
        </mc:AlternateContent>
      </p:grpSp>
      <p:graphicFrame>
        <p:nvGraphicFramePr>
          <p:cNvPr id="7" name="对象 6"/>
          <p:cNvGraphicFramePr>
            <a:graphicFrameLocks noChangeAspect="1"/>
          </p:cNvGraphicFramePr>
          <p:nvPr/>
        </p:nvGraphicFramePr>
        <p:xfrm>
          <a:off x="2463800" y="2667001"/>
          <a:ext cx="914400" cy="180975"/>
        </p:xfrm>
        <a:graphic>
          <a:graphicData uri="http://schemas.openxmlformats.org/presentationml/2006/ole">
            <mc:AlternateContent xmlns:mc="http://schemas.openxmlformats.org/markup-compatibility/2006">
              <mc:Choice xmlns:v="urn:schemas-microsoft-com:vml" Requires="v">
                <p:oleObj name="Equation" r:id="rId6" imgW="2743200" imgH="4267200" progId="Equation.DSMT4">
                  <p:embed/>
                </p:oleObj>
              </mc:Choice>
              <mc:Fallback>
                <p:oleObj name="Equation" r:id="rId6" imgW="2743200" imgH="4267200" progId="Equation.DSMT4">
                  <p:embed/>
                  <p:pic>
                    <p:nvPicPr>
                      <p:cNvPr id="0" name="图片 5"/>
                      <p:cNvPicPr/>
                      <p:nvPr/>
                    </p:nvPicPr>
                    <p:blipFill>
                      <a:blip r:embed="rId7"/>
                      <a:stretch>
                        <a:fillRect/>
                      </a:stretch>
                    </p:blipFill>
                    <p:spPr>
                      <a:xfrm>
                        <a:off x="2463800" y="2667001"/>
                        <a:ext cx="914400" cy="180975"/>
                      </a:xfrm>
                      <a:prstGeom prst="rect">
                        <a:avLst/>
                      </a:prstGeom>
                    </p:spPr>
                  </p:pic>
                </p:oleObj>
              </mc:Fallback>
            </mc:AlternateContent>
          </a:graphicData>
        </a:graphic>
      </p:graphicFrame>
      <p:grpSp>
        <p:nvGrpSpPr>
          <p:cNvPr id="9" name="组合 8"/>
          <p:cNvGrpSpPr/>
          <p:nvPr/>
        </p:nvGrpSpPr>
        <p:grpSpPr>
          <a:xfrm>
            <a:off x="784882" y="3037658"/>
            <a:ext cx="6739446" cy="1284069"/>
            <a:chOff x="784882" y="3037656"/>
            <a:chExt cx="6739445" cy="1284068"/>
          </a:xfrm>
        </p:grpSpPr>
        <mc:AlternateContent xmlns:mc="http://schemas.openxmlformats.org/markup-compatibility/2006" xmlns:a14="http://schemas.microsoft.com/office/drawing/2010/main">
          <mc:Choice Requires="a14">
            <p:sp>
              <p:nvSpPr>
                <p:cNvPr id="30" name="矩形 29"/>
                <p:cNvSpPr/>
                <p:nvPr/>
              </p:nvSpPr>
              <p:spPr>
                <a:xfrm>
                  <a:off x="784882" y="3037656"/>
                  <a:ext cx="6739445" cy="128406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2</a:t>
                  </a: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                  或                   </a:t>
                  </a:r>
                  <a:endPar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这个性质是，状态转移矩阵的逆意味着时间的逆转；利用这个性质，可以在已知 </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x</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t</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的情况下，求出小于时刻 </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t </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的 </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x </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t>
                  </a:r>
                  <a14:m>
                    <m:oMath xmlns:m="http://schemas.openxmlformats.org/officeDocument/2006/math">
                      <m:sSub>
                        <m:sSubPr>
                          <m:ctrlPr>
                            <a:rPr lang="en-US" altLang="zh-CN" i="1">
                              <a:solidFill>
                                <a:schemeClr val="tx1">
                                  <a:lumMod val="95000"/>
                                  <a:lumOff val="5000"/>
                                </a:schemeClr>
                              </a:solidFill>
                              <a:latin typeface="Cambria Math" panose="02040503050406030204" pitchFamily="18" charset="0"/>
                              <a:ea typeface="宋体" panose="02010600030101010101" pitchFamily="2" charset="-122"/>
                              <a:cs typeface="Arial" panose="020B0604020202020204" pitchFamily="34" charset="0"/>
                            </a:rPr>
                          </m:ctrlPr>
                        </m:sSubPr>
                        <m:e>
                          <m:r>
                            <m:rPr>
                              <m:sty m:val="p"/>
                            </m:rPr>
                            <a:rPr lang="en-US" altLang="zh-CN" i="0">
                              <a:solidFill>
                                <a:schemeClr val="tx1">
                                  <a:lumMod val="95000"/>
                                  <a:lumOff val="5000"/>
                                </a:schemeClr>
                              </a:solidFill>
                              <a:latin typeface="Cambria Math" panose="02040503050406030204" pitchFamily="18" charset="0"/>
                              <a:ea typeface="宋体" panose="02010600030101010101" pitchFamily="2" charset="-122"/>
                              <a:cs typeface="Arial" panose="020B0604020202020204" pitchFamily="34" charset="0"/>
                            </a:rPr>
                            <m:t>t</m:t>
                          </m:r>
                        </m:e>
                        <m:sub>
                          <m:r>
                            <a:rPr lang="en-US" altLang="zh-CN" i="0">
                              <a:solidFill>
                                <a:schemeClr val="tx1">
                                  <a:lumMod val="95000"/>
                                  <a:lumOff val="5000"/>
                                </a:schemeClr>
                              </a:solidFill>
                              <a:latin typeface="Cambria Math" panose="02040503050406030204" pitchFamily="18" charset="0"/>
                              <a:ea typeface="宋体" panose="02010600030101010101" pitchFamily="2" charset="-122"/>
                              <a:cs typeface="Arial" panose="020B0604020202020204" pitchFamily="34" charset="0"/>
                            </a:rPr>
                            <m:t>0</m:t>
                          </m:r>
                        </m:sub>
                      </m:sSub>
                    </m:oMath>
                  </a14:m>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 (</a:t>
                  </a:r>
                  <a14:m>
                    <m:oMath xmlns:m="http://schemas.openxmlformats.org/officeDocument/2006/math">
                      <m:sSub>
                        <m:sSubPr>
                          <m:ctrlPr>
                            <a:rPr lang="en-US" altLang="zh-CN" i="1">
                              <a:solidFill>
                                <a:schemeClr val="tx1">
                                  <a:lumMod val="95000"/>
                                  <a:lumOff val="5000"/>
                                </a:schemeClr>
                              </a:solidFill>
                              <a:latin typeface="Cambria Math" panose="02040503050406030204" pitchFamily="18" charset="0"/>
                              <a:cs typeface="Arial" panose="020B0604020202020204" pitchFamily="34" charset="0"/>
                            </a:rPr>
                          </m:ctrlPr>
                        </m:sSubPr>
                        <m:e>
                          <m:r>
                            <m:rPr>
                              <m:sty m:val="p"/>
                            </m:rPr>
                            <a:rPr lang="en-US" altLang="zh-CN" i="0">
                              <a:solidFill>
                                <a:schemeClr val="tx1">
                                  <a:lumMod val="95000"/>
                                  <a:lumOff val="5000"/>
                                </a:schemeClr>
                              </a:solidFill>
                              <a:latin typeface="Cambria Math" panose="02040503050406030204" pitchFamily="18" charset="0"/>
                              <a:cs typeface="Arial" panose="020B0604020202020204" pitchFamily="34" charset="0"/>
                            </a:rPr>
                            <m:t>t</m:t>
                          </m:r>
                        </m:e>
                        <m:sub>
                          <m:r>
                            <a:rPr lang="en-US" altLang="zh-CN" i="0">
                              <a:solidFill>
                                <a:schemeClr val="tx1">
                                  <a:lumMod val="95000"/>
                                  <a:lumOff val="5000"/>
                                </a:schemeClr>
                              </a:solidFill>
                              <a:latin typeface="Cambria Math" panose="02040503050406030204" pitchFamily="18" charset="0"/>
                              <a:cs typeface="Arial" panose="020B0604020202020204" pitchFamily="34" charset="0"/>
                            </a:rPr>
                            <m:t>0</m:t>
                          </m:r>
                        </m:sub>
                      </m:sSub>
                      <m:r>
                        <a:rPr lang="en-US" altLang="zh-CN" i="0">
                          <a:solidFill>
                            <a:schemeClr val="tx1">
                              <a:lumMod val="95000"/>
                              <a:lumOff val="5000"/>
                            </a:schemeClr>
                          </a:solidFill>
                          <a:latin typeface="Cambria Math" panose="02040503050406030204" pitchFamily="18" charset="0"/>
                          <a:cs typeface="Arial" panose="020B0604020202020204" pitchFamily="34" charset="0"/>
                        </a:rPr>
                        <m:t> </m:t>
                      </m:r>
                    </m:oMath>
                  </a14:m>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&lt; t ) </a:t>
                  </a:r>
                </a:p>
              </p:txBody>
            </p:sp>
          </mc:Choice>
          <mc:Fallback xmlns="">
            <p:sp>
              <p:nvSpPr>
                <p:cNvPr id="30" name="矩形 29"/>
                <p:cNvSpPr>
                  <a:spLocks noRot="1" noChangeAspect="1" noMove="1" noResize="1" noEditPoints="1" noAdjustHandles="1" noChangeArrowheads="1" noChangeShapeType="1" noTextEdit="1"/>
                </p:cNvSpPr>
                <p:nvPr/>
              </p:nvSpPr>
              <p:spPr>
                <a:xfrm>
                  <a:off x="784882" y="3037656"/>
                  <a:ext cx="6739445" cy="1284068"/>
                </a:xfrm>
                <a:prstGeom prst="rect">
                  <a:avLst/>
                </a:prstGeom>
                <a:blipFill>
                  <a:blip r:embed="rId8"/>
                  <a:stretch>
                    <a:fillRect l="-814" r="-2805" b="-710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对象 5"/>
                <p:cNvSpPr txBox="1"/>
                <p:nvPr/>
              </p:nvSpPr>
              <p:spPr>
                <a:xfrm>
                  <a:off x="1466386" y="3147811"/>
                  <a:ext cx="1819275" cy="44291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m:rPr>
                                <m:sty m:val="p"/>
                              </m:rPr>
                              <a:rPr lang="zh-CN" altLang="en-US" i="1">
                                <a:solidFill>
                                  <a:srgbClr val="000000"/>
                                </a:solidFill>
                                <a:latin typeface="Cambria Math" panose="02040503050406030204" pitchFamily="18" charset="0"/>
                              </a:rPr>
                              <m:t>Φ</m:t>
                            </m:r>
                          </m:e>
                          <m:sup>
                            <m:r>
                              <a:rPr lang="zh-CN" altLang="en-US" i="1">
                                <a:solidFill>
                                  <a:srgbClr val="000000"/>
                                </a:solidFill>
                                <a:latin typeface="Cambria Math" panose="02040503050406030204" pitchFamily="18" charset="0"/>
                              </a:rPr>
                              <m:t>−1</m:t>
                            </m:r>
                          </m:sup>
                        </m:sSup>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m:t>
                        </m:r>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e>
                        </m:d>
                      </m:oMath>
                    </m:oMathPara>
                  </a14:m>
                  <a:endParaRPr lang="zh-CN" altLang="en-US" dirty="0"/>
                </a:p>
              </p:txBody>
            </p:sp>
          </mc:Choice>
          <mc:Fallback xmlns="">
            <p:sp>
              <p:nvSpPr>
                <p:cNvPr id="8" name="对象 5"/>
                <p:cNvSpPr txBox="1">
                  <a:spLocks noRot="1" noChangeAspect="1" noMove="1" noResize="1" noEditPoints="1" noAdjustHandles="1" noChangeArrowheads="1" noChangeShapeType="1" noTextEdit="1"/>
                </p:cNvSpPr>
                <p:nvPr/>
              </p:nvSpPr>
              <p:spPr>
                <a:xfrm>
                  <a:off x="1466386" y="3147811"/>
                  <a:ext cx="1819275" cy="442913"/>
                </a:xfrm>
                <a:prstGeom prst="rect">
                  <a:avLst/>
                </a:prstGeom>
                <a:blipFill rotWithShape="1">
                  <a:blip r:embed="rId9"/>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对象 7"/>
                <p:cNvSpPr txBox="1"/>
                <p:nvPr/>
              </p:nvSpPr>
              <p:spPr>
                <a:xfrm>
                  <a:off x="4211639" y="3147812"/>
                  <a:ext cx="1817688" cy="44291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m:rPr>
                                <m:sty m:val="p"/>
                              </m:rPr>
                              <a:rPr lang="zh-CN" altLang="en-US" i="1">
                                <a:solidFill>
                                  <a:srgbClr val="000000"/>
                                </a:solidFill>
                                <a:latin typeface="Cambria Math" panose="02040503050406030204" pitchFamily="18" charset="0"/>
                              </a:rPr>
                              <m:t>Φ</m:t>
                            </m:r>
                          </m:e>
                          <m:sup>
                            <m:r>
                              <a:rPr lang="zh-CN" altLang="en-US" i="1">
                                <a:solidFill>
                                  <a:srgbClr val="000000"/>
                                </a:solidFill>
                                <a:latin typeface="Cambria Math" panose="02040503050406030204" pitchFamily="18" charset="0"/>
                              </a:rPr>
                              <m:t>−1</m:t>
                            </m:r>
                          </m:sup>
                        </m:sSup>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m:t>
                        </m:r>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oMath>
                    </m:oMathPara>
                  </a14:m>
                  <a:endParaRPr lang="zh-CN" altLang="en-US" dirty="0"/>
                </a:p>
              </p:txBody>
            </p:sp>
          </mc:Choice>
          <mc:Fallback xmlns="">
            <p:sp>
              <p:nvSpPr>
                <p:cNvPr id="10" name="对象 7"/>
                <p:cNvSpPr txBox="1">
                  <a:spLocks noRot="1" noChangeAspect="1" noMove="1" noResize="1" noEditPoints="1" noAdjustHandles="1" noChangeArrowheads="1" noChangeShapeType="1" noTextEdit="1"/>
                </p:cNvSpPr>
                <p:nvPr/>
              </p:nvSpPr>
              <p:spPr>
                <a:xfrm>
                  <a:off x="4211639" y="3147812"/>
                  <a:ext cx="1817688" cy="442913"/>
                </a:xfrm>
                <a:prstGeom prst="rect">
                  <a:avLst/>
                </a:prstGeom>
                <a:blipFill rotWithShape="1">
                  <a:blip r:embed="rId10"/>
                </a:blipFill>
              </p:spPr>
              <p:txBody>
                <a:bodyPr/>
                <a:lstStyle/>
                <a:p>
                  <a:r>
                    <a:rPr lang="zh-CN" altLang="en-US">
                      <a:noFill/>
                    </a:rPr>
                    <a:t> </a:t>
                  </a:r>
                </a:p>
              </p:txBody>
            </p:sp>
          </mc:Fallback>
        </mc:AlternateContent>
      </p:grpSp>
      <p:sp>
        <p:nvSpPr>
          <p:cNvPr id="17" name="文本框 16"/>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mc:AlternateContent xmlns:mc="http://schemas.openxmlformats.org/markup-compatibility/2006" xmlns:a14="http://schemas.microsoft.com/office/drawing/2010/main">
        <mc:Choice Requires="a14">
          <p:sp>
            <p:nvSpPr>
              <p:cNvPr id="32" name="文本框 31"/>
              <p:cNvSpPr txBox="1"/>
              <p:nvPr/>
            </p:nvSpPr>
            <p:spPr>
              <a:xfrm>
                <a:off x="3025510" y="1635537"/>
                <a:ext cx="36004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zh-CN" altLang="en-US" i="1" smtClean="0">
                          <a:solidFill>
                            <a:srgbClr val="000000"/>
                          </a:solidFill>
                          <a:latin typeface="Cambria Math" panose="02040503050406030204" pitchFamily="18" charset="0"/>
                        </a:rPr>
                        <m:t>Ι</m:t>
                      </m:r>
                    </m:oMath>
                  </m:oMathPara>
                </a14:m>
                <a:endParaRPr lang="zh-CN" altLang="en-US" dirty="0"/>
              </a:p>
            </p:txBody>
          </p:sp>
        </mc:Choice>
        <mc:Fallback xmlns="">
          <p:sp>
            <p:nvSpPr>
              <p:cNvPr id="32" name="文本框 31"/>
              <p:cNvSpPr txBox="1">
                <a:spLocks noRot="1" noChangeAspect="1" noMove="1" noResize="1" noEditPoints="1" noAdjustHandles="1" noChangeArrowheads="1" noChangeShapeType="1" noTextEdit="1"/>
              </p:cNvSpPr>
              <p:nvPr/>
            </p:nvSpPr>
            <p:spPr>
              <a:xfrm>
                <a:off x="3025510" y="1635537"/>
                <a:ext cx="360040" cy="369332"/>
              </a:xfrm>
              <a:prstGeom prst="rect">
                <a:avLst/>
              </a:prstGeom>
              <a:blipFill rotWithShape="1">
                <a:blip r:embed="rId11"/>
                <a:stretch>
                  <a:fillRect l="-103" t="-112" r="101" b="47"/>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17" grpId="0"/>
      <p:bldP spid="32" grpId="0"/>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834800" y="670902"/>
            <a:ext cx="7193585" cy="858377"/>
          </a:xfrm>
          <a:prstGeom prst="rect">
            <a:avLst/>
          </a:prstGeom>
          <a:noFill/>
        </p:spPr>
        <p:txBody>
          <a:bodyPr wrap="square">
            <a:spAutoFit/>
          </a:bodyPr>
          <a:lstStyle/>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    (4)</a:t>
            </a:r>
            <a:r>
              <a:rPr lang="zh-CN" altLang="en-US" dirty="0">
                <a:solidFill>
                  <a:sysClr val="windowText" lastClr="000000"/>
                </a:solidFill>
                <a:latin typeface="宋体" panose="02010600030101010101" pitchFamily="2" charset="-122"/>
                <a:ea typeface="宋体" panose="02010600030101010101" pitchFamily="2" charset="-122"/>
              </a:rPr>
              <a:t>约当规范型判据</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线性定常连续系统</a:t>
            </a:r>
            <a:r>
              <a:rPr lang="en-US" altLang="zh-CN" dirty="0">
                <a:solidFill>
                  <a:sysClr val="windowText" lastClr="000000"/>
                </a:solidFill>
                <a:latin typeface="宋体" panose="02010600030101010101" pitchFamily="2" charset="-122"/>
                <a:ea typeface="宋体" panose="02010600030101010101" pitchFamily="2" charset="-122"/>
              </a:rPr>
              <a:t>(2.107)</a:t>
            </a:r>
            <a:r>
              <a:rPr lang="zh-CN" altLang="en-US" dirty="0">
                <a:solidFill>
                  <a:sysClr val="windowText" lastClr="000000"/>
                </a:solidFill>
                <a:latin typeface="宋体" panose="02010600030101010101" pitchFamily="2" charset="-122"/>
                <a:ea typeface="宋体" panose="02010600030101010101" pitchFamily="2" charset="-122"/>
              </a:rPr>
              <a:t>完全可控的充分必要条件分两种情况：</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pSp>
        <p:nvGrpSpPr>
          <p:cNvPr id="3" name="组合 2"/>
          <p:cNvGrpSpPr/>
          <p:nvPr/>
        </p:nvGrpSpPr>
        <p:grpSpPr>
          <a:xfrm>
            <a:off x="834799" y="1663049"/>
            <a:ext cx="7445721" cy="2520541"/>
            <a:chOff x="834799" y="1663049"/>
            <a:chExt cx="7445721" cy="2520541"/>
          </a:xfrm>
        </p:grpSpPr>
        <p:sp>
          <p:nvSpPr>
            <p:cNvPr id="10" name="矩形 9"/>
            <p:cNvSpPr/>
            <p:nvPr/>
          </p:nvSpPr>
          <p:spPr>
            <a:xfrm>
              <a:off x="834799" y="1663049"/>
              <a:ext cx="7193585" cy="1689373"/>
            </a:xfrm>
            <a:prstGeom prst="rect">
              <a:avLst/>
            </a:prstGeom>
            <a:noFill/>
          </p:spPr>
          <p:txBody>
            <a:bodyPr wrap="square">
              <a:spAutoFit/>
            </a:bodyPr>
            <a:lstStyle/>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    1)</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系数矩阵</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的特征值                   </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互异。</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由线性变换可将系统状态方程式</a:t>
              </a:r>
              <a:r>
                <a:rPr lang="en-US" altLang="zh-CN" dirty="0">
                  <a:solidFill>
                    <a:sysClr val="windowText" lastClr="000000"/>
                  </a:solidFill>
                  <a:latin typeface="宋体" panose="02010600030101010101" pitchFamily="2" charset="-122"/>
                  <a:ea typeface="宋体" panose="02010600030101010101" pitchFamily="2" charset="-122"/>
                </a:rPr>
                <a:t>(2.107)</a:t>
              </a:r>
              <a:r>
                <a:rPr lang="zh-CN" altLang="en-US" dirty="0">
                  <a:solidFill>
                    <a:sysClr val="windowText" lastClr="000000"/>
                  </a:solidFill>
                  <a:latin typeface="宋体" panose="02010600030101010101" pitchFamily="2" charset="-122"/>
                  <a:ea typeface="宋体" panose="02010600030101010101" pitchFamily="2" charset="-122"/>
                </a:rPr>
                <a:t>变为对角线规范型</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endParaRPr>
            </a:p>
            <a:p>
              <a:pPr algn="r">
                <a:lnSpc>
                  <a:spcPct val="150000"/>
                </a:lnSpc>
              </a:pPr>
              <a:r>
                <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(2.112)</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2" name="对象 1"/>
                <p:cNvSpPr txBox="1"/>
                <p:nvPr/>
              </p:nvSpPr>
              <p:spPr>
                <a:xfrm>
                  <a:off x="3606694" y="1732069"/>
                  <a:ext cx="4673826" cy="245152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smtClean="0">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𝑠</m:t>
                            </m:r>
                          </m:e>
                          <m:sub>
                            <m:r>
                              <a:rPr lang="zh-CN" altLang="en-US" i="1">
                                <a:solidFill>
                                  <a:srgbClr val="000000"/>
                                </a:solidFill>
                                <a:latin typeface="Cambria Math" panose="02040503050406030204" pitchFamily="18" charset="0"/>
                              </a:rPr>
                              <m:t>𝑖</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𝑖</m:t>
                        </m:r>
                        <m:r>
                          <a:rPr lang="zh-CN" altLang="en-US" i="1">
                            <a:solidFill>
                              <a:srgbClr val="000000"/>
                            </a:solidFill>
                            <a:latin typeface="Cambria Math" panose="02040503050406030204" pitchFamily="18" charset="0"/>
                          </a:rPr>
                          <m:t>=1,2,⋯,</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3606694" y="1732069"/>
                  <a:ext cx="4673826" cy="2451521"/>
                </a:xfrm>
                <a:prstGeom prst="rect">
                  <a:avLst/>
                </a:prstGeom>
                <a:blipFill>
                  <a:blip r:embed="rId4"/>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5" name="对象 4"/>
              <p:cNvSpPr txBox="1"/>
              <p:nvPr/>
            </p:nvSpPr>
            <p:spPr>
              <a:xfrm>
                <a:off x="2555776" y="2571750"/>
                <a:ext cx="5885184" cy="289822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acc>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4"/>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𝑠</m:t>
                                    </m:r>
                                  </m:e>
                                  <m:sub>
                                    <m:r>
                                      <a:rPr lang="zh-CN" altLang="en-US" i="1">
                                        <a:solidFill>
                                          <a:srgbClr val="000000"/>
                                        </a:solidFill>
                                        <a:latin typeface="Cambria Math" panose="02040503050406030204" pitchFamily="18" charset="0"/>
                                      </a:rPr>
                                      <m:t>1</m:t>
                                    </m:r>
                                  </m:sub>
                                </m:sSub>
                              </m:e>
                              <m:e/>
                              <m:e/>
                              <m:e>
                                <m:r>
                                  <a:rPr lang="zh-CN" altLang="en-US" i="1">
                                    <a:solidFill>
                                      <a:srgbClr val="000000"/>
                                    </a:solidFill>
                                    <a:latin typeface="Cambria Math" panose="02040503050406030204" pitchFamily="18" charset="0"/>
                                  </a:rPr>
                                  <m:t>0</m:t>
                                </m:r>
                              </m:e>
                            </m:mr>
                            <m:mr>
                              <m:e/>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𝑠</m:t>
                                    </m:r>
                                  </m:e>
                                  <m:sub>
                                    <m:r>
                                      <a:rPr lang="zh-CN" altLang="en-US" i="1">
                                        <a:solidFill>
                                          <a:srgbClr val="000000"/>
                                        </a:solidFill>
                                        <a:latin typeface="Cambria Math" panose="02040503050406030204" pitchFamily="18" charset="0"/>
                                      </a:rPr>
                                      <m:t>2</m:t>
                                    </m:r>
                                  </m:sub>
                                </m:sSub>
                              </m:e>
                              <m:e/>
                              <m:e/>
                            </m:mr>
                            <m:mr>
                              <m:e/>
                              <m:e/>
                              <m:e>
                                <m:r>
                                  <a:rPr lang="zh-CN" altLang="en-US" i="1">
                                    <a:solidFill>
                                      <a:srgbClr val="000000"/>
                                    </a:solidFill>
                                    <a:latin typeface="Cambria Math" panose="02040503050406030204" pitchFamily="18" charset="0"/>
                                  </a:rPr>
                                  <m:t>⋱</m:t>
                                </m:r>
                              </m:e>
                              <m:e/>
                            </m:mr>
                            <m:mr>
                              <m:e>
                                <m:r>
                                  <a:rPr lang="zh-CN" altLang="en-US" i="1">
                                    <a:solidFill>
                                      <a:srgbClr val="000000"/>
                                    </a:solidFill>
                                    <a:latin typeface="Cambria Math" panose="02040503050406030204" pitchFamily="18" charset="0"/>
                                  </a:rPr>
                                  <m:t>0</m:t>
                                </m:r>
                              </m:e>
                              <m:e/>
                              <m:e/>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𝑠</m:t>
                                    </m:r>
                                  </m:e>
                                  <m:sub>
                                    <m:r>
                                      <a:rPr lang="zh-CN" altLang="en-US" i="1">
                                        <a:solidFill>
                                          <a:srgbClr val="000000"/>
                                        </a:solidFill>
                                        <a:latin typeface="Cambria Math" panose="02040503050406030204" pitchFamily="18" charset="0"/>
                                      </a:rPr>
                                      <m:t>𝑛</m:t>
                                    </m:r>
                                  </m:sub>
                                </m:sSub>
                              </m:e>
                            </m:mr>
                          </m:m>
                        </m:e>
                      </m:d>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𝑥</m:t>
                          </m:r>
                        </m:e>
                      </m:bar>
                      <m:r>
                        <a:rPr lang="zh-CN" altLang="en-US" i="1">
                          <a:solidFill>
                            <a:srgbClr val="000000"/>
                          </a:solidFill>
                          <a:latin typeface="Cambria Math" panose="02040503050406030204" pitchFamily="18" charset="0"/>
                        </a:rPr>
                        <m:t>+</m:t>
                      </m:r>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𝐵</m:t>
                          </m:r>
                        </m:e>
                      </m:bar>
                      <m:r>
                        <a:rPr lang="zh-CN" altLang="en-US" i="1">
                          <a:solidFill>
                            <a:srgbClr val="000000"/>
                          </a:solidFill>
                          <a:latin typeface="Cambria Math" panose="02040503050406030204" pitchFamily="18" charset="0"/>
                        </a:rPr>
                        <m:t>𝑢</m:t>
                      </m:r>
                    </m:oMath>
                  </m:oMathPara>
                </a14:m>
                <a:endParaRPr lang="zh-CN" altLang="en-US" dirty="0"/>
              </a:p>
            </p:txBody>
          </p:sp>
        </mc:Choice>
        <mc:Fallback xmlns="">
          <p:sp>
            <p:nvSpPr>
              <p:cNvPr id="5" name="对象 4"/>
              <p:cNvSpPr txBox="1">
                <a:spLocks noRot="1" noChangeAspect="1" noMove="1" noResize="1" noEditPoints="1" noAdjustHandles="1" noChangeArrowheads="1" noChangeShapeType="1" noTextEdit="1"/>
              </p:cNvSpPr>
              <p:nvPr/>
            </p:nvSpPr>
            <p:spPr>
              <a:xfrm>
                <a:off x="2555776" y="2571750"/>
                <a:ext cx="5885184" cy="2898229"/>
              </a:xfrm>
              <a:prstGeom prst="rect">
                <a:avLst/>
              </a:prstGeom>
              <a:blipFill>
                <a:blip r:embed="rId5"/>
                <a:stretch>
                  <a:fillRect/>
                </a:stretch>
              </a:blipFill>
            </p:spPr>
            <p:txBody>
              <a:bodyPr/>
              <a:lstStyle/>
              <a:p>
                <a:r>
                  <a:rPr lang="zh-CN" altLang="en-US">
                    <a:noFill/>
                  </a:rPr>
                  <a:t> </a:t>
                </a:r>
              </a:p>
            </p:txBody>
          </p:sp>
        </mc:Fallback>
      </mc:AlternateContent>
      <p:grpSp>
        <p:nvGrpSpPr>
          <p:cNvPr id="7" name="组合 6"/>
          <p:cNvGrpSpPr/>
          <p:nvPr/>
        </p:nvGrpSpPr>
        <p:grpSpPr>
          <a:xfrm>
            <a:off x="1056752" y="3831934"/>
            <a:ext cx="8122349" cy="1206154"/>
            <a:chOff x="975207" y="4139247"/>
            <a:chExt cx="8122349" cy="1206154"/>
          </a:xfrm>
        </p:grpSpPr>
        <p:sp>
          <p:nvSpPr>
            <p:cNvPr id="12" name="矩形 11"/>
            <p:cNvSpPr/>
            <p:nvPr/>
          </p:nvSpPr>
          <p:spPr>
            <a:xfrm>
              <a:off x="975207" y="4139247"/>
              <a:ext cx="7193585" cy="858377"/>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则线性定常连续系统完全可控的充分必要条件是，式</a:t>
              </a:r>
              <a:r>
                <a:rPr lang="en-US" altLang="zh-CN" dirty="0">
                  <a:solidFill>
                    <a:sysClr val="windowText" lastClr="000000"/>
                  </a:solidFill>
                  <a:latin typeface="宋体" panose="02010600030101010101" pitchFamily="2" charset="-122"/>
                  <a:ea typeface="宋体" panose="02010600030101010101" pitchFamily="2" charset="-122"/>
                </a:rPr>
                <a:t>(2.112)</a:t>
              </a:r>
              <a:r>
                <a:rPr lang="zh-CN" altLang="en-US" dirty="0">
                  <a:solidFill>
                    <a:sysClr val="windowText" lastClr="000000"/>
                  </a:solidFill>
                  <a:latin typeface="宋体" panose="02010600030101010101" pitchFamily="2" charset="-122"/>
                  <a:ea typeface="宋体" panose="02010600030101010101" pitchFamily="2" charset="-122"/>
                </a:rPr>
                <a:t>中  不包含元素全为零的行。</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8" name="对象 7"/>
                <p:cNvSpPr txBox="1"/>
                <p:nvPr/>
              </p:nvSpPr>
              <p:spPr>
                <a:xfrm>
                  <a:off x="7300393" y="4248347"/>
                  <a:ext cx="1797163" cy="109705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𝐵</m:t>
                            </m:r>
                          </m:e>
                        </m:acc>
                      </m:oMath>
                    </m:oMathPara>
                  </a14:m>
                  <a:endParaRPr lang="zh-CN" altLang="en-US" dirty="0"/>
                </a:p>
              </p:txBody>
            </p:sp>
          </mc:Choice>
          <mc:Fallback xmlns="">
            <p:sp>
              <p:nvSpPr>
                <p:cNvPr id="8" name="对象 7"/>
                <p:cNvSpPr txBox="1">
                  <a:spLocks noRot="1" noChangeAspect="1" noMove="1" noResize="1" noEditPoints="1" noAdjustHandles="1" noChangeArrowheads="1" noChangeShapeType="1" noTextEdit="1"/>
                </p:cNvSpPr>
                <p:nvPr/>
              </p:nvSpPr>
              <p:spPr>
                <a:xfrm>
                  <a:off x="7300393" y="4248347"/>
                  <a:ext cx="1797163" cy="1097054"/>
                </a:xfrm>
                <a:prstGeom prst="rect">
                  <a:avLst/>
                </a:prstGeom>
                <a:blipFill>
                  <a:blip r:embed="rId6"/>
                  <a:stretch>
                    <a:fillRect/>
                  </a:stretch>
                </a:blipFill>
              </p:spPr>
              <p:txBody>
                <a:bodyPr/>
                <a:lstStyle/>
                <a:p>
                  <a:r>
                    <a:rPr lang="zh-CN" alt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5" grpId="0"/>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975207" y="1491630"/>
            <a:ext cx="7193585" cy="1273875"/>
          </a:xfrm>
          <a:prstGeom prst="rect">
            <a:avLst/>
          </a:prstGeom>
          <a:noFill/>
        </p:spPr>
        <p:txBody>
          <a:bodyPr wrap="square">
            <a:spAutoFit/>
          </a:bodyPr>
          <a:lstStyle/>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2)</a:t>
            </a:r>
            <a:r>
              <a:rPr lang="zh-CN" altLang="en-US" dirty="0">
                <a:solidFill>
                  <a:sysClr val="windowText" lastClr="000000"/>
                </a:solidFill>
                <a:latin typeface="宋体" panose="02010600030101010101" pitchFamily="2" charset="-122"/>
                <a:ea typeface="宋体" panose="02010600030101010101" pitchFamily="2" charset="-122"/>
              </a:rPr>
              <a:t>系数矩阵</a:t>
            </a:r>
            <a:r>
              <a:rPr lang="en-US" altLang="zh-CN" dirty="0">
                <a:solidFill>
                  <a:sysClr val="windowText" lastClr="000000"/>
                </a:solidFill>
                <a:latin typeface="宋体" panose="02010600030101010101" pitchFamily="2" charset="-122"/>
                <a:ea typeface="宋体" panose="02010600030101010101" pitchFamily="2" charset="-122"/>
              </a:rPr>
              <a:t>A</a:t>
            </a:r>
            <a:r>
              <a:rPr lang="zh-CN" altLang="en-US" dirty="0">
                <a:solidFill>
                  <a:sysClr val="windowText" lastClr="000000"/>
                </a:solidFill>
                <a:latin typeface="宋体" panose="02010600030101010101" pitchFamily="2" charset="-122"/>
                <a:ea typeface="宋体" panose="02010600030101010101" pitchFamily="2" charset="-122"/>
              </a:rPr>
              <a:t>的特征值有相同的。</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由线性变换可将系统状态方程式</a:t>
            </a:r>
            <a:r>
              <a:rPr lang="en-US" altLang="zh-CN" dirty="0">
                <a:solidFill>
                  <a:sysClr val="windowText" lastClr="000000"/>
                </a:solidFill>
                <a:latin typeface="宋体" panose="02010600030101010101" pitchFamily="2" charset="-122"/>
                <a:ea typeface="宋体" panose="02010600030101010101" pitchFamily="2" charset="-122"/>
              </a:rPr>
              <a:t>(2.107)</a:t>
            </a:r>
            <a:r>
              <a:rPr lang="zh-CN" altLang="en-US" dirty="0">
                <a:solidFill>
                  <a:sysClr val="windowText" lastClr="000000"/>
                </a:solidFill>
                <a:latin typeface="宋体" panose="02010600030101010101" pitchFamily="2" charset="-122"/>
                <a:ea typeface="宋体" panose="02010600030101010101" pitchFamily="2" charset="-122"/>
              </a:rPr>
              <a:t>变为约当规范型</a:t>
            </a:r>
            <a:endParaRPr lang="en-US" altLang="zh-CN" dirty="0">
              <a:solidFill>
                <a:sysClr val="windowText" lastClr="000000"/>
              </a:solidFill>
              <a:latin typeface="宋体" panose="02010600030101010101" pitchFamily="2" charset="-122"/>
              <a:ea typeface="宋体" panose="02010600030101010101" pitchFamily="2" charset="-122"/>
            </a:endParaRPr>
          </a:p>
          <a:p>
            <a:pPr algn="r">
              <a:lnSpc>
                <a:spcPct val="150000"/>
              </a:lnSpc>
            </a:pP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(2.113)</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10" name="矩形 9"/>
          <p:cNvSpPr/>
          <p:nvPr/>
        </p:nvSpPr>
        <p:spPr>
          <a:xfrm>
            <a:off x="1085450" y="3129703"/>
            <a:ext cx="7193585"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其中：</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4" name="对象 3"/>
              <p:cNvSpPr txBox="1"/>
              <p:nvPr/>
            </p:nvSpPr>
            <p:spPr>
              <a:xfrm>
                <a:off x="3131840" y="2427734"/>
                <a:ext cx="5147195" cy="375173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acc>
                      <m:r>
                        <a:rPr lang="zh-CN" altLang="en-US" i="1">
                          <a:solidFill>
                            <a:srgbClr val="000000"/>
                          </a:solidFill>
                          <a:latin typeface="Cambria Math" panose="02040503050406030204" pitchFamily="18" charset="0"/>
                        </a:rPr>
                        <m:t>=</m:t>
                      </m:r>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𝐴</m:t>
                          </m:r>
                        </m:e>
                      </m:acc>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𝐵</m:t>
                          </m:r>
                        </m:e>
                      </m:acc>
                      <m:r>
                        <a:rPr lang="zh-CN" altLang="en-US" i="1">
                          <a:solidFill>
                            <a:srgbClr val="000000"/>
                          </a:solidFill>
                          <a:latin typeface="Cambria Math" panose="02040503050406030204" pitchFamily="18" charset="0"/>
                        </a:rPr>
                        <m:t>𝑢</m:t>
                      </m:r>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3131840" y="2427734"/>
                <a:ext cx="5147195" cy="3751733"/>
              </a:xfrm>
              <a:prstGeom prst="rect">
                <a:avLst/>
              </a:prstGeom>
              <a:blipFill>
                <a:blip r:embed="rId4"/>
                <a:stretch>
                  <a:fillRect t="-649"/>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12" name="矩形 11"/>
              <p:cNvSpPr/>
              <p:nvPr/>
            </p:nvSpPr>
            <p:spPr>
              <a:xfrm>
                <a:off x="6948264" y="1934812"/>
                <a:ext cx="2160349" cy="1726435"/>
              </a:xfrm>
              <a:prstGeom prst="rect">
                <a:avLst/>
              </a:prstGeom>
              <a:noFill/>
            </p:spPr>
            <p:txBody>
              <a:bodyPr wrap="square">
                <a:spAutoFit/>
              </a:bodyPr>
              <a:lstStyle/>
              <a:p>
                <a:pPr algn="r">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(q-</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l</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个</a:t>
                </a:r>
                <a14:m>
                  <m:oMath xmlns:m="http://schemas.openxmlformats.org/officeDocument/2006/math">
                    <m:sSub>
                      <m:sSubPr>
                        <m:ctrlPr>
                          <a:rPr lang="en-US" altLang="zh-CN" i="1" smtClean="0">
                            <a:solidFill>
                              <a:sysClr val="windowText" lastClr="000000"/>
                            </a:solidFill>
                            <a:latin typeface="Cambria Math" panose="02040503050406030204" pitchFamily="18" charset="0"/>
                            <a:ea typeface="宋体" panose="02010600030101010101" pitchFamily="2" charset="-122"/>
                          </a:rPr>
                        </m:ctrlPr>
                      </m:sSubPr>
                      <m:e>
                        <m:r>
                          <a:rPr lang="en-US" altLang="zh-CN" b="0" i="1" smtClean="0">
                            <a:solidFill>
                              <a:sysClr val="windowText" lastClr="000000"/>
                            </a:solidFill>
                            <a:latin typeface="Cambria Math" panose="02040503050406030204" pitchFamily="18" charset="0"/>
                            <a:ea typeface="宋体" panose="02010600030101010101" pitchFamily="2" charset="-122"/>
                          </a:rPr>
                          <m:t>𝑠</m:t>
                        </m:r>
                      </m:e>
                      <m:sub>
                        <m:r>
                          <a:rPr lang="en-US" altLang="zh-CN" b="0" i="1" smtClean="0">
                            <a:solidFill>
                              <a:sysClr val="windowText" lastClr="000000"/>
                            </a:solidFill>
                            <a:latin typeface="Cambria Math" panose="02040503050406030204" pitchFamily="18" charset="0"/>
                            <a:ea typeface="宋体" panose="02010600030101010101" pitchFamily="2" charset="-122"/>
                          </a:rPr>
                          <m:t>1</m:t>
                        </m:r>
                      </m:sub>
                    </m:sSub>
                  </m:oMath>
                </a14:m>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相同特</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algn="r">
                  <a:lnSpc>
                    <a:spcPct val="150000"/>
                  </a:lnSpc>
                </a:pP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征值。</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l</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个</a:t>
                </a:r>
                <a14:m>
                  <m:oMath xmlns:m="http://schemas.openxmlformats.org/officeDocument/2006/math">
                    <m:sSub>
                      <m:sSubPr>
                        <m:ctrlPr>
                          <a:rPr lang="en-US" altLang="zh-CN" i="1" smtClean="0">
                            <a:solidFill>
                              <a:sysClr val="windowText" lastClr="000000"/>
                            </a:solidFill>
                            <a:latin typeface="Cambria Math" panose="02040503050406030204" pitchFamily="18" charset="0"/>
                            <a:ea typeface="宋体" panose="02010600030101010101" pitchFamily="2" charset="-122"/>
                          </a:rPr>
                        </m:ctrlPr>
                      </m:sSubPr>
                      <m:e>
                        <m:r>
                          <a:rPr lang="en-US" altLang="zh-CN" b="0" i="1" smtClean="0">
                            <a:solidFill>
                              <a:sysClr val="windowText" lastClr="000000"/>
                            </a:solidFill>
                            <a:latin typeface="Cambria Math" panose="02040503050406030204" pitchFamily="18" charset="0"/>
                            <a:ea typeface="宋体" panose="02010600030101010101" pitchFamily="2" charset="-122"/>
                          </a:rPr>
                          <m:t>𝑠</m:t>
                        </m:r>
                      </m:e>
                      <m:sub>
                        <m:r>
                          <m:rPr>
                            <m:sty m:val="p"/>
                          </m:rPr>
                          <a:rPr lang="en-US" altLang="zh-CN" i="1">
                            <a:solidFill>
                              <a:sysClr val="windowText" lastClr="000000"/>
                            </a:solidFill>
                            <a:latin typeface="Cambria Math" panose="02040503050406030204" pitchFamily="18" charset="0"/>
                            <a:ea typeface="宋体" panose="02010600030101010101" pitchFamily="2" charset="-122"/>
                          </a:rPr>
                          <m:t>q</m:t>
                        </m:r>
                      </m:sub>
                    </m:sSub>
                  </m:oMath>
                </a14:m>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相同</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algn="r">
                  <a:lnSpc>
                    <a:spcPct val="150000"/>
                  </a:lnSpc>
                </a:pP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特征值，其余为</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algn="r">
                  <a:lnSpc>
                    <a:spcPct val="150000"/>
                  </a:lnSpc>
                </a:pP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互异特征值。</a:t>
                </a:r>
                <a:endPar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12" name="矩形 11"/>
              <p:cNvSpPr>
                <a:spLocks noRot="1" noChangeAspect="1" noMove="1" noResize="1" noEditPoints="1" noAdjustHandles="1" noChangeArrowheads="1" noChangeShapeType="1" noTextEdit="1"/>
              </p:cNvSpPr>
              <p:nvPr/>
            </p:nvSpPr>
            <p:spPr>
              <a:xfrm>
                <a:off x="6948264" y="1934812"/>
                <a:ext cx="2160349" cy="1726435"/>
              </a:xfrm>
              <a:prstGeom prst="rect">
                <a:avLst/>
              </a:prstGeom>
              <a:blipFill>
                <a:blip r:embed="rId4"/>
                <a:stretch>
                  <a:fillRect r="-2260" b="-422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对象 1"/>
              <p:cNvSpPr txBox="1"/>
              <p:nvPr/>
            </p:nvSpPr>
            <p:spPr>
              <a:xfrm>
                <a:off x="230188" y="771525"/>
                <a:ext cx="10822532" cy="604869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𝐴</m:t>
                          </m:r>
                        </m:e>
                      </m:acc>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15"/>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𝑠</m:t>
                                    </m:r>
                                  </m:e>
                                  <m:sub>
                                    <m:r>
                                      <a:rPr lang="zh-CN" altLang="en-US" i="1">
                                        <a:solidFill>
                                          <a:srgbClr val="000000"/>
                                        </a:solidFill>
                                        <a:latin typeface="Cambria Math" panose="02040503050406030204" pitchFamily="18" charset="0"/>
                                      </a:rPr>
                                      <m:t>1</m:t>
                                    </m:r>
                                  </m:sub>
                                </m:sSub>
                              </m:e>
                              <m:e>
                                <m:r>
                                  <a:rPr lang="zh-CN" altLang="en-US" i="1">
                                    <a:solidFill>
                                      <a:srgbClr val="000000"/>
                                    </a:solidFill>
                                    <a:latin typeface="Cambria Math" panose="02040503050406030204" pitchFamily="18" charset="0"/>
                                  </a:rPr>
                                  <m:t>1</m:t>
                                </m:r>
                              </m:e>
                              <m:e/>
                              <m:e/>
                              <m:e>
                                <m:r>
                                  <a:rPr lang="zh-CN" altLang="en-US" i="1">
                                    <a:solidFill>
                                      <a:srgbClr val="000000"/>
                                    </a:solidFill>
                                    <a:latin typeface="Cambria Math" panose="02040503050406030204" pitchFamily="18" charset="0"/>
                                  </a:rPr>
                                  <m:t>0</m:t>
                                </m:r>
                              </m:e>
                              <m:e/>
                              <m:e/>
                              <m:e/>
                              <m:e/>
                              <m:e/>
                              <m:e/>
                              <m:e/>
                              <m:e/>
                              <m:e/>
                              <m:e/>
                            </m:mr>
                            <m:mr>
                              <m:e/>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𝑠</m:t>
                                    </m:r>
                                  </m:e>
                                  <m:sub>
                                    <m:r>
                                      <a:rPr lang="zh-CN" altLang="en-US" i="1">
                                        <a:solidFill>
                                          <a:srgbClr val="000000"/>
                                        </a:solidFill>
                                        <a:latin typeface="Cambria Math" panose="02040503050406030204" pitchFamily="18" charset="0"/>
                                      </a:rPr>
                                      <m:t>1</m:t>
                                    </m:r>
                                  </m:sub>
                                </m:sSub>
                              </m:e>
                              <m:e>
                                <m:r>
                                  <a:rPr lang="zh-CN" altLang="en-US" i="1">
                                    <a:solidFill>
                                      <a:srgbClr val="000000"/>
                                    </a:solidFill>
                                    <a:latin typeface="Cambria Math" panose="02040503050406030204" pitchFamily="18" charset="0"/>
                                  </a:rPr>
                                  <m:t>1</m:t>
                                </m:r>
                              </m:e>
                              <m:e/>
                              <m:e/>
                              <m:e/>
                              <m:e/>
                              <m:e/>
                              <m:e/>
                              <m:e/>
                              <m:e/>
                              <m:e/>
                              <m:e/>
                              <m:e/>
                              <m:e/>
                            </m:mr>
                            <m:mr>
                              <m:e/>
                              <m:e/>
                              <m:e>
                                <m:r>
                                  <a:rPr lang="zh-CN" altLang="en-US" i="1">
                                    <a:solidFill>
                                      <a:srgbClr val="000000"/>
                                    </a:solidFill>
                                    <a:latin typeface="Cambria Math" panose="02040503050406030204" pitchFamily="18" charset="0"/>
                                  </a:rPr>
                                  <m:t>⋱</m:t>
                                </m:r>
                              </m:e>
                              <m:e>
                                <m:r>
                                  <a:rPr lang="zh-CN" altLang="en-US" i="1">
                                    <a:solidFill>
                                      <a:srgbClr val="000000"/>
                                    </a:solidFill>
                                    <a:latin typeface="Cambria Math" panose="02040503050406030204" pitchFamily="18" charset="0"/>
                                  </a:rPr>
                                  <m:t>⋱</m:t>
                                </m:r>
                              </m:e>
                              <m:e/>
                              <m:e/>
                              <m:e/>
                              <m:e>
                                <m:r>
                                  <a:rPr lang="zh-CN" altLang="en-US" i="1">
                                    <a:solidFill>
                                      <a:srgbClr val="000000"/>
                                    </a:solidFill>
                                    <a:latin typeface="Cambria Math" panose="02040503050406030204" pitchFamily="18" charset="0"/>
                                  </a:rPr>
                                  <m:t>0</m:t>
                                </m:r>
                              </m:e>
                              <m:e/>
                              <m:e/>
                              <m:e/>
                              <m:e/>
                              <m:e>
                                <m:r>
                                  <a:rPr lang="zh-CN" altLang="en-US" i="1">
                                    <a:solidFill>
                                      <a:srgbClr val="000000"/>
                                    </a:solidFill>
                                    <a:latin typeface="Cambria Math" panose="02040503050406030204" pitchFamily="18" charset="0"/>
                                  </a:rPr>
                                  <m:t>0</m:t>
                                </m:r>
                              </m:e>
                              <m:e/>
                              <m:e/>
                            </m:mr>
                            <m:mr>
                              <m:e/>
                              <m:e/>
                              <m:e/>
                              <m:e>
                                <m:r>
                                  <a:rPr lang="zh-CN" altLang="en-US" i="1">
                                    <a:solidFill>
                                      <a:srgbClr val="000000"/>
                                    </a:solidFill>
                                    <a:latin typeface="Cambria Math" panose="02040503050406030204" pitchFamily="18" charset="0"/>
                                  </a:rPr>
                                  <m:t>⋱</m:t>
                                </m:r>
                              </m:e>
                              <m:e>
                                <m:r>
                                  <a:rPr lang="zh-CN" altLang="en-US" i="1">
                                    <a:solidFill>
                                      <a:srgbClr val="000000"/>
                                    </a:solidFill>
                                    <a:latin typeface="Cambria Math" panose="02040503050406030204" pitchFamily="18" charset="0"/>
                                  </a:rPr>
                                  <m:t>1</m:t>
                                </m:r>
                              </m:e>
                              <m:e/>
                              <m:e/>
                              <m:e/>
                              <m:e/>
                              <m:e/>
                              <m:e/>
                              <m:e/>
                              <m:e/>
                              <m:e/>
                              <m:e/>
                            </m:mr>
                            <m:mr>
                              <m:e>
                                <m:r>
                                  <a:rPr lang="zh-CN" altLang="en-US" i="1">
                                    <a:solidFill>
                                      <a:srgbClr val="000000"/>
                                    </a:solidFill>
                                    <a:latin typeface="Cambria Math" panose="02040503050406030204" pitchFamily="18" charset="0"/>
                                  </a:rPr>
                                  <m:t>0</m:t>
                                </m:r>
                              </m:e>
                              <m:e/>
                              <m:e/>
                              <m:e/>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𝑠</m:t>
                                    </m:r>
                                  </m:e>
                                  <m:sub>
                                    <m:r>
                                      <a:rPr lang="zh-CN" altLang="en-US" i="1">
                                        <a:solidFill>
                                          <a:srgbClr val="000000"/>
                                        </a:solidFill>
                                        <a:latin typeface="Cambria Math" panose="02040503050406030204" pitchFamily="18" charset="0"/>
                                      </a:rPr>
                                      <m:t>1</m:t>
                                    </m:r>
                                  </m:sub>
                                </m:sSub>
                              </m:e>
                              <m:e/>
                              <m:e/>
                              <m:e/>
                              <m:e/>
                              <m:e/>
                              <m:e/>
                              <m:e/>
                              <m:e/>
                              <m:e/>
                              <m:e/>
                            </m:mr>
                            <m:mr>
                              <m:e/>
                              <m:e/>
                              <m:e/>
                              <m:e/>
                              <m:e/>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𝑠</m:t>
                                    </m:r>
                                  </m:e>
                                  <m:sub>
                                    <m:r>
                                      <a:rPr lang="zh-CN" altLang="en-US" i="1">
                                        <a:solidFill>
                                          <a:srgbClr val="000000"/>
                                        </a:solidFill>
                                        <a:latin typeface="Cambria Math" panose="02040503050406030204" pitchFamily="18" charset="0"/>
                                      </a:rPr>
                                      <m:t>𝑞</m:t>
                                    </m:r>
                                  </m:sub>
                                </m:sSub>
                              </m:e>
                              <m:e>
                                <m:r>
                                  <a:rPr lang="zh-CN" altLang="en-US" i="1">
                                    <a:solidFill>
                                      <a:srgbClr val="000000"/>
                                    </a:solidFill>
                                    <a:latin typeface="Cambria Math" panose="02040503050406030204" pitchFamily="18" charset="0"/>
                                  </a:rPr>
                                  <m:t>1</m:t>
                                </m:r>
                              </m:e>
                              <m:e/>
                              <m:e/>
                              <m:e>
                                <m:r>
                                  <a:rPr lang="zh-CN" altLang="en-US" i="1">
                                    <a:solidFill>
                                      <a:srgbClr val="000000"/>
                                    </a:solidFill>
                                    <a:latin typeface="Cambria Math" panose="02040503050406030204" pitchFamily="18" charset="0"/>
                                  </a:rPr>
                                  <m:t>0</m:t>
                                </m:r>
                              </m:e>
                              <m:e/>
                              <m:e/>
                              <m:e/>
                              <m:e/>
                              <m:e/>
                            </m:mr>
                            <m:mr>
                              <m:e/>
                              <m:e/>
                              <m:e/>
                              <m:e/>
                              <m:e/>
                              <m:e/>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𝑠</m:t>
                                    </m:r>
                                  </m:e>
                                  <m:sub>
                                    <m:r>
                                      <a:rPr lang="zh-CN" altLang="en-US" i="1">
                                        <a:solidFill>
                                          <a:srgbClr val="000000"/>
                                        </a:solidFill>
                                        <a:latin typeface="Cambria Math" panose="02040503050406030204" pitchFamily="18" charset="0"/>
                                      </a:rPr>
                                      <m:t>𝑞</m:t>
                                    </m:r>
                                  </m:sub>
                                </m:sSub>
                              </m:e>
                              <m:e>
                                <m:r>
                                  <a:rPr lang="zh-CN" altLang="en-US" i="1">
                                    <a:solidFill>
                                      <a:srgbClr val="000000"/>
                                    </a:solidFill>
                                    <a:latin typeface="Cambria Math" panose="02040503050406030204" pitchFamily="18" charset="0"/>
                                  </a:rPr>
                                  <m:t>1</m:t>
                                </m:r>
                              </m:e>
                              <m:e/>
                              <m:e/>
                              <m:e/>
                              <m:e/>
                              <m:e/>
                              <m:e/>
                              <m:e/>
                            </m:mr>
                            <m:mr>
                              <m:e/>
                              <m:e/>
                              <m:e>
                                <m:r>
                                  <a:rPr lang="zh-CN" altLang="en-US" i="1">
                                    <a:solidFill>
                                      <a:srgbClr val="000000"/>
                                    </a:solidFill>
                                    <a:latin typeface="Cambria Math" panose="02040503050406030204" pitchFamily="18" charset="0"/>
                                  </a:rPr>
                                  <m:t>0</m:t>
                                </m:r>
                              </m:e>
                              <m:e/>
                              <m:e/>
                              <m:e/>
                              <m:e/>
                              <m:e>
                                <m:r>
                                  <a:rPr lang="zh-CN" altLang="en-US" i="1">
                                    <a:solidFill>
                                      <a:srgbClr val="000000"/>
                                    </a:solidFill>
                                    <a:latin typeface="Cambria Math" panose="02040503050406030204" pitchFamily="18" charset="0"/>
                                  </a:rPr>
                                  <m:t>⋱</m:t>
                                </m:r>
                              </m:e>
                              <m:e>
                                <m:r>
                                  <a:rPr lang="zh-CN" altLang="en-US" i="1">
                                    <a:solidFill>
                                      <a:srgbClr val="000000"/>
                                    </a:solidFill>
                                    <a:latin typeface="Cambria Math" panose="02040503050406030204" pitchFamily="18" charset="0"/>
                                  </a:rPr>
                                  <m:t>⋱</m:t>
                                </m:r>
                              </m:e>
                              <m:e/>
                              <m:e/>
                              <m:e/>
                              <m:e>
                                <m:r>
                                  <a:rPr lang="zh-CN" altLang="en-US" i="1">
                                    <a:solidFill>
                                      <a:srgbClr val="000000"/>
                                    </a:solidFill>
                                    <a:latin typeface="Cambria Math" panose="02040503050406030204" pitchFamily="18" charset="0"/>
                                  </a:rPr>
                                  <m:t>0</m:t>
                                </m:r>
                              </m:e>
                              <m:e/>
                              <m:e/>
                            </m:mr>
                            <m:mr>
                              <m:e/>
                              <m:e/>
                              <m:e/>
                              <m:e/>
                              <m:e/>
                              <m:e/>
                              <m:e/>
                              <m:e/>
                              <m:e>
                                <m:r>
                                  <a:rPr lang="zh-CN" altLang="en-US" i="1">
                                    <a:solidFill>
                                      <a:srgbClr val="000000"/>
                                    </a:solidFill>
                                    <a:latin typeface="Cambria Math" panose="02040503050406030204" pitchFamily="18" charset="0"/>
                                  </a:rPr>
                                  <m:t>⋱</m:t>
                                </m:r>
                              </m:e>
                              <m:e>
                                <m:r>
                                  <a:rPr lang="zh-CN" altLang="en-US" i="1">
                                    <a:solidFill>
                                      <a:srgbClr val="000000"/>
                                    </a:solidFill>
                                    <a:latin typeface="Cambria Math" panose="02040503050406030204" pitchFamily="18" charset="0"/>
                                  </a:rPr>
                                  <m:t>1</m:t>
                                </m:r>
                              </m:e>
                              <m:e/>
                              <m:e/>
                              <m:e/>
                              <m:e/>
                              <m:e/>
                            </m:mr>
                            <m:mr>
                              <m:e/>
                              <m:e/>
                              <m:e/>
                              <m:e/>
                              <m:e/>
                              <m:e>
                                <m:r>
                                  <a:rPr lang="zh-CN" altLang="en-US" i="1">
                                    <a:solidFill>
                                      <a:srgbClr val="000000"/>
                                    </a:solidFill>
                                    <a:latin typeface="Cambria Math" panose="02040503050406030204" pitchFamily="18" charset="0"/>
                                  </a:rPr>
                                  <m:t>0</m:t>
                                </m:r>
                              </m:e>
                              <m:e/>
                              <m:e/>
                              <m:e/>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𝑠</m:t>
                                    </m:r>
                                  </m:e>
                                  <m:sub>
                                    <m:r>
                                      <a:rPr lang="zh-CN" altLang="en-US" i="1">
                                        <a:solidFill>
                                          <a:srgbClr val="000000"/>
                                        </a:solidFill>
                                        <a:latin typeface="Cambria Math" panose="02040503050406030204" pitchFamily="18" charset="0"/>
                                      </a:rPr>
                                      <m:t>𝑞</m:t>
                                    </m:r>
                                  </m:sub>
                                </m:sSub>
                              </m:e>
                              <m:e/>
                              <m:e/>
                              <m:e/>
                              <m:e/>
                              <m:e/>
                            </m:mr>
                            <m:mr>
                              <m:e/>
                              <m:e/>
                              <m:e/>
                              <m:e/>
                              <m:e/>
                              <m:e/>
                              <m:e/>
                              <m:e/>
                              <m:e/>
                              <m:e/>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𝑠</m:t>
                                    </m:r>
                                  </m:e>
                                  <m:sub>
                                    <m:r>
                                      <a:rPr lang="zh-CN" altLang="en-US" i="1">
                                        <a:solidFill>
                                          <a:srgbClr val="000000"/>
                                        </a:solidFill>
                                        <a:latin typeface="Cambria Math" panose="02040503050406030204" pitchFamily="18" charset="0"/>
                                      </a:rPr>
                                      <m:t>𝑞</m:t>
                                    </m:r>
                                    <m:r>
                                      <a:rPr lang="zh-CN" altLang="en-US" i="1">
                                        <a:solidFill>
                                          <a:srgbClr val="000000"/>
                                        </a:solidFill>
                                        <a:latin typeface="Cambria Math" panose="02040503050406030204" pitchFamily="18" charset="0"/>
                                      </a:rPr>
                                      <m:t>+1</m:t>
                                    </m:r>
                                  </m:sub>
                                </m:sSub>
                              </m:e>
                              <m:e/>
                              <m:e/>
                              <m:e/>
                              <m:e>
                                <m:r>
                                  <a:rPr lang="zh-CN" altLang="en-US" i="1">
                                    <a:solidFill>
                                      <a:srgbClr val="000000"/>
                                    </a:solidFill>
                                    <a:latin typeface="Cambria Math" panose="02040503050406030204" pitchFamily="18" charset="0"/>
                                  </a:rPr>
                                  <m:t>0</m:t>
                                </m:r>
                              </m:e>
                            </m:mr>
                            <m:mr>
                              <m:e/>
                              <m:e/>
                              <m:e/>
                              <m:e/>
                              <m:e/>
                              <m:e/>
                              <m:e/>
                              <m:e/>
                              <m:e/>
                              <m:e/>
                              <m:e/>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𝑠</m:t>
                                    </m:r>
                                  </m:e>
                                  <m:sub>
                                    <m:r>
                                      <a:rPr lang="zh-CN" altLang="en-US" i="1">
                                        <a:solidFill>
                                          <a:srgbClr val="000000"/>
                                        </a:solidFill>
                                        <a:latin typeface="Cambria Math" panose="02040503050406030204" pitchFamily="18" charset="0"/>
                                      </a:rPr>
                                      <m:t>𝑞</m:t>
                                    </m:r>
                                    <m:r>
                                      <a:rPr lang="zh-CN" altLang="en-US" i="1">
                                        <a:solidFill>
                                          <a:srgbClr val="000000"/>
                                        </a:solidFill>
                                        <a:latin typeface="Cambria Math" panose="02040503050406030204" pitchFamily="18" charset="0"/>
                                      </a:rPr>
                                      <m:t>+2</m:t>
                                    </m:r>
                                  </m:sub>
                                </m:sSub>
                              </m:e>
                              <m:e/>
                              <m:e/>
                              <m:e/>
                            </m:mr>
                            <m:mr>
                              <m:e/>
                              <m:e/>
                              <m:e>
                                <m:r>
                                  <a:rPr lang="zh-CN" altLang="en-US" i="1">
                                    <a:solidFill>
                                      <a:srgbClr val="000000"/>
                                    </a:solidFill>
                                    <a:latin typeface="Cambria Math" panose="02040503050406030204" pitchFamily="18" charset="0"/>
                                  </a:rPr>
                                  <m:t>0</m:t>
                                </m:r>
                              </m:e>
                              <m:e/>
                              <m:e/>
                              <m:e/>
                              <m:e/>
                              <m:e>
                                <m:r>
                                  <a:rPr lang="zh-CN" altLang="en-US" i="1">
                                    <a:solidFill>
                                      <a:srgbClr val="000000"/>
                                    </a:solidFill>
                                    <a:latin typeface="Cambria Math" panose="02040503050406030204" pitchFamily="18" charset="0"/>
                                  </a:rPr>
                                  <m:t>0</m:t>
                                </m:r>
                              </m:e>
                              <m:e/>
                              <m:e/>
                              <m:e/>
                              <m:e/>
                              <m:e>
                                <m:r>
                                  <a:rPr lang="zh-CN" altLang="en-US" i="1">
                                    <a:solidFill>
                                      <a:srgbClr val="000000"/>
                                    </a:solidFill>
                                    <a:latin typeface="Cambria Math" panose="02040503050406030204" pitchFamily="18" charset="0"/>
                                  </a:rPr>
                                  <m:t>⋱</m:t>
                                </m:r>
                              </m:e>
                              <m:e/>
                              <m:e/>
                            </m:mr>
                            <m:mr>
                              <m:e/>
                              <m:e/>
                              <m:e/>
                              <m:e/>
                              <m:e/>
                              <m:e/>
                              <m:e/>
                              <m:e/>
                              <m:e/>
                              <m:e/>
                              <m:e/>
                              <m:e/>
                              <m:e/>
                              <m:e>
                                <m:r>
                                  <a:rPr lang="zh-CN" altLang="en-US" i="1">
                                    <a:solidFill>
                                      <a:srgbClr val="000000"/>
                                    </a:solidFill>
                                    <a:latin typeface="Cambria Math" panose="02040503050406030204" pitchFamily="18" charset="0"/>
                                  </a:rPr>
                                  <m:t>⋱</m:t>
                                </m:r>
                              </m:e>
                              <m:e/>
                            </m:mr>
                            <m:mr>
                              <m:e/>
                              <m:e/>
                              <m:e/>
                              <m:e/>
                              <m:e/>
                              <m:e/>
                              <m:e/>
                              <m:e/>
                              <m:e/>
                              <m:e/>
                              <m:e>
                                <m:r>
                                  <a:rPr lang="zh-CN" altLang="en-US" i="1">
                                    <a:solidFill>
                                      <a:srgbClr val="000000"/>
                                    </a:solidFill>
                                    <a:latin typeface="Cambria Math" panose="02040503050406030204" pitchFamily="18" charset="0"/>
                                  </a:rPr>
                                  <m:t>0</m:t>
                                </m:r>
                              </m:e>
                              <m:e/>
                              <m:e/>
                              <m:e/>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𝑠</m:t>
                                    </m:r>
                                  </m:e>
                                  <m:sub>
                                    <m:r>
                                      <a:rPr lang="zh-CN" altLang="en-US" i="1">
                                        <a:solidFill>
                                          <a:srgbClr val="000000"/>
                                        </a:solidFill>
                                        <a:latin typeface="Cambria Math" panose="02040503050406030204" pitchFamily="18" charset="0"/>
                                      </a:rPr>
                                      <m:t>𝑛</m:t>
                                    </m:r>
                                  </m:sub>
                                </m:sSub>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30188" y="771525"/>
                <a:ext cx="10822532" cy="6048697"/>
              </a:xfrm>
              <a:prstGeom prst="rect">
                <a:avLst/>
              </a:prstGeom>
              <a:blipFill>
                <a:blip r:embed="rId5"/>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pSp>
        <p:nvGrpSpPr>
          <p:cNvPr id="4" name="组合 3"/>
          <p:cNvGrpSpPr/>
          <p:nvPr/>
        </p:nvGrpSpPr>
        <p:grpSpPr>
          <a:xfrm>
            <a:off x="834800" y="1059582"/>
            <a:ext cx="7193585" cy="3190249"/>
            <a:chOff x="834800" y="1059582"/>
            <a:chExt cx="7193585" cy="3190249"/>
          </a:xfrm>
        </p:grpSpPr>
        <p:sp>
          <p:nvSpPr>
            <p:cNvPr id="75" name="矩形 74"/>
            <p:cNvSpPr/>
            <p:nvPr/>
          </p:nvSpPr>
          <p:spPr>
            <a:xfrm>
              <a:off x="834800" y="1059582"/>
              <a:ext cx="7193585" cy="2104872"/>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则线性定常连续系统完全可控的充分必要条件是</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①式</a:t>
              </a:r>
              <a:r>
                <a:rPr lang="en-US" altLang="zh-CN" dirty="0">
                  <a:solidFill>
                    <a:sysClr val="windowText" lastClr="000000"/>
                  </a:solidFill>
                  <a:latin typeface="宋体" panose="02010600030101010101" pitchFamily="2" charset="-122"/>
                  <a:ea typeface="宋体" panose="02010600030101010101" pitchFamily="2" charset="-122"/>
                </a:rPr>
                <a:t>(2.113)</a:t>
              </a:r>
              <a:r>
                <a:rPr lang="zh-CN" altLang="en-US" dirty="0">
                  <a:solidFill>
                    <a:sysClr val="windowText" lastClr="000000"/>
                  </a:solidFill>
                  <a:latin typeface="宋体" panose="02010600030101010101" pitchFamily="2" charset="-122"/>
                  <a:ea typeface="宋体" panose="02010600030101010101" pitchFamily="2" charset="-122"/>
                </a:rPr>
                <a:t>中</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对应于</a:t>
              </a:r>
              <a:r>
                <a:rPr lang="en-US" altLang="zh-CN" dirty="0">
                  <a:solidFill>
                    <a:sysClr val="windowText" lastClr="000000"/>
                  </a:solidFill>
                  <a:latin typeface="宋体" panose="02010600030101010101" pitchFamily="2" charset="-122"/>
                  <a:ea typeface="宋体" panose="02010600030101010101" pitchFamily="2" charset="-122"/>
                </a:rPr>
                <a:t>A</a:t>
              </a:r>
              <a:r>
                <a:rPr lang="zh-CN" altLang="en-US" dirty="0">
                  <a:solidFill>
                    <a:sysClr val="windowText" lastClr="000000"/>
                  </a:solidFill>
                  <a:latin typeface="宋体" panose="02010600030101010101" pitchFamily="2" charset="-122"/>
                  <a:ea typeface="宋体" panose="02010600030101010101" pitchFamily="2" charset="-122"/>
                </a:rPr>
                <a:t>的相同特征值的部分，与每个约当块最后一行相对应的一行的元素没有全为零。</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②式</a:t>
              </a:r>
              <a:r>
                <a:rPr lang="en-US" altLang="zh-CN" dirty="0">
                  <a:solidFill>
                    <a:sysClr val="windowText" lastClr="000000"/>
                  </a:solidFill>
                  <a:latin typeface="宋体" panose="02010600030101010101" pitchFamily="2" charset="-122"/>
                  <a:ea typeface="宋体" panose="02010600030101010101" pitchFamily="2" charset="-122"/>
                </a:rPr>
                <a:t>(2.113)</a:t>
              </a:r>
              <a:r>
                <a:rPr lang="zh-CN" altLang="en-US" dirty="0">
                  <a:solidFill>
                    <a:sysClr val="windowText" lastClr="000000"/>
                  </a:solidFill>
                  <a:latin typeface="宋体" panose="02010600030101010101" pitchFamily="2" charset="-122"/>
                  <a:ea typeface="宋体" panose="02010600030101010101" pitchFamily="2" charset="-122"/>
                </a:rPr>
                <a:t>中</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对应于</a:t>
              </a:r>
              <a:r>
                <a:rPr lang="en-US" altLang="zh-CN" dirty="0">
                  <a:solidFill>
                    <a:sysClr val="windowText" lastClr="000000"/>
                  </a:solidFill>
                  <a:latin typeface="宋体" panose="02010600030101010101" pitchFamily="2" charset="-122"/>
                  <a:ea typeface="宋体" panose="02010600030101010101" pitchFamily="2" charset="-122"/>
                </a:rPr>
                <a:t>A</a:t>
              </a:r>
              <a:r>
                <a:rPr lang="zh-CN" altLang="en-US" dirty="0">
                  <a:solidFill>
                    <a:sysClr val="windowText" lastClr="000000"/>
                  </a:solidFill>
                  <a:latin typeface="宋体" panose="02010600030101010101" pitchFamily="2" charset="-122"/>
                  <a:ea typeface="宋体" panose="02010600030101010101" pitchFamily="2" charset="-122"/>
                </a:rPr>
                <a:t>的互异特征值的部分，没有元素全为零的行。</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2" name="对象 1"/>
                <p:cNvSpPr txBox="1"/>
                <p:nvPr/>
              </p:nvSpPr>
              <p:spPr>
                <a:xfrm>
                  <a:off x="2880023" y="1563638"/>
                  <a:ext cx="1079698" cy="150613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𝐵</m:t>
                            </m:r>
                          </m:e>
                        </m:acc>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880023" y="1563638"/>
                  <a:ext cx="1079698" cy="1506139"/>
                </a:xfrm>
                <a:prstGeom prst="rect">
                  <a:avLst/>
                </a:prstGeom>
                <a:blipFill>
                  <a:blip r:embed="rId4"/>
                  <a:stretch>
                    <a:fillRect t="-4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对象 4"/>
                <p:cNvSpPr txBox="1"/>
                <p:nvPr/>
              </p:nvSpPr>
              <p:spPr>
                <a:xfrm>
                  <a:off x="2908205" y="2386255"/>
                  <a:ext cx="1323280" cy="186357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𝐵</m:t>
                            </m:r>
                          </m:e>
                        </m:acc>
                      </m:oMath>
                    </m:oMathPara>
                  </a14:m>
                  <a:endParaRPr lang="zh-CN" altLang="en-US" dirty="0"/>
                </a:p>
              </p:txBody>
            </p:sp>
          </mc:Choice>
          <mc:Fallback xmlns="">
            <p:sp>
              <p:nvSpPr>
                <p:cNvPr id="5" name="对象 4"/>
                <p:cNvSpPr txBox="1">
                  <a:spLocks noRot="1" noChangeAspect="1" noMove="1" noResize="1" noEditPoints="1" noAdjustHandles="1" noChangeArrowheads="1" noChangeShapeType="1" noTextEdit="1"/>
                </p:cNvSpPr>
                <p:nvPr/>
              </p:nvSpPr>
              <p:spPr>
                <a:xfrm>
                  <a:off x="2908205" y="2386255"/>
                  <a:ext cx="1323280" cy="1863576"/>
                </a:xfrm>
                <a:prstGeom prst="rect">
                  <a:avLst/>
                </a:prstGeom>
                <a:blipFill>
                  <a:blip r:embed="rId5"/>
                  <a:stretch>
                    <a:fillRect t="-327"/>
                  </a:stretch>
                </a:blipFill>
              </p:spPr>
              <p:txBody>
                <a:bodyPr/>
                <a:lstStyle/>
                <a:p>
                  <a:r>
                    <a:rPr lang="zh-CN" alt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834800" y="670902"/>
            <a:ext cx="7193585"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例</a:t>
            </a:r>
            <a:r>
              <a:rPr lang="en-US" altLang="zh-CN" dirty="0">
                <a:solidFill>
                  <a:sysClr val="windowText" lastClr="000000"/>
                </a:solidFill>
                <a:latin typeface="宋体" panose="02010600030101010101" pitchFamily="2" charset="-122"/>
                <a:ea typeface="宋体" panose="02010600030101010101" pitchFamily="2" charset="-122"/>
              </a:rPr>
              <a:t>2.40  </a:t>
            </a:r>
            <a:r>
              <a:rPr lang="zh-CN" altLang="en-US" dirty="0">
                <a:solidFill>
                  <a:sysClr val="windowText" lastClr="000000"/>
                </a:solidFill>
                <a:latin typeface="宋体" panose="02010600030101010101" pitchFamily="2" charset="-122"/>
                <a:ea typeface="宋体" panose="02010600030101010101" pitchFamily="2" charset="-122"/>
              </a:rPr>
              <a:t>线性定常连续系统的状态方程为</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2483768" y="1351064"/>
                <a:ext cx="7116117" cy="375999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acc>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6</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
                        </m:e>
                      </m:d>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𝑥</m:t>
                          </m:r>
                        </m:e>
                      </m:ba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3</m:t>
                                </m:r>
                              </m:e>
                            </m:mr>
                            <m:mr>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0</m:t>
                                </m:r>
                              </m:e>
                            </m:mr>
                          </m:m>
                        </m:e>
                      </m:d>
                      <m:r>
                        <a:rPr lang="zh-CN" altLang="en-US" i="1">
                          <a:solidFill>
                            <a:srgbClr val="000000"/>
                          </a:solidFill>
                          <a:latin typeface="Cambria Math" panose="02040503050406030204" pitchFamily="18" charset="0"/>
                        </a:rPr>
                        <m:t>𝑢</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483768" y="1351064"/>
                <a:ext cx="7116117" cy="3759993"/>
              </a:xfrm>
              <a:prstGeom prst="rect">
                <a:avLst/>
              </a:prstGeom>
              <a:blipFill>
                <a:blip r:embed="rId4"/>
                <a:stretch>
                  <a:fillRect/>
                </a:stretch>
              </a:blipFill>
            </p:spPr>
            <p:txBody>
              <a:bodyPr/>
              <a:lstStyle/>
              <a:p>
                <a:r>
                  <a:rPr lang="zh-CN" altLang="en-US">
                    <a:noFill/>
                  </a:rPr>
                  <a:t> </a:t>
                </a:r>
              </a:p>
            </p:txBody>
          </p:sp>
        </mc:Fallback>
      </mc:AlternateContent>
      <p:sp>
        <p:nvSpPr>
          <p:cNvPr id="10" name="矩形 9"/>
          <p:cNvSpPr/>
          <p:nvPr/>
        </p:nvSpPr>
        <p:spPr>
          <a:xfrm>
            <a:off x="834981" y="2386375"/>
            <a:ext cx="7193585" cy="1689373"/>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试判别系统的可控性。</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解：由于该系统为对角线规范型，且</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中没有元素全为零的行，故系统完全可控。</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5" name="对象 4"/>
              <p:cNvSpPr txBox="1"/>
              <p:nvPr/>
            </p:nvSpPr>
            <p:spPr>
              <a:xfrm>
                <a:off x="5076056" y="3305771"/>
                <a:ext cx="1367383" cy="121504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𝐵</m:t>
                          </m:r>
                        </m:e>
                      </m:acc>
                    </m:oMath>
                  </m:oMathPara>
                </a14:m>
                <a:endParaRPr lang="zh-CN" altLang="en-US" dirty="0"/>
              </a:p>
            </p:txBody>
          </p:sp>
        </mc:Choice>
        <mc:Fallback xmlns="">
          <p:sp>
            <p:nvSpPr>
              <p:cNvPr id="5" name="对象 4"/>
              <p:cNvSpPr txBox="1">
                <a:spLocks noRot="1" noChangeAspect="1" noMove="1" noResize="1" noEditPoints="1" noAdjustHandles="1" noChangeArrowheads="1" noChangeShapeType="1" noTextEdit="1"/>
              </p:cNvSpPr>
              <p:nvPr/>
            </p:nvSpPr>
            <p:spPr>
              <a:xfrm>
                <a:off x="5076056" y="3305771"/>
                <a:ext cx="1367383" cy="1215048"/>
              </a:xfrm>
              <a:prstGeom prst="rect">
                <a:avLst/>
              </a:prstGeom>
              <a:blipFill>
                <a:blip r:embed="rId5"/>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7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834800" y="670902"/>
            <a:ext cx="7193585"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例</a:t>
            </a:r>
            <a:r>
              <a:rPr lang="en-US" altLang="zh-CN" dirty="0">
                <a:solidFill>
                  <a:sysClr val="windowText" lastClr="000000"/>
                </a:solidFill>
                <a:latin typeface="宋体" panose="02010600030101010101" pitchFamily="2" charset="-122"/>
                <a:ea typeface="宋体" panose="02010600030101010101" pitchFamily="2" charset="-122"/>
              </a:rPr>
              <a:t>2.41   </a:t>
            </a:r>
            <a:r>
              <a:rPr lang="zh-CN" altLang="en-US" dirty="0">
                <a:solidFill>
                  <a:sysClr val="windowText" lastClr="000000"/>
                </a:solidFill>
                <a:latin typeface="宋体" panose="02010600030101010101" pitchFamily="2" charset="-122"/>
                <a:ea typeface="宋体" panose="02010600030101010101" pitchFamily="2" charset="-122"/>
              </a:rPr>
              <a:t>线性定常连续系统的状态方程为</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1727523" y="1217704"/>
                <a:ext cx="7416477" cy="458859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acc>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6"/>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e/>
                              <m:e/>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1</m:t>
                                </m:r>
                              </m:e>
                              <m:e/>
                              <m:e>
                                <m:r>
                                  <a:rPr lang="zh-CN" altLang="en-US" i="1">
                                    <a:solidFill>
                                      <a:srgbClr val="000000"/>
                                    </a:solidFill>
                                    <a:latin typeface="Cambria Math" panose="02040503050406030204" pitchFamily="18" charset="0"/>
                                  </a:rPr>
                                  <m:t>0</m:t>
                                </m:r>
                              </m:e>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−2</m:t>
                                </m:r>
                              </m:e>
                              <m:e/>
                              <m:e/>
                              <m:e/>
                            </m:mr>
                            <m:mr>
                              <m:e/>
                              <m:e/>
                              <m:e/>
                              <m:e>
                                <m:r>
                                  <a:rPr lang="zh-CN" altLang="en-US" i="1">
                                    <a:solidFill>
                                      <a:srgbClr val="000000"/>
                                    </a:solidFill>
                                    <a:latin typeface="Cambria Math" panose="02040503050406030204" pitchFamily="18" charset="0"/>
                                  </a:rPr>
                                  <m:t>−3</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r>
                              <m:e/>
                              <m:e>
                                <m:r>
                                  <a:rPr lang="zh-CN" altLang="en-US" i="1">
                                    <a:solidFill>
                                      <a:srgbClr val="000000"/>
                                    </a:solidFill>
                                    <a:latin typeface="Cambria Math" panose="02040503050406030204" pitchFamily="18" charset="0"/>
                                  </a:rPr>
                                  <m:t>0</m:t>
                                </m:r>
                              </m:e>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−4</m:t>
                                </m:r>
                              </m:e>
                              <m:e>
                                <m:r>
                                  <a:rPr lang="zh-CN" altLang="en-US" i="1">
                                    <a:solidFill>
                                      <a:srgbClr val="000000"/>
                                    </a:solidFill>
                                    <a:latin typeface="Cambria Math" panose="02040503050406030204" pitchFamily="18" charset="0"/>
                                  </a:rPr>
                                  <m:t>0</m:t>
                                </m:r>
                              </m:e>
                            </m:mr>
                            <m:mr>
                              <m:e/>
                              <m:e/>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−5</m:t>
                                </m:r>
                              </m:e>
                            </m:mr>
                          </m:m>
                        </m:e>
                      </m:d>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3</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4</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
                        </m:e>
                      </m:d>
                      <m:r>
                        <a:rPr lang="zh-CN" altLang="en-US" i="1">
                          <a:solidFill>
                            <a:srgbClr val="000000"/>
                          </a:solidFill>
                          <a:latin typeface="Cambria Math" panose="02040503050406030204" pitchFamily="18" charset="0"/>
                        </a:rPr>
                        <m:t>𝑢</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727523" y="1217704"/>
                <a:ext cx="7416477" cy="4588594"/>
              </a:xfrm>
              <a:prstGeom prst="rect">
                <a:avLst/>
              </a:prstGeom>
              <a:blipFill>
                <a:blip r:embed="rId4"/>
                <a:stretch>
                  <a:fillRect/>
                </a:stretch>
              </a:blipFill>
            </p:spPr>
            <p:txBody>
              <a:bodyPr/>
              <a:lstStyle/>
              <a:p>
                <a:r>
                  <a:rPr lang="zh-CN" altLang="en-US">
                    <a:noFill/>
                  </a:rPr>
                  <a:t> </a:t>
                </a:r>
              </a:p>
            </p:txBody>
          </p:sp>
        </mc:Fallback>
      </mc:AlternateContent>
      <p:sp>
        <p:nvSpPr>
          <p:cNvPr id="13" name="矩形 12"/>
          <p:cNvSpPr/>
          <p:nvPr/>
        </p:nvSpPr>
        <p:spPr>
          <a:xfrm>
            <a:off x="834799" y="2931790"/>
            <a:ext cx="7193585" cy="2104872"/>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试判定系统的可控性。</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解</a:t>
            </a:r>
            <a:r>
              <a:rPr lang="en-US" altLang="zh-CN" dirty="0">
                <a:solidFill>
                  <a:sysClr val="windowText" lastClr="000000"/>
                </a:solidFill>
                <a:latin typeface="宋体" panose="02010600030101010101" pitchFamily="2" charset="-122"/>
                <a:ea typeface="宋体" panose="02010600030101010101" pitchFamily="2" charset="-122"/>
              </a:rPr>
              <a:t>:</a:t>
            </a:r>
            <a:r>
              <a:rPr lang="zh-CN" altLang="en-US" dirty="0">
                <a:solidFill>
                  <a:sysClr val="windowText" lastClr="000000"/>
                </a:solidFill>
                <a:latin typeface="宋体" panose="02010600030101010101" pitchFamily="2" charset="-122"/>
                <a:ea typeface="宋体" panose="02010600030101010101" pitchFamily="2" charset="-122"/>
              </a:rPr>
              <a:t>已知该系统为约当规范型，且</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中与约当块最后一行相对应的行的元素不全为零，其余与</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的互异特征值对应部分也没有元素全为零的行，故该系统完全可控。</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4" name="对象 3"/>
              <p:cNvSpPr txBox="1"/>
              <p:nvPr/>
            </p:nvSpPr>
            <p:spPr>
              <a:xfrm>
                <a:off x="4205758" y="3849770"/>
                <a:ext cx="1688827" cy="157171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𝐵</m:t>
                          </m:r>
                        </m:e>
                      </m:acc>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4205758" y="3849770"/>
                <a:ext cx="1688827" cy="1571710"/>
              </a:xfrm>
              <a:prstGeom prst="rect">
                <a:avLst/>
              </a:prstGeom>
              <a:blipFill>
                <a:blip r:embed="rId5"/>
                <a:stretch>
                  <a:fillRect t="-38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对象 6"/>
              <p:cNvSpPr txBox="1"/>
              <p:nvPr/>
            </p:nvSpPr>
            <p:spPr>
              <a:xfrm>
                <a:off x="3131840" y="4263841"/>
                <a:ext cx="314325" cy="41751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𝐴</m:t>
                          </m:r>
                        </m:e>
                      </m:acc>
                    </m:oMath>
                  </m:oMathPara>
                </a14:m>
                <a:endParaRPr lang="zh-CN" altLang="en-US" dirty="0"/>
              </a:p>
            </p:txBody>
          </p:sp>
        </mc:Choice>
        <mc:Fallback xmlns="">
          <p:sp>
            <p:nvSpPr>
              <p:cNvPr id="7" name="对象 6"/>
              <p:cNvSpPr txBox="1">
                <a:spLocks noRot="1" noChangeAspect="1" noMove="1" noResize="1" noEditPoints="1" noAdjustHandles="1" noChangeArrowheads="1" noChangeShapeType="1" noTextEdit="1"/>
              </p:cNvSpPr>
              <p:nvPr/>
            </p:nvSpPr>
            <p:spPr>
              <a:xfrm>
                <a:off x="3131840" y="4263841"/>
                <a:ext cx="314325" cy="417513"/>
              </a:xfrm>
              <a:prstGeom prst="rect">
                <a:avLst/>
              </a:prstGeom>
              <a:blipFill>
                <a:blip r:embed="rId6"/>
                <a:stretch>
                  <a:fillRect t="-7246" r="-17647"/>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89980" y="670902"/>
            <a:ext cx="7638406" cy="2104872"/>
          </a:xfrm>
          <a:prstGeom prst="rect">
            <a:avLst/>
          </a:prstGeom>
          <a:noFill/>
        </p:spPr>
        <p:txBody>
          <a:bodyPr wrap="square">
            <a:spAutoFit/>
          </a:bodyPr>
          <a:lstStyle/>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    3</a:t>
            </a:r>
            <a:r>
              <a:rPr lang="zh-CN" altLang="en-US" dirty="0">
                <a:solidFill>
                  <a:sysClr val="windowText" lastClr="000000"/>
                </a:solidFill>
                <a:latin typeface="宋体" panose="02010600030101010101" pitchFamily="2" charset="-122"/>
                <a:ea typeface="宋体" panose="02010600030101010101" pitchFamily="2" charset="-122"/>
              </a:rPr>
              <a:t>、输出可控性及其判据</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如果系统需要控制的是输出量而不是状态。对于控制输出量来说，状态完全可控性既不是必要的，也不是充分的。因此，必须研究系统输出的可控性。</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13" name="矩形 12"/>
              <p:cNvSpPr/>
              <p:nvPr/>
            </p:nvSpPr>
            <p:spPr>
              <a:xfrm>
                <a:off x="618775" y="3198723"/>
                <a:ext cx="7193585" cy="1273875"/>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a:t>
                </a:r>
                <a:r>
                  <a:rPr lang="zh-CN" altLang="en-US" b="1" dirty="0">
                    <a:solidFill>
                      <a:sysClr val="windowText" lastClr="000000"/>
                    </a:solidFill>
                    <a:latin typeface="宋体" panose="02010600030101010101" pitchFamily="2" charset="-122"/>
                    <a:ea typeface="宋体" panose="02010600030101010101" pitchFamily="2" charset="-122"/>
                  </a:rPr>
                  <a:t>定义</a:t>
                </a:r>
                <a:r>
                  <a:rPr lang="en-US" altLang="zh-CN" b="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4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若在有限时间间隔 </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14:m>
                  <m:oMath xmlns:m="http://schemas.openxmlformats.org/officeDocument/2006/math">
                    <m:sSub>
                      <m:sSubPr>
                        <m:ctrlPr>
                          <a:rPr lang="en-US" altLang="zh-CN" i="1" smtClean="0">
                            <a:solidFill>
                              <a:sysClr val="windowText" lastClr="000000"/>
                            </a:solidFill>
                            <a:latin typeface="Cambria Math" panose="02040503050406030204" pitchFamily="18" charset="0"/>
                            <a:ea typeface="宋体" panose="02010600030101010101" pitchFamily="2" charset="-122"/>
                          </a:rPr>
                        </m:ctrlPr>
                      </m:sSubPr>
                      <m:e>
                        <m:r>
                          <a:rPr lang="en-US" altLang="zh-CN" b="0" i="1" smtClean="0">
                            <a:solidFill>
                              <a:sysClr val="windowText" lastClr="000000"/>
                            </a:solidFill>
                            <a:latin typeface="Cambria Math" panose="02040503050406030204" pitchFamily="18" charset="0"/>
                            <a:ea typeface="宋体" panose="02010600030101010101" pitchFamily="2" charset="-122"/>
                          </a:rPr>
                          <m:t>𝑡</m:t>
                        </m:r>
                      </m:e>
                      <m:sub>
                        <m:r>
                          <a:rPr lang="en-US" altLang="zh-CN" b="0" i="1" smtClean="0">
                            <a:solidFill>
                              <a:sysClr val="windowText" lastClr="000000"/>
                            </a:solidFill>
                            <a:latin typeface="Cambria Math" panose="02040503050406030204" pitchFamily="18" charset="0"/>
                            <a:ea typeface="宋体" panose="02010600030101010101" pitchFamily="2" charset="-122"/>
                          </a:rPr>
                          <m:t>0</m:t>
                        </m:r>
                      </m:sub>
                    </m:sSub>
                  </m:oMath>
                </a14:m>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dirty="0">
                    <a:solidFill>
                      <a:sysClr val="windowText" lastClr="000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i="1">
                            <a:solidFill>
                              <a:sysClr val="windowText" lastClr="000000"/>
                            </a:solidFill>
                            <a:latin typeface="Cambria Math" panose="02040503050406030204" pitchFamily="18" charset="0"/>
                          </a:rPr>
                        </m:ctrlPr>
                      </m:sSubPr>
                      <m:e>
                        <m:r>
                          <a:rPr lang="en-US" altLang="zh-CN" b="0" i="1" smtClean="0">
                            <a:solidFill>
                              <a:sysClr val="windowText" lastClr="000000"/>
                            </a:solidFill>
                            <a:latin typeface="Cambria Math" panose="02040503050406030204" pitchFamily="18" charset="0"/>
                          </a:rPr>
                          <m:t>𝑡</m:t>
                        </m:r>
                      </m:e>
                      <m:sub>
                        <m:r>
                          <a:rPr lang="en-US" altLang="zh-CN" b="0" i="1" smtClean="0">
                            <a:solidFill>
                              <a:sysClr val="windowText" lastClr="000000"/>
                            </a:solidFill>
                            <a:latin typeface="Cambria Math" panose="02040503050406030204" pitchFamily="18" charset="0"/>
                          </a:rPr>
                          <m:t>1</m:t>
                        </m:r>
                      </m:sub>
                    </m:sSub>
                  </m:oMath>
                </a14:m>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内，存在无约束分段连续控制函数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u</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t</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t</a:t>
                </a:r>
                <a14:m>
                  <m:oMath xmlns:m="http://schemas.openxmlformats.org/officeDocument/2006/math">
                    <m:r>
                      <a:rPr lang="en-US" altLang="zh-CN" b="0" i="1" smtClean="0">
                        <a:solidFill>
                          <a:sysClr val="windowText" lastClr="000000"/>
                        </a:solidFill>
                        <a:latin typeface="Cambria Math" panose="02040503050406030204" pitchFamily="18" charset="0"/>
                        <a:ea typeface="Cambria Math" panose="02040503050406030204" pitchFamily="18" charset="0"/>
                      </a:rPr>
                      <m:t> </m:t>
                    </m:r>
                    <m:r>
                      <a:rPr lang="en-US" altLang="zh-CN" i="1" smtClean="0">
                        <a:solidFill>
                          <a:sysClr val="windowText" lastClr="000000"/>
                        </a:solidFill>
                        <a:latin typeface="Cambria Math" panose="02040503050406030204" pitchFamily="18" charset="0"/>
                        <a:ea typeface="Cambria Math" panose="02040503050406030204" pitchFamily="18" charset="0"/>
                      </a:rPr>
                      <m:t>∈</m:t>
                    </m:r>
                    <m:r>
                      <a:rPr lang="en-US" altLang="zh-CN" b="0" i="1" smtClean="0">
                        <a:solidFill>
                          <a:sysClr val="windowText" lastClr="000000"/>
                        </a:solidFill>
                        <a:latin typeface="Cambria Math" panose="02040503050406030204" pitchFamily="18" charset="0"/>
                        <a:ea typeface="Cambria Math" panose="02040503050406030204" pitchFamily="18" charset="0"/>
                      </a:rPr>
                      <m:t> </m:t>
                    </m:r>
                  </m:oMath>
                </a14:m>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14:m>
                  <m:oMath xmlns:m="http://schemas.openxmlformats.org/officeDocument/2006/math">
                    <m:sSub>
                      <m:sSubPr>
                        <m:ctrlPr>
                          <a:rPr lang="en-US" altLang="zh-CN" i="1">
                            <a:solidFill>
                              <a:sysClr val="windowText" lastClr="000000"/>
                            </a:solidFill>
                            <a:latin typeface="Cambria Math" panose="02040503050406030204" pitchFamily="18" charset="0"/>
                          </a:rPr>
                        </m:ctrlPr>
                      </m:sSubPr>
                      <m:e>
                        <m:r>
                          <a:rPr lang="en-US" altLang="zh-CN" b="0" i="1" smtClean="0">
                            <a:solidFill>
                              <a:sysClr val="windowText" lastClr="000000"/>
                            </a:solidFill>
                            <a:latin typeface="Cambria Math" panose="02040503050406030204" pitchFamily="18" charset="0"/>
                          </a:rPr>
                          <m:t>𝑡</m:t>
                        </m:r>
                      </m:e>
                      <m:sub>
                        <m:r>
                          <a:rPr lang="en-US" altLang="zh-CN" i="1">
                            <a:solidFill>
                              <a:sysClr val="windowText" lastClr="000000"/>
                            </a:solidFill>
                            <a:latin typeface="Cambria Math" panose="02040503050406030204" pitchFamily="18" charset="0"/>
                          </a:rPr>
                          <m:t>0</m:t>
                        </m:r>
                      </m:sub>
                    </m:sSub>
                  </m:oMath>
                </a14:m>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solidFill>
                      <a:sysClr val="windowText" lastClr="000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i="1">
                            <a:solidFill>
                              <a:sysClr val="windowText" lastClr="000000"/>
                            </a:solidFill>
                            <a:latin typeface="Cambria Math" panose="02040503050406030204" pitchFamily="18" charset="0"/>
                          </a:rPr>
                        </m:ctrlPr>
                      </m:sSubPr>
                      <m:e>
                        <m:r>
                          <a:rPr lang="en-US" altLang="zh-CN" b="0" i="1" smtClean="0">
                            <a:solidFill>
                              <a:sysClr val="windowText" lastClr="000000"/>
                            </a:solidFill>
                            <a:latin typeface="Cambria Math" panose="02040503050406030204" pitchFamily="18" charset="0"/>
                          </a:rPr>
                          <m:t>𝑡</m:t>
                        </m:r>
                      </m:e>
                      <m:sub>
                        <m:r>
                          <a:rPr lang="en-US" altLang="zh-CN" b="0" i="1" smtClean="0">
                            <a:solidFill>
                              <a:sysClr val="windowText" lastClr="000000"/>
                            </a:solidFill>
                            <a:latin typeface="Cambria Math" panose="02040503050406030204" pitchFamily="18" charset="0"/>
                          </a:rPr>
                          <m:t>1</m:t>
                        </m:r>
                      </m:sub>
                    </m:sSub>
                  </m:oMath>
                </a14:m>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能使任意初始输出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y</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14:m>
                  <m:oMath xmlns:m="http://schemas.openxmlformats.org/officeDocument/2006/math">
                    <m:sSub>
                      <m:sSubPr>
                        <m:ctrlPr>
                          <a:rPr lang="en-US" altLang="zh-CN" i="1" smtClean="0">
                            <a:solidFill>
                              <a:sysClr val="windowText" lastClr="000000"/>
                            </a:solidFill>
                            <a:latin typeface="Cambria Math" panose="02040503050406030204" pitchFamily="18" charset="0"/>
                          </a:rPr>
                        </m:ctrlPr>
                      </m:sSubPr>
                      <m:e>
                        <m:r>
                          <a:rPr lang="en-US" altLang="zh-CN" b="0" i="1" smtClean="0">
                            <a:solidFill>
                              <a:sysClr val="windowText" lastClr="000000"/>
                            </a:solidFill>
                            <a:latin typeface="Cambria Math" panose="02040503050406030204" pitchFamily="18" charset="0"/>
                          </a:rPr>
                          <m:t>𝑡</m:t>
                        </m:r>
                      </m:e>
                      <m:sub>
                        <m:r>
                          <a:rPr lang="en-US" altLang="zh-CN" i="1">
                            <a:solidFill>
                              <a:sysClr val="windowText" lastClr="000000"/>
                            </a:solidFill>
                            <a:latin typeface="Cambria Math" panose="02040503050406030204" pitchFamily="18" charset="0"/>
                          </a:rPr>
                          <m:t>0</m:t>
                        </m:r>
                      </m:sub>
                    </m:sSub>
                  </m:oMath>
                </a14:m>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转移到任意最终输出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y</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14:m>
                  <m:oMath xmlns:m="http://schemas.openxmlformats.org/officeDocument/2006/math">
                    <m:sSub>
                      <m:sSubPr>
                        <m:ctrlPr>
                          <a:rPr lang="en-US" altLang="zh-CN" i="1">
                            <a:solidFill>
                              <a:sysClr val="windowText" lastClr="000000"/>
                            </a:solidFill>
                            <a:latin typeface="Cambria Math" panose="02040503050406030204" pitchFamily="18" charset="0"/>
                          </a:rPr>
                        </m:ctrlPr>
                      </m:sSubPr>
                      <m:e>
                        <m:r>
                          <a:rPr lang="en-US" altLang="zh-CN" b="0" i="1" smtClean="0">
                            <a:solidFill>
                              <a:sysClr val="windowText" lastClr="000000"/>
                            </a:solidFill>
                            <a:latin typeface="Cambria Math" panose="02040503050406030204" pitchFamily="18" charset="0"/>
                          </a:rPr>
                          <m:t>𝑡</m:t>
                        </m:r>
                      </m:e>
                      <m:sub>
                        <m:r>
                          <a:rPr lang="en-US" altLang="zh-CN" b="0" i="1" smtClean="0">
                            <a:solidFill>
                              <a:sysClr val="windowText" lastClr="000000"/>
                            </a:solidFill>
                            <a:latin typeface="Cambria Math" panose="02040503050406030204" pitchFamily="18" charset="0"/>
                          </a:rPr>
                          <m:t>1</m:t>
                        </m:r>
                      </m:sub>
                    </m:sSub>
                  </m:oMath>
                </a14:m>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则称此系统是输出完全可控，简称输出可控。</a:t>
                </a:r>
                <a:endPar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13" name="矩形 12"/>
              <p:cNvSpPr>
                <a:spLocks noRot="1" noChangeAspect="1" noMove="1" noResize="1" noEditPoints="1" noAdjustHandles="1" noChangeArrowheads="1" noChangeShapeType="1" noTextEdit="1"/>
              </p:cNvSpPr>
              <p:nvPr/>
            </p:nvSpPr>
            <p:spPr>
              <a:xfrm>
                <a:off x="618775" y="3198723"/>
                <a:ext cx="7193585" cy="1273875"/>
              </a:xfrm>
              <a:prstGeom prst="rect">
                <a:avLst/>
              </a:prstGeom>
              <a:blipFill>
                <a:blip r:embed="rId4"/>
                <a:stretch>
                  <a:fillRect l="-763" b="-8134"/>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10" name="矩形 9"/>
          <p:cNvSpPr/>
          <p:nvPr/>
        </p:nvSpPr>
        <p:spPr>
          <a:xfrm>
            <a:off x="395536" y="1857389"/>
            <a:ext cx="7632848" cy="870751"/>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式中</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x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为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维状态向量；</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为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r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维输入向量；</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y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为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m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维输出向量；</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B</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C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和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D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分别为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r</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m</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和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m</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r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系数矩阵。</a:t>
            </a:r>
            <a:endPar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11" name="组合 10"/>
          <p:cNvGrpSpPr/>
          <p:nvPr/>
        </p:nvGrpSpPr>
        <p:grpSpPr>
          <a:xfrm>
            <a:off x="755576" y="578427"/>
            <a:ext cx="7193585" cy="2196306"/>
            <a:chOff x="834800" y="3487757"/>
            <a:chExt cx="7193585" cy="2196306"/>
          </a:xfrm>
        </p:grpSpPr>
        <p:sp>
          <p:nvSpPr>
            <p:cNvPr id="14" name="矩形 13"/>
            <p:cNvSpPr/>
            <p:nvPr/>
          </p:nvSpPr>
          <p:spPr>
            <a:xfrm>
              <a:off x="834800" y="3487757"/>
              <a:ext cx="7193585" cy="1377749"/>
            </a:xfrm>
            <a:prstGeom prst="rect">
              <a:avLst/>
            </a:prstGeom>
            <a:noFill/>
          </p:spPr>
          <p:txBody>
            <a:bodyPr wrap="square">
              <a:spAutoFit/>
            </a:bodyPr>
            <a:lstStyle/>
            <a:p>
              <a:pPr>
                <a:lnSpc>
                  <a:spcPct val="150000"/>
                </a:lnSpc>
              </a:pPr>
              <a:r>
                <a:rPr lang="zh-CN" altLang="en-US" b="1" dirty="0">
                  <a:solidFill>
                    <a:sysClr val="windowText" lastClr="000000"/>
                  </a:solidFill>
                  <a:latin typeface="宋体" panose="02010600030101010101" pitchFamily="2" charset="-122"/>
                  <a:ea typeface="宋体" panose="02010600030101010101" pitchFamily="2" charset="-122"/>
                </a:rPr>
                <a:t>判据  </a:t>
              </a:r>
              <a:r>
                <a:rPr lang="zh-CN" altLang="en-US" dirty="0">
                  <a:solidFill>
                    <a:sysClr val="windowText" lastClr="000000"/>
                  </a:solidFill>
                  <a:latin typeface="宋体" panose="02010600030101010101" pitchFamily="2" charset="-122"/>
                  <a:ea typeface="宋体" panose="02010600030101010101" pitchFamily="2" charset="-122"/>
                </a:rPr>
                <a:t>线性定常连续系统的状态空间表达式为</a:t>
              </a:r>
              <a:endParaRPr lang="en-US" altLang="zh-CN" dirty="0">
                <a:solidFill>
                  <a:sysClr val="windowText" lastClr="000000"/>
                </a:solidFill>
                <a:latin typeface="宋体" panose="02010600030101010101" pitchFamily="2" charset="-122"/>
                <a:ea typeface="宋体" panose="02010600030101010101" pitchFamily="2" charset="-122"/>
              </a:endParaRPr>
            </a:p>
            <a:p>
              <a:pPr algn="r">
                <a:lnSpc>
                  <a:spcPct val="150000"/>
                </a:lnSpc>
              </a:pPr>
              <a:r>
                <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(2.114)</a:t>
              </a:r>
            </a:p>
            <a:p>
              <a:pPr algn="r">
                <a:lnSpc>
                  <a:spcPct val="200000"/>
                </a:lnSpc>
              </a:pP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(2.115)</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15" name="对象 14"/>
                <p:cNvSpPr txBox="1"/>
                <p:nvPr/>
              </p:nvSpPr>
              <p:spPr>
                <a:xfrm>
                  <a:off x="2098524" y="3939618"/>
                  <a:ext cx="5505028" cy="174444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𝐵𝑢</m:t>
                        </m:r>
                        <m:r>
                          <a:rPr lang="zh-CN" altLang="en-US" i="1">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1</m:t>
                                </m:r>
                              </m:sub>
                            </m:sSub>
                          </m:e>
                        </m:d>
                      </m:oMath>
                    </m:oMathPara>
                  </a14:m>
                  <a:endParaRPr lang="en-US" altLang="zh-CN" i="1" dirty="0">
                    <a:solidFill>
                      <a:srgbClr val="000000"/>
                    </a:solidFill>
                    <a:latin typeface="Cambria Math" panose="02040503050406030204" pitchFamily="18" charset="0"/>
                  </a:endParaRPr>
                </a:p>
                <a:p>
                  <a:pPr/>
                  <a:br>
                    <a:rPr lang="zh-CN" alt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𝐶𝑥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𝐷𝑢</m:t>
                        </m:r>
                      </m:oMath>
                    </m:oMathPara>
                  </a14:m>
                  <a:endParaRPr lang="zh-CN" altLang="en-US" dirty="0"/>
                </a:p>
              </p:txBody>
            </p:sp>
          </mc:Choice>
          <mc:Fallback xmlns="">
            <p:sp>
              <p:nvSpPr>
                <p:cNvPr id="15" name="对象 14"/>
                <p:cNvSpPr txBox="1">
                  <a:spLocks noRot="1" noChangeAspect="1" noMove="1" noResize="1" noEditPoints="1" noAdjustHandles="1" noChangeArrowheads="1" noChangeShapeType="1" noTextEdit="1"/>
                </p:cNvSpPr>
                <p:nvPr/>
              </p:nvSpPr>
              <p:spPr>
                <a:xfrm>
                  <a:off x="2098524" y="3939618"/>
                  <a:ext cx="5505028" cy="1744445"/>
                </a:xfrm>
                <a:prstGeom prst="rect">
                  <a:avLst/>
                </a:prstGeom>
                <a:blipFill>
                  <a:blip r:embed="rId4"/>
                  <a:stretch>
                    <a:fillRect/>
                  </a:stretch>
                </a:blipFill>
              </p:spPr>
              <p:txBody>
                <a:bodyPr/>
                <a:lstStyle/>
                <a:p>
                  <a:r>
                    <a:rPr lang="zh-CN" altLang="en-US">
                      <a:noFill/>
                    </a:rPr>
                    <a:t> </a:t>
                  </a:r>
                </a:p>
              </p:txBody>
            </p:sp>
          </mc:Fallback>
        </mc:AlternateContent>
      </p:grpSp>
      <p:grpSp>
        <p:nvGrpSpPr>
          <p:cNvPr id="6" name="组合 5"/>
          <p:cNvGrpSpPr/>
          <p:nvPr/>
        </p:nvGrpSpPr>
        <p:grpSpPr>
          <a:xfrm>
            <a:off x="395536" y="2721196"/>
            <a:ext cx="8496944" cy="1780907"/>
            <a:chOff x="395536" y="2721196"/>
            <a:chExt cx="8496944" cy="1780907"/>
          </a:xfrm>
        </p:grpSpPr>
        <p:sp>
          <p:nvSpPr>
            <p:cNvPr id="13" name="矩形 12"/>
            <p:cNvSpPr/>
            <p:nvPr/>
          </p:nvSpPr>
          <p:spPr>
            <a:xfrm>
              <a:off x="395536" y="2721196"/>
              <a:ext cx="8496944" cy="1286250"/>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可以</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证明，线性定常连续系统输出完全可控的充分必要条件是</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m</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+1)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r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矩阵</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2.116</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的秩等于输出向量的维数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m </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即                               </a:t>
              </a: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2.117</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2" name="对象 1"/>
                <p:cNvSpPr txBox="1"/>
                <p:nvPr/>
              </p:nvSpPr>
              <p:spPr>
                <a:xfrm>
                  <a:off x="1835150" y="3187700"/>
                  <a:ext cx="5185122" cy="118425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𝑀</m:t>
                            </m:r>
                          </m:e>
                          <m:sub>
                            <m:r>
                              <a:rPr lang="zh-CN" altLang="en-US" i="1">
                                <a:solidFill>
                                  <a:srgbClr val="000000"/>
                                </a:solidFill>
                                <a:latin typeface="Cambria Math" panose="02040503050406030204" pitchFamily="18" charset="0"/>
                              </a:rPr>
                              <m:t>𝑦</m:t>
                            </m:r>
                          </m:sub>
                        </m:sSub>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5"/>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𝐶𝐵</m:t>
                                  </m:r>
                                </m:e>
                                <m:e>
                                  <m:r>
                                    <a:rPr lang="zh-CN" altLang="en-US" i="1">
                                      <a:solidFill>
                                        <a:srgbClr val="000000"/>
                                      </a:solidFill>
                                      <a:latin typeface="Cambria Math" panose="02040503050406030204" pitchFamily="18" charset="0"/>
                                    </a:rPr>
                                    <m:t>𝐶𝐴𝐵</m:t>
                                  </m:r>
                                </m:e>
                                <m:e>
                                  <m:r>
                                    <a:rPr lang="zh-CN" altLang="en-US" i="1">
                                      <a:solidFill>
                                        <a:srgbClr val="000000"/>
                                      </a:solidFill>
                                      <a:latin typeface="Cambria Math" panose="02040503050406030204" pitchFamily="18" charset="0"/>
                                    </a:rPr>
                                    <m:t>⋯</m:t>
                                  </m:r>
                                </m:e>
                                <m:e>
                                  <m:r>
                                    <a:rPr lang="zh-CN" altLang="en-US" i="1">
                                      <a:solidFill>
                                        <a:srgbClr val="000000"/>
                                      </a:solidFill>
                                      <a:latin typeface="Cambria Math" panose="02040503050406030204" pitchFamily="18" charset="0"/>
                                    </a:rPr>
                                    <m:t>𝐶</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𝐴</m:t>
                                      </m:r>
                                    </m:e>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𝐵</m:t>
                                  </m:r>
                                </m:e>
                                <m:e>
                                  <m:r>
                                    <a:rPr lang="zh-CN" altLang="en-US" i="1">
                                      <a:solidFill>
                                        <a:srgbClr val="000000"/>
                                      </a:solidFill>
                                      <a:latin typeface="Cambria Math" panose="02040503050406030204" pitchFamily="18" charset="0"/>
                                    </a:rPr>
                                    <m:t>𝐷</m:t>
                                  </m:r>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835150" y="3187700"/>
                  <a:ext cx="5185122" cy="1184250"/>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3707904" y="3605286"/>
                  <a:ext cx="2782165" cy="89681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rank</m:t>
                                </m:r>
                              </m:fName>
                              <m:e>
                                <m:r>
                                  <a:rPr lang="zh-CN" altLang="en-US" i="1">
                                    <a:solidFill>
                                      <a:srgbClr val="000000"/>
                                    </a:solidFill>
                                    <a:latin typeface="Cambria Math" panose="02040503050406030204" pitchFamily="18" charset="0"/>
                                  </a:rPr>
                                  <m:t>𝑀</m:t>
                                </m:r>
                              </m:e>
                            </m:func>
                          </m:e>
                          <m:sub>
                            <m:r>
                              <a:rPr lang="zh-CN" altLang="en-US" i="1">
                                <a:solidFill>
                                  <a:srgbClr val="000000"/>
                                </a:solidFill>
                                <a:latin typeface="Cambria Math" panose="02040503050406030204" pitchFamily="18" charset="0"/>
                              </a:rPr>
                              <m:t>𝑦</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𝑚</m:t>
                        </m:r>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3707904" y="3605286"/>
                  <a:ext cx="2782165" cy="896817"/>
                </a:xfrm>
                <a:prstGeom prst="rect">
                  <a:avLst/>
                </a:prstGeom>
                <a:blipFill>
                  <a:blip r:embed="rId6"/>
                  <a:stretch>
                    <a:fillRect/>
                  </a:stretch>
                </a:blipFill>
              </p:spPr>
              <p:txBody>
                <a:bodyPr/>
                <a:lstStyle/>
                <a:p>
                  <a:r>
                    <a:rPr lang="zh-CN" altLang="en-US">
                      <a:noFill/>
                    </a:rPr>
                    <a:t> </a:t>
                  </a:r>
                </a:p>
              </p:txBody>
            </p:sp>
          </mc:Fallback>
        </mc:AlternateContent>
      </p:grpSp>
      <p:grpSp>
        <p:nvGrpSpPr>
          <p:cNvPr id="7" name="组合 6"/>
          <p:cNvGrpSpPr/>
          <p:nvPr/>
        </p:nvGrpSpPr>
        <p:grpSpPr>
          <a:xfrm>
            <a:off x="425042" y="4022637"/>
            <a:ext cx="8827477" cy="577937"/>
            <a:chOff x="425042" y="4022637"/>
            <a:chExt cx="8827477" cy="577937"/>
          </a:xfrm>
        </p:grpSpPr>
        <p:sp>
          <p:nvSpPr>
            <p:cNvPr id="12" name="矩形 11"/>
            <p:cNvSpPr/>
            <p:nvPr/>
          </p:nvSpPr>
          <p:spPr>
            <a:xfrm>
              <a:off x="425042" y="4022637"/>
              <a:ext cx="882747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其中                                 称为输出可控性矩阵。</a:t>
              </a:r>
            </a:p>
          </p:txBody>
        </p:sp>
        <mc:AlternateContent xmlns:mc="http://schemas.openxmlformats.org/markup-compatibility/2006" xmlns:a14="http://schemas.microsoft.com/office/drawing/2010/main">
          <mc:Choice Requires="a14">
            <p:sp>
              <p:nvSpPr>
                <p:cNvPr id="8" name="对象 7"/>
                <p:cNvSpPr txBox="1"/>
                <p:nvPr/>
              </p:nvSpPr>
              <p:spPr>
                <a:xfrm>
                  <a:off x="945454" y="4113212"/>
                  <a:ext cx="3944938" cy="48736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𝑀</m:t>
                            </m:r>
                          </m:e>
                          <m:sub>
                            <m:r>
                              <a:rPr lang="zh-CN" altLang="en-US" i="1">
                                <a:solidFill>
                                  <a:srgbClr val="000000"/>
                                </a:solidFill>
                                <a:latin typeface="Cambria Math" panose="02040503050406030204" pitchFamily="18" charset="0"/>
                              </a:rPr>
                              <m:t>𝑦</m:t>
                            </m:r>
                          </m:sub>
                        </m:sSub>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5"/>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𝐶𝐵</m:t>
                                  </m:r>
                                </m:e>
                                <m:e>
                                  <m:r>
                                    <a:rPr lang="zh-CN" altLang="en-US" i="1">
                                      <a:solidFill>
                                        <a:srgbClr val="000000"/>
                                      </a:solidFill>
                                      <a:latin typeface="Cambria Math" panose="02040503050406030204" pitchFamily="18" charset="0"/>
                                    </a:rPr>
                                    <m:t>𝐶𝐴𝐵</m:t>
                                  </m:r>
                                </m:e>
                                <m:e>
                                  <m:r>
                                    <a:rPr lang="zh-CN" altLang="en-US" i="1">
                                      <a:solidFill>
                                        <a:srgbClr val="000000"/>
                                      </a:solidFill>
                                      <a:latin typeface="Cambria Math" panose="02040503050406030204" pitchFamily="18" charset="0"/>
                                    </a:rPr>
                                    <m:t>⋯</m:t>
                                  </m:r>
                                </m:e>
                                <m:e>
                                  <m:r>
                                    <a:rPr lang="zh-CN" altLang="en-US" i="1">
                                      <a:solidFill>
                                        <a:srgbClr val="000000"/>
                                      </a:solidFill>
                                      <a:latin typeface="Cambria Math" panose="02040503050406030204" pitchFamily="18" charset="0"/>
                                    </a:rPr>
                                    <m:t>𝐶</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𝐴</m:t>
                                      </m:r>
                                    </m:e>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𝐵</m:t>
                                  </m:r>
                                </m:e>
                                <m:e>
                                  <m:r>
                                    <a:rPr lang="zh-CN" altLang="en-US" i="1">
                                      <a:solidFill>
                                        <a:srgbClr val="000000"/>
                                      </a:solidFill>
                                      <a:latin typeface="Cambria Math" panose="02040503050406030204" pitchFamily="18" charset="0"/>
                                    </a:rPr>
                                    <m:t>𝐷</m:t>
                                  </m:r>
                                </m:e>
                              </m:mr>
                            </m:m>
                          </m:e>
                        </m:d>
                      </m:oMath>
                    </m:oMathPara>
                  </a14:m>
                  <a:endParaRPr lang="zh-CN" altLang="en-US" dirty="0"/>
                </a:p>
              </p:txBody>
            </p:sp>
          </mc:Choice>
          <mc:Fallback xmlns="">
            <p:sp>
              <p:nvSpPr>
                <p:cNvPr id="8" name="对象 7"/>
                <p:cNvSpPr txBox="1">
                  <a:spLocks noRot="1" noChangeAspect="1" noMove="1" noResize="1" noEditPoints="1" noAdjustHandles="1" noChangeArrowheads="1" noChangeShapeType="1" noTextEdit="1"/>
                </p:cNvSpPr>
                <p:nvPr/>
              </p:nvSpPr>
              <p:spPr>
                <a:xfrm>
                  <a:off x="945454" y="4113212"/>
                  <a:ext cx="3944938" cy="487362"/>
                </a:xfrm>
                <a:prstGeom prst="rect">
                  <a:avLst/>
                </a:prstGeom>
                <a:blipFill>
                  <a:blip r:embed="rId7"/>
                  <a:stretch>
                    <a:fillRect/>
                  </a:stretch>
                </a:blipFill>
              </p:spPr>
              <p:txBody>
                <a:bodyPr/>
                <a:lstStyle/>
                <a:p>
                  <a:r>
                    <a:rPr lang="zh-CN" alt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10" grpId="0"/>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pSp>
        <p:nvGrpSpPr>
          <p:cNvPr id="3" name="组合 2"/>
          <p:cNvGrpSpPr/>
          <p:nvPr/>
        </p:nvGrpSpPr>
        <p:grpSpPr>
          <a:xfrm>
            <a:off x="690783" y="506144"/>
            <a:ext cx="7829154" cy="2798573"/>
            <a:chOff x="690783" y="506144"/>
            <a:chExt cx="7829154" cy="2798573"/>
          </a:xfrm>
        </p:grpSpPr>
        <p:sp>
          <p:nvSpPr>
            <p:cNvPr id="75" name="矩形 74"/>
            <p:cNvSpPr/>
            <p:nvPr/>
          </p:nvSpPr>
          <p:spPr>
            <a:xfrm>
              <a:off x="690783" y="506144"/>
              <a:ext cx="7193585" cy="1689373"/>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例</a:t>
              </a:r>
              <a:r>
                <a:rPr lang="en-US" altLang="zh-CN" dirty="0">
                  <a:solidFill>
                    <a:sysClr val="windowText" lastClr="000000"/>
                  </a:solidFill>
                  <a:latin typeface="宋体" panose="02010600030101010101" pitchFamily="2" charset="-122"/>
                  <a:ea typeface="宋体" panose="02010600030101010101" pitchFamily="2" charset="-122"/>
                </a:rPr>
                <a:t>2.42  </a:t>
              </a:r>
              <a:r>
                <a:rPr lang="zh-CN" altLang="en-US" dirty="0">
                  <a:solidFill>
                    <a:sysClr val="windowText" lastClr="000000"/>
                  </a:solidFill>
                  <a:latin typeface="宋体" panose="02010600030101010101" pitchFamily="2" charset="-122"/>
                  <a:ea typeface="宋体" panose="02010600030101010101" pitchFamily="2" charset="-122"/>
                </a:rPr>
                <a:t>已知线性定常连续系统的状态空间表达式为</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试判别系统的输出可控性和状态可控性。</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2" name="对象 1"/>
                <p:cNvSpPr txBox="1"/>
                <p:nvPr/>
              </p:nvSpPr>
              <p:spPr>
                <a:xfrm>
                  <a:off x="1934779" y="1007880"/>
                  <a:ext cx="6585158" cy="229683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smtClean="0">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−2</m:t>
                                  </m:r>
                                </m:e>
                              </m:mr>
                            </m:m>
                          </m:e>
                        </m:d>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𝑢</m:t>
                        </m:r>
                        <m:r>
                          <a:rPr lang="en-US" altLang="zh-CN" b="0" i="1" smtClean="0">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
                          </m:e>
                        </m:d>
                        <m:r>
                          <a:rPr lang="zh-CN" altLang="en-US" i="1">
                            <a:solidFill>
                              <a:srgbClr val="000000"/>
                            </a:solidFill>
                            <a:latin typeface="Cambria Math" panose="02040503050406030204" pitchFamily="18" charset="0"/>
                          </a:rPr>
                          <m:t>𝑥</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934779" y="1007880"/>
                  <a:ext cx="6585158" cy="2296837"/>
                </a:xfrm>
                <a:prstGeom prst="rect">
                  <a:avLst/>
                </a:prstGeom>
                <a:blipFill>
                  <a:blip r:embed="rId4"/>
                  <a:stretch>
                    <a:fillRect/>
                  </a:stretch>
                </a:blipFill>
              </p:spPr>
              <p:txBody>
                <a:bodyPr/>
                <a:lstStyle/>
                <a:p>
                  <a:r>
                    <a:rPr lang="zh-CN" altLang="en-US">
                      <a:noFill/>
                    </a:rPr>
                    <a:t> </a:t>
                  </a:r>
                </a:p>
              </p:txBody>
            </p:sp>
          </mc:Fallback>
        </mc:AlternateContent>
      </p:grpSp>
      <p:sp>
        <p:nvSpPr>
          <p:cNvPr id="10" name="矩形 9"/>
          <p:cNvSpPr/>
          <p:nvPr/>
        </p:nvSpPr>
        <p:spPr>
          <a:xfrm>
            <a:off x="762791" y="2227070"/>
            <a:ext cx="7193585" cy="1273875"/>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解：系统的输出可控性矩阵为</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                  ，故输出完全可控。</a:t>
            </a:r>
          </a:p>
        </p:txBody>
      </p:sp>
      <mc:AlternateContent xmlns:mc="http://schemas.openxmlformats.org/markup-compatibility/2006" xmlns:a14="http://schemas.microsoft.com/office/drawing/2010/main">
        <mc:Choice Requires="a14">
          <p:sp>
            <p:nvSpPr>
              <p:cNvPr id="5" name="对象 4"/>
              <p:cNvSpPr txBox="1"/>
              <p:nvPr/>
            </p:nvSpPr>
            <p:spPr>
              <a:xfrm>
                <a:off x="2339085" y="2697222"/>
                <a:ext cx="5898108" cy="160624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𝑀</m:t>
                          </m:r>
                        </m:e>
                        <m:sub>
                          <m:r>
                            <a:rPr lang="zh-CN" altLang="en-US" i="1">
                              <a:solidFill>
                                <a:srgbClr val="000000"/>
                              </a:solidFill>
                              <a:latin typeface="Cambria Math" panose="02040503050406030204" pitchFamily="18" charset="0"/>
                            </a:rPr>
                            <m:t>𝑦</m:t>
                          </m:r>
                        </m:sub>
                      </m:sSub>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𝐶𝐵</m:t>
                                </m:r>
                              </m:e>
                              <m:e>
                                <m:r>
                                  <a:rPr lang="zh-CN" altLang="en-US" i="1">
                                    <a:solidFill>
                                      <a:srgbClr val="000000"/>
                                    </a:solidFill>
                                    <a:latin typeface="Cambria Math" panose="02040503050406030204" pitchFamily="18" charset="0"/>
                                  </a:rPr>
                                  <m:t>𝐶𝐴𝐵</m:t>
                                </m:r>
                              </m:e>
                              <m:e>
                                <m:r>
                                  <a:rPr lang="zh-CN" altLang="en-US" i="1">
                                    <a:solidFill>
                                      <a:srgbClr val="000000"/>
                                    </a:solidFill>
                                    <a:latin typeface="Cambria Math" panose="02040503050406030204" pitchFamily="18" charset="0"/>
                                  </a:rPr>
                                  <m:t>𝐷</m:t>
                                </m:r>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
                        </m:e>
                      </m:d>
                    </m:oMath>
                  </m:oMathPara>
                </a14:m>
                <a:endParaRPr lang="zh-CN" altLang="en-US" dirty="0"/>
              </a:p>
            </p:txBody>
          </p:sp>
        </mc:Choice>
        <mc:Fallback xmlns="">
          <p:sp>
            <p:nvSpPr>
              <p:cNvPr id="5" name="对象 4"/>
              <p:cNvSpPr txBox="1">
                <a:spLocks noRot="1" noChangeAspect="1" noMove="1" noResize="1" noEditPoints="1" noAdjustHandles="1" noChangeArrowheads="1" noChangeShapeType="1" noTextEdit="1"/>
              </p:cNvSpPr>
              <p:nvPr/>
            </p:nvSpPr>
            <p:spPr>
              <a:xfrm>
                <a:off x="2339085" y="2697222"/>
                <a:ext cx="5898108" cy="1606245"/>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对象 7"/>
              <p:cNvSpPr txBox="1"/>
              <p:nvPr/>
            </p:nvSpPr>
            <p:spPr>
              <a:xfrm>
                <a:off x="1029630" y="3132362"/>
                <a:ext cx="3701603" cy="150499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𝑟𝑎𝑛𝑘</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𝑀</m:t>
                          </m:r>
                        </m:e>
                        <m:sub>
                          <m:r>
                            <m:rPr>
                              <m:sty m:val="p"/>
                            </m:rPr>
                            <a:rPr lang="zh-CN" altLang="en-US" i="0">
                              <a:solidFill>
                                <a:srgbClr val="000000"/>
                              </a:solidFill>
                              <a:latin typeface="Cambria Math" panose="02040503050406030204" pitchFamily="18" charset="0"/>
                            </a:rPr>
                            <m:t>y</m:t>
                          </m:r>
                        </m:sub>
                      </m:sSub>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𝑚</m:t>
                      </m:r>
                    </m:oMath>
                  </m:oMathPara>
                </a14:m>
                <a:endParaRPr lang="zh-CN" altLang="en-US" dirty="0"/>
              </a:p>
            </p:txBody>
          </p:sp>
        </mc:Choice>
        <mc:Fallback xmlns="">
          <p:sp>
            <p:nvSpPr>
              <p:cNvPr id="8" name="对象 7"/>
              <p:cNvSpPr txBox="1">
                <a:spLocks noRot="1" noChangeAspect="1" noMove="1" noResize="1" noEditPoints="1" noAdjustHandles="1" noChangeArrowheads="1" noChangeShapeType="1" noTextEdit="1"/>
              </p:cNvSpPr>
              <p:nvPr/>
            </p:nvSpPr>
            <p:spPr>
              <a:xfrm>
                <a:off x="1029630" y="3132362"/>
                <a:ext cx="3701603" cy="1504994"/>
              </a:xfrm>
              <a:prstGeom prst="rect">
                <a:avLst/>
              </a:prstGeom>
              <a:blipFill>
                <a:blip r:embed="rId6"/>
                <a:stretch>
                  <a:fillRect/>
                </a:stretch>
              </a:blipFill>
            </p:spPr>
            <p:txBody>
              <a:bodyPr/>
              <a:lstStyle/>
              <a:p>
                <a:r>
                  <a:rPr lang="zh-CN" altLang="en-US">
                    <a:noFill/>
                  </a:rPr>
                  <a:t> </a:t>
                </a:r>
              </a:p>
            </p:txBody>
          </p:sp>
        </mc:Fallback>
      </mc:AlternateContent>
      <p:grpSp>
        <p:nvGrpSpPr>
          <p:cNvPr id="11" name="组合 10"/>
          <p:cNvGrpSpPr/>
          <p:nvPr/>
        </p:nvGrpSpPr>
        <p:grpSpPr>
          <a:xfrm>
            <a:off x="994399" y="3555600"/>
            <a:ext cx="7193585" cy="992384"/>
            <a:chOff x="585908" y="3555600"/>
            <a:chExt cx="7193585" cy="992384"/>
          </a:xfrm>
        </p:grpSpPr>
        <p:sp>
          <p:nvSpPr>
            <p:cNvPr id="13" name="矩形 12"/>
            <p:cNvSpPr/>
            <p:nvPr/>
          </p:nvSpPr>
          <p:spPr>
            <a:xfrm>
              <a:off x="585908" y="3555600"/>
              <a:ext cx="7193585"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系统的状态可控性矩阵为</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12" name="对象 11"/>
                <p:cNvSpPr txBox="1"/>
                <p:nvPr/>
              </p:nvSpPr>
              <p:spPr>
                <a:xfrm>
                  <a:off x="3180847" y="3555999"/>
                  <a:ext cx="3646958" cy="99198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𝑀</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𝐵</m:t>
                                  </m:r>
                                </m:e>
                                <m:e>
                                  <m:r>
                                    <a:rPr lang="zh-CN" altLang="en-US" i="1">
                                      <a:solidFill>
                                        <a:srgbClr val="000000"/>
                                      </a:solidFill>
                                      <a:latin typeface="Cambria Math" panose="02040503050406030204" pitchFamily="18" charset="0"/>
                                    </a:rPr>
                                    <m:t>𝐴𝐵</m:t>
                                  </m:r>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mr>
                            </m:m>
                          </m:e>
                        </m:d>
                      </m:oMath>
                    </m:oMathPara>
                  </a14:m>
                  <a:endParaRPr lang="zh-CN" altLang="en-US" dirty="0"/>
                </a:p>
              </p:txBody>
            </p:sp>
          </mc:Choice>
          <mc:Fallback xmlns="">
            <p:sp>
              <p:nvSpPr>
                <p:cNvPr id="12" name="对象 11"/>
                <p:cNvSpPr txBox="1">
                  <a:spLocks noRot="1" noChangeAspect="1" noMove="1" noResize="1" noEditPoints="1" noAdjustHandles="1" noChangeArrowheads="1" noChangeShapeType="1" noTextEdit="1"/>
                </p:cNvSpPr>
                <p:nvPr/>
              </p:nvSpPr>
              <p:spPr>
                <a:xfrm>
                  <a:off x="3180847" y="3555999"/>
                  <a:ext cx="3646958" cy="991985"/>
                </a:xfrm>
                <a:prstGeom prst="rect">
                  <a:avLst/>
                </a:prstGeom>
                <a:blipFill>
                  <a:blip r:embed="rId7"/>
                  <a:stretch>
                    <a:fillRect/>
                  </a:stretch>
                </a:blipFill>
              </p:spPr>
              <p:txBody>
                <a:bodyPr/>
                <a:lstStyle/>
                <a:p>
                  <a:r>
                    <a:rPr lang="zh-CN" altLang="en-US">
                      <a:noFill/>
                    </a:rPr>
                    <a:t> </a:t>
                  </a:r>
                </a:p>
              </p:txBody>
            </p:sp>
          </mc:Fallback>
        </mc:AlternateContent>
      </p:grpSp>
      <p:grpSp>
        <p:nvGrpSpPr>
          <p:cNvPr id="15" name="组合 14"/>
          <p:cNvGrpSpPr/>
          <p:nvPr/>
        </p:nvGrpSpPr>
        <p:grpSpPr>
          <a:xfrm>
            <a:off x="1032707" y="4097633"/>
            <a:ext cx="5501050" cy="1614234"/>
            <a:chOff x="498266" y="4319597"/>
            <a:chExt cx="4377499" cy="535096"/>
          </a:xfrm>
        </p:grpSpPr>
        <p:sp>
          <p:nvSpPr>
            <p:cNvPr id="16" name="矩形 15"/>
            <p:cNvSpPr/>
            <p:nvPr/>
          </p:nvSpPr>
          <p:spPr>
            <a:xfrm>
              <a:off x="2397869" y="4319597"/>
              <a:ext cx="2477896"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故状态不完全可控。</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17" name="对象 16"/>
                <p:cNvSpPr txBox="1"/>
                <p:nvPr/>
              </p:nvSpPr>
              <p:spPr>
                <a:xfrm>
                  <a:off x="498266" y="4348281"/>
                  <a:ext cx="3098800" cy="50641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m:t>
                        </m:r>
                        <m:r>
                          <m:rPr>
                            <m:sty m:val="p"/>
                          </m:rPr>
                          <a:rPr lang="zh-CN" altLang="en-US" i="0">
                            <a:solidFill>
                              <a:srgbClr val="000000"/>
                            </a:solidFill>
                            <a:latin typeface="Cambria Math" panose="02040503050406030204" pitchFamily="18" charset="0"/>
                          </a:rPr>
                          <m:t>M</m:t>
                        </m:r>
                        <m:r>
                          <a:rPr lang="zh-CN" altLang="en-US" i="1">
                            <a:solidFill>
                              <a:srgbClr val="000000"/>
                            </a:solidFill>
                            <a:latin typeface="Cambria Math" panose="02040503050406030204" pitchFamily="18" charset="0"/>
                          </a:rPr>
                          <m:t>|</m:t>
                        </m:r>
                        <m:r>
                          <m:rPr>
                            <m:nor/>
                          </m:rPr>
                          <a:rPr lang="zh-CN" altLang="en-US" i="0">
                            <a:solidFill>
                              <a:srgbClr val="000000"/>
                            </a:solidFill>
                            <a:latin typeface="Cambria Math" panose="02040503050406030204" pitchFamily="18" charset="0"/>
                          </a:rPr>
                          <m:t>=0, </m:t>
                        </m:r>
                        <m:r>
                          <m:rPr>
                            <m:nor/>
                          </m:rPr>
                          <a:rPr lang="zh-CN" altLang="en-US" i="0">
                            <a:solidFill>
                              <a:srgbClr val="000000"/>
                            </a:solidFill>
                            <a:latin typeface="Cambria Math" panose="02040503050406030204" pitchFamily="18" charset="0"/>
                          </a:rPr>
                          <m:t>rankM</m:t>
                        </m:r>
                        <m:r>
                          <m:rPr>
                            <m:nor/>
                          </m:rPr>
                          <a:rPr lang="zh-CN" altLang="en-US" i="0">
                            <a:solidFill>
                              <a:srgbClr val="000000"/>
                            </a:solidFill>
                            <a:latin typeface="Cambria Math" panose="02040503050406030204" pitchFamily="18" charset="0"/>
                          </a:rPr>
                          <m:t>&lt;</m:t>
                        </m:r>
                        <m:r>
                          <m:rPr>
                            <m:nor/>
                          </m:rPr>
                          <a:rPr lang="zh-CN" altLang="en-US" i="0">
                            <a:solidFill>
                              <a:srgbClr val="000000"/>
                            </a:solidFill>
                            <a:latin typeface="Cambria Math" panose="02040503050406030204" pitchFamily="18" charset="0"/>
                          </a:rPr>
                          <m:t>n</m:t>
                        </m:r>
                        <m:r>
                          <m:rPr>
                            <m:nor/>
                          </m:rPr>
                          <a:rPr lang="zh-CN" altLang="en-US" i="0">
                            <a:solidFill>
                              <a:srgbClr val="000000"/>
                            </a:solidFill>
                            <a:latin typeface="Cambria Math" panose="02040503050406030204" pitchFamily="18" charset="0"/>
                          </a:rPr>
                          <m:t>=2,</m:t>
                        </m:r>
                      </m:oMath>
                    </m:oMathPara>
                  </a14:m>
                  <a:endParaRPr lang="zh-CN" altLang="en-US" dirty="0"/>
                </a:p>
              </p:txBody>
            </p:sp>
          </mc:Choice>
          <mc:Fallback xmlns="">
            <p:sp>
              <p:nvSpPr>
                <p:cNvPr id="17" name="对象 16"/>
                <p:cNvSpPr txBox="1">
                  <a:spLocks noRot="1" noChangeAspect="1" noMove="1" noResize="1" noEditPoints="1" noAdjustHandles="1" noChangeArrowheads="1" noChangeShapeType="1" noTextEdit="1"/>
                </p:cNvSpPr>
                <p:nvPr/>
              </p:nvSpPr>
              <p:spPr>
                <a:xfrm>
                  <a:off x="498266" y="4348281"/>
                  <a:ext cx="3098800" cy="506412"/>
                </a:xfrm>
                <a:prstGeom prst="rect">
                  <a:avLst/>
                </a:prstGeom>
                <a:blipFill>
                  <a:blip r:embed="rId8"/>
                  <a:stretch>
                    <a:fillRect l="-469"/>
                  </a:stretch>
                </a:blipFill>
              </p:spPr>
              <p:txBody>
                <a:bodyPr/>
                <a:lstStyle/>
                <a:p>
                  <a:r>
                    <a:rPr lang="zh-CN" alt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7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10" grpId="0"/>
      <p:bldP spid="5" grpId="0"/>
      <p:bldP spid="8" grpId="0"/>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89980" y="670902"/>
            <a:ext cx="7638406" cy="2104872"/>
          </a:xfrm>
          <a:prstGeom prst="rect">
            <a:avLst/>
          </a:prstGeom>
          <a:noFill/>
        </p:spPr>
        <p:txBody>
          <a:bodyPr wrap="square">
            <a:spAutoFit/>
          </a:bodyPr>
          <a:lstStyle/>
          <a:p>
            <a:pPr>
              <a:lnSpc>
                <a:spcPct val="150000"/>
              </a:lnSpc>
            </a:pPr>
            <a:r>
              <a:rPr lang="en-US" altLang="zh-CN" b="1" dirty="0">
                <a:solidFill>
                  <a:sysClr val="windowText" lastClr="000000"/>
                </a:solidFill>
                <a:latin typeface="宋体" panose="02010600030101010101" pitchFamily="2" charset="-122"/>
                <a:ea typeface="宋体" panose="02010600030101010101" pitchFamily="2" charset="-122"/>
              </a:rPr>
              <a:t>2.5.3 </a:t>
            </a:r>
            <a:r>
              <a:rPr lang="zh-CN" altLang="en-US" b="1" dirty="0">
                <a:solidFill>
                  <a:sysClr val="windowText" lastClr="000000"/>
                </a:solidFill>
                <a:latin typeface="宋体" panose="02010600030101010101" pitchFamily="2" charset="-122"/>
                <a:ea typeface="宋体" panose="02010600030101010101" pitchFamily="2" charset="-122"/>
              </a:rPr>
              <a:t>可观测性定义及其判据</a:t>
            </a:r>
            <a:endParaRPr lang="en-US" altLang="zh-CN" b="1"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    1</a:t>
            </a:r>
            <a:r>
              <a:rPr lang="zh-CN" altLang="en-US" dirty="0">
                <a:solidFill>
                  <a:sysClr val="windowText" lastClr="000000"/>
                </a:solidFill>
                <a:latin typeface="宋体" panose="02010600030101010101" pitchFamily="2" charset="-122"/>
                <a:ea typeface="宋体" panose="02010600030101010101" pitchFamily="2" charset="-122"/>
              </a:rPr>
              <a:t>、可观测性定义</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可观测性表征系统状态是否可由输出完全反映的性能，所以应同时考虑系统的状态方程和输出方程</a:t>
            </a:r>
            <a:endPar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endParaRPr>
          </a:p>
          <a:p>
            <a:pPr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2.118</a:t>
            </a: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a:t>
            </a:r>
            <a:endPar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13" name="矩形 12"/>
          <p:cNvSpPr/>
          <p:nvPr/>
        </p:nvSpPr>
        <p:spPr>
          <a:xfrm>
            <a:off x="432681" y="2885598"/>
            <a:ext cx="8646516" cy="2104872"/>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式</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中，</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 </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t</a:t>
            </a:r>
            <a:r>
              <a:rPr lang="en-US" altLang="ja-JP"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B </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t</a:t>
            </a:r>
            <a:r>
              <a:rPr lang="en-US" altLang="ja-JP"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ja-JP"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C</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t</a:t>
            </a:r>
            <a:r>
              <a:rPr lang="en-US" altLang="ja-JP"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和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D</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t</a:t>
            </a:r>
            <a:r>
              <a:rPr lang="en-US" altLang="ja-JP"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分别为 </a:t>
            </a:r>
            <a:r>
              <a:rPr lang="en-US" altLang="zh-CN" i="1"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a:t>
            </a:r>
            <a:r>
              <a:rPr lang="zh-CN" altLang="en-US"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r</a:t>
            </a:r>
            <a:r>
              <a:rPr lang="zh-CN" altLang="en-US"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m</a:t>
            </a:r>
            <a:r>
              <a:rPr lang="en-US" altLang="zh-CN"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和 </a:t>
            </a:r>
            <a:r>
              <a:rPr lang="en-US" altLang="zh-CN" i="1"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m</a:t>
            </a:r>
            <a:r>
              <a:rPr lang="en-US" altLang="zh-CN"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r</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的满足状态方程解的存在唯一性条件的时变矩阵。</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可以证明，研究式 </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(2.118)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所示系统的可观测性，等价于研究零输人    </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即</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a=0)</a:t>
            </a:r>
          </a:p>
          <a:p>
            <a:pPr>
              <a:lnSpc>
                <a:spcPct val="150000"/>
              </a:lnSpc>
            </a:pP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方程</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2.119</a:t>
            </a: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2" name="对象 1"/>
              <p:cNvSpPr txBox="1"/>
              <p:nvPr/>
            </p:nvSpPr>
            <p:spPr>
              <a:xfrm>
                <a:off x="2484438" y="2284413"/>
                <a:ext cx="4751858" cy="1151433"/>
              </a:xfrm>
              <a:prstGeom prst="rect">
                <a:avLst/>
              </a:prstGeom>
            </p:spPr>
            <p:txBody>
              <a:bodyPr>
                <a:normAutofit/>
              </a:bodyPr>
              <a:lstStyle/>
              <a:p>
                <a14:m>
                  <m:oMath xmlns:m="http://schemas.openxmlformats.org/officeDocument/2006/math">
                    <m:d>
                      <m:dPr>
                        <m:begChr m:val=""/>
                        <m:endChr m:val="}"/>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𝐵</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𝑢</m:t>
                              </m:r>
                              <m:r>
                                <a:rPr lang="zh-CN" altLang="en-US" i="1">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𝑇</m:t>
                                  </m:r>
                                </m:e>
                                <m:sub>
                                  <m:r>
                                    <a:rPr lang="zh-CN" altLang="en-US" i="1">
                                      <a:solidFill>
                                        <a:srgbClr val="000000"/>
                                      </a:solidFill>
                                      <a:latin typeface="Cambria Math" panose="02040503050406030204" pitchFamily="18" charset="0"/>
                                    </a:rPr>
                                    <m:t>𝑡</m:t>
                                  </m:r>
                                </m:sub>
                              </m:sSub>
                            </m:e>
                          </m:mr>
                          <m:mr>
                            <m:e>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𝐶</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𝐷</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𝑢</m:t>
                              </m:r>
                              <m:r>
                                <a:rPr lang="zh-CN" altLang="en-US" i="1">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0</m:t>
                                  </m:r>
                                </m:sub>
                              </m:sSub>
                            </m:e>
                          </m:mr>
                        </m:m>
                      </m:e>
                    </m:d>
                  </m:oMath>
                </a14:m>
                <a:r>
                  <a:rPr lang="zh-CN" altLang="en-US" dirty="0"/>
                  <a:t> </a:t>
                </a:r>
              </a:p>
            </p:txBody>
          </p:sp>
        </mc:Choice>
        <mc:Fallback xmlns="">
          <p:sp>
            <p:nvSpPr>
              <p:cNvPr id="2" name="对象 1"/>
              <p:cNvSpPr txBox="1">
                <a:spLocks noRot="1" noChangeAspect="1" noMove="1" noResize="1" noEditPoints="1" noAdjustHandles="1" noChangeArrowheads="1" noChangeShapeType="1" noTextEdit="1"/>
              </p:cNvSpPr>
              <p:nvPr/>
            </p:nvSpPr>
            <p:spPr>
              <a:xfrm>
                <a:off x="2484438" y="2284413"/>
                <a:ext cx="4751858" cy="1151433"/>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1907704" y="4169308"/>
                <a:ext cx="5696470" cy="194838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,   ​</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𝑇</m:t>
                                    </m:r>
                                  </m:e>
                                  <m:sub>
                                    <m:r>
                                      <m:rPr>
                                        <m:sty m:val="p"/>
                                      </m:rPr>
                                      <a:rPr lang="zh-CN" altLang="en-US" i="0">
                                        <a:solidFill>
                                          <a:srgbClr val="000000"/>
                                        </a:solidFill>
                                        <a:latin typeface="Cambria Math" panose="02040503050406030204" pitchFamily="18" charset="0"/>
                                      </a:rPr>
                                      <m:t>f</m:t>
                                    </m:r>
                                  </m:sub>
                                </m:sSub>
                              </m:e>
                            </m:mr>
                            <m:mr>
                              <m:e>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𝐶</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e>
                            </m:mr>
                          </m:m>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1907704" y="4169308"/>
                <a:ext cx="5696470" cy="1948383"/>
              </a:xfrm>
              <a:prstGeom prst="rect">
                <a:avLst/>
              </a:prstGeom>
              <a:blipFill>
                <a:blip r:embed="rId5"/>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1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文本框 38"/>
          <p:cNvSpPr txBox="1"/>
          <p:nvPr/>
        </p:nvSpPr>
        <p:spPr>
          <a:xfrm>
            <a:off x="467544" y="2355726"/>
            <a:ext cx="3123395" cy="584775"/>
          </a:xfrm>
          <a:prstGeom prst="rect">
            <a:avLst/>
          </a:prstGeom>
          <a:noFill/>
        </p:spPr>
        <p:txBody>
          <a:bodyPr wrap="square" rtlCol="0">
            <a:spAutoFit/>
          </a:bodyPr>
          <a:lstStyle/>
          <a:p>
            <a:r>
              <a:rPr lang="en-US" altLang="zh-CN" sz="3200" b="1" dirty="0">
                <a:solidFill>
                  <a:srgbClr val="112F70"/>
                </a:solidFill>
                <a:latin typeface="微软雅黑" panose="020B0503020204020204" pitchFamily="34" charset="-122"/>
                <a:ea typeface="微软雅黑" panose="020B0503020204020204" pitchFamily="34" charset="-122"/>
              </a:rPr>
              <a:t>CONTENTS</a:t>
            </a:r>
            <a:endParaRPr lang="zh-CN" altLang="en-US" sz="3200" b="1" dirty="0">
              <a:solidFill>
                <a:srgbClr val="112F70"/>
              </a:solidFill>
              <a:latin typeface="微软雅黑" panose="020B0503020204020204" pitchFamily="34" charset="-122"/>
              <a:ea typeface="微软雅黑" panose="020B0503020204020204" pitchFamily="34" charset="-122"/>
            </a:endParaRPr>
          </a:p>
        </p:txBody>
      </p:sp>
      <p:sp>
        <p:nvSpPr>
          <p:cNvPr id="15" name="文本框 11"/>
          <p:cNvSpPr txBox="1"/>
          <p:nvPr/>
        </p:nvSpPr>
        <p:spPr>
          <a:xfrm>
            <a:off x="1979714" y="1976522"/>
            <a:ext cx="902811" cy="523220"/>
          </a:xfrm>
          <a:prstGeom prst="rect">
            <a:avLst/>
          </a:prstGeom>
          <a:noFill/>
        </p:spPr>
        <p:txBody>
          <a:bodyPr wrap="none" rtlCol="0">
            <a:spAutoFit/>
          </a:bodyPr>
          <a:lstStyle/>
          <a:p>
            <a:r>
              <a:rPr lang="zh-CN" altLang="en-US" sz="2800" b="1" dirty="0">
                <a:solidFill>
                  <a:srgbClr val="112F70"/>
                </a:solidFill>
                <a:latin typeface="微软雅黑" panose="020B0503020204020204" pitchFamily="34" charset="-122"/>
                <a:ea typeface="微软雅黑" panose="020B0503020204020204" pitchFamily="34" charset="-122"/>
              </a:rPr>
              <a:t>目录</a:t>
            </a:r>
          </a:p>
        </p:txBody>
      </p:sp>
      <p:sp>
        <p:nvSpPr>
          <p:cNvPr id="17" name="文本框 18"/>
          <p:cNvSpPr txBox="1"/>
          <p:nvPr/>
        </p:nvSpPr>
        <p:spPr>
          <a:xfrm>
            <a:off x="3779914" y="1059582"/>
            <a:ext cx="3810659" cy="369332"/>
          </a:xfrm>
          <a:prstGeom prst="rect">
            <a:avLst/>
          </a:prstGeom>
          <a:noFill/>
        </p:spPr>
        <p:txBody>
          <a:bodyPr wrap="none" rtlCol="0">
            <a:spAutoFit/>
          </a:bodyPr>
          <a:lstStyle/>
          <a:p>
            <a:r>
              <a:rPr lang="en-US" altLang="zh-CN" dirty="0">
                <a:solidFill>
                  <a:srgbClr val="112F70"/>
                </a:solidFill>
                <a:latin typeface="微软雅黑" panose="020B0503020204020204" pitchFamily="34" charset="-122"/>
                <a:ea typeface="微软雅黑" panose="020B0503020204020204" pitchFamily="34" charset="-122"/>
              </a:rPr>
              <a:t>2.1 </a:t>
            </a:r>
            <a:r>
              <a:rPr lang="zh-CN" altLang="en-US" dirty="0">
                <a:solidFill>
                  <a:srgbClr val="112F70"/>
                </a:solidFill>
                <a:latin typeface="微软雅黑" panose="020B0503020204020204" pitchFamily="34" charset="-122"/>
                <a:ea typeface="微软雅黑" panose="020B0503020204020204" pitchFamily="34" charset="-122"/>
              </a:rPr>
              <a:t>线性定常连续系统状态方程的解</a:t>
            </a:r>
          </a:p>
        </p:txBody>
      </p:sp>
      <p:sp>
        <p:nvSpPr>
          <p:cNvPr id="20" name="文本框 21"/>
          <p:cNvSpPr txBox="1"/>
          <p:nvPr/>
        </p:nvSpPr>
        <p:spPr>
          <a:xfrm>
            <a:off x="3779912" y="2665155"/>
            <a:ext cx="3348994" cy="369332"/>
          </a:xfrm>
          <a:prstGeom prst="rect">
            <a:avLst/>
          </a:prstGeom>
          <a:noFill/>
        </p:spPr>
        <p:txBody>
          <a:bodyPr wrap="none" rtlCol="0">
            <a:spAutoFit/>
          </a:bodyPr>
          <a:lstStyle/>
          <a:p>
            <a:r>
              <a:rPr lang="en-US" altLang="zh-CN" dirty="0">
                <a:solidFill>
                  <a:srgbClr val="112F70"/>
                </a:solidFill>
                <a:latin typeface="微软雅黑" panose="020B0503020204020204" pitchFamily="34" charset="-122"/>
                <a:ea typeface="微软雅黑" panose="020B0503020204020204" pitchFamily="34" charset="-122"/>
              </a:rPr>
              <a:t>2.4 </a:t>
            </a:r>
            <a:r>
              <a:rPr lang="zh-CN" altLang="en-US" dirty="0">
                <a:solidFill>
                  <a:srgbClr val="112F70"/>
                </a:solidFill>
                <a:latin typeface="微软雅黑" panose="020B0503020204020204" pitchFamily="34" charset="-122"/>
                <a:ea typeface="微软雅黑" panose="020B0503020204020204" pitchFamily="34" charset="-122"/>
              </a:rPr>
              <a:t>连续系统状态方程的离散化</a:t>
            </a:r>
          </a:p>
        </p:txBody>
      </p:sp>
      <p:sp>
        <p:nvSpPr>
          <p:cNvPr id="23" name="文本框 24"/>
          <p:cNvSpPr txBox="1"/>
          <p:nvPr/>
        </p:nvSpPr>
        <p:spPr>
          <a:xfrm>
            <a:off x="3779914" y="1593134"/>
            <a:ext cx="3810659" cy="369332"/>
          </a:xfrm>
          <a:prstGeom prst="rect">
            <a:avLst/>
          </a:prstGeom>
          <a:noFill/>
        </p:spPr>
        <p:txBody>
          <a:bodyPr wrap="none" rtlCol="0">
            <a:spAutoFit/>
          </a:bodyPr>
          <a:lstStyle/>
          <a:p>
            <a:r>
              <a:rPr lang="en-US" altLang="zh-CN" dirty="0">
                <a:solidFill>
                  <a:srgbClr val="112F70"/>
                </a:solidFill>
                <a:latin typeface="微软雅黑" panose="020B0503020204020204" pitchFamily="34" charset="-122"/>
                <a:ea typeface="微软雅黑" panose="020B0503020204020204" pitchFamily="34" charset="-122"/>
              </a:rPr>
              <a:t>2.2 </a:t>
            </a:r>
            <a:r>
              <a:rPr lang="zh-CN" altLang="en-US" dirty="0">
                <a:solidFill>
                  <a:srgbClr val="112F70"/>
                </a:solidFill>
                <a:latin typeface="微软雅黑" panose="020B0503020204020204" pitchFamily="34" charset="-122"/>
                <a:ea typeface="微软雅黑" panose="020B0503020204020204" pitchFamily="34" charset="-122"/>
              </a:rPr>
              <a:t>线性时变连续系统状态方程的解</a:t>
            </a:r>
          </a:p>
        </p:txBody>
      </p:sp>
      <p:sp>
        <p:nvSpPr>
          <p:cNvPr id="29" name="文本框 30"/>
          <p:cNvSpPr txBox="1"/>
          <p:nvPr/>
        </p:nvSpPr>
        <p:spPr>
          <a:xfrm>
            <a:off x="3779912" y="2127302"/>
            <a:ext cx="3348994" cy="369332"/>
          </a:xfrm>
          <a:prstGeom prst="rect">
            <a:avLst/>
          </a:prstGeom>
          <a:noFill/>
        </p:spPr>
        <p:txBody>
          <a:bodyPr wrap="none" rtlCol="0">
            <a:spAutoFit/>
          </a:bodyPr>
          <a:lstStyle/>
          <a:p>
            <a:r>
              <a:rPr lang="en-US" altLang="zh-CN" dirty="0">
                <a:solidFill>
                  <a:srgbClr val="112F70"/>
                </a:solidFill>
                <a:latin typeface="微软雅黑" panose="020B0503020204020204" pitchFamily="34" charset="-122"/>
                <a:ea typeface="微软雅黑" panose="020B0503020204020204" pitchFamily="34" charset="-122"/>
              </a:rPr>
              <a:t>2.3 </a:t>
            </a:r>
            <a:r>
              <a:rPr lang="zh-CN" altLang="en-US" dirty="0">
                <a:solidFill>
                  <a:srgbClr val="112F70"/>
                </a:solidFill>
                <a:latin typeface="微软雅黑" panose="020B0503020204020204" pitchFamily="34" charset="-122"/>
                <a:ea typeface="微软雅黑" panose="020B0503020204020204" pitchFamily="34" charset="-122"/>
              </a:rPr>
              <a:t>线性离散系统状态方程的解</a:t>
            </a:r>
          </a:p>
        </p:txBody>
      </p:sp>
      <p:cxnSp>
        <p:nvCxnSpPr>
          <p:cNvPr id="34" name="直接连接符 33"/>
          <p:cNvCxnSpPr/>
          <p:nvPr/>
        </p:nvCxnSpPr>
        <p:spPr>
          <a:xfrm>
            <a:off x="3574599" y="1214531"/>
            <a:ext cx="0" cy="2194875"/>
          </a:xfrm>
          <a:prstGeom prst="line">
            <a:avLst/>
          </a:prstGeom>
          <a:ln>
            <a:solidFill>
              <a:srgbClr val="112F70"/>
            </a:solidFill>
          </a:ln>
        </p:spPr>
        <p:style>
          <a:lnRef idx="1">
            <a:schemeClr val="accent1"/>
          </a:lnRef>
          <a:fillRef idx="0">
            <a:schemeClr val="accent1"/>
          </a:fillRef>
          <a:effectRef idx="0">
            <a:schemeClr val="accent1"/>
          </a:effectRef>
          <a:fontRef idx="minor">
            <a:schemeClr val="tx1"/>
          </a:fontRef>
        </p:style>
      </p:cxnSp>
      <p:sp>
        <p:nvSpPr>
          <p:cNvPr id="25" name="文本框 21"/>
          <p:cNvSpPr txBox="1"/>
          <p:nvPr/>
        </p:nvSpPr>
        <p:spPr>
          <a:xfrm>
            <a:off x="3779912" y="3197231"/>
            <a:ext cx="3595856" cy="369332"/>
          </a:xfrm>
          <a:prstGeom prst="rect">
            <a:avLst/>
          </a:prstGeom>
          <a:noFill/>
        </p:spPr>
        <p:txBody>
          <a:bodyPr wrap="none" rtlCol="0">
            <a:spAutoFit/>
          </a:bodyPr>
          <a:lstStyle/>
          <a:p>
            <a:r>
              <a:rPr lang="en-US" altLang="zh-CN" dirty="0">
                <a:solidFill>
                  <a:srgbClr val="112F70"/>
                </a:solidFill>
                <a:latin typeface="微软雅黑" panose="020B0503020204020204" pitchFamily="34" charset="-122"/>
                <a:ea typeface="微软雅黑" panose="020B0503020204020204" pitchFamily="34" charset="-122"/>
              </a:rPr>
              <a:t>2.5 </a:t>
            </a:r>
            <a:r>
              <a:rPr lang="zh-CN" altLang="en-US" dirty="0">
                <a:solidFill>
                  <a:srgbClr val="112F70"/>
                </a:solidFill>
                <a:latin typeface="微软雅黑" panose="020B0503020204020204" pitchFamily="34" charset="-122"/>
                <a:ea typeface="微软雅黑" panose="020B0503020204020204" pitchFamily="34" charset="-122"/>
              </a:rPr>
              <a:t>系统的可控性与可观测性分析</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pSp>
        <p:nvGrpSpPr>
          <p:cNvPr id="10" name="组合 9"/>
          <p:cNvGrpSpPr/>
          <p:nvPr/>
        </p:nvGrpSpPr>
        <p:grpSpPr>
          <a:xfrm>
            <a:off x="784882" y="1063805"/>
            <a:ext cx="6641767" cy="1639800"/>
            <a:chOff x="784883" y="994554"/>
            <a:chExt cx="6641766" cy="1639799"/>
          </a:xfrm>
        </p:grpSpPr>
        <p:grpSp>
          <p:nvGrpSpPr>
            <p:cNvPr id="3" name="组合 2"/>
            <p:cNvGrpSpPr/>
            <p:nvPr/>
          </p:nvGrpSpPr>
          <p:grpSpPr>
            <a:xfrm>
              <a:off x="784883" y="994554"/>
              <a:ext cx="6641766" cy="1273874"/>
              <a:chOff x="784883" y="994554"/>
              <a:chExt cx="6641766" cy="1273874"/>
            </a:xfrm>
          </p:grpSpPr>
          <p:sp>
            <p:nvSpPr>
              <p:cNvPr id="75" name="矩形 74"/>
              <p:cNvSpPr/>
              <p:nvPr/>
            </p:nvSpPr>
            <p:spPr>
              <a:xfrm>
                <a:off x="784883" y="994554"/>
                <a:ext cx="6641766" cy="1273874"/>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3</a:t>
                </a:r>
                <a:r>
                  <a:rPr lang="zh-CN" altLang="en-US" dirty="0">
                    <a:solidFill>
                      <a:sysClr val="windowText" lastClr="000000"/>
                    </a:solidFill>
                    <a:latin typeface="宋体" panose="02010600030101010101" pitchFamily="2" charset="-122"/>
                    <a:ea typeface="宋体" panose="02010600030101010101" pitchFamily="2" charset="-122"/>
                  </a:rPr>
                  <a:t>）、               </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该性质表明，         可以分解为      与      的乘积，而且      与      是可以交换的。</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2" name="对象 1"/>
                  <p:cNvSpPr txBox="1"/>
                  <p:nvPr/>
                </p:nvSpPr>
                <p:spPr>
                  <a:xfrm>
                    <a:off x="1791493" y="1045978"/>
                    <a:ext cx="4292674" cy="59242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2</m:t>
                                  </m:r>
                                </m:sub>
                              </m:sSub>
                            </m:e>
                          </m:d>
                          <m:r>
                            <a:rPr lang="zh-CN" altLang="en-US" i="1">
                              <a:solidFill>
                                <a:srgbClr val="000000"/>
                              </a:solidFill>
                              <a:latin typeface="Cambria Math" panose="02040503050406030204" pitchFamily="18" charset="0"/>
                            </a:rPr>
                            <m:t>=</m:t>
                          </m:r>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1</m:t>
                                  </m:r>
                                </m:sub>
                              </m:sSub>
                            </m:e>
                          </m:d>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2</m:t>
                                  </m:r>
                                </m:sub>
                              </m:sSub>
                            </m:e>
                          </m:d>
                          <m:r>
                            <a:rPr lang="zh-CN" altLang="en-US" i="1">
                              <a:solidFill>
                                <a:srgbClr val="000000"/>
                              </a:solidFill>
                              <a:latin typeface="Cambria Math" panose="02040503050406030204" pitchFamily="18" charset="0"/>
                            </a:rPr>
                            <m:t>=</m:t>
                          </m:r>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2</m:t>
                                  </m:r>
                                </m:sub>
                              </m:sSub>
                            </m:e>
                          </m:d>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1</m:t>
                                  </m:r>
                                </m:sub>
                              </m:sSub>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791493" y="1045978"/>
                    <a:ext cx="4292674" cy="592425"/>
                  </a:xfrm>
                  <a:prstGeom prst="rect">
                    <a:avLst/>
                  </a:prstGeom>
                  <a:blipFill rotWithShape="1">
                    <a:blip r:embed="rId4"/>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6" name="对象 5"/>
                <p:cNvSpPr txBox="1"/>
                <p:nvPr/>
              </p:nvSpPr>
              <p:spPr>
                <a:xfrm>
                  <a:off x="4427984" y="1488892"/>
                  <a:ext cx="940866" cy="75327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1</m:t>
                                </m:r>
                              </m:sub>
                            </m:sSub>
                          </m:e>
                        </m:d>
                      </m:oMath>
                    </m:oMathPara>
                  </a14:m>
                  <a:endParaRPr lang="zh-CN" altLang="en-US" dirty="0"/>
                </a:p>
              </p:txBody>
            </p:sp>
          </mc:Choice>
          <mc:Fallback xmlns="">
            <p:sp>
              <p:nvSpPr>
                <p:cNvPr id="6" name="对象 5"/>
                <p:cNvSpPr txBox="1">
                  <a:spLocks noRot="1" noChangeAspect="1" noMove="1" noResize="1" noEditPoints="1" noAdjustHandles="1" noChangeArrowheads="1" noChangeShapeType="1" noTextEdit="1"/>
                </p:cNvSpPr>
                <p:nvPr/>
              </p:nvSpPr>
              <p:spPr>
                <a:xfrm>
                  <a:off x="4427984" y="1488892"/>
                  <a:ext cx="940866" cy="753276"/>
                </a:xfrm>
                <a:prstGeom prst="rect">
                  <a:avLst/>
                </a:prstGeom>
                <a:blipFill rotWithShape="1">
                  <a:blip r:embed="rId5"/>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对象 6"/>
                <p:cNvSpPr txBox="1"/>
                <p:nvPr/>
              </p:nvSpPr>
              <p:spPr>
                <a:xfrm>
                  <a:off x="5290759" y="1493003"/>
                  <a:ext cx="757238" cy="48895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2</m:t>
                                </m:r>
                              </m:sub>
                            </m:sSub>
                          </m:e>
                        </m:d>
                      </m:oMath>
                    </m:oMathPara>
                  </a14:m>
                  <a:endParaRPr lang="zh-CN" altLang="en-US" dirty="0"/>
                </a:p>
              </p:txBody>
            </p:sp>
          </mc:Choice>
          <mc:Fallback xmlns="">
            <p:sp>
              <p:nvSpPr>
                <p:cNvPr id="7" name="对象 6"/>
                <p:cNvSpPr txBox="1">
                  <a:spLocks noRot="1" noChangeAspect="1" noMove="1" noResize="1" noEditPoints="1" noAdjustHandles="1" noChangeArrowheads="1" noChangeShapeType="1" noTextEdit="1"/>
                </p:cNvSpPr>
                <p:nvPr/>
              </p:nvSpPr>
              <p:spPr>
                <a:xfrm>
                  <a:off x="5290759" y="1493003"/>
                  <a:ext cx="757238" cy="488950"/>
                </a:xfrm>
                <a:prstGeom prst="rect">
                  <a:avLst/>
                </a:prstGeom>
                <a:blipFill rotWithShape="1">
                  <a:blip r:embed="rId6"/>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对象 7"/>
                <p:cNvSpPr txBox="1"/>
                <p:nvPr/>
              </p:nvSpPr>
              <p:spPr>
                <a:xfrm>
                  <a:off x="1103803" y="1895179"/>
                  <a:ext cx="940864" cy="68826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1</m:t>
                                </m:r>
                              </m:sub>
                            </m:sSub>
                          </m:e>
                        </m:d>
                      </m:oMath>
                    </m:oMathPara>
                  </a14:m>
                  <a:endParaRPr lang="zh-CN" altLang="en-US" dirty="0"/>
                </a:p>
              </p:txBody>
            </p:sp>
          </mc:Choice>
          <mc:Fallback xmlns="">
            <p:sp>
              <p:nvSpPr>
                <p:cNvPr id="8" name="对象 7"/>
                <p:cNvSpPr txBox="1">
                  <a:spLocks noRot="1" noChangeAspect="1" noMove="1" noResize="1" noEditPoints="1" noAdjustHandles="1" noChangeArrowheads="1" noChangeShapeType="1" noTextEdit="1"/>
                </p:cNvSpPr>
                <p:nvPr/>
              </p:nvSpPr>
              <p:spPr>
                <a:xfrm>
                  <a:off x="1103803" y="1895179"/>
                  <a:ext cx="940864" cy="688262"/>
                </a:xfrm>
                <a:prstGeom prst="rect">
                  <a:avLst/>
                </a:prstGeom>
                <a:blipFill rotWithShape="1">
                  <a:blip r:embed="rId7"/>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对象 8"/>
                <p:cNvSpPr txBox="1"/>
                <p:nvPr/>
              </p:nvSpPr>
              <p:spPr>
                <a:xfrm>
                  <a:off x="1966577" y="1900053"/>
                  <a:ext cx="940865" cy="73430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2</m:t>
                                </m:r>
                              </m:sub>
                            </m:sSub>
                          </m:e>
                        </m:d>
                      </m:oMath>
                    </m:oMathPara>
                  </a14:m>
                  <a:endParaRPr lang="zh-CN" altLang="en-US" dirty="0"/>
                </a:p>
              </p:txBody>
            </p:sp>
          </mc:Choice>
          <mc:Fallback xmlns="">
            <p:sp>
              <p:nvSpPr>
                <p:cNvPr id="9" name="对象 8"/>
                <p:cNvSpPr txBox="1">
                  <a:spLocks noRot="1" noChangeAspect="1" noMove="1" noResize="1" noEditPoints="1" noAdjustHandles="1" noChangeArrowheads="1" noChangeShapeType="1" noTextEdit="1"/>
                </p:cNvSpPr>
                <p:nvPr/>
              </p:nvSpPr>
              <p:spPr>
                <a:xfrm>
                  <a:off x="1966577" y="1900053"/>
                  <a:ext cx="940865" cy="734300"/>
                </a:xfrm>
                <a:prstGeom prst="rect">
                  <a:avLst/>
                </a:prstGeom>
                <a:blipFill rotWithShape="1">
                  <a:blip r:embed="rId8"/>
                </a:blipFill>
              </p:spPr>
              <p:txBody>
                <a:bodyPr/>
                <a:lstStyle/>
                <a:p>
                  <a:r>
                    <a:rPr lang="zh-CN" altLang="en-US">
                      <a:noFill/>
                    </a:rPr>
                    <a:t> </a:t>
                  </a:r>
                </a:p>
              </p:txBody>
            </p:sp>
          </mc:Fallback>
        </mc:AlternateContent>
      </p:grpSp>
      <p:grpSp>
        <p:nvGrpSpPr>
          <p:cNvPr id="12" name="组合 11"/>
          <p:cNvGrpSpPr/>
          <p:nvPr/>
        </p:nvGrpSpPr>
        <p:grpSpPr>
          <a:xfrm>
            <a:off x="784882" y="2697181"/>
            <a:ext cx="6641767" cy="1689373"/>
            <a:chOff x="798347" y="2368414"/>
            <a:chExt cx="6641766" cy="1689371"/>
          </a:xfrm>
        </p:grpSpPr>
        <p:sp>
          <p:nvSpPr>
            <p:cNvPr id="29" name="矩形 28"/>
            <p:cNvSpPr/>
            <p:nvPr/>
          </p:nvSpPr>
          <p:spPr>
            <a:xfrm>
              <a:off x="798347" y="2368414"/>
              <a:ext cx="6641766" cy="1689371"/>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4</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该性质表明，状态状态转移矩阵具有组合和传递性质，应用这一性质可以把一个长的转移过程分解为若干个短的转移过程来研究；反之亦然。</a:t>
              </a:r>
            </a:p>
          </p:txBody>
        </p:sp>
        <mc:AlternateContent xmlns:mc="http://schemas.openxmlformats.org/markup-compatibility/2006" xmlns:a14="http://schemas.microsoft.com/office/drawing/2010/main">
          <mc:Choice Requires="a14">
            <p:sp>
              <p:nvSpPr>
                <p:cNvPr id="11" name="对象 10"/>
                <p:cNvSpPr txBox="1"/>
                <p:nvPr/>
              </p:nvSpPr>
              <p:spPr>
                <a:xfrm>
                  <a:off x="1804957" y="2443888"/>
                  <a:ext cx="3716610" cy="71993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1</m:t>
                                </m:r>
                              </m:sub>
                            </m:sSub>
                          </m:e>
                        </m:d>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m:t>
                        </m:r>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oMath>
                    </m:oMathPara>
                  </a14:m>
                  <a:endParaRPr lang="zh-CN" altLang="en-US" dirty="0"/>
                </a:p>
              </p:txBody>
            </p:sp>
          </mc:Choice>
          <mc:Fallback xmlns="">
            <p:sp>
              <p:nvSpPr>
                <p:cNvPr id="11" name="对象 10"/>
                <p:cNvSpPr txBox="1">
                  <a:spLocks noRot="1" noChangeAspect="1" noMove="1" noResize="1" noEditPoints="1" noAdjustHandles="1" noChangeArrowheads="1" noChangeShapeType="1" noTextEdit="1"/>
                </p:cNvSpPr>
                <p:nvPr/>
              </p:nvSpPr>
              <p:spPr>
                <a:xfrm>
                  <a:off x="1804957" y="2443888"/>
                  <a:ext cx="3716610" cy="719937"/>
                </a:xfrm>
                <a:prstGeom prst="rect">
                  <a:avLst/>
                </a:prstGeom>
                <a:blipFill rotWithShape="1">
                  <a:blip r:embed="rId9"/>
                </a:blipFill>
              </p:spPr>
              <p:txBody>
                <a:bodyPr/>
                <a:lstStyle/>
                <a:p>
                  <a:r>
                    <a:rPr lang="zh-CN" altLang="en-US">
                      <a:noFill/>
                    </a:rPr>
                    <a:t> </a:t>
                  </a:r>
                </a:p>
              </p:txBody>
            </p:sp>
          </mc:Fallback>
        </mc:AlternateContent>
      </p:grpSp>
      <p:sp>
        <p:nvSpPr>
          <p:cNvPr id="27" name="文本框 26"/>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mc:AlternateContent xmlns:mc="http://schemas.openxmlformats.org/markup-compatibility/2006" xmlns:a14="http://schemas.microsoft.com/office/drawing/2010/main">
        <mc:Choice Requires="a14">
          <p:sp>
            <p:nvSpPr>
              <p:cNvPr id="42" name="对象 5"/>
              <p:cNvSpPr txBox="1"/>
              <p:nvPr/>
            </p:nvSpPr>
            <p:spPr>
              <a:xfrm>
                <a:off x="2083694" y="1566080"/>
                <a:ext cx="2722365" cy="154075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sty m:val="p"/>
                        </m:rPr>
                        <a:rPr lang="zh-CN" altLang="en-US" i="1" smtClean="0">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1</m:t>
                              </m:r>
                            </m:sub>
                          </m:sSub>
                          <m:r>
                            <a:rPr lang="en-US" altLang="zh-CN" b="0" i="1" smtClean="0">
                              <a:solidFill>
                                <a:srgbClr val="000000"/>
                              </a:solidFill>
                              <a:latin typeface="Cambria Math" panose="02040503050406030204" pitchFamily="18" charset="0"/>
                            </a:rPr>
                            <m:t>+</m:t>
                          </m:r>
                          <m:sSub>
                            <m:sSubPr>
                              <m:ctrlPr>
                                <a:rPr lang="en-US" altLang="zh-CN" b="0" i="1" smtClean="0">
                                  <a:solidFill>
                                    <a:srgbClr val="000000"/>
                                  </a:solidFill>
                                  <a:latin typeface="Cambria Math" panose="02040503050406030204" pitchFamily="18" charset="0"/>
                                </a:rPr>
                              </m:ctrlPr>
                            </m:sSubPr>
                            <m:e>
                              <m:r>
                                <a:rPr lang="en-US" altLang="zh-CN" b="0" i="1" smtClean="0">
                                  <a:solidFill>
                                    <a:srgbClr val="000000"/>
                                  </a:solidFill>
                                  <a:latin typeface="Cambria Math" panose="02040503050406030204" pitchFamily="18" charset="0"/>
                                </a:rPr>
                                <m:t>𝑡</m:t>
                              </m:r>
                            </m:e>
                            <m:sub>
                              <m:r>
                                <a:rPr lang="en-US" altLang="zh-CN" b="0" i="1" smtClean="0">
                                  <a:solidFill>
                                    <a:srgbClr val="000000"/>
                                  </a:solidFill>
                                  <a:latin typeface="Cambria Math" panose="02040503050406030204" pitchFamily="18" charset="0"/>
                                </a:rPr>
                                <m:t>2</m:t>
                              </m:r>
                            </m:sub>
                          </m:sSub>
                        </m:e>
                      </m:d>
                    </m:oMath>
                  </m:oMathPara>
                </a14:m>
                <a:endParaRPr lang="zh-CN" altLang="en-US" dirty="0"/>
              </a:p>
            </p:txBody>
          </p:sp>
        </mc:Choice>
        <mc:Fallback xmlns="">
          <p:sp>
            <p:nvSpPr>
              <p:cNvPr id="42" name="对象 5"/>
              <p:cNvSpPr txBox="1">
                <a:spLocks noRot="1" noChangeAspect="1" noMove="1" noResize="1" noEditPoints="1" noAdjustHandles="1" noChangeArrowheads="1" noChangeShapeType="1" noTextEdit="1"/>
              </p:cNvSpPr>
              <p:nvPr/>
            </p:nvSpPr>
            <p:spPr>
              <a:xfrm>
                <a:off x="2083694" y="1566080"/>
                <a:ext cx="2722365" cy="1540751"/>
              </a:xfrm>
              <a:prstGeom prst="rect">
                <a:avLst/>
              </a:prstGeom>
              <a:blipFill rotWithShape="1">
                <a:blip r:embed="rId10"/>
                <a:stretch>
                  <a:fillRect l="-10" t="-11" r="14" b="27"/>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27" grpId="0"/>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mc:AlternateContent xmlns:mc="http://schemas.openxmlformats.org/markup-compatibility/2006" xmlns:a14="http://schemas.microsoft.com/office/drawing/2010/main">
        <mc:Choice Requires="a14">
          <p:sp>
            <p:nvSpPr>
              <p:cNvPr id="75" name="矩形 74"/>
              <p:cNvSpPr/>
              <p:nvPr/>
            </p:nvSpPr>
            <p:spPr>
              <a:xfrm>
                <a:off x="389980" y="670902"/>
                <a:ext cx="7638406" cy="3879460"/>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a:t>
                </a:r>
                <a:r>
                  <a:rPr lang="zh-CN" altLang="en-US" b="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定义</a:t>
                </a:r>
                <a:r>
                  <a:rPr lang="en-US" altLang="zh-CN" b="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5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对于式 </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(2.119)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所示线性时变连续系统，如果取定初始时刻 </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14:m>
                  <m:oMath xmlns:m="http://schemas.openxmlformats.org/officeDocument/2006/math">
                    <m:sSub>
                      <m:sSubPr>
                        <m:ctrlPr>
                          <a:rPr lang="en-US" altLang="zh-CN" i="1" smtClean="0">
                            <a:solidFill>
                              <a:sysClr val="windowText" lastClr="000000"/>
                            </a:solidFill>
                            <a:latin typeface="Cambria Math" panose="02040503050406030204" pitchFamily="18" charset="0"/>
                            <a:ea typeface="宋体" panose="02010600030101010101" pitchFamily="2" charset="-122"/>
                          </a:rPr>
                        </m:ctrlPr>
                      </m:sSubPr>
                      <m:e>
                        <m:r>
                          <a:rPr lang="en-US" altLang="zh-CN" b="0" i="1" smtClean="0">
                            <a:solidFill>
                              <a:sysClr val="windowText" lastClr="000000"/>
                            </a:solidFill>
                            <a:latin typeface="Cambria Math" panose="02040503050406030204" pitchFamily="18" charset="0"/>
                            <a:ea typeface="宋体" panose="02010600030101010101" pitchFamily="2" charset="-122"/>
                          </a:rPr>
                          <m:t>𝑡</m:t>
                        </m:r>
                      </m:e>
                      <m:sub>
                        <m:r>
                          <a:rPr lang="en-US" altLang="zh-CN" b="0" i="1" smtClean="0">
                            <a:solidFill>
                              <a:sysClr val="windowText" lastClr="000000"/>
                            </a:solidFill>
                            <a:latin typeface="Cambria Math" panose="02040503050406030204" pitchFamily="18" charset="0"/>
                            <a:ea typeface="宋体" panose="02010600030101010101" pitchFamily="2" charset="-122"/>
                          </a:rPr>
                          <m:t>0</m:t>
                        </m:r>
                      </m:sub>
                    </m:sSub>
                    <m:r>
                      <a:rPr lang="en-US" altLang="zh-CN" i="1">
                        <a:solidFill>
                          <a:sysClr val="windowText" lastClr="000000"/>
                        </a:solidFill>
                        <a:latin typeface="Cambria Math" panose="02040503050406030204" pitchFamily="18" charset="0"/>
                        <a:ea typeface="宋体" panose="02010600030101010101" pitchFamily="2" charset="-122"/>
                      </a:rPr>
                      <m:t>∈</m:t>
                    </m:r>
                    <m:sSub>
                      <m:sSubPr>
                        <m:ctrlPr>
                          <a:rPr lang="en-US" altLang="zh-CN" i="1" smtClean="0">
                            <a:solidFill>
                              <a:sysClr val="windowText" lastClr="000000"/>
                            </a:solidFill>
                            <a:latin typeface="Cambria Math" panose="02040503050406030204" pitchFamily="18" charset="0"/>
                            <a:ea typeface="宋体" panose="02010600030101010101" pitchFamily="2" charset="-122"/>
                          </a:rPr>
                        </m:ctrlPr>
                      </m:sSubPr>
                      <m:e>
                        <m:r>
                          <a:rPr lang="en-US" altLang="zh-CN" b="0" i="1" smtClean="0">
                            <a:solidFill>
                              <a:sysClr val="windowText" lastClr="000000"/>
                            </a:solidFill>
                            <a:latin typeface="Cambria Math" panose="02040503050406030204" pitchFamily="18" charset="0"/>
                            <a:ea typeface="宋体" panose="02010600030101010101" pitchFamily="2" charset="-122"/>
                          </a:rPr>
                          <m:t>𝑇</m:t>
                        </m:r>
                      </m:e>
                      <m:sub>
                        <m:r>
                          <a:rPr lang="en-US" altLang="zh-CN" b="0" i="1" smtClean="0">
                            <a:solidFill>
                              <a:sysClr val="windowText" lastClr="000000"/>
                            </a:solidFill>
                            <a:latin typeface="Cambria Math" panose="02040503050406030204" pitchFamily="18" charset="0"/>
                            <a:ea typeface="宋体" panose="02010600030101010101" pitchFamily="2" charset="-122"/>
                          </a:rPr>
                          <m:t>𝑓</m:t>
                        </m:r>
                      </m:sub>
                    </m:sSub>
                  </m:oMath>
                </a14:m>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存在一个有限时刻 </a:t>
                </a:r>
                <a14:m>
                  <m:oMath xmlns:m="http://schemas.openxmlformats.org/officeDocument/2006/math">
                    <m:sSub>
                      <m:sSubPr>
                        <m:ctrlPr>
                          <a:rPr lang="en-US" altLang="zh-CN" i="1">
                            <a:solidFill>
                              <a:sysClr val="windowText" lastClr="000000"/>
                            </a:solidFill>
                            <a:latin typeface="Cambria Math" panose="02040503050406030204" pitchFamily="18" charset="0"/>
                          </a:rPr>
                        </m:ctrlPr>
                      </m:sSubPr>
                      <m:e>
                        <m:r>
                          <a:rPr lang="en-US" altLang="zh-CN" b="0" i="1" smtClean="0">
                            <a:solidFill>
                              <a:sysClr val="windowText" lastClr="000000"/>
                            </a:solidFill>
                            <a:latin typeface="Cambria Math" panose="02040503050406030204" pitchFamily="18" charset="0"/>
                          </a:rPr>
                          <m:t>𝑡</m:t>
                        </m:r>
                      </m:e>
                      <m:sub>
                        <m:r>
                          <a:rPr lang="en-US" altLang="zh-CN" b="0" i="1" smtClean="0">
                            <a:solidFill>
                              <a:sysClr val="windowText" lastClr="000000"/>
                            </a:solidFill>
                            <a:latin typeface="Cambria Math" panose="02040503050406030204" pitchFamily="18" charset="0"/>
                          </a:rPr>
                          <m:t>1</m:t>
                        </m:r>
                      </m:sub>
                    </m:sSub>
                    <m:r>
                      <a:rPr lang="en-US" altLang="zh-CN" i="1">
                        <a:solidFill>
                          <a:sysClr val="windowText" lastClr="000000"/>
                        </a:solidFill>
                        <a:latin typeface="Cambria Math" panose="02040503050406030204" pitchFamily="18" charset="0"/>
                      </a:rPr>
                      <m:t>∈</m:t>
                    </m:r>
                    <m:sSub>
                      <m:sSubPr>
                        <m:ctrlPr>
                          <a:rPr lang="en-US" altLang="zh-CN" i="1">
                            <a:solidFill>
                              <a:sysClr val="windowText" lastClr="000000"/>
                            </a:solidFill>
                            <a:latin typeface="Cambria Math" panose="02040503050406030204" pitchFamily="18" charset="0"/>
                          </a:rPr>
                        </m:ctrlPr>
                      </m:sSubPr>
                      <m:e>
                        <m:r>
                          <a:rPr lang="en-US" altLang="zh-CN" i="1">
                            <a:solidFill>
                              <a:sysClr val="windowText" lastClr="000000"/>
                            </a:solidFill>
                            <a:latin typeface="Cambria Math" panose="02040503050406030204" pitchFamily="18" charset="0"/>
                          </a:rPr>
                          <m:t>𝑇</m:t>
                        </m:r>
                      </m:e>
                      <m:sub>
                        <m:r>
                          <a:rPr lang="en-US" altLang="zh-CN" i="1">
                            <a:solidFill>
                              <a:sysClr val="windowText" lastClr="000000"/>
                            </a:solidFill>
                            <a:latin typeface="Cambria Math" panose="02040503050406030204" pitchFamily="18" charset="0"/>
                          </a:rPr>
                          <m:t>𝑓</m:t>
                        </m:r>
                      </m:sub>
                    </m:sSub>
                    <m:r>
                      <a:rPr lang="en-US" altLang="zh-CN" i="1">
                        <a:solidFill>
                          <a:sysClr val="windowText" lastClr="000000"/>
                        </a:solidFill>
                        <a:latin typeface="Cambria Math" panose="02040503050406030204" pitchFamily="18" charset="0"/>
                      </a:rPr>
                      <m:t> </m:t>
                    </m:r>
                  </m:oMath>
                </a14:m>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solidFill>
                      <a:sysClr val="windowText" lastClr="000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i="1">
                            <a:solidFill>
                              <a:sysClr val="windowText" lastClr="000000"/>
                            </a:solidFill>
                            <a:latin typeface="Cambria Math" panose="02040503050406030204" pitchFamily="18" charset="0"/>
                          </a:rPr>
                        </m:ctrlPr>
                      </m:sSubPr>
                      <m:e>
                        <m:r>
                          <a:rPr lang="en-US" altLang="zh-CN" b="0" i="1" smtClean="0">
                            <a:solidFill>
                              <a:sysClr val="windowText" lastClr="000000"/>
                            </a:solidFill>
                            <a:latin typeface="Cambria Math" panose="02040503050406030204" pitchFamily="18" charset="0"/>
                          </a:rPr>
                          <m:t>𝑡</m:t>
                        </m:r>
                      </m:e>
                      <m:sub>
                        <m:r>
                          <a:rPr lang="en-US" altLang="zh-CN" b="0" i="1" smtClean="0">
                            <a:solidFill>
                              <a:sysClr val="windowText" lastClr="000000"/>
                            </a:solidFill>
                            <a:latin typeface="Cambria Math" panose="02040503050406030204" pitchFamily="18" charset="0"/>
                          </a:rPr>
                          <m:t>1</m:t>
                        </m:r>
                      </m:sub>
                    </m:sSub>
                    <m:r>
                      <a:rPr lang="en-US" altLang="zh-CN" b="0" i="1" smtClean="0">
                        <a:solidFill>
                          <a:sysClr val="windowText" lastClr="000000"/>
                        </a:solidFill>
                        <a:latin typeface="Cambria Math" panose="02040503050406030204" pitchFamily="18" charset="0"/>
                      </a:rPr>
                      <m:t>&gt;</m:t>
                    </m:r>
                    <m:sSub>
                      <m:sSubPr>
                        <m:ctrlPr>
                          <a:rPr lang="en-US" altLang="zh-CN" i="1" smtClean="0">
                            <a:solidFill>
                              <a:sysClr val="windowText" lastClr="000000"/>
                            </a:solidFill>
                            <a:latin typeface="Cambria Math" panose="02040503050406030204" pitchFamily="18" charset="0"/>
                          </a:rPr>
                        </m:ctrlPr>
                      </m:sSubPr>
                      <m:e>
                        <m:r>
                          <a:rPr lang="en-US" altLang="zh-CN" b="0" i="1" smtClean="0">
                            <a:solidFill>
                              <a:sysClr val="windowText" lastClr="000000"/>
                            </a:solidFill>
                            <a:latin typeface="Cambria Math" panose="02040503050406030204" pitchFamily="18" charset="0"/>
                          </a:rPr>
                          <m:t>𝑡</m:t>
                        </m:r>
                      </m:e>
                      <m:sub>
                        <m:r>
                          <a:rPr lang="en-US" altLang="zh-CN" b="0" i="1" smtClean="0">
                            <a:solidFill>
                              <a:sysClr val="windowText" lastClr="000000"/>
                            </a:solidFill>
                            <a:latin typeface="Cambria Math" panose="02040503050406030204" pitchFamily="18" charset="0"/>
                          </a:rPr>
                          <m:t>0</m:t>
                        </m:r>
                      </m:sub>
                    </m:sSub>
                    <m:r>
                      <a:rPr lang="en-US" altLang="zh-CN" i="1">
                        <a:solidFill>
                          <a:sysClr val="windowText" lastClr="000000"/>
                        </a:solidFill>
                        <a:latin typeface="Cambria Math" panose="02040503050406030204" pitchFamily="18" charset="0"/>
                      </a:rPr>
                      <m:t> </m:t>
                    </m:r>
                  </m:oMath>
                </a14:m>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，对于所有 </a:t>
                </a:r>
                <a:r>
                  <a:rPr lang="en-US" altLang="zh-CN" i="1" dirty="0">
                    <a:solidFill>
                      <a:sysClr val="windowText" lastClr="000000"/>
                    </a:solidFill>
                    <a:latin typeface="Times New Roman" panose="02020603050405020304" pitchFamily="18" charset="0"/>
                    <a:cs typeface="Times New Roman" panose="02020603050405020304" pitchFamily="18" charset="0"/>
                  </a:rPr>
                  <a:t>t</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14:m>
                  <m:oMath xmlns:m="http://schemas.openxmlformats.org/officeDocument/2006/math">
                    <m:sSub>
                      <m:sSubPr>
                        <m:ctrlPr>
                          <a:rPr lang="en-US" altLang="zh-CN" i="1">
                            <a:solidFill>
                              <a:sysClr val="windowText" lastClr="000000"/>
                            </a:solidFill>
                            <a:latin typeface="Cambria Math" panose="02040503050406030204" pitchFamily="18" charset="0"/>
                          </a:rPr>
                        </m:ctrlPr>
                      </m:sSubPr>
                      <m:e>
                        <m:r>
                          <a:rPr lang="en-US" altLang="zh-CN" b="0" i="1" smtClean="0">
                            <a:solidFill>
                              <a:sysClr val="windowText" lastClr="000000"/>
                            </a:solidFill>
                            <a:latin typeface="Cambria Math" panose="02040503050406030204" pitchFamily="18" charset="0"/>
                          </a:rPr>
                          <m:t>𝑡</m:t>
                        </m:r>
                      </m:e>
                      <m:sub>
                        <m:r>
                          <a:rPr lang="en-US" altLang="zh-CN" i="1">
                            <a:solidFill>
                              <a:sysClr val="windowText" lastClr="000000"/>
                            </a:solidFill>
                            <a:latin typeface="Cambria Math" panose="02040503050406030204" pitchFamily="18" charset="0"/>
                          </a:rPr>
                          <m:t>0</m:t>
                        </m:r>
                      </m:sub>
                    </m:sSub>
                  </m:oMath>
                </a14:m>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solidFill>
                      <a:sysClr val="windowText" lastClr="000000"/>
                    </a:solidFill>
                    <a:latin typeface="Times New Roman" panose="02020603050405020304" pitchFamily="18" charset="0"/>
                    <a:cs typeface="Times New Roman" panose="02020603050405020304" pitchFamily="18" charset="0"/>
                  </a:rPr>
                  <a:t> </a:t>
                </a:r>
                <a14:m>
                  <m:oMath xmlns:m="http://schemas.openxmlformats.org/officeDocument/2006/math">
                    <m:r>
                      <a:rPr lang="en-US" altLang="zh-CN" i="1" smtClean="0">
                        <a:solidFill>
                          <a:sysClr val="windowText" lastClr="000000"/>
                        </a:solidFill>
                        <a:latin typeface="Cambria Math" panose="02040503050406030204" pitchFamily="18" charset="0"/>
                      </a:rPr>
                      <m:t>𝑡</m:t>
                    </m:r>
                  </m:oMath>
                </a14:m>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系统的输出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y</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能唯一确定状态向量的初值 </a:t>
                </a:r>
                <a14:m>
                  <m:oMath xmlns:m="http://schemas.openxmlformats.org/officeDocument/2006/math">
                    <m:sSub>
                      <m:sSubPr>
                        <m:ctrlPr>
                          <a:rPr lang="en-US" altLang="zh-CN" i="1">
                            <a:solidFill>
                              <a:sysClr val="windowText" lastClr="000000"/>
                            </a:solidFill>
                            <a:latin typeface="Cambria Math" panose="02040503050406030204" pitchFamily="18" charset="0"/>
                          </a:rPr>
                        </m:ctrlPr>
                      </m:sSubPr>
                      <m:e>
                        <m:r>
                          <a:rPr lang="en-US" altLang="zh-CN" b="0" i="1" smtClean="0">
                            <a:solidFill>
                              <a:sysClr val="windowText" lastClr="000000"/>
                            </a:solidFill>
                            <a:latin typeface="Cambria Math" panose="02040503050406030204" pitchFamily="18" charset="0"/>
                          </a:rPr>
                          <m:t>𝑥</m:t>
                        </m:r>
                      </m:e>
                      <m:sub>
                        <m:r>
                          <a:rPr lang="en-US" altLang="zh-CN" i="1">
                            <a:solidFill>
                              <a:sysClr val="windowText" lastClr="000000"/>
                            </a:solidFill>
                            <a:latin typeface="Cambria Math" panose="02040503050406030204" pitchFamily="18" charset="0"/>
                          </a:rPr>
                          <m:t>0</m:t>
                        </m:r>
                      </m:sub>
                    </m:sSub>
                  </m:oMath>
                </a14:m>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则称系统在时间区间</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14:m>
                  <m:oMath xmlns:m="http://schemas.openxmlformats.org/officeDocument/2006/math">
                    <m:sSub>
                      <m:sSubPr>
                        <m:ctrlPr>
                          <a:rPr lang="en-US" altLang="zh-CN" i="1">
                            <a:solidFill>
                              <a:sysClr val="windowText" lastClr="000000"/>
                            </a:solidFill>
                            <a:latin typeface="Cambria Math" panose="02040503050406030204" pitchFamily="18" charset="0"/>
                          </a:rPr>
                        </m:ctrlPr>
                      </m:sSubPr>
                      <m:e>
                        <m:r>
                          <a:rPr lang="en-US" altLang="zh-CN" b="0" i="1" smtClean="0">
                            <a:solidFill>
                              <a:sysClr val="windowText" lastClr="000000"/>
                            </a:solidFill>
                            <a:latin typeface="Cambria Math" panose="02040503050406030204" pitchFamily="18" charset="0"/>
                          </a:rPr>
                          <m:t>𝑡</m:t>
                        </m:r>
                      </m:e>
                      <m:sub>
                        <m:r>
                          <a:rPr lang="en-US" altLang="zh-CN" i="1">
                            <a:solidFill>
                              <a:sysClr val="windowText" lastClr="000000"/>
                            </a:solidFill>
                            <a:latin typeface="Cambria Math" panose="02040503050406030204" pitchFamily="18" charset="0"/>
                          </a:rPr>
                          <m:t>0</m:t>
                        </m:r>
                      </m:sub>
                    </m:sSub>
                    <m:r>
                      <a:rPr lang="en-US" altLang="zh-CN" i="1">
                        <a:solidFill>
                          <a:sysClr val="windowText" lastClr="000000"/>
                        </a:solidFill>
                        <a:latin typeface="Cambria Math" panose="02040503050406030204" pitchFamily="18" charset="0"/>
                      </a:rPr>
                      <m:t> </m:t>
                    </m:r>
                  </m:oMath>
                </a14:m>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solidFill>
                      <a:sysClr val="windowText" lastClr="000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i="1" smtClean="0">
                            <a:solidFill>
                              <a:sysClr val="windowText" lastClr="000000"/>
                            </a:solidFill>
                            <a:latin typeface="Cambria Math" panose="02040503050406030204" pitchFamily="18" charset="0"/>
                          </a:rPr>
                        </m:ctrlPr>
                      </m:sSubPr>
                      <m:e>
                        <m:r>
                          <a:rPr lang="en-US" altLang="zh-CN" b="0" i="1" smtClean="0">
                            <a:solidFill>
                              <a:sysClr val="windowText" lastClr="000000"/>
                            </a:solidFill>
                            <a:latin typeface="Cambria Math" panose="02040503050406030204" pitchFamily="18" charset="0"/>
                          </a:rPr>
                          <m:t>𝑡</m:t>
                        </m:r>
                      </m:e>
                      <m:sub>
                        <m:r>
                          <a:rPr lang="en-US" altLang="zh-CN" b="0" i="1" smtClean="0">
                            <a:solidFill>
                              <a:sysClr val="windowText" lastClr="000000"/>
                            </a:solidFill>
                            <a:latin typeface="Cambria Math" panose="02040503050406030204" pitchFamily="18" charset="0"/>
                          </a:rPr>
                          <m:t>1</m:t>
                        </m:r>
                      </m:sub>
                    </m:sSub>
                  </m:oMath>
                </a14:m>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内是完全可观测的，简称系统可观。</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b="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定义</a:t>
                </a:r>
                <a:r>
                  <a:rPr lang="en-US" altLang="zh-CN" b="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6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对于式 </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(2.119)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所示线性时变连续系统，如果取定初始时刻 </a:t>
                </a:r>
                <a14:m>
                  <m:oMath xmlns:m="http://schemas.openxmlformats.org/officeDocument/2006/math">
                    <m:sSub>
                      <m:sSubPr>
                        <m:ctrlPr>
                          <a:rPr lang="en-US" altLang="zh-CN" i="1" smtClean="0">
                            <a:solidFill>
                              <a:sysClr val="windowText" lastClr="000000"/>
                            </a:solidFill>
                            <a:latin typeface="Cambria Math" panose="02040503050406030204" pitchFamily="18" charset="0"/>
                            <a:ea typeface="宋体" panose="02010600030101010101" pitchFamily="2" charset="-122"/>
                          </a:rPr>
                        </m:ctrlPr>
                      </m:sSubPr>
                      <m:e>
                        <m:r>
                          <a:rPr lang="en-US" altLang="zh-CN" b="0" i="1" smtClean="0">
                            <a:solidFill>
                              <a:sysClr val="windowText" lastClr="000000"/>
                            </a:solidFill>
                            <a:latin typeface="Cambria Math" panose="02040503050406030204" pitchFamily="18" charset="0"/>
                            <a:ea typeface="宋体" panose="02010600030101010101" pitchFamily="2" charset="-122"/>
                          </a:rPr>
                          <m:t>𝑡</m:t>
                        </m:r>
                      </m:e>
                      <m:sub>
                        <m:r>
                          <a:rPr lang="en-US" altLang="zh-CN" b="0" i="1" smtClean="0">
                            <a:solidFill>
                              <a:sysClr val="windowText" lastClr="000000"/>
                            </a:solidFill>
                            <a:latin typeface="Cambria Math" panose="02040503050406030204" pitchFamily="18" charset="0"/>
                            <a:ea typeface="宋体" panose="02010600030101010101" pitchFamily="2" charset="-122"/>
                          </a:rPr>
                          <m:t>0</m:t>
                        </m:r>
                      </m:sub>
                    </m:sSub>
                    <m:r>
                      <a:rPr lang="en-US" altLang="zh-CN" i="1">
                        <a:solidFill>
                          <a:sysClr val="windowText" lastClr="000000"/>
                        </a:solidFill>
                        <a:latin typeface="Cambria Math" panose="02040503050406030204" pitchFamily="18" charset="0"/>
                        <a:ea typeface="宋体" panose="02010600030101010101" pitchFamily="2" charset="-122"/>
                      </a:rPr>
                      <m:t>∈</m:t>
                    </m:r>
                    <m:sSub>
                      <m:sSubPr>
                        <m:ctrlPr>
                          <a:rPr lang="en-US" altLang="zh-CN" i="1" smtClean="0">
                            <a:solidFill>
                              <a:sysClr val="windowText" lastClr="000000"/>
                            </a:solidFill>
                            <a:latin typeface="Cambria Math" panose="02040503050406030204" pitchFamily="18" charset="0"/>
                            <a:ea typeface="宋体" panose="02010600030101010101" pitchFamily="2" charset="-122"/>
                          </a:rPr>
                        </m:ctrlPr>
                      </m:sSubPr>
                      <m:e>
                        <m:r>
                          <a:rPr lang="en-US" altLang="zh-CN" b="0" i="1" smtClean="0">
                            <a:solidFill>
                              <a:sysClr val="windowText" lastClr="000000"/>
                            </a:solidFill>
                            <a:latin typeface="Cambria Math" panose="02040503050406030204" pitchFamily="18" charset="0"/>
                            <a:ea typeface="宋体" panose="02010600030101010101" pitchFamily="2" charset="-122"/>
                          </a:rPr>
                          <m:t>𝑇</m:t>
                        </m:r>
                      </m:e>
                      <m:sub>
                        <m:r>
                          <a:rPr lang="en-US" altLang="zh-CN" b="0" i="1" smtClean="0">
                            <a:solidFill>
                              <a:sysClr val="windowText" lastClr="000000"/>
                            </a:solidFill>
                            <a:latin typeface="Cambria Math" panose="02040503050406030204" pitchFamily="18" charset="0"/>
                            <a:ea typeface="宋体" panose="02010600030101010101" pitchFamily="2" charset="-122"/>
                          </a:rPr>
                          <m:t>𝑓</m:t>
                        </m:r>
                      </m:sub>
                    </m:sSub>
                  </m:oMath>
                </a14:m>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存在一个有限时刻 </a:t>
                </a:r>
                <a14:m>
                  <m:oMath xmlns:m="http://schemas.openxmlformats.org/officeDocument/2006/math">
                    <m:sSub>
                      <m:sSubPr>
                        <m:ctrlPr>
                          <a:rPr lang="en-US" altLang="zh-CN" i="1">
                            <a:solidFill>
                              <a:sysClr val="windowText" lastClr="000000"/>
                            </a:solidFill>
                            <a:latin typeface="Cambria Math" panose="02040503050406030204" pitchFamily="18" charset="0"/>
                          </a:rPr>
                        </m:ctrlPr>
                      </m:sSubPr>
                      <m:e>
                        <m:r>
                          <a:rPr lang="en-US" altLang="zh-CN" b="0" i="1" smtClean="0">
                            <a:solidFill>
                              <a:sysClr val="windowText" lastClr="000000"/>
                            </a:solidFill>
                            <a:latin typeface="Cambria Math" panose="02040503050406030204" pitchFamily="18" charset="0"/>
                          </a:rPr>
                          <m:t>𝑡</m:t>
                        </m:r>
                      </m:e>
                      <m:sub>
                        <m:r>
                          <a:rPr lang="en-US" altLang="zh-CN" i="1">
                            <a:solidFill>
                              <a:sysClr val="windowText" lastClr="000000"/>
                            </a:solidFill>
                            <a:latin typeface="Cambria Math" panose="02040503050406030204" pitchFamily="18" charset="0"/>
                          </a:rPr>
                          <m:t>1</m:t>
                        </m:r>
                      </m:sub>
                    </m:sSub>
                    <m:r>
                      <a:rPr lang="en-US" altLang="zh-CN" i="1">
                        <a:solidFill>
                          <a:sysClr val="windowText" lastClr="000000"/>
                        </a:solidFill>
                        <a:latin typeface="Cambria Math" panose="02040503050406030204" pitchFamily="18" charset="0"/>
                      </a:rPr>
                      <m:t>∈</m:t>
                    </m:r>
                    <m:sSub>
                      <m:sSubPr>
                        <m:ctrlPr>
                          <a:rPr lang="en-US" altLang="zh-CN" i="1">
                            <a:solidFill>
                              <a:sysClr val="windowText" lastClr="000000"/>
                            </a:solidFill>
                            <a:latin typeface="Cambria Math" panose="02040503050406030204" pitchFamily="18" charset="0"/>
                          </a:rPr>
                        </m:ctrlPr>
                      </m:sSubPr>
                      <m:e>
                        <m:r>
                          <a:rPr lang="en-US" altLang="zh-CN" i="1">
                            <a:solidFill>
                              <a:sysClr val="windowText" lastClr="000000"/>
                            </a:solidFill>
                            <a:latin typeface="Cambria Math" panose="02040503050406030204" pitchFamily="18" charset="0"/>
                          </a:rPr>
                          <m:t>𝑇</m:t>
                        </m:r>
                      </m:e>
                      <m:sub>
                        <m:r>
                          <a:rPr lang="en-US" altLang="zh-CN" i="1">
                            <a:solidFill>
                              <a:sysClr val="windowText" lastClr="000000"/>
                            </a:solidFill>
                            <a:latin typeface="Cambria Math" panose="02040503050406030204" pitchFamily="18" charset="0"/>
                          </a:rPr>
                          <m:t>𝑓</m:t>
                        </m:r>
                      </m:sub>
                    </m:sSub>
                    <m:r>
                      <a:rPr lang="en-US" altLang="zh-CN" i="1">
                        <a:solidFill>
                          <a:sysClr val="windowText" lastClr="000000"/>
                        </a:solidFill>
                        <a:latin typeface="Cambria Math" panose="02040503050406030204" pitchFamily="18" charset="0"/>
                      </a:rPr>
                      <m:t> </m:t>
                    </m:r>
                  </m:oMath>
                </a14:m>
                <a:r>
                  <a:rPr lang="zh-CN" altLang="en-US" dirty="0">
                    <a:solidFill>
                      <a:sysClr val="windowText" lastClr="000000"/>
                    </a:solidFill>
                    <a:latin typeface="Times New Roman" panose="02020603050405020304" pitchFamily="18" charset="0"/>
                    <a:cs typeface="Times New Roman" panose="02020603050405020304" pitchFamily="18" charset="0"/>
                  </a:rPr>
                  <a:t>，</a:t>
                </a:r>
                <a:r>
                  <a:rPr lang="en-US" altLang="zh-CN" dirty="0">
                    <a:solidFill>
                      <a:sysClr val="windowText" lastClr="000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i="1" smtClean="0">
                            <a:solidFill>
                              <a:sysClr val="windowText" lastClr="000000"/>
                            </a:solidFill>
                            <a:latin typeface="Cambria Math" panose="02040503050406030204" pitchFamily="18" charset="0"/>
                          </a:rPr>
                        </m:ctrlPr>
                      </m:sSubPr>
                      <m:e>
                        <m:r>
                          <a:rPr lang="en-US" altLang="zh-CN" b="0" i="1" smtClean="0">
                            <a:solidFill>
                              <a:sysClr val="windowText" lastClr="000000"/>
                            </a:solidFill>
                            <a:latin typeface="Cambria Math" panose="02040503050406030204" pitchFamily="18" charset="0"/>
                          </a:rPr>
                          <m:t>𝑡</m:t>
                        </m:r>
                      </m:e>
                      <m:sub>
                        <m:r>
                          <a:rPr lang="en-US" altLang="zh-CN" i="1">
                            <a:solidFill>
                              <a:sysClr val="windowText" lastClr="000000"/>
                            </a:solidFill>
                            <a:latin typeface="Cambria Math" panose="02040503050406030204" pitchFamily="18" charset="0"/>
                          </a:rPr>
                          <m:t>1</m:t>
                        </m:r>
                      </m:sub>
                    </m:sSub>
                    <m:r>
                      <a:rPr lang="en-US" altLang="zh-CN" i="1">
                        <a:solidFill>
                          <a:sysClr val="windowText" lastClr="000000"/>
                        </a:solidFill>
                        <a:latin typeface="Cambria Math" panose="02040503050406030204" pitchFamily="18" charset="0"/>
                      </a:rPr>
                      <m:t>&gt;</m:t>
                    </m:r>
                    <m:sSub>
                      <m:sSubPr>
                        <m:ctrlPr>
                          <a:rPr lang="en-US" altLang="zh-CN" i="1">
                            <a:solidFill>
                              <a:sysClr val="windowText" lastClr="000000"/>
                            </a:solidFill>
                            <a:latin typeface="Cambria Math" panose="02040503050406030204" pitchFamily="18" charset="0"/>
                          </a:rPr>
                        </m:ctrlPr>
                      </m:sSubPr>
                      <m:e>
                        <m:r>
                          <a:rPr lang="en-US" altLang="zh-CN" i="1">
                            <a:solidFill>
                              <a:sysClr val="windowText" lastClr="000000"/>
                            </a:solidFill>
                            <a:latin typeface="Cambria Math" panose="02040503050406030204" pitchFamily="18" charset="0"/>
                          </a:rPr>
                          <m:t>𝑡</m:t>
                        </m:r>
                      </m:e>
                      <m:sub>
                        <m:r>
                          <a:rPr lang="en-US" altLang="zh-CN" i="1">
                            <a:solidFill>
                              <a:sysClr val="windowText" lastClr="000000"/>
                            </a:solidFill>
                            <a:latin typeface="Cambria Math" panose="02040503050406030204" pitchFamily="18" charset="0"/>
                          </a:rPr>
                          <m:t>0</m:t>
                        </m:r>
                      </m:sub>
                    </m:sSub>
                  </m:oMath>
                </a14:m>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对于所有 </a:t>
                </a:r>
                <a:r>
                  <a:rPr lang="en-US" altLang="zh-CN" i="1" dirty="0">
                    <a:solidFill>
                      <a:sysClr val="windowText" lastClr="000000"/>
                    </a:solidFill>
                    <a:latin typeface="Times New Roman" panose="02020603050405020304" pitchFamily="18" charset="0"/>
                    <a:cs typeface="Times New Roman" panose="02020603050405020304" pitchFamily="18" charset="0"/>
                  </a:rPr>
                  <a:t>t</a:t>
                </a:r>
                <a:r>
                  <a:rPr lang="en-US" altLang="zh-CN" dirty="0">
                    <a:solidFill>
                      <a:sysClr val="windowText" lastClr="000000"/>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zh-CN" i="1">
                            <a:solidFill>
                              <a:sysClr val="windowText" lastClr="000000"/>
                            </a:solidFill>
                            <a:latin typeface="Cambria Math" panose="02040503050406030204" pitchFamily="18" charset="0"/>
                          </a:rPr>
                        </m:ctrlPr>
                      </m:sSubPr>
                      <m:e>
                        <m:r>
                          <a:rPr lang="en-US" altLang="zh-CN" b="0" i="1" smtClean="0">
                            <a:solidFill>
                              <a:sysClr val="windowText" lastClr="000000"/>
                            </a:solidFill>
                            <a:latin typeface="Cambria Math" panose="02040503050406030204" pitchFamily="18" charset="0"/>
                          </a:rPr>
                          <m:t>𝑡</m:t>
                        </m:r>
                      </m:e>
                      <m:sub>
                        <m:r>
                          <a:rPr lang="en-US" altLang="zh-CN" i="1">
                            <a:solidFill>
                              <a:sysClr val="windowText" lastClr="000000"/>
                            </a:solidFill>
                            <a:latin typeface="Cambria Math" panose="02040503050406030204" pitchFamily="18" charset="0"/>
                          </a:rPr>
                          <m:t>0</m:t>
                        </m:r>
                      </m:sub>
                    </m:sSub>
                  </m:oMath>
                </a14:m>
                <a:r>
                  <a:rPr lang="en-US" altLang="zh-CN" dirty="0">
                    <a:solidFill>
                      <a:sysClr val="windowText" lastClr="000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i="1">
                            <a:solidFill>
                              <a:sysClr val="windowText" lastClr="000000"/>
                            </a:solidFill>
                            <a:latin typeface="Cambria Math" panose="02040503050406030204" pitchFamily="18" charset="0"/>
                          </a:rPr>
                        </m:ctrlPr>
                      </m:sSubPr>
                      <m:e>
                        <m:r>
                          <a:rPr lang="en-US" altLang="zh-CN" b="0" i="1" smtClean="0">
                            <a:solidFill>
                              <a:sysClr val="windowText" lastClr="000000"/>
                            </a:solidFill>
                            <a:latin typeface="Cambria Math" panose="02040503050406030204" pitchFamily="18" charset="0"/>
                          </a:rPr>
                          <m:t>𝑡</m:t>
                        </m:r>
                      </m:e>
                      <m:sub>
                        <m:r>
                          <a:rPr lang="en-US" altLang="zh-CN" i="1">
                            <a:solidFill>
                              <a:sysClr val="windowText" lastClr="000000"/>
                            </a:solidFill>
                            <a:latin typeface="Cambria Math" panose="02040503050406030204" pitchFamily="18" charset="0"/>
                          </a:rPr>
                          <m:t>1</m:t>
                        </m:r>
                      </m:sub>
                    </m:sSub>
                  </m:oMath>
                </a14:m>
                <a:r>
                  <a:rPr lang="en-US" altLang="zh-CN" dirty="0">
                    <a:solidFill>
                      <a:sysClr val="windowText" lastClr="000000"/>
                    </a:solidFill>
                    <a:latin typeface="Times New Roman" panose="02020603050405020304" pitchFamily="18" charset="0"/>
                    <a:cs typeface="Times New Roman" panose="02020603050405020304" pitchFamily="18" charset="0"/>
                  </a:rPr>
                  <a:t>] ,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系统的输出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y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不能唯一确定所有状态的初值 </a:t>
                </a:r>
                <a14:m>
                  <m:oMath xmlns:m="http://schemas.openxmlformats.org/officeDocument/2006/math">
                    <m:sSub>
                      <m:sSubPr>
                        <m:ctrlPr>
                          <a:rPr lang="en-US" altLang="zh-CN" i="1">
                            <a:solidFill>
                              <a:sysClr val="windowText" lastClr="000000"/>
                            </a:solidFill>
                            <a:latin typeface="Cambria Math" panose="02040503050406030204" pitchFamily="18" charset="0"/>
                          </a:rPr>
                        </m:ctrlPr>
                      </m:sSubPr>
                      <m:e>
                        <m:r>
                          <a:rPr lang="en-US" altLang="zh-CN" b="0" i="1" smtClean="0">
                            <a:solidFill>
                              <a:sysClr val="windowText" lastClr="000000"/>
                            </a:solidFill>
                            <a:latin typeface="Cambria Math" panose="02040503050406030204" pitchFamily="18" charset="0"/>
                          </a:rPr>
                          <m:t>𝑥</m:t>
                        </m:r>
                      </m:e>
                      <m:sub>
                        <m:r>
                          <a:rPr lang="en-US" altLang="zh-CN" b="0" i="1" smtClean="0">
                            <a:solidFill>
                              <a:sysClr val="windowText" lastClr="000000"/>
                            </a:solidFill>
                            <a:latin typeface="Cambria Math" panose="02040503050406030204" pitchFamily="18" charset="0"/>
                          </a:rPr>
                          <m:t>𝑖</m:t>
                        </m:r>
                      </m:sub>
                    </m:sSub>
                    <m:r>
                      <a:rPr lang="en-US" altLang="zh-CN" b="0" i="1" smtClean="0">
                        <a:solidFill>
                          <a:sysClr val="windowText" lastClr="000000"/>
                        </a:solidFill>
                        <a:latin typeface="Cambria Math" panose="02040503050406030204" pitchFamily="18" charset="0"/>
                      </a:rPr>
                      <m:t>(</m:t>
                    </m:r>
                    <m:sSub>
                      <m:sSubPr>
                        <m:ctrlPr>
                          <a:rPr lang="en-US" altLang="zh-CN" i="1">
                            <a:solidFill>
                              <a:sysClr val="windowText" lastClr="000000"/>
                            </a:solidFill>
                            <a:latin typeface="Cambria Math" panose="02040503050406030204" pitchFamily="18" charset="0"/>
                          </a:rPr>
                        </m:ctrlPr>
                      </m:sSubPr>
                      <m:e>
                        <m:r>
                          <a:rPr lang="en-US" altLang="zh-CN" b="0" i="1" smtClean="0">
                            <a:solidFill>
                              <a:sysClr val="windowText" lastClr="000000"/>
                            </a:solidFill>
                            <a:latin typeface="Cambria Math" panose="02040503050406030204" pitchFamily="18" charset="0"/>
                          </a:rPr>
                          <m:t>𝑡</m:t>
                        </m:r>
                      </m:e>
                      <m:sub>
                        <m:r>
                          <a:rPr lang="en-US" altLang="zh-CN" b="0" i="1" smtClean="0">
                            <a:solidFill>
                              <a:sysClr val="windowText" lastClr="000000"/>
                            </a:solidFill>
                            <a:latin typeface="Cambria Math" panose="02040503050406030204" pitchFamily="18" charset="0"/>
                          </a:rPr>
                          <m:t>0</m:t>
                        </m:r>
                      </m:sub>
                    </m:sSub>
                    <m:r>
                      <a:rPr lang="en-US" altLang="zh-CN" b="0" i="1" smtClean="0">
                        <a:solidFill>
                          <a:sysClr val="windowText" lastClr="000000"/>
                        </a:solidFill>
                        <a:latin typeface="Cambria Math" panose="02040503050406030204" pitchFamily="18" charset="0"/>
                      </a:rPr>
                      <m:t>)</m:t>
                    </m:r>
                  </m:oMath>
                </a14:m>
                <a:r>
                  <a:rPr lang="en-US" altLang="ja-JP"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i</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=1,2,…,n ,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即至少有一个状态的初值不能被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y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确定，则称系统在时间区间 </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14:m>
                  <m:oMath xmlns:m="http://schemas.openxmlformats.org/officeDocument/2006/math">
                    <m:sSub>
                      <m:sSubPr>
                        <m:ctrlPr>
                          <a:rPr lang="en-US" altLang="zh-CN" i="1">
                            <a:solidFill>
                              <a:sysClr val="windowText" lastClr="000000"/>
                            </a:solidFill>
                            <a:latin typeface="Cambria Math" panose="02040503050406030204" pitchFamily="18" charset="0"/>
                          </a:rPr>
                        </m:ctrlPr>
                      </m:sSubPr>
                      <m:e>
                        <m:r>
                          <a:rPr lang="en-US" altLang="zh-CN" b="0" i="1" smtClean="0">
                            <a:solidFill>
                              <a:sysClr val="windowText" lastClr="000000"/>
                            </a:solidFill>
                            <a:latin typeface="Cambria Math" panose="02040503050406030204" pitchFamily="18" charset="0"/>
                          </a:rPr>
                          <m:t>𝑡</m:t>
                        </m:r>
                      </m:e>
                      <m:sub>
                        <m:r>
                          <a:rPr lang="en-US" altLang="zh-CN" b="0" i="1" smtClean="0">
                            <a:solidFill>
                              <a:sysClr val="windowText" lastClr="000000"/>
                            </a:solidFill>
                            <a:latin typeface="Cambria Math" panose="02040503050406030204" pitchFamily="18" charset="0"/>
                          </a:rPr>
                          <m:t>0</m:t>
                        </m:r>
                      </m:sub>
                    </m:sSub>
                    <m:r>
                      <a:rPr lang="zh-CN" altLang="en-US" i="1" smtClean="0">
                        <a:solidFill>
                          <a:sysClr val="windowText" lastClr="000000"/>
                        </a:solidFill>
                        <a:latin typeface="Cambria Math" panose="02040503050406030204" pitchFamily="18" charset="0"/>
                      </a:rPr>
                      <m:t>，</m:t>
                    </m:r>
                    <m:sSub>
                      <m:sSubPr>
                        <m:ctrlPr>
                          <a:rPr lang="en-US" altLang="zh-CN" i="1" smtClean="0">
                            <a:solidFill>
                              <a:sysClr val="windowText" lastClr="000000"/>
                            </a:solidFill>
                            <a:latin typeface="Cambria Math" panose="02040503050406030204" pitchFamily="18" charset="0"/>
                          </a:rPr>
                        </m:ctrlPr>
                      </m:sSubPr>
                      <m:e>
                        <m:r>
                          <a:rPr lang="en-US" altLang="zh-CN" b="0" i="1" smtClean="0">
                            <a:solidFill>
                              <a:sysClr val="windowText" lastClr="000000"/>
                            </a:solidFill>
                            <a:latin typeface="Cambria Math" panose="02040503050406030204" pitchFamily="18" charset="0"/>
                          </a:rPr>
                          <m:t>𝑡</m:t>
                        </m:r>
                      </m:e>
                      <m:sub>
                        <m:r>
                          <a:rPr lang="en-US" altLang="zh-CN" b="0" i="1" smtClean="0">
                            <a:solidFill>
                              <a:sysClr val="windowText" lastClr="000000"/>
                            </a:solidFill>
                            <a:latin typeface="Cambria Math" panose="02040503050406030204" pitchFamily="18" charset="0"/>
                          </a:rPr>
                          <m:t>1</m:t>
                        </m:r>
                      </m:sub>
                    </m:sSub>
                  </m:oMath>
                </a14:m>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内是不完全可观测的，简称系统不可观。</a:t>
                </a:r>
                <a:endPar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75" name="矩形 74"/>
              <p:cNvSpPr>
                <a:spLocks noRot="1" noChangeAspect="1" noMove="1" noResize="1" noEditPoints="1" noAdjustHandles="1" noChangeArrowheads="1" noChangeShapeType="1" noTextEdit="1"/>
              </p:cNvSpPr>
              <p:nvPr/>
            </p:nvSpPr>
            <p:spPr>
              <a:xfrm>
                <a:off x="389980" y="670902"/>
                <a:ext cx="7638406" cy="3879460"/>
              </a:xfrm>
              <a:prstGeom prst="rect">
                <a:avLst/>
              </a:prstGeom>
              <a:blipFill>
                <a:blip r:embed="rId3"/>
                <a:stretch>
                  <a:fillRect l="-718" r="-1357" b="-1258"/>
                </a:stretch>
              </a:blipFill>
            </p:spPr>
            <p:txBody>
              <a:bodyPr/>
              <a:lstStyle/>
              <a:p>
                <a:r>
                  <a:rPr lang="zh-CN" altLang="en-US">
                    <a:noFill/>
                  </a:rPr>
                  <a:t> </a:t>
                </a:r>
              </a:p>
            </p:txBody>
          </p:sp>
        </mc:Fallback>
      </mc:AlternateContent>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89980" y="670902"/>
            <a:ext cx="7638406" cy="1273875"/>
          </a:xfrm>
          <a:prstGeom prst="rect">
            <a:avLst/>
          </a:prstGeom>
          <a:noFill/>
        </p:spPr>
        <p:txBody>
          <a:bodyPr wrap="square">
            <a:spAutoFit/>
          </a:bodyPr>
          <a:lstStyle/>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    2</a:t>
            </a:r>
            <a:r>
              <a:rPr lang="zh-CN" altLang="en-US" dirty="0">
                <a:solidFill>
                  <a:sysClr val="windowText" lastClr="000000"/>
                </a:solidFill>
                <a:latin typeface="宋体" panose="02010600030101010101" pitchFamily="2" charset="-122"/>
                <a:ea typeface="宋体" panose="02010600030101010101" pitchFamily="2" charset="-122"/>
              </a:rPr>
              <a:t>、可观测性判据</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    (1)</a:t>
            </a:r>
            <a:r>
              <a:rPr lang="zh-CN" altLang="en-US" dirty="0">
                <a:solidFill>
                  <a:sysClr val="windowText" lastClr="000000"/>
                </a:solidFill>
                <a:latin typeface="宋体" panose="02010600030101010101" pitchFamily="2" charset="-122"/>
                <a:ea typeface="宋体" panose="02010600030101010101" pitchFamily="2" charset="-122"/>
              </a:rPr>
              <a:t>格拉姆矩阵判据</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pSp>
        <p:nvGrpSpPr>
          <p:cNvPr id="11" name="组合 10"/>
          <p:cNvGrpSpPr/>
          <p:nvPr/>
        </p:nvGrpSpPr>
        <p:grpSpPr>
          <a:xfrm>
            <a:off x="834798" y="1469594"/>
            <a:ext cx="7274230" cy="3593166"/>
            <a:chOff x="834798" y="1469594"/>
            <a:chExt cx="7274230" cy="3593166"/>
          </a:xfrm>
        </p:grpSpPr>
        <p:grpSp>
          <p:nvGrpSpPr>
            <p:cNvPr id="12" name="组合 11"/>
            <p:cNvGrpSpPr/>
            <p:nvPr/>
          </p:nvGrpSpPr>
          <p:grpSpPr>
            <a:xfrm>
              <a:off x="834798" y="1469594"/>
              <a:ext cx="7193585" cy="2543793"/>
              <a:chOff x="834798" y="1469594"/>
              <a:chExt cx="7193585" cy="2543793"/>
            </a:xfrm>
          </p:grpSpPr>
          <mc:AlternateContent xmlns:mc="http://schemas.openxmlformats.org/markup-compatibility/2006" xmlns:a14="http://schemas.microsoft.com/office/drawing/2010/main">
            <mc:Choice Requires="a14">
              <p:sp>
                <p:nvSpPr>
                  <p:cNvPr id="14" name="矩形 13"/>
                  <p:cNvSpPr/>
                  <p:nvPr/>
                </p:nvSpPr>
                <p:spPr>
                  <a:xfrm>
                    <a:off x="834798" y="1469594"/>
                    <a:ext cx="7193585" cy="1689373"/>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式</a:t>
                    </a:r>
                    <a:r>
                      <a:rPr lang="en-US" altLang="zh-CN" dirty="0">
                        <a:solidFill>
                          <a:sysClr val="windowText" lastClr="000000"/>
                        </a:solidFill>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2.119)</a:t>
                    </a:r>
                    <a:r>
                      <a:rPr lang="zh-CN" altLang="en-US" dirty="0">
                        <a:latin typeface="宋体" panose="02010600030101010101" pitchFamily="2" charset="-122"/>
                        <a:ea typeface="宋体" panose="02010600030101010101" pitchFamily="2" charset="-122"/>
                      </a:rPr>
                      <a:t>所示线性时变连续系统在 </a:t>
                    </a:r>
                    <a14:m>
                      <m:oMath xmlns:m="http://schemas.openxmlformats.org/officeDocument/2006/math">
                        <m:sSub>
                          <m:sSubPr>
                            <m:ctrlPr>
                              <a:rPr lang="en-US" altLang="zh-CN" i="1" smtClean="0">
                                <a:latin typeface="Cambria Math" panose="02040503050406030204" pitchFamily="18" charset="0"/>
                                <a:ea typeface="宋体" panose="02010600030101010101" pitchFamily="2" charset="-122"/>
                              </a:rPr>
                            </m:ctrlPr>
                          </m:sSubPr>
                          <m:e>
                            <m:r>
                              <a:rPr lang="en-US" altLang="zh-CN" b="0" i="1" smtClean="0">
                                <a:latin typeface="Cambria Math" panose="02040503050406030204" pitchFamily="18" charset="0"/>
                                <a:ea typeface="宋体" panose="02010600030101010101" pitchFamily="2" charset="-122"/>
                              </a:rPr>
                              <m:t>𝑡</m:t>
                            </m:r>
                          </m:e>
                          <m:sub>
                            <m:r>
                              <a:rPr lang="en-US" altLang="zh-CN" b="0" i="1" smtClean="0">
                                <a:latin typeface="Cambria Math" panose="02040503050406030204" pitchFamily="18" charset="0"/>
                                <a:ea typeface="宋体" panose="02010600030101010101" pitchFamily="2" charset="-122"/>
                              </a:rPr>
                              <m:t>0</m:t>
                            </m:r>
                          </m:sub>
                        </m:sSub>
                        <m:r>
                          <a:rPr lang="en-US" altLang="zh-CN" b="0" i="0" smtClean="0">
                            <a:latin typeface="Cambria Math" panose="02040503050406030204" pitchFamily="18" charset="0"/>
                            <a:ea typeface="宋体" panose="02010600030101010101" pitchFamily="2" charset="-122"/>
                          </a:rPr>
                          <m:t> </m:t>
                        </m:r>
                      </m:oMath>
                    </a14:m>
                    <a:r>
                      <a:rPr lang="zh-CN" altLang="en-US" dirty="0">
                        <a:latin typeface="宋体" panose="02010600030101010101" pitchFamily="2" charset="-122"/>
                        <a:ea typeface="宋体" panose="02010600030101010101" pitchFamily="2" charset="-122"/>
                      </a:rPr>
                      <a:t>时刻完全可观测的充分必要条件是存在某个有限时刻</a:t>
                    </a:r>
                    <a:r>
                      <a:rPr lang="en-US" altLang="zh-CN" dirty="0">
                        <a:latin typeface="宋体" panose="02010600030101010101" pitchFamily="2" charset="-122"/>
                        <a:ea typeface="宋体" panose="02010600030101010101" pitchFamily="2" charset="-122"/>
                      </a:rPr>
                      <a:t>       ,</a:t>
                    </a:r>
                    <a:r>
                      <a:rPr lang="zh-CN" altLang="en-US" dirty="0">
                        <a:latin typeface="宋体" panose="02010600030101010101" pitchFamily="2" charset="-122"/>
                        <a:ea typeface="宋体" panose="02010600030101010101" pitchFamily="2" charset="-122"/>
                      </a:rPr>
                      <a:t>使得格拉姆矩阵</a:t>
                    </a:r>
                    <a:endParaRPr lang="en-US" altLang="zh-CN" dirty="0">
                      <a:latin typeface="宋体" panose="02010600030101010101" pitchFamily="2" charset="-122"/>
                      <a:ea typeface="宋体" panose="02010600030101010101" pitchFamily="2" charset="-122"/>
                    </a:endParaRPr>
                  </a:p>
                  <a:p>
                    <a:pPr algn="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endParaRPr>
                  </a:p>
                  <a:p>
                    <a:pPr algn="r">
                      <a:lnSpc>
                        <a:spcPct val="150000"/>
                      </a:lnSpc>
                    </a:pPr>
                    <a:r>
                      <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(2.120)</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mc:Choice>
            <mc:Fallback xmlns="">
              <p:sp>
                <p:nvSpPr>
                  <p:cNvPr id="14" name="矩形 13"/>
                  <p:cNvSpPr>
                    <a:spLocks noRot="1" noChangeAspect="1" noMove="1" noResize="1" noEditPoints="1" noAdjustHandles="1" noChangeArrowheads="1" noChangeShapeType="1" noTextEdit="1"/>
                  </p:cNvSpPr>
                  <p:nvPr/>
                </p:nvSpPr>
                <p:spPr>
                  <a:xfrm>
                    <a:off x="834798" y="1469594"/>
                    <a:ext cx="7193585" cy="1689373"/>
                  </a:xfrm>
                  <a:prstGeom prst="rect">
                    <a:avLst/>
                  </a:prstGeom>
                  <a:blipFill>
                    <a:blip r:embed="rId4"/>
                    <a:stretch>
                      <a:fillRect l="-763" r="-678" b="-469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对象 14"/>
                  <p:cNvSpPr txBox="1"/>
                  <p:nvPr/>
                </p:nvSpPr>
                <p:spPr>
                  <a:xfrm>
                    <a:off x="3635896" y="1958865"/>
                    <a:ext cx="3555900" cy="205452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&gt;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oMath>
                      </m:oMathPara>
                    </a14:m>
                    <a:endParaRPr lang="zh-CN" altLang="en-US" dirty="0"/>
                  </a:p>
                </p:txBody>
              </p:sp>
            </mc:Choice>
            <mc:Fallback xmlns="">
              <p:sp>
                <p:nvSpPr>
                  <p:cNvPr id="15" name="对象 14"/>
                  <p:cNvSpPr txBox="1">
                    <a:spLocks noRot="1" noChangeAspect="1" noMove="1" noResize="1" noEditPoints="1" noAdjustHandles="1" noChangeArrowheads="1" noChangeShapeType="1" noTextEdit="1"/>
                  </p:cNvSpPr>
                  <p:nvPr/>
                </p:nvSpPr>
                <p:spPr>
                  <a:xfrm>
                    <a:off x="3635896" y="1958865"/>
                    <a:ext cx="3555900" cy="2054522"/>
                  </a:xfrm>
                  <a:prstGeom prst="rect">
                    <a:avLst/>
                  </a:prstGeom>
                  <a:blipFill>
                    <a:blip r:embed="rId5"/>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13" name="对象 12"/>
                <p:cNvSpPr txBox="1"/>
                <p:nvPr/>
              </p:nvSpPr>
              <p:spPr>
                <a:xfrm>
                  <a:off x="1547664" y="2355726"/>
                  <a:ext cx="6561364" cy="270703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𝑊</m:t>
                            </m:r>
                          </m:e>
                          <m:sub>
                            <m:r>
                              <m:rPr>
                                <m:nor/>
                              </m:rPr>
                              <a:rPr lang="zh-CN" altLang="en-US" i="0">
                                <a:solidFill>
                                  <a:srgbClr val="000000"/>
                                </a:solidFill>
                                <a:latin typeface="Cambria Math" panose="02040503050406030204" pitchFamily="18" charset="0"/>
                              </a:rPr>
                              <m:t>ot</m:t>
                            </m:r>
                          </m:sub>
                        </m:sSub>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m:t>
                        </m:r>
                        <m:nary>
                          <m:naryPr>
                            <m:ctrlPr>
                              <a:rPr lang="zh-CN" altLang="en-US" i="1">
                                <a:solidFill>
                                  <a:srgbClr val="000000"/>
                                </a:solidFill>
                                <a:latin typeface="Cambria Math" panose="02040503050406030204" pitchFamily="18" charset="0"/>
                              </a:rPr>
                            </m:ctrlPr>
                          </m:naryPr>
                          <m: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sub>
                          <m:sup>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1</m:t>
                                </m:r>
                              </m:sub>
                            </m:sSub>
                          </m:sup>
                          <m:e>
                            <m:sSup>
                              <m:sSupPr>
                                <m:ctrlPr>
                                  <a:rPr lang="zh-CN" altLang="en-US" i="1">
                                    <a:solidFill>
                                      <a:srgbClr val="000000"/>
                                    </a:solidFill>
                                    <a:latin typeface="Cambria Math" panose="02040503050406030204" pitchFamily="18" charset="0"/>
                                  </a:rPr>
                                </m:ctrlPr>
                              </m:sSupPr>
                              <m:e>
                                <m:r>
                                  <m:rPr>
                                    <m:sty m:val="p"/>
                                  </m:rPr>
                                  <a:rPr lang="zh-CN" altLang="en-US" i="1">
                                    <a:solidFill>
                                      <a:srgbClr val="000000"/>
                                    </a:solidFill>
                                    <a:latin typeface="Cambria Math" panose="02040503050406030204" pitchFamily="18" charset="0"/>
                                  </a:rPr>
                                  <m:t>Φ</m:t>
                                </m:r>
                              </m:e>
                              <m:sup>
                                <m:r>
                                  <a:rPr lang="zh-CN" altLang="en-US" i="1">
                                    <a:solidFill>
                                      <a:srgbClr val="000000"/>
                                    </a:solidFill>
                                    <a:latin typeface="Cambria Math" panose="02040503050406030204" pitchFamily="18" charset="0"/>
                                  </a:rPr>
                                  <m:t>𝑇</m:t>
                                </m:r>
                              </m:sup>
                            </m:sSup>
                          </m:e>
                        </m:nary>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𝜏</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𝐶</m:t>
                            </m:r>
                          </m:e>
                          <m:sup>
                            <m:r>
                              <m:rPr>
                                <m:sty m:val="p"/>
                              </m:rPr>
                              <a:rPr lang="zh-CN" altLang="en-US" i="0">
                                <a:solidFill>
                                  <a:srgbClr val="000000"/>
                                </a:solidFill>
                                <a:latin typeface="Cambria Math" panose="02040503050406030204" pitchFamily="18" charset="0"/>
                              </a:rPr>
                              <m:t>T</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𝜏</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𝐶</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𝜏</m:t>
                        </m:r>
                        <m:r>
                          <a:rPr lang="zh-CN" altLang="en-US" i="1">
                            <a:solidFill>
                              <a:srgbClr val="000000"/>
                            </a:solidFill>
                            <a:latin typeface="Cambria Math" panose="02040503050406030204" pitchFamily="18" charset="0"/>
                          </a:rPr>
                          <m:t>)</m:t>
                        </m:r>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𝛕</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r>
                          <m:rPr>
                            <m:sty m:val="p"/>
                          </m:rPr>
                          <a:rPr lang="zh-CN" altLang="en-US" i="0">
                            <a:solidFill>
                              <a:srgbClr val="000000"/>
                            </a:solidFill>
                            <a:latin typeface="Cambria Math" panose="02040503050406030204" pitchFamily="18" charset="0"/>
                          </a:rPr>
                          <m:t>d</m:t>
                        </m:r>
                        <m:r>
                          <a:rPr lang="zh-CN" altLang="en-US" i="1">
                            <a:solidFill>
                              <a:srgbClr val="000000"/>
                            </a:solidFill>
                            <a:latin typeface="Cambria Math" panose="02040503050406030204" pitchFamily="18" charset="0"/>
                          </a:rPr>
                          <m:t>𝜏</m:t>
                        </m:r>
                      </m:oMath>
                    </m:oMathPara>
                  </a14:m>
                  <a:endParaRPr lang="zh-CN" altLang="en-US" dirty="0"/>
                </a:p>
              </p:txBody>
            </p:sp>
          </mc:Choice>
          <mc:Fallback xmlns="">
            <p:sp>
              <p:nvSpPr>
                <p:cNvPr id="13" name="对象 12"/>
                <p:cNvSpPr txBox="1">
                  <a:spLocks noRot="1" noChangeAspect="1" noMove="1" noResize="1" noEditPoints="1" noAdjustHandles="1" noChangeArrowheads="1" noChangeShapeType="1" noTextEdit="1"/>
                </p:cNvSpPr>
                <p:nvPr/>
              </p:nvSpPr>
              <p:spPr>
                <a:xfrm>
                  <a:off x="1547664" y="2355726"/>
                  <a:ext cx="6561364" cy="2707034"/>
                </a:xfrm>
                <a:prstGeom prst="rect">
                  <a:avLst/>
                </a:prstGeom>
                <a:blipFill>
                  <a:blip r:embed="rId6"/>
                  <a:stretch>
                    <a:fillRect/>
                  </a:stretch>
                </a:blipFill>
              </p:spPr>
              <p:txBody>
                <a:bodyPr/>
                <a:lstStyle/>
                <a:p>
                  <a:r>
                    <a:rPr lang="zh-CN" altLang="en-US">
                      <a:noFill/>
                    </a:rPr>
                    <a:t> </a:t>
                  </a:r>
                </a:p>
              </p:txBody>
            </p:sp>
          </mc:Fallback>
        </mc:AlternateContent>
      </p:grpSp>
      <p:grpSp>
        <p:nvGrpSpPr>
          <p:cNvPr id="19" name="组合 18"/>
          <p:cNvGrpSpPr/>
          <p:nvPr/>
        </p:nvGrpSpPr>
        <p:grpSpPr>
          <a:xfrm>
            <a:off x="836802" y="3123155"/>
            <a:ext cx="7193585" cy="1330119"/>
            <a:chOff x="836804" y="3488848"/>
            <a:chExt cx="7193585" cy="1330119"/>
          </a:xfrm>
        </p:grpSpPr>
        <p:sp>
          <p:nvSpPr>
            <p:cNvPr id="20" name="矩形 19"/>
            <p:cNvSpPr/>
            <p:nvPr/>
          </p:nvSpPr>
          <p:spPr>
            <a:xfrm>
              <a:off x="836804" y="3488848"/>
              <a:ext cx="7193585"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为非奇异的或是正定的，其中</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是系统</a:t>
              </a:r>
              <a:r>
                <a:rPr lang="en-US" altLang="zh-CN" dirty="0">
                  <a:solidFill>
                    <a:sysClr val="windowText" lastClr="000000"/>
                  </a:solidFill>
                  <a:latin typeface="宋体" panose="02010600030101010101" pitchFamily="2" charset="-122"/>
                  <a:ea typeface="宋体" panose="02010600030101010101" pitchFamily="2" charset="-122"/>
                </a:rPr>
                <a:t>(2.119)</a:t>
              </a:r>
              <a:r>
                <a:rPr lang="zh-CN" altLang="en-US" dirty="0">
                  <a:solidFill>
                    <a:sysClr val="windowText" lastClr="000000"/>
                  </a:solidFill>
                  <a:latin typeface="宋体" panose="02010600030101010101" pitchFamily="2" charset="-122"/>
                  <a:ea typeface="宋体" panose="02010600030101010101" pitchFamily="2" charset="-122"/>
                </a:rPr>
                <a:t>的状态转移矩阵。</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21" name="对象 20"/>
                <p:cNvSpPr txBox="1"/>
                <p:nvPr/>
              </p:nvSpPr>
              <p:spPr>
                <a:xfrm>
                  <a:off x="3851922" y="3582765"/>
                  <a:ext cx="1720230" cy="123620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𝜏</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oMath>
                    </m:oMathPara>
                  </a14:m>
                  <a:endParaRPr lang="zh-CN" altLang="en-US" dirty="0"/>
                </a:p>
              </p:txBody>
            </p:sp>
          </mc:Choice>
          <mc:Fallback xmlns="">
            <p:sp>
              <p:nvSpPr>
                <p:cNvPr id="21" name="对象 20"/>
                <p:cNvSpPr txBox="1">
                  <a:spLocks noRot="1" noChangeAspect="1" noMove="1" noResize="1" noEditPoints="1" noAdjustHandles="1" noChangeArrowheads="1" noChangeShapeType="1" noTextEdit="1"/>
                </p:cNvSpPr>
                <p:nvPr/>
              </p:nvSpPr>
              <p:spPr>
                <a:xfrm>
                  <a:off x="3851922" y="3582765"/>
                  <a:ext cx="1720230" cy="1236202"/>
                </a:xfrm>
                <a:prstGeom prst="rect">
                  <a:avLst/>
                </a:prstGeom>
                <a:blipFill>
                  <a:blip r:embed="rId7"/>
                  <a:stretch>
                    <a:fillRect/>
                  </a:stretch>
                </a:blipFill>
              </p:spPr>
              <p:txBody>
                <a:bodyPr/>
                <a:lstStyle/>
                <a:p>
                  <a:r>
                    <a:rPr lang="zh-CN" alt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pSp>
        <p:nvGrpSpPr>
          <p:cNvPr id="3" name="组合 2"/>
          <p:cNvGrpSpPr/>
          <p:nvPr/>
        </p:nvGrpSpPr>
        <p:grpSpPr>
          <a:xfrm>
            <a:off x="389980" y="670902"/>
            <a:ext cx="7638406" cy="2488297"/>
            <a:chOff x="389980" y="670902"/>
            <a:chExt cx="7638406" cy="2488297"/>
          </a:xfrm>
        </p:grpSpPr>
        <p:sp>
          <p:nvSpPr>
            <p:cNvPr id="75" name="矩形 74"/>
            <p:cNvSpPr/>
            <p:nvPr/>
          </p:nvSpPr>
          <p:spPr>
            <a:xfrm>
              <a:off x="389980" y="670902"/>
              <a:ext cx="7638406" cy="858377"/>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考虑输</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人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u </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0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时线性</a:t>
              </a:r>
              <a:r>
                <a:rPr lang="zh-CN" altLang="en-US" dirty="0">
                  <a:solidFill>
                    <a:sysClr val="windowText" lastClr="000000"/>
                  </a:solidFill>
                  <a:latin typeface="宋体" panose="02010600030101010101" pitchFamily="2" charset="-122"/>
                  <a:ea typeface="宋体" panose="02010600030101010101" pitchFamily="2" charset="-122"/>
                </a:rPr>
                <a:t>定常连续系统的状态方程和输出方程</a:t>
              </a:r>
              <a:endParaRPr lang="en-US" altLang="zh-CN" dirty="0">
                <a:solidFill>
                  <a:sysClr val="windowText" lastClr="000000"/>
                </a:solidFill>
                <a:latin typeface="宋体" panose="02010600030101010101" pitchFamily="2" charset="-122"/>
                <a:ea typeface="宋体" panose="02010600030101010101" pitchFamily="2" charset="-122"/>
              </a:endParaRPr>
            </a:p>
            <a:p>
              <a:pPr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2.121</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2" name="对象 1"/>
                <p:cNvSpPr txBox="1"/>
                <p:nvPr/>
              </p:nvSpPr>
              <p:spPr>
                <a:xfrm>
                  <a:off x="1979662" y="1203598"/>
                  <a:ext cx="5184675" cy="195560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𝐴𝑥</m:t>
                        </m:r>
                        <m:r>
                          <a:rPr lang="zh-CN" altLang="en-US" i="1">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(0)=</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⩾0,   ​</m:t>
                        </m:r>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𝐶𝑥</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979662" y="1203598"/>
                  <a:ext cx="5184675" cy="1955601"/>
                </a:xfrm>
                <a:prstGeom prst="rect">
                  <a:avLst/>
                </a:prstGeom>
                <a:blipFill>
                  <a:blip r:embed="rId4"/>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9" name="矩形 8"/>
              <p:cNvSpPr/>
              <p:nvPr/>
            </p:nvSpPr>
            <p:spPr>
              <a:xfrm>
                <a:off x="389979" y="1592647"/>
                <a:ext cx="7638406" cy="3351367"/>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式中，</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x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为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维状态向量；</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y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为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m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维输出向量；</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和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C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分别为 </a:t>
                </a:r>
                <a:r>
                  <a:rPr lang="en-US" altLang="zh-CN" i="1"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dirty="0" err="1">
                    <a:solidFill>
                      <a:sysClr val="windowText" lastClr="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i="1"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和</a:t>
                </a:r>
                <a:r>
                  <a:rPr lang="en-US" altLang="zh-CN" i="1"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m</a:t>
                </a:r>
                <a:r>
                  <a:rPr lang="en-US" altLang="zh-CN" dirty="0" err="1">
                    <a:solidFill>
                      <a:sysClr val="windowText" lastClr="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i="1"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的常系数矩阵。</a:t>
                </a: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线性定常连续系统</a:t>
                </a:r>
                <a:r>
                  <a:rPr lang="en-US" altLang="zh-CN" dirty="0">
                    <a:solidFill>
                      <a:sysClr val="windowText" lastClr="000000"/>
                    </a:solidFill>
                    <a:latin typeface="宋体" panose="02010600030101010101" pitchFamily="2" charset="-122"/>
                    <a:ea typeface="宋体" panose="02010600030101010101" pitchFamily="2" charset="-122"/>
                  </a:rPr>
                  <a:t>(2.121)</a:t>
                </a:r>
                <a:r>
                  <a:rPr lang="zh-CN" altLang="en-US" dirty="0">
                    <a:solidFill>
                      <a:sysClr val="windowText" lastClr="000000"/>
                    </a:solidFill>
                    <a:latin typeface="宋体" panose="02010600030101010101" pitchFamily="2" charset="-122"/>
                    <a:ea typeface="宋体" panose="02010600030101010101" pitchFamily="2" charset="-122"/>
                  </a:rPr>
                  <a:t>完全可观测的充分必要条件是，存在有限时刻 </a:t>
                </a:r>
                <a14:m>
                  <m:oMath xmlns:m="http://schemas.openxmlformats.org/officeDocument/2006/math">
                    <m:sSub>
                      <m:sSubPr>
                        <m:ctrlPr>
                          <a:rPr lang="en-US" altLang="zh-CN" i="1" smtClean="0">
                            <a:solidFill>
                              <a:sysClr val="windowText" lastClr="000000"/>
                            </a:solidFill>
                            <a:latin typeface="Cambria Math" panose="02040503050406030204" pitchFamily="18" charset="0"/>
                            <a:ea typeface="宋体" panose="02010600030101010101" pitchFamily="2" charset="-122"/>
                          </a:rPr>
                        </m:ctrlPr>
                      </m:sSubPr>
                      <m:e>
                        <m:r>
                          <a:rPr lang="en-US" altLang="zh-CN" b="0" i="1" smtClean="0">
                            <a:solidFill>
                              <a:sysClr val="windowText" lastClr="000000"/>
                            </a:solidFill>
                            <a:latin typeface="Cambria Math" panose="02040503050406030204" pitchFamily="18" charset="0"/>
                            <a:ea typeface="宋体" panose="02010600030101010101" pitchFamily="2" charset="-122"/>
                          </a:rPr>
                          <m:t>𝑡</m:t>
                        </m:r>
                      </m:e>
                      <m:sub>
                        <m:r>
                          <a:rPr lang="en-US" altLang="zh-CN" b="0" i="1" smtClean="0">
                            <a:solidFill>
                              <a:sysClr val="windowText" lastClr="000000"/>
                            </a:solidFill>
                            <a:latin typeface="Cambria Math" panose="02040503050406030204" pitchFamily="18" charset="0"/>
                            <a:ea typeface="宋体" panose="02010600030101010101" pitchFamily="2" charset="-122"/>
                          </a:rPr>
                          <m:t>1</m:t>
                        </m:r>
                      </m:sub>
                    </m:sSub>
                  </m:oMath>
                </a14:m>
                <a:r>
                  <a:rPr lang="en-US" altLang="zh-CN" dirty="0">
                    <a:solidFill>
                      <a:sysClr val="windowText" lastClr="000000"/>
                    </a:solidFill>
                    <a:latin typeface="宋体" panose="02010600030101010101" pitchFamily="2" charset="-122"/>
                    <a:ea typeface="宋体" panose="02010600030101010101" pitchFamily="2" charset="-122"/>
                  </a:rPr>
                  <a:t>&gt;0 ,</a:t>
                </a:r>
                <a:r>
                  <a:rPr lang="zh-CN" altLang="en-US" dirty="0">
                    <a:solidFill>
                      <a:sysClr val="windowText" lastClr="000000"/>
                    </a:solidFill>
                    <a:latin typeface="宋体" panose="02010600030101010101" pitchFamily="2" charset="-122"/>
                    <a:ea typeface="宋体" panose="02010600030101010101" pitchFamily="2" charset="-122"/>
                  </a:rPr>
                  <a:t>使如下定义的格拉姆矩阵</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gn="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(2.122)</a:t>
                </a: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为非奇异的或是正定的。</a:t>
                </a:r>
                <a:endPar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p:txBody>
          </p:sp>
        </mc:Choice>
        <mc:Fallback xmlns="">
          <p:sp>
            <p:nvSpPr>
              <p:cNvPr id="9" name="矩形 8"/>
              <p:cNvSpPr>
                <a:spLocks noRot="1" noChangeAspect="1" noMove="1" noResize="1" noEditPoints="1" noAdjustHandles="1" noChangeArrowheads="1" noChangeShapeType="1" noTextEdit="1"/>
              </p:cNvSpPr>
              <p:nvPr/>
            </p:nvSpPr>
            <p:spPr>
              <a:xfrm>
                <a:off x="389979" y="1592647"/>
                <a:ext cx="7638406" cy="3351367"/>
              </a:xfrm>
              <a:prstGeom prst="rect">
                <a:avLst/>
              </a:prstGeom>
              <a:blipFill>
                <a:blip r:embed="rId5"/>
                <a:stretch>
                  <a:fillRect l="-718" r="-63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对象 5"/>
              <p:cNvSpPr txBox="1"/>
              <p:nvPr/>
            </p:nvSpPr>
            <p:spPr>
              <a:xfrm>
                <a:off x="2411760" y="3268330"/>
                <a:ext cx="4046487" cy="128165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𝐖</m:t>
                          </m:r>
                        </m:e>
                        <m:sub>
                          <m:r>
                            <a:rPr lang="zh-CN" altLang="en-US" i="1">
                              <a:solidFill>
                                <a:srgbClr val="000000"/>
                              </a:solidFill>
                              <a:latin typeface="Cambria Math" panose="02040503050406030204" pitchFamily="18" charset="0"/>
                            </a:rPr>
                            <m:t>𝑜</m:t>
                          </m:r>
                        </m:sub>
                      </m:sSub>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,0</m:t>
                          </m:r>
                        </m:e>
                      </m:d>
                      <m:bar>
                        <m:barPr>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𝑑𝑒𝑓</m:t>
                          </m:r>
                        </m:e>
                      </m:bar>
                      <m:nary>
                        <m:naryP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0</m:t>
                          </m:r>
                        </m:sub>
                        <m:sup>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1</m:t>
                              </m:r>
                            </m:sub>
                          </m:sSub>
                        </m:sup>
                        <m:e>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𝐴</m:t>
                                  </m:r>
                                </m:e>
                                <m:sup>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𝑇</m:t>
                                      </m:r>
                                    </m:e>
                                    <m:sub>
                                      <m:r>
                                        <a:rPr lang="zh-CN" altLang="en-US" i="1">
                                          <a:solidFill>
                                            <a:srgbClr val="000000"/>
                                          </a:solidFill>
                                          <a:latin typeface="Cambria Math" panose="02040503050406030204" pitchFamily="18" charset="0"/>
                                        </a:rPr>
                                        <m:t>𝑡</m:t>
                                      </m:r>
                                    </m:sub>
                                  </m:sSub>
                                </m:sup>
                              </m:sSup>
                            </m:sup>
                          </m:sSup>
                        </m:e>
                      </m:nary>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𝐶</m:t>
                          </m:r>
                        </m:e>
                        <m:sup>
                          <m:r>
                            <m:rPr>
                              <m:sty m:val="p"/>
                            </m:rPr>
                            <a:rPr lang="zh-CN" altLang="en-US" i="0">
                              <a:solidFill>
                                <a:srgbClr val="000000"/>
                              </a:solidFill>
                              <a:latin typeface="Cambria Math" panose="02040503050406030204" pitchFamily="18" charset="0"/>
                            </a:rPr>
                            <m:t>T</m:t>
                          </m:r>
                        </m:sup>
                      </m:sSup>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𝐴𝑡</m:t>
                          </m:r>
                        </m:sup>
                      </m:sSup>
                      <m:r>
                        <m:rPr>
                          <m:sty m:val="p"/>
                        </m:rPr>
                        <a:rPr lang="zh-CN" altLang="en-US" i="0">
                          <a:solidFill>
                            <a:srgbClr val="000000"/>
                          </a:solidFill>
                          <a:latin typeface="Cambria Math" panose="02040503050406030204" pitchFamily="18" charset="0"/>
                        </a:rPr>
                        <m:t>d</m:t>
                      </m:r>
                      <m:r>
                        <a:rPr lang="zh-CN" altLang="en-US" i="1">
                          <a:solidFill>
                            <a:srgbClr val="000000"/>
                          </a:solidFill>
                          <a:latin typeface="Cambria Math" panose="02040503050406030204" pitchFamily="18" charset="0"/>
                        </a:rPr>
                        <m:t>𝑡</m:t>
                      </m:r>
                    </m:oMath>
                  </m:oMathPara>
                </a14:m>
                <a:endParaRPr lang="zh-CN" altLang="en-US" dirty="0"/>
              </a:p>
            </p:txBody>
          </p:sp>
        </mc:Choice>
        <mc:Fallback xmlns="">
          <p:sp>
            <p:nvSpPr>
              <p:cNvPr id="6" name="对象 5"/>
              <p:cNvSpPr txBox="1">
                <a:spLocks noRot="1" noChangeAspect="1" noMove="1" noResize="1" noEditPoints="1" noAdjustHandles="1" noChangeArrowheads="1" noChangeShapeType="1" noTextEdit="1"/>
              </p:cNvSpPr>
              <p:nvPr/>
            </p:nvSpPr>
            <p:spPr>
              <a:xfrm>
                <a:off x="2411760" y="3268330"/>
                <a:ext cx="4046487" cy="1281651"/>
              </a:xfrm>
              <a:prstGeom prst="rect">
                <a:avLst/>
              </a:prstGeom>
              <a:blipFill>
                <a:blip r:embed="rId6"/>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6" grpId="0"/>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pSp>
        <p:nvGrpSpPr>
          <p:cNvPr id="3" name="组合 2"/>
          <p:cNvGrpSpPr/>
          <p:nvPr/>
        </p:nvGrpSpPr>
        <p:grpSpPr>
          <a:xfrm>
            <a:off x="389980" y="670902"/>
            <a:ext cx="9105020" cy="3849971"/>
            <a:chOff x="389980" y="670902"/>
            <a:chExt cx="9105020" cy="3849971"/>
          </a:xfrm>
        </p:grpSpPr>
        <p:sp>
          <p:nvSpPr>
            <p:cNvPr id="75" name="矩形 74"/>
            <p:cNvSpPr/>
            <p:nvPr/>
          </p:nvSpPr>
          <p:spPr>
            <a:xfrm>
              <a:off x="389980" y="670902"/>
              <a:ext cx="7638406" cy="1689373"/>
            </a:xfrm>
            <a:prstGeom prst="rect">
              <a:avLst/>
            </a:prstGeom>
            <a:noFill/>
          </p:spPr>
          <p:txBody>
            <a:bodyPr wrap="square">
              <a:spAutoFit/>
            </a:bodyPr>
            <a:lstStyle/>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    (2)</a:t>
              </a:r>
              <a:r>
                <a:rPr lang="zh-CN" altLang="en-US" dirty="0">
                  <a:latin typeface="宋体" panose="02010600030101010101" pitchFamily="2" charset="-122"/>
                  <a:ea typeface="宋体" panose="02010600030101010101" pitchFamily="2" charset="-122"/>
                </a:rPr>
                <a:t>秩</a:t>
              </a:r>
              <a:r>
                <a:rPr lang="zh-CN" altLang="en-US" dirty="0">
                  <a:latin typeface="Times New Roman" panose="02020603050405020304" pitchFamily="18" charset="0"/>
                  <a:ea typeface="宋体" panose="02010600030101010101" pitchFamily="2" charset="-122"/>
                  <a:cs typeface="Times New Roman" panose="02020603050405020304" pitchFamily="18" charset="0"/>
                </a:rPr>
                <a:t>判据</a:t>
              </a:r>
            </a:p>
            <a:p>
              <a:pPr>
                <a:lnSpc>
                  <a:spcPct val="150000"/>
                </a:lnSpc>
              </a:pPr>
              <a:r>
                <a:rPr lang="zh-CN" altLang="en-US" dirty="0">
                  <a:latin typeface="Times New Roman" panose="02020603050405020304" pitchFamily="18" charset="0"/>
                  <a:ea typeface="宋体" panose="02010600030101010101" pitchFamily="2" charset="-122"/>
                  <a:cs typeface="Times New Roman" panose="02020603050405020304" pitchFamily="18" charset="0"/>
                </a:rPr>
                <a:t>    假设线性时变连续系统式 </a:t>
              </a:r>
              <a:r>
                <a:rPr lang="en-US" altLang="zh-CN" dirty="0">
                  <a:latin typeface="Times New Roman" panose="02020603050405020304" pitchFamily="18" charset="0"/>
                  <a:ea typeface="宋体" panose="02010600030101010101" pitchFamily="2" charset="-122"/>
                  <a:cs typeface="Times New Roman" panose="02020603050405020304" pitchFamily="18" charset="0"/>
                </a:rPr>
                <a:t>(2.119) </a:t>
              </a:r>
              <a:r>
                <a:rPr lang="zh-CN" altLang="en-US" dirty="0">
                  <a:latin typeface="Times New Roman" panose="02020603050405020304" pitchFamily="18" charset="0"/>
                  <a:ea typeface="宋体" panose="02010600030101010101" pitchFamily="2" charset="-122"/>
                  <a:cs typeface="Times New Roman" panose="02020603050405020304" pitchFamily="18" charset="0"/>
                </a:rPr>
                <a:t>中的 </a:t>
              </a:r>
              <a:r>
                <a:rPr lang="en-US" altLang="zh-CN" i="1" dirty="0">
                  <a:latin typeface="Times New Roman" panose="02020603050405020304" pitchFamily="18" charset="0"/>
                  <a:ea typeface="宋体" panose="02010600030101010101" pitchFamily="2" charset="-122"/>
                  <a:cs typeface="Times New Roman" panose="02020603050405020304" pitchFamily="18" charset="0"/>
                </a:rPr>
                <a:t>A</a:t>
              </a:r>
              <a:r>
                <a:rPr lang="en-US" altLang="zh-CN" dirty="0">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latin typeface="Times New Roman" panose="02020603050405020304" pitchFamily="18" charset="0"/>
                  <a:ea typeface="宋体" panose="02010600030101010101" pitchFamily="2" charset="-122"/>
                  <a:cs typeface="Times New Roman" panose="02020603050405020304" pitchFamily="18" charset="0"/>
                </a:rPr>
                <a:t>t</a:t>
              </a:r>
              <a:r>
                <a:rPr lang="en-US" altLang="zh-CN"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latin typeface="Times New Roman" panose="02020603050405020304" pitchFamily="18" charset="0"/>
                  <a:ea typeface="宋体" panose="02010600030101010101" pitchFamily="2" charset="-122"/>
                  <a:cs typeface="Times New Roman" panose="02020603050405020304" pitchFamily="18" charset="0"/>
                </a:rPr>
                <a:t>和 </a:t>
              </a:r>
              <a:r>
                <a:rPr lang="en-US" altLang="zh-CN" i="1" dirty="0">
                  <a:latin typeface="Times New Roman" panose="02020603050405020304" pitchFamily="18" charset="0"/>
                  <a:ea typeface="宋体" panose="02010600030101010101" pitchFamily="2" charset="-122"/>
                  <a:cs typeface="Times New Roman" panose="02020603050405020304" pitchFamily="18" charset="0"/>
                </a:rPr>
                <a:t>C</a:t>
              </a:r>
              <a:r>
                <a:rPr lang="en-US" altLang="zh-CN" dirty="0">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latin typeface="Times New Roman" panose="02020603050405020304" pitchFamily="18" charset="0"/>
                  <a:ea typeface="宋体" panose="02010600030101010101" pitchFamily="2" charset="-122"/>
                  <a:cs typeface="Times New Roman" panose="02020603050405020304" pitchFamily="18" charset="0"/>
                </a:rPr>
                <a:t>t</a:t>
              </a:r>
              <a:r>
                <a:rPr lang="en-US" altLang="zh-CN"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latin typeface="Times New Roman" panose="02020603050405020304" pitchFamily="18" charset="0"/>
                  <a:ea typeface="宋体" panose="02010600030101010101" pitchFamily="2" charset="-122"/>
                  <a:cs typeface="Times New Roman" panose="02020603050405020304" pitchFamily="18" charset="0"/>
                </a:rPr>
                <a:t>分别是 </a:t>
              </a:r>
              <a:r>
                <a:rPr lang="en-US" altLang="zh-CN" i="1" dirty="0">
                  <a:latin typeface="Times New Roman" panose="02020603050405020304" pitchFamily="18" charset="0"/>
                  <a:ea typeface="宋体" panose="02010600030101010101" pitchFamily="2" charset="-122"/>
                  <a:cs typeface="Times New Roman" panose="02020603050405020304" pitchFamily="18" charset="0"/>
                </a:rPr>
                <a:t>n</a:t>
              </a:r>
              <a:r>
                <a:rPr lang="en-US" altLang="zh-CN" dirty="0">
                  <a:latin typeface="Times New Roman" panose="02020603050405020304" pitchFamily="18" charset="0"/>
                  <a:ea typeface="宋体" panose="02010600030101010101" pitchFamily="2" charset="-122"/>
                  <a:cs typeface="Times New Roman" panose="02020603050405020304" pitchFamily="18" charset="0"/>
                </a:rPr>
                <a:t>-2 </a:t>
              </a:r>
              <a:r>
                <a:rPr lang="zh-CN" altLang="en-US" dirty="0">
                  <a:latin typeface="Times New Roman" panose="02020603050405020304" pitchFamily="18" charset="0"/>
                  <a:ea typeface="宋体" panose="02010600030101010101" pitchFamily="2" charset="-122"/>
                  <a:cs typeface="Times New Roman" panose="02020603050405020304" pitchFamily="18" charset="0"/>
                </a:rPr>
                <a:t>次和 </a:t>
              </a:r>
              <a:r>
                <a:rPr lang="en-US" altLang="zh-CN" i="1" dirty="0">
                  <a:latin typeface="Times New Roman" panose="02020603050405020304" pitchFamily="18" charset="0"/>
                  <a:ea typeface="宋体" panose="02010600030101010101" pitchFamily="2" charset="-122"/>
                  <a:cs typeface="Times New Roman" panose="02020603050405020304" pitchFamily="18" charset="0"/>
                </a:rPr>
                <a:t>n</a:t>
              </a:r>
              <a:r>
                <a:rPr lang="en-US" altLang="zh-CN" dirty="0">
                  <a:latin typeface="Times New Roman" panose="02020603050405020304" pitchFamily="18" charset="0"/>
                  <a:ea typeface="宋体" panose="02010600030101010101" pitchFamily="2" charset="-122"/>
                  <a:cs typeface="Times New Roman" panose="02020603050405020304" pitchFamily="18" charset="0"/>
                </a:rPr>
                <a:t>-1 </a:t>
              </a:r>
              <a:r>
                <a:rPr lang="zh-CN" altLang="en-US" dirty="0">
                  <a:latin typeface="Times New Roman" panose="02020603050405020304" pitchFamily="18" charset="0"/>
                  <a:ea typeface="宋体" panose="02010600030101010101" pitchFamily="2" charset="-122"/>
                  <a:cs typeface="Times New Roman" panose="02020603050405020304" pitchFamily="18" charset="0"/>
                </a:rPr>
                <a:t>次连续可微函数，并记</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algn="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(2.123)</a:t>
              </a:r>
            </a:p>
          </p:txBody>
        </p:sp>
        <mc:AlternateContent xmlns:mc="http://schemas.openxmlformats.org/markup-compatibility/2006" xmlns:a14="http://schemas.microsoft.com/office/drawing/2010/main">
          <mc:Choice Requires="a14">
            <p:sp>
              <p:nvSpPr>
                <p:cNvPr id="2" name="对象 1"/>
                <p:cNvSpPr txBox="1"/>
                <p:nvPr/>
              </p:nvSpPr>
              <p:spPr>
                <a:xfrm>
                  <a:off x="1141452" y="1974850"/>
                  <a:ext cx="8353548" cy="254602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𝐶</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𝐶</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𝐶</m:t>
                            </m:r>
                          </m:e>
                          <m:sub>
                            <m:r>
                              <a:rPr lang="zh-CN" altLang="en-US" i="1">
                                <a:solidFill>
                                  <a:srgbClr val="000000"/>
                                </a:solidFill>
                                <a:latin typeface="Cambria Math" panose="02040503050406030204" pitchFamily="18" charset="0"/>
                              </a:rPr>
                              <m:t>𝑖</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𝐶</m:t>
                            </m:r>
                          </m:e>
                          <m:sub>
                            <m:r>
                              <a:rPr lang="zh-CN" altLang="en-US" i="1">
                                <a:solidFill>
                                  <a:srgbClr val="000000"/>
                                </a:solidFill>
                                <a:latin typeface="Cambria Math" panose="02040503050406030204" pitchFamily="18" charset="0"/>
                              </a:rPr>
                              <m:t>𝑖</m:t>
                            </m:r>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𝐶</m:t>
                                </m:r>
                              </m:e>
                            </m:acc>
                          </m:e>
                          <m:sub>
                            <m:r>
                              <a:rPr lang="zh-CN" altLang="en-US" i="1">
                                <a:solidFill>
                                  <a:srgbClr val="000000"/>
                                </a:solidFill>
                                <a:latin typeface="Cambria Math" panose="02040503050406030204" pitchFamily="18" charset="0"/>
                              </a:rPr>
                              <m:t>𝑖</m:t>
                            </m:r>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𝑖</m:t>
                        </m:r>
                        <m:r>
                          <a:rPr lang="zh-CN" altLang="en-US" i="1">
                            <a:solidFill>
                              <a:srgbClr val="000000"/>
                            </a:solidFill>
                            <a:latin typeface="Cambria Math" panose="02040503050406030204" pitchFamily="18" charset="0"/>
                          </a:rPr>
                          <m:t>=2,3,⋯,</m:t>
                        </m:r>
                        <m:r>
                          <a:rPr lang="zh-CN" altLang="en-US" i="1">
                            <a:solidFill>
                              <a:srgbClr val="000000"/>
                            </a:solidFill>
                            <a:latin typeface="Cambria Math" panose="02040503050406030204" pitchFamily="18" charset="0"/>
                          </a:rPr>
                          <m:t>𝑛</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141452" y="1974850"/>
                  <a:ext cx="8353548" cy="2546023"/>
                </a:xfrm>
                <a:prstGeom prst="rect">
                  <a:avLst/>
                </a:prstGeom>
                <a:blipFill>
                  <a:blip r:embed="rId4"/>
                  <a:stretch>
                    <a:fillRect/>
                  </a:stretch>
                </a:blipFill>
              </p:spPr>
              <p:txBody>
                <a:bodyPr/>
                <a:lstStyle/>
                <a:p>
                  <a:r>
                    <a:rPr lang="zh-CN" altLang="en-US">
                      <a:noFill/>
                    </a:rPr>
                    <a:t> </a:t>
                  </a:r>
                </a:p>
              </p:txBody>
            </p:sp>
          </mc:Fallback>
        </mc:AlternateContent>
      </p:grpSp>
      <p:grpSp>
        <p:nvGrpSpPr>
          <p:cNvPr id="5" name="组合 4"/>
          <p:cNvGrpSpPr/>
          <p:nvPr/>
        </p:nvGrpSpPr>
        <p:grpSpPr>
          <a:xfrm>
            <a:off x="389978" y="2335459"/>
            <a:ext cx="7854430" cy="3188618"/>
            <a:chOff x="389978" y="2335459"/>
            <a:chExt cx="7854430" cy="3188618"/>
          </a:xfrm>
        </p:grpSpPr>
        <p:sp>
          <p:nvSpPr>
            <p:cNvPr id="9" name="矩形 8"/>
            <p:cNvSpPr/>
            <p:nvPr/>
          </p:nvSpPr>
          <p:spPr>
            <a:xfrm>
              <a:off x="389978" y="2335459"/>
              <a:ext cx="7854430" cy="1273875"/>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并令</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2.124</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6" name="对象 5"/>
                <p:cNvSpPr txBox="1"/>
                <p:nvPr/>
              </p:nvSpPr>
              <p:spPr>
                <a:xfrm>
                  <a:off x="2775960" y="2660990"/>
                  <a:ext cx="4748368" cy="286308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𝑁</m:t>
                            </m:r>
                          </m:e>
                          <m:sub>
                            <m:r>
                              <m:rPr>
                                <m:sty m:val="p"/>
                              </m:rPr>
                              <a:rPr lang="zh-CN" altLang="en-US" i="0">
                                <a:solidFill>
                                  <a:srgbClr val="000000"/>
                                </a:solidFill>
                                <a:latin typeface="Cambria Math" panose="02040503050406030204" pitchFamily="18" charset="0"/>
                              </a:rPr>
                              <m:t>t</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𝐂</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e>
                              </m:m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𝐂</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e>
                              </m:mr>
                              <m:mr>
                                <m:e>
                                  <m:r>
                                    <a:rPr lang="zh-CN" altLang="en-US" i="1">
                                      <a:solidFill>
                                        <a:srgbClr val="000000"/>
                                      </a:solidFill>
                                      <a:latin typeface="Cambria Math" panose="02040503050406030204" pitchFamily="18" charset="0"/>
                                    </a:rPr>
                                    <m:t>⋮</m:t>
                                  </m:r>
                                </m:e>
                              </m:m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𝐂</m:t>
                                      </m:r>
                                    </m:e>
                                    <m:sub>
                                      <m:r>
                                        <a:rPr lang="zh-CN" altLang="en-US" i="1">
                                          <a:solidFill>
                                            <a:srgbClr val="000000"/>
                                          </a:solidFill>
                                          <a:latin typeface="Cambria Math" panose="02040503050406030204" pitchFamily="18" charset="0"/>
                                        </a:rPr>
                                        <m:t>𝑛</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e>
                              </m:mr>
                            </m:m>
                          </m:e>
                        </m:d>
                      </m:oMath>
                    </m:oMathPara>
                  </a14:m>
                  <a:endParaRPr lang="zh-CN" altLang="en-US" dirty="0"/>
                </a:p>
              </p:txBody>
            </p:sp>
          </mc:Choice>
          <mc:Fallback xmlns="">
            <p:sp>
              <p:nvSpPr>
                <p:cNvPr id="6" name="对象 5"/>
                <p:cNvSpPr txBox="1">
                  <a:spLocks noRot="1" noChangeAspect="1" noMove="1" noResize="1" noEditPoints="1" noAdjustHandles="1" noChangeArrowheads="1" noChangeShapeType="1" noTextEdit="1"/>
                </p:cNvSpPr>
                <p:nvPr/>
              </p:nvSpPr>
              <p:spPr>
                <a:xfrm>
                  <a:off x="2775960" y="2660990"/>
                  <a:ext cx="4748368" cy="2863087"/>
                </a:xfrm>
                <a:prstGeom prst="rect">
                  <a:avLst/>
                </a:prstGeom>
                <a:blipFill>
                  <a:blip r:embed="rId5"/>
                  <a:stretch>
                    <a:fillRect/>
                  </a:stretch>
                </a:blipFill>
              </p:spPr>
              <p:txBody>
                <a:bodyPr/>
                <a:lstStyle/>
                <a:p>
                  <a:r>
                    <a:rPr lang="zh-CN" altLang="en-US">
                      <a:noFill/>
                    </a:rPr>
                    <a:t> </a:t>
                  </a:r>
                </a:p>
              </p:txBody>
            </p:sp>
          </mc:Fallback>
        </mc:AlternateContent>
      </p:grpSp>
      <p:grpSp>
        <p:nvGrpSpPr>
          <p:cNvPr id="12" name="组合 11"/>
          <p:cNvGrpSpPr/>
          <p:nvPr/>
        </p:nvGrpSpPr>
        <p:grpSpPr>
          <a:xfrm>
            <a:off x="606002" y="3851009"/>
            <a:ext cx="7638406" cy="1171466"/>
            <a:chOff x="389978" y="4091685"/>
            <a:chExt cx="7638406" cy="1171466"/>
          </a:xfrm>
        </p:grpSpPr>
        <p:sp>
          <p:nvSpPr>
            <p:cNvPr id="10" name="矩形 9"/>
            <p:cNvSpPr/>
            <p:nvPr/>
          </p:nvSpPr>
          <p:spPr>
            <a:xfrm>
              <a:off x="389978" y="4091685"/>
              <a:ext cx="7638406" cy="870751"/>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如果存在某个时刻         </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使得  </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rank </a:t>
              </a:r>
              <a:r>
                <a:rPr lang="en-US" altLang="zh-CN" b="1"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 </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 =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则该线性时变连续系统在  </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时刻完全可观测。其中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为系统的阶次。</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对象 7"/>
                <p:cNvSpPr txBox="1"/>
                <p:nvPr/>
              </p:nvSpPr>
              <p:spPr>
                <a:xfrm>
                  <a:off x="2775960" y="4155936"/>
                  <a:ext cx="1652024" cy="110721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&gt;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oMath>
                    </m:oMathPara>
                  </a14:m>
                  <a:endParaRPr lang="zh-CN" altLang="en-US" dirty="0"/>
                </a:p>
              </p:txBody>
            </p:sp>
          </mc:Choice>
          <mc:Fallback xmlns="">
            <p:sp>
              <p:nvSpPr>
                <p:cNvPr id="8" name="对象 7"/>
                <p:cNvSpPr txBox="1">
                  <a:spLocks noRot="1" noChangeAspect="1" noMove="1" noResize="1" noEditPoints="1" noAdjustHandles="1" noChangeArrowheads="1" noChangeShapeType="1" noTextEdit="1"/>
                </p:cNvSpPr>
                <p:nvPr/>
              </p:nvSpPr>
              <p:spPr>
                <a:xfrm>
                  <a:off x="2775960" y="4155936"/>
                  <a:ext cx="1652024" cy="1107215"/>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对象 12"/>
                <p:cNvSpPr txBox="1"/>
                <p:nvPr/>
              </p:nvSpPr>
              <p:spPr>
                <a:xfrm>
                  <a:off x="4948975" y="4182855"/>
                  <a:ext cx="309563" cy="55880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1</m:t>
                            </m:r>
                          </m:sub>
                        </m:sSub>
                      </m:oMath>
                    </m:oMathPara>
                  </a14:m>
                  <a:endParaRPr lang="zh-CN" altLang="en-US" dirty="0"/>
                </a:p>
              </p:txBody>
            </p:sp>
          </mc:Choice>
          <mc:Fallback xmlns="">
            <p:sp>
              <p:nvSpPr>
                <p:cNvPr id="13" name="对象 12"/>
                <p:cNvSpPr txBox="1">
                  <a:spLocks noRot="1" noChangeAspect="1" noMove="1" noResize="1" noEditPoints="1" noAdjustHandles="1" noChangeArrowheads="1" noChangeShapeType="1" noTextEdit="1"/>
                </p:cNvSpPr>
                <p:nvPr/>
              </p:nvSpPr>
              <p:spPr>
                <a:xfrm>
                  <a:off x="4948975" y="4182855"/>
                  <a:ext cx="309563" cy="558800"/>
                </a:xfrm>
                <a:prstGeom prst="rect">
                  <a:avLst/>
                </a:prstGeom>
                <a:blipFill>
                  <a:blip r:embed="rId7"/>
                  <a:stretch>
                    <a:fillRect r="-588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对象 14"/>
                <p:cNvSpPr txBox="1"/>
                <p:nvPr/>
              </p:nvSpPr>
              <p:spPr>
                <a:xfrm>
                  <a:off x="889337" y="4551649"/>
                  <a:ext cx="504230" cy="50008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oMath>
                    </m:oMathPara>
                  </a14:m>
                  <a:endParaRPr lang="zh-CN" altLang="en-US" dirty="0"/>
                </a:p>
              </p:txBody>
            </p:sp>
          </mc:Choice>
          <mc:Fallback xmlns="">
            <p:sp>
              <p:nvSpPr>
                <p:cNvPr id="15" name="对象 14"/>
                <p:cNvSpPr txBox="1">
                  <a:spLocks noRot="1" noChangeAspect="1" noMove="1" noResize="1" noEditPoints="1" noAdjustHandles="1" noChangeArrowheads="1" noChangeShapeType="1" noTextEdit="1"/>
                </p:cNvSpPr>
                <p:nvPr/>
              </p:nvSpPr>
              <p:spPr>
                <a:xfrm>
                  <a:off x="889337" y="4551649"/>
                  <a:ext cx="504230" cy="500089"/>
                </a:xfrm>
                <a:prstGeom prst="rect">
                  <a:avLst/>
                </a:prstGeom>
                <a:blipFill>
                  <a:blip r:embed="rId8"/>
                  <a:stretch>
                    <a:fillRect/>
                  </a:stretch>
                </a:blipFill>
              </p:spPr>
              <p:txBody>
                <a:bodyPr/>
                <a:lstStyle/>
                <a:p>
                  <a:r>
                    <a:rPr lang="zh-CN" alt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89980" y="670902"/>
            <a:ext cx="7638406" cy="293586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对于式</a:t>
            </a:r>
            <a:r>
              <a:rPr lang="en-US" altLang="zh-CN" dirty="0">
                <a:solidFill>
                  <a:sysClr val="windowText" lastClr="000000"/>
                </a:solidFill>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2.121)</a:t>
            </a:r>
            <a:r>
              <a:rPr lang="zh-CN" altLang="en-US" dirty="0">
                <a:latin typeface="宋体" panose="02010600030101010101" pitchFamily="2" charset="-122"/>
                <a:ea typeface="宋体" panose="02010600030101010101" pitchFamily="2" charset="-122"/>
              </a:rPr>
              <a:t>所示线性定常连续系统完全可</a:t>
            </a:r>
            <a:r>
              <a:rPr lang="zh-CN" altLang="en-US" dirty="0">
                <a:solidFill>
                  <a:sysClr val="windowText" lastClr="000000"/>
                </a:solidFill>
                <a:latin typeface="宋体" panose="02010600030101010101" pitchFamily="2" charset="-122"/>
                <a:ea typeface="宋体" panose="02010600030101010101" pitchFamily="2" charset="-122"/>
              </a:rPr>
              <a:t>观测的充分必要条件是</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2.125</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或</a:t>
            </a:r>
            <a:endParaRPr lang="en-US" altLang="zh-CN" dirty="0">
              <a:solidFill>
                <a:sysClr val="windowText" lastClr="000000"/>
              </a:solidFill>
              <a:latin typeface="宋体" panose="02010600030101010101" pitchFamily="2" charset="-122"/>
              <a:ea typeface="宋体" panose="02010600030101010101" pitchFamily="2" charset="-122"/>
            </a:endParaRPr>
          </a:p>
          <a:p>
            <a:pPr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2.126</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1835696" y="1203598"/>
                <a:ext cx="6304335" cy="335232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altLang="zh-CN" b="0" i="1" smtClean="0">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𝑟𝑎𝑛𝑘𝑁</m:t>
                      </m:r>
                      <m:r>
                        <a:rPr lang="zh-CN" altLang="en-US" i="1">
                          <a:solidFill>
                            <a:srgbClr val="000000"/>
                          </a:solidFill>
                          <a:latin typeface="Cambria Math" panose="02040503050406030204" pitchFamily="18" charset="0"/>
                        </a:rPr>
                        <m:t>=</m:t>
                      </m:r>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rank</m:t>
                          </m:r>
                        </m:fName>
                        <m:e>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𝐂</m:t>
                                    </m:r>
                                  </m:e>
                                </m:mr>
                                <m:mr>
                                  <m:e>
                                    <m:r>
                                      <a:rPr lang="zh-CN" altLang="en-US" i="1">
                                        <a:solidFill>
                                          <a:srgbClr val="000000"/>
                                        </a:solidFill>
                                        <a:latin typeface="Cambria Math" panose="02040503050406030204" pitchFamily="18" charset="0"/>
                                      </a:rPr>
                                      <m:t>𝐂𝐀</m:t>
                                    </m:r>
                                  </m:e>
                                </m:mr>
                                <m:mr>
                                  <m:e>
                                    <m:r>
                                      <a:rPr lang="zh-CN" altLang="en-US" i="1">
                                        <a:solidFill>
                                          <a:srgbClr val="000000"/>
                                        </a:solidFill>
                                        <a:latin typeface="Cambria Math" panose="02040503050406030204" pitchFamily="18" charset="0"/>
                                      </a:rPr>
                                      <m:t>⋮</m:t>
                                    </m:r>
                                  </m:e>
                                </m:mr>
                                <m:mr>
                                  <m:e>
                                    <m:r>
                                      <a:rPr lang="zh-CN" altLang="en-US" i="1">
                                        <a:solidFill>
                                          <a:srgbClr val="000000"/>
                                        </a:solidFill>
                                        <a:latin typeface="Cambria Math" panose="02040503050406030204" pitchFamily="18" charset="0"/>
                                      </a:rPr>
                                      <m:t>𝐂</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𝐀</m:t>
                                        </m:r>
                                      </m:e>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sup>
                                    </m:sSup>
                                  </m:e>
                                </m:mr>
                              </m:m>
                            </m:e>
                          </m:d>
                        </m:e>
                      </m:func>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oMath>
                  </m:oMathPara>
                </a14:m>
                <a:endParaRPr lang="en-US" altLang="zh-CN" i="1" dirty="0">
                  <a:solidFill>
                    <a:srgbClr val="000000"/>
                  </a:solidFill>
                  <a:latin typeface="Cambria Math" panose="02040503050406030204" pitchFamily="18" charset="0"/>
                </a:endParaRPr>
              </a:p>
              <a:p>
                <a:pPr/>
                <a:br>
                  <a:rPr lang="zh-CN" alt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rank</m:t>
                          </m:r>
                        </m:fName>
                        <m:e>
                          <m:d>
                            <m:dPr>
                              <m:begChr m:val="["/>
                              <m:endChr m:val=""/>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𝐂</m:t>
                                        </m:r>
                                      </m:e>
                                      <m:sup>
                                        <m:r>
                                          <m:rPr>
                                            <m:sty m:val="p"/>
                                          </m:rPr>
                                          <a:rPr lang="zh-CN" altLang="en-US" i="0">
                                            <a:solidFill>
                                              <a:srgbClr val="000000"/>
                                            </a:solidFill>
                                            <a:latin typeface="Cambria Math" panose="02040503050406030204" pitchFamily="18" charset="0"/>
                                          </a:rPr>
                                          <m:t>T</m:t>
                                        </m:r>
                                      </m:sup>
                                    </m:sSup>
                                  </m:e>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𝐀</m:t>
                                        </m:r>
                                      </m:e>
                                      <m:sup>
                                        <m:r>
                                          <m:rPr>
                                            <m:sty m:val="p"/>
                                          </m:rPr>
                                          <a:rPr lang="zh-CN" altLang="en-US" i="0">
                                            <a:solidFill>
                                              <a:srgbClr val="000000"/>
                                            </a:solidFill>
                                            <a:latin typeface="Cambria Math" panose="02040503050406030204" pitchFamily="18" charset="0"/>
                                          </a:rPr>
                                          <m:t>T</m:t>
                                        </m:r>
                                      </m:sup>
                                    </m:s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𝐂</m:t>
                                        </m:r>
                                      </m:e>
                                      <m:sup>
                                        <m:r>
                                          <m:rPr>
                                            <m:sty m:val="p"/>
                                          </m:rPr>
                                          <a:rPr lang="zh-CN" altLang="en-US" i="0">
                                            <a:solidFill>
                                              <a:srgbClr val="000000"/>
                                            </a:solidFill>
                                            <a:latin typeface="Cambria Math" panose="02040503050406030204" pitchFamily="18" charset="0"/>
                                          </a:rPr>
                                          <m:t>T</m:t>
                                        </m:r>
                                      </m:sup>
                                    </m:sSup>
                                  </m:e>
                                  <m:e>
                                    <m:d>
                                      <m:dPr>
                                        <m:begChr m:val=""/>
                                        <m:endChr m:val="]"/>
                                        <m:ctrlPr>
                                          <a:rPr lang="zh-CN" altLang="en-US" i="1">
                                            <a:solidFill>
                                              <a:srgbClr val="000000"/>
                                            </a:solidFill>
                                            <a:latin typeface="Cambria Math" panose="02040503050406030204" pitchFamily="18" charset="0"/>
                                          </a:rPr>
                                        </m:ctrlPr>
                                      </m:dPr>
                                      <m:e>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𝐀</m:t>
                                                    </m:r>
                                                  </m:e>
                                                  <m:sup>
                                                    <m:r>
                                                      <m:rPr>
                                                        <m:sty m:val="p"/>
                                                      </m:rPr>
                                                      <a:rPr lang="zh-CN" altLang="en-US" i="0">
                                                        <a:solidFill>
                                                          <a:srgbClr val="000000"/>
                                                        </a:solidFill>
                                                        <a:latin typeface="Cambria Math" panose="02040503050406030204" pitchFamily="18" charset="0"/>
                                                      </a:rPr>
                                                      <m:t>T</m:t>
                                                    </m:r>
                                                  </m:sup>
                                                </m:sSup>
                                              </m:e>
                                            </m:d>
                                          </m:e>
                                          <m:sup>
                                            <m:r>
                                              <a:rPr lang="zh-CN" altLang="en-US" i="1">
                                                <a:solidFill>
                                                  <a:srgbClr val="000000"/>
                                                </a:solidFill>
                                                <a:latin typeface="Cambria Math" panose="02040503050406030204" pitchFamily="18" charset="0"/>
                                              </a:rPr>
                                              <m:t>2</m:t>
                                            </m:r>
                                          </m:sup>
                                        </m:s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𝐂</m:t>
                                            </m:r>
                                          </m:e>
                                          <m:sup>
                                            <m:r>
                                              <m:rPr>
                                                <m:sty m:val="p"/>
                                              </m:rPr>
                                              <a:rPr lang="zh-CN" altLang="en-US" i="0">
                                                <a:solidFill>
                                                  <a:srgbClr val="000000"/>
                                                </a:solidFill>
                                                <a:latin typeface="Cambria Math" panose="02040503050406030204" pitchFamily="18" charset="0"/>
                                              </a:rPr>
                                              <m:t>T</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𝐀</m:t>
                                                    </m:r>
                                                  </m:e>
                                                  <m:sup>
                                                    <m:r>
                                                      <m:rPr>
                                                        <m:sty m:val="p"/>
                                                      </m:rPr>
                                                      <a:rPr lang="zh-CN" altLang="en-US" i="0">
                                                        <a:solidFill>
                                                          <a:srgbClr val="000000"/>
                                                        </a:solidFill>
                                                        <a:latin typeface="Cambria Math" panose="02040503050406030204" pitchFamily="18" charset="0"/>
                                                      </a:rPr>
                                                      <m:t>T</m:t>
                                                    </m:r>
                                                  </m:sup>
                                                </m:sSup>
                                              </m:e>
                                            </m:d>
                                          </m:e>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sup>
                                        </m:s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𝐂</m:t>
                                            </m:r>
                                          </m:e>
                                          <m:sup>
                                            <m:r>
                                              <m:rPr>
                                                <m:sty m:val="p"/>
                                              </m:rPr>
                                              <a:rPr lang="zh-CN" altLang="en-US" i="0">
                                                <a:solidFill>
                                                  <a:srgbClr val="000000"/>
                                                </a:solidFill>
                                                <a:latin typeface="Cambria Math" panose="02040503050406030204" pitchFamily="18" charset="0"/>
                                              </a:rPr>
                                              <m:t>T</m:t>
                                            </m:r>
                                          </m:sup>
                                        </m:sSup>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e>
                                </m:mr>
                              </m:m>
                            </m:e>
                          </m:d>
                        </m:e>
                      </m:func>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835696" y="1203598"/>
                <a:ext cx="6304335" cy="3352321"/>
              </a:xfrm>
              <a:prstGeom prst="rect">
                <a:avLst/>
              </a:prstGeom>
              <a:blipFill>
                <a:blip r:embed="rId4"/>
                <a:stretch>
                  <a:fillRect/>
                </a:stretch>
              </a:blipFill>
            </p:spPr>
            <p:txBody>
              <a:bodyPr/>
              <a:lstStyle/>
              <a:p>
                <a:r>
                  <a:rPr lang="zh-CN" altLang="en-US">
                    <a:noFill/>
                  </a:rPr>
                  <a:t> </a:t>
                </a:r>
              </a:p>
            </p:txBody>
          </p:sp>
        </mc:Fallback>
      </mc:AlternateContent>
      <p:grpSp>
        <p:nvGrpSpPr>
          <p:cNvPr id="4" name="组合 3"/>
          <p:cNvGrpSpPr/>
          <p:nvPr/>
        </p:nvGrpSpPr>
        <p:grpSpPr>
          <a:xfrm>
            <a:off x="389979" y="3455313"/>
            <a:ext cx="8790161" cy="1345150"/>
            <a:chOff x="389979" y="3455313"/>
            <a:chExt cx="8790161" cy="1345150"/>
          </a:xfrm>
        </p:grpSpPr>
        <p:sp>
          <p:nvSpPr>
            <p:cNvPr id="8" name="文本框 7"/>
            <p:cNvSpPr txBox="1"/>
            <p:nvPr/>
          </p:nvSpPr>
          <p:spPr>
            <a:xfrm>
              <a:off x="389979" y="3582142"/>
              <a:ext cx="7638405" cy="646331"/>
            </a:xfrm>
            <a:prstGeom prst="rect">
              <a:avLst/>
            </a:prstGeom>
            <a:noFill/>
          </p:spPr>
          <p:txBody>
            <a:bodyPr wrap="square">
              <a:spAutoFit/>
            </a:bodyPr>
            <a:lstStyle/>
            <a:p>
              <a:r>
                <a:rPr lang="zh-CN" altLang="en-US" dirty="0">
                  <a:solidFill>
                    <a:sysClr val="windowText" lastClr="000000"/>
                  </a:solidFill>
                  <a:latin typeface="宋体" panose="02010600030101010101" pitchFamily="2" charset="-122"/>
                  <a:ea typeface="宋体" panose="02010600030101010101" pitchFamily="2" charset="-122"/>
                </a:rPr>
                <a:t>其中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为系数矩阵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的阶次</a:t>
              </a:r>
              <a:r>
                <a:rPr lang="zh-CN" altLang="en-US" dirty="0">
                  <a:solidFill>
                    <a:sysClr val="windowText" lastClr="000000"/>
                  </a:solidFill>
                  <a:latin typeface="宋体" panose="02010600030101010101" pitchFamily="2" charset="-122"/>
                  <a:ea typeface="宋体" panose="02010600030101010101" pitchFamily="2" charset="-122"/>
                </a:rPr>
                <a:t>。通常称                                  为系统的可观测矩阵。</a:t>
              </a:r>
              <a:endParaRPr lang="zh-CN" altLang="en-US" dirty="0"/>
            </a:p>
          </p:txBody>
        </p:sp>
        <mc:AlternateContent xmlns:mc="http://schemas.openxmlformats.org/markup-compatibility/2006" xmlns:a14="http://schemas.microsoft.com/office/drawing/2010/main">
          <mc:Choice Requires="a14">
            <p:sp>
              <p:nvSpPr>
                <p:cNvPr id="5" name="对象 4"/>
                <p:cNvSpPr txBox="1"/>
                <p:nvPr/>
              </p:nvSpPr>
              <p:spPr>
                <a:xfrm>
                  <a:off x="4211960" y="3455313"/>
                  <a:ext cx="4968180" cy="134515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𝑁</m:t>
                        </m:r>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𝐂</m:t>
                                      </m:r>
                                    </m:e>
                                    <m:sup>
                                      <m:r>
                                        <m:rPr>
                                          <m:sty m:val="p"/>
                                        </m:rPr>
                                        <a:rPr lang="zh-CN" altLang="en-US" i="0">
                                          <a:solidFill>
                                            <a:srgbClr val="000000"/>
                                          </a:solidFill>
                                          <a:latin typeface="Cambria Math" panose="02040503050406030204" pitchFamily="18" charset="0"/>
                                        </a:rPr>
                                        <m:t>T</m:t>
                                      </m:r>
                                    </m:sup>
                                  </m:sSup>
                                </m:e>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𝐀</m:t>
                                      </m:r>
                                    </m:e>
                                    <m:sup>
                                      <m:r>
                                        <m:rPr>
                                          <m:sty m:val="p"/>
                                        </m:rPr>
                                        <a:rPr lang="zh-CN" altLang="en-US" i="0">
                                          <a:solidFill>
                                            <a:srgbClr val="000000"/>
                                          </a:solidFill>
                                          <a:latin typeface="Cambria Math" panose="02040503050406030204" pitchFamily="18" charset="0"/>
                                        </a:rPr>
                                        <m:t>T</m:t>
                                      </m:r>
                                    </m:sup>
                                  </m:s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𝐂</m:t>
                                      </m:r>
                                    </m:e>
                                    <m:sup>
                                      <m:r>
                                        <m:rPr>
                                          <m:sty m:val="p"/>
                                        </m:rPr>
                                        <a:rPr lang="zh-CN" altLang="en-US" i="0">
                                          <a:solidFill>
                                            <a:srgbClr val="000000"/>
                                          </a:solidFill>
                                          <a:latin typeface="Cambria Math" panose="02040503050406030204" pitchFamily="18" charset="0"/>
                                        </a:rPr>
                                        <m:t>T</m:t>
                                      </m:r>
                                    </m:sup>
                                  </m:sSup>
                                </m:e>
                                <m:e>
                                  <m:d>
                                    <m:dPr>
                                      <m:begChr m:val=""/>
                                      <m:endChr m:val="]"/>
                                      <m:ctrlPr>
                                        <a:rPr lang="zh-CN" altLang="en-US" i="1">
                                          <a:solidFill>
                                            <a:srgbClr val="000000"/>
                                          </a:solidFill>
                                          <a:latin typeface="Cambria Math" panose="02040503050406030204" pitchFamily="18" charset="0"/>
                                        </a:rPr>
                                      </m:ctrlPr>
                                    </m:dPr>
                                    <m:e>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𝐀</m:t>
                                                  </m:r>
                                                </m:e>
                                                <m:sup>
                                                  <m:r>
                                                    <m:rPr>
                                                      <m:sty m:val="p"/>
                                                    </m:rPr>
                                                    <a:rPr lang="zh-CN" altLang="en-US" i="0">
                                                      <a:solidFill>
                                                        <a:srgbClr val="000000"/>
                                                      </a:solidFill>
                                                      <a:latin typeface="Cambria Math" panose="02040503050406030204" pitchFamily="18" charset="0"/>
                                                    </a:rPr>
                                                    <m:t>T</m:t>
                                                  </m:r>
                                                </m:sup>
                                              </m:sSup>
                                            </m:e>
                                          </m:d>
                                        </m:e>
                                        <m:sup>
                                          <m:r>
                                            <a:rPr lang="zh-CN" altLang="en-US" i="1">
                                              <a:solidFill>
                                                <a:srgbClr val="000000"/>
                                              </a:solidFill>
                                              <a:latin typeface="Cambria Math" panose="02040503050406030204" pitchFamily="18" charset="0"/>
                                            </a:rPr>
                                            <m:t>2</m:t>
                                          </m:r>
                                        </m:sup>
                                      </m:s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𝐂</m:t>
                                          </m:r>
                                        </m:e>
                                        <m:sup>
                                          <m:r>
                                            <m:rPr>
                                              <m:sty m:val="p"/>
                                            </m:rPr>
                                            <a:rPr lang="zh-CN" altLang="en-US" i="0">
                                              <a:solidFill>
                                                <a:srgbClr val="000000"/>
                                              </a:solidFill>
                                              <a:latin typeface="Cambria Math" panose="02040503050406030204" pitchFamily="18" charset="0"/>
                                            </a:rPr>
                                            <m:t>T</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𝐀</m:t>
                                                  </m:r>
                                                </m:e>
                                                <m:sup>
                                                  <m:r>
                                                    <m:rPr>
                                                      <m:sty m:val="p"/>
                                                    </m:rPr>
                                                    <a:rPr lang="zh-CN" altLang="en-US" i="0">
                                                      <a:solidFill>
                                                        <a:srgbClr val="000000"/>
                                                      </a:solidFill>
                                                      <a:latin typeface="Cambria Math" panose="02040503050406030204" pitchFamily="18" charset="0"/>
                                                    </a:rPr>
                                                    <m:t>T</m:t>
                                                  </m:r>
                                                </m:sup>
                                              </m:sSup>
                                            </m:e>
                                          </m:d>
                                        </m:e>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sup>
                                      </m:s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𝐂</m:t>
                                          </m:r>
                                        </m:e>
                                        <m:sup>
                                          <m:r>
                                            <m:rPr>
                                              <m:sty m:val="p"/>
                                            </m:rPr>
                                            <a:rPr lang="zh-CN" altLang="en-US" i="0">
                                              <a:solidFill>
                                                <a:srgbClr val="000000"/>
                                              </a:solidFill>
                                              <a:latin typeface="Cambria Math" panose="02040503050406030204" pitchFamily="18" charset="0"/>
                                            </a:rPr>
                                            <m:t>T</m:t>
                                          </m:r>
                                        </m:sup>
                                      </m:sSup>
                                    </m:e>
                                  </m:d>
                                </m:e>
                              </m:mr>
                            </m:m>
                          </m:e>
                        </m:d>
                      </m:oMath>
                    </m:oMathPara>
                  </a14:m>
                  <a:endParaRPr lang="zh-CN" altLang="en-US" dirty="0"/>
                </a:p>
              </p:txBody>
            </p:sp>
          </mc:Choice>
          <mc:Fallback xmlns="">
            <p:sp>
              <p:nvSpPr>
                <p:cNvPr id="5" name="对象 4"/>
                <p:cNvSpPr txBox="1">
                  <a:spLocks noRot="1" noChangeAspect="1" noMove="1" noResize="1" noEditPoints="1" noAdjustHandles="1" noChangeArrowheads="1" noChangeShapeType="1" noTextEdit="1"/>
                </p:cNvSpPr>
                <p:nvPr/>
              </p:nvSpPr>
              <p:spPr>
                <a:xfrm>
                  <a:off x="4211960" y="3455313"/>
                  <a:ext cx="4968180" cy="1345150"/>
                </a:xfrm>
                <a:prstGeom prst="rect">
                  <a:avLst/>
                </a:prstGeom>
                <a:blipFill>
                  <a:blip r:embed="rId5"/>
                  <a:stretch>
                    <a:fillRect/>
                  </a:stretch>
                </a:blipFill>
              </p:spPr>
              <p:txBody>
                <a:bodyPr/>
                <a:lstStyle/>
                <a:p>
                  <a:r>
                    <a:rPr lang="zh-CN" alt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89980" y="670902"/>
            <a:ext cx="7638406"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例</a:t>
            </a:r>
            <a:r>
              <a:rPr lang="en-US" altLang="zh-CN" dirty="0">
                <a:solidFill>
                  <a:sysClr val="windowText" lastClr="000000"/>
                </a:solidFill>
                <a:latin typeface="宋体" panose="02010600030101010101" pitchFamily="2" charset="-122"/>
                <a:ea typeface="宋体" panose="02010600030101010101" pitchFamily="2" charset="-122"/>
              </a:rPr>
              <a:t>2.43  </a:t>
            </a:r>
            <a:r>
              <a:rPr lang="zh-CN" altLang="en-US" dirty="0">
                <a:solidFill>
                  <a:sysClr val="windowText" lastClr="000000"/>
                </a:solidFill>
                <a:latin typeface="宋体" panose="02010600030101010101" pitchFamily="2" charset="-122"/>
                <a:ea typeface="宋体" panose="02010600030101010101" pitchFamily="2" charset="-122"/>
              </a:rPr>
              <a:t>试判别下列线性定常连续系统的可观测性</a:t>
            </a: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1115616" y="1573903"/>
                <a:ext cx="5112618" cy="286226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𝐴</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𝐂</m:t>
                      </m:r>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
                        </m:e>
                      </m:d>
                    </m:oMath>
                    <m:oMath xmlns:m="http://schemas.openxmlformats.org/officeDocument/2006/math">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𝐀</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𝐂</m:t>
                      </m:r>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115616" y="1573903"/>
                <a:ext cx="5112618" cy="2862262"/>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3203848" y="1166167"/>
                <a:ext cx="3614390" cy="160605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𝐶𝑥</m:t>
                      </m:r>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3203848" y="1166167"/>
                <a:ext cx="3614390" cy="1606054"/>
              </a:xfrm>
              <a:prstGeom prst="rect">
                <a:avLst/>
              </a:prstGeom>
              <a:blipFill>
                <a:blip r:embed="rId5"/>
                <a:stretch>
                  <a:fillRect/>
                </a:stretch>
              </a:blipFill>
            </p:spPr>
            <p:txBody>
              <a:bodyPr/>
              <a:lstStyle/>
              <a:p>
                <a:r>
                  <a:rPr lang="zh-CN" altLang="en-US">
                    <a:noFill/>
                  </a:rPr>
                  <a:t> </a:t>
                </a:r>
              </a:p>
            </p:txBody>
          </p:sp>
        </mc:Fallback>
      </mc:AlternateContent>
      <p:grpSp>
        <p:nvGrpSpPr>
          <p:cNvPr id="7" name="组合 6"/>
          <p:cNvGrpSpPr/>
          <p:nvPr/>
        </p:nvGrpSpPr>
        <p:grpSpPr>
          <a:xfrm>
            <a:off x="752797" y="2698159"/>
            <a:ext cx="7638406" cy="2530377"/>
            <a:chOff x="389978" y="3061977"/>
            <a:chExt cx="7638406" cy="2530377"/>
          </a:xfrm>
        </p:grpSpPr>
        <p:sp>
          <p:nvSpPr>
            <p:cNvPr id="10" name="矩形 9"/>
            <p:cNvSpPr/>
            <p:nvPr/>
          </p:nvSpPr>
          <p:spPr>
            <a:xfrm>
              <a:off x="389978" y="4443531"/>
              <a:ext cx="7638406" cy="455253"/>
            </a:xfrm>
            <a:prstGeom prst="rect">
              <a:avLst/>
            </a:prstGeom>
            <a:noFill/>
          </p:spPr>
          <p:txBody>
            <a:bodyPr wrap="square">
              <a:spAutoFit/>
            </a:bodyPr>
            <a:lstStyle/>
            <a:p>
              <a:pPr>
                <a:lnSpc>
                  <a:spcPct val="150000"/>
                </a:lnSpc>
              </a:pP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由于</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rank </a:t>
              </a:r>
              <a:r>
                <a:rPr lang="en-US" altLang="zh-CN" b="1"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 = </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2</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=n </a:t>
              </a:r>
              <a:r>
                <a:rPr lang="zh-CN" altLang="en-US"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故</a:t>
              </a:r>
              <a:r>
                <a:rPr lang="zh-CN" altLang="en-US" dirty="0">
                  <a:solidFill>
                    <a:sysClr val="windowText" lastClr="000000"/>
                  </a:solidFill>
                  <a:latin typeface="宋体" panose="02010600030101010101" pitchFamily="2" charset="-122"/>
                  <a:ea typeface="宋体" panose="02010600030101010101" pitchFamily="2" charset="-122"/>
                </a:rPr>
                <a:t>系统完全可观测</a:t>
              </a:r>
              <a:r>
                <a:rPr lang="zh-CN" altLang="en-US" i="1"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p:txBody>
        </p:sp>
        <p:grpSp>
          <p:nvGrpSpPr>
            <p:cNvPr id="6" name="组合 5"/>
            <p:cNvGrpSpPr/>
            <p:nvPr/>
          </p:nvGrpSpPr>
          <p:grpSpPr>
            <a:xfrm>
              <a:off x="389978" y="3061977"/>
              <a:ext cx="7638406" cy="1391935"/>
              <a:chOff x="389978" y="3061977"/>
              <a:chExt cx="7638406" cy="1391935"/>
            </a:xfrm>
          </p:grpSpPr>
          <p:sp>
            <p:nvSpPr>
              <p:cNvPr id="9" name="矩形 8"/>
              <p:cNvSpPr/>
              <p:nvPr/>
            </p:nvSpPr>
            <p:spPr>
              <a:xfrm>
                <a:off x="389978" y="3076163"/>
                <a:ext cx="7638406" cy="1377749"/>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解：</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由于 </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rank </a:t>
                </a:r>
                <a:r>
                  <a:rPr lang="en-US" altLang="zh-CN" b="1"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 = </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1</a:t>
                </a:r>
                <a:r>
                  <a:rPr lang="en-US" altLang="zh-CN" b="1"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&lt; n = </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2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故系统不可观测。</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200000"/>
                  </a:lnSpc>
                </a:pPr>
                <a:r>
                  <a:rPr lang="en-US" altLang="zh-CN" b="1" dirty="0">
                    <a:solidFill>
                      <a:sysClr val="windowText" lastClr="000000"/>
                    </a:solidFill>
                    <a:latin typeface="宋体" panose="02010600030101010101" pitchFamily="2" charset="-122"/>
                    <a:ea typeface="宋体" panose="02010600030101010101" pitchFamily="2" charset="-122"/>
                  </a:rPr>
                  <a:t>      2)</a:t>
                </a:r>
              </a:p>
            </p:txBody>
          </p:sp>
          <mc:AlternateContent xmlns:mc="http://schemas.openxmlformats.org/markup-compatibility/2006" xmlns:a14="http://schemas.microsoft.com/office/drawing/2010/main">
            <mc:Choice Requires="a14">
              <p:sp>
                <p:nvSpPr>
                  <p:cNvPr id="8" name="对象 7"/>
                  <p:cNvSpPr txBox="1"/>
                  <p:nvPr/>
                </p:nvSpPr>
                <p:spPr>
                  <a:xfrm>
                    <a:off x="896813" y="3061977"/>
                    <a:ext cx="5760243" cy="137131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𝑟𝑎𝑛𝑘𝑁</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𝑟𝑎𝑛𝑘</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𝐂</m:t>
                                        </m:r>
                                      </m:e>
                                      <m:sup>
                                        <m:r>
                                          <m:rPr>
                                            <m:sty m:val="p"/>
                                          </m:rPr>
                                          <a:rPr lang="zh-CN" altLang="en-US" i="0">
                                            <a:solidFill>
                                              <a:srgbClr val="000000"/>
                                            </a:solidFill>
                                            <a:latin typeface="Cambria Math" panose="02040503050406030204" pitchFamily="18" charset="0"/>
                                          </a:rPr>
                                          <m:t>T</m:t>
                                        </m:r>
                                      </m:sup>
                                    </m:sSup>
                                  </m:e>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𝐀</m:t>
                                        </m:r>
                                      </m:e>
                                      <m:sup>
                                        <m:r>
                                          <m:rPr>
                                            <m:sty m:val="p"/>
                                          </m:rPr>
                                          <a:rPr lang="zh-CN" altLang="en-US" i="0">
                                            <a:solidFill>
                                              <a:srgbClr val="000000"/>
                                            </a:solidFill>
                                            <a:latin typeface="Cambria Math" panose="02040503050406030204" pitchFamily="18" charset="0"/>
                                          </a:rPr>
                                          <m:t>T</m:t>
                                        </m:r>
                                      </m:sup>
                                    </m:s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𝐂</m:t>
                                        </m:r>
                                      </m:e>
                                      <m:sup>
                                        <m:r>
                                          <m:rPr>
                                            <m:sty m:val="p"/>
                                          </m:rPr>
                                          <a:rPr lang="zh-CN" altLang="en-US" i="0">
                                            <a:solidFill>
                                              <a:srgbClr val="000000"/>
                                            </a:solidFill>
                                            <a:latin typeface="Cambria Math" panose="02040503050406030204" pitchFamily="18" charset="0"/>
                                          </a:rPr>
                                          <m:t>T</m:t>
                                        </m:r>
                                      </m:sup>
                                    </m:sSup>
                                  </m:e>
                                </m:mr>
                              </m:m>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𝑟𝑎𝑛𝑘</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−2</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
                            </m:e>
                          </m:d>
                        </m:oMath>
                      </m:oMathPara>
                    </a14:m>
                    <a:endParaRPr lang="zh-CN" altLang="en-US" dirty="0"/>
                  </a:p>
                </p:txBody>
              </p:sp>
            </mc:Choice>
            <mc:Fallback xmlns="">
              <p:sp>
                <p:nvSpPr>
                  <p:cNvPr id="8" name="对象 7"/>
                  <p:cNvSpPr txBox="1">
                    <a:spLocks noRot="1" noChangeAspect="1" noMove="1" noResize="1" noEditPoints="1" noAdjustHandles="1" noChangeArrowheads="1" noChangeShapeType="1" noTextEdit="1"/>
                  </p:cNvSpPr>
                  <p:nvPr/>
                </p:nvSpPr>
                <p:spPr>
                  <a:xfrm>
                    <a:off x="896813" y="3061977"/>
                    <a:ext cx="5760243" cy="1371317"/>
                  </a:xfrm>
                  <a:prstGeom prst="rect">
                    <a:avLst/>
                  </a:prstGeom>
                  <a:blipFill>
                    <a:blip r:embed="rId6"/>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12" name="对象 11"/>
                <p:cNvSpPr txBox="1"/>
                <p:nvPr/>
              </p:nvSpPr>
              <p:spPr>
                <a:xfrm>
                  <a:off x="1328861" y="3987059"/>
                  <a:ext cx="5541440" cy="160529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rank</m:t>
                            </m:r>
                          </m:fName>
                          <m:e>
                            <m:r>
                              <a:rPr lang="zh-CN" altLang="en-US" i="1">
                                <a:solidFill>
                                  <a:srgbClr val="000000"/>
                                </a:solidFill>
                                <a:latin typeface="Cambria Math" panose="02040503050406030204" pitchFamily="18" charset="0"/>
                              </a:rPr>
                              <m:t>𝑁</m:t>
                            </m:r>
                          </m:e>
                        </m:func>
                        <m:r>
                          <a:rPr lang="zh-CN" altLang="en-US" i="1">
                            <a:solidFill>
                              <a:srgbClr val="000000"/>
                            </a:solidFill>
                            <a:latin typeface="Cambria Math" panose="02040503050406030204" pitchFamily="18" charset="0"/>
                          </a:rPr>
                          <m:t>=</m:t>
                        </m:r>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rank</m:t>
                            </m:r>
                          </m:fName>
                          <m:e>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𝐂</m:t>
                                          </m:r>
                                        </m:e>
                                        <m:sup>
                                          <m:r>
                                            <m:rPr>
                                              <m:sty m:val="p"/>
                                            </m:rPr>
                                            <a:rPr lang="zh-CN" altLang="en-US" i="0">
                                              <a:solidFill>
                                                <a:srgbClr val="000000"/>
                                              </a:solidFill>
                                              <a:latin typeface="Cambria Math" panose="02040503050406030204" pitchFamily="18" charset="0"/>
                                            </a:rPr>
                                            <m:t>T</m:t>
                                          </m:r>
                                        </m:sup>
                                      </m:sSup>
                                    </m:e>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𝐀</m:t>
                                          </m:r>
                                        </m:e>
                                        <m:sup>
                                          <m:r>
                                            <m:rPr>
                                              <m:sty m:val="p"/>
                                            </m:rPr>
                                            <a:rPr lang="zh-CN" altLang="en-US" i="0">
                                              <a:solidFill>
                                                <a:srgbClr val="000000"/>
                                              </a:solidFill>
                                              <a:latin typeface="Cambria Math" panose="02040503050406030204" pitchFamily="18" charset="0"/>
                                            </a:rPr>
                                            <m:t>T</m:t>
                                          </m:r>
                                        </m:sup>
                                      </m:s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𝐂</m:t>
                                          </m:r>
                                        </m:e>
                                        <m:sup>
                                          <m:r>
                                            <m:rPr>
                                              <m:sty m:val="p"/>
                                            </m:rPr>
                                            <a:rPr lang="zh-CN" altLang="en-US" i="0">
                                              <a:solidFill>
                                                <a:srgbClr val="000000"/>
                                              </a:solidFill>
                                              <a:latin typeface="Cambria Math" panose="02040503050406030204" pitchFamily="18" charset="0"/>
                                            </a:rPr>
                                            <m:t>T</m:t>
                                          </m:r>
                                        </m:sup>
                                      </m:sSup>
                                    </m:e>
                                  </m:mr>
                                </m:m>
                              </m:e>
                            </m:d>
                          </m:e>
                        </m:func>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𝑟𝑎𝑛𝑘</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
                          </m:e>
                        </m:d>
                      </m:oMath>
                    </m:oMathPara>
                  </a14:m>
                  <a:endParaRPr lang="zh-CN" altLang="en-US" dirty="0"/>
                </a:p>
              </p:txBody>
            </p:sp>
          </mc:Choice>
          <mc:Fallback xmlns="">
            <p:sp>
              <p:nvSpPr>
                <p:cNvPr id="12" name="对象 11"/>
                <p:cNvSpPr txBox="1">
                  <a:spLocks noRot="1" noChangeAspect="1" noMove="1" noResize="1" noEditPoints="1" noAdjustHandles="1" noChangeArrowheads="1" noChangeShapeType="1" noTextEdit="1"/>
                </p:cNvSpPr>
                <p:nvPr/>
              </p:nvSpPr>
              <p:spPr>
                <a:xfrm>
                  <a:off x="1328861" y="3987059"/>
                  <a:ext cx="5541440" cy="1605295"/>
                </a:xfrm>
                <a:prstGeom prst="rect">
                  <a:avLst/>
                </a:prstGeom>
                <a:blipFill>
                  <a:blip r:embed="rId7"/>
                  <a:stretch>
                    <a:fillRect/>
                  </a:stretch>
                </a:blipFill>
              </p:spPr>
              <p:txBody>
                <a:bodyPr/>
                <a:lstStyle/>
                <a:p>
                  <a:r>
                    <a:rPr lang="zh-CN" alt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pSp>
        <p:nvGrpSpPr>
          <p:cNvPr id="3" name="组合 2"/>
          <p:cNvGrpSpPr/>
          <p:nvPr/>
        </p:nvGrpSpPr>
        <p:grpSpPr>
          <a:xfrm>
            <a:off x="467544" y="1275606"/>
            <a:ext cx="7638406" cy="4911665"/>
            <a:chOff x="389980" y="670902"/>
            <a:chExt cx="7638406" cy="4911665"/>
          </a:xfrm>
        </p:grpSpPr>
        <mc:AlternateContent xmlns:mc="http://schemas.openxmlformats.org/markup-compatibility/2006" xmlns:a14="http://schemas.microsoft.com/office/drawing/2010/main">
          <mc:Choice Requires="a14">
            <p:sp>
              <p:nvSpPr>
                <p:cNvPr id="75" name="矩形 74"/>
                <p:cNvSpPr/>
                <p:nvPr/>
              </p:nvSpPr>
              <p:spPr>
                <a:xfrm>
                  <a:off x="389980" y="670902"/>
                  <a:ext cx="7638406" cy="2104872"/>
                </a:xfrm>
                <a:prstGeom prst="rect">
                  <a:avLst/>
                </a:prstGeom>
                <a:noFill/>
              </p:spPr>
              <p:txBody>
                <a:bodyPr wrap="square">
                  <a:spAutoFit/>
                </a:bodyPr>
                <a:lstStyle/>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    (3)PBH</a:t>
                  </a:r>
                  <a:r>
                    <a:rPr lang="zh-CN" altLang="en-US" dirty="0">
                      <a:solidFill>
                        <a:sysClr val="windowText" lastClr="000000"/>
                      </a:solidFill>
                      <a:latin typeface="宋体" panose="02010600030101010101" pitchFamily="2" charset="-122"/>
                      <a:ea typeface="宋体" panose="02010600030101010101" pitchFamily="2" charset="-122"/>
                    </a:rPr>
                    <a:t>判据</a:t>
                  </a: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线性</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定常连续系统</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(2.121)</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完全可观测的充分必要条件是，对系数矩阵</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的所有特征值</a:t>
                  </a:r>
                  <a14:m>
                    <m:oMath xmlns:m="http://schemas.openxmlformats.org/officeDocument/2006/math">
                      <m:sSub>
                        <m:sSubPr>
                          <m:ctrlPr>
                            <a:rPr lang="en-US" altLang="zh-CN" i="1" smtClean="0">
                              <a:solidFill>
                                <a:sysClr val="windowText" lastClr="000000"/>
                              </a:solidFill>
                              <a:latin typeface="Cambria Math" panose="02040503050406030204" pitchFamily="18" charset="0"/>
                              <a:ea typeface="宋体" panose="02010600030101010101" pitchFamily="2" charset="-122"/>
                            </a:rPr>
                          </m:ctrlPr>
                        </m:sSubPr>
                        <m:e>
                          <m:r>
                            <a:rPr lang="en-US" altLang="zh-CN" b="0" i="1" smtClean="0">
                              <a:solidFill>
                                <a:sysClr val="windowText" lastClr="000000"/>
                              </a:solidFill>
                              <a:latin typeface="Cambria Math" panose="02040503050406030204" pitchFamily="18" charset="0"/>
                              <a:ea typeface="宋体" panose="02010600030101010101" pitchFamily="2" charset="-122"/>
                            </a:rPr>
                            <m:t>𝑠</m:t>
                          </m:r>
                        </m:e>
                        <m:sub>
                          <m:r>
                            <a:rPr lang="en-US" altLang="zh-CN" b="0" i="1" smtClean="0">
                              <a:solidFill>
                                <a:sysClr val="windowText" lastClr="000000"/>
                              </a:solidFill>
                              <a:latin typeface="Cambria Math" panose="02040503050406030204" pitchFamily="18" charset="0"/>
                              <a:ea typeface="宋体" panose="02010600030101010101" pitchFamily="2" charset="-122"/>
                            </a:rPr>
                            <m:t>𝑖</m:t>
                          </m:r>
                        </m:sub>
                      </m:sSub>
                    </m:oMath>
                  </a14:m>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i</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=1,2,…,</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均有</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gn="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(2.127)</a:t>
                  </a:r>
                </a:p>
              </p:txBody>
            </p:sp>
          </mc:Choice>
          <mc:Fallback xmlns="">
            <p:sp>
              <p:nvSpPr>
                <p:cNvPr id="75" name="矩形 74"/>
                <p:cNvSpPr>
                  <a:spLocks noRot="1" noChangeAspect="1" noMove="1" noResize="1" noEditPoints="1" noAdjustHandles="1" noChangeArrowheads="1" noChangeShapeType="1" noTextEdit="1"/>
                </p:cNvSpPr>
                <p:nvPr/>
              </p:nvSpPr>
              <p:spPr>
                <a:xfrm>
                  <a:off x="389980" y="670902"/>
                  <a:ext cx="7638406" cy="2104872"/>
                </a:xfrm>
                <a:prstGeom prst="rect">
                  <a:avLst/>
                </a:prstGeom>
                <a:blipFill>
                  <a:blip r:embed="rId4"/>
                  <a:stretch>
                    <a:fillRect l="-718" r="-638" b="-346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对象 1"/>
                <p:cNvSpPr txBox="1"/>
                <p:nvPr/>
              </p:nvSpPr>
              <p:spPr>
                <a:xfrm>
                  <a:off x="2195736" y="2283718"/>
                  <a:ext cx="5510286" cy="329884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rank</m:t>
                            </m:r>
                          </m:fName>
                          <m:e>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𝐶</m:t>
                                      </m:r>
                                    </m:e>
                                  </m:m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𝑠</m:t>
                                          </m:r>
                                        </m:e>
                                        <m:sub>
                                          <m:r>
                                            <a:rPr lang="zh-CN" altLang="en-US" i="1">
                                              <a:solidFill>
                                                <a:srgbClr val="000000"/>
                                              </a:solidFill>
                                              <a:latin typeface="Cambria Math" panose="02040503050406030204" pitchFamily="18" charset="0"/>
                                            </a:rPr>
                                            <m:t>𝑖</m:t>
                                          </m:r>
                                        </m:sub>
                                      </m:sSub>
                                      <m:r>
                                        <a:rPr lang="zh-CN" altLang="en-US" i="1">
                                          <a:solidFill>
                                            <a:srgbClr val="000000"/>
                                          </a:solidFill>
                                          <a:latin typeface="Cambria Math" panose="02040503050406030204" pitchFamily="18" charset="0"/>
                                        </a:rPr>
                                        <m:t>𝐼</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e>
                                  </m:mr>
                                </m:m>
                              </m:e>
                            </m:d>
                          </m:e>
                        </m:func>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𝑖</m:t>
                        </m:r>
                        <m:r>
                          <a:rPr lang="zh-CN" altLang="en-US" i="1">
                            <a:solidFill>
                              <a:srgbClr val="000000"/>
                            </a:solidFill>
                            <a:latin typeface="Cambria Math" panose="02040503050406030204" pitchFamily="18" charset="0"/>
                          </a:rPr>
                          <m:t>=1,2,⋯,</m:t>
                        </m:r>
                        <m:r>
                          <a:rPr lang="zh-CN" altLang="en-US" i="1">
                            <a:solidFill>
                              <a:srgbClr val="000000"/>
                            </a:solidFill>
                            <a:latin typeface="Cambria Math" panose="02040503050406030204" pitchFamily="18" charset="0"/>
                          </a:rPr>
                          <m:t>𝑛</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195736" y="2283718"/>
                  <a:ext cx="5510286" cy="3298849"/>
                </a:xfrm>
                <a:prstGeom prst="rect">
                  <a:avLst/>
                </a:prstGeom>
                <a:blipFill>
                  <a:blip r:embed="rId5"/>
                  <a:stretch>
                    <a:fillRect/>
                  </a:stretch>
                </a:blipFill>
              </p:spPr>
              <p:txBody>
                <a:bodyPr/>
                <a:lstStyle/>
                <a:p>
                  <a:r>
                    <a:rPr lang="zh-CN" alt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pSp>
        <p:nvGrpSpPr>
          <p:cNvPr id="3" name="组合 2"/>
          <p:cNvGrpSpPr/>
          <p:nvPr/>
        </p:nvGrpSpPr>
        <p:grpSpPr>
          <a:xfrm>
            <a:off x="389978" y="617986"/>
            <a:ext cx="7638406" cy="4530981"/>
            <a:chOff x="389980" y="670902"/>
            <a:chExt cx="7638406" cy="4530981"/>
          </a:xfrm>
        </p:grpSpPr>
        <mc:AlternateContent xmlns:mc="http://schemas.openxmlformats.org/markup-compatibility/2006" xmlns:a14="http://schemas.microsoft.com/office/drawing/2010/main">
          <mc:Choice Requires="a14">
            <p:sp>
              <p:nvSpPr>
                <p:cNvPr id="75" name="矩形 74"/>
                <p:cNvSpPr/>
                <p:nvPr/>
              </p:nvSpPr>
              <p:spPr>
                <a:xfrm>
                  <a:off x="389980" y="670902"/>
                  <a:ext cx="7638406" cy="3766865"/>
                </a:xfrm>
                <a:prstGeom prst="rect">
                  <a:avLst/>
                </a:prstGeom>
                <a:noFill/>
              </p:spPr>
              <p:txBody>
                <a:bodyPr wrap="square">
                  <a:spAutoFit/>
                </a:bodyPr>
                <a:lstStyle/>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    (4)</a:t>
                  </a:r>
                  <a:r>
                    <a:rPr lang="zh-CN" altLang="en-US" dirty="0">
                      <a:solidFill>
                        <a:sysClr val="windowText" lastClr="000000"/>
                      </a:solidFill>
                      <a:latin typeface="宋体" panose="02010600030101010101" pitchFamily="2" charset="-122"/>
                      <a:ea typeface="宋体" panose="02010600030101010101" pitchFamily="2" charset="-122"/>
                    </a:rPr>
                    <a:t>约当规范型判据</a:t>
                  </a: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线性定常</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连续系统</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(2.121)</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完全可观测的充分必要条件分两种情况：</a:t>
                  </a:r>
                </a:p>
                <a:p>
                  <a:pPr>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1)</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系数矩阵</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的特征值 </a:t>
                  </a:r>
                  <a14:m>
                    <m:oMath xmlns:m="http://schemas.openxmlformats.org/officeDocument/2006/math">
                      <m:sSub>
                        <m:sSubPr>
                          <m:ctrlPr>
                            <a:rPr lang="en-US" altLang="zh-CN" i="1" smtClean="0">
                              <a:solidFill>
                                <a:sysClr val="windowText" lastClr="000000"/>
                              </a:solidFill>
                              <a:latin typeface="Cambria Math" panose="02040503050406030204" pitchFamily="18" charset="0"/>
                              <a:ea typeface="宋体" panose="02010600030101010101" pitchFamily="2" charset="-122"/>
                            </a:rPr>
                          </m:ctrlPr>
                        </m:sSubPr>
                        <m:e>
                          <m:r>
                            <a:rPr lang="en-US" altLang="zh-CN" b="0" i="1" smtClean="0">
                              <a:solidFill>
                                <a:sysClr val="windowText" lastClr="000000"/>
                              </a:solidFill>
                              <a:latin typeface="Cambria Math" panose="02040503050406030204" pitchFamily="18" charset="0"/>
                              <a:ea typeface="宋体" panose="02010600030101010101" pitchFamily="2" charset="-122"/>
                            </a:rPr>
                            <m:t>𝑠</m:t>
                          </m:r>
                        </m:e>
                        <m:sub>
                          <m:r>
                            <a:rPr lang="en-US" altLang="zh-CN" b="0" i="1" smtClean="0">
                              <a:solidFill>
                                <a:sysClr val="windowText" lastClr="000000"/>
                              </a:solidFill>
                              <a:latin typeface="Cambria Math" panose="02040503050406030204" pitchFamily="18" charset="0"/>
                              <a:ea typeface="宋体" panose="02010600030101010101" pitchFamily="2" charset="-122"/>
                            </a:rPr>
                            <m:t>𝑖</m:t>
                          </m:r>
                        </m:sub>
                      </m:sSub>
                    </m:oMath>
                  </a14:m>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i</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=1,2,…,</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互异。</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由线性变换可将式</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(2.121)</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变换为对角线规范型为</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algn="r">
                    <a:lnSpc>
                      <a:spcPct val="150000"/>
                    </a:lnSpc>
                  </a:pP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2.128</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algn="r">
                    <a:lnSpc>
                      <a:spcPct val="150000"/>
                    </a:lnSpc>
                  </a:pP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则线性定常连续系统完全可观测的充分必要条件是，式</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(2.128)</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中</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不包含元素全为零的列。</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75" name="矩形 74"/>
                <p:cNvSpPr>
                  <a:spLocks noRot="1" noChangeAspect="1" noMove="1" noResize="1" noEditPoints="1" noAdjustHandles="1" noChangeArrowheads="1" noChangeShapeType="1" noTextEdit="1"/>
                </p:cNvSpPr>
                <p:nvPr/>
              </p:nvSpPr>
              <p:spPr>
                <a:xfrm>
                  <a:off x="389980" y="670902"/>
                  <a:ext cx="7638406" cy="3766865"/>
                </a:xfrm>
                <a:prstGeom prst="rect">
                  <a:avLst/>
                </a:prstGeom>
                <a:blipFill>
                  <a:blip r:embed="rId4"/>
                  <a:stretch>
                    <a:fillRect l="-718" r="-638" b="-161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对象 1"/>
                <p:cNvSpPr txBox="1"/>
                <p:nvPr/>
              </p:nvSpPr>
              <p:spPr>
                <a:xfrm>
                  <a:off x="2195738" y="2358671"/>
                  <a:ext cx="5333058" cy="284321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acc>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4"/>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𝑠</m:t>
                                      </m:r>
                                    </m:e>
                                    <m:sub>
                                      <m:r>
                                        <a:rPr lang="zh-CN" altLang="en-US" i="1">
                                          <a:solidFill>
                                            <a:srgbClr val="000000"/>
                                          </a:solidFill>
                                          <a:latin typeface="Cambria Math" panose="02040503050406030204" pitchFamily="18" charset="0"/>
                                        </a:rPr>
                                        <m:t>1</m:t>
                                      </m:r>
                                    </m:sub>
                                  </m:sSub>
                                </m:e>
                                <m:e/>
                                <m:e/>
                                <m:e>
                                  <m:r>
                                    <a:rPr lang="zh-CN" altLang="en-US" i="1">
                                      <a:solidFill>
                                        <a:srgbClr val="000000"/>
                                      </a:solidFill>
                                      <a:latin typeface="Cambria Math" panose="02040503050406030204" pitchFamily="18" charset="0"/>
                                    </a:rPr>
                                    <m:t>0</m:t>
                                  </m:r>
                                </m:e>
                              </m:mr>
                              <m:mr>
                                <m:e/>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𝑠</m:t>
                                      </m:r>
                                    </m:e>
                                    <m:sub>
                                      <m:r>
                                        <a:rPr lang="zh-CN" altLang="en-US" i="1">
                                          <a:solidFill>
                                            <a:srgbClr val="000000"/>
                                          </a:solidFill>
                                          <a:latin typeface="Cambria Math" panose="02040503050406030204" pitchFamily="18" charset="0"/>
                                        </a:rPr>
                                        <m:t>2</m:t>
                                      </m:r>
                                    </m:sub>
                                  </m:sSub>
                                </m:e>
                                <m:e/>
                                <m:e/>
                              </m:mr>
                              <m:mr>
                                <m:e/>
                                <m:e/>
                                <m:e>
                                  <m:r>
                                    <a:rPr lang="zh-CN" altLang="en-US" i="1">
                                      <a:solidFill>
                                        <a:srgbClr val="000000"/>
                                      </a:solidFill>
                                      <a:latin typeface="Cambria Math" panose="02040503050406030204" pitchFamily="18" charset="0"/>
                                    </a:rPr>
                                    <m:t>⋱</m:t>
                                  </m:r>
                                </m:e>
                                <m:e/>
                              </m:mr>
                              <m:mr>
                                <m:e>
                                  <m:r>
                                    <a:rPr lang="zh-CN" altLang="en-US" i="1">
                                      <a:solidFill>
                                        <a:srgbClr val="000000"/>
                                      </a:solidFill>
                                      <a:latin typeface="Cambria Math" panose="02040503050406030204" pitchFamily="18" charset="0"/>
                                    </a:rPr>
                                    <m:t>0</m:t>
                                  </m:r>
                                </m:e>
                                <m:e/>
                                <m:e/>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𝑠</m:t>
                                      </m:r>
                                    </m:e>
                                    <m:sub>
                                      <m:r>
                                        <a:rPr lang="zh-CN" altLang="en-US" i="1">
                                          <a:solidFill>
                                            <a:srgbClr val="000000"/>
                                          </a:solidFill>
                                          <a:latin typeface="Cambria Math" panose="02040503050406030204" pitchFamily="18" charset="0"/>
                                        </a:rPr>
                                        <m:t>𝑛</m:t>
                                      </m:r>
                                    </m:sub>
                                  </m:sSub>
                                </m:e>
                              </m:mr>
                            </m:m>
                          </m:e>
                        </m:d>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𝐶</m:t>
                            </m:r>
                          </m:e>
                        </m:acc>
                        <m:r>
                          <a:rPr lang="zh-CN" altLang="en-US" i="1">
                            <a:solidFill>
                              <a:srgbClr val="000000"/>
                            </a:solidFill>
                            <a:latin typeface="Cambria Math" panose="02040503050406030204" pitchFamily="18" charset="0"/>
                          </a:rPr>
                          <m:t>𝑥</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195738" y="2358671"/>
                  <a:ext cx="5333058" cy="2843212"/>
                </a:xfrm>
                <a:prstGeom prst="rect">
                  <a:avLst/>
                </a:prstGeom>
                <a:blipFill>
                  <a:blip r:embed="rId5"/>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5" name="对象 4"/>
              <p:cNvSpPr txBox="1"/>
              <p:nvPr/>
            </p:nvSpPr>
            <p:spPr>
              <a:xfrm>
                <a:off x="6804248" y="3609975"/>
                <a:ext cx="300038" cy="40005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𝐶</m:t>
                          </m:r>
                        </m:e>
                      </m:acc>
                    </m:oMath>
                  </m:oMathPara>
                </a14:m>
                <a:endParaRPr lang="zh-CN" altLang="en-US" dirty="0"/>
              </a:p>
            </p:txBody>
          </p:sp>
        </mc:Choice>
        <mc:Fallback xmlns="">
          <p:sp>
            <p:nvSpPr>
              <p:cNvPr id="5" name="对象 4"/>
              <p:cNvSpPr txBox="1">
                <a:spLocks noRot="1" noChangeAspect="1" noMove="1" noResize="1" noEditPoints="1" noAdjustHandles="1" noChangeArrowheads="1" noChangeShapeType="1" noTextEdit="1"/>
              </p:cNvSpPr>
              <p:nvPr/>
            </p:nvSpPr>
            <p:spPr>
              <a:xfrm>
                <a:off x="6804248" y="3609975"/>
                <a:ext cx="300038" cy="400050"/>
              </a:xfrm>
              <a:prstGeom prst="rect">
                <a:avLst/>
              </a:prstGeom>
              <a:blipFill>
                <a:blip r:embed="rId6"/>
                <a:stretch>
                  <a:fillRect r="-6122"/>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89980" y="670902"/>
            <a:ext cx="7638406" cy="1273875"/>
          </a:xfrm>
          <a:prstGeom prst="rect">
            <a:avLst/>
          </a:prstGeom>
          <a:noFill/>
        </p:spPr>
        <p:txBody>
          <a:bodyPr wrap="square">
            <a:spAutoFit/>
          </a:bodyPr>
          <a:lstStyle/>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    2)</a:t>
            </a:r>
            <a:r>
              <a:rPr lang="zh-CN" altLang="en-US" dirty="0">
                <a:solidFill>
                  <a:sysClr val="windowText" lastClr="000000"/>
                </a:solidFill>
                <a:latin typeface="宋体" panose="02010600030101010101" pitchFamily="2" charset="-122"/>
                <a:ea typeface="宋体" panose="02010600030101010101" pitchFamily="2" charset="-122"/>
              </a:rPr>
              <a:t>系数矩阵</a:t>
            </a:r>
            <a:r>
              <a:rPr lang="en-US" altLang="zh-CN" dirty="0">
                <a:solidFill>
                  <a:sysClr val="windowText" lastClr="000000"/>
                </a:solidFill>
                <a:latin typeface="宋体" panose="02010600030101010101" pitchFamily="2" charset="-122"/>
                <a:ea typeface="宋体" panose="02010600030101010101" pitchFamily="2" charset="-122"/>
              </a:rPr>
              <a:t>A</a:t>
            </a:r>
            <a:r>
              <a:rPr lang="zh-CN" altLang="en-US" dirty="0">
                <a:solidFill>
                  <a:sysClr val="windowText" lastClr="000000"/>
                </a:solidFill>
                <a:latin typeface="宋体" panose="02010600030101010101" pitchFamily="2" charset="-122"/>
                <a:ea typeface="宋体" panose="02010600030101010101" pitchFamily="2" charset="-122"/>
              </a:rPr>
              <a:t>的特征值有相同的。</a:t>
            </a: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由线性变换可将系统状态方程</a:t>
            </a:r>
            <a:r>
              <a:rPr lang="en-US" altLang="zh-CN" dirty="0">
                <a:solidFill>
                  <a:sysClr val="windowText" lastClr="000000"/>
                </a:solidFill>
                <a:latin typeface="宋体" panose="02010600030101010101" pitchFamily="2" charset="-122"/>
                <a:ea typeface="宋体" panose="02010600030101010101" pitchFamily="2" charset="-122"/>
              </a:rPr>
              <a:t>(2.107)</a:t>
            </a:r>
            <a:r>
              <a:rPr lang="zh-CN" altLang="en-US" dirty="0">
                <a:solidFill>
                  <a:sysClr val="windowText" lastClr="000000"/>
                </a:solidFill>
                <a:latin typeface="宋体" panose="02010600030101010101" pitchFamily="2" charset="-122"/>
                <a:ea typeface="宋体" panose="02010600030101010101" pitchFamily="2" charset="-122"/>
              </a:rPr>
              <a:t>变为如式</a:t>
            </a:r>
            <a:r>
              <a:rPr lang="en-US" altLang="zh-CN" dirty="0">
                <a:solidFill>
                  <a:sysClr val="windowText" lastClr="000000"/>
                </a:solidFill>
                <a:latin typeface="宋体" panose="02010600030101010101" pitchFamily="2" charset="-122"/>
                <a:ea typeface="宋体" panose="02010600030101010101" pitchFamily="2" charset="-122"/>
              </a:rPr>
              <a:t>(2.113)</a:t>
            </a:r>
            <a:r>
              <a:rPr lang="zh-CN" altLang="en-US" dirty="0">
                <a:solidFill>
                  <a:sysClr val="windowText" lastClr="000000"/>
                </a:solidFill>
                <a:latin typeface="宋体" panose="02010600030101010101" pitchFamily="2" charset="-122"/>
                <a:ea typeface="宋体" panose="02010600030101010101" pitchFamily="2" charset="-122"/>
              </a:rPr>
              <a:t>所示约当规范型，而其输出方程为                                         （</a:t>
            </a:r>
            <a:r>
              <a:rPr lang="en-US" altLang="zh-CN" dirty="0">
                <a:solidFill>
                  <a:sysClr val="windowText" lastClr="000000"/>
                </a:solidFill>
                <a:latin typeface="宋体" panose="02010600030101010101" pitchFamily="2" charset="-122"/>
                <a:ea typeface="宋体" panose="02010600030101010101" pitchFamily="2" charset="-122"/>
              </a:rPr>
              <a:t>2.19</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8" name="文本框 7"/>
          <p:cNvSpPr txBox="1"/>
          <p:nvPr/>
        </p:nvSpPr>
        <p:spPr>
          <a:xfrm>
            <a:off x="411091" y="3335274"/>
            <a:ext cx="9438605" cy="1477328"/>
          </a:xfrm>
          <a:prstGeom prst="rect">
            <a:avLst/>
          </a:prstGeom>
          <a:noFill/>
        </p:spPr>
        <p:txBody>
          <a:bodyPr wrap="square">
            <a:spAutoFit/>
          </a:bodyPr>
          <a:lstStyle/>
          <a:p>
            <a:r>
              <a:rPr lang="zh-CN" altLang="en-US" dirty="0">
                <a:solidFill>
                  <a:sysClr val="windowText" lastClr="000000"/>
                </a:solidFill>
                <a:latin typeface="宋体" panose="02010600030101010101" pitchFamily="2" charset="-122"/>
                <a:ea typeface="宋体" panose="02010600030101010101" pitchFamily="2" charset="-122"/>
              </a:rPr>
              <a:t>    则线性定常连续系统完全可观测的充分必要条件是：</a:t>
            </a:r>
            <a:endParaRPr lang="en-US" altLang="zh-CN" dirty="0">
              <a:solidFill>
                <a:sysClr val="windowText" lastClr="000000"/>
              </a:solidFill>
              <a:latin typeface="宋体" panose="02010600030101010101" pitchFamily="2" charset="-122"/>
              <a:ea typeface="宋体" panose="02010600030101010101" pitchFamily="2" charset="-122"/>
            </a:endParaRPr>
          </a:p>
          <a:p>
            <a:endParaRPr lang="zh-CN" altLang="en-US" dirty="0">
              <a:solidFill>
                <a:sysClr val="windowText" lastClr="000000"/>
              </a:solidFill>
              <a:latin typeface="宋体" panose="02010600030101010101" pitchFamily="2" charset="-122"/>
              <a:ea typeface="宋体" panose="02010600030101010101" pitchFamily="2" charset="-122"/>
            </a:endParaRPr>
          </a:p>
          <a:p>
            <a:r>
              <a:rPr lang="zh-CN" altLang="en-US" dirty="0">
                <a:solidFill>
                  <a:sysClr val="windowText" lastClr="000000"/>
                </a:solidFill>
                <a:latin typeface="宋体" panose="02010600030101010101" pitchFamily="2" charset="-122"/>
                <a:ea typeface="宋体" panose="02010600030101010101" pitchFamily="2" charset="-122"/>
              </a:rPr>
              <a:t>    ①</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式</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(2.129)</a:t>
            </a:r>
            <a:r>
              <a:rPr lang="zh-CN" altLang="en-US" dirty="0">
                <a:solidFill>
                  <a:sysClr val="windowText" lastClr="000000"/>
                </a:solidFill>
                <a:latin typeface="宋体" panose="02010600030101010101" pitchFamily="2" charset="-122"/>
                <a:ea typeface="宋体" panose="02010600030101010101" pitchFamily="2" charset="-122"/>
              </a:rPr>
              <a:t>中</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对应于</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的相同特征值的部分，它的第一列元素不全为零。</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②式</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(2.129)</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中  </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对应于</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的</a:t>
            </a:r>
            <a:r>
              <a:rPr lang="zh-CN" altLang="en-US" dirty="0">
                <a:solidFill>
                  <a:sysClr val="windowText" lastClr="000000"/>
                </a:solidFill>
                <a:latin typeface="宋体" panose="02010600030101010101" pitchFamily="2" charset="-122"/>
                <a:ea typeface="宋体" panose="02010600030101010101" pitchFamily="2" charset="-122"/>
              </a:rPr>
              <a:t>互异特征值的部分，没有元素全为零的列。</a:t>
            </a:r>
            <a:endParaRPr lang="zh-CN" altLang="en-US" dirty="0"/>
          </a:p>
        </p:txBody>
      </p:sp>
      <p:sp>
        <p:nvSpPr>
          <p:cNvPr id="9" name="矩形 8"/>
          <p:cNvSpPr/>
          <p:nvPr/>
        </p:nvSpPr>
        <p:spPr>
          <a:xfrm>
            <a:off x="389978" y="2195972"/>
            <a:ext cx="7638406"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其中</a:t>
            </a: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2" name="对象 1"/>
              <p:cNvSpPr txBox="1"/>
              <p:nvPr/>
            </p:nvSpPr>
            <p:spPr>
              <a:xfrm>
                <a:off x="3534966" y="1561358"/>
                <a:ext cx="4032969" cy="265732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𝐶</m:t>
                          </m:r>
                        </m:e>
                      </m:acc>
                      <m:r>
                        <a:rPr lang="zh-CN" altLang="en-US" i="1">
                          <a:solidFill>
                            <a:srgbClr val="000000"/>
                          </a:solidFill>
                          <a:latin typeface="Cambria Math" panose="02040503050406030204" pitchFamily="18" charset="0"/>
                        </a:rPr>
                        <m:t>𝑥</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3534966" y="1561358"/>
                <a:ext cx="4032969" cy="2657326"/>
              </a:xfrm>
              <a:prstGeom prst="rect">
                <a:avLst/>
              </a:prstGeom>
              <a:blipFill>
                <a:blip r:embed="rId4"/>
                <a:stretch>
                  <a:fillRect t="-11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1835696" y="2183436"/>
                <a:ext cx="5838006" cy="345975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𝐶</m:t>
                          </m:r>
                        </m:e>
                      </m:acc>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4"/>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𝑎</m:t>
                                    </m:r>
                                  </m:e>
                                  <m:sub>
                                    <m:r>
                                      <a:rPr lang="zh-CN" altLang="en-US" i="1">
                                        <a:solidFill>
                                          <a:srgbClr val="000000"/>
                                        </a:solidFill>
                                        <a:latin typeface="Cambria Math" panose="02040503050406030204" pitchFamily="18" charset="0"/>
                                      </a:rPr>
                                      <m:t>11</m:t>
                                    </m:r>
                                  </m:sub>
                                </m:sSub>
                              </m:e>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𝑎</m:t>
                                    </m:r>
                                  </m:e>
                                  <m:sub>
                                    <m:r>
                                      <a:rPr lang="zh-CN" altLang="en-US" i="1">
                                        <a:solidFill>
                                          <a:srgbClr val="000000"/>
                                        </a:solidFill>
                                        <a:latin typeface="Cambria Math" panose="02040503050406030204" pitchFamily="18" charset="0"/>
                                      </a:rPr>
                                      <m:t>12</m:t>
                                    </m:r>
                                  </m:sub>
                                </m:sSub>
                              </m:e>
                              <m:e>
                                <m:r>
                                  <a:rPr lang="zh-CN" altLang="en-US" i="1">
                                    <a:solidFill>
                                      <a:srgbClr val="000000"/>
                                    </a:solidFill>
                                    <a:latin typeface="Cambria Math" panose="02040503050406030204" pitchFamily="18" charset="0"/>
                                  </a:rPr>
                                  <m:t>⋯</m:t>
                                </m:r>
                              </m:e>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𝑎</m:t>
                                    </m:r>
                                  </m:e>
                                  <m:sub>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𝑛</m:t>
                                    </m:r>
                                  </m:sub>
                                </m:sSub>
                              </m:e>
                            </m:m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𝑎</m:t>
                                    </m:r>
                                  </m:e>
                                  <m:sub>
                                    <m:r>
                                      <a:rPr lang="zh-CN" altLang="en-US" i="1">
                                        <a:solidFill>
                                          <a:srgbClr val="000000"/>
                                        </a:solidFill>
                                        <a:latin typeface="Cambria Math" panose="02040503050406030204" pitchFamily="18" charset="0"/>
                                      </a:rPr>
                                      <m:t>21</m:t>
                                    </m:r>
                                  </m:sub>
                                </m:sSub>
                              </m:e>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𝑎</m:t>
                                    </m:r>
                                  </m:e>
                                  <m:sub>
                                    <m:r>
                                      <a:rPr lang="zh-CN" altLang="en-US" i="1">
                                        <a:solidFill>
                                          <a:srgbClr val="000000"/>
                                        </a:solidFill>
                                        <a:latin typeface="Cambria Math" panose="02040503050406030204" pitchFamily="18" charset="0"/>
                                      </a:rPr>
                                      <m:t>22</m:t>
                                    </m:r>
                                  </m:sub>
                                </m:sSub>
                              </m:e>
                              <m:e>
                                <m:r>
                                  <a:rPr lang="zh-CN" altLang="en-US" i="1">
                                    <a:solidFill>
                                      <a:srgbClr val="000000"/>
                                    </a:solidFill>
                                    <a:latin typeface="Cambria Math" panose="02040503050406030204" pitchFamily="18" charset="0"/>
                                  </a:rPr>
                                  <m:t>⋯</m:t>
                                </m:r>
                              </m:e>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𝑎</m:t>
                                    </m:r>
                                  </m:e>
                                  <m:sub>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𝑛</m:t>
                                    </m:r>
                                  </m:sub>
                                </m:sSub>
                              </m:e>
                            </m:mr>
                            <m:mr>
                              <m:e>
                                <m:r>
                                  <a:rPr lang="zh-CN" altLang="en-US" i="1">
                                    <a:solidFill>
                                      <a:srgbClr val="000000"/>
                                    </a:solidFill>
                                    <a:latin typeface="Cambria Math" panose="02040503050406030204" pitchFamily="18" charset="0"/>
                                  </a:rPr>
                                  <m:t>⋮</m:t>
                                </m:r>
                              </m:e>
                              <m:e>
                                <m:r>
                                  <a:rPr lang="zh-CN" altLang="en-US" i="1">
                                    <a:solidFill>
                                      <a:srgbClr val="000000"/>
                                    </a:solidFill>
                                    <a:latin typeface="Cambria Math" panose="02040503050406030204" pitchFamily="18" charset="0"/>
                                  </a:rPr>
                                  <m:t>⋮</m:t>
                                </m:r>
                              </m:e>
                              <m:e/>
                              <m:e>
                                <m:r>
                                  <a:rPr lang="zh-CN" altLang="en-US" i="1">
                                    <a:solidFill>
                                      <a:srgbClr val="000000"/>
                                    </a:solidFill>
                                    <a:latin typeface="Cambria Math" panose="02040503050406030204" pitchFamily="18" charset="0"/>
                                  </a:rPr>
                                  <m:t>⋮</m:t>
                                </m:r>
                              </m:e>
                            </m:m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𝑎</m:t>
                                    </m:r>
                                  </m:e>
                                  <m:sub>
                                    <m:r>
                                      <a:rPr lang="zh-CN" altLang="en-US" i="1">
                                        <a:solidFill>
                                          <a:srgbClr val="000000"/>
                                        </a:solidFill>
                                        <a:latin typeface="Cambria Math" panose="02040503050406030204" pitchFamily="18" charset="0"/>
                                      </a:rPr>
                                      <m:t>𝑚</m:t>
                                    </m:r>
                                    <m:r>
                                      <a:rPr lang="zh-CN" altLang="en-US" i="1">
                                        <a:solidFill>
                                          <a:srgbClr val="000000"/>
                                        </a:solidFill>
                                        <a:latin typeface="Cambria Math" panose="02040503050406030204" pitchFamily="18" charset="0"/>
                                      </a:rPr>
                                      <m:t>1</m:t>
                                    </m:r>
                                  </m:sub>
                                </m:sSub>
                              </m:e>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𝑎</m:t>
                                    </m:r>
                                  </m:e>
                                  <m:sub>
                                    <m:r>
                                      <a:rPr lang="zh-CN" altLang="en-US" i="1">
                                        <a:solidFill>
                                          <a:srgbClr val="000000"/>
                                        </a:solidFill>
                                        <a:latin typeface="Cambria Math" panose="02040503050406030204" pitchFamily="18" charset="0"/>
                                      </a:rPr>
                                      <m:t>𝑚</m:t>
                                    </m:r>
                                    <m:r>
                                      <a:rPr lang="zh-CN" altLang="en-US" i="1">
                                        <a:solidFill>
                                          <a:srgbClr val="000000"/>
                                        </a:solidFill>
                                        <a:latin typeface="Cambria Math" panose="02040503050406030204" pitchFamily="18" charset="0"/>
                                      </a:rPr>
                                      <m:t>2</m:t>
                                    </m:r>
                                  </m:sub>
                                </m:sSub>
                              </m:e>
                              <m:e>
                                <m:r>
                                  <a:rPr lang="zh-CN" altLang="en-US" i="1">
                                    <a:solidFill>
                                      <a:srgbClr val="000000"/>
                                    </a:solidFill>
                                    <a:latin typeface="Cambria Math" panose="02040503050406030204" pitchFamily="18" charset="0"/>
                                  </a:rPr>
                                  <m:t>⋯</m:t>
                                </m:r>
                              </m:e>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𝑎</m:t>
                                    </m:r>
                                  </m:e>
                                  <m:sub>
                                    <m:r>
                                      <a:rPr lang="zh-CN" altLang="en-US" i="1">
                                        <a:solidFill>
                                          <a:srgbClr val="000000"/>
                                        </a:solidFill>
                                        <a:latin typeface="Cambria Math" panose="02040503050406030204" pitchFamily="18" charset="0"/>
                                      </a:rPr>
                                      <m:t>𝑚𝑛</m:t>
                                    </m:r>
                                  </m:sub>
                                </m:sSub>
                              </m:e>
                            </m:mr>
                          </m:m>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1835696" y="2183436"/>
                <a:ext cx="5838006" cy="345975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对象 5"/>
              <p:cNvSpPr txBox="1"/>
              <p:nvPr/>
            </p:nvSpPr>
            <p:spPr>
              <a:xfrm>
                <a:off x="2245318" y="4450770"/>
                <a:ext cx="864443" cy="857249"/>
              </a:xfrm>
              <a:prstGeom prst="rect">
                <a:avLst/>
              </a:prstGeom>
            </p:spPr>
            <p:txBody>
              <a:bodyPr>
                <a:normAutofit/>
              </a:bodyPr>
              <a:lstStyle/>
              <a:p>
                <a14:m>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𝐶</m:t>
                        </m:r>
                      </m:e>
                    </m:acc>
                  </m:oMath>
                </a14:m>
                <a:r>
                  <a:rPr lang="zh-CN" altLang="en-US" dirty="0"/>
                  <a:t> </a:t>
                </a:r>
              </a:p>
            </p:txBody>
          </p:sp>
        </mc:Choice>
        <mc:Fallback xmlns="">
          <p:sp>
            <p:nvSpPr>
              <p:cNvPr id="6" name="对象 5"/>
              <p:cNvSpPr txBox="1">
                <a:spLocks noRot="1" noChangeAspect="1" noMove="1" noResize="1" noEditPoints="1" noAdjustHandles="1" noChangeArrowheads="1" noChangeShapeType="1" noTextEdit="1"/>
              </p:cNvSpPr>
              <p:nvPr/>
            </p:nvSpPr>
            <p:spPr>
              <a:xfrm>
                <a:off x="2245318" y="4450770"/>
                <a:ext cx="864443" cy="857249"/>
              </a:xfrm>
              <a:prstGeom prst="rect">
                <a:avLst/>
              </a:prstGeom>
              <a:blipFill>
                <a:blip r:embed="rId6"/>
                <a:stretch>
                  <a:fillRect t="-3546"/>
                </a:stretch>
              </a:blipFill>
            </p:spPr>
            <p:txBody>
              <a:bodyPr/>
              <a:lstStyle/>
              <a:p>
                <a:r>
                  <a:rPr lang="zh-CN" altLang="en-US">
                    <a:noFill/>
                  </a:rPr>
                  <a:t> </a:t>
                </a:r>
              </a:p>
            </p:txBody>
          </p:sp>
        </mc:Fallback>
      </mc:AlternateContent>
      <p:sp>
        <p:nvSpPr>
          <p:cNvPr id="24" name="对象 23"/>
          <p:cNvSpPr txBox="1"/>
          <p:nvPr/>
        </p:nvSpPr>
        <p:spPr>
          <a:xfrm>
            <a:off x="4392613" y="2317750"/>
            <a:ext cx="358775" cy="508000"/>
          </a:xfrm>
          <a:prstGeom prst="rect">
            <a:avLst/>
          </a:prstGeom>
        </p:spPr>
        <p:txBody>
          <a:bodyPr>
            <a:normAutofit/>
          </a:bodyPr>
          <a:lstStyle/>
          <a:p>
            <a:endParaRPr lang="zh-CN" altLang="en-US" dirty="0"/>
          </a:p>
        </p:txBody>
      </p:sp>
      <mc:AlternateContent xmlns:mc="http://schemas.openxmlformats.org/markup-compatibility/2006" xmlns:a14="http://schemas.microsoft.com/office/drawing/2010/main">
        <mc:Choice Requires="a14">
          <p:sp>
            <p:nvSpPr>
              <p:cNvPr id="26" name="对象 25"/>
              <p:cNvSpPr txBox="1"/>
              <p:nvPr/>
            </p:nvSpPr>
            <p:spPr>
              <a:xfrm>
                <a:off x="2267744" y="3857963"/>
                <a:ext cx="1512515" cy="127952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𝐶</m:t>
                          </m:r>
                        </m:e>
                      </m:acc>
                    </m:oMath>
                  </m:oMathPara>
                </a14:m>
                <a:endParaRPr lang="zh-CN" altLang="en-US" dirty="0"/>
              </a:p>
            </p:txBody>
          </p:sp>
        </mc:Choice>
        <mc:Fallback xmlns="">
          <p:sp>
            <p:nvSpPr>
              <p:cNvPr id="26" name="对象 25"/>
              <p:cNvSpPr txBox="1">
                <a:spLocks noRot="1" noChangeAspect="1" noMove="1" noResize="1" noEditPoints="1" noAdjustHandles="1" noChangeArrowheads="1" noChangeShapeType="1" noTextEdit="1"/>
              </p:cNvSpPr>
              <p:nvPr/>
            </p:nvSpPr>
            <p:spPr>
              <a:xfrm>
                <a:off x="2267744" y="3857963"/>
                <a:ext cx="1512515" cy="1279525"/>
              </a:xfrm>
              <a:prstGeom prst="rect">
                <a:avLst/>
              </a:prstGeom>
              <a:blipFill>
                <a:blip r:embed="rId7"/>
                <a:stretch>
                  <a:fillRect t="-2381"/>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8" grpId="0"/>
      <p:bldP spid="6" grpId="0"/>
      <p:bldP spid="26" grpId="0"/>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8" name="文本框 7"/>
          <p:cNvSpPr txBox="1"/>
          <p:nvPr/>
        </p:nvSpPr>
        <p:spPr>
          <a:xfrm>
            <a:off x="319496" y="2802855"/>
            <a:ext cx="7638405" cy="646331"/>
          </a:xfrm>
          <a:prstGeom prst="rect">
            <a:avLst/>
          </a:prstGeom>
          <a:noFill/>
        </p:spPr>
        <p:txBody>
          <a:bodyPr wrap="square">
            <a:spAutoFit/>
          </a:bodyPr>
          <a:lstStyle/>
          <a:p>
            <a:r>
              <a:rPr lang="zh-CN" altLang="en-US" dirty="0">
                <a:solidFill>
                  <a:sysClr val="windowText" lastClr="000000"/>
                </a:solidFill>
                <a:latin typeface="宋体" panose="02010600030101010101" pitchFamily="2" charset="-122"/>
                <a:ea typeface="宋体" panose="02010600030101010101" pitchFamily="2" charset="-122"/>
              </a:rPr>
              <a:t>解  由于该系统为对角线规范型，且 </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中没有元素全为零的列，故系统完全可观测。</a:t>
            </a:r>
            <a:endParaRPr lang="zh-CN" altLang="en-US" dirty="0"/>
          </a:p>
        </p:txBody>
      </p:sp>
      <p:grpSp>
        <p:nvGrpSpPr>
          <p:cNvPr id="3" name="组合 2"/>
          <p:cNvGrpSpPr/>
          <p:nvPr/>
        </p:nvGrpSpPr>
        <p:grpSpPr>
          <a:xfrm>
            <a:off x="389978" y="670902"/>
            <a:ext cx="7638408" cy="3383925"/>
            <a:chOff x="389978" y="670902"/>
            <a:chExt cx="7638408" cy="3383925"/>
          </a:xfrm>
        </p:grpSpPr>
        <p:sp>
          <p:nvSpPr>
            <p:cNvPr id="75" name="矩形 74"/>
            <p:cNvSpPr/>
            <p:nvPr/>
          </p:nvSpPr>
          <p:spPr>
            <a:xfrm>
              <a:off x="389980" y="670902"/>
              <a:ext cx="7638406"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例</a:t>
              </a:r>
              <a:r>
                <a:rPr lang="en-US" altLang="zh-CN" dirty="0">
                  <a:solidFill>
                    <a:sysClr val="windowText" lastClr="000000"/>
                  </a:solidFill>
                  <a:latin typeface="宋体" panose="02010600030101010101" pitchFamily="2" charset="-122"/>
                  <a:ea typeface="宋体" panose="02010600030101010101" pitchFamily="2" charset="-122"/>
                </a:rPr>
                <a:t>2.44  </a:t>
              </a:r>
              <a:r>
                <a:rPr lang="zh-CN" altLang="en-US" dirty="0">
                  <a:solidFill>
                    <a:sysClr val="windowText" lastClr="000000"/>
                  </a:solidFill>
                  <a:latin typeface="宋体" panose="02010600030101010101" pitchFamily="2" charset="-122"/>
                  <a:ea typeface="宋体" panose="02010600030101010101" pitchFamily="2" charset="-122"/>
                </a:rPr>
                <a:t>线性定常连续系统</a:t>
              </a:r>
              <a:r>
                <a:rPr lang="en-US" altLang="zh-CN" dirty="0">
                  <a:solidFill>
                    <a:sysClr val="windowText" lastClr="000000"/>
                  </a:solidFill>
                  <a:latin typeface="宋体" panose="02010600030101010101" pitchFamily="2" charset="-122"/>
                  <a:ea typeface="宋体" panose="02010600030101010101" pitchFamily="2" charset="-122"/>
                </a:rPr>
                <a:t>u=0</a:t>
              </a:r>
              <a:r>
                <a:rPr lang="zh-CN" altLang="en-US" dirty="0">
                  <a:solidFill>
                    <a:sysClr val="windowText" lastClr="000000"/>
                  </a:solidFill>
                  <a:latin typeface="宋体" panose="02010600030101010101" pitchFamily="2" charset="-122"/>
                  <a:ea typeface="宋体" panose="02010600030101010101" pitchFamily="2" charset="-122"/>
                </a:rPr>
                <a:t>时的状态方程和输出方程为</a:t>
              </a:r>
              <a:endParaRPr lang="en-US" altLang="zh-CN" dirty="0">
                <a:solidFill>
                  <a:sysClr val="windowText" lastClr="000000"/>
                </a:solidFill>
                <a:latin typeface="宋体" panose="02010600030101010101" pitchFamily="2" charset="-122"/>
                <a:ea typeface="宋体" panose="02010600030101010101" pitchFamily="2" charset="-122"/>
              </a:endParaRPr>
            </a:p>
          </p:txBody>
        </p:sp>
        <p:sp>
          <p:nvSpPr>
            <p:cNvPr id="9" name="矩形 8"/>
            <p:cNvSpPr/>
            <p:nvPr/>
          </p:nvSpPr>
          <p:spPr>
            <a:xfrm>
              <a:off x="389978" y="2195972"/>
              <a:ext cx="7638406"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试判断系统的可观测性。</a:t>
              </a: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2" name="对象 1"/>
                <p:cNvSpPr txBox="1"/>
                <p:nvPr/>
              </p:nvSpPr>
              <p:spPr>
                <a:xfrm>
                  <a:off x="1824729" y="1127180"/>
                  <a:ext cx="5350594" cy="292764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acc>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6</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
                          </m:e>
                        </m:d>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𝐲</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3</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2</m:t>
                                  </m:r>
                                </m:e>
                              </m:mr>
                            </m:m>
                          </m:e>
                        </m:d>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824729" y="1127180"/>
                  <a:ext cx="5350594" cy="2927647"/>
                </a:xfrm>
                <a:prstGeom prst="rect">
                  <a:avLst/>
                </a:prstGeom>
                <a:blipFill>
                  <a:blip r:embed="rId4"/>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5" name="对象 4"/>
              <p:cNvSpPr txBox="1"/>
              <p:nvPr/>
            </p:nvSpPr>
            <p:spPr>
              <a:xfrm>
                <a:off x="4064000" y="2806700"/>
                <a:ext cx="1156072" cy="166589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𝐶</m:t>
                          </m:r>
                        </m:e>
                      </m:acc>
                    </m:oMath>
                  </m:oMathPara>
                </a14:m>
                <a:endParaRPr lang="zh-CN" altLang="en-US" dirty="0"/>
              </a:p>
            </p:txBody>
          </p:sp>
        </mc:Choice>
        <mc:Fallback xmlns="">
          <p:sp>
            <p:nvSpPr>
              <p:cNvPr id="5" name="对象 4"/>
              <p:cNvSpPr txBox="1">
                <a:spLocks noRot="1" noChangeAspect="1" noMove="1" noResize="1" noEditPoints="1" noAdjustHandles="1" noChangeArrowheads="1" noChangeShapeType="1" noTextEdit="1"/>
              </p:cNvSpPr>
              <p:nvPr/>
            </p:nvSpPr>
            <p:spPr>
              <a:xfrm>
                <a:off x="4064000" y="2806700"/>
                <a:ext cx="1156072" cy="1665898"/>
              </a:xfrm>
              <a:prstGeom prst="rect">
                <a:avLst/>
              </a:prstGeom>
              <a:blipFill>
                <a:blip r:embed="rId5"/>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8"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pSp>
        <p:nvGrpSpPr>
          <p:cNvPr id="3" name="组合 2"/>
          <p:cNvGrpSpPr/>
          <p:nvPr/>
        </p:nvGrpSpPr>
        <p:grpSpPr>
          <a:xfrm>
            <a:off x="784883" y="1009496"/>
            <a:ext cx="6641767" cy="870751"/>
            <a:chOff x="784883" y="995807"/>
            <a:chExt cx="6641766" cy="870750"/>
          </a:xfrm>
        </p:grpSpPr>
        <p:sp>
          <p:nvSpPr>
            <p:cNvPr id="75" name="矩形 74"/>
            <p:cNvSpPr/>
            <p:nvPr/>
          </p:nvSpPr>
          <p:spPr>
            <a:xfrm>
              <a:off x="784883" y="995807"/>
              <a:ext cx="6641766" cy="870750"/>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5</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该性质表明，状态转移矩阵的</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a:t>
              </a: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次幂意味着状态的</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a:t>
              </a: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次等时间转移。</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2" name="对象 1"/>
                <p:cNvSpPr txBox="1"/>
                <p:nvPr/>
              </p:nvSpPr>
              <p:spPr>
                <a:xfrm>
                  <a:off x="1907704" y="1058244"/>
                  <a:ext cx="2134245" cy="77001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d>
                              <m:dPr>
                                <m:begChr m:val="["/>
                                <m:endChr m:val="]"/>
                                <m:ctrlPr>
                                  <a:rPr lang="zh-CN" altLang="en-US" i="1">
                                    <a:solidFill>
                                      <a:srgbClr val="000000"/>
                                    </a:solidFill>
                                    <a:latin typeface="Cambria Math" panose="02040503050406030204" pitchFamily="18" charset="0"/>
                                  </a:rPr>
                                </m:ctrlPr>
                              </m:dPr>
                              <m:e>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e>
                            </m:d>
                          </m:e>
                          <m:sup>
                            <m:r>
                              <a:rPr lang="zh-CN" altLang="en-US" i="1">
                                <a:solidFill>
                                  <a:srgbClr val="000000"/>
                                </a:solidFill>
                                <a:latin typeface="Cambria Math" panose="02040503050406030204" pitchFamily="18" charset="0"/>
                              </a:rPr>
                              <m:t>𝑛</m:t>
                            </m:r>
                          </m:sup>
                        </m:sSup>
                        <m:r>
                          <a:rPr lang="zh-CN" altLang="en-US" i="1">
                            <a:solidFill>
                              <a:srgbClr val="000000"/>
                            </a:solidFill>
                            <a:latin typeface="Cambria Math" panose="02040503050406030204" pitchFamily="18" charset="0"/>
                          </a:rPr>
                          <m:t>=</m:t>
                        </m:r>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𝑛𝑡</m:t>
                            </m:r>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907704" y="1058244"/>
                  <a:ext cx="2134245" cy="770011"/>
                </a:xfrm>
                <a:prstGeom prst="rect">
                  <a:avLst/>
                </a:prstGeom>
                <a:blipFill rotWithShape="1">
                  <a:blip r:embed="rId4"/>
                </a:blipFill>
              </p:spPr>
              <p:txBody>
                <a:bodyPr/>
                <a:lstStyle/>
                <a:p>
                  <a:r>
                    <a:rPr lang="zh-CN" altLang="en-US">
                      <a:noFill/>
                    </a:rPr>
                    <a:t> </a:t>
                  </a:r>
                </a:p>
              </p:txBody>
            </p:sp>
          </mc:Fallback>
        </mc:AlternateContent>
      </p:grpSp>
      <p:grpSp>
        <p:nvGrpSpPr>
          <p:cNvPr id="7" name="组合 6"/>
          <p:cNvGrpSpPr/>
          <p:nvPr/>
        </p:nvGrpSpPr>
        <p:grpSpPr>
          <a:xfrm>
            <a:off x="795154" y="1975311"/>
            <a:ext cx="6641767" cy="1179631"/>
            <a:chOff x="795154" y="1975308"/>
            <a:chExt cx="6641766" cy="1179631"/>
          </a:xfrm>
        </p:grpSpPr>
        <p:grpSp>
          <p:nvGrpSpPr>
            <p:cNvPr id="5" name="组合 4"/>
            <p:cNvGrpSpPr/>
            <p:nvPr/>
          </p:nvGrpSpPr>
          <p:grpSpPr>
            <a:xfrm>
              <a:off x="795154" y="1975308"/>
              <a:ext cx="6641766" cy="1031378"/>
              <a:chOff x="795154" y="1975308"/>
              <a:chExt cx="6641766" cy="1031378"/>
            </a:xfrm>
          </p:grpSpPr>
          <p:sp>
            <p:nvSpPr>
              <p:cNvPr id="29" name="矩形 28"/>
              <p:cNvSpPr/>
              <p:nvPr/>
            </p:nvSpPr>
            <p:spPr>
              <a:xfrm>
                <a:off x="795154" y="2135935"/>
                <a:ext cx="6641766" cy="870751"/>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6</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该性质表明，状态转移矩阵必须可微，且     与</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是可以交换的。</a:t>
                </a:r>
              </a:p>
            </p:txBody>
          </p:sp>
          <mc:AlternateContent xmlns:mc="http://schemas.openxmlformats.org/markup-compatibility/2006" xmlns:a14="http://schemas.microsoft.com/office/drawing/2010/main">
            <mc:Choice Requires="a14">
              <p:sp>
                <p:nvSpPr>
                  <p:cNvPr id="4" name="对象 3"/>
                  <p:cNvSpPr txBox="1"/>
                  <p:nvPr/>
                </p:nvSpPr>
                <p:spPr>
                  <a:xfrm>
                    <a:off x="1918538" y="1975308"/>
                    <a:ext cx="2952750" cy="85837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𝑑</m:t>
                              </m:r>
                            </m:num>
                            <m:den>
                              <m:r>
                                <a:rPr lang="zh-CN" altLang="en-US" i="1">
                                  <a:solidFill>
                                    <a:srgbClr val="000000"/>
                                  </a:solidFill>
                                  <a:latin typeface="Cambria Math" panose="02040503050406030204" pitchFamily="18" charset="0"/>
                                </a:rPr>
                                <m:t>𝑑𝑡</m:t>
                              </m:r>
                            </m:den>
                          </m:f>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m:t>
                          </m:r>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𝐴</m:t>
                          </m:r>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1918538" y="1975308"/>
                    <a:ext cx="2952750" cy="858376"/>
                  </a:xfrm>
                  <a:prstGeom prst="rect">
                    <a:avLst/>
                  </a:prstGeom>
                  <a:blipFill rotWithShape="1">
                    <a:blip r:embed="rId5"/>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6" name="对象 5"/>
                <p:cNvSpPr txBox="1"/>
                <p:nvPr/>
              </p:nvSpPr>
              <p:spPr>
                <a:xfrm>
                  <a:off x="5004047" y="2631064"/>
                  <a:ext cx="744538" cy="5238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oMath>
                    </m:oMathPara>
                  </a14:m>
                  <a:endParaRPr lang="zh-CN" altLang="en-US" dirty="0"/>
                </a:p>
              </p:txBody>
            </p:sp>
          </mc:Choice>
          <mc:Fallback xmlns="">
            <p:sp>
              <p:nvSpPr>
                <p:cNvPr id="6" name="对象 5"/>
                <p:cNvSpPr txBox="1">
                  <a:spLocks noRot="1" noChangeAspect="1" noMove="1" noResize="1" noEditPoints="1" noAdjustHandles="1" noChangeArrowheads="1" noChangeShapeType="1" noTextEdit="1"/>
                </p:cNvSpPr>
                <p:nvPr/>
              </p:nvSpPr>
              <p:spPr>
                <a:xfrm>
                  <a:off x="5004047" y="2631064"/>
                  <a:ext cx="744538" cy="523875"/>
                </a:xfrm>
                <a:prstGeom prst="rect">
                  <a:avLst/>
                </a:prstGeom>
                <a:blipFill rotWithShape="1">
                  <a:blip r:embed="rId6"/>
                </a:blipFill>
              </p:spPr>
              <p:txBody>
                <a:bodyPr/>
                <a:lstStyle/>
                <a:p>
                  <a:r>
                    <a:rPr lang="zh-CN" altLang="en-US">
                      <a:noFill/>
                    </a:rPr>
                    <a:t> </a:t>
                  </a:r>
                </a:p>
              </p:txBody>
            </p:sp>
          </mc:Fallback>
        </mc:AlternateContent>
      </p:grpSp>
      <p:sp>
        <p:nvSpPr>
          <p:cNvPr id="15" name="文本框 14"/>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15" grpId="0"/>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89980" y="670902"/>
            <a:ext cx="7638406" cy="455253"/>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例</a:t>
            </a:r>
            <a:r>
              <a:rPr lang="en-US" altLang="zh-CN" dirty="0">
                <a:solidFill>
                  <a:sysClr val="windowText" lastClr="000000"/>
                </a:solidFill>
                <a:latin typeface="宋体" panose="02010600030101010101" pitchFamily="2" charset="-122"/>
                <a:ea typeface="宋体" panose="02010600030101010101" pitchFamily="2" charset="-122"/>
              </a:rPr>
              <a:t>2.45  </a:t>
            </a:r>
            <a:r>
              <a:rPr lang="zh-CN" altLang="en-US" dirty="0">
                <a:solidFill>
                  <a:sysClr val="windowText" lastClr="000000"/>
                </a:solidFill>
                <a:latin typeface="宋体" panose="02010600030101010101" pitchFamily="2" charset="-122"/>
                <a:ea typeface="宋体" panose="02010600030101010101" pitchFamily="2" charset="-122"/>
              </a:rPr>
              <a:t>线性定常连续系统</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的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u </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0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时状</a:t>
            </a:r>
            <a:r>
              <a:rPr lang="zh-CN" altLang="en-US" dirty="0">
                <a:solidFill>
                  <a:sysClr val="windowText" lastClr="000000"/>
                </a:solidFill>
                <a:latin typeface="宋体" panose="02010600030101010101" pitchFamily="2" charset="-122"/>
                <a:ea typeface="宋体" panose="02010600030101010101" pitchFamily="2" charset="-122"/>
              </a:rPr>
              <a:t>态方程为</a:t>
            </a: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9" name="矩形 8"/>
          <p:cNvSpPr/>
          <p:nvPr/>
        </p:nvSpPr>
        <p:spPr>
          <a:xfrm>
            <a:off x="401189" y="2868477"/>
            <a:ext cx="7638406"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试判别系统的可观测性。</a:t>
            </a: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2" name="对象 1"/>
              <p:cNvSpPr txBox="1"/>
              <p:nvPr/>
            </p:nvSpPr>
            <p:spPr>
              <a:xfrm>
                <a:off x="1403648" y="1155660"/>
                <a:ext cx="7489502" cy="500952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acc>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6"/>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e/>
                              <m:e/>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1</m:t>
                                </m:r>
                              </m:e>
                              <m:e/>
                              <m:e>
                                <m:r>
                                  <a:rPr lang="zh-CN" altLang="en-US" i="1">
                                    <a:solidFill>
                                      <a:srgbClr val="000000"/>
                                    </a:solidFill>
                                    <a:latin typeface="Cambria Math" panose="02040503050406030204" pitchFamily="18" charset="0"/>
                                  </a:rPr>
                                  <m:t>0</m:t>
                                </m:r>
                              </m:e>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−2</m:t>
                                </m:r>
                              </m:e>
                              <m:e/>
                              <m:e/>
                              <m:e/>
                            </m:mr>
                            <m:mr>
                              <m:e/>
                              <m:e/>
                              <m:e/>
                              <m:e>
                                <m:r>
                                  <a:rPr lang="zh-CN" altLang="en-US" i="1">
                                    <a:solidFill>
                                      <a:srgbClr val="000000"/>
                                    </a:solidFill>
                                    <a:latin typeface="Cambria Math" panose="02040503050406030204" pitchFamily="18" charset="0"/>
                                  </a:rPr>
                                  <m:t>−3</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r>
                              <m:e/>
                              <m:e>
                                <m:r>
                                  <a:rPr lang="zh-CN" altLang="en-US" i="1">
                                    <a:solidFill>
                                      <a:srgbClr val="000000"/>
                                    </a:solidFill>
                                    <a:latin typeface="Cambria Math" panose="02040503050406030204" pitchFamily="18" charset="0"/>
                                  </a:rPr>
                                  <m:t>0</m:t>
                                </m:r>
                              </m:e>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−4</m:t>
                                </m:r>
                              </m:e>
                              <m:e>
                                <m:r>
                                  <a:rPr lang="zh-CN" altLang="en-US" i="1">
                                    <a:solidFill>
                                      <a:srgbClr val="000000"/>
                                    </a:solidFill>
                                    <a:latin typeface="Cambria Math" panose="02040503050406030204" pitchFamily="18" charset="0"/>
                                  </a:rPr>
                                  <m:t>0</m:t>
                                </m:r>
                              </m:e>
                            </m:mr>
                            <m:mr>
                              <m:e/>
                              <m:e/>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−5</m:t>
                                </m:r>
                              </m:e>
                            </m:mr>
                          </m:m>
                        </m:e>
                      </m:d>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6"/>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3</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4</m:t>
                                </m:r>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403648" y="1155660"/>
                <a:ext cx="7489502" cy="5009529"/>
              </a:xfrm>
              <a:prstGeom prst="rect">
                <a:avLst/>
              </a:prstGeom>
              <a:blipFill>
                <a:blip r:embed="rId4"/>
                <a:stretch>
                  <a:fillRect/>
                </a:stretch>
              </a:blipFill>
            </p:spPr>
            <p:txBody>
              <a:bodyPr/>
              <a:lstStyle/>
              <a:p>
                <a:r>
                  <a:rPr lang="zh-CN" altLang="en-US">
                    <a:noFill/>
                  </a:rPr>
                  <a:t> </a:t>
                </a:r>
              </a:p>
            </p:txBody>
          </p:sp>
        </mc:Fallback>
      </mc:AlternateContent>
      <p:grpSp>
        <p:nvGrpSpPr>
          <p:cNvPr id="6" name="组合 5"/>
          <p:cNvGrpSpPr/>
          <p:nvPr/>
        </p:nvGrpSpPr>
        <p:grpSpPr>
          <a:xfrm>
            <a:off x="389979" y="3515029"/>
            <a:ext cx="7638405" cy="928502"/>
            <a:chOff x="389979" y="3515029"/>
            <a:chExt cx="7638405" cy="928502"/>
          </a:xfrm>
        </p:grpSpPr>
        <p:sp>
          <p:nvSpPr>
            <p:cNvPr id="8" name="文本框 7"/>
            <p:cNvSpPr txBox="1"/>
            <p:nvPr/>
          </p:nvSpPr>
          <p:spPr>
            <a:xfrm>
              <a:off x="389979" y="3520201"/>
              <a:ext cx="7638405" cy="923330"/>
            </a:xfrm>
            <a:prstGeom prst="rect">
              <a:avLst/>
            </a:prstGeom>
            <a:noFill/>
          </p:spPr>
          <p:txBody>
            <a:bodyPr wrap="square">
              <a:spAutoFit/>
            </a:bodyPr>
            <a:lstStyle/>
            <a:p>
              <a:r>
                <a:rPr lang="zh-CN" altLang="en-US" dirty="0">
                  <a:solidFill>
                    <a:sysClr val="windowText" lastClr="000000"/>
                  </a:solidFill>
                  <a:latin typeface="宋体" panose="02010600030101010101" pitchFamily="2" charset="-122"/>
                  <a:ea typeface="宋体" panose="02010600030101010101" pitchFamily="2" charset="-122"/>
                </a:rPr>
                <a:t>解：  已知该系统为约当规范型，且中   与</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的特征值相同部分对应的第一列元素不全为零，其余与 </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的互异特征值对应部分也没有元素全为零的列，故该系统完全可观测。</a:t>
              </a:r>
              <a:endParaRPr lang="zh-CN" altLang="en-US" dirty="0"/>
            </a:p>
          </p:txBody>
        </p:sp>
        <mc:AlternateContent xmlns:mc="http://schemas.openxmlformats.org/markup-compatibility/2006" xmlns:a14="http://schemas.microsoft.com/office/drawing/2010/main">
          <mc:Choice Requires="a14">
            <p:sp>
              <p:nvSpPr>
                <p:cNvPr id="4" name="对象 3"/>
                <p:cNvSpPr txBox="1"/>
                <p:nvPr/>
              </p:nvSpPr>
              <p:spPr>
                <a:xfrm>
                  <a:off x="4355976" y="3520201"/>
                  <a:ext cx="413718" cy="50030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𝐶</m:t>
                            </m:r>
                          </m:e>
                        </m:acc>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4355976" y="3520201"/>
                  <a:ext cx="413718" cy="500309"/>
                </a:xfrm>
                <a:prstGeom prst="rect">
                  <a:avLst/>
                </a:prstGeom>
                <a:blipFill>
                  <a:blip r:embed="rId5"/>
                  <a:stretch>
                    <a:fillRect t="-6024" r="-134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对象 6"/>
                <p:cNvSpPr txBox="1"/>
                <p:nvPr/>
              </p:nvSpPr>
              <p:spPr>
                <a:xfrm>
                  <a:off x="4980124" y="3515029"/>
                  <a:ext cx="336550" cy="44926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𝐴</m:t>
                            </m:r>
                          </m:e>
                        </m:acc>
                      </m:oMath>
                    </m:oMathPara>
                  </a14:m>
                  <a:endParaRPr lang="zh-CN" altLang="en-US" dirty="0"/>
                </a:p>
              </p:txBody>
            </p:sp>
          </mc:Choice>
          <mc:Fallback xmlns="">
            <p:sp>
              <p:nvSpPr>
                <p:cNvPr id="7" name="对象 6"/>
                <p:cNvSpPr txBox="1">
                  <a:spLocks noRot="1" noChangeAspect="1" noMove="1" noResize="1" noEditPoints="1" noAdjustHandles="1" noChangeArrowheads="1" noChangeShapeType="1" noTextEdit="1"/>
                </p:cNvSpPr>
                <p:nvPr/>
              </p:nvSpPr>
              <p:spPr>
                <a:xfrm>
                  <a:off x="4980124" y="3515029"/>
                  <a:ext cx="336550" cy="449263"/>
                </a:xfrm>
                <a:prstGeom prst="rect">
                  <a:avLst/>
                </a:prstGeom>
                <a:blipFill>
                  <a:blip r:embed="rId6"/>
                  <a:stretch>
                    <a:fillRect t="-6849" r="-1636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对象 10"/>
                <p:cNvSpPr txBox="1"/>
                <p:nvPr/>
              </p:nvSpPr>
              <p:spPr>
                <a:xfrm>
                  <a:off x="3435390" y="3862419"/>
                  <a:ext cx="336550" cy="44926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𝐴</m:t>
                            </m:r>
                          </m:e>
                        </m:acc>
                      </m:oMath>
                    </m:oMathPara>
                  </a14:m>
                  <a:endParaRPr lang="zh-CN" altLang="en-US" dirty="0"/>
                </a:p>
              </p:txBody>
            </p:sp>
          </mc:Choice>
          <mc:Fallback xmlns="">
            <p:sp>
              <p:nvSpPr>
                <p:cNvPr id="11" name="对象 10"/>
                <p:cNvSpPr txBox="1">
                  <a:spLocks noRot="1" noChangeAspect="1" noMove="1" noResize="1" noEditPoints="1" noAdjustHandles="1" noChangeArrowheads="1" noChangeShapeType="1" noTextEdit="1"/>
                </p:cNvSpPr>
                <p:nvPr/>
              </p:nvSpPr>
              <p:spPr>
                <a:xfrm>
                  <a:off x="3435390" y="3862419"/>
                  <a:ext cx="336550" cy="449262"/>
                </a:xfrm>
                <a:prstGeom prst="rect">
                  <a:avLst/>
                </a:prstGeom>
                <a:blipFill>
                  <a:blip r:embed="rId7"/>
                  <a:stretch>
                    <a:fillRect t="-6849" r="-16364"/>
                  </a:stretch>
                </a:blipFill>
              </p:spPr>
              <p:txBody>
                <a:bodyPr/>
                <a:lstStyle/>
                <a:p>
                  <a:r>
                    <a:rPr lang="zh-CN" alt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9" name="矩形 8"/>
              <p:cNvSpPr/>
              <p:nvPr/>
            </p:nvSpPr>
            <p:spPr>
              <a:xfrm>
                <a:off x="211111" y="4004110"/>
                <a:ext cx="9144000" cy="875881"/>
              </a:xfrm>
              <a:prstGeom prst="rect">
                <a:avLst/>
              </a:prstGeom>
              <a:noFill/>
            </p:spPr>
            <p:txBody>
              <a:bodyPr wrap="square">
                <a:spAutoFit/>
              </a:bodyPr>
              <a:lstStyle/>
              <a:p>
                <a:pPr>
                  <a:lnSpc>
                    <a:spcPct val="150000"/>
                  </a:lnSpc>
                </a:pPr>
                <a14:m>
                  <m:oMath xmlns:m="http://schemas.openxmlformats.org/officeDocument/2006/math">
                    <m:sSub>
                      <m:sSubPr>
                        <m:ctrlPr>
                          <a:rPr lang="en-US" altLang="zh-CN" i="1" smtClean="0">
                            <a:solidFill>
                              <a:sysClr val="windowText" lastClr="000000"/>
                            </a:solidFill>
                            <a:latin typeface="Cambria Math" panose="02040503050406030204" pitchFamily="18" charset="0"/>
                            <a:ea typeface="宋体" panose="02010600030101010101" pitchFamily="2" charset="-122"/>
                          </a:rPr>
                        </m:ctrlPr>
                      </m:sSubPr>
                      <m:e>
                        <m:r>
                          <a:rPr lang="en-US" altLang="zh-CN" b="0" i="1" smtClean="0">
                            <a:solidFill>
                              <a:sysClr val="windowText" lastClr="000000"/>
                            </a:solidFill>
                            <a:latin typeface="Cambria Math" panose="02040503050406030204" pitchFamily="18" charset="0"/>
                            <a:ea typeface="宋体" panose="02010600030101010101" pitchFamily="2" charset="-122"/>
                          </a:rPr>
                          <m:t>𝑥</m:t>
                        </m:r>
                      </m:e>
                      <m:sub>
                        <m:r>
                          <a:rPr lang="en-US" altLang="zh-CN" b="0" i="1" smtClean="0">
                            <a:solidFill>
                              <a:sysClr val="windowText" lastClr="000000"/>
                            </a:solidFill>
                            <a:latin typeface="Cambria Math" panose="02040503050406030204" pitchFamily="18" charset="0"/>
                            <a:ea typeface="宋体" panose="02010600030101010101" pitchFamily="2" charset="-122"/>
                          </a:rPr>
                          <m:t>1</m:t>
                        </m:r>
                      </m:sub>
                    </m:sSub>
                    <m:r>
                      <a:rPr lang="en-US" altLang="zh-CN" b="0" i="1" smtClean="0">
                        <a:solidFill>
                          <a:sysClr val="windowText" lastClr="000000"/>
                        </a:solidFill>
                        <a:latin typeface="Cambria Math" panose="02040503050406030204" pitchFamily="18" charset="0"/>
                        <a:ea typeface="宋体" panose="02010600030101010101" pitchFamily="2" charset="-122"/>
                      </a:rPr>
                      <m:t>,</m:t>
                    </m:r>
                    <m:sSub>
                      <m:sSubPr>
                        <m:ctrlPr>
                          <a:rPr lang="en-US" altLang="zh-CN" i="1">
                            <a:solidFill>
                              <a:sysClr val="windowText" lastClr="000000"/>
                            </a:solidFill>
                            <a:latin typeface="Cambria Math" panose="02040503050406030204" pitchFamily="18" charset="0"/>
                          </a:rPr>
                        </m:ctrlPr>
                      </m:sSubPr>
                      <m:e>
                        <m:r>
                          <a:rPr lang="en-US" altLang="zh-CN" i="1">
                            <a:solidFill>
                              <a:sysClr val="windowText" lastClr="000000"/>
                            </a:solidFill>
                            <a:latin typeface="Cambria Math" panose="02040503050406030204" pitchFamily="18" charset="0"/>
                          </a:rPr>
                          <m:t>𝑥</m:t>
                        </m:r>
                      </m:e>
                      <m:sub>
                        <m:r>
                          <a:rPr lang="en-US" altLang="zh-CN" b="0" i="1" smtClean="0">
                            <a:solidFill>
                              <a:sysClr val="windowText" lastClr="000000"/>
                            </a:solidFill>
                            <a:latin typeface="Cambria Math" panose="02040503050406030204" pitchFamily="18" charset="0"/>
                          </a:rPr>
                          <m:t>2</m:t>
                        </m:r>
                      </m:sub>
                    </m:sSub>
                  </m:oMath>
                </a14:m>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均为</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维状态向量</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solidFill>
                      <a:sysClr val="windowText" lastClr="000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i="1">
                            <a:solidFill>
                              <a:sysClr val="windowText" lastClr="000000"/>
                            </a:solidFill>
                            <a:latin typeface="Cambria Math" panose="02040503050406030204" pitchFamily="18" charset="0"/>
                          </a:rPr>
                        </m:ctrlPr>
                      </m:sSubPr>
                      <m:e>
                        <m:r>
                          <m:rPr>
                            <m:sty m:val="p"/>
                          </m:rPr>
                          <a:rPr lang="en-US" altLang="zh-CN" i="1" smtClean="0">
                            <a:solidFill>
                              <a:sysClr val="windowText" lastClr="000000"/>
                            </a:solidFill>
                            <a:latin typeface="Cambria Math" panose="02040503050406030204" pitchFamily="18" charset="0"/>
                          </a:rPr>
                          <m:t>u</m:t>
                        </m:r>
                      </m:e>
                      <m:sub>
                        <m:r>
                          <a:rPr lang="en-US" altLang="zh-CN" i="1">
                            <a:solidFill>
                              <a:sysClr val="windowText" lastClr="000000"/>
                            </a:solidFill>
                            <a:latin typeface="Cambria Math" panose="02040503050406030204" pitchFamily="18" charset="0"/>
                          </a:rPr>
                          <m:t>1</m:t>
                        </m:r>
                      </m:sub>
                    </m:sSub>
                    <m:r>
                      <a:rPr lang="en-US" altLang="zh-CN" i="1">
                        <a:solidFill>
                          <a:sysClr val="windowText" lastClr="000000"/>
                        </a:solidFill>
                        <a:latin typeface="Cambria Math" panose="02040503050406030204" pitchFamily="18" charset="0"/>
                      </a:rPr>
                      <m:t> </m:t>
                    </m:r>
                    <m:r>
                      <a:rPr lang="en-US" altLang="zh-CN" b="0" i="0" smtClean="0">
                        <a:solidFill>
                          <a:sysClr val="windowText" lastClr="000000"/>
                        </a:solidFill>
                        <a:latin typeface="Cambria Math" panose="02040503050406030204" pitchFamily="18" charset="0"/>
                      </a:rPr>
                      <m:t>,</m:t>
                    </m:r>
                    <m:sSub>
                      <m:sSubPr>
                        <m:ctrlPr>
                          <a:rPr lang="en-US" altLang="zh-CN" i="1">
                            <a:solidFill>
                              <a:sysClr val="windowText" lastClr="000000"/>
                            </a:solidFill>
                            <a:latin typeface="Cambria Math" panose="02040503050406030204" pitchFamily="18" charset="0"/>
                          </a:rPr>
                        </m:ctrlPr>
                      </m:sSubPr>
                      <m:e>
                        <m:r>
                          <a:rPr lang="en-US" altLang="zh-CN" b="0" i="1" smtClean="0">
                            <a:solidFill>
                              <a:sysClr val="windowText" lastClr="000000"/>
                            </a:solidFill>
                            <a:latin typeface="Cambria Math" panose="02040503050406030204" pitchFamily="18" charset="0"/>
                          </a:rPr>
                          <m:t>𝑦</m:t>
                        </m:r>
                      </m:e>
                      <m:sub>
                        <m:r>
                          <a:rPr lang="en-US" altLang="zh-CN" b="0" i="1" smtClean="0">
                            <a:solidFill>
                              <a:sysClr val="windowText" lastClr="000000"/>
                            </a:solidFill>
                            <a:latin typeface="Cambria Math" panose="02040503050406030204" pitchFamily="18" charset="0"/>
                          </a:rPr>
                          <m:t>2</m:t>
                        </m:r>
                      </m:sub>
                    </m:sSub>
                  </m:oMath>
                </a14:m>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均为</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r</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维向量</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solidFill>
                      <a:sysClr val="windowText" lastClr="000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i="1">
                            <a:solidFill>
                              <a:sysClr val="windowText" lastClr="000000"/>
                            </a:solidFill>
                            <a:latin typeface="Cambria Math" panose="02040503050406030204" pitchFamily="18" charset="0"/>
                          </a:rPr>
                        </m:ctrlPr>
                      </m:sSubPr>
                      <m:e>
                        <m:r>
                          <a:rPr lang="en-US" altLang="zh-CN" b="0" i="1" smtClean="0">
                            <a:solidFill>
                              <a:sysClr val="windowText" lastClr="000000"/>
                            </a:solidFill>
                            <a:latin typeface="Cambria Math" panose="02040503050406030204" pitchFamily="18" charset="0"/>
                          </a:rPr>
                          <m:t>𝑦</m:t>
                        </m:r>
                      </m:e>
                      <m:sub>
                        <m:r>
                          <a:rPr lang="en-US" altLang="zh-CN" i="1">
                            <a:solidFill>
                              <a:sysClr val="windowText" lastClr="000000"/>
                            </a:solidFill>
                            <a:latin typeface="Cambria Math" panose="02040503050406030204" pitchFamily="18" charset="0"/>
                          </a:rPr>
                          <m:t>1</m:t>
                        </m:r>
                      </m:sub>
                    </m:sSub>
                    <m:r>
                      <a:rPr lang="en-US" altLang="zh-CN" b="0" i="1" smtClean="0">
                        <a:solidFill>
                          <a:sysClr val="windowText" lastClr="000000"/>
                        </a:solidFill>
                        <a:latin typeface="Cambria Math" panose="02040503050406030204" pitchFamily="18" charset="0"/>
                      </a:rPr>
                      <m:t>,</m:t>
                    </m:r>
                    <m:sSub>
                      <m:sSubPr>
                        <m:ctrlPr>
                          <a:rPr lang="en-US" altLang="zh-CN" i="1">
                            <a:solidFill>
                              <a:sysClr val="windowText" lastClr="000000"/>
                            </a:solidFill>
                            <a:latin typeface="Cambria Math" panose="02040503050406030204" pitchFamily="18" charset="0"/>
                          </a:rPr>
                        </m:ctrlPr>
                      </m:sSubPr>
                      <m:e>
                        <m:r>
                          <a:rPr lang="en-US" altLang="zh-CN" b="0" i="1" smtClean="0">
                            <a:solidFill>
                              <a:sysClr val="windowText" lastClr="000000"/>
                            </a:solidFill>
                            <a:latin typeface="Cambria Math" panose="02040503050406030204" pitchFamily="18" charset="0"/>
                          </a:rPr>
                          <m:t>𝑢</m:t>
                        </m:r>
                      </m:e>
                      <m:sub>
                        <m:r>
                          <a:rPr lang="en-US" altLang="zh-CN" b="0" i="1" smtClean="0">
                            <a:solidFill>
                              <a:sysClr val="windowText" lastClr="000000"/>
                            </a:solidFill>
                            <a:latin typeface="Cambria Math" panose="02040503050406030204" pitchFamily="18" charset="0"/>
                          </a:rPr>
                          <m:t>2</m:t>
                        </m:r>
                      </m:sub>
                    </m:sSub>
                  </m:oMath>
                </a14:m>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均为</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m</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维向量</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solidFill>
                      <a:sysClr val="windowText" lastClr="000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i="1">
                            <a:solidFill>
                              <a:sysClr val="windowText" lastClr="000000"/>
                            </a:solidFill>
                            <a:latin typeface="Cambria Math" panose="02040503050406030204" pitchFamily="18" charset="0"/>
                          </a:rPr>
                        </m:ctrlPr>
                      </m:sSubPr>
                      <m:e>
                        <m:r>
                          <a:rPr lang="en-US" altLang="zh-CN" b="0" i="1" smtClean="0">
                            <a:solidFill>
                              <a:sysClr val="windowText" lastClr="000000"/>
                            </a:solidFill>
                            <a:latin typeface="Cambria Math" panose="02040503050406030204" pitchFamily="18" charset="0"/>
                          </a:rPr>
                          <m:t>𝐴</m:t>
                        </m:r>
                      </m:e>
                      <m:sub>
                        <m:r>
                          <a:rPr lang="en-US" altLang="zh-CN" i="1">
                            <a:solidFill>
                              <a:sysClr val="windowText" lastClr="000000"/>
                            </a:solidFill>
                            <a:latin typeface="Cambria Math" panose="02040503050406030204" pitchFamily="18" charset="0"/>
                          </a:rPr>
                          <m:t>1</m:t>
                        </m:r>
                      </m:sub>
                    </m:sSub>
                    <m:r>
                      <a:rPr lang="en-US" altLang="zh-CN" b="0" i="1" smtClean="0">
                        <a:solidFill>
                          <a:sysClr val="windowText" lastClr="000000"/>
                        </a:solidFill>
                        <a:latin typeface="Cambria Math" panose="02040503050406030204" pitchFamily="18" charset="0"/>
                      </a:rPr>
                      <m:t>,</m:t>
                    </m:r>
                    <m:sSub>
                      <m:sSubPr>
                        <m:ctrlPr>
                          <a:rPr lang="en-US" altLang="zh-CN" i="1">
                            <a:solidFill>
                              <a:sysClr val="windowText" lastClr="000000"/>
                            </a:solidFill>
                            <a:latin typeface="Cambria Math" panose="02040503050406030204" pitchFamily="18" charset="0"/>
                          </a:rPr>
                        </m:ctrlPr>
                      </m:sSubPr>
                      <m:e>
                        <m:r>
                          <a:rPr lang="en-US" altLang="zh-CN" b="0" i="1" smtClean="0">
                            <a:solidFill>
                              <a:sysClr val="windowText" lastClr="000000"/>
                            </a:solidFill>
                            <a:latin typeface="Cambria Math" panose="02040503050406030204" pitchFamily="18" charset="0"/>
                          </a:rPr>
                          <m:t>𝐴</m:t>
                        </m:r>
                      </m:e>
                      <m:sub>
                        <m:r>
                          <a:rPr lang="en-US" altLang="zh-CN" b="0" i="1" smtClean="0">
                            <a:solidFill>
                              <a:sysClr val="windowText" lastClr="000000"/>
                            </a:solidFill>
                            <a:latin typeface="Cambria Math" panose="02040503050406030204" pitchFamily="18" charset="0"/>
                          </a:rPr>
                          <m:t>2</m:t>
                        </m:r>
                      </m:sub>
                    </m:sSub>
                  </m:oMath>
                </a14:m>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为</a:t>
                </a:r>
                <a:r>
                  <a:rPr lang="en-US" altLang="zh-CN" i="1"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系数矩阵；</a:t>
                </a:r>
                <a:r>
                  <a:rPr lang="en-US" altLang="zh-CN" dirty="0">
                    <a:solidFill>
                      <a:sysClr val="windowText" lastClr="000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i="1">
                            <a:solidFill>
                              <a:sysClr val="windowText" lastClr="000000"/>
                            </a:solidFill>
                            <a:latin typeface="Cambria Math" panose="02040503050406030204" pitchFamily="18" charset="0"/>
                          </a:rPr>
                        </m:ctrlPr>
                      </m:sSubPr>
                      <m:e>
                        <m:r>
                          <a:rPr lang="en-US" altLang="zh-CN" b="0" i="1" smtClean="0">
                            <a:solidFill>
                              <a:sysClr val="windowText" lastClr="000000"/>
                            </a:solidFill>
                            <a:latin typeface="Cambria Math" panose="02040503050406030204" pitchFamily="18" charset="0"/>
                          </a:rPr>
                          <m:t>𝐵</m:t>
                        </m:r>
                      </m:e>
                      <m:sub>
                        <m:r>
                          <a:rPr lang="en-US" altLang="zh-CN" i="1">
                            <a:solidFill>
                              <a:sysClr val="windowText" lastClr="000000"/>
                            </a:solidFill>
                            <a:latin typeface="Cambria Math" panose="02040503050406030204" pitchFamily="18" charset="0"/>
                          </a:rPr>
                          <m:t>1</m:t>
                        </m:r>
                      </m:sub>
                    </m:sSub>
                    <m:r>
                      <a:rPr lang="en-US" altLang="zh-CN" b="0" i="1" smtClean="0">
                        <a:solidFill>
                          <a:sysClr val="windowText" lastClr="000000"/>
                        </a:solidFill>
                        <a:latin typeface="Cambria Math" panose="02040503050406030204" pitchFamily="18" charset="0"/>
                      </a:rPr>
                      <m:t>,</m:t>
                    </m:r>
                    <m:sSub>
                      <m:sSubPr>
                        <m:ctrlPr>
                          <a:rPr lang="en-US" altLang="zh-CN" i="1">
                            <a:solidFill>
                              <a:sysClr val="windowText" lastClr="000000"/>
                            </a:solidFill>
                            <a:latin typeface="Cambria Math" panose="02040503050406030204" pitchFamily="18" charset="0"/>
                          </a:rPr>
                        </m:ctrlPr>
                      </m:sSubPr>
                      <m:e>
                        <m:r>
                          <a:rPr lang="en-US" altLang="zh-CN" b="0" i="1" smtClean="0">
                            <a:solidFill>
                              <a:sysClr val="windowText" lastClr="000000"/>
                            </a:solidFill>
                            <a:latin typeface="Cambria Math" panose="02040503050406030204" pitchFamily="18" charset="0"/>
                          </a:rPr>
                          <m:t>𝐶</m:t>
                        </m:r>
                      </m:e>
                      <m:sub>
                        <m:r>
                          <a:rPr lang="en-US" altLang="zh-CN" b="0" i="1" smtClean="0">
                            <a:solidFill>
                              <a:sysClr val="windowText" lastClr="000000"/>
                            </a:solidFill>
                            <a:latin typeface="Cambria Math" panose="02040503050406030204" pitchFamily="18" charset="0"/>
                          </a:rPr>
                          <m:t>2</m:t>
                        </m:r>
                      </m:sub>
                    </m:sSub>
                  </m:oMath>
                </a14:m>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各为</a:t>
                </a:r>
                <a:r>
                  <a:rPr lang="en-US" altLang="zh-CN" i="1"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r</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和</a:t>
                </a:r>
                <a:r>
                  <a:rPr lang="en-US" altLang="zh-CN" i="1"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r</a:t>
                </a:r>
                <a:r>
                  <a:rPr lang="en-US" altLang="zh-CN"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系数矩阵</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solidFill>
                      <a:sysClr val="windowText" lastClr="000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i="1">
                            <a:solidFill>
                              <a:sysClr val="windowText" lastClr="000000"/>
                            </a:solidFill>
                            <a:latin typeface="Cambria Math" panose="02040503050406030204" pitchFamily="18" charset="0"/>
                          </a:rPr>
                        </m:ctrlPr>
                      </m:sSubPr>
                      <m:e>
                        <m:r>
                          <a:rPr lang="en-US" altLang="zh-CN" b="0" i="1" smtClean="0">
                            <a:solidFill>
                              <a:sysClr val="windowText" lastClr="000000"/>
                            </a:solidFill>
                            <a:latin typeface="Cambria Math" panose="02040503050406030204" pitchFamily="18" charset="0"/>
                          </a:rPr>
                          <m:t>𝐶</m:t>
                        </m:r>
                      </m:e>
                      <m:sub>
                        <m:r>
                          <a:rPr lang="en-US" altLang="zh-CN" i="1">
                            <a:solidFill>
                              <a:sysClr val="windowText" lastClr="000000"/>
                            </a:solidFill>
                            <a:latin typeface="Cambria Math" panose="02040503050406030204" pitchFamily="18" charset="0"/>
                          </a:rPr>
                          <m:t>1</m:t>
                        </m:r>
                      </m:sub>
                    </m:sSub>
                    <m:r>
                      <a:rPr lang="en-US" altLang="zh-CN" i="1">
                        <a:solidFill>
                          <a:sysClr val="windowText" lastClr="000000"/>
                        </a:solidFill>
                        <a:latin typeface="Cambria Math" panose="02040503050406030204" pitchFamily="18" charset="0"/>
                      </a:rPr>
                      <m:t> </m:t>
                    </m:r>
                  </m:oMath>
                </a14:m>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solidFill>
                      <a:sysClr val="windowText" lastClr="000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i="1">
                            <a:solidFill>
                              <a:sysClr val="windowText" lastClr="000000"/>
                            </a:solidFill>
                            <a:latin typeface="Cambria Math" panose="02040503050406030204" pitchFamily="18" charset="0"/>
                          </a:rPr>
                        </m:ctrlPr>
                      </m:sSubPr>
                      <m:e>
                        <m:r>
                          <a:rPr lang="en-US" altLang="zh-CN" b="0" i="1" smtClean="0">
                            <a:solidFill>
                              <a:sysClr val="windowText" lastClr="000000"/>
                            </a:solidFill>
                            <a:latin typeface="Cambria Math" panose="02040503050406030204" pitchFamily="18" charset="0"/>
                          </a:rPr>
                          <m:t>𝐵</m:t>
                        </m:r>
                      </m:e>
                      <m:sub>
                        <m:r>
                          <a:rPr lang="en-US" altLang="zh-CN" b="0" i="1" smtClean="0">
                            <a:solidFill>
                              <a:sysClr val="windowText" lastClr="000000"/>
                            </a:solidFill>
                            <a:latin typeface="Cambria Math" panose="02040503050406030204" pitchFamily="18" charset="0"/>
                          </a:rPr>
                          <m:t>2</m:t>
                        </m:r>
                      </m:sub>
                    </m:sSub>
                  </m:oMath>
                </a14:m>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各为</a:t>
                </a:r>
                <a:r>
                  <a:rPr lang="en-US" altLang="zh-CN" i="1" dirty="0" err="1">
                    <a:solidFill>
                      <a:sysClr val="windowText" lastClr="000000"/>
                    </a:solidFill>
                    <a:latin typeface="Times New Roman" panose="02020603050405020304" pitchFamily="18" charset="0"/>
                    <a:cs typeface="Times New Roman" panose="02020603050405020304" pitchFamily="18" charset="0"/>
                  </a:rPr>
                  <a:t>m</a:t>
                </a:r>
                <a:r>
                  <a:rPr lang="en-US" altLang="zh-CN" dirty="0" err="1">
                    <a:solidFill>
                      <a:sysClr val="windowText" lastClr="000000"/>
                    </a:solidFill>
                    <a:latin typeface="Times New Roman" panose="02020603050405020304" pitchFamily="18" charset="0"/>
                    <a:cs typeface="Times New Roman" panose="02020603050405020304" pitchFamily="18" charset="0"/>
                  </a:rPr>
                  <a:t>×</a:t>
                </a:r>
                <a:r>
                  <a:rPr lang="en-US" altLang="zh-CN" i="1" dirty="0" err="1">
                    <a:solidFill>
                      <a:sysClr val="windowText" lastClr="000000"/>
                    </a:solidFill>
                    <a:latin typeface="Times New Roman" panose="02020603050405020304" pitchFamily="18" charset="0"/>
                    <a:cs typeface="Times New Roman" panose="02020603050405020304" pitchFamily="18" charset="0"/>
                  </a:rPr>
                  <a:t>n</a:t>
                </a:r>
                <a:r>
                  <a:rPr lang="zh-CN" altLang="en-US" dirty="0">
                    <a:solidFill>
                      <a:sysClr val="windowText" lastClr="000000"/>
                    </a:solidFill>
                    <a:latin typeface="Times New Roman" panose="02020603050405020304" pitchFamily="18" charset="0"/>
                    <a:cs typeface="Times New Roman" panose="02020603050405020304" pitchFamily="18" charset="0"/>
                  </a:rPr>
                  <a:t>和</a:t>
                </a:r>
                <a:r>
                  <a:rPr lang="en-US" altLang="zh-CN" i="1" dirty="0" err="1">
                    <a:solidFill>
                      <a:sysClr val="windowText" lastClr="000000"/>
                    </a:solidFill>
                    <a:latin typeface="Times New Roman" panose="02020603050405020304" pitchFamily="18" charset="0"/>
                    <a:cs typeface="Times New Roman" panose="02020603050405020304" pitchFamily="18" charset="0"/>
                  </a:rPr>
                  <a:t>n</a:t>
                </a:r>
                <a:r>
                  <a:rPr lang="en-US" altLang="zh-CN" dirty="0" err="1">
                    <a:solidFill>
                      <a:sysClr val="windowText" lastClr="000000"/>
                    </a:solidFill>
                    <a:latin typeface="Times New Roman" panose="02020603050405020304" pitchFamily="18" charset="0"/>
                    <a:cs typeface="Times New Roman" panose="02020603050405020304" pitchFamily="18" charset="0"/>
                  </a:rPr>
                  <a:t>×</a:t>
                </a:r>
                <a:r>
                  <a:rPr lang="en-US" altLang="zh-CN" i="1" dirty="0" err="1">
                    <a:solidFill>
                      <a:sysClr val="windowText" lastClr="000000"/>
                    </a:solidFill>
                    <a:latin typeface="Times New Roman" panose="02020603050405020304" pitchFamily="18" charset="0"/>
                    <a:cs typeface="Times New Roman" panose="02020603050405020304" pitchFamily="18" charset="0"/>
                  </a:rPr>
                  <a:t>m</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系数矩阵。</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211111" y="4004110"/>
                <a:ext cx="9144000" cy="875881"/>
              </a:xfrm>
              <a:prstGeom prst="rect">
                <a:avLst/>
              </a:prstGeom>
              <a:blipFill>
                <a:blip r:embed="rId4"/>
                <a:stretch>
                  <a:fillRect b="-9722"/>
                </a:stretch>
              </a:blipFill>
            </p:spPr>
            <p:txBody>
              <a:bodyPr/>
              <a:lstStyle/>
              <a:p>
                <a:r>
                  <a:rPr lang="zh-CN" altLang="en-US">
                    <a:noFill/>
                  </a:rPr>
                  <a:t> </a:t>
                </a:r>
              </a:p>
            </p:txBody>
          </p:sp>
        </mc:Fallback>
      </mc:AlternateContent>
      <p:grpSp>
        <p:nvGrpSpPr>
          <p:cNvPr id="3" name="组合 2"/>
          <p:cNvGrpSpPr/>
          <p:nvPr/>
        </p:nvGrpSpPr>
        <p:grpSpPr>
          <a:xfrm>
            <a:off x="336481" y="543174"/>
            <a:ext cx="7638406" cy="4327577"/>
            <a:chOff x="423427" y="480205"/>
            <a:chExt cx="7638406" cy="4327577"/>
          </a:xfrm>
        </p:grpSpPr>
        <p:sp>
          <p:nvSpPr>
            <p:cNvPr id="75" name="矩形 74"/>
            <p:cNvSpPr/>
            <p:nvPr/>
          </p:nvSpPr>
          <p:spPr>
            <a:xfrm>
              <a:off x="423427" y="480205"/>
              <a:ext cx="7638406" cy="3351367"/>
            </a:xfrm>
            <a:prstGeom prst="rect">
              <a:avLst/>
            </a:prstGeom>
            <a:noFill/>
          </p:spPr>
          <p:txBody>
            <a:bodyPr wrap="square">
              <a:spAutoFit/>
            </a:bodyPr>
            <a:lstStyle/>
            <a:p>
              <a:pPr>
                <a:lnSpc>
                  <a:spcPct val="150000"/>
                </a:lnSpc>
              </a:pPr>
              <a:r>
                <a:rPr lang="en-US" altLang="zh-CN" b="1" dirty="0">
                  <a:solidFill>
                    <a:sysClr val="windowText" lastClr="000000"/>
                  </a:solidFill>
                  <a:latin typeface="宋体" panose="02010600030101010101" pitchFamily="2" charset="-122"/>
                  <a:ea typeface="宋体" panose="02010600030101010101" pitchFamily="2" charset="-122"/>
                </a:rPr>
                <a:t>2.5.4 </a:t>
              </a:r>
              <a:r>
                <a:rPr lang="zh-CN" altLang="en-US" b="1" dirty="0">
                  <a:solidFill>
                    <a:sysClr val="windowText" lastClr="000000"/>
                  </a:solidFill>
                  <a:latin typeface="宋体" panose="02010600030101010101" pitchFamily="2" charset="-122"/>
                  <a:ea typeface="宋体" panose="02010600030101010101" pitchFamily="2" charset="-122"/>
                </a:rPr>
                <a:t>对偶原理</a:t>
              </a:r>
              <a:endParaRPr lang="en-US" altLang="zh-CN" b="1"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1</a:t>
              </a:r>
              <a:r>
                <a:rPr lang="zh-CN" altLang="en-US" dirty="0">
                  <a:solidFill>
                    <a:sysClr val="windowText" lastClr="000000"/>
                  </a:solidFill>
                  <a:latin typeface="宋体" panose="02010600030101010101" pitchFamily="2" charset="-122"/>
                  <a:ea typeface="宋体" panose="02010600030101010101" pitchFamily="2" charset="-122"/>
                </a:rPr>
                <a:t>、线性系统的对偶关系</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若有两个线性定常连续系统，一个系统     </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为</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另一个系统               为</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若满足下述条件，则称 </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与 </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互为对偶系统</a:t>
              </a:r>
              <a:endParaRPr lang="en-US" altLang="zh-CN" dirty="0">
                <a:solidFill>
                  <a:sysClr val="windowText" lastClr="000000"/>
                </a:solidFill>
                <a:latin typeface="宋体" panose="02010600030101010101" pitchFamily="2" charset="-122"/>
                <a:ea typeface="宋体" panose="02010600030101010101" pitchFamily="2" charset="-122"/>
              </a:endParaRPr>
            </a:p>
            <a:p>
              <a:pPr algn="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(2.130)</a:t>
              </a:r>
            </a:p>
          </p:txBody>
        </p:sp>
        <mc:AlternateContent xmlns:mc="http://schemas.openxmlformats.org/markup-compatibility/2006" xmlns:a14="http://schemas.microsoft.com/office/drawing/2010/main">
          <mc:Choice Requires="a14">
            <p:sp>
              <p:nvSpPr>
                <p:cNvPr id="2" name="对象 1"/>
                <p:cNvSpPr txBox="1"/>
                <p:nvPr/>
              </p:nvSpPr>
              <p:spPr>
                <a:xfrm>
                  <a:off x="4436014" y="1188628"/>
                  <a:ext cx="2712814" cy="131619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nary>
                          <m:naryPr>
                            <m:chr m:val="∑"/>
                            <m:limLoc m:val="subSup"/>
                            <m:supHide m:val="on"/>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1</m:t>
                            </m:r>
                          </m:sub>
                          <m:sup/>
                          <m:e>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𝐴</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𝐵</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𝐶</m:t>
                                    </m:r>
                                  </m:e>
                                  <m:sub>
                                    <m:r>
                                      <a:rPr lang="zh-CN" altLang="en-US" i="1">
                                        <a:solidFill>
                                          <a:srgbClr val="000000"/>
                                        </a:solidFill>
                                        <a:latin typeface="Cambria Math" panose="02040503050406030204" pitchFamily="18" charset="0"/>
                                      </a:rPr>
                                      <m:t>1</m:t>
                                    </m:r>
                                  </m:sub>
                                </m:sSub>
                              </m:e>
                            </m:d>
                          </m:e>
                        </m:nary>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4436014" y="1188628"/>
                  <a:ext cx="2712814" cy="1316194"/>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对象 15"/>
                <p:cNvSpPr txBox="1"/>
                <p:nvPr/>
              </p:nvSpPr>
              <p:spPr>
                <a:xfrm>
                  <a:off x="2791544" y="2906351"/>
                  <a:ext cx="3357379" cy="190143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nary>
                          <m:naryPr>
                            <m:chr m:val="∑"/>
                            <m:limLoc m:val="subSup"/>
                            <m:supHide m:val="on"/>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1</m:t>
                            </m:r>
                          </m:sub>
                          <m:sup/>
                          <m:e>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𝐴</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𝐵</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𝐶</m:t>
                                    </m:r>
                                  </m:e>
                                  <m:sub>
                                    <m:r>
                                      <a:rPr lang="zh-CN" altLang="en-US" i="1">
                                        <a:solidFill>
                                          <a:srgbClr val="000000"/>
                                        </a:solidFill>
                                        <a:latin typeface="Cambria Math" panose="02040503050406030204" pitchFamily="18" charset="0"/>
                                      </a:rPr>
                                      <m:t>1</m:t>
                                    </m:r>
                                  </m:sub>
                                </m:sSub>
                              </m:e>
                            </m:d>
                          </m:e>
                        </m:nary>
                      </m:oMath>
                    </m:oMathPara>
                  </a14:m>
                  <a:endParaRPr lang="zh-CN" altLang="en-US" dirty="0"/>
                </a:p>
              </p:txBody>
            </p:sp>
          </mc:Choice>
          <mc:Fallback xmlns="">
            <p:sp>
              <p:nvSpPr>
                <p:cNvPr id="16" name="对象 15"/>
                <p:cNvSpPr txBox="1">
                  <a:spLocks noRot="1" noChangeAspect="1" noMove="1" noResize="1" noEditPoints="1" noAdjustHandles="1" noChangeArrowheads="1" noChangeShapeType="1" noTextEdit="1"/>
                </p:cNvSpPr>
                <p:nvPr/>
              </p:nvSpPr>
              <p:spPr>
                <a:xfrm>
                  <a:off x="2791544" y="2906351"/>
                  <a:ext cx="3357379" cy="1901431"/>
                </a:xfrm>
                <a:prstGeom prst="rect">
                  <a:avLst/>
                </a:prstGeom>
                <a:blipFill>
                  <a:blip r:embed="rId6"/>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6" name="对象 5"/>
              <p:cNvSpPr txBox="1"/>
              <p:nvPr/>
            </p:nvSpPr>
            <p:spPr>
              <a:xfrm>
                <a:off x="3279097" y="1886783"/>
                <a:ext cx="5213945" cy="179546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𝐀</m:t>
                          </m:r>
                        </m:e>
                        <m:sub>
                          <m:r>
                            <a:rPr lang="zh-CN" altLang="en-US" i="1">
                              <a:solidFill>
                                <a:srgbClr val="000000"/>
                              </a:solidFill>
                              <a:latin typeface="Cambria Math" panose="02040503050406030204" pitchFamily="18" charset="0"/>
                            </a:rPr>
                            <m:t>1</m:t>
                          </m:r>
                        </m:sub>
                      </m:s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𝐱</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𝐁</m:t>
                          </m:r>
                        </m:e>
                        <m:sub>
                          <m:r>
                            <a:rPr lang="zh-CN" altLang="en-US" i="1">
                              <a:solidFill>
                                <a:srgbClr val="000000"/>
                              </a:solidFill>
                              <a:latin typeface="Cambria Math" panose="02040503050406030204" pitchFamily="18" charset="0"/>
                            </a:rPr>
                            <m:t>1</m:t>
                          </m:r>
                        </m:sub>
                      </m:s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𝐮</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𝐲</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𝐂</m:t>
                          </m:r>
                        </m:e>
                        <m:sub>
                          <m:r>
                            <a:rPr lang="zh-CN" altLang="en-US" i="1">
                              <a:solidFill>
                                <a:srgbClr val="000000"/>
                              </a:solidFill>
                              <a:latin typeface="Cambria Math" panose="02040503050406030204" pitchFamily="18" charset="0"/>
                            </a:rPr>
                            <m:t>1</m:t>
                          </m:r>
                        </m:sub>
                      </m:s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𝐱</m:t>
                          </m:r>
                        </m:e>
                        <m:sub>
                          <m:r>
                            <a:rPr lang="zh-CN" altLang="en-US" i="1">
                              <a:solidFill>
                                <a:srgbClr val="000000"/>
                              </a:solidFill>
                              <a:latin typeface="Cambria Math" panose="02040503050406030204" pitchFamily="18" charset="0"/>
                            </a:rPr>
                            <m:t>1</m:t>
                          </m:r>
                        </m:sub>
                      </m:sSub>
                    </m:oMath>
                  </m:oMathPara>
                </a14:m>
                <a:endParaRPr lang="zh-CN" altLang="en-US" dirty="0"/>
              </a:p>
            </p:txBody>
          </p:sp>
        </mc:Choice>
        <mc:Fallback xmlns="">
          <p:sp>
            <p:nvSpPr>
              <p:cNvPr id="6" name="对象 5"/>
              <p:cNvSpPr txBox="1">
                <a:spLocks noRot="1" noChangeAspect="1" noMove="1" noResize="1" noEditPoints="1" noAdjustHandles="1" noChangeArrowheads="1" noChangeShapeType="1" noTextEdit="1"/>
              </p:cNvSpPr>
              <p:nvPr/>
            </p:nvSpPr>
            <p:spPr>
              <a:xfrm>
                <a:off x="3279097" y="1886783"/>
                <a:ext cx="5213945" cy="1795463"/>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对象 7"/>
              <p:cNvSpPr txBox="1"/>
              <p:nvPr/>
            </p:nvSpPr>
            <p:spPr>
              <a:xfrm>
                <a:off x="1574748" y="2168936"/>
                <a:ext cx="2952750" cy="179070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nary>
                        <m:naryPr>
                          <m:chr m:val="∑"/>
                          <m:limLoc m:val="subSup"/>
                          <m:supHide m:val="on"/>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2</m:t>
                          </m:r>
                        </m:sub>
                        <m:sup/>
                        <m:e>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𝐴</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𝐵</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𝐶</m:t>
                                  </m:r>
                                </m:e>
                                <m:sub>
                                  <m:r>
                                    <a:rPr lang="zh-CN" altLang="en-US" i="1">
                                      <a:solidFill>
                                        <a:srgbClr val="000000"/>
                                      </a:solidFill>
                                      <a:latin typeface="Cambria Math" panose="02040503050406030204" pitchFamily="18" charset="0"/>
                                    </a:rPr>
                                    <m:t>2</m:t>
                                  </m:r>
                                </m:sub>
                              </m:sSub>
                            </m:e>
                          </m:d>
                        </m:e>
                      </m:nary>
                    </m:oMath>
                  </m:oMathPara>
                </a14:m>
                <a:endParaRPr lang="zh-CN" altLang="en-US" dirty="0"/>
              </a:p>
            </p:txBody>
          </p:sp>
        </mc:Choice>
        <mc:Fallback xmlns="">
          <p:sp>
            <p:nvSpPr>
              <p:cNvPr id="8" name="对象 7"/>
              <p:cNvSpPr txBox="1">
                <a:spLocks noRot="1" noChangeAspect="1" noMove="1" noResize="1" noEditPoints="1" noAdjustHandles="1" noChangeArrowheads="1" noChangeShapeType="1" noTextEdit="1"/>
              </p:cNvSpPr>
              <p:nvPr/>
            </p:nvSpPr>
            <p:spPr>
              <a:xfrm>
                <a:off x="1574748" y="2168936"/>
                <a:ext cx="2952750" cy="1790700"/>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对象 10"/>
              <p:cNvSpPr txBox="1"/>
              <p:nvPr/>
            </p:nvSpPr>
            <p:spPr>
              <a:xfrm>
                <a:off x="3279097" y="2588107"/>
                <a:ext cx="4664754" cy="131619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𝐀</m:t>
                          </m:r>
                        </m:e>
                        <m:sub>
                          <m:r>
                            <a:rPr lang="zh-CN" altLang="en-US" i="1">
                              <a:solidFill>
                                <a:srgbClr val="000000"/>
                              </a:solidFill>
                              <a:latin typeface="Cambria Math" panose="02040503050406030204" pitchFamily="18" charset="0"/>
                            </a:rPr>
                            <m:t>2</m:t>
                          </m:r>
                        </m:sub>
                      </m:s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𝐱</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𝐁</m:t>
                          </m:r>
                        </m:e>
                        <m:sub>
                          <m:r>
                            <a:rPr lang="zh-CN" altLang="en-US" i="1">
                              <a:solidFill>
                                <a:srgbClr val="000000"/>
                              </a:solidFill>
                              <a:latin typeface="Cambria Math" panose="02040503050406030204" pitchFamily="18" charset="0"/>
                            </a:rPr>
                            <m:t>2</m:t>
                          </m:r>
                        </m:sub>
                      </m:s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𝐮</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𝐲</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𝐂</m:t>
                          </m:r>
                        </m:e>
                        <m:sub>
                          <m:r>
                            <a:rPr lang="zh-CN" altLang="en-US" i="1">
                              <a:solidFill>
                                <a:srgbClr val="000000"/>
                              </a:solidFill>
                              <a:latin typeface="Cambria Math" panose="02040503050406030204" pitchFamily="18" charset="0"/>
                            </a:rPr>
                            <m:t>2</m:t>
                          </m:r>
                        </m:sub>
                      </m:s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𝐱</m:t>
                          </m:r>
                        </m:e>
                        <m:sub>
                          <m:r>
                            <a:rPr lang="zh-CN" altLang="en-US" i="1">
                              <a:solidFill>
                                <a:srgbClr val="000000"/>
                              </a:solidFill>
                              <a:latin typeface="Cambria Math" panose="02040503050406030204" pitchFamily="18" charset="0"/>
                            </a:rPr>
                            <m:t>2</m:t>
                          </m:r>
                        </m:sub>
                      </m:sSub>
                    </m:oMath>
                  </m:oMathPara>
                </a14:m>
                <a:endParaRPr lang="zh-CN" altLang="en-US" dirty="0"/>
              </a:p>
            </p:txBody>
          </p:sp>
        </mc:Choice>
        <mc:Fallback xmlns="">
          <p:sp>
            <p:nvSpPr>
              <p:cNvPr id="11" name="对象 10"/>
              <p:cNvSpPr txBox="1">
                <a:spLocks noRot="1" noChangeAspect="1" noMove="1" noResize="1" noEditPoints="1" noAdjustHandles="1" noChangeArrowheads="1" noChangeShapeType="1" noTextEdit="1"/>
              </p:cNvSpPr>
              <p:nvPr/>
            </p:nvSpPr>
            <p:spPr>
              <a:xfrm>
                <a:off x="3279097" y="2588107"/>
                <a:ext cx="4664754" cy="1316193"/>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对象 16"/>
              <p:cNvSpPr txBox="1"/>
              <p:nvPr/>
            </p:nvSpPr>
            <p:spPr>
              <a:xfrm>
                <a:off x="4602680" y="2963653"/>
                <a:ext cx="4248918" cy="201614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nary>
                        <m:naryPr>
                          <m:chr m:val="∑"/>
                          <m:limLoc m:val="subSup"/>
                          <m:supHide m:val="on"/>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2</m:t>
                          </m:r>
                        </m:sub>
                        <m:sup/>
                        <m:e>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𝐴</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𝐵</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𝐶</m:t>
                                  </m:r>
                                </m:e>
                                <m:sub>
                                  <m:r>
                                    <a:rPr lang="zh-CN" altLang="en-US" i="1">
                                      <a:solidFill>
                                        <a:srgbClr val="000000"/>
                                      </a:solidFill>
                                      <a:latin typeface="Cambria Math" panose="02040503050406030204" pitchFamily="18" charset="0"/>
                                    </a:rPr>
                                    <m:t>2</m:t>
                                  </m:r>
                                </m:sub>
                              </m:sSub>
                            </m:e>
                          </m:d>
                        </m:e>
                      </m:nary>
                    </m:oMath>
                  </m:oMathPara>
                </a14:m>
                <a:endParaRPr lang="zh-CN" altLang="en-US" dirty="0"/>
              </a:p>
            </p:txBody>
          </p:sp>
        </mc:Choice>
        <mc:Fallback xmlns="">
          <p:sp>
            <p:nvSpPr>
              <p:cNvPr id="17" name="对象 16"/>
              <p:cNvSpPr txBox="1">
                <a:spLocks noRot="1" noChangeAspect="1" noMove="1" noResize="1" noEditPoints="1" noAdjustHandles="1" noChangeArrowheads="1" noChangeShapeType="1" noTextEdit="1"/>
              </p:cNvSpPr>
              <p:nvPr/>
            </p:nvSpPr>
            <p:spPr>
              <a:xfrm>
                <a:off x="4602680" y="2963653"/>
                <a:ext cx="4248918" cy="2016149"/>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对象 13"/>
              <p:cNvSpPr txBox="1"/>
              <p:nvPr/>
            </p:nvSpPr>
            <p:spPr>
              <a:xfrm>
                <a:off x="1763169" y="3607077"/>
                <a:ext cx="6151479" cy="163107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𝐀</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𝐀</m:t>
                          </m:r>
                        </m:e>
                        <m:sub>
                          <m:r>
                            <a:rPr lang="zh-CN" altLang="en-US" i="1">
                              <a:solidFill>
                                <a:srgbClr val="000000"/>
                              </a:solidFill>
                              <a:latin typeface="Cambria Math" panose="02040503050406030204" pitchFamily="18" charset="0"/>
                            </a:rPr>
                            <m:t>1</m:t>
                          </m:r>
                        </m:sub>
                        <m:sup>
                          <m:r>
                            <m:rPr>
                              <m:sty m:val="p"/>
                            </m:rPr>
                            <a:rPr lang="zh-CN" altLang="en-US" i="0">
                              <a:solidFill>
                                <a:srgbClr val="000000"/>
                              </a:solidFill>
                              <a:latin typeface="Cambria Math" panose="02040503050406030204" pitchFamily="18" charset="0"/>
                            </a:rPr>
                            <m:t>T</m:t>
                          </m:r>
                        </m:sup>
                      </m:sSubSup>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𝐁</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𝐂</m:t>
                          </m:r>
                        </m:e>
                        <m:sub>
                          <m:r>
                            <a:rPr lang="zh-CN" altLang="en-US" i="1">
                              <a:solidFill>
                                <a:srgbClr val="000000"/>
                              </a:solidFill>
                              <a:latin typeface="Cambria Math" panose="02040503050406030204" pitchFamily="18" charset="0"/>
                            </a:rPr>
                            <m:t>1</m:t>
                          </m:r>
                        </m:sub>
                        <m:sup>
                          <m:r>
                            <m:rPr>
                              <m:sty m:val="p"/>
                            </m:rPr>
                            <a:rPr lang="zh-CN" altLang="en-US" i="0">
                              <a:solidFill>
                                <a:srgbClr val="000000"/>
                              </a:solidFill>
                              <a:latin typeface="Cambria Math" panose="02040503050406030204" pitchFamily="18" charset="0"/>
                            </a:rPr>
                            <m:t>T</m:t>
                          </m:r>
                        </m:sup>
                      </m:sSubSup>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𝐂</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𝐁</m:t>
                          </m:r>
                        </m:e>
                        <m:sub>
                          <m:r>
                            <a:rPr lang="zh-CN" altLang="en-US" i="1">
                              <a:solidFill>
                                <a:srgbClr val="000000"/>
                              </a:solidFill>
                              <a:latin typeface="Cambria Math" panose="02040503050406030204" pitchFamily="18" charset="0"/>
                            </a:rPr>
                            <m:t>1</m:t>
                          </m:r>
                        </m:sub>
                        <m:sup>
                          <m:r>
                            <m:rPr>
                              <m:sty m:val="p"/>
                            </m:rPr>
                            <a:rPr lang="zh-CN" altLang="en-US" i="0">
                              <a:solidFill>
                                <a:srgbClr val="000000"/>
                              </a:solidFill>
                              <a:latin typeface="Cambria Math" panose="02040503050406030204" pitchFamily="18" charset="0"/>
                            </a:rPr>
                            <m:t>T</m:t>
                          </m:r>
                        </m:sup>
                      </m:sSubSup>
                    </m:oMath>
                  </m:oMathPara>
                </a14:m>
                <a:endParaRPr lang="zh-CN" altLang="en-US" dirty="0"/>
              </a:p>
            </p:txBody>
          </p:sp>
        </mc:Choice>
        <mc:Fallback xmlns="">
          <p:sp>
            <p:nvSpPr>
              <p:cNvPr id="14" name="对象 13"/>
              <p:cNvSpPr txBox="1">
                <a:spLocks noRot="1" noChangeAspect="1" noMove="1" noResize="1" noEditPoints="1" noAdjustHandles="1" noChangeArrowheads="1" noChangeShapeType="1" noTextEdit="1"/>
              </p:cNvSpPr>
              <p:nvPr/>
            </p:nvSpPr>
            <p:spPr>
              <a:xfrm>
                <a:off x="1763169" y="3607077"/>
                <a:ext cx="6151479" cy="1631073"/>
              </a:xfrm>
              <a:prstGeom prst="rect">
                <a:avLst/>
              </a:prstGeom>
              <a:blipFill>
                <a:blip r:embed="rId11"/>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9" grpId="0"/>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pSp>
        <p:nvGrpSpPr>
          <p:cNvPr id="5" name="组合 4"/>
          <p:cNvGrpSpPr/>
          <p:nvPr/>
        </p:nvGrpSpPr>
        <p:grpSpPr>
          <a:xfrm>
            <a:off x="389980" y="670902"/>
            <a:ext cx="7985879" cy="2370345"/>
            <a:chOff x="389980" y="670902"/>
            <a:chExt cx="7985879" cy="2370345"/>
          </a:xfrm>
        </p:grpSpPr>
        <p:sp>
          <p:nvSpPr>
            <p:cNvPr id="75" name="矩形 74"/>
            <p:cNvSpPr/>
            <p:nvPr/>
          </p:nvSpPr>
          <p:spPr>
            <a:xfrm>
              <a:off x="389980" y="670902"/>
              <a:ext cx="7638406" cy="1273875"/>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线性时变连续系统的对偶关系与线性定常连续系统稍有不同。</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线性时变连续系统 </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和</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若满足下列关系，则称这两个系统互为对偶系统</a:t>
              </a: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2" name="对象 1"/>
                <p:cNvSpPr txBox="1"/>
                <p:nvPr/>
              </p:nvSpPr>
              <p:spPr>
                <a:xfrm>
                  <a:off x="2319505" y="1168864"/>
                  <a:ext cx="3455590" cy="164874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m:rPr>
                                <m:sty m:val="p"/>
                              </m:rPr>
                              <a:rPr lang="zh-CN" altLang="en-US" i="1">
                                <a:solidFill>
                                  <a:srgbClr val="000000"/>
                                </a:solidFill>
                                <a:latin typeface="Cambria Math" panose="02040503050406030204" pitchFamily="18" charset="0"/>
                              </a:rPr>
                              <m:t>Σ</m:t>
                            </m:r>
                          </m:e>
                          <m:sub>
                            <m:r>
                              <a:rPr lang="zh-CN" altLang="en-US" i="1">
                                <a:solidFill>
                                  <a:srgbClr val="000000"/>
                                </a:solidFill>
                                <a:latin typeface="Cambria Math" panose="02040503050406030204" pitchFamily="18" charset="0"/>
                              </a:rPr>
                              <m:t>1</m:t>
                            </m:r>
                          </m:sub>
                        </m:sSub>
                        <m:d>
                          <m:dPr>
                            <m:begChr m:val="["/>
                            <m:endChr m:val="]"/>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𝐀</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𝐁</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𝐂</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319505" y="1168864"/>
                  <a:ext cx="3455590" cy="1648746"/>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4991806" y="1168864"/>
                  <a:ext cx="3384053" cy="134875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𝚺</m:t>
                            </m:r>
                          </m:e>
                          <m:sub>
                            <m:r>
                              <a:rPr lang="zh-CN" altLang="en-US" i="1">
                                <a:solidFill>
                                  <a:srgbClr val="000000"/>
                                </a:solidFill>
                                <a:latin typeface="Cambria Math" panose="02040503050406030204" pitchFamily="18" charset="0"/>
                              </a:rPr>
                              <m:t>2</m:t>
                            </m:r>
                          </m:sub>
                        </m:sSub>
                        <m:d>
                          <m:dPr>
                            <m:begChr m:val="["/>
                            <m:endChr m:val="]"/>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𝐀</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𝐁</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𝐂</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4991806" y="1168864"/>
                  <a:ext cx="3384053" cy="1348754"/>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对象 6"/>
                <p:cNvSpPr txBox="1"/>
                <p:nvPr/>
              </p:nvSpPr>
              <p:spPr>
                <a:xfrm>
                  <a:off x="1609590" y="1942708"/>
                  <a:ext cx="6059189" cy="109853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𝐀</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𝐀</m:t>
                            </m:r>
                          </m:e>
                          <m:sub>
                            <m:r>
                              <a:rPr lang="zh-CN" altLang="en-US" i="1">
                                <a:solidFill>
                                  <a:srgbClr val="000000"/>
                                </a:solidFill>
                                <a:latin typeface="Cambria Math" panose="02040503050406030204" pitchFamily="18" charset="0"/>
                              </a:rPr>
                              <m:t>1</m:t>
                            </m:r>
                          </m:sub>
                          <m:sup>
                            <m:r>
                              <m:rPr>
                                <m:sty m:val="p"/>
                              </m:rPr>
                              <a:rPr lang="zh-CN" altLang="en-US" i="0">
                                <a:solidFill>
                                  <a:srgbClr val="000000"/>
                                </a:solidFill>
                                <a:latin typeface="Cambria Math" panose="02040503050406030204" pitchFamily="18" charset="0"/>
                              </a:rPr>
                              <m:t>T</m:t>
                            </m:r>
                          </m:sup>
                        </m:sSub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𝐁</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𝐂</m:t>
                            </m:r>
                          </m:e>
                          <m:sub>
                            <m:r>
                              <a:rPr lang="zh-CN" altLang="en-US" i="1">
                                <a:solidFill>
                                  <a:srgbClr val="000000"/>
                                </a:solidFill>
                                <a:latin typeface="Cambria Math" panose="02040503050406030204" pitchFamily="18" charset="0"/>
                              </a:rPr>
                              <m:t>1</m:t>
                            </m:r>
                          </m:sub>
                          <m:sup>
                            <m:r>
                              <m:rPr>
                                <m:sty m:val="p"/>
                              </m:rPr>
                              <a:rPr lang="zh-CN" altLang="en-US" i="0">
                                <a:solidFill>
                                  <a:srgbClr val="000000"/>
                                </a:solidFill>
                                <a:latin typeface="Cambria Math" panose="02040503050406030204" pitchFamily="18" charset="0"/>
                              </a:rPr>
                              <m:t>T</m:t>
                            </m:r>
                          </m:sup>
                        </m:sSub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𝐂</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𝐁</m:t>
                            </m:r>
                          </m:e>
                          <m:sub>
                            <m:r>
                              <a:rPr lang="zh-CN" altLang="en-US" i="1">
                                <a:solidFill>
                                  <a:srgbClr val="000000"/>
                                </a:solidFill>
                                <a:latin typeface="Cambria Math" panose="02040503050406030204" pitchFamily="18" charset="0"/>
                              </a:rPr>
                              <m:t>1</m:t>
                            </m:r>
                          </m:sub>
                          <m:sup>
                            <m:r>
                              <m:rPr>
                                <m:sty m:val="p"/>
                              </m:rPr>
                              <a:rPr lang="zh-CN" altLang="en-US" i="0">
                                <a:solidFill>
                                  <a:srgbClr val="000000"/>
                                </a:solidFill>
                                <a:latin typeface="Cambria Math" panose="02040503050406030204" pitchFamily="18" charset="0"/>
                              </a:rPr>
                              <m:t>T</m:t>
                            </m:r>
                          </m:sup>
                        </m:sSub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7" name="对象 6"/>
                <p:cNvSpPr txBox="1">
                  <a:spLocks noRot="1" noChangeAspect="1" noMove="1" noResize="1" noEditPoints="1" noAdjustHandles="1" noChangeArrowheads="1" noChangeShapeType="1" noTextEdit="1"/>
                </p:cNvSpPr>
                <p:nvPr/>
              </p:nvSpPr>
              <p:spPr>
                <a:xfrm>
                  <a:off x="1609590" y="1942708"/>
                  <a:ext cx="6059189" cy="1098539"/>
                </a:xfrm>
                <a:prstGeom prst="rect">
                  <a:avLst/>
                </a:prstGeom>
                <a:blipFill>
                  <a:blip r:embed="rId6"/>
                  <a:stretch>
                    <a:fillRect/>
                  </a:stretch>
                </a:blipFill>
              </p:spPr>
              <p:txBody>
                <a:bodyPr/>
                <a:lstStyle/>
                <a:p>
                  <a:r>
                    <a:rPr lang="zh-CN" altLang="en-US">
                      <a:noFill/>
                    </a:rPr>
                    <a:t> </a:t>
                  </a:r>
                </a:p>
              </p:txBody>
            </p:sp>
          </mc:Fallback>
        </mc:AlternateContent>
      </p:grpSp>
      <p:sp>
        <p:nvSpPr>
          <p:cNvPr id="10" name="矩形 9"/>
          <p:cNvSpPr/>
          <p:nvPr/>
        </p:nvSpPr>
        <p:spPr>
          <a:xfrm>
            <a:off x="374636" y="2313808"/>
            <a:ext cx="7638406" cy="858377"/>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根据上述关系，可以推证出互为对偶的两个系统的状态转移矩阵互为转置逆的重要关系式，即</a:t>
            </a: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11" name="对象 10"/>
              <p:cNvSpPr txBox="1"/>
              <p:nvPr/>
            </p:nvSpPr>
            <p:spPr>
              <a:xfrm>
                <a:off x="2843309" y="2977255"/>
                <a:ext cx="3759869" cy="113680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𝚽</m:t>
                          </m:r>
                        </m:e>
                        <m:sub>
                          <m:r>
                            <a:rPr lang="zh-CN" altLang="en-US" i="1">
                              <a:solidFill>
                                <a:srgbClr val="000000"/>
                              </a:solidFill>
                              <a:latin typeface="Cambria Math" panose="02040503050406030204" pitchFamily="18" charset="0"/>
                            </a:rPr>
                            <m:t>2</m:t>
                          </m:r>
                        </m:sub>
                        <m:sup>
                          <m:r>
                            <m:rPr>
                              <m:sty m:val="p"/>
                            </m:rPr>
                            <a:rPr lang="zh-CN" altLang="en-US" i="0">
                              <a:solidFill>
                                <a:srgbClr val="000000"/>
                              </a:solidFill>
                              <a:latin typeface="Cambria Math" panose="02040503050406030204" pitchFamily="18" charset="0"/>
                            </a:rPr>
                            <m:t>T</m:t>
                          </m:r>
                        </m:sup>
                      </m:sSubSup>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𝚽</m:t>
                          </m:r>
                        </m:e>
                        <m:sub>
                          <m:r>
                            <a:rPr lang="zh-CN" altLang="en-US" i="1">
                              <a:solidFill>
                                <a:srgbClr val="000000"/>
                              </a:solidFill>
                              <a:latin typeface="Cambria Math" panose="02040503050406030204" pitchFamily="18" charset="0"/>
                            </a:rPr>
                            <m:t>1</m:t>
                          </m:r>
                        </m:sub>
                      </m:sSub>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oMath>
                  </m:oMathPara>
                </a14:m>
                <a:endParaRPr lang="zh-CN" altLang="en-US" dirty="0"/>
              </a:p>
            </p:txBody>
          </p:sp>
        </mc:Choice>
        <mc:Fallback xmlns="">
          <p:sp>
            <p:nvSpPr>
              <p:cNvPr id="11" name="对象 10"/>
              <p:cNvSpPr txBox="1">
                <a:spLocks noRot="1" noChangeAspect="1" noMove="1" noResize="1" noEditPoints="1" noAdjustHandles="1" noChangeArrowheads="1" noChangeShapeType="1" noTextEdit="1"/>
              </p:cNvSpPr>
              <p:nvPr/>
            </p:nvSpPr>
            <p:spPr>
              <a:xfrm>
                <a:off x="2843309" y="2977255"/>
                <a:ext cx="3759869" cy="1136807"/>
              </a:xfrm>
              <a:prstGeom prst="rect">
                <a:avLst/>
              </a:prstGeom>
              <a:blipFill>
                <a:blip r:embed="rId7"/>
                <a:stretch>
                  <a:fillRect/>
                </a:stretch>
              </a:blipFill>
            </p:spPr>
            <p:txBody>
              <a:bodyPr/>
              <a:lstStyle/>
              <a:p>
                <a:r>
                  <a:rPr lang="zh-CN" altLang="en-US">
                    <a:noFill/>
                  </a:rPr>
                  <a:t> </a:t>
                </a:r>
              </a:p>
            </p:txBody>
          </p:sp>
        </mc:Fallback>
      </mc:AlternateContent>
      <p:graphicFrame>
        <p:nvGraphicFramePr>
          <p:cNvPr id="13" name="对象 12"/>
          <p:cNvGraphicFramePr>
            <a:graphicFrameLocks noChangeAspect="1"/>
          </p:cNvGraphicFramePr>
          <p:nvPr/>
        </p:nvGraphicFramePr>
        <p:xfrm>
          <a:off x="2463800" y="2667000"/>
          <a:ext cx="914400" cy="180975"/>
        </p:xfrm>
        <a:graphic>
          <a:graphicData uri="http://schemas.openxmlformats.org/presentationml/2006/ole">
            <mc:AlternateContent xmlns:mc="http://schemas.openxmlformats.org/markup-compatibility/2006">
              <mc:Choice xmlns:v="urn:schemas-microsoft-com:vml" Requires="v">
                <p:oleObj name="Equation" r:id="rId8" imgW="2743200" imgH="4267200" progId="Equation.DSMT4">
                  <p:embed/>
                </p:oleObj>
              </mc:Choice>
              <mc:Fallback>
                <p:oleObj name="Equation" r:id="rId8" imgW="2743200" imgH="4267200" progId="Equation.DSMT4">
                  <p:embed/>
                  <p:pic>
                    <p:nvPicPr>
                      <p:cNvPr id="0" name="图片 13"/>
                      <p:cNvPicPr/>
                      <p:nvPr/>
                    </p:nvPicPr>
                    <p:blipFill>
                      <a:blip r:embed="rId9"/>
                      <a:stretch>
                        <a:fillRect/>
                      </a:stretch>
                    </p:blipFill>
                    <p:spPr>
                      <a:xfrm>
                        <a:off x="2463800" y="2667000"/>
                        <a:ext cx="914400" cy="180975"/>
                      </a:xfrm>
                      <a:prstGeom prst="rect">
                        <a:avLst/>
                      </a:prstGeom>
                    </p:spPr>
                  </p:pic>
                </p:oleObj>
              </mc:Fallback>
            </mc:AlternateContent>
          </a:graphicData>
        </a:graphic>
      </p:graphicFrame>
      <p:grpSp>
        <p:nvGrpSpPr>
          <p:cNvPr id="15" name="组合 14"/>
          <p:cNvGrpSpPr/>
          <p:nvPr/>
        </p:nvGrpSpPr>
        <p:grpSpPr>
          <a:xfrm>
            <a:off x="389980" y="3555858"/>
            <a:ext cx="7710412" cy="1225407"/>
            <a:chOff x="389979" y="3430295"/>
            <a:chExt cx="7710412" cy="1225407"/>
          </a:xfrm>
        </p:grpSpPr>
        <p:sp>
          <p:nvSpPr>
            <p:cNvPr id="16" name="文本框 15"/>
            <p:cNvSpPr txBox="1"/>
            <p:nvPr/>
          </p:nvSpPr>
          <p:spPr>
            <a:xfrm>
              <a:off x="389979" y="3430295"/>
              <a:ext cx="7638405" cy="646331"/>
            </a:xfrm>
            <a:prstGeom prst="rect">
              <a:avLst/>
            </a:prstGeom>
            <a:noFill/>
          </p:spPr>
          <p:txBody>
            <a:bodyPr wrap="square">
              <a:spAutoFit/>
            </a:bodyPr>
            <a:lstStyle/>
            <a:p>
              <a:r>
                <a:rPr lang="zh-CN" altLang="en-US" dirty="0">
                  <a:solidFill>
                    <a:sysClr val="windowText" lastClr="000000"/>
                  </a:solidFill>
                  <a:latin typeface="宋体" panose="02010600030101010101" pitchFamily="2" charset="-122"/>
                  <a:ea typeface="宋体" panose="02010600030101010101" pitchFamily="2" charset="-122"/>
                </a:rPr>
                <a:t>式中， </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为系统</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的状态转移矩阵；</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为系统</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的状态转移矩阵。</a:t>
              </a:r>
              <a:endParaRPr lang="zh-CN" altLang="en-US" dirty="0"/>
            </a:p>
          </p:txBody>
        </p:sp>
        <mc:AlternateContent xmlns:mc="http://schemas.openxmlformats.org/markup-compatibility/2006" xmlns:a14="http://schemas.microsoft.com/office/drawing/2010/main">
          <mc:Choice Requires="a14">
            <p:sp>
              <p:nvSpPr>
                <p:cNvPr id="17" name="对象 16"/>
                <p:cNvSpPr txBox="1"/>
                <p:nvPr/>
              </p:nvSpPr>
              <p:spPr>
                <a:xfrm>
                  <a:off x="1092423" y="3430295"/>
                  <a:ext cx="1693862" cy="85837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m:rPr>
                                <m:sty m:val="p"/>
                              </m:rPr>
                              <a:rPr lang="zh-CN" altLang="en-US" i="1">
                                <a:solidFill>
                                  <a:srgbClr val="000000"/>
                                </a:solidFill>
                                <a:latin typeface="Cambria Math" panose="02040503050406030204" pitchFamily="18" charset="0"/>
                              </a:rPr>
                              <m:t>Φ</m:t>
                            </m:r>
                          </m:e>
                          <m:sub>
                            <m:r>
                              <a:rPr lang="zh-CN" altLang="en-US" i="1">
                                <a:solidFill>
                                  <a:srgbClr val="000000"/>
                                </a:solidFill>
                                <a:latin typeface="Cambria Math" panose="02040503050406030204" pitchFamily="18" charset="0"/>
                              </a:rPr>
                              <m:t>1</m:t>
                            </m:r>
                          </m:sub>
                        </m:sSub>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oMath>
                    </m:oMathPara>
                  </a14:m>
                  <a:endParaRPr lang="zh-CN" altLang="en-US" dirty="0"/>
                </a:p>
              </p:txBody>
            </p:sp>
          </mc:Choice>
          <mc:Fallback xmlns="">
            <p:sp>
              <p:nvSpPr>
                <p:cNvPr id="17" name="对象 16"/>
                <p:cNvSpPr txBox="1">
                  <a:spLocks noRot="1" noChangeAspect="1" noMove="1" noResize="1" noEditPoints="1" noAdjustHandles="1" noChangeArrowheads="1" noChangeShapeType="1" noTextEdit="1"/>
                </p:cNvSpPr>
                <p:nvPr/>
              </p:nvSpPr>
              <p:spPr>
                <a:xfrm>
                  <a:off x="1092423" y="3430295"/>
                  <a:ext cx="1693862" cy="858377"/>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对象 18"/>
                <p:cNvSpPr txBox="1"/>
                <p:nvPr/>
              </p:nvSpPr>
              <p:spPr>
                <a:xfrm>
                  <a:off x="2771301" y="3437041"/>
                  <a:ext cx="2698229" cy="67681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m:rPr>
                                <m:sty m:val="p"/>
                              </m:rPr>
                              <a:rPr lang="zh-CN" altLang="en-US" i="1">
                                <a:solidFill>
                                  <a:srgbClr val="000000"/>
                                </a:solidFill>
                                <a:latin typeface="Cambria Math" panose="02040503050406030204" pitchFamily="18" charset="0"/>
                              </a:rPr>
                              <m:t>Σ</m:t>
                            </m:r>
                          </m:e>
                          <m:sub>
                            <m:r>
                              <a:rPr lang="zh-CN" altLang="en-US" i="1">
                                <a:solidFill>
                                  <a:srgbClr val="000000"/>
                                </a:solidFill>
                                <a:latin typeface="Cambria Math" panose="02040503050406030204" pitchFamily="18" charset="0"/>
                              </a:rPr>
                              <m:t>1</m:t>
                            </m:r>
                          </m:sub>
                        </m:sSub>
                        <m:d>
                          <m:dPr>
                            <m:begChr m:val="["/>
                            <m:endChr m:val="]"/>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𝐴</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𝐵</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𝐶</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e>
                        </m:d>
                      </m:oMath>
                    </m:oMathPara>
                  </a14:m>
                  <a:endParaRPr lang="zh-CN" altLang="en-US" dirty="0"/>
                </a:p>
              </p:txBody>
            </p:sp>
          </mc:Choice>
          <mc:Fallback xmlns="">
            <p:sp>
              <p:nvSpPr>
                <p:cNvPr id="19" name="对象 18"/>
                <p:cNvSpPr txBox="1">
                  <a:spLocks noRot="1" noChangeAspect="1" noMove="1" noResize="1" noEditPoints="1" noAdjustHandles="1" noChangeArrowheads="1" noChangeShapeType="1" noTextEdit="1"/>
                </p:cNvSpPr>
                <p:nvPr/>
              </p:nvSpPr>
              <p:spPr>
                <a:xfrm>
                  <a:off x="2771301" y="3437041"/>
                  <a:ext cx="2698229" cy="676811"/>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对象 20"/>
                <p:cNvSpPr txBox="1"/>
                <p:nvPr/>
              </p:nvSpPr>
              <p:spPr>
                <a:xfrm>
                  <a:off x="6769099" y="3447440"/>
                  <a:ext cx="1331292" cy="81868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m:rPr>
                                <m:sty m:val="p"/>
                              </m:rPr>
                              <a:rPr lang="zh-CN" altLang="en-US" i="1">
                                <a:solidFill>
                                  <a:srgbClr val="000000"/>
                                </a:solidFill>
                                <a:latin typeface="Cambria Math" panose="02040503050406030204" pitchFamily="18" charset="0"/>
                              </a:rPr>
                              <m:t>Φ</m:t>
                            </m:r>
                          </m:e>
                          <m:sub>
                            <m:r>
                              <a:rPr lang="zh-CN" altLang="en-US" i="1">
                                <a:solidFill>
                                  <a:srgbClr val="000000"/>
                                </a:solidFill>
                                <a:latin typeface="Cambria Math" panose="02040503050406030204" pitchFamily="18" charset="0"/>
                              </a:rPr>
                              <m:t>2</m:t>
                            </m:r>
                          </m:sub>
                        </m:sSub>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oMath>
                    </m:oMathPara>
                  </a14:m>
                  <a:endParaRPr lang="zh-CN" altLang="en-US" dirty="0"/>
                </a:p>
              </p:txBody>
            </p:sp>
          </mc:Choice>
          <mc:Fallback xmlns="">
            <p:sp>
              <p:nvSpPr>
                <p:cNvPr id="21" name="对象 20"/>
                <p:cNvSpPr txBox="1">
                  <a:spLocks noRot="1" noChangeAspect="1" noMove="1" noResize="1" noEditPoints="1" noAdjustHandles="1" noChangeArrowheads="1" noChangeShapeType="1" noTextEdit="1"/>
                </p:cNvSpPr>
                <p:nvPr/>
              </p:nvSpPr>
              <p:spPr>
                <a:xfrm>
                  <a:off x="6769099" y="3447440"/>
                  <a:ext cx="1331292" cy="818689"/>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对象 22"/>
                <p:cNvSpPr txBox="1"/>
                <p:nvPr/>
              </p:nvSpPr>
              <p:spPr>
                <a:xfrm>
                  <a:off x="1144587" y="3703027"/>
                  <a:ext cx="3283396" cy="9526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m:rPr>
                                <m:sty m:val="p"/>
                              </m:rPr>
                              <a:rPr lang="zh-CN" altLang="en-US" i="1">
                                <a:solidFill>
                                  <a:srgbClr val="000000"/>
                                </a:solidFill>
                                <a:latin typeface="Cambria Math" panose="02040503050406030204" pitchFamily="18" charset="0"/>
                              </a:rPr>
                              <m:t>Σ</m:t>
                            </m:r>
                          </m:e>
                          <m:sub>
                            <m:r>
                              <a:rPr lang="zh-CN" altLang="en-US" i="1">
                                <a:solidFill>
                                  <a:srgbClr val="000000"/>
                                </a:solidFill>
                                <a:latin typeface="Cambria Math" panose="02040503050406030204" pitchFamily="18" charset="0"/>
                              </a:rPr>
                              <m:t>2</m:t>
                            </m:r>
                          </m:sub>
                        </m:sSub>
                        <m:d>
                          <m:dPr>
                            <m:begChr m:val="["/>
                            <m:endChr m:val="]"/>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𝐴</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𝐵</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𝐶</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e>
                        </m:d>
                      </m:oMath>
                    </m:oMathPara>
                  </a14:m>
                  <a:endParaRPr lang="zh-CN" altLang="en-US" dirty="0"/>
                </a:p>
              </p:txBody>
            </p:sp>
          </mc:Choice>
          <mc:Fallback xmlns="">
            <p:sp>
              <p:nvSpPr>
                <p:cNvPr id="23" name="对象 22"/>
                <p:cNvSpPr txBox="1">
                  <a:spLocks noRot="1" noChangeAspect="1" noMove="1" noResize="1" noEditPoints="1" noAdjustHandles="1" noChangeArrowheads="1" noChangeShapeType="1" noTextEdit="1"/>
                </p:cNvSpPr>
                <p:nvPr/>
              </p:nvSpPr>
              <p:spPr>
                <a:xfrm>
                  <a:off x="1144587" y="3703027"/>
                  <a:ext cx="3283396" cy="952675"/>
                </a:xfrm>
                <a:prstGeom prst="rect">
                  <a:avLst/>
                </a:prstGeom>
                <a:blipFill>
                  <a:blip r:embed="rId13"/>
                  <a:stretch>
                    <a:fillRect/>
                  </a:stretch>
                </a:blipFill>
              </p:spPr>
              <p:txBody>
                <a:bodyPr/>
                <a:lstStyle/>
                <a:p>
                  <a:r>
                    <a:rPr lang="zh-CN" alt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10" grpId="0"/>
      <p:bldP spid="11" grpId="0"/>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mc:AlternateContent xmlns:mc="http://schemas.openxmlformats.org/markup-compatibility/2006" xmlns:a14="http://schemas.microsoft.com/office/drawing/2010/main">
        <mc:Choice Requires="a14">
          <p:sp>
            <p:nvSpPr>
              <p:cNvPr id="75" name="矩形 74"/>
              <p:cNvSpPr/>
              <p:nvPr/>
            </p:nvSpPr>
            <p:spPr>
              <a:xfrm>
                <a:off x="389980" y="670902"/>
                <a:ext cx="7638406" cy="2183483"/>
              </a:xfrm>
              <a:prstGeom prst="rect">
                <a:avLst/>
              </a:prstGeom>
              <a:noFill/>
            </p:spPr>
            <p:txBody>
              <a:bodyPr wrap="square">
                <a:spAutoFit/>
              </a:bodyPr>
              <a:lstStyle/>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    2</a:t>
                </a:r>
                <a:r>
                  <a:rPr lang="zh-CN" altLang="en-US" dirty="0">
                    <a:solidFill>
                      <a:sysClr val="windowText" lastClr="000000"/>
                    </a:solidFill>
                    <a:latin typeface="宋体" panose="02010600030101010101" pitchFamily="2" charset="-122"/>
                    <a:ea typeface="宋体" panose="02010600030101010101" pitchFamily="2" charset="-122"/>
                  </a:rPr>
                  <a:t>、对偶原理</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若线性定常连续系统      </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和   </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是互为对偶的两个系统，则系统</a:t>
                </a:r>
                <a14:m>
                  <m:oMath xmlns:m="http://schemas.openxmlformats.org/officeDocument/2006/math">
                    <m:sSub>
                      <m:sSubPr>
                        <m:ctrlPr>
                          <a:rPr lang="en-US" altLang="zh-CN" i="1" smtClean="0">
                            <a:solidFill>
                              <a:sysClr val="windowText" lastClr="000000"/>
                            </a:solidFill>
                            <a:latin typeface="Cambria Math" panose="02040503050406030204" pitchFamily="18" charset="0"/>
                            <a:ea typeface="宋体" panose="02010600030101010101" pitchFamily="2" charset="-122"/>
                          </a:rPr>
                        </m:ctrlPr>
                      </m:sSubPr>
                      <m:e>
                        <m:r>
                          <a:rPr lang="en-US" altLang="zh-CN" i="1" smtClean="0">
                            <a:solidFill>
                              <a:sysClr val="windowText" lastClr="000000"/>
                            </a:solidFill>
                            <a:latin typeface="Cambria Math" panose="02040503050406030204" pitchFamily="18" charset="0"/>
                            <a:ea typeface="Cambria Math" panose="02040503050406030204" pitchFamily="18" charset="0"/>
                          </a:rPr>
                          <m:t>∑</m:t>
                        </m:r>
                      </m:e>
                      <m:sub>
                        <m:r>
                          <a:rPr lang="en-US" altLang="zh-CN" b="0" i="1" smtClean="0">
                            <a:solidFill>
                              <a:sysClr val="windowText" lastClr="000000"/>
                            </a:solidFill>
                            <a:latin typeface="Cambria Math" panose="02040503050406030204" pitchFamily="18" charset="0"/>
                            <a:ea typeface="宋体" panose="02010600030101010101" pitchFamily="2" charset="-122"/>
                          </a:rPr>
                          <m:t>1</m:t>
                        </m:r>
                      </m:sub>
                    </m:sSub>
                  </m:oMath>
                </a14:m>
                <a:r>
                  <a:rPr lang="zh-CN" altLang="en-US" dirty="0">
                    <a:solidFill>
                      <a:sysClr val="windowText" lastClr="000000"/>
                    </a:solidFill>
                    <a:latin typeface="宋体" panose="02010600030101010101" pitchFamily="2" charset="-122"/>
                    <a:ea typeface="宋体" panose="02010600030101010101" pitchFamily="2" charset="-122"/>
                  </a:rPr>
                  <a:t>的可控性等价于系统</a:t>
                </a:r>
                <a14:m>
                  <m:oMath xmlns:m="http://schemas.openxmlformats.org/officeDocument/2006/math">
                    <m:sSub>
                      <m:sSubPr>
                        <m:ctrlPr>
                          <a:rPr lang="en-US" altLang="zh-CN" i="1">
                            <a:solidFill>
                              <a:sysClr val="windowText" lastClr="000000"/>
                            </a:solidFill>
                            <a:latin typeface="Cambria Math" panose="02040503050406030204" pitchFamily="18" charset="0"/>
                          </a:rPr>
                        </m:ctrlPr>
                      </m:sSubPr>
                      <m:e>
                        <m:r>
                          <a:rPr lang="en-US" altLang="zh-CN" i="1">
                            <a:solidFill>
                              <a:sysClr val="windowText" lastClr="000000"/>
                            </a:solidFill>
                            <a:latin typeface="Cambria Math" panose="02040503050406030204" pitchFamily="18" charset="0"/>
                            <a:ea typeface="Cambria Math" panose="02040503050406030204" pitchFamily="18" charset="0"/>
                          </a:rPr>
                          <m:t>∑</m:t>
                        </m:r>
                      </m:e>
                      <m:sub>
                        <m:r>
                          <a:rPr lang="en-US" altLang="zh-CN" b="0" i="1" smtClean="0">
                            <a:solidFill>
                              <a:sysClr val="windowText" lastClr="000000"/>
                            </a:solidFill>
                            <a:latin typeface="Cambria Math" panose="02040503050406030204" pitchFamily="18" charset="0"/>
                            <a:ea typeface="Cambria Math" panose="02040503050406030204" pitchFamily="18" charset="0"/>
                          </a:rPr>
                          <m:t>2</m:t>
                        </m:r>
                      </m:sub>
                    </m:sSub>
                  </m:oMath>
                </a14:m>
                <a:r>
                  <a:rPr lang="zh-CN" altLang="en-US" dirty="0">
                    <a:solidFill>
                      <a:sysClr val="windowText" lastClr="000000"/>
                    </a:solidFill>
                    <a:latin typeface="宋体" panose="02010600030101010101" pitchFamily="2" charset="-122"/>
                    <a:ea typeface="宋体" panose="02010600030101010101" pitchFamily="2" charset="-122"/>
                  </a:rPr>
                  <a:t>的可观测性，系统</a:t>
                </a:r>
                <a14:m>
                  <m:oMath xmlns:m="http://schemas.openxmlformats.org/officeDocument/2006/math">
                    <m:sSub>
                      <m:sSubPr>
                        <m:ctrlPr>
                          <a:rPr lang="en-US" altLang="zh-CN" i="1">
                            <a:solidFill>
                              <a:sysClr val="windowText" lastClr="000000"/>
                            </a:solidFill>
                            <a:latin typeface="Cambria Math" panose="02040503050406030204" pitchFamily="18" charset="0"/>
                          </a:rPr>
                        </m:ctrlPr>
                      </m:sSubPr>
                      <m:e>
                        <m:r>
                          <a:rPr lang="en-US" altLang="zh-CN" i="1">
                            <a:solidFill>
                              <a:sysClr val="windowText" lastClr="000000"/>
                            </a:solidFill>
                            <a:latin typeface="Cambria Math" panose="02040503050406030204" pitchFamily="18" charset="0"/>
                            <a:ea typeface="Cambria Math" panose="02040503050406030204" pitchFamily="18" charset="0"/>
                          </a:rPr>
                          <m:t>∑</m:t>
                        </m:r>
                      </m:e>
                      <m:sub>
                        <m:r>
                          <a:rPr lang="en-US" altLang="zh-CN" i="1">
                            <a:solidFill>
                              <a:sysClr val="windowText" lastClr="000000"/>
                            </a:solidFill>
                            <a:latin typeface="Cambria Math" panose="02040503050406030204" pitchFamily="18" charset="0"/>
                          </a:rPr>
                          <m:t>1</m:t>
                        </m:r>
                      </m:sub>
                    </m:sSub>
                  </m:oMath>
                </a14:m>
                <a:r>
                  <a:rPr lang="zh-CN" altLang="en-US" dirty="0">
                    <a:solidFill>
                      <a:sysClr val="windowText" lastClr="000000"/>
                    </a:solidFill>
                    <a:latin typeface="宋体" panose="02010600030101010101" pitchFamily="2" charset="-122"/>
                    <a:ea typeface="宋体" panose="02010600030101010101" pitchFamily="2" charset="-122"/>
                  </a:rPr>
                  <a:t>的可观测性等价于系统</a:t>
                </a:r>
                <a14:m>
                  <m:oMath xmlns:m="http://schemas.openxmlformats.org/officeDocument/2006/math">
                    <m:sSub>
                      <m:sSubPr>
                        <m:ctrlPr>
                          <a:rPr lang="en-US" altLang="zh-CN" i="1">
                            <a:solidFill>
                              <a:sysClr val="windowText" lastClr="000000"/>
                            </a:solidFill>
                            <a:latin typeface="Cambria Math" panose="02040503050406030204" pitchFamily="18" charset="0"/>
                          </a:rPr>
                        </m:ctrlPr>
                      </m:sSubPr>
                      <m:e>
                        <m:r>
                          <a:rPr lang="en-US" altLang="zh-CN" i="1">
                            <a:solidFill>
                              <a:sysClr val="windowText" lastClr="000000"/>
                            </a:solidFill>
                            <a:latin typeface="Cambria Math" panose="02040503050406030204" pitchFamily="18" charset="0"/>
                            <a:ea typeface="Cambria Math" panose="02040503050406030204" pitchFamily="18" charset="0"/>
                          </a:rPr>
                          <m:t>∑</m:t>
                        </m:r>
                      </m:e>
                      <m:sub>
                        <m:r>
                          <a:rPr lang="en-US" altLang="zh-CN" b="0" i="1" smtClean="0">
                            <a:solidFill>
                              <a:sysClr val="windowText" lastClr="000000"/>
                            </a:solidFill>
                            <a:latin typeface="Cambria Math" panose="02040503050406030204" pitchFamily="18" charset="0"/>
                            <a:ea typeface="Cambria Math" panose="02040503050406030204" pitchFamily="18" charset="0"/>
                          </a:rPr>
                          <m:t>2</m:t>
                        </m:r>
                      </m:sub>
                    </m:sSub>
                  </m:oMath>
                </a14:m>
                <a:r>
                  <a:rPr lang="zh-CN" altLang="en-US" dirty="0">
                    <a:solidFill>
                      <a:sysClr val="windowText" lastClr="000000"/>
                    </a:solidFill>
                    <a:latin typeface="宋体" panose="02010600030101010101" pitchFamily="2" charset="-122"/>
                    <a:ea typeface="宋体" panose="02010600030101010101" pitchFamily="2" charset="-122"/>
                  </a:rPr>
                  <a:t>的可控性。也就是说，如果系统</a:t>
                </a:r>
                <a14:m>
                  <m:oMath xmlns:m="http://schemas.openxmlformats.org/officeDocument/2006/math">
                    <m:sSub>
                      <m:sSubPr>
                        <m:ctrlPr>
                          <a:rPr lang="en-US" altLang="zh-CN" i="1">
                            <a:solidFill>
                              <a:sysClr val="windowText" lastClr="000000"/>
                            </a:solidFill>
                            <a:latin typeface="Cambria Math" panose="02040503050406030204" pitchFamily="18" charset="0"/>
                          </a:rPr>
                        </m:ctrlPr>
                      </m:sSubPr>
                      <m:e>
                        <m:r>
                          <a:rPr lang="en-US" altLang="zh-CN" i="1">
                            <a:solidFill>
                              <a:sysClr val="windowText" lastClr="000000"/>
                            </a:solidFill>
                            <a:latin typeface="Cambria Math" panose="02040503050406030204" pitchFamily="18" charset="0"/>
                            <a:ea typeface="Cambria Math" panose="02040503050406030204" pitchFamily="18" charset="0"/>
                          </a:rPr>
                          <m:t>∑</m:t>
                        </m:r>
                      </m:e>
                      <m:sub>
                        <m:r>
                          <a:rPr lang="en-US" altLang="zh-CN" i="1">
                            <a:solidFill>
                              <a:sysClr val="windowText" lastClr="000000"/>
                            </a:solidFill>
                            <a:latin typeface="Cambria Math" panose="02040503050406030204" pitchFamily="18" charset="0"/>
                          </a:rPr>
                          <m:t>1</m:t>
                        </m:r>
                      </m:sub>
                    </m:sSub>
                  </m:oMath>
                </a14:m>
                <a:r>
                  <a:rPr lang="zh-CN" altLang="en-US" dirty="0">
                    <a:solidFill>
                      <a:sysClr val="windowText" lastClr="000000"/>
                    </a:solidFill>
                    <a:latin typeface="宋体" panose="02010600030101010101" pitchFamily="2" charset="-122"/>
                    <a:ea typeface="宋体" panose="02010600030101010101" pitchFamily="2" charset="-122"/>
                  </a:rPr>
                  <a:t>是完全可控的，则系统</a:t>
                </a:r>
                <a14:m>
                  <m:oMath xmlns:m="http://schemas.openxmlformats.org/officeDocument/2006/math">
                    <m:sSub>
                      <m:sSubPr>
                        <m:ctrlPr>
                          <a:rPr lang="en-US" altLang="zh-CN" i="1">
                            <a:solidFill>
                              <a:sysClr val="windowText" lastClr="000000"/>
                            </a:solidFill>
                            <a:latin typeface="Cambria Math" panose="02040503050406030204" pitchFamily="18" charset="0"/>
                          </a:rPr>
                        </m:ctrlPr>
                      </m:sSubPr>
                      <m:e>
                        <m:r>
                          <a:rPr lang="en-US" altLang="zh-CN" i="1">
                            <a:solidFill>
                              <a:sysClr val="windowText" lastClr="000000"/>
                            </a:solidFill>
                            <a:latin typeface="Cambria Math" panose="02040503050406030204" pitchFamily="18" charset="0"/>
                            <a:ea typeface="Cambria Math" panose="02040503050406030204" pitchFamily="18" charset="0"/>
                          </a:rPr>
                          <m:t>∑</m:t>
                        </m:r>
                      </m:e>
                      <m:sub>
                        <m:r>
                          <a:rPr lang="en-US" altLang="zh-CN" b="0" i="1" smtClean="0">
                            <a:solidFill>
                              <a:sysClr val="windowText" lastClr="000000"/>
                            </a:solidFill>
                            <a:latin typeface="Cambria Math" panose="02040503050406030204" pitchFamily="18" charset="0"/>
                            <a:ea typeface="Cambria Math" panose="02040503050406030204" pitchFamily="18" charset="0"/>
                          </a:rPr>
                          <m:t>2</m:t>
                        </m:r>
                      </m:sub>
                    </m:sSub>
                  </m:oMath>
                </a14:m>
                <a:r>
                  <a:rPr lang="zh-CN" altLang="en-US" dirty="0">
                    <a:solidFill>
                      <a:sysClr val="windowText" lastClr="000000"/>
                    </a:solidFill>
                    <a:latin typeface="宋体" panose="02010600030101010101" pitchFamily="2" charset="-122"/>
                    <a:ea typeface="宋体" panose="02010600030101010101" pitchFamily="2" charset="-122"/>
                  </a:rPr>
                  <a:t>是完全可观测的；反之亦然。</a:t>
                </a:r>
                <a:endParaRPr lang="en-US" altLang="zh-CN" dirty="0">
                  <a:solidFill>
                    <a:sysClr val="windowText" lastClr="000000"/>
                  </a:solidFill>
                  <a:latin typeface="宋体" panose="02010600030101010101" pitchFamily="2" charset="-122"/>
                  <a:ea typeface="宋体" panose="02010600030101010101" pitchFamily="2" charset="-122"/>
                </a:endParaRPr>
              </a:p>
            </p:txBody>
          </p:sp>
        </mc:Choice>
        <mc:Fallback xmlns="">
          <p:sp>
            <p:nvSpPr>
              <p:cNvPr id="75" name="矩形 74"/>
              <p:cNvSpPr>
                <a:spLocks noRot="1" noChangeAspect="1" noMove="1" noResize="1" noEditPoints="1" noAdjustHandles="1" noChangeArrowheads="1" noChangeShapeType="1" noTextEdit="1"/>
              </p:cNvSpPr>
              <p:nvPr/>
            </p:nvSpPr>
            <p:spPr>
              <a:xfrm>
                <a:off x="389980" y="670902"/>
                <a:ext cx="7638406" cy="2183483"/>
              </a:xfrm>
              <a:prstGeom prst="rect">
                <a:avLst/>
              </a:prstGeom>
              <a:blipFill>
                <a:blip r:embed="rId3"/>
                <a:stretch>
                  <a:fillRect l="-718" r="-479"/>
                </a:stretch>
              </a:blipFill>
            </p:spPr>
            <p:txBody>
              <a:bodyPr/>
              <a:lstStyle/>
              <a:p>
                <a:r>
                  <a:rPr lang="zh-CN" altLang="en-US">
                    <a:noFill/>
                  </a:rPr>
                  <a:t> </a:t>
                </a:r>
              </a:p>
            </p:txBody>
          </p:sp>
        </mc:Fallback>
      </mc:AlternateContent>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2987824" y="1013769"/>
                <a:ext cx="3491458" cy="225421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nary>
                        <m:naryPr>
                          <m:chr m:val="∑"/>
                          <m:limLoc m:val="subSup"/>
                          <m:supHide m:val="on"/>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1</m:t>
                          </m:r>
                        </m:sub>
                        <m:sup/>
                        <m:e>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𝐴</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𝐵</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𝐶</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𝐷</m:t>
                                  </m:r>
                                </m:e>
                                <m:sub>
                                  <m:r>
                                    <a:rPr lang="zh-CN" altLang="en-US" i="1">
                                      <a:solidFill>
                                        <a:srgbClr val="000000"/>
                                      </a:solidFill>
                                      <a:latin typeface="Cambria Math" panose="02040503050406030204" pitchFamily="18" charset="0"/>
                                    </a:rPr>
                                    <m:t>1</m:t>
                                  </m:r>
                                </m:sub>
                              </m:sSub>
                            </m:e>
                          </m:d>
                        </m:e>
                      </m:nary>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987824" y="1013769"/>
                <a:ext cx="3491458" cy="2254210"/>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5148064" y="1005655"/>
                <a:ext cx="4798119" cy="377093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nary>
                        <m:naryPr>
                          <m:chr m:val="∑"/>
                          <m:limLoc m:val="subSup"/>
                          <m:supHide m:val="on"/>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2</m:t>
                          </m:r>
                        </m:sub>
                        <m:sup/>
                        <m:e>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𝐴</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𝐵</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𝐶</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𝐷</m:t>
                                  </m:r>
                                </m:e>
                                <m:sub>
                                  <m:r>
                                    <a:rPr lang="zh-CN" altLang="en-US" i="1">
                                      <a:solidFill>
                                        <a:srgbClr val="000000"/>
                                      </a:solidFill>
                                      <a:latin typeface="Cambria Math" panose="02040503050406030204" pitchFamily="18" charset="0"/>
                                    </a:rPr>
                                    <m:t>2</m:t>
                                  </m:r>
                                </m:sub>
                              </m:sSub>
                            </m:e>
                          </m:d>
                        </m:e>
                      </m:nary>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5148064" y="1005655"/>
                <a:ext cx="4798119" cy="3770930"/>
              </a:xfrm>
              <a:prstGeom prst="rect">
                <a:avLst/>
              </a:prstGeom>
              <a:blipFill>
                <a:blip r:embed="rId6"/>
                <a:stretch>
                  <a:fillRect/>
                </a:stretch>
              </a:blipFill>
            </p:spPr>
            <p:txBody>
              <a:bodyPr/>
              <a:lstStyle/>
              <a:p>
                <a:r>
                  <a:rPr lang="zh-CN" altLang="en-US">
                    <a:noFill/>
                  </a:rPr>
                  <a:t> </a:t>
                </a:r>
              </a:p>
            </p:txBody>
          </p:sp>
        </mc:Fallback>
      </mc:AlternateContent>
      <p:grpSp>
        <p:nvGrpSpPr>
          <p:cNvPr id="6" name="组合 5"/>
          <p:cNvGrpSpPr/>
          <p:nvPr/>
        </p:nvGrpSpPr>
        <p:grpSpPr>
          <a:xfrm>
            <a:off x="389980" y="2838352"/>
            <a:ext cx="9582893" cy="2367889"/>
            <a:chOff x="389979" y="3002626"/>
            <a:chExt cx="9582893" cy="2367889"/>
          </a:xfrm>
        </p:grpSpPr>
        <mc:AlternateContent xmlns:mc="http://schemas.openxmlformats.org/markup-compatibility/2006" xmlns:a14="http://schemas.microsoft.com/office/drawing/2010/main">
          <mc:Choice Requires="a14">
            <p:sp>
              <p:nvSpPr>
                <p:cNvPr id="8" name="文本框 7"/>
                <p:cNvSpPr txBox="1"/>
                <p:nvPr/>
              </p:nvSpPr>
              <p:spPr>
                <a:xfrm>
                  <a:off x="389979" y="3002626"/>
                  <a:ext cx="7638405" cy="1291379"/>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同样，对于两个互为对偶系统的线性时变连续系统</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和</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其对偶原理是：系统</a:t>
                  </a:r>
                  <a14:m>
                    <m:oMath xmlns:m="http://schemas.openxmlformats.org/officeDocument/2006/math">
                      <m:sSub>
                        <m:sSubPr>
                          <m:ctrlPr>
                            <a:rPr lang="en-US" altLang="zh-CN" i="1" smtClean="0">
                              <a:solidFill>
                                <a:sysClr val="windowText" lastClr="000000"/>
                              </a:solidFill>
                              <a:latin typeface="Cambria Math" panose="02040503050406030204" pitchFamily="18" charset="0"/>
                              <a:ea typeface="宋体" panose="02010600030101010101" pitchFamily="2" charset="-122"/>
                            </a:rPr>
                          </m:ctrlPr>
                        </m:sSubPr>
                        <m:e>
                          <m:r>
                            <a:rPr lang="en-US" altLang="zh-CN" i="1" smtClean="0">
                              <a:solidFill>
                                <a:sysClr val="windowText" lastClr="000000"/>
                              </a:solidFill>
                              <a:latin typeface="Cambria Math" panose="02040503050406030204" pitchFamily="18" charset="0"/>
                              <a:ea typeface="Cambria Math" panose="02040503050406030204" pitchFamily="18" charset="0"/>
                            </a:rPr>
                            <m:t>∑</m:t>
                          </m:r>
                        </m:e>
                        <m:sub>
                          <m:r>
                            <a:rPr lang="en-US" altLang="zh-CN" b="0" i="1" smtClean="0">
                              <a:solidFill>
                                <a:sysClr val="windowText" lastClr="000000"/>
                              </a:solidFill>
                              <a:latin typeface="Cambria Math" panose="02040503050406030204" pitchFamily="18" charset="0"/>
                              <a:ea typeface="宋体" panose="02010600030101010101" pitchFamily="2" charset="-122"/>
                            </a:rPr>
                            <m:t>1</m:t>
                          </m:r>
                        </m:sub>
                      </m:sSub>
                    </m:oMath>
                  </a14:m>
                  <a:r>
                    <a:rPr lang="zh-CN" altLang="en-US" dirty="0">
                      <a:solidFill>
                        <a:sysClr val="windowText" lastClr="000000"/>
                      </a:solidFill>
                      <a:latin typeface="宋体" panose="02010600030101010101" pitchFamily="2" charset="-122"/>
                      <a:ea typeface="宋体" panose="02010600030101010101" pitchFamily="2" charset="-122"/>
                    </a:rPr>
                    <a:t>的可观测性等价于系统</a:t>
                  </a:r>
                  <a14:m>
                    <m:oMath xmlns:m="http://schemas.openxmlformats.org/officeDocument/2006/math">
                      <m:sSub>
                        <m:sSubPr>
                          <m:ctrlPr>
                            <a:rPr lang="en-US" altLang="zh-CN" i="1">
                              <a:solidFill>
                                <a:sysClr val="windowText" lastClr="000000"/>
                              </a:solidFill>
                              <a:latin typeface="Cambria Math" panose="02040503050406030204" pitchFamily="18" charset="0"/>
                            </a:rPr>
                          </m:ctrlPr>
                        </m:sSubPr>
                        <m:e>
                          <m:r>
                            <a:rPr lang="en-US" altLang="zh-CN" i="1">
                              <a:solidFill>
                                <a:sysClr val="windowText" lastClr="000000"/>
                              </a:solidFill>
                              <a:latin typeface="Cambria Math" panose="02040503050406030204" pitchFamily="18" charset="0"/>
                              <a:ea typeface="Cambria Math" panose="02040503050406030204" pitchFamily="18" charset="0"/>
                            </a:rPr>
                            <m:t>∑</m:t>
                          </m:r>
                        </m:e>
                        <m:sub>
                          <m:r>
                            <a:rPr lang="en-US" altLang="zh-CN" i="1">
                              <a:solidFill>
                                <a:sysClr val="windowText" lastClr="000000"/>
                              </a:solidFill>
                              <a:latin typeface="Cambria Math" panose="02040503050406030204" pitchFamily="18" charset="0"/>
                              <a:ea typeface="Cambria Math" panose="02040503050406030204" pitchFamily="18" charset="0"/>
                            </a:rPr>
                            <m:t>2</m:t>
                          </m:r>
                        </m:sub>
                      </m:sSub>
                    </m:oMath>
                  </a14:m>
                  <a:r>
                    <a:rPr lang="zh-CN" altLang="en-US" dirty="0">
                      <a:solidFill>
                        <a:sysClr val="windowText" lastClr="000000"/>
                      </a:solidFill>
                      <a:latin typeface="宋体" panose="02010600030101010101" pitchFamily="2" charset="-122"/>
                      <a:ea typeface="宋体" panose="02010600030101010101" pitchFamily="2" charset="-122"/>
                    </a:rPr>
                    <a:t>的可控性，系统</a:t>
                  </a:r>
                  <a14:m>
                    <m:oMath xmlns:m="http://schemas.openxmlformats.org/officeDocument/2006/math">
                      <m:sSub>
                        <m:sSubPr>
                          <m:ctrlPr>
                            <a:rPr lang="en-US" altLang="zh-CN" i="1">
                              <a:solidFill>
                                <a:sysClr val="windowText" lastClr="000000"/>
                              </a:solidFill>
                              <a:latin typeface="Cambria Math" panose="02040503050406030204" pitchFamily="18" charset="0"/>
                            </a:rPr>
                          </m:ctrlPr>
                        </m:sSubPr>
                        <m:e>
                          <m:r>
                            <a:rPr lang="en-US" altLang="zh-CN" i="1">
                              <a:solidFill>
                                <a:sysClr val="windowText" lastClr="000000"/>
                              </a:solidFill>
                              <a:latin typeface="Cambria Math" panose="02040503050406030204" pitchFamily="18" charset="0"/>
                              <a:ea typeface="Cambria Math" panose="02040503050406030204" pitchFamily="18" charset="0"/>
                            </a:rPr>
                            <m:t>∑</m:t>
                          </m:r>
                        </m:e>
                        <m:sub>
                          <m:r>
                            <a:rPr lang="en-US" altLang="zh-CN" i="1">
                              <a:solidFill>
                                <a:sysClr val="windowText" lastClr="000000"/>
                              </a:solidFill>
                              <a:latin typeface="Cambria Math" panose="02040503050406030204" pitchFamily="18" charset="0"/>
                            </a:rPr>
                            <m:t>1</m:t>
                          </m:r>
                        </m:sub>
                      </m:sSub>
                    </m:oMath>
                  </a14:m>
                  <a:r>
                    <a:rPr lang="zh-CN" altLang="en-US" dirty="0">
                      <a:solidFill>
                        <a:sysClr val="windowText" lastClr="000000"/>
                      </a:solidFill>
                      <a:latin typeface="宋体" panose="02010600030101010101" pitchFamily="2" charset="-122"/>
                      <a:ea typeface="宋体" panose="02010600030101010101" pitchFamily="2" charset="-122"/>
                    </a:rPr>
                    <a:t>的可控性等价于系统</a:t>
                  </a:r>
                  <a14:m>
                    <m:oMath xmlns:m="http://schemas.openxmlformats.org/officeDocument/2006/math">
                      <m:sSub>
                        <m:sSubPr>
                          <m:ctrlPr>
                            <a:rPr lang="en-US" altLang="zh-CN" i="1">
                              <a:solidFill>
                                <a:sysClr val="windowText" lastClr="000000"/>
                              </a:solidFill>
                              <a:latin typeface="Cambria Math" panose="02040503050406030204" pitchFamily="18" charset="0"/>
                            </a:rPr>
                          </m:ctrlPr>
                        </m:sSubPr>
                        <m:e>
                          <m:r>
                            <a:rPr lang="en-US" altLang="zh-CN" i="1">
                              <a:solidFill>
                                <a:sysClr val="windowText" lastClr="000000"/>
                              </a:solidFill>
                              <a:latin typeface="Cambria Math" panose="02040503050406030204" pitchFamily="18" charset="0"/>
                              <a:ea typeface="Cambria Math" panose="02040503050406030204" pitchFamily="18" charset="0"/>
                            </a:rPr>
                            <m:t>∑</m:t>
                          </m:r>
                        </m:e>
                        <m:sub>
                          <m:r>
                            <a:rPr lang="en-US" altLang="zh-CN" i="1">
                              <a:solidFill>
                                <a:sysClr val="windowText" lastClr="000000"/>
                              </a:solidFill>
                              <a:latin typeface="Cambria Math" panose="02040503050406030204" pitchFamily="18" charset="0"/>
                              <a:ea typeface="Cambria Math" panose="02040503050406030204" pitchFamily="18" charset="0"/>
                            </a:rPr>
                            <m:t>2</m:t>
                          </m:r>
                        </m:sub>
                      </m:sSub>
                    </m:oMath>
                  </a14:m>
                  <a:r>
                    <a:rPr lang="zh-CN" altLang="en-US" dirty="0">
                      <a:solidFill>
                        <a:sysClr val="windowText" lastClr="000000"/>
                      </a:solidFill>
                      <a:latin typeface="宋体" panose="02010600030101010101" pitchFamily="2" charset="-122"/>
                      <a:ea typeface="宋体" panose="02010600030101010101" pitchFamily="2" charset="-122"/>
                    </a:rPr>
                    <a:t>的可观测性。</a:t>
                  </a:r>
                  <a:endParaRPr lang="zh-CN" alt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389979" y="3002626"/>
                  <a:ext cx="7638405" cy="1291379"/>
                </a:xfrm>
                <a:prstGeom prst="rect">
                  <a:avLst/>
                </a:prstGeom>
                <a:blipFill>
                  <a:blip r:embed="rId7"/>
                  <a:stretch>
                    <a:fillRect l="-718" b="-568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对象 6"/>
                <p:cNvSpPr txBox="1"/>
                <p:nvPr/>
              </p:nvSpPr>
              <p:spPr>
                <a:xfrm>
                  <a:off x="732023" y="3509204"/>
                  <a:ext cx="4511599" cy="186131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m:rPr>
                                <m:sty m:val="p"/>
                              </m:rPr>
                              <a:rPr lang="zh-CN" altLang="en-US" i="1">
                                <a:solidFill>
                                  <a:srgbClr val="000000"/>
                                </a:solidFill>
                                <a:latin typeface="Cambria Math" panose="02040503050406030204" pitchFamily="18" charset="0"/>
                              </a:rPr>
                              <m:t>Σ</m:t>
                            </m:r>
                          </m:e>
                          <m:sub>
                            <m:r>
                              <a:rPr lang="zh-CN" altLang="en-US" i="1">
                                <a:solidFill>
                                  <a:srgbClr val="000000"/>
                                </a:solidFill>
                                <a:latin typeface="Cambria Math" panose="02040503050406030204" pitchFamily="18" charset="0"/>
                              </a:rPr>
                              <m:t>2</m:t>
                            </m:r>
                          </m:sub>
                        </m:sSub>
                        <m:d>
                          <m:dPr>
                            <m:begChr m:val="["/>
                            <m:endChr m:val="]"/>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𝐴</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𝐵</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𝐶</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e>
                        </m:d>
                      </m:oMath>
                    </m:oMathPara>
                  </a14:m>
                  <a:endParaRPr lang="zh-CN" altLang="en-US" dirty="0"/>
                </a:p>
              </p:txBody>
            </p:sp>
          </mc:Choice>
          <mc:Fallback xmlns="">
            <p:sp>
              <p:nvSpPr>
                <p:cNvPr id="7" name="对象 6"/>
                <p:cNvSpPr txBox="1">
                  <a:spLocks noRot="1" noChangeAspect="1" noMove="1" noResize="1" noEditPoints="1" noAdjustHandles="1" noChangeArrowheads="1" noChangeShapeType="1" noTextEdit="1"/>
                </p:cNvSpPr>
                <p:nvPr/>
              </p:nvSpPr>
              <p:spPr>
                <a:xfrm>
                  <a:off x="732023" y="3509204"/>
                  <a:ext cx="4511599" cy="1861311"/>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对象 12"/>
                <p:cNvSpPr txBox="1"/>
                <p:nvPr/>
              </p:nvSpPr>
              <p:spPr>
                <a:xfrm>
                  <a:off x="5994400" y="3086100"/>
                  <a:ext cx="3978472" cy="159414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m:rPr>
                                <m:sty m:val="p"/>
                              </m:rPr>
                              <a:rPr lang="zh-CN" altLang="en-US" i="1">
                                <a:solidFill>
                                  <a:srgbClr val="000000"/>
                                </a:solidFill>
                                <a:latin typeface="Cambria Math" panose="02040503050406030204" pitchFamily="18" charset="0"/>
                              </a:rPr>
                              <m:t>Σ</m:t>
                            </m:r>
                          </m:e>
                          <m:sub>
                            <m:r>
                              <a:rPr lang="zh-CN" altLang="en-US" i="1">
                                <a:solidFill>
                                  <a:srgbClr val="000000"/>
                                </a:solidFill>
                                <a:latin typeface="Cambria Math" panose="02040503050406030204" pitchFamily="18" charset="0"/>
                              </a:rPr>
                              <m:t>1</m:t>
                            </m:r>
                          </m:sub>
                        </m:sSub>
                        <m:d>
                          <m:dPr>
                            <m:begChr m:val="["/>
                            <m:endChr m:val="]"/>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𝐴</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𝐵</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𝐶</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e>
                        </m:d>
                      </m:oMath>
                    </m:oMathPara>
                  </a14:m>
                  <a:endParaRPr lang="zh-CN" altLang="en-US" dirty="0"/>
                </a:p>
              </p:txBody>
            </p:sp>
          </mc:Choice>
          <mc:Fallback xmlns="">
            <p:sp>
              <p:nvSpPr>
                <p:cNvPr id="13" name="对象 12"/>
                <p:cNvSpPr txBox="1">
                  <a:spLocks noRot="1" noChangeAspect="1" noMove="1" noResize="1" noEditPoints="1" noAdjustHandles="1" noChangeArrowheads="1" noChangeShapeType="1" noTextEdit="1"/>
                </p:cNvSpPr>
                <p:nvPr/>
              </p:nvSpPr>
              <p:spPr>
                <a:xfrm>
                  <a:off x="5994400" y="3086100"/>
                  <a:ext cx="3978472" cy="1594140"/>
                </a:xfrm>
                <a:prstGeom prst="rect">
                  <a:avLst/>
                </a:prstGeom>
                <a:blipFill>
                  <a:blip r:embed="rId9"/>
                  <a:stretch>
                    <a:fillRect/>
                  </a:stretch>
                </a:blipFill>
              </p:spPr>
              <p:txBody>
                <a:bodyPr/>
                <a:lstStyle/>
                <a:p>
                  <a:r>
                    <a:rPr lang="zh-CN" alt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89980" y="670902"/>
            <a:ext cx="7638406" cy="1689373"/>
          </a:xfrm>
          <a:prstGeom prst="rect">
            <a:avLst/>
          </a:prstGeom>
          <a:noFill/>
        </p:spPr>
        <p:txBody>
          <a:bodyPr wrap="square">
            <a:spAutoFit/>
          </a:bodyPr>
          <a:lstStyle/>
          <a:p>
            <a:pPr>
              <a:lnSpc>
                <a:spcPct val="150000"/>
              </a:lnSpc>
            </a:pPr>
            <a:r>
              <a:rPr lang="en-US" altLang="zh-CN" b="1" dirty="0">
                <a:solidFill>
                  <a:sysClr val="windowText" lastClr="000000"/>
                </a:solidFill>
                <a:latin typeface="宋体" panose="02010600030101010101" pitchFamily="2" charset="-122"/>
                <a:ea typeface="宋体" panose="02010600030101010101" pitchFamily="2" charset="-122"/>
              </a:rPr>
              <a:t>    2.5.5 </a:t>
            </a:r>
            <a:r>
              <a:rPr lang="zh-CN" altLang="en-US" b="1" dirty="0">
                <a:solidFill>
                  <a:sysClr val="windowText" lastClr="000000"/>
                </a:solidFill>
                <a:latin typeface="宋体" panose="02010600030101010101" pitchFamily="2" charset="-122"/>
                <a:ea typeface="宋体" panose="02010600030101010101" pitchFamily="2" charset="-122"/>
              </a:rPr>
              <a:t>线性离散系统的可控性与可观测性</a:t>
            </a:r>
            <a:endParaRPr lang="en-US" altLang="zh-CN" b="1"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    1</a:t>
            </a:r>
            <a:r>
              <a:rPr lang="zh-CN" altLang="en-US" dirty="0">
                <a:solidFill>
                  <a:sysClr val="windowText" lastClr="000000"/>
                </a:solidFill>
                <a:latin typeface="宋体" panose="02010600030101010101" pitchFamily="2" charset="-122"/>
                <a:ea typeface="宋体" panose="02010600030101010101" pitchFamily="2" charset="-122"/>
              </a:rPr>
              <a:t>、线性离散系统的可控性与可达性</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考虑线性时变离散系统，其状态方程为</a:t>
            </a:r>
            <a:endParaRPr lang="en-US" altLang="zh-CN" dirty="0">
              <a:solidFill>
                <a:sysClr val="windowText" lastClr="000000"/>
              </a:solidFill>
              <a:latin typeface="宋体" panose="02010600030101010101" pitchFamily="2" charset="-122"/>
              <a:ea typeface="宋体" panose="02010600030101010101" pitchFamily="2" charset="-122"/>
            </a:endParaRPr>
          </a:p>
          <a:p>
            <a:pPr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2.134</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8" name="文本框 7"/>
              <p:cNvSpPr txBox="1"/>
              <p:nvPr/>
            </p:nvSpPr>
            <p:spPr>
              <a:xfrm>
                <a:off x="389979" y="2360275"/>
                <a:ext cx="7638405" cy="875881"/>
              </a:xfrm>
              <a:prstGeom prst="rect">
                <a:avLst/>
              </a:prstGeom>
              <a:noFill/>
            </p:spPr>
            <p:txBody>
              <a:bodyPr wrap="square">
                <a:spAutoFit/>
              </a:bodyPr>
              <a:lstStyle/>
              <a:p>
                <a:pPr>
                  <a:lnSpc>
                    <a:spcPct val="150000"/>
                  </a:lnSpc>
                </a:pP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式中，</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x</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k</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为</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维状态向量；</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u</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k</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为</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r</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维输入向量；</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G</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k</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为</a:t>
                </a:r>
                <a:r>
                  <a:rPr lang="en-US" altLang="zh-CN" i="1"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系统系数矩阵；</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H</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k</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为</a:t>
                </a:r>
                <a:r>
                  <a:rPr lang="en-US" altLang="zh-CN" i="1"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r</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输入（控制）矩阵；</a:t>
                </a:r>
                <a14:m>
                  <m:oMath xmlns:m="http://schemas.openxmlformats.org/officeDocument/2006/math">
                    <m:sSub>
                      <m:sSubPr>
                        <m:ctrlPr>
                          <a:rPr lang="en-US" altLang="zh-CN" i="1" smtClean="0">
                            <a:solidFill>
                              <a:sysClr val="windowText" lastClr="000000"/>
                            </a:solidFill>
                            <a:latin typeface="Cambria Math" panose="02040503050406030204" pitchFamily="18" charset="0"/>
                            <a:ea typeface="宋体" panose="02010600030101010101" pitchFamily="2" charset="-122"/>
                          </a:rPr>
                        </m:ctrlPr>
                      </m:sSubPr>
                      <m:e>
                        <m:r>
                          <a:rPr lang="en-US" altLang="zh-CN" b="0" i="1" smtClean="0">
                            <a:solidFill>
                              <a:sysClr val="windowText" lastClr="000000"/>
                            </a:solidFill>
                            <a:latin typeface="Cambria Math" panose="02040503050406030204" pitchFamily="18" charset="0"/>
                            <a:ea typeface="宋体" panose="02010600030101010101" pitchFamily="2" charset="-122"/>
                          </a:rPr>
                          <m:t>𝑇</m:t>
                        </m:r>
                      </m:e>
                      <m:sub>
                        <m:r>
                          <a:rPr lang="en-US" altLang="zh-CN" b="0" i="1" smtClean="0">
                            <a:solidFill>
                              <a:sysClr val="windowText" lastClr="000000"/>
                            </a:solidFill>
                            <a:latin typeface="Cambria Math" panose="02040503050406030204" pitchFamily="18" charset="0"/>
                            <a:ea typeface="宋体" panose="02010600030101010101" pitchFamily="2" charset="-122"/>
                          </a:rPr>
                          <m:t>𝑘</m:t>
                        </m:r>
                      </m:sub>
                    </m:sSub>
                  </m:oMath>
                </a14:m>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为离散时间定义区间。</a:t>
                </a:r>
                <a:endParaRPr lang="zh-CN" altLang="en-US" dirty="0">
                  <a:latin typeface="Times New Roman" panose="02020603050405020304" pitchFamily="18" charset="0"/>
                  <a:cs typeface="Times New Roman" panose="02020603050405020304" pitchFamily="18" charset="0"/>
                </a:endParaRPr>
              </a:p>
            </p:txBody>
          </p:sp>
        </mc:Choice>
        <mc:Fallback xmlns="">
          <p:sp>
            <p:nvSpPr>
              <p:cNvPr id="8" name="文本框 7"/>
              <p:cNvSpPr txBox="1">
                <a:spLocks noRot="1" noChangeAspect="1" noMove="1" noResize="1" noEditPoints="1" noAdjustHandles="1" noChangeArrowheads="1" noChangeShapeType="1" noTextEdit="1"/>
              </p:cNvSpPr>
              <p:nvPr/>
            </p:nvSpPr>
            <p:spPr>
              <a:xfrm>
                <a:off x="389979" y="2360275"/>
                <a:ext cx="7638405" cy="875881"/>
              </a:xfrm>
              <a:prstGeom prst="rect">
                <a:avLst/>
              </a:prstGeom>
              <a:blipFill>
                <a:blip r:embed="rId4"/>
                <a:stretch>
                  <a:fillRect l="-718" b="-97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368052" y="3236156"/>
                <a:ext cx="8596435" cy="1689373"/>
              </a:xfrm>
              <a:prstGeom prst="rect">
                <a:avLst/>
              </a:prstGeom>
              <a:noFill/>
            </p:spPr>
            <p:txBody>
              <a:bodyPr wrap="square">
                <a:spAutoFit/>
              </a:bodyPr>
              <a:lstStyle/>
              <a:p>
                <a:pPr>
                  <a:lnSpc>
                    <a:spcPct val="150000"/>
                  </a:lnSpc>
                </a:pPr>
                <a:r>
                  <a:rPr lang="zh-CN" altLang="en-US" b="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定义</a:t>
                </a:r>
                <a:r>
                  <a:rPr lang="en-US" altLang="zh-CN" b="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7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如果对初始时刻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l</a:t>
                </a:r>
                <a14:m>
                  <m:oMath xmlns:m="http://schemas.openxmlformats.org/officeDocument/2006/math">
                    <m:r>
                      <a:rPr lang="en-US" altLang="zh-CN" b="0" i="1" smtClean="0">
                        <a:solidFill>
                          <a:sysClr val="windowText" lastClr="000000"/>
                        </a:solidFill>
                        <a:latin typeface="Cambria Math" panose="02040503050406030204" pitchFamily="18" charset="0"/>
                        <a:ea typeface="Cambria Math" panose="02040503050406030204" pitchFamily="18" charset="0"/>
                      </a:rPr>
                      <m:t> </m:t>
                    </m:r>
                    <m:r>
                      <a:rPr lang="en-US" altLang="zh-CN" i="1" smtClean="0">
                        <a:solidFill>
                          <a:sysClr val="windowText" lastClr="000000"/>
                        </a:solidFill>
                        <a:latin typeface="Cambria Math" panose="02040503050406030204" pitchFamily="18" charset="0"/>
                        <a:ea typeface="Cambria Math" panose="02040503050406030204" pitchFamily="18" charset="0"/>
                      </a:rPr>
                      <m:t>∈</m:t>
                    </m:r>
                    <m:sSub>
                      <m:sSubPr>
                        <m:ctrlPr>
                          <a:rPr lang="en-US" altLang="zh-CN" i="1" smtClean="0">
                            <a:solidFill>
                              <a:sysClr val="windowText" lastClr="000000"/>
                            </a:solidFill>
                            <a:latin typeface="Cambria Math" panose="02040503050406030204" pitchFamily="18" charset="0"/>
                            <a:ea typeface="Cambria Math" panose="02040503050406030204" pitchFamily="18" charset="0"/>
                          </a:rPr>
                        </m:ctrlPr>
                      </m:sSubPr>
                      <m:e>
                        <m:r>
                          <a:rPr lang="en-US" altLang="zh-CN" b="0" i="1" smtClean="0">
                            <a:solidFill>
                              <a:sysClr val="windowText" lastClr="000000"/>
                            </a:solidFill>
                            <a:latin typeface="Cambria Math" panose="02040503050406030204" pitchFamily="18" charset="0"/>
                            <a:ea typeface="Cambria Math" panose="02040503050406030204" pitchFamily="18" charset="0"/>
                          </a:rPr>
                          <m:t>𝑇</m:t>
                        </m:r>
                      </m:e>
                      <m:sub>
                        <m:r>
                          <a:rPr lang="en-US" altLang="zh-CN" b="0" i="1" smtClean="0">
                            <a:solidFill>
                              <a:sysClr val="windowText" lastClr="000000"/>
                            </a:solidFill>
                            <a:latin typeface="Cambria Math" panose="02040503050406030204" pitchFamily="18" charset="0"/>
                            <a:ea typeface="Cambria Math" panose="02040503050406030204" pitchFamily="18" charset="0"/>
                          </a:rPr>
                          <m:t>𝑘</m:t>
                        </m:r>
                      </m:sub>
                    </m:sSub>
                  </m:oMath>
                </a14:m>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和状态空间中的所有非零状态 </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x(</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l</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都存在时刻              </a:t>
                </a:r>
                <a:r>
                  <a:rPr lang="en-US" altLang="zh-CN" i="1" dirty="0">
                    <a:solidFill>
                      <a:sysClr val="windowText" lastClr="000000"/>
                    </a:solidFill>
                    <a:latin typeface="Times New Roman" panose="02020603050405020304" pitchFamily="18" charset="0"/>
                    <a:cs typeface="Times New Roman" panose="02020603050405020304" pitchFamily="18" charset="0"/>
                  </a:rPr>
                  <a:t>m </a:t>
                </a:r>
                <a14:m>
                  <m:oMath xmlns:m="http://schemas.openxmlformats.org/officeDocument/2006/math">
                    <m:r>
                      <a:rPr lang="en-US" altLang="zh-CN" i="1">
                        <a:solidFill>
                          <a:sysClr val="windowText" lastClr="000000"/>
                        </a:solidFill>
                        <a:latin typeface="Cambria Math" panose="02040503050406030204" pitchFamily="18" charset="0"/>
                        <a:ea typeface="Cambria Math" panose="02040503050406030204" pitchFamily="18" charset="0"/>
                      </a:rPr>
                      <m:t>∈</m:t>
                    </m:r>
                    <m:sSub>
                      <m:sSubPr>
                        <m:ctrlPr>
                          <a:rPr lang="en-US" altLang="zh-CN" i="1">
                            <a:solidFill>
                              <a:sysClr val="windowText" lastClr="000000"/>
                            </a:solidFill>
                            <a:latin typeface="Cambria Math" panose="02040503050406030204" pitchFamily="18" charset="0"/>
                            <a:ea typeface="Cambria Math" panose="02040503050406030204" pitchFamily="18" charset="0"/>
                          </a:rPr>
                        </m:ctrlPr>
                      </m:sSubPr>
                      <m:e>
                        <m:r>
                          <a:rPr lang="en-US" altLang="zh-CN" i="1">
                            <a:solidFill>
                              <a:sysClr val="windowText" lastClr="000000"/>
                            </a:solidFill>
                            <a:latin typeface="Cambria Math" panose="02040503050406030204" pitchFamily="18" charset="0"/>
                            <a:ea typeface="Cambria Math" panose="02040503050406030204" pitchFamily="18" charset="0"/>
                          </a:rPr>
                          <m:t>𝑇</m:t>
                        </m:r>
                      </m:e>
                      <m:sub>
                        <m:r>
                          <a:rPr lang="en-US" altLang="zh-CN" i="1">
                            <a:solidFill>
                              <a:sysClr val="windowText" lastClr="000000"/>
                            </a:solidFill>
                            <a:latin typeface="Cambria Math" panose="02040503050406030204" pitchFamily="18" charset="0"/>
                            <a:ea typeface="Cambria Math" panose="02040503050406030204" pitchFamily="18" charset="0"/>
                          </a:rPr>
                          <m:t>𝑘</m:t>
                        </m:r>
                      </m:sub>
                    </m:sSub>
                  </m:oMath>
                </a14:m>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m </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&gt;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l </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和对应的控制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u</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k</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使得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x</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m</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 0 ,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则称系统在时刻</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l</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为完全可控。</a:t>
                </a:r>
              </a:p>
              <a:p>
                <a:pPr>
                  <a:lnSpc>
                    <a:spcPct val="150000"/>
                  </a:lnSpc>
                </a:pP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b="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定义</a:t>
                </a:r>
                <a:r>
                  <a:rPr lang="en-US" altLang="zh-CN" b="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8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如果对初始时刻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l</a:t>
                </a:r>
                <a14:m>
                  <m:oMath xmlns:m="http://schemas.openxmlformats.org/officeDocument/2006/math">
                    <m:r>
                      <a:rPr lang="en-US" altLang="zh-CN" b="0" i="1" smtClean="0">
                        <a:solidFill>
                          <a:sysClr val="windowText" lastClr="000000"/>
                        </a:solidFill>
                        <a:latin typeface="Cambria Math" panose="02040503050406030204" pitchFamily="18" charset="0"/>
                        <a:ea typeface="Cambria Math" panose="02040503050406030204" pitchFamily="18" charset="0"/>
                      </a:rPr>
                      <m:t> </m:t>
                    </m:r>
                    <m:r>
                      <a:rPr lang="en-US" altLang="zh-CN" i="1" smtClean="0">
                        <a:solidFill>
                          <a:sysClr val="windowText" lastClr="000000"/>
                        </a:solidFill>
                        <a:latin typeface="Cambria Math" panose="02040503050406030204" pitchFamily="18" charset="0"/>
                        <a:ea typeface="Cambria Math" panose="02040503050406030204" pitchFamily="18" charset="0"/>
                      </a:rPr>
                      <m:t>∈</m:t>
                    </m:r>
                    <m:sSub>
                      <m:sSubPr>
                        <m:ctrlPr>
                          <a:rPr lang="en-US" altLang="zh-CN" i="1" smtClean="0">
                            <a:solidFill>
                              <a:sysClr val="windowText" lastClr="000000"/>
                            </a:solidFill>
                            <a:latin typeface="Cambria Math" panose="02040503050406030204" pitchFamily="18" charset="0"/>
                            <a:ea typeface="Cambria Math" panose="02040503050406030204" pitchFamily="18" charset="0"/>
                          </a:rPr>
                        </m:ctrlPr>
                      </m:sSubPr>
                      <m:e>
                        <m:r>
                          <a:rPr lang="en-US" altLang="zh-CN" b="0" i="1" smtClean="0">
                            <a:solidFill>
                              <a:sysClr val="windowText" lastClr="000000"/>
                            </a:solidFill>
                            <a:latin typeface="Cambria Math" panose="02040503050406030204" pitchFamily="18" charset="0"/>
                            <a:ea typeface="Cambria Math" panose="02040503050406030204" pitchFamily="18" charset="0"/>
                          </a:rPr>
                          <m:t>𝑇</m:t>
                        </m:r>
                      </m:e>
                      <m:sub>
                        <m:r>
                          <a:rPr lang="en-US" altLang="zh-CN" b="0" i="1" smtClean="0">
                            <a:solidFill>
                              <a:sysClr val="windowText" lastClr="000000"/>
                            </a:solidFill>
                            <a:latin typeface="Cambria Math" panose="02040503050406030204" pitchFamily="18" charset="0"/>
                            <a:ea typeface="Cambria Math" panose="02040503050406030204" pitchFamily="18" charset="0"/>
                          </a:rPr>
                          <m:t>𝑘</m:t>
                        </m:r>
                      </m:sub>
                    </m:sSub>
                  </m:oMath>
                </a14:m>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和初始状态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x</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l</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=0,</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存在时刻 </a:t>
                </a:r>
                <a:r>
                  <a:rPr lang="en-US" altLang="zh-CN" i="1" dirty="0">
                    <a:solidFill>
                      <a:sysClr val="windowText" lastClr="000000"/>
                    </a:solidFill>
                    <a:latin typeface="Times New Roman" panose="02020603050405020304" pitchFamily="18" charset="0"/>
                    <a:cs typeface="Times New Roman" panose="02020603050405020304" pitchFamily="18" charset="0"/>
                  </a:rPr>
                  <a:t>m</a:t>
                </a:r>
                <a14:m>
                  <m:oMath xmlns:m="http://schemas.openxmlformats.org/officeDocument/2006/math">
                    <m:r>
                      <a:rPr lang="en-US" altLang="zh-CN" i="1">
                        <a:solidFill>
                          <a:sysClr val="windowText" lastClr="000000"/>
                        </a:solidFill>
                        <a:latin typeface="Cambria Math" panose="02040503050406030204" pitchFamily="18" charset="0"/>
                        <a:ea typeface="Cambria Math" panose="02040503050406030204" pitchFamily="18" charset="0"/>
                      </a:rPr>
                      <m:t> ∈</m:t>
                    </m:r>
                    <m:sSub>
                      <m:sSubPr>
                        <m:ctrlPr>
                          <a:rPr lang="en-US" altLang="zh-CN" i="1">
                            <a:solidFill>
                              <a:sysClr val="windowText" lastClr="000000"/>
                            </a:solidFill>
                            <a:latin typeface="Cambria Math" panose="02040503050406030204" pitchFamily="18" charset="0"/>
                            <a:ea typeface="Cambria Math" panose="02040503050406030204" pitchFamily="18" charset="0"/>
                          </a:rPr>
                        </m:ctrlPr>
                      </m:sSubPr>
                      <m:e>
                        <m:r>
                          <a:rPr lang="en-US" altLang="zh-CN" i="1">
                            <a:solidFill>
                              <a:sysClr val="windowText" lastClr="000000"/>
                            </a:solidFill>
                            <a:latin typeface="Cambria Math" panose="02040503050406030204" pitchFamily="18" charset="0"/>
                            <a:ea typeface="Cambria Math" panose="02040503050406030204" pitchFamily="18" charset="0"/>
                          </a:rPr>
                          <m:t>𝑇</m:t>
                        </m:r>
                      </m:e>
                      <m:sub>
                        <m:r>
                          <a:rPr lang="en-US" altLang="zh-CN" i="1">
                            <a:solidFill>
                              <a:sysClr val="windowText" lastClr="000000"/>
                            </a:solidFill>
                            <a:latin typeface="Cambria Math" panose="02040503050406030204" pitchFamily="18" charset="0"/>
                            <a:ea typeface="Cambria Math" panose="02040503050406030204" pitchFamily="18" charset="0"/>
                          </a:rPr>
                          <m:t>𝑘</m:t>
                        </m:r>
                        <m:r>
                          <a:rPr lang="en-US" altLang="zh-CN" b="0" i="1" smtClean="0">
                            <a:solidFill>
                              <a:sysClr val="windowText" lastClr="000000"/>
                            </a:solidFill>
                            <a:latin typeface="Cambria Math" panose="02040503050406030204" pitchFamily="18" charset="0"/>
                            <a:ea typeface="Cambria Math" panose="02040503050406030204" pitchFamily="18" charset="0"/>
                          </a:rPr>
                          <m:t> </m:t>
                        </m:r>
                      </m:sub>
                    </m:sSub>
                  </m:oMath>
                </a14:m>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m</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&gt;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l </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和相应的控制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u</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k</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使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x</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m</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可为状态空间中的任意非零点，则称系统在时刻</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l</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为完全可达。</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368052" y="3236156"/>
                <a:ext cx="8596435" cy="1689373"/>
              </a:xfrm>
              <a:prstGeom prst="rect">
                <a:avLst/>
              </a:prstGeom>
              <a:blipFill>
                <a:blip r:embed="rId5"/>
                <a:stretch>
                  <a:fillRect l="-567" b="-577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对象 1"/>
              <p:cNvSpPr txBox="1"/>
              <p:nvPr/>
            </p:nvSpPr>
            <p:spPr>
              <a:xfrm>
                <a:off x="1115614" y="1995686"/>
                <a:ext cx="7362452" cy="211802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𝐆</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𝐮</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𝑇</m:t>
                          </m:r>
                        </m:e>
                        <m:sub>
                          <m:r>
                            <m:rPr>
                              <m:sty m:val="p"/>
                            </m:rPr>
                            <a:rPr lang="zh-CN" altLang="en-US" i="0">
                              <a:solidFill>
                                <a:srgbClr val="000000"/>
                              </a:solidFill>
                              <a:latin typeface="Cambria Math" panose="02040503050406030204" pitchFamily="18" charset="0"/>
                            </a:rPr>
                            <m:t>k</m:t>
                          </m:r>
                        </m:sub>
                      </m:sSub>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115614" y="1995686"/>
                <a:ext cx="7362452" cy="2118022"/>
              </a:xfrm>
              <a:prstGeom prst="rect">
                <a:avLst/>
              </a:prstGeom>
              <a:blipFill>
                <a:blip r:embed="rId6"/>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8" name="文本框 7"/>
          <p:cNvSpPr txBox="1"/>
          <p:nvPr/>
        </p:nvSpPr>
        <p:spPr>
          <a:xfrm>
            <a:off x="611560" y="3567778"/>
            <a:ext cx="7638405" cy="870751"/>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若</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系统是可控的，则根据定义应在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k </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时，从上式解得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u</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(0)</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(1)</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-1) ,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使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x</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k</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在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k</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时为零，即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x</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)=0 ,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从而有</a:t>
            </a:r>
            <a:endParaRPr lang="zh-CN" altLang="en-US" dirty="0">
              <a:latin typeface="Times New Roman" panose="02020603050405020304" pitchFamily="18" charset="0"/>
              <a:cs typeface="Times New Roman" panose="02020603050405020304" pitchFamily="18" charset="0"/>
            </a:endParaRPr>
          </a:p>
        </p:txBody>
      </p:sp>
      <p:grpSp>
        <p:nvGrpSpPr>
          <p:cNvPr id="4" name="组合 3"/>
          <p:cNvGrpSpPr/>
          <p:nvPr/>
        </p:nvGrpSpPr>
        <p:grpSpPr>
          <a:xfrm>
            <a:off x="389980" y="670902"/>
            <a:ext cx="8317109" cy="4660518"/>
            <a:chOff x="389980" y="670902"/>
            <a:chExt cx="8317109" cy="4660518"/>
          </a:xfrm>
        </p:grpSpPr>
        <p:sp>
          <p:nvSpPr>
            <p:cNvPr id="75" name="矩形 74"/>
            <p:cNvSpPr/>
            <p:nvPr/>
          </p:nvSpPr>
          <p:spPr>
            <a:xfrm>
              <a:off x="389980" y="670902"/>
              <a:ext cx="7638406" cy="2935868"/>
            </a:xfrm>
            <a:prstGeom prst="rect">
              <a:avLst/>
            </a:prstGeom>
            <a:noFill/>
          </p:spPr>
          <p:txBody>
            <a:bodyPr wrap="square">
              <a:spAutoFit/>
            </a:bodyPr>
            <a:lstStyle/>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    </a:t>
              </a:r>
              <a:r>
                <a:rPr lang="en-US" altLang="zh-CN"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dirty="0">
                  <a:latin typeface="Times New Roman" panose="02020603050405020304" pitchFamily="18" charset="0"/>
                  <a:ea typeface="宋体" panose="02010600030101010101" pitchFamily="2" charset="-122"/>
                  <a:cs typeface="Times New Roman" panose="02020603050405020304" pitchFamily="18" charset="0"/>
                </a:rPr>
                <a:t>、线性定常离散系统的可控性判据</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dirty="0">
                  <a:latin typeface="Times New Roman" panose="02020603050405020304" pitchFamily="18" charset="0"/>
                  <a:ea typeface="宋体" panose="02010600030101010101" pitchFamily="2" charset="-122"/>
                  <a:cs typeface="Times New Roman" panose="02020603050405020304" pitchFamily="18" charset="0"/>
                </a:rPr>
                <a:t>              设单输入线性定常离散系统的状态方程为</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algn="r">
                <a:lnSpc>
                  <a:spcPct val="150000"/>
                </a:lnSpc>
              </a:pPr>
              <a:r>
                <a:rPr lang="zh-CN" altLang="en-US"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2.136</a:t>
              </a:r>
              <a:r>
                <a:rPr lang="zh-CN" altLang="en-US"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dirty="0">
                  <a:latin typeface="Times New Roman" panose="02020603050405020304" pitchFamily="18" charset="0"/>
                  <a:ea typeface="宋体" panose="02010600030101010101" pitchFamily="2" charset="-122"/>
                  <a:cs typeface="Times New Roman" panose="02020603050405020304" pitchFamily="18" charset="0"/>
                </a:rPr>
                <a:t>               式中，</a:t>
              </a:r>
              <a:r>
                <a:rPr lang="en-US" altLang="zh-CN" i="1" dirty="0">
                  <a:latin typeface="Times New Roman" panose="02020603050405020304" pitchFamily="18" charset="0"/>
                  <a:ea typeface="宋体" panose="02010600030101010101" pitchFamily="2" charset="-122"/>
                  <a:cs typeface="Times New Roman" panose="02020603050405020304" pitchFamily="18" charset="0"/>
                </a:rPr>
                <a:t>x </a:t>
              </a:r>
              <a:r>
                <a:rPr lang="zh-CN" altLang="en-US" dirty="0">
                  <a:latin typeface="Times New Roman" panose="02020603050405020304" pitchFamily="18" charset="0"/>
                  <a:ea typeface="宋体" panose="02010600030101010101" pitchFamily="2" charset="-122"/>
                  <a:cs typeface="Times New Roman" panose="02020603050405020304" pitchFamily="18" charset="0"/>
                </a:rPr>
                <a:t>为 </a:t>
              </a:r>
              <a:r>
                <a:rPr lang="en-US" altLang="zh-CN" i="1" dirty="0">
                  <a:latin typeface="Times New Roman" panose="02020603050405020304" pitchFamily="18" charset="0"/>
                  <a:ea typeface="宋体" panose="02010600030101010101" pitchFamily="2" charset="-122"/>
                  <a:cs typeface="Times New Roman" panose="02020603050405020304" pitchFamily="18" charset="0"/>
                </a:rPr>
                <a:t>n </a:t>
              </a:r>
              <a:r>
                <a:rPr lang="zh-CN" altLang="en-US" dirty="0">
                  <a:latin typeface="Times New Roman" panose="02020603050405020304" pitchFamily="18" charset="0"/>
                  <a:ea typeface="宋体" panose="02010600030101010101" pitchFamily="2" charset="-122"/>
                  <a:cs typeface="Times New Roman" panose="02020603050405020304" pitchFamily="18" charset="0"/>
                </a:rPr>
                <a:t>维状态向量；</a:t>
              </a:r>
              <a:r>
                <a:rPr lang="en-US" altLang="zh-CN" i="1" dirty="0">
                  <a:latin typeface="Times New Roman" panose="02020603050405020304" pitchFamily="18" charset="0"/>
                  <a:ea typeface="宋体" panose="02010600030101010101" pitchFamily="2" charset="-122"/>
                  <a:cs typeface="Times New Roman" panose="02020603050405020304" pitchFamily="18" charset="0"/>
                </a:rPr>
                <a:t>u </a:t>
              </a:r>
              <a:r>
                <a:rPr lang="zh-CN" altLang="en-US" dirty="0">
                  <a:latin typeface="Times New Roman" panose="02020603050405020304" pitchFamily="18" charset="0"/>
                  <a:ea typeface="宋体" panose="02010600030101010101" pitchFamily="2" charset="-122"/>
                  <a:cs typeface="Times New Roman" panose="02020603050405020304" pitchFamily="18" charset="0"/>
                </a:rPr>
                <a:t>为标量输入。</a:t>
              </a:r>
            </a:p>
            <a:p>
              <a:pPr>
                <a:lnSpc>
                  <a:spcPct val="150000"/>
                </a:lnSpc>
              </a:pPr>
              <a:r>
                <a:rPr lang="zh-CN" altLang="en-US" dirty="0">
                  <a:latin typeface="Times New Roman" panose="02020603050405020304" pitchFamily="18" charset="0"/>
                  <a:ea typeface="宋体" panose="02010600030101010101" pitchFamily="2" charset="-122"/>
                  <a:cs typeface="Times New Roman" panose="02020603050405020304" pitchFamily="18" charset="0"/>
                </a:rPr>
                <a:t>               一般地，初始状态为 </a:t>
              </a:r>
              <a:r>
                <a:rPr lang="en-US" altLang="zh-CN" i="1" dirty="0">
                  <a:latin typeface="Times New Roman" panose="02020603050405020304" pitchFamily="18" charset="0"/>
                  <a:ea typeface="宋体" panose="02010600030101010101" pitchFamily="2" charset="-122"/>
                  <a:cs typeface="Times New Roman" panose="02020603050405020304" pitchFamily="18" charset="0"/>
                </a:rPr>
                <a:t>x</a:t>
              </a:r>
              <a:r>
                <a:rPr lang="en-US" altLang="zh-CN" dirty="0">
                  <a:latin typeface="Times New Roman" panose="02020603050405020304" pitchFamily="18" charset="0"/>
                  <a:ea typeface="宋体" panose="02010600030101010101" pitchFamily="2" charset="-122"/>
                  <a:cs typeface="Times New Roman" panose="02020603050405020304" pitchFamily="18" charset="0"/>
                </a:rPr>
                <a:t>(0) </a:t>
              </a:r>
              <a:r>
                <a:rPr lang="zh-CN" altLang="en-US" dirty="0">
                  <a:latin typeface="Times New Roman" panose="02020603050405020304" pitchFamily="18" charset="0"/>
                  <a:ea typeface="宋体" panose="02010600030101010101" pitchFamily="2" charset="-122"/>
                  <a:cs typeface="Times New Roman" panose="02020603050405020304" pitchFamily="18" charset="0"/>
                </a:rPr>
                <a:t>时，状态方程式 </a:t>
              </a:r>
              <a:r>
                <a:rPr lang="en-US" altLang="zh-CN" dirty="0">
                  <a:latin typeface="Times New Roman" panose="02020603050405020304" pitchFamily="18" charset="0"/>
                  <a:ea typeface="宋体" panose="02010600030101010101" pitchFamily="2" charset="-122"/>
                  <a:cs typeface="Times New Roman" panose="02020603050405020304" pitchFamily="18" charset="0"/>
                </a:rPr>
                <a:t>(2.136) </a:t>
              </a:r>
              <a:r>
                <a:rPr lang="zh-CN" altLang="en-US" dirty="0">
                  <a:latin typeface="Times New Roman" panose="02020603050405020304" pitchFamily="18" charset="0"/>
                  <a:ea typeface="宋体" panose="02010600030101010101" pitchFamily="2" charset="-122"/>
                  <a:cs typeface="Times New Roman" panose="02020603050405020304" pitchFamily="18" charset="0"/>
                </a:rPr>
                <a:t>的解为</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algn="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2.137</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2" name="对象 1"/>
                <p:cNvSpPr txBox="1"/>
                <p:nvPr/>
              </p:nvSpPr>
              <p:spPr>
                <a:xfrm>
                  <a:off x="2484438" y="1563688"/>
                  <a:ext cx="5039890" cy="201617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𝐺𝑥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h𝑢</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484438" y="1563688"/>
                  <a:ext cx="5039890" cy="2016174"/>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对象 4"/>
                <p:cNvSpPr txBox="1"/>
                <p:nvPr/>
              </p:nvSpPr>
              <p:spPr>
                <a:xfrm>
                  <a:off x="1950243" y="2715766"/>
                  <a:ext cx="6756846" cy="261565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𝐆</m:t>
                            </m:r>
                          </m:e>
                          <m:sup>
                            <m:r>
                              <a:rPr lang="zh-CN" altLang="en-US" i="1">
                                <a:solidFill>
                                  <a:srgbClr val="000000"/>
                                </a:solidFill>
                                <a:latin typeface="Cambria Math" panose="02040503050406030204" pitchFamily="18" charset="0"/>
                              </a:rPr>
                              <m:t>𝑘</m:t>
                            </m:r>
                          </m:sup>
                        </m:sSup>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(0)+</m:t>
                        </m:r>
                        <m:nary>
                          <m:naryPr>
                            <m:chr m:val="∑"/>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𝑖</m:t>
                            </m:r>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sup>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𝐆</m:t>
                                </m:r>
                              </m:e>
                              <m:sup>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𝑖</m:t>
                                </m:r>
                              </m:sup>
                            </m:sSup>
                          </m:e>
                        </m:nary>
                        <m:r>
                          <a:rPr lang="zh-CN" altLang="en-US" i="1">
                            <a:solidFill>
                              <a:srgbClr val="000000"/>
                            </a:solidFill>
                            <a:latin typeface="Cambria Math" panose="02040503050406030204" pitchFamily="18" charset="0"/>
                          </a:rPr>
                          <m:t>𝐡𝐮</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𝑖</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5" name="对象 4"/>
                <p:cNvSpPr txBox="1">
                  <a:spLocks noRot="1" noChangeAspect="1" noMove="1" noResize="1" noEditPoints="1" noAdjustHandles="1" noChangeArrowheads="1" noChangeShapeType="1" noTextEdit="1"/>
                </p:cNvSpPr>
                <p:nvPr/>
              </p:nvSpPr>
              <p:spPr>
                <a:xfrm>
                  <a:off x="1950243" y="2715766"/>
                  <a:ext cx="6756846" cy="2615654"/>
                </a:xfrm>
                <a:prstGeom prst="rect">
                  <a:avLst/>
                </a:prstGeom>
                <a:blipFill>
                  <a:blip r:embed="rId5"/>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7" name="对象 6"/>
              <p:cNvSpPr txBox="1"/>
              <p:nvPr/>
            </p:nvSpPr>
            <p:spPr>
              <a:xfrm>
                <a:off x="1043608" y="4562613"/>
                <a:ext cx="10399785" cy="165404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𝐺</m:t>
                          </m:r>
                        </m:e>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h𝑢</m:t>
                      </m:r>
                      <m:r>
                        <a:rPr lang="zh-CN" altLang="en-US" i="1">
                          <a:solidFill>
                            <a:srgbClr val="000000"/>
                          </a:solidFill>
                          <a:latin typeface="Cambria Math" panose="02040503050406030204" pitchFamily="18" charset="0"/>
                        </a:rPr>
                        <m:t>(0)+</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𝐺</m:t>
                          </m:r>
                        </m:e>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h𝑢</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𝐺h𝑢</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h𝑢</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𝐺</m:t>
                          </m:r>
                        </m:e>
                        <m:sup>
                          <m:r>
                            <a:rPr lang="zh-CN" altLang="en-US" i="1">
                              <a:solidFill>
                                <a:srgbClr val="000000"/>
                              </a:solidFill>
                              <a:latin typeface="Cambria Math" panose="02040503050406030204" pitchFamily="18" charset="0"/>
                            </a:rPr>
                            <m:t>𝑛</m:t>
                          </m:r>
                        </m:sup>
                      </m:sSup>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(0)</m:t>
                      </m:r>
                    </m:oMath>
                  </m:oMathPara>
                </a14:m>
                <a:endParaRPr lang="zh-CN" altLang="en-US" dirty="0"/>
              </a:p>
            </p:txBody>
          </p:sp>
        </mc:Choice>
        <mc:Fallback xmlns="">
          <p:sp>
            <p:nvSpPr>
              <p:cNvPr id="7" name="对象 6"/>
              <p:cNvSpPr txBox="1">
                <a:spLocks noRot="1" noChangeAspect="1" noMove="1" noResize="1" noEditPoints="1" noAdjustHandles="1" noChangeArrowheads="1" noChangeShapeType="1" noTextEdit="1"/>
              </p:cNvSpPr>
              <p:nvPr/>
            </p:nvSpPr>
            <p:spPr>
              <a:xfrm>
                <a:off x="1043608" y="4562613"/>
                <a:ext cx="10399785" cy="1654043"/>
              </a:xfrm>
              <a:prstGeom prst="rect">
                <a:avLst/>
              </a:prstGeom>
              <a:blipFill>
                <a:blip r:embed="rId6"/>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8" grpId="0"/>
      <p:bldP spid="7" grpId="0"/>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89980" y="670902"/>
            <a:ext cx="7638406" cy="858377"/>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即</a:t>
            </a:r>
            <a:endParaRPr lang="en-US" altLang="zh-CN" dirty="0">
              <a:solidFill>
                <a:sysClr val="windowText" lastClr="000000"/>
              </a:solidFill>
              <a:latin typeface="宋体" panose="02010600030101010101" pitchFamily="2" charset="-122"/>
              <a:ea typeface="宋体" panose="02010600030101010101" pitchFamily="2" charset="-122"/>
            </a:endParaRPr>
          </a:p>
          <a:p>
            <a:pPr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2.138</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1006550" y="536158"/>
                <a:ext cx="8137450" cy="522791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𝐆</m:t>
                                    </m:r>
                                  </m:e>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𝐡</m:t>
                                </m:r>
                              </m:e>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𝐆</m:t>
                                    </m:r>
                                  </m:e>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𝐆𝐡</m:t>
                                </m:r>
                              </m:e>
                              <m:e>
                                <m:r>
                                  <a:rPr lang="zh-CN" altLang="en-US" i="1">
                                    <a:solidFill>
                                      <a:srgbClr val="000000"/>
                                    </a:solidFill>
                                    <a:latin typeface="Cambria Math" panose="02040503050406030204" pitchFamily="18" charset="0"/>
                                  </a:rPr>
                                  <m:t>𝐡</m:t>
                                </m:r>
                              </m:e>
                            </m:mr>
                          </m:m>
                        </m:e>
                      </m:d>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𝑢</m:t>
                                </m:r>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𝑢</m:t>
                                </m:r>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m:t>
                                </m:r>
                              </m:e>
                            </m:mr>
                            <m:mr>
                              <m:e>
                                <m:r>
                                  <a:rPr lang="zh-CN" altLang="en-US" i="1">
                                    <a:solidFill>
                                      <a:srgbClr val="000000"/>
                                    </a:solidFill>
                                    <a:latin typeface="Cambria Math" panose="02040503050406030204" pitchFamily="18" charset="0"/>
                                  </a:rPr>
                                  <m:t>𝑢</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−2)</m:t>
                                </m:r>
                              </m:e>
                            </m:mr>
                            <m:mr>
                              <m:e>
                                <m:r>
                                  <a:rPr lang="zh-CN" altLang="en-US" i="1">
                                    <a:solidFill>
                                      <a:srgbClr val="000000"/>
                                    </a:solidFill>
                                    <a:latin typeface="Cambria Math" panose="02040503050406030204" pitchFamily="18" charset="0"/>
                                  </a:rPr>
                                  <m:t>𝑢</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𝐆</m:t>
                          </m:r>
                        </m:e>
                        <m:sup>
                          <m:r>
                            <a:rPr lang="zh-CN" altLang="en-US" i="1">
                              <a:solidFill>
                                <a:srgbClr val="000000"/>
                              </a:solidFill>
                              <a:latin typeface="Cambria Math" panose="02040503050406030204" pitchFamily="18" charset="0"/>
                            </a:rPr>
                            <m:t>𝑛</m:t>
                          </m:r>
                        </m:sup>
                      </m:sSup>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(0)</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006550" y="536158"/>
                <a:ext cx="8137450" cy="5227910"/>
              </a:xfrm>
              <a:prstGeom prst="rect">
                <a:avLst/>
              </a:prstGeom>
              <a:blipFill>
                <a:blip r:embed="rId4"/>
                <a:stretch>
                  <a:fillRect/>
                </a:stretch>
              </a:blipFill>
            </p:spPr>
            <p:txBody>
              <a:bodyPr/>
              <a:lstStyle/>
              <a:p>
                <a:r>
                  <a:rPr lang="zh-CN" altLang="en-US">
                    <a:noFill/>
                  </a:rPr>
                  <a:t> </a:t>
                </a:r>
              </a:p>
            </p:txBody>
          </p:sp>
        </mc:Fallback>
      </mc:AlternateContent>
      <p:grpSp>
        <p:nvGrpSpPr>
          <p:cNvPr id="6" name="组合 5"/>
          <p:cNvGrpSpPr/>
          <p:nvPr/>
        </p:nvGrpSpPr>
        <p:grpSpPr>
          <a:xfrm>
            <a:off x="389980" y="1923678"/>
            <a:ext cx="8037655" cy="3849582"/>
            <a:chOff x="389978" y="2195972"/>
            <a:chExt cx="8037655" cy="3849582"/>
          </a:xfrm>
        </p:grpSpPr>
        <mc:AlternateContent xmlns:mc="http://schemas.openxmlformats.org/markup-compatibility/2006" xmlns:a14="http://schemas.microsoft.com/office/drawing/2010/main">
          <mc:Choice Requires="a14">
            <p:sp>
              <p:nvSpPr>
                <p:cNvPr id="9" name="矩形 8"/>
                <p:cNvSpPr/>
                <p:nvPr/>
              </p:nvSpPr>
              <p:spPr>
                <a:xfrm>
                  <a:off x="389978" y="2195972"/>
                  <a:ext cx="7638406" cy="293586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故式</a:t>
                  </a:r>
                  <a:r>
                    <a:rPr lang="en-US" altLang="zh-CN" dirty="0">
                      <a:solidFill>
                        <a:sysClr val="windowText" lastClr="000000"/>
                      </a:solidFill>
                      <a:latin typeface="宋体" panose="02010600030101010101" pitchFamily="2" charset="-122"/>
                      <a:ea typeface="宋体" panose="02010600030101010101" pitchFamily="2" charset="-122"/>
                    </a:rPr>
                    <a:t>(2.138)</a:t>
                  </a:r>
                  <a:r>
                    <a:rPr lang="zh-CN" altLang="en-US" dirty="0">
                      <a:solidFill>
                        <a:sysClr val="windowText" lastClr="000000"/>
                      </a:solidFill>
                      <a:latin typeface="宋体" panose="02010600030101010101" pitchFamily="2" charset="-122"/>
                      <a:ea typeface="宋体" panose="02010600030101010101" pitchFamily="2" charset="-122"/>
                    </a:rPr>
                    <a:t>有解的充分必要条件是矩阵</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的秩等于</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a:t>
                  </a:r>
                  <a:r>
                    <a:rPr lang="zh-CN" altLang="en-US" dirty="0">
                      <a:solidFill>
                        <a:sysClr val="windowText" lastClr="000000"/>
                      </a:solidFill>
                      <a:latin typeface="宋体" panose="02010600030101010101" pitchFamily="2" charset="-122"/>
                      <a:ea typeface="宋体" panose="02010600030101010101" pitchFamily="2" charset="-122"/>
                    </a:rPr>
                    <a:t>。由于交换矩阵的列，其秩不变，故记</a:t>
                  </a:r>
                  <a:endParaRPr lang="en-US" altLang="zh-CN" dirty="0">
                    <a:solidFill>
                      <a:sysClr val="windowText" lastClr="000000"/>
                    </a:solidFill>
                    <a:latin typeface="宋体" panose="02010600030101010101" pitchFamily="2" charset="-122"/>
                    <a:ea typeface="宋体" panose="02010600030101010101" pitchFamily="2" charset="-122"/>
                  </a:endParaRPr>
                </a:p>
                <a:p>
                  <a:pPr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2.139</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称</a:t>
                  </a:r>
                  <a14:m>
                    <m:oMath xmlns:m="http://schemas.openxmlformats.org/officeDocument/2006/math">
                      <m:sSub>
                        <m:sSubPr>
                          <m:ctrlPr>
                            <a:rPr lang="en-US" altLang="zh-CN" i="1" smtClean="0">
                              <a:solidFill>
                                <a:sysClr val="windowText" lastClr="000000"/>
                              </a:solidFill>
                              <a:latin typeface="Cambria Math" panose="02040503050406030204" pitchFamily="18" charset="0"/>
                              <a:ea typeface="宋体" panose="02010600030101010101" pitchFamily="2" charset="-122"/>
                            </a:rPr>
                          </m:ctrlPr>
                        </m:sSubPr>
                        <m:e>
                          <m:r>
                            <a:rPr lang="en-US" altLang="zh-CN" b="0" i="1" smtClean="0">
                              <a:solidFill>
                                <a:sysClr val="windowText" lastClr="000000"/>
                              </a:solidFill>
                              <a:latin typeface="Cambria Math" panose="02040503050406030204" pitchFamily="18" charset="0"/>
                              <a:ea typeface="宋体" panose="02010600030101010101" pitchFamily="2" charset="-122"/>
                            </a:rPr>
                            <m:t>𝑀</m:t>
                          </m:r>
                        </m:e>
                        <m:sub>
                          <m:r>
                            <m:rPr>
                              <m:sty m:val="p"/>
                            </m:rPr>
                            <a:rPr lang="en-US" altLang="zh-CN" i="1">
                              <a:solidFill>
                                <a:sysClr val="windowText" lastClr="000000"/>
                              </a:solidFill>
                              <a:latin typeface="Cambria Math" panose="02040503050406030204" pitchFamily="18" charset="0"/>
                              <a:ea typeface="宋体" panose="02010600030101010101" pitchFamily="2" charset="-122"/>
                            </a:rPr>
                            <m:t>s</m:t>
                          </m:r>
                        </m:sub>
                      </m:sSub>
                    </m:oMath>
                  </a14:m>
                  <a:r>
                    <a:rPr lang="zh-CN" altLang="en-US" dirty="0">
                      <a:solidFill>
                        <a:sysClr val="windowText" lastClr="000000"/>
                      </a:solidFill>
                      <a:latin typeface="宋体" panose="02010600030101010101" pitchFamily="2" charset="-122"/>
                      <a:ea typeface="宋体" panose="02010600030101010101" pitchFamily="2" charset="-122"/>
                    </a:rPr>
                    <a:t>为系统的可控性矩阵。因此，单输入线性定常离散系统完全可控</a:t>
                  </a: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的充分必要条件是</a:t>
                  </a:r>
                  <a:endParaRPr lang="en-US" altLang="zh-CN" dirty="0">
                    <a:solidFill>
                      <a:sysClr val="windowText" lastClr="000000"/>
                    </a:solidFill>
                    <a:latin typeface="宋体" panose="02010600030101010101" pitchFamily="2" charset="-122"/>
                    <a:ea typeface="宋体" panose="02010600030101010101" pitchFamily="2" charset="-122"/>
                  </a:endParaRPr>
                </a:p>
                <a:p>
                  <a:pPr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2.140</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p:txBody>
            </p:sp>
          </mc:Choice>
          <mc:Fallback xmlns="">
            <p:sp>
              <p:nvSpPr>
                <p:cNvPr id="9" name="矩形 8"/>
                <p:cNvSpPr>
                  <a:spLocks noRot="1" noChangeAspect="1" noMove="1" noResize="1" noEditPoints="1" noAdjustHandles="1" noChangeArrowheads="1" noChangeShapeType="1" noTextEdit="1"/>
                </p:cNvSpPr>
                <p:nvPr/>
              </p:nvSpPr>
              <p:spPr>
                <a:xfrm>
                  <a:off x="389978" y="2195972"/>
                  <a:ext cx="7638406" cy="2935868"/>
                </a:xfrm>
                <a:prstGeom prst="rect">
                  <a:avLst/>
                </a:prstGeom>
                <a:blipFill>
                  <a:blip r:embed="rId5"/>
                  <a:stretch>
                    <a:fillRect l="-718" r="-638" b="-249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2376658" y="2658618"/>
                  <a:ext cx="4175794" cy="110710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𝐆</m:t>
                                      </m:r>
                                    </m:e>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𝐡</m:t>
                                  </m:r>
                                </m:e>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𝐆</m:t>
                                      </m:r>
                                    </m:e>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𝐆𝐡</m:t>
                                  </m:r>
                                </m:e>
                                <m:e>
                                  <m:r>
                                    <a:rPr lang="zh-CN" altLang="en-US" i="1">
                                      <a:solidFill>
                                        <a:srgbClr val="000000"/>
                                      </a:solidFill>
                                      <a:latin typeface="Cambria Math" panose="02040503050406030204" pitchFamily="18" charset="0"/>
                                    </a:rPr>
                                    <m:t>𝐡</m:t>
                                  </m:r>
                                </m:e>
                              </m:mr>
                            </m:m>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2376658" y="2658618"/>
                  <a:ext cx="4175794" cy="110710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对象 6"/>
                <p:cNvSpPr txBox="1"/>
                <p:nvPr/>
              </p:nvSpPr>
              <p:spPr>
                <a:xfrm>
                  <a:off x="2392770" y="3495128"/>
                  <a:ext cx="5365005" cy="163671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𝐌</m:t>
                            </m:r>
                          </m:e>
                          <m:sub>
                            <m:r>
                              <m:rPr>
                                <m:sty m:val="p"/>
                              </m:rPr>
                              <a:rPr lang="zh-CN" altLang="en-US" i="0">
                                <a:solidFill>
                                  <a:srgbClr val="000000"/>
                                </a:solidFill>
                                <a:latin typeface="Cambria Math" panose="02040503050406030204" pitchFamily="18" charset="0"/>
                              </a:rPr>
                              <m:t>s</m:t>
                            </m:r>
                          </m:sub>
                        </m:sSub>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𝐡</m:t>
                                  </m:r>
                                </m:e>
                                <m:e>
                                  <m:r>
                                    <a:rPr lang="zh-CN" altLang="en-US" i="1">
                                      <a:solidFill>
                                        <a:srgbClr val="000000"/>
                                      </a:solidFill>
                                      <a:latin typeface="Cambria Math" panose="02040503050406030204" pitchFamily="18" charset="0"/>
                                    </a:rPr>
                                    <m:t>𝐆𝐡</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𝐆</m:t>
                                      </m:r>
                                    </m:e>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𝐡</m:t>
                                  </m:r>
                                </m:e>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𝐆</m:t>
                                      </m:r>
                                    </m:e>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𝐡</m:t>
                                  </m:r>
                                </m:e>
                              </m:mr>
                            </m:m>
                          </m:e>
                        </m:d>
                      </m:oMath>
                    </m:oMathPara>
                  </a14:m>
                  <a:endParaRPr lang="zh-CN" altLang="en-US" dirty="0"/>
                </a:p>
              </p:txBody>
            </p:sp>
          </mc:Choice>
          <mc:Fallback xmlns="">
            <p:sp>
              <p:nvSpPr>
                <p:cNvPr id="7" name="对象 6"/>
                <p:cNvSpPr txBox="1">
                  <a:spLocks noRot="1" noChangeAspect="1" noMove="1" noResize="1" noEditPoints="1" noAdjustHandles="1" noChangeArrowheads="1" noChangeShapeType="1" noTextEdit="1"/>
                </p:cNvSpPr>
                <p:nvPr/>
              </p:nvSpPr>
              <p:spPr>
                <a:xfrm>
                  <a:off x="2392770" y="3495128"/>
                  <a:ext cx="5365005" cy="1636712"/>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对象 9"/>
                <p:cNvSpPr txBox="1"/>
                <p:nvPr/>
              </p:nvSpPr>
              <p:spPr>
                <a:xfrm>
                  <a:off x="1812447" y="4716991"/>
                  <a:ext cx="6615186" cy="132856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rank</m:t>
                                </m:r>
                              </m:fName>
                              <m:e>
                                <m:r>
                                  <a:rPr lang="zh-CN" altLang="en-US" i="1">
                                    <a:solidFill>
                                      <a:srgbClr val="000000"/>
                                    </a:solidFill>
                                    <a:latin typeface="Cambria Math" panose="02040503050406030204" pitchFamily="18" charset="0"/>
                                  </a:rPr>
                                  <m:t>𝑀</m:t>
                                </m:r>
                              </m:e>
                            </m:func>
                          </m:e>
                          <m:sub>
                            <m:r>
                              <m:rPr>
                                <m:sty m:val="p"/>
                              </m:rPr>
                              <a:rPr lang="zh-CN" altLang="en-US" i="0">
                                <a:solidFill>
                                  <a:srgbClr val="000000"/>
                                </a:solidFill>
                                <a:latin typeface="Cambria Math" panose="02040503050406030204" pitchFamily="18" charset="0"/>
                              </a:rPr>
                              <m:t>s</m:t>
                            </m:r>
                          </m:sub>
                        </m:sSub>
                        <m:r>
                          <a:rPr lang="zh-CN" altLang="en-US" i="1">
                            <a:solidFill>
                              <a:srgbClr val="000000"/>
                            </a:solidFill>
                            <a:latin typeface="Cambria Math" panose="02040503050406030204" pitchFamily="18" charset="0"/>
                          </a:rPr>
                          <m:t>=</m:t>
                        </m:r>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rank</m:t>
                            </m:r>
                          </m:fName>
                          <m:e>
                            <m:d>
                              <m:dPr>
                                <m:begChr m:val="["/>
                                <m:endChr m:val="]"/>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𝐡</m:t>
                                      </m:r>
                                    </m:e>
                                    <m:e>
                                      <m:r>
                                        <a:rPr lang="zh-CN" altLang="en-US" i="1">
                                          <a:solidFill>
                                            <a:srgbClr val="000000"/>
                                          </a:solidFill>
                                          <a:latin typeface="Cambria Math" panose="02040503050406030204" pitchFamily="18" charset="0"/>
                                        </a:rPr>
                                        <m:t>𝐆𝐡</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𝐆</m:t>
                                          </m:r>
                                        </m:e>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𝐡</m:t>
                                      </m:r>
                                    </m:e>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𝐆</m:t>
                                          </m:r>
                                        </m:e>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𝐡</m:t>
                                      </m:r>
                                    </m:e>
                                  </m:mr>
                                </m:m>
                              </m:e>
                            </m:d>
                          </m:e>
                        </m:func>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oMath>
                    </m:oMathPara>
                  </a14:m>
                  <a:endParaRPr lang="zh-CN" altLang="en-US" dirty="0"/>
                </a:p>
              </p:txBody>
            </p:sp>
          </mc:Choice>
          <mc:Fallback xmlns="">
            <p:sp>
              <p:nvSpPr>
                <p:cNvPr id="10" name="对象 9"/>
                <p:cNvSpPr txBox="1">
                  <a:spLocks noRot="1" noChangeAspect="1" noMove="1" noResize="1" noEditPoints="1" noAdjustHandles="1" noChangeArrowheads="1" noChangeShapeType="1" noTextEdit="1"/>
                </p:cNvSpPr>
                <p:nvPr/>
              </p:nvSpPr>
              <p:spPr>
                <a:xfrm>
                  <a:off x="1812447" y="4716991"/>
                  <a:ext cx="6615186" cy="1328563"/>
                </a:xfrm>
                <a:prstGeom prst="rect">
                  <a:avLst/>
                </a:prstGeom>
                <a:blipFill>
                  <a:blip r:embed="rId8"/>
                  <a:stretch>
                    <a:fillRect/>
                  </a:stretch>
                </a:blipFill>
              </p:spPr>
              <p:txBody>
                <a:bodyPr/>
                <a:lstStyle/>
                <a:p>
                  <a:r>
                    <a:rPr lang="zh-CN" alt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10" name="矩形 9"/>
          <p:cNvSpPr/>
          <p:nvPr/>
        </p:nvSpPr>
        <p:spPr>
          <a:xfrm>
            <a:off x="389980" y="3875876"/>
            <a:ext cx="7638406" cy="858377"/>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综上可知，式</a:t>
            </a:r>
            <a:r>
              <a:rPr lang="en-US" altLang="zh-CN" dirty="0">
                <a:solidFill>
                  <a:sysClr val="windowText" lastClr="000000"/>
                </a:solidFill>
                <a:latin typeface="宋体" panose="02010600030101010101" pitchFamily="2" charset="-122"/>
                <a:ea typeface="宋体" panose="02010600030101010101" pitchFamily="2" charset="-122"/>
              </a:rPr>
              <a:t>(2.140)</a:t>
            </a:r>
            <a:r>
              <a:rPr lang="zh-CN" altLang="en-US" dirty="0">
                <a:solidFill>
                  <a:sysClr val="windowText" lastClr="000000"/>
                </a:solidFill>
                <a:latin typeface="宋体" panose="02010600030101010101" pitchFamily="2" charset="-122"/>
                <a:ea typeface="宋体" panose="02010600030101010101" pitchFamily="2" charset="-122"/>
              </a:rPr>
              <a:t>和式</a:t>
            </a:r>
            <a:r>
              <a:rPr lang="en-US" altLang="zh-CN" dirty="0">
                <a:solidFill>
                  <a:sysClr val="windowText" lastClr="000000"/>
                </a:solidFill>
                <a:latin typeface="宋体" panose="02010600030101010101" pitchFamily="2" charset="-122"/>
                <a:ea typeface="宋体" panose="02010600030101010101" pitchFamily="2" charset="-122"/>
              </a:rPr>
              <a:t>(2.143)</a:t>
            </a:r>
            <a:r>
              <a:rPr lang="zh-CN" altLang="en-US" dirty="0">
                <a:solidFill>
                  <a:sysClr val="windowText" lastClr="000000"/>
                </a:solidFill>
                <a:latin typeface="宋体" panose="02010600030101010101" pitchFamily="2" charset="-122"/>
                <a:ea typeface="宋体" panose="02010600030101010101" pitchFamily="2" charset="-122"/>
              </a:rPr>
              <a:t>就是线性定常离散系统的可控性判据。</a:t>
            </a:r>
            <a:endParaRPr lang="en-US" altLang="zh-CN" dirty="0">
              <a:solidFill>
                <a:sysClr val="windowText" lastClr="000000"/>
              </a:solidFill>
              <a:latin typeface="宋体" panose="02010600030101010101" pitchFamily="2" charset="-122"/>
              <a:ea typeface="宋体" panose="02010600030101010101" pitchFamily="2" charset="-122"/>
            </a:endParaRPr>
          </a:p>
        </p:txBody>
      </p:sp>
      <p:grpSp>
        <p:nvGrpSpPr>
          <p:cNvPr id="5" name="组合 4"/>
          <p:cNvGrpSpPr/>
          <p:nvPr/>
        </p:nvGrpSpPr>
        <p:grpSpPr>
          <a:xfrm>
            <a:off x="389980" y="670902"/>
            <a:ext cx="9510265" cy="5019578"/>
            <a:chOff x="389980" y="670902"/>
            <a:chExt cx="9510265" cy="5019578"/>
          </a:xfrm>
        </p:grpSpPr>
        <p:sp>
          <p:nvSpPr>
            <p:cNvPr id="75" name="矩形 74"/>
            <p:cNvSpPr/>
            <p:nvPr/>
          </p:nvSpPr>
          <p:spPr>
            <a:xfrm>
              <a:off x="389980" y="670902"/>
              <a:ext cx="7638406" cy="2935868"/>
            </a:xfrm>
            <a:prstGeom prst="rect">
              <a:avLst/>
            </a:prstGeom>
            <a:noFill/>
          </p:spPr>
          <p:txBody>
            <a:bodyPr wrap="square">
              <a:spAutoFit/>
            </a:bodyPr>
            <a:lstStyle/>
            <a:p>
              <a:pPr>
                <a:lnSpc>
                  <a:spcPct val="150000"/>
                </a:lnSpc>
              </a:pPr>
              <a:r>
                <a:rPr lang="zh-CN" altLang="en-US" dirty="0">
                  <a:latin typeface="Times New Roman" panose="02020603050405020304" pitchFamily="18" charset="0"/>
                  <a:ea typeface="宋体" panose="02010600030101010101" pitchFamily="2" charset="-122"/>
                  <a:cs typeface="Times New Roman" panose="02020603050405020304" pitchFamily="18" charset="0"/>
                </a:rPr>
                <a:t>设多输入线性定常离散系统的状态方程为</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algn="r">
                <a:lnSpc>
                  <a:spcPct val="150000"/>
                </a:lnSpc>
              </a:pPr>
              <a:r>
                <a:rPr lang="en-US" altLang="zh-CN" dirty="0">
                  <a:latin typeface="Times New Roman" panose="02020603050405020304" pitchFamily="18" charset="0"/>
                  <a:ea typeface="宋体" panose="02010600030101010101" pitchFamily="2" charset="-122"/>
                  <a:cs typeface="Times New Roman" panose="02020603050405020304" pitchFamily="18" charset="0"/>
                </a:rPr>
                <a:t>(2.141)</a:t>
              </a:r>
            </a:p>
            <a:p>
              <a:pPr>
                <a:lnSpc>
                  <a:spcPct val="150000"/>
                </a:lnSpc>
              </a:pPr>
              <a:r>
                <a:rPr lang="zh-CN" altLang="en-US" dirty="0">
                  <a:latin typeface="Times New Roman" panose="02020603050405020304" pitchFamily="18" charset="0"/>
                  <a:ea typeface="宋体" panose="02010600030101010101" pitchFamily="2" charset="-122"/>
                  <a:cs typeface="Times New Roman" panose="02020603050405020304" pitchFamily="18" charset="0"/>
                </a:rPr>
                <a:t>式中，</a:t>
              </a:r>
              <a:r>
                <a:rPr lang="en-US" altLang="zh-CN" i="1" dirty="0">
                  <a:latin typeface="Times New Roman" panose="02020603050405020304" pitchFamily="18" charset="0"/>
                  <a:ea typeface="宋体" panose="02010600030101010101" pitchFamily="2" charset="-122"/>
                  <a:cs typeface="Times New Roman" panose="02020603050405020304" pitchFamily="18" charset="0"/>
                </a:rPr>
                <a:t>x </a:t>
              </a:r>
              <a:r>
                <a:rPr lang="zh-CN" altLang="en-US" dirty="0">
                  <a:latin typeface="Times New Roman" panose="02020603050405020304" pitchFamily="18" charset="0"/>
                  <a:ea typeface="宋体" panose="02010600030101010101" pitchFamily="2" charset="-122"/>
                  <a:cs typeface="Times New Roman" panose="02020603050405020304" pitchFamily="18" charset="0"/>
                </a:rPr>
                <a:t>为 </a:t>
              </a:r>
              <a:r>
                <a:rPr lang="en-US" altLang="zh-CN" i="1" dirty="0">
                  <a:latin typeface="Times New Roman" panose="02020603050405020304" pitchFamily="18" charset="0"/>
                  <a:ea typeface="宋体" panose="02010600030101010101" pitchFamily="2" charset="-122"/>
                  <a:cs typeface="Times New Roman" panose="02020603050405020304" pitchFamily="18" charset="0"/>
                </a:rPr>
                <a:t>n </a:t>
              </a:r>
              <a:r>
                <a:rPr lang="zh-CN" altLang="en-US" dirty="0">
                  <a:latin typeface="Times New Roman" panose="02020603050405020304" pitchFamily="18" charset="0"/>
                  <a:ea typeface="宋体" panose="02010600030101010101" pitchFamily="2" charset="-122"/>
                  <a:cs typeface="Times New Roman" panose="02020603050405020304" pitchFamily="18" charset="0"/>
                </a:rPr>
                <a:t>维状态向量；</a:t>
              </a:r>
              <a:r>
                <a:rPr lang="en-US" altLang="zh-CN" i="1" dirty="0">
                  <a:latin typeface="Times New Roman" panose="02020603050405020304" pitchFamily="18" charset="0"/>
                  <a:ea typeface="宋体" panose="02010600030101010101" pitchFamily="2" charset="-122"/>
                  <a:cs typeface="Times New Roman" panose="02020603050405020304" pitchFamily="18" charset="0"/>
                </a:rPr>
                <a:t>u </a:t>
              </a:r>
              <a:r>
                <a:rPr lang="zh-CN" altLang="en-US" dirty="0">
                  <a:latin typeface="Times New Roman" panose="02020603050405020304" pitchFamily="18" charset="0"/>
                  <a:ea typeface="宋体" panose="02010600030101010101" pitchFamily="2" charset="-122"/>
                  <a:cs typeface="Times New Roman" panose="02020603050405020304" pitchFamily="18" charset="0"/>
                </a:rPr>
                <a:t>为 </a:t>
              </a:r>
              <a:r>
                <a:rPr lang="en-US" altLang="zh-CN" i="1" dirty="0">
                  <a:latin typeface="Times New Roman" panose="02020603050405020304" pitchFamily="18" charset="0"/>
                  <a:ea typeface="宋体" panose="02010600030101010101" pitchFamily="2" charset="-122"/>
                  <a:cs typeface="Times New Roman" panose="02020603050405020304" pitchFamily="18" charset="0"/>
                </a:rPr>
                <a:t>r </a:t>
              </a:r>
              <a:r>
                <a:rPr lang="zh-CN" altLang="en-US" dirty="0">
                  <a:latin typeface="Times New Roman" panose="02020603050405020304" pitchFamily="18" charset="0"/>
                  <a:ea typeface="宋体" panose="02010600030101010101" pitchFamily="2" charset="-122"/>
                  <a:cs typeface="Times New Roman" panose="02020603050405020304" pitchFamily="18" charset="0"/>
                </a:rPr>
                <a:t>维输人向量。</a:t>
              </a:r>
            </a:p>
            <a:p>
              <a:pPr>
                <a:lnSpc>
                  <a:spcPct val="150000"/>
                </a:lnSpc>
              </a:pPr>
              <a:r>
                <a:rPr lang="zh-CN" altLang="en-US" dirty="0">
                  <a:latin typeface="Times New Roman" panose="02020603050405020304" pitchFamily="18" charset="0"/>
                  <a:ea typeface="宋体" panose="02010600030101010101" pitchFamily="2" charset="-122"/>
                  <a:cs typeface="Times New Roman" panose="02020603050405020304" pitchFamily="18" charset="0"/>
                </a:rPr>
                <a:t>    经过类似于单输入系统的推证过程，同样可得多输人系统的可控性矩阵为                                                                                                                   </a:t>
              </a:r>
              <a:r>
                <a:rPr lang="en-US" altLang="zh-CN" dirty="0">
                  <a:latin typeface="Times New Roman" panose="02020603050405020304" pitchFamily="18" charset="0"/>
                  <a:ea typeface="宋体" panose="02010600030101010101" pitchFamily="2" charset="-122"/>
                  <a:cs typeface="Times New Roman" panose="02020603050405020304" pitchFamily="18" charset="0"/>
                </a:rPr>
                <a:t>(2.142)</a:t>
              </a:r>
            </a:p>
            <a:p>
              <a:pPr>
                <a:lnSpc>
                  <a:spcPct val="150000"/>
                </a:lnSpc>
              </a:pPr>
              <a:r>
                <a:rPr lang="zh-CN" altLang="en-US" dirty="0">
                  <a:latin typeface="Times New Roman" panose="02020603050405020304" pitchFamily="18" charset="0"/>
                  <a:ea typeface="宋体" panose="02010600030101010101" pitchFamily="2" charset="-122"/>
                  <a:cs typeface="Times New Roman" panose="02020603050405020304" pitchFamily="18" charset="0"/>
                </a:rPr>
                <a:t>因此，多输入线性定常离散系统完全可控的充分必要条件为</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algn="r">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(2.143)</a:t>
              </a:r>
            </a:p>
          </p:txBody>
        </p:sp>
        <mc:AlternateContent xmlns:mc="http://schemas.openxmlformats.org/markup-compatibility/2006" xmlns:a14="http://schemas.microsoft.com/office/drawing/2010/main">
          <mc:Choice Requires="a14">
            <p:sp>
              <p:nvSpPr>
                <p:cNvPr id="2" name="对象 1"/>
                <p:cNvSpPr txBox="1"/>
                <p:nvPr/>
              </p:nvSpPr>
              <p:spPr>
                <a:xfrm>
                  <a:off x="2411934" y="1119213"/>
                  <a:ext cx="6480373" cy="276462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𝐺𝑥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𝐻𝑢</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411934" y="1119213"/>
                  <a:ext cx="6480373" cy="2764626"/>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2051720" y="2373474"/>
                  <a:ext cx="7848525" cy="331700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𝑀</m:t>
                            </m:r>
                          </m:e>
                          <m:sub>
                            <m:r>
                              <a:rPr lang="zh-CN" altLang="en-US" i="1">
                                <a:solidFill>
                                  <a:srgbClr val="000000"/>
                                </a:solidFill>
                                <a:latin typeface="Cambria Math" panose="02040503050406030204" pitchFamily="18" charset="0"/>
                              </a:rPr>
                              <m:t>𝑀</m:t>
                            </m:r>
                          </m:sub>
                        </m:sSub>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𝐇</m:t>
                                  </m:r>
                                </m:e>
                                <m:e>
                                  <m:r>
                                    <a:rPr lang="zh-CN" altLang="en-US" i="1">
                                      <a:solidFill>
                                        <a:srgbClr val="000000"/>
                                      </a:solidFill>
                                      <a:latin typeface="Cambria Math" panose="02040503050406030204" pitchFamily="18" charset="0"/>
                                    </a:rPr>
                                    <m:t>𝐆𝐇</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𝐆</m:t>
                                      </m:r>
                                    </m:e>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𝐇</m:t>
                                  </m:r>
                                </m:e>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𝐆</m:t>
                                      </m:r>
                                    </m:e>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𝐇</m:t>
                                  </m:r>
                                </m:e>
                              </m:mr>
                            </m:m>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2051720" y="2373474"/>
                  <a:ext cx="7848525" cy="3317006"/>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对象 6"/>
                <p:cNvSpPr txBox="1"/>
                <p:nvPr/>
              </p:nvSpPr>
              <p:spPr>
                <a:xfrm>
                  <a:off x="1476374" y="3152775"/>
                  <a:ext cx="6263977" cy="131982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𝑟𝑎𝑛𝑘</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𝑀</m:t>
                            </m:r>
                          </m:e>
                          <m:sub>
                            <m:r>
                              <a:rPr lang="zh-CN" altLang="en-US" i="1">
                                <a:solidFill>
                                  <a:srgbClr val="000000"/>
                                </a:solidFill>
                                <a:latin typeface="Cambria Math" panose="02040503050406030204" pitchFamily="18" charset="0"/>
                              </a:rPr>
                              <m:t>𝑀</m:t>
                            </m:r>
                          </m:sub>
                        </m:sSub>
                        <m:r>
                          <a:rPr lang="zh-CN" altLang="en-US" i="1">
                            <a:solidFill>
                              <a:srgbClr val="000000"/>
                            </a:solidFill>
                            <a:latin typeface="Cambria Math" panose="02040503050406030204" pitchFamily="18" charset="0"/>
                          </a:rPr>
                          <m:t>=</m:t>
                        </m:r>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rank</m:t>
                            </m:r>
                          </m:fName>
                          <m:e>
                            <m:d>
                              <m:dPr>
                                <m:begChr m:val="["/>
                                <m:endChr m:val=""/>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𝐇</m:t>
                                      </m:r>
                                    </m:e>
                                    <m:e>
                                      <m:r>
                                        <a:rPr lang="zh-CN" altLang="en-US" i="1">
                                          <a:solidFill>
                                            <a:srgbClr val="000000"/>
                                          </a:solidFill>
                                          <a:latin typeface="Cambria Math" panose="02040503050406030204" pitchFamily="18" charset="0"/>
                                        </a:rPr>
                                        <m:t>𝐆𝐇</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𝐆</m:t>
                                          </m:r>
                                        </m:e>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𝐇</m:t>
                                      </m:r>
                                    </m:e>
                                    <m:e>
                                      <m:d>
                                        <m:dPr>
                                          <m:begChr m:val=""/>
                                          <m:endChr m:val="]"/>
                                          <m:ctrlPr>
                                            <a:rPr lang="zh-CN" altLang="en-US" i="1">
                                              <a:solidFill>
                                                <a:srgbClr val="000000"/>
                                              </a:solidFill>
                                              <a:latin typeface="Cambria Math" panose="02040503050406030204" pitchFamily="18" charset="0"/>
                                            </a:rPr>
                                          </m:ctrlPr>
                                        </m:dPr>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𝐆</m:t>
                                              </m:r>
                                            </m:e>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𝐇</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e>
                                  </m:mr>
                                </m:m>
                              </m:e>
                            </m:d>
                          </m:e>
                        </m:func>
                      </m:oMath>
                    </m:oMathPara>
                  </a14:m>
                  <a:endParaRPr lang="zh-CN" altLang="en-US" dirty="0"/>
                </a:p>
              </p:txBody>
            </p:sp>
          </mc:Choice>
          <mc:Fallback xmlns="">
            <p:sp>
              <p:nvSpPr>
                <p:cNvPr id="7" name="对象 6"/>
                <p:cNvSpPr txBox="1">
                  <a:spLocks noRot="1" noChangeAspect="1" noMove="1" noResize="1" noEditPoints="1" noAdjustHandles="1" noChangeArrowheads="1" noChangeShapeType="1" noTextEdit="1"/>
                </p:cNvSpPr>
                <p:nvPr/>
              </p:nvSpPr>
              <p:spPr>
                <a:xfrm>
                  <a:off x="1476374" y="3152775"/>
                  <a:ext cx="6263977" cy="1319823"/>
                </a:xfrm>
                <a:prstGeom prst="rect">
                  <a:avLst/>
                </a:prstGeom>
                <a:blipFill>
                  <a:blip r:embed="rId6"/>
                  <a:stretch>
                    <a:fillRect t="-47465" b="-1382"/>
                  </a:stretch>
                </a:blipFill>
              </p:spPr>
              <p:txBody>
                <a:bodyPr/>
                <a:lstStyle/>
                <a:p>
                  <a:r>
                    <a:rPr lang="zh-CN" alt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10" grpId="0"/>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89980" y="670902"/>
            <a:ext cx="7638406" cy="2104872"/>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例</a:t>
            </a:r>
            <a:r>
              <a:rPr lang="en-US" altLang="zh-CN" dirty="0">
                <a:solidFill>
                  <a:sysClr val="windowText" lastClr="000000"/>
                </a:solidFill>
                <a:latin typeface="宋体" panose="02010600030101010101" pitchFamily="2" charset="-122"/>
                <a:ea typeface="宋体" panose="02010600030101010101" pitchFamily="2" charset="-122"/>
              </a:rPr>
              <a:t>2.46  </a:t>
            </a:r>
            <a:r>
              <a:rPr lang="zh-CN" altLang="en-US" dirty="0">
                <a:solidFill>
                  <a:sysClr val="windowText" lastClr="000000"/>
                </a:solidFill>
                <a:latin typeface="宋体" panose="02010600030101010101" pitchFamily="2" charset="-122"/>
                <a:ea typeface="宋体" panose="02010600030101010101" pitchFamily="2" charset="-122"/>
              </a:rPr>
              <a:t>已知双输入线性定常离散系统的状态方程为</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试判定系统的可控性。</a:t>
            </a: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8" name="文本框 7"/>
          <p:cNvSpPr txBox="1"/>
          <p:nvPr/>
        </p:nvSpPr>
        <p:spPr>
          <a:xfrm>
            <a:off x="305277" y="2867354"/>
            <a:ext cx="7638405" cy="369332"/>
          </a:xfrm>
          <a:prstGeom prst="rect">
            <a:avLst/>
          </a:prstGeom>
          <a:noFill/>
        </p:spPr>
        <p:txBody>
          <a:bodyPr wrap="square">
            <a:spAutoFit/>
          </a:bodyPr>
          <a:lstStyle/>
          <a:p>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解：  系统可控性矩阵为</a:t>
            </a:r>
            <a:endParaRPr lang="zh-CN" altLang="en-US" dirty="0"/>
          </a:p>
        </p:txBody>
      </p:sp>
      <mc:AlternateContent xmlns:mc="http://schemas.openxmlformats.org/markup-compatibility/2006" xmlns:a14="http://schemas.microsoft.com/office/drawing/2010/main">
        <mc:Choice Requires="a14">
          <p:sp>
            <p:nvSpPr>
              <p:cNvPr id="9" name="矩形 8"/>
              <p:cNvSpPr/>
              <p:nvPr/>
            </p:nvSpPr>
            <p:spPr>
              <a:xfrm>
                <a:off x="389980" y="4251159"/>
                <a:ext cx="7638406" cy="453073"/>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显然，由</a:t>
                </a:r>
                <a14:m>
                  <m:oMath xmlns:m="http://schemas.openxmlformats.org/officeDocument/2006/math">
                    <m:sSub>
                      <m:sSubPr>
                        <m:ctrlPr>
                          <a:rPr lang="en-US" altLang="zh-CN" i="1" smtClean="0">
                            <a:solidFill>
                              <a:sysClr val="windowText" lastClr="000000"/>
                            </a:solidFill>
                            <a:latin typeface="Cambria Math" panose="02040503050406030204" pitchFamily="18" charset="0"/>
                            <a:ea typeface="宋体" panose="02010600030101010101" pitchFamily="2" charset="-122"/>
                          </a:rPr>
                        </m:ctrlPr>
                      </m:sSubPr>
                      <m:e>
                        <m:r>
                          <a:rPr lang="en-US" altLang="zh-CN" b="0" i="1" smtClean="0">
                            <a:solidFill>
                              <a:sysClr val="windowText" lastClr="000000"/>
                            </a:solidFill>
                            <a:latin typeface="Cambria Math" panose="02040503050406030204" pitchFamily="18" charset="0"/>
                            <a:ea typeface="宋体" panose="02010600030101010101" pitchFamily="2" charset="-122"/>
                          </a:rPr>
                          <m:t>𝑀</m:t>
                        </m:r>
                      </m:e>
                      <m:sub>
                        <m:r>
                          <a:rPr lang="en-US" altLang="zh-CN" b="0" i="1" smtClean="0">
                            <a:solidFill>
                              <a:sysClr val="windowText" lastClr="000000"/>
                            </a:solidFill>
                            <a:latin typeface="Cambria Math" panose="02040503050406030204" pitchFamily="18" charset="0"/>
                            <a:ea typeface="宋体" panose="02010600030101010101" pitchFamily="2" charset="-122"/>
                          </a:rPr>
                          <m:t>𝑀</m:t>
                        </m:r>
                      </m:sub>
                    </m:sSub>
                  </m:oMath>
                </a14:m>
                <a:r>
                  <a:rPr lang="zh-CN" altLang="en-US" dirty="0">
                    <a:solidFill>
                      <a:sysClr val="windowText" lastClr="000000"/>
                    </a:solidFill>
                    <a:latin typeface="宋体" panose="02010600030101010101" pitchFamily="2" charset="-122"/>
                    <a:ea typeface="宋体" panose="02010600030101010101" pitchFamily="2" charset="-122"/>
                  </a:rPr>
                  <a:t>中前三列组成的矩阵的行列式不等于零，故该系统完全可控。</a:t>
                </a:r>
                <a:endParaRPr lang="en-US" altLang="zh-CN" dirty="0">
                  <a:solidFill>
                    <a:sysClr val="windowText" lastClr="000000"/>
                  </a:solidFill>
                  <a:latin typeface="宋体" panose="02010600030101010101" pitchFamily="2" charset="-122"/>
                  <a:ea typeface="宋体" panose="02010600030101010101" pitchFamily="2" charset="-122"/>
                </a:endParaRPr>
              </a:p>
            </p:txBody>
          </p:sp>
        </mc:Choice>
        <mc:Fallback xmlns="">
          <p:sp>
            <p:nvSpPr>
              <p:cNvPr id="9" name="矩形 8"/>
              <p:cNvSpPr>
                <a:spLocks noRot="1" noChangeAspect="1" noMove="1" noResize="1" noEditPoints="1" noAdjustHandles="1" noChangeArrowheads="1" noChangeShapeType="1" noTextEdit="1"/>
              </p:cNvSpPr>
              <p:nvPr/>
            </p:nvSpPr>
            <p:spPr>
              <a:xfrm>
                <a:off x="389980" y="4251159"/>
                <a:ext cx="7638406" cy="453073"/>
              </a:xfrm>
              <a:prstGeom prst="rect">
                <a:avLst/>
              </a:prstGeom>
              <a:blipFill rotWithShape="1">
                <a:blip r:embed="rId4"/>
                <a:stretch>
                  <a:fillRect l="-1" t="-104" r="1" b="-80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对象 1"/>
              <p:cNvSpPr txBox="1"/>
              <p:nvPr/>
            </p:nvSpPr>
            <p:spPr>
              <a:xfrm>
                <a:off x="2483768" y="1174910"/>
                <a:ext cx="8114207" cy="466838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𝐆𝐱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𝐇𝐮</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oMath>
                  </m:oMathPara>
                </a14:m>
                <a:endParaRPr lang="en-US" altLang="zh-CN" i="1" dirty="0">
                  <a:solidFill>
                    <a:srgbClr val="000000"/>
                  </a:solidFill>
                  <a:latin typeface="Cambria Math" panose="02040503050406030204" pitchFamily="18" charset="0"/>
                </a:endParaRPr>
              </a:p>
              <a:p>
                <a:pPr/>
                <a:br>
                  <a:rPr lang="zh-CN" alt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𝐆</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−4</m:t>
                                </m:r>
                              </m:e>
                              <m:e>
                                <m:r>
                                  <a:rPr lang="zh-CN" altLang="en-US" i="1">
                                    <a:solidFill>
                                      <a:srgbClr val="000000"/>
                                    </a:solidFill>
                                    <a:latin typeface="Cambria Math" panose="02040503050406030204" pitchFamily="18" charset="0"/>
                                  </a:rPr>
                                  <m:t>0</m:t>
                                </m:r>
                              </m:e>
                            </m:mr>
                          </m:m>
                        </m:e>
                      </m:d>
                      <m:r>
                        <a:rPr lang="zh-CN" altLang="en-US" i="1">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𝐇</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483768" y="1174910"/>
                <a:ext cx="8114207" cy="4668383"/>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1475656" y="3203306"/>
                <a:ext cx="9007896" cy="290704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𝐌</m:t>
                          </m:r>
                        </m:e>
                        <m:sub>
                          <m:r>
                            <m:rPr>
                              <m:sty m:val="p"/>
                            </m:rPr>
                            <a:rPr lang="zh-CN" altLang="en-US" i="0">
                              <a:solidFill>
                                <a:srgbClr val="000000"/>
                              </a:solidFill>
                              <a:latin typeface="Cambria Math" panose="02040503050406030204" pitchFamily="18" charset="0"/>
                            </a:rPr>
                            <m:t>M</m:t>
                          </m:r>
                        </m:sub>
                      </m:sSub>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𝐇</m:t>
                                </m:r>
                              </m:e>
                              <m:e>
                                <m:r>
                                  <a:rPr lang="zh-CN" altLang="en-US" i="1">
                                    <a:solidFill>
                                      <a:srgbClr val="000000"/>
                                    </a:solidFill>
                                    <a:latin typeface="Cambria Math" panose="02040503050406030204" pitchFamily="18" charset="0"/>
                                  </a:rPr>
                                  <m:t>𝐆𝐇</m:t>
                                </m:r>
                              </m:e>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𝐆</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𝐇</m:t>
                                </m:r>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6"/>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−4</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4</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−4</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10</m:t>
                                </m:r>
                              </m:e>
                            </m:mr>
                          </m:m>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1475656" y="3203306"/>
                <a:ext cx="9007896" cy="2907047"/>
              </a:xfrm>
              <a:prstGeom prst="rect">
                <a:avLst/>
              </a:prstGeom>
              <a:blipFill>
                <a:blip r:embed="rId6"/>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8" grpId="0"/>
      <p:bldP spid="4" grpId="0"/>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89980" y="670902"/>
            <a:ext cx="7638406" cy="858377"/>
          </a:xfrm>
          <a:prstGeom prst="rect">
            <a:avLst/>
          </a:prstGeom>
          <a:noFill/>
        </p:spPr>
        <p:txBody>
          <a:bodyPr wrap="square">
            <a:spAutoFit/>
          </a:bodyPr>
          <a:lstStyle/>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    3</a:t>
            </a:r>
            <a:r>
              <a:rPr lang="zh-CN" altLang="en-US" dirty="0">
                <a:solidFill>
                  <a:sysClr val="windowText" lastClr="000000"/>
                </a:solidFill>
                <a:latin typeface="宋体" panose="02010600030101010101" pitchFamily="2" charset="-122"/>
                <a:ea typeface="宋体" panose="02010600030101010101" pitchFamily="2" charset="-122"/>
              </a:rPr>
              <a:t>、线性离散系统的可观测性</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设线性时变离散系统为</a:t>
            </a: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9" name="矩形 8"/>
              <p:cNvSpPr/>
              <p:nvPr/>
            </p:nvSpPr>
            <p:spPr>
              <a:xfrm>
                <a:off x="389978" y="2441620"/>
                <a:ext cx="7638406" cy="1273875"/>
              </a:xfrm>
              <a:prstGeom prst="rect">
                <a:avLst/>
              </a:prstGeom>
              <a:noFill/>
            </p:spPr>
            <p:txBody>
              <a:bodyPr wrap="square">
                <a:spAutoFit/>
              </a:bodyPr>
              <a:lstStyle/>
              <a:p>
                <a:pPr>
                  <a:lnSpc>
                    <a:spcPct val="150000"/>
                  </a:lnSpc>
                </a:pPr>
                <a:r>
                  <a:rPr lang="zh-CN" altLang="en-US" b="1" dirty="0">
                    <a:solidFill>
                      <a:sysClr val="windowText" lastClr="000000"/>
                    </a:solidFill>
                    <a:latin typeface="宋体" panose="02010600030101010101" pitchFamily="2" charset="-122"/>
                    <a:ea typeface="宋体" panose="02010600030101010101" pitchFamily="2" charset="-122"/>
                  </a:rPr>
                  <a:t>    </a:t>
                </a:r>
                <a:r>
                  <a:rPr lang="zh-CN" altLang="en-US" b="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定义</a:t>
                </a:r>
                <a:r>
                  <a:rPr lang="en-US" altLang="zh-CN" b="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9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如果对初始时刻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l</a:t>
                </a:r>
                <a14:m>
                  <m:oMath xmlns:m="http://schemas.openxmlformats.org/officeDocument/2006/math">
                    <m:r>
                      <a:rPr lang="en-US" altLang="zh-CN" b="0" i="0" smtClean="0">
                        <a:solidFill>
                          <a:sysClr val="windowText" lastClr="000000"/>
                        </a:solidFill>
                        <a:latin typeface="Cambria Math" panose="02040503050406030204" pitchFamily="18" charset="0"/>
                        <a:ea typeface="Cambria Math" panose="02040503050406030204" pitchFamily="18" charset="0"/>
                      </a:rPr>
                      <m:t> </m:t>
                    </m:r>
                    <m:r>
                      <a:rPr lang="en-US" altLang="zh-CN" i="1" smtClean="0">
                        <a:solidFill>
                          <a:sysClr val="windowText" lastClr="000000"/>
                        </a:solidFill>
                        <a:latin typeface="Cambria Math" panose="02040503050406030204" pitchFamily="18" charset="0"/>
                        <a:ea typeface="Cambria Math" panose="02040503050406030204" pitchFamily="18" charset="0"/>
                      </a:rPr>
                      <m:t>∈</m:t>
                    </m:r>
                    <m:sSub>
                      <m:sSubPr>
                        <m:ctrlPr>
                          <a:rPr lang="en-US" altLang="zh-CN" i="1" smtClean="0">
                            <a:solidFill>
                              <a:sysClr val="windowText" lastClr="000000"/>
                            </a:solidFill>
                            <a:latin typeface="Cambria Math" panose="02040503050406030204" pitchFamily="18" charset="0"/>
                            <a:ea typeface="Cambria Math" panose="02040503050406030204" pitchFamily="18" charset="0"/>
                          </a:rPr>
                        </m:ctrlPr>
                      </m:sSubPr>
                      <m:e>
                        <m:r>
                          <a:rPr lang="en-US" altLang="zh-CN" b="0" i="1" smtClean="0">
                            <a:solidFill>
                              <a:sysClr val="windowText" lastClr="000000"/>
                            </a:solidFill>
                            <a:latin typeface="Cambria Math" panose="02040503050406030204" pitchFamily="18" charset="0"/>
                            <a:ea typeface="Cambria Math" panose="02040503050406030204" pitchFamily="18" charset="0"/>
                          </a:rPr>
                          <m:t>𝑇</m:t>
                        </m:r>
                      </m:e>
                      <m:sub>
                        <m:r>
                          <a:rPr lang="en-US" altLang="zh-CN" b="0" i="1" smtClean="0">
                            <a:solidFill>
                              <a:sysClr val="windowText" lastClr="000000"/>
                            </a:solidFill>
                            <a:latin typeface="Cambria Math" panose="02040503050406030204" pitchFamily="18" charset="0"/>
                            <a:ea typeface="Cambria Math" panose="02040503050406030204" pitchFamily="18" charset="0"/>
                          </a:rPr>
                          <m:t>𝑘</m:t>
                        </m:r>
                        <m:r>
                          <a:rPr lang="en-US" altLang="zh-CN" b="0" i="1" smtClean="0">
                            <a:solidFill>
                              <a:sysClr val="windowText" lastClr="000000"/>
                            </a:solidFill>
                            <a:latin typeface="Cambria Math" panose="02040503050406030204" pitchFamily="18" charset="0"/>
                            <a:ea typeface="Cambria Math" panose="02040503050406030204" pitchFamily="18" charset="0"/>
                          </a:rPr>
                          <m:t> </m:t>
                        </m:r>
                      </m:sub>
                    </m:sSub>
                  </m:oMath>
                </a14:m>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的任一非零初始状态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x</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cs typeface="Times New Roman" panose="02020603050405020304" pitchFamily="18" charset="0"/>
                  </a:rPr>
                  <a:t>l</a:t>
                </a:r>
                <a:r>
                  <a:rPr lang="en-US" altLang="zh-CN" dirty="0">
                    <a:solidFill>
                      <a:sysClr val="windowText" lastClr="000000"/>
                    </a:solidFill>
                    <a:latin typeface="Times New Roman" panose="02020603050405020304" pitchFamily="18" charset="0"/>
                    <a:cs typeface="Times New Roman" panose="02020603050405020304" pitchFamily="18" charset="0"/>
                  </a:rPr>
                  <a:t>) </a:t>
                </a:r>
                <a14:m>
                  <m:oMath xmlns:m="http://schemas.openxmlformats.org/officeDocument/2006/math">
                    <m:r>
                      <a:rPr lang="en-US" altLang="zh-CN" i="1">
                        <a:solidFill>
                          <a:sysClr val="windowText" lastClr="000000"/>
                        </a:solidFill>
                        <a:latin typeface="Cambria Math" panose="02040503050406030204" pitchFamily="18" charset="0"/>
                        <a:ea typeface="Cambria Math" panose="02040503050406030204" pitchFamily="18" charset="0"/>
                      </a:rPr>
                      <m:t>∈</m:t>
                    </m:r>
                    <m:sSub>
                      <m:sSubPr>
                        <m:ctrlPr>
                          <a:rPr lang="en-US" altLang="zh-CN" i="1">
                            <a:solidFill>
                              <a:sysClr val="windowText" lastClr="000000"/>
                            </a:solidFill>
                            <a:latin typeface="Cambria Math" panose="02040503050406030204" pitchFamily="18" charset="0"/>
                            <a:ea typeface="Cambria Math" panose="02040503050406030204" pitchFamily="18" charset="0"/>
                          </a:rPr>
                        </m:ctrlPr>
                      </m:sSubPr>
                      <m:e>
                        <m:r>
                          <a:rPr lang="en-US" altLang="zh-CN" b="0" i="1" smtClean="0">
                            <a:solidFill>
                              <a:sysClr val="windowText" lastClr="000000"/>
                            </a:solidFill>
                            <a:latin typeface="Cambria Math" panose="02040503050406030204" pitchFamily="18" charset="0"/>
                            <a:ea typeface="Cambria Math" panose="02040503050406030204" pitchFamily="18" charset="0"/>
                          </a:rPr>
                          <m:t>𝑥</m:t>
                        </m:r>
                      </m:e>
                      <m:sub>
                        <m:r>
                          <a:rPr lang="en-US" altLang="zh-CN" b="0" i="1" smtClean="0">
                            <a:solidFill>
                              <a:sysClr val="windowText" lastClr="000000"/>
                            </a:solidFill>
                            <a:latin typeface="Cambria Math" panose="02040503050406030204" pitchFamily="18" charset="0"/>
                            <a:ea typeface="Cambria Math" panose="02040503050406030204" pitchFamily="18" charset="0"/>
                          </a:rPr>
                          <m:t>0</m:t>
                        </m:r>
                      </m:sub>
                    </m:sSub>
                  </m:oMath>
                </a14:m>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都存在有限时刻 </a:t>
                </a:r>
                <a:r>
                  <a:rPr lang="en-US" altLang="zh-CN" i="1" dirty="0">
                    <a:solidFill>
                      <a:sysClr val="windowText" lastClr="000000"/>
                    </a:solidFill>
                    <a:latin typeface="Times New Roman" panose="02020603050405020304" pitchFamily="18" charset="0"/>
                    <a:cs typeface="Times New Roman" panose="02020603050405020304" pitchFamily="18" charset="0"/>
                  </a:rPr>
                  <a:t>m</a:t>
                </a:r>
                <a14:m>
                  <m:oMath xmlns:m="http://schemas.openxmlformats.org/officeDocument/2006/math">
                    <m:r>
                      <a:rPr lang="en-US" altLang="zh-CN" i="1">
                        <a:solidFill>
                          <a:sysClr val="windowText" lastClr="000000"/>
                        </a:solidFill>
                        <a:latin typeface="Cambria Math" panose="02040503050406030204" pitchFamily="18" charset="0"/>
                        <a:ea typeface="Cambria Math" panose="02040503050406030204" pitchFamily="18" charset="0"/>
                      </a:rPr>
                      <m:t>∈</m:t>
                    </m:r>
                    <m:sSub>
                      <m:sSubPr>
                        <m:ctrlPr>
                          <a:rPr lang="en-US" altLang="zh-CN" i="1">
                            <a:solidFill>
                              <a:sysClr val="windowText" lastClr="000000"/>
                            </a:solidFill>
                            <a:latin typeface="Cambria Math" panose="02040503050406030204" pitchFamily="18" charset="0"/>
                            <a:ea typeface="Cambria Math" panose="02040503050406030204" pitchFamily="18" charset="0"/>
                          </a:rPr>
                        </m:ctrlPr>
                      </m:sSubPr>
                      <m:e>
                        <m:r>
                          <a:rPr lang="en-US" altLang="zh-CN" i="1">
                            <a:solidFill>
                              <a:sysClr val="windowText" lastClr="000000"/>
                            </a:solidFill>
                            <a:latin typeface="Cambria Math" panose="02040503050406030204" pitchFamily="18" charset="0"/>
                            <a:ea typeface="Cambria Math" panose="02040503050406030204" pitchFamily="18" charset="0"/>
                          </a:rPr>
                          <m:t>𝑇</m:t>
                        </m:r>
                      </m:e>
                      <m:sub>
                        <m:r>
                          <a:rPr lang="en-US" altLang="zh-CN" i="1">
                            <a:solidFill>
                              <a:sysClr val="windowText" lastClr="000000"/>
                            </a:solidFill>
                            <a:latin typeface="Cambria Math" panose="02040503050406030204" pitchFamily="18" charset="0"/>
                            <a:ea typeface="Cambria Math" panose="02040503050406030204" pitchFamily="18" charset="0"/>
                          </a:rPr>
                          <m:t>𝑘</m:t>
                        </m:r>
                        <m:r>
                          <a:rPr lang="en-US" altLang="zh-CN" b="0" i="1" smtClean="0">
                            <a:solidFill>
                              <a:sysClr val="windowText" lastClr="000000"/>
                            </a:solidFill>
                            <a:latin typeface="Cambria Math" panose="02040503050406030204" pitchFamily="18" charset="0"/>
                            <a:ea typeface="Cambria Math" panose="02040503050406030204" pitchFamily="18" charset="0"/>
                          </a:rPr>
                          <m:t> </m:t>
                        </m:r>
                      </m:sub>
                    </m:sSub>
                  </m:oMath>
                </a14:m>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m </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&gt;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l</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且可由离散时间区间 </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l </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m</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内的输出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y</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k</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唯地确定</a:t>
                </a:r>
                <a14:m>
                  <m:oMath xmlns:m="http://schemas.openxmlformats.org/officeDocument/2006/math">
                    <m:sSub>
                      <m:sSubPr>
                        <m:ctrlPr>
                          <a:rPr lang="en-US" altLang="zh-CN" i="1">
                            <a:solidFill>
                              <a:sysClr val="windowText" lastClr="000000"/>
                            </a:solidFill>
                            <a:latin typeface="Cambria Math" panose="02040503050406030204" pitchFamily="18" charset="0"/>
                            <a:ea typeface="Cambria Math" panose="02040503050406030204" pitchFamily="18" charset="0"/>
                          </a:rPr>
                        </m:ctrlPr>
                      </m:sSubPr>
                      <m:e>
                        <m:r>
                          <a:rPr lang="en-US" altLang="zh-CN" b="0" i="1" smtClean="0">
                            <a:solidFill>
                              <a:sysClr val="windowText" lastClr="000000"/>
                            </a:solidFill>
                            <a:latin typeface="Cambria Math" panose="02040503050406030204" pitchFamily="18" charset="0"/>
                            <a:ea typeface="Cambria Math" panose="02040503050406030204" pitchFamily="18" charset="0"/>
                          </a:rPr>
                          <m:t>𝑥</m:t>
                        </m:r>
                      </m:e>
                      <m:sub>
                        <m:r>
                          <a:rPr lang="en-US" altLang="zh-CN" b="0" i="1" smtClean="0">
                            <a:solidFill>
                              <a:sysClr val="windowText" lastClr="000000"/>
                            </a:solidFill>
                            <a:latin typeface="Cambria Math" panose="02040503050406030204" pitchFamily="18" charset="0"/>
                            <a:ea typeface="Cambria Math" panose="02040503050406030204" pitchFamily="18" charset="0"/>
                          </a:rPr>
                          <m:t>0</m:t>
                        </m:r>
                      </m:sub>
                    </m:sSub>
                    <m:r>
                      <a:rPr lang="en-US" altLang="zh-CN" i="1">
                        <a:solidFill>
                          <a:sysClr val="windowText" lastClr="000000"/>
                        </a:solidFill>
                        <a:latin typeface="Cambria Math" panose="02040503050406030204" pitchFamily="18" charset="0"/>
                        <a:ea typeface="Cambria Math" panose="02040503050406030204" pitchFamily="18" charset="0"/>
                      </a:rPr>
                      <m:t> </m:t>
                    </m:r>
                    <m:r>
                      <a:rPr lang="en-US" altLang="zh-CN" b="0" i="0" smtClean="0">
                        <a:solidFill>
                          <a:sysClr val="windowText" lastClr="000000"/>
                        </a:solidFill>
                        <a:latin typeface="Cambria Math" panose="02040503050406030204" pitchFamily="18" charset="0"/>
                        <a:ea typeface="Cambria Math" panose="02040503050406030204" pitchFamily="18" charset="0"/>
                      </a:rPr>
                      <m:t>,</m:t>
                    </m:r>
                  </m:oMath>
                </a14:m>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则称系统在时刻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1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是完全可观测。</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389978" y="2441620"/>
                <a:ext cx="7638406" cy="1273875"/>
              </a:xfrm>
              <a:prstGeom prst="rect">
                <a:avLst/>
              </a:prstGeom>
              <a:blipFill>
                <a:blip r:embed="rId4"/>
                <a:stretch>
                  <a:fillRect l="-718" b="-86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对象 1"/>
              <p:cNvSpPr txBox="1"/>
              <p:nvPr/>
            </p:nvSpPr>
            <p:spPr>
              <a:xfrm>
                <a:off x="1979712" y="1630758"/>
                <a:ext cx="6171133" cy="333238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𝐆</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𝐇</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𝐮</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𝑇</m:t>
                                    </m:r>
                                  </m:e>
                                  <m:sub>
                                    <m:r>
                                      <m:rPr>
                                        <m:sty m:val="p"/>
                                      </m:rPr>
                                      <a:rPr lang="zh-CN" altLang="en-US" i="0">
                                        <a:solidFill>
                                          <a:srgbClr val="000000"/>
                                        </a:solidFill>
                                        <a:latin typeface="Cambria Math" panose="02040503050406030204" pitchFamily="18" charset="0"/>
                                      </a:rPr>
                                      <m:t>k</m:t>
                                    </m:r>
                                  </m:sub>
                                </m:sSub>
                              </m:e>
                            </m:mr>
                            <m:mr>
                              <m:e>
                                <m:r>
                                  <a:rPr lang="zh-CN" altLang="en-US" i="1">
                                    <a:solidFill>
                                      <a:srgbClr val="000000"/>
                                    </a:solidFill>
                                    <a:latin typeface="Cambria Math" panose="02040503050406030204" pitchFamily="18" charset="0"/>
                                  </a:rPr>
                                  <m:t>𝐲</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𝐂</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𝐃</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𝐮</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979712" y="1630758"/>
                <a:ext cx="6171133" cy="3332385"/>
              </a:xfrm>
              <a:prstGeom prst="rect">
                <a:avLst/>
              </a:prstGeom>
              <a:blipFill>
                <a:blip r:embed="rId5"/>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3" y="616111"/>
            <a:ext cx="6641767" cy="442878"/>
          </a:xfrm>
          <a:prstGeom prst="rect">
            <a:avLst/>
          </a:prstGeom>
          <a:noFill/>
        </p:spPr>
        <p:txBody>
          <a:bodyPr wrap="square">
            <a:spAutoFit/>
          </a:bodyPr>
          <a:lstStyle/>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2</a:t>
            </a:r>
            <a:r>
              <a:rPr lang="zh-CN" altLang="en-US" dirty="0">
                <a:solidFill>
                  <a:sysClr val="windowText" lastClr="000000"/>
                </a:solidFill>
                <a:latin typeface="宋体" panose="02010600030101010101" pitchFamily="2" charset="-122"/>
                <a:ea typeface="宋体" panose="02010600030101010101" pitchFamily="2" charset="-122"/>
              </a:rPr>
              <a:t>、几个特殊的状态转移矩阵</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pSp>
        <p:nvGrpSpPr>
          <p:cNvPr id="3" name="组合 2"/>
          <p:cNvGrpSpPr/>
          <p:nvPr/>
        </p:nvGrpSpPr>
        <p:grpSpPr>
          <a:xfrm>
            <a:off x="784883" y="1090582"/>
            <a:ext cx="6641767" cy="474471"/>
            <a:chOff x="784883" y="1875188"/>
            <a:chExt cx="6641766" cy="474470"/>
          </a:xfrm>
        </p:grpSpPr>
        <p:sp>
          <p:nvSpPr>
            <p:cNvPr id="29" name="矩形 28"/>
            <p:cNvSpPr/>
            <p:nvPr/>
          </p:nvSpPr>
          <p:spPr>
            <a:xfrm>
              <a:off x="784883" y="1875188"/>
              <a:ext cx="6641766" cy="442877"/>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1</a:t>
              </a:r>
              <a:r>
                <a:rPr lang="zh-CN" altLang="en-US" dirty="0">
                  <a:solidFill>
                    <a:sysClr val="windowText" lastClr="000000"/>
                  </a:solidFill>
                  <a:latin typeface="宋体" panose="02010600030101010101" pitchFamily="2" charset="-122"/>
                  <a:ea typeface="宋体" panose="02010600030101010101" pitchFamily="2" charset="-122"/>
                </a:rPr>
                <a:t>）、若</a:t>
              </a:r>
              <a:r>
                <a:rPr lang="en-US" altLang="zh-CN" dirty="0">
                  <a:solidFill>
                    <a:sysClr val="windowText" lastClr="000000"/>
                  </a:solidFill>
                  <a:latin typeface="宋体" panose="02010600030101010101" pitchFamily="2" charset="-122"/>
                  <a:ea typeface="宋体" panose="02010600030101010101" pitchFamily="2" charset="-122"/>
                </a:rPr>
                <a:t>A</a:t>
              </a:r>
              <a:r>
                <a:rPr lang="zh-CN" altLang="en-US" dirty="0">
                  <a:solidFill>
                    <a:sysClr val="windowText" lastClr="000000"/>
                  </a:solidFill>
                  <a:latin typeface="宋体" panose="02010600030101010101" pitchFamily="2" charset="-122"/>
                  <a:ea typeface="宋体" panose="02010600030101010101" pitchFamily="2" charset="-122"/>
                </a:rPr>
                <a:t>为对角矩阵，用  表示，即</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2" name="对象 1"/>
                <p:cNvSpPr txBox="1"/>
                <p:nvPr/>
              </p:nvSpPr>
              <p:spPr>
                <a:xfrm>
                  <a:off x="3571214" y="1960722"/>
                  <a:ext cx="358775" cy="38893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sty m:val="p"/>
                          </m:rPr>
                          <a:rPr lang="zh-CN" altLang="en-US" i="1">
                            <a:solidFill>
                              <a:srgbClr val="000000"/>
                            </a:solidFill>
                            <a:latin typeface="Cambria Math" panose="02040503050406030204" pitchFamily="18" charset="0"/>
                          </a:rPr>
                          <m:t>Λ</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3571214" y="1960722"/>
                  <a:ext cx="358775" cy="388936"/>
                </a:xfrm>
                <a:prstGeom prst="rect">
                  <a:avLst/>
                </a:prstGeom>
                <a:blipFill rotWithShape="1">
                  <a:blip r:embed="rId4"/>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4" name="对象 3"/>
              <p:cNvSpPr txBox="1"/>
              <p:nvPr/>
            </p:nvSpPr>
            <p:spPr>
              <a:xfrm>
                <a:off x="1216024" y="1539875"/>
                <a:ext cx="5876255" cy="176053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𝐴</m:t>
                      </m:r>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5"/>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𝑠</m:t>
                                    </m:r>
                                  </m:e>
                                  <m:sub>
                                    <m:r>
                                      <a:rPr lang="zh-CN" altLang="en-US" i="1">
                                        <a:solidFill>
                                          <a:srgbClr val="000000"/>
                                        </a:solidFill>
                                        <a:latin typeface="Cambria Math" panose="02040503050406030204" pitchFamily="18" charset="0"/>
                                      </a:rPr>
                                      <m:t>1</m:t>
                                    </m:r>
                                  </m:sub>
                                </m:sSub>
                              </m:e>
                              <m:e/>
                              <m:e/>
                              <m:e/>
                              <m:e>
                                <m:r>
                                  <a:rPr lang="zh-CN" altLang="en-US" i="1">
                                    <a:solidFill>
                                      <a:srgbClr val="000000"/>
                                    </a:solidFill>
                                    <a:latin typeface="Cambria Math" panose="02040503050406030204" pitchFamily="18" charset="0"/>
                                  </a:rPr>
                                  <m:t>0</m:t>
                                </m:r>
                              </m:e>
                            </m:mr>
                            <m:mr>
                              <m:e/>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𝑠</m:t>
                                    </m:r>
                                  </m:e>
                                  <m:sub>
                                    <m:r>
                                      <a:rPr lang="zh-CN" altLang="en-US" i="1">
                                        <a:solidFill>
                                          <a:srgbClr val="000000"/>
                                        </a:solidFill>
                                        <a:latin typeface="Cambria Math" panose="02040503050406030204" pitchFamily="18" charset="0"/>
                                      </a:rPr>
                                      <m:t>2</m:t>
                                    </m:r>
                                  </m:sub>
                                </m:sSub>
                              </m:e>
                              <m:e/>
                              <m:e/>
                              <m:e/>
                            </m:mr>
                            <m:mr>
                              <m:e/>
                              <m:e/>
                              <m:e>
                                <m:r>
                                  <a:rPr lang="zh-CN" altLang="en-US" i="1">
                                    <a:solidFill>
                                      <a:srgbClr val="000000"/>
                                    </a:solidFill>
                                    <a:latin typeface="Cambria Math" panose="02040503050406030204" pitchFamily="18" charset="0"/>
                                  </a:rPr>
                                  <m:t>⋱</m:t>
                                </m:r>
                              </m:e>
                              <m:e/>
                              <m:e/>
                            </m:mr>
                            <m:mr>
                              <m:e/>
                              <m:e/>
                              <m:e/>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𝑠</m:t>
                                    </m:r>
                                  </m:e>
                                  <m:sub>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sub>
                                </m:sSub>
                              </m:e>
                              <m:e/>
                            </m:mr>
                            <m:mr>
                              <m:e>
                                <m:r>
                                  <a:rPr lang="zh-CN" altLang="en-US" i="1">
                                    <a:solidFill>
                                      <a:srgbClr val="000000"/>
                                    </a:solidFill>
                                    <a:latin typeface="Cambria Math" panose="02040503050406030204" pitchFamily="18" charset="0"/>
                                  </a:rPr>
                                  <m:t>0</m:t>
                                </m:r>
                              </m:e>
                              <m:e/>
                              <m:e/>
                              <m:e/>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𝑠</m:t>
                                    </m:r>
                                  </m:e>
                                  <m:sub>
                                    <m:r>
                                      <a:rPr lang="zh-CN" altLang="en-US" i="1">
                                        <a:solidFill>
                                          <a:srgbClr val="000000"/>
                                        </a:solidFill>
                                        <a:latin typeface="Cambria Math" panose="02040503050406030204" pitchFamily="18" charset="0"/>
                                      </a:rPr>
                                      <m:t>𝑛</m:t>
                                    </m:r>
                                  </m:sub>
                                </m:sSub>
                              </m:e>
                            </m:mr>
                          </m:m>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1216024" y="1539875"/>
                <a:ext cx="5876255" cy="1760538"/>
              </a:xfrm>
              <a:prstGeom prst="rect">
                <a:avLst/>
              </a:prstGeom>
              <a:blipFill rotWithShape="1">
                <a:blip r:embed="rId5"/>
                <a:stretch>
                  <a:fillRect l="-11" r="10" b="1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对象 4"/>
              <p:cNvSpPr txBox="1"/>
              <p:nvPr/>
            </p:nvSpPr>
            <p:spPr>
              <a:xfrm>
                <a:off x="1216024" y="3088703"/>
                <a:ext cx="4969147" cy="175736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sty m:val="p"/>
                        </m:rPr>
                        <a:rPr lang="zh-CN" altLang="en-US" i="1">
                          <a:solidFill>
                            <a:srgbClr val="000000"/>
                          </a:solidFill>
                          <a:latin typeface="Cambria Math" panose="02040503050406030204" pitchFamily="18" charset="0"/>
                        </a:rPr>
                        <m:t>Φ</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𝐴𝑡</m:t>
                          </m:r>
                        </m:sup>
                      </m:sSup>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5"/>
                                    <m:mcJc m:val="center"/>
                                  </m:mcPr>
                                </m:mc>
                              </m:mcs>
                              <m:ctrlPr>
                                <a:rPr lang="zh-CN" altLang="en-US" i="1">
                                  <a:solidFill>
                                    <a:srgbClr val="000000"/>
                                  </a:solidFill>
                                  <a:latin typeface="Cambria Math" panose="02040503050406030204" pitchFamily="18" charset="0"/>
                                </a:rPr>
                              </m:ctrlPr>
                            </m:mPr>
                            <m:mr>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𝑠</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𝑡</m:t>
                                    </m:r>
                                  </m:sup>
                                </m:sSup>
                              </m:e>
                              <m:e/>
                              <m:e/>
                              <m:e/>
                              <m:e>
                                <m:r>
                                  <a:rPr lang="zh-CN" altLang="en-US" i="1">
                                    <a:solidFill>
                                      <a:srgbClr val="000000"/>
                                    </a:solidFill>
                                    <a:latin typeface="Cambria Math" panose="02040503050406030204" pitchFamily="18" charset="0"/>
                                  </a:rPr>
                                  <m:t>0</m:t>
                                </m:r>
                              </m:e>
                            </m:mr>
                            <m:mr>
                              <m:e/>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𝑠</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𝑡</m:t>
                                    </m:r>
                                  </m:sup>
                                </m:sSup>
                              </m:e>
                              <m:e/>
                              <m:e/>
                              <m:e/>
                            </m:mr>
                            <m:mr>
                              <m:e/>
                              <m:e/>
                              <m:e>
                                <m:r>
                                  <a:rPr lang="zh-CN" altLang="en-US" i="1">
                                    <a:solidFill>
                                      <a:srgbClr val="000000"/>
                                    </a:solidFill>
                                    <a:latin typeface="Cambria Math" panose="02040503050406030204" pitchFamily="18" charset="0"/>
                                  </a:rPr>
                                  <m:t>⋱</m:t>
                                </m:r>
                              </m:e>
                              <m:e/>
                              <m:e/>
                            </m:mr>
                            <m:mr>
                              <m:e/>
                              <m:e/>
                              <m:e/>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𝑠</m:t>
                                        </m:r>
                                      </m:e>
                                      <m:sub>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𝑡</m:t>
                                    </m:r>
                                  </m:sup>
                                </m:sSup>
                              </m:e>
                              <m:e/>
                            </m:mr>
                            <m:mr>
                              <m:e>
                                <m:r>
                                  <a:rPr lang="zh-CN" altLang="en-US" i="1">
                                    <a:solidFill>
                                      <a:srgbClr val="000000"/>
                                    </a:solidFill>
                                    <a:latin typeface="Cambria Math" panose="02040503050406030204" pitchFamily="18" charset="0"/>
                                  </a:rPr>
                                  <m:t>0</m:t>
                                </m:r>
                              </m:e>
                              <m:e/>
                              <m:e/>
                              <m:e/>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𝑠</m:t>
                                        </m:r>
                                      </m:e>
                                      <m:sub>
                                        <m:r>
                                          <a:rPr lang="zh-CN" altLang="en-US" i="1">
                                            <a:solidFill>
                                              <a:srgbClr val="000000"/>
                                            </a:solidFill>
                                            <a:latin typeface="Cambria Math" panose="02040503050406030204" pitchFamily="18" charset="0"/>
                                          </a:rPr>
                                          <m:t>𝑛</m:t>
                                        </m:r>
                                      </m:sub>
                                    </m:sSub>
                                    <m:r>
                                      <a:rPr lang="zh-CN" altLang="en-US" i="1">
                                        <a:solidFill>
                                          <a:srgbClr val="000000"/>
                                        </a:solidFill>
                                        <a:latin typeface="Cambria Math" panose="02040503050406030204" pitchFamily="18" charset="0"/>
                                      </a:rPr>
                                      <m:t>𝑡</m:t>
                                    </m:r>
                                  </m:sup>
                                </m:sSup>
                              </m:e>
                            </m:mr>
                          </m:m>
                        </m:e>
                      </m:d>
                    </m:oMath>
                  </m:oMathPara>
                </a14:m>
                <a:endParaRPr lang="zh-CN" altLang="en-US" dirty="0"/>
              </a:p>
            </p:txBody>
          </p:sp>
        </mc:Choice>
        <mc:Fallback xmlns="">
          <p:sp>
            <p:nvSpPr>
              <p:cNvPr id="5" name="对象 4"/>
              <p:cNvSpPr txBox="1">
                <a:spLocks noRot="1" noChangeAspect="1" noMove="1" noResize="1" noEditPoints="1" noAdjustHandles="1" noChangeArrowheads="1" noChangeShapeType="1" noTextEdit="1"/>
              </p:cNvSpPr>
              <p:nvPr/>
            </p:nvSpPr>
            <p:spPr>
              <a:xfrm>
                <a:off x="1216024" y="3088703"/>
                <a:ext cx="4969147" cy="1757362"/>
              </a:xfrm>
              <a:prstGeom prst="rect">
                <a:avLst/>
              </a:prstGeom>
              <a:blipFill rotWithShape="1">
                <a:blip r:embed="rId6"/>
                <a:stretch>
                  <a:fillRect l="-13" t="-4" r="5" b="22"/>
                </a:stretch>
              </a:blipFill>
            </p:spPr>
            <p:txBody>
              <a:bodyPr/>
              <a:lstStyle/>
              <a:p>
                <a:r>
                  <a:rPr lang="zh-CN" altLang="en-US">
                    <a:noFill/>
                  </a:rPr>
                  <a:t> </a:t>
                </a:r>
              </a:p>
            </p:txBody>
          </p:sp>
        </mc:Fallback>
      </mc:AlternateContent>
      <p:sp>
        <p:nvSpPr>
          <p:cNvPr id="13" name="文本框 12"/>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5" grpId="0"/>
      <p:bldP spid="13" grpId="0"/>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89980" y="670902"/>
            <a:ext cx="7638406" cy="858377"/>
          </a:xfrm>
          <a:prstGeom prst="rect">
            <a:avLst/>
          </a:prstGeom>
          <a:noFill/>
        </p:spPr>
        <p:txBody>
          <a:bodyPr wrap="square">
            <a:spAutoFit/>
          </a:bodyPr>
          <a:lstStyle/>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    4</a:t>
            </a:r>
            <a:r>
              <a:rPr lang="zh-CN" altLang="en-US" dirty="0">
                <a:solidFill>
                  <a:sysClr val="windowText" lastClr="000000"/>
                </a:solidFill>
                <a:latin typeface="宋体" panose="02010600030101010101" pitchFamily="2" charset="-122"/>
                <a:ea typeface="宋体" panose="02010600030101010101" pitchFamily="2" charset="-122"/>
              </a:rPr>
              <a:t>、线性定常离散系统的可观测性判据</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设线性定常离散系统的状态空间表达式为</a:t>
            </a: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9" name="矩形 8"/>
          <p:cNvSpPr/>
          <p:nvPr/>
        </p:nvSpPr>
        <p:spPr>
          <a:xfrm>
            <a:off x="389978" y="2095145"/>
            <a:ext cx="7638406" cy="2104872"/>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式中</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x</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k</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为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维状态向量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y</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k</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为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m</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维输出向量。其余同前</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在研究系统的可观测性问题时，为不失一般性，可仅考虑如下简化系统</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其解为</a:t>
            </a: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2" name="对象 1"/>
              <p:cNvSpPr txBox="1"/>
              <p:nvPr/>
            </p:nvSpPr>
            <p:spPr>
              <a:xfrm>
                <a:off x="2771800" y="1503067"/>
                <a:ext cx="4346475" cy="231616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𝐆𝐱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𝐇𝐮</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e>
                            </m:mr>
                            <m:mr>
                              <m:e>
                                <m:r>
                                  <a:rPr lang="zh-CN" altLang="en-US" i="1">
                                    <a:solidFill>
                                      <a:srgbClr val="000000"/>
                                    </a:solidFill>
                                    <a:latin typeface="Cambria Math" panose="02040503050406030204" pitchFamily="18" charset="0"/>
                                  </a:rPr>
                                  <m:t>𝐲</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𝐂𝐱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𝐃𝐮</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771800" y="1503067"/>
                <a:ext cx="4346475" cy="2316163"/>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3211512" y="3062288"/>
                <a:ext cx="2656631" cy="132280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𝐆𝐱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e>
                            </m:mr>
                            <m:mr>
                              <m:e>
                                <m:r>
                                  <a:rPr lang="zh-CN" altLang="en-US" i="1">
                                    <a:solidFill>
                                      <a:srgbClr val="000000"/>
                                    </a:solidFill>
                                    <a:latin typeface="Cambria Math" panose="02040503050406030204" pitchFamily="18" charset="0"/>
                                  </a:rPr>
                                  <m:t>𝐲</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𝐂𝐱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e>
                            </m:mr>
                          </m:m>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3211512" y="3062288"/>
                <a:ext cx="2656631" cy="1322808"/>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对象 5"/>
              <p:cNvSpPr txBox="1"/>
              <p:nvPr/>
            </p:nvSpPr>
            <p:spPr>
              <a:xfrm>
                <a:off x="3297238" y="3962400"/>
                <a:ext cx="3146970" cy="163368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𝐆</m:t>
                                    </m:r>
                                  </m:e>
                                  <m:sup>
                                    <m:r>
                                      <a:rPr lang="zh-CN" altLang="en-US" i="1">
                                        <a:solidFill>
                                          <a:srgbClr val="000000"/>
                                        </a:solidFill>
                                        <a:latin typeface="Cambria Math" panose="02040503050406030204" pitchFamily="18" charset="0"/>
                                      </a:rPr>
                                      <m:t>𝑘</m:t>
                                    </m:r>
                                  </m:sup>
                                </m:sSup>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𝐲</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𝐂</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𝐆</m:t>
                                    </m:r>
                                  </m:e>
                                  <m:sup>
                                    <m:r>
                                      <a:rPr lang="zh-CN" altLang="en-US" i="1">
                                        <a:solidFill>
                                          <a:srgbClr val="000000"/>
                                        </a:solidFill>
                                        <a:latin typeface="Cambria Math" panose="02040503050406030204" pitchFamily="18" charset="0"/>
                                      </a:rPr>
                                      <m:t>𝑘</m:t>
                                    </m:r>
                                  </m:sup>
                                </m:sSup>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(0)</m:t>
                                </m:r>
                              </m:e>
                            </m:mr>
                          </m:m>
                        </m:e>
                      </m:d>
                    </m:oMath>
                  </m:oMathPara>
                </a14:m>
                <a:endParaRPr lang="zh-CN" altLang="en-US" dirty="0"/>
              </a:p>
            </p:txBody>
          </p:sp>
        </mc:Choice>
        <mc:Fallback xmlns="">
          <p:sp>
            <p:nvSpPr>
              <p:cNvPr id="6" name="对象 5"/>
              <p:cNvSpPr txBox="1">
                <a:spLocks noRot="1" noChangeAspect="1" noMove="1" noResize="1" noEditPoints="1" noAdjustHandles="1" noChangeArrowheads="1" noChangeShapeType="1" noTextEdit="1"/>
              </p:cNvSpPr>
              <p:nvPr/>
            </p:nvSpPr>
            <p:spPr>
              <a:xfrm>
                <a:off x="3297238" y="3962400"/>
                <a:ext cx="3146970" cy="1633686"/>
              </a:xfrm>
              <a:prstGeom prst="rect">
                <a:avLst/>
              </a:prstGeom>
              <a:blipFill>
                <a:blip r:embed="rId6"/>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9" grpId="0"/>
      <p:bldP spid="4" grpId="0"/>
      <p:bldP spid="6" grpId="0"/>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8" name="文本框 7"/>
          <p:cNvSpPr txBox="1"/>
          <p:nvPr/>
        </p:nvSpPr>
        <p:spPr>
          <a:xfrm>
            <a:off x="435621" y="4021983"/>
            <a:ext cx="7638405" cy="369332"/>
          </a:xfrm>
          <a:prstGeom prst="rect">
            <a:avLst/>
          </a:prstGeom>
          <a:noFill/>
        </p:spPr>
        <p:txBody>
          <a:bodyPr wrap="square">
            <a:spAutoFit/>
          </a:bodyPr>
          <a:lstStyle/>
          <a:p>
            <a:r>
              <a:rPr lang="zh-CN" altLang="en-US" dirty="0">
                <a:solidFill>
                  <a:sysClr val="windowText" lastClr="000000"/>
                </a:solidFill>
                <a:latin typeface="宋体" panose="02010600030101010101" pitchFamily="2" charset="-122"/>
                <a:ea typeface="宋体" panose="02010600030101010101" pitchFamily="2" charset="-122"/>
              </a:rPr>
              <a:t>由上式可知，</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x</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(0)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有唯一解的充分必要条件是其系数矩阵的秩等于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p:txBody>
      </p:sp>
      <p:sp>
        <p:nvSpPr>
          <p:cNvPr id="75" name="矩形 74"/>
          <p:cNvSpPr/>
          <p:nvPr/>
        </p:nvSpPr>
        <p:spPr>
          <a:xfrm>
            <a:off x="389980" y="670902"/>
            <a:ext cx="7638406" cy="455253"/>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将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y</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k</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宋体" panose="02010600030101010101" pitchFamily="2" charset="-122"/>
                <a:ea typeface="宋体" panose="02010600030101010101" pitchFamily="2" charset="-122"/>
              </a:rPr>
              <a:t>写成展开式</a:t>
            </a:r>
            <a:endParaRPr lang="en-US" altLang="zh-CN" dirty="0">
              <a:solidFill>
                <a:sysClr val="windowText" lastClr="000000"/>
              </a:solidFill>
              <a:latin typeface="宋体" panose="02010600030101010101" pitchFamily="2" charset="-122"/>
              <a:ea typeface="宋体" panose="02010600030101010101" pitchFamily="2" charset="-122"/>
            </a:endParaRPr>
          </a:p>
        </p:txBody>
      </p:sp>
      <p:sp>
        <p:nvSpPr>
          <p:cNvPr id="9" name="矩形 8"/>
          <p:cNvSpPr/>
          <p:nvPr/>
        </p:nvSpPr>
        <p:spPr>
          <a:xfrm>
            <a:off x="389978" y="2195972"/>
            <a:ext cx="7638406"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其矩阵形式为</a:t>
            </a: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2" name="对象 1"/>
              <p:cNvSpPr txBox="1"/>
              <p:nvPr/>
            </p:nvSpPr>
            <p:spPr>
              <a:xfrm>
                <a:off x="3050393" y="936851"/>
                <a:ext cx="6302945" cy="420664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(0)=</m:t>
                                </m:r>
                                <m:r>
                                  <a:rPr lang="zh-CN" altLang="en-US" i="1">
                                    <a:solidFill>
                                      <a:srgbClr val="000000"/>
                                    </a:solidFill>
                                    <a:latin typeface="Cambria Math" panose="02040503050406030204" pitchFamily="18" charset="0"/>
                                  </a:rPr>
                                  <m:t>𝐂𝐱</m:t>
                                </m:r>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𝐂𝐆𝐱</m:t>
                                </m:r>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m:t>
                                </m:r>
                              </m:e>
                            </m:mr>
                            <m:mr>
                              <m:e>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𝐂</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𝐆</m:t>
                                    </m:r>
                                  </m:e>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(0)</m:t>
                                </m:r>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3050393" y="936851"/>
                <a:ext cx="6302945" cy="4206649"/>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对象 4"/>
              <p:cNvSpPr txBox="1"/>
              <p:nvPr/>
            </p:nvSpPr>
            <p:spPr>
              <a:xfrm>
                <a:off x="2411760" y="2607623"/>
                <a:ext cx="8410549" cy="379509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m:t>
                                </m:r>
                              </m:e>
                            </m:mr>
                            <m:mr>
                              <m:e>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𝐂</m:t>
                                </m:r>
                              </m:e>
                            </m:mr>
                            <m:mr>
                              <m:e>
                                <m:r>
                                  <a:rPr lang="zh-CN" altLang="en-US" i="1">
                                    <a:solidFill>
                                      <a:srgbClr val="000000"/>
                                    </a:solidFill>
                                    <a:latin typeface="Cambria Math" panose="02040503050406030204" pitchFamily="18" charset="0"/>
                                  </a:rPr>
                                  <m:t>𝐂𝐆</m:t>
                                </m:r>
                              </m:e>
                            </m:mr>
                            <m:mr>
                              <m:e>
                                <m:r>
                                  <a:rPr lang="zh-CN" altLang="en-US" i="1">
                                    <a:solidFill>
                                      <a:srgbClr val="000000"/>
                                    </a:solidFill>
                                    <a:latin typeface="Cambria Math" panose="02040503050406030204" pitchFamily="18" charset="0"/>
                                  </a:rPr>
                                  <m:t>⋮</m:t>
                                </m:r>
                              </m:e>
                            </m:mr>
                            <m:mr>
                              <m:e>
                                <m:r>
                                  <a:rPr lang="zh-CN" altLang="en-US" i="1">
                                    <a:solidFill>
                                      <a:srgbClr val="000000"/>
                                    </a:solidFill>
                                    <a:latin typeface="Cambria Math" panose="02040503050406030204" pitchFamily="18" charset="0"/>
                                  </a:rPr>
                                  <m:t>𝐂</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𝐆</m:t>
                                    </m:r>
                                  </m:e>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sup>
                                </m:sSup>
                              </m:e>
                            </m:mr>
                          </m:m>
                        </m:e>
                      </m:d>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(0)</m:t>
                                </m:r>
                              </m:e>
                            </m:m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m:t>
                                </m:r>
                              </m:e>
                            </m:m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𝑛</m:t>
                                    </m:r>
                                  </m:sub>
                                </m:sSub>
                                <m:r>
                                  <a:rPr lang="zh-CN" altLang="en-US" i="1">
                                    <a:solidFill>
                                      <a:srgbClr val="000000"/>
                                    </a:solidFill>
                                    <a:latin typeface="Cambria Math" panose="02040503050406030204" pitchFamily="18" charset="0"/>
                                  </a:rPr>
                                  <m:t>(0)</m:t>
                                </m:r>
                              </m:e>
                            </m:mr>
                          </m:m>
                        </m:e>
                      </m:d>
                    </m:oMath>
                  </m:oMathPara>
                </a14:m>
                <a:endParaRPr lang="zh-CN" altLang="en-US" dirty="0"/>
              </a:p>
            </p:txBody>
          </p:sp>
        </mc:Choice>
        <mc:Fallback xmlns="">
          <p:sp>
            <p:nvSpPr>
              <p:cNvPr id="5" name="对象 4"/>
              <p:cNvSpPr txBox="1">
                <a:spLocks noRot="1" noChangeAspect="1" noMove="1" noResize="1" noEditPoints="1" noAdjustHandles="1" noChangeArrowheads="1" noChangeShapeType="1" noTextEdit="1"/>
              </p:cNvSpPr>
              <p:nvPr/>
            </p:nvSpPr>
            <p:spPr>
              <a:xfrm>
                <a:off x="2411760" y="2607623"/>
                <a:ext cx="8410549" cy="3795092"/>
              </a:xfrm>
              <a:prstGeom prst="rect">
                <a:avLst/>
              </a:prstGeom>
              <a:blipFill>
                <a:blip r:embed="rId5"/>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8" grpId="0"/>
      <p:bldP spid="9" grpId="0"/>
      <p:bldP spid="2" grpId="0"/>
      <p:bldP spid="5" grpId="0"/>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8" name="文本框 7"/>
          <p:cNvSpPr txBox="1"/>
          <p:nvPr/>
        </p:nvSpPr>
        <p:spPr>
          <a:xfrm>
            <a:off x="673516" y="3413814"/>
            <a:ext cx="7638405" cy="369332"/>
          </a:xfrm>
          <a:prstGeom prst="rect">
            <a:avLst/>
          </a:prstGeom>
          <a:noFill/>
        </p:spPr>
        <p:txBody>
          <a:bodyPr wrap="square">
            <a:spAutoFit/>
          </a:bodyPr>
          <a:lstStyle/>
          <a:p>
            <a:r>
              <a:rPr lang="zh-CN" altLang="en-US" dirty="0">
                <a:solidFill>
                  <a:sysClr val="windowText" lastClr="000000"/>
                </a:solidFill>
                <a:latin typeface="宋体" panose="02010600030101010101" pitchFamily="2" charset="-122"/>
                <a:ea typeface="宋体" panose="02010600030101010101" pitchFamily="2" charset="-122"/>
              </a:rPr>
              <a:t>由于       </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。因此，式</a:t>
            </a:r>
            <a:r>
              <a:rPr lang="en-US" altLang="zh-CN" dirty="0">
                <a:solidFill>
                  <a:sysClr val="windowText" lastClr="000000"/>
                </a:solidFill>
                <a:latin typeface="宋体" panose="02010600030101010101" pitchFamily="2" charset="-122"/>
                <a:ea typeface="宋体" panose="02010600030101010101" pitchFamily="2" charset="-122"/>
              </a:rPr>
              <a:t>(2.152)</a:t>
            </a:r>
            <a:r>
              <a:rPr lang="zh-CN" altLang="en-US" dirty="0">
                <a:solidFill>
                  <a:sysClr val="windowText" lastClr="000000"/>
                </a:solidFill>
                <a:latin typeface="宋体" panose="02010600030101010101" pitchFamily="2" charset="-122"/>
                <a:ea typeface="宋体" panose="02010600030101010101" pitchFamily="2" charset="-122"/>
              </a:rPr>
              <a:t>也经常表示为</a:t>
            </a:r>
            <a:endParaRPr lang="zh-CN" altLang="en-US" dirty="0"/>
          </a:p>
        </p:txBody>
      </p:sp>
      <mc:AlternateContent xmlns:mc="http://schemas.openxmlformats.org/markup-compatibility/2006" xmlns:a14="http://schemas.microsoft.com/office/drawing/2010/main">
        <mc:Choice Requires="a14">
          <p:sp>
            <p:nvSpPr>
              <p:cNvPr id="2" name="对象 1"/>
              <p:cNvSpPr txBox="1"/>
              <p:nvPr/>
            </p:nvSpPr>
            <p:spPr>
              <a:xfrm>
                <a:off x="3450600" y="987574"/>
                <a:ext cx="4753049" cy="359338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𝑁</m:t>
                          </m:r>
                        </m:e>
                        <m:sub>
                          <m:r>
                            <a:rPr lang="zh-CN" altLang="en-US" i="1">
                              <a:solidFill>
                                <a:srgbClr val="000000"/>
                              </a:solidFill>
                              <a:latin typeface="Cambria Math" panose="02040503050406030204" pitchFamily="18" charset="0"/>
                            </a:rPr>
                            <m:t>𝑀</m:t>
                          </m:r>
                        </m:sub>
                      </m:sSub>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𝐂</m:t>
                                </m:r>
                              </m:e>
                            </m:mr>
                            <m:mr>
                              <m:e>
                                <m:r>
                                  <a:rPr lang="zh-CN" altLang="en-US" i="1">
                                    <a:solidFill>
                                      <a:srgbClr val="000000"/>
                                    </a:solidFill>
                                    <a:latin typeface="Cambria Math" panose="02040503050406030204" pitchFamily="18" charset="0"/>
                                  </a:rPr>
                                  <m:t>𝐂𝐆</m:t>
                                </m:r>
                              </m:e>
                            </m:mr>
                            <m:mr>
                              <m:e>
                                <m:r>
                                  <a:rPr lang="zh-CN" altLang="en-US" i="1">
                                    <a:solidFill>
                                      <a:srgbClr val="000000"/>
                                    </a:solidFill>
                                    <a:latin typeface="Cambria Math" panose="02040503050406030204" pitchFamily="18" charset="0"/>
                                  </a:rPr>
                                  <m:t>⋮</m:t>
                                </m:r>
                              </m:e>
                            </m:mr>
                            <m:mr>
                              <m:e>
                                <m:r>
                                  <a:rPr lang="zh-CN" altLang="en-US" i="1">
                                    <a:solidFill>
                                      <a:srgbClr val="000000"/>
                                    </a:solidFill>
                                    <a:latin typeface="Cambria Math" panose="02040503050406030204" pitchFamily="18" charset="0"/>
                                  </a:rPr>
                                  <m:t>𝐂</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𝐆</m:t>
                                    </m:r>
                                  </m:e>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sup>
                                </m:sSup>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3450600" y="987574"/>
                <a:ext cx="4753049" cy="3593380"/>
              </a:xfrm>
              <a:prstGeom prst="rect">
                <a:avLst/>
              </a:prstGeom>
              <a:blipFill>
                <a:blip r:embed="rId4"/>
                <a:stretch>
                  <a:fillRect/>
                </a:stretch>
              </a:blipFill>
            </p:spPr>
            <p:txBody>
              <a:bodyPr/>
              <a:lstStyle/>
              <a:p>
                <a:r>
                  <a:rPr lang="zh-CN" altLang="en-US">
                    <a:noFill/>
                  </a:rPr>
                  <a:t> </a:t>
                </a:r>
              </a:p>
            </p:txBody>
          </p:sp>
        </mc:Fallback>
      </mc:AlternateContent>
      <p:grpSp>
        <p:nvGrpSpPr>
          <p:cNvPr id="5" name="组合 4"/>
          <p:cNvGrpSpPr/>
          <p:nvPr/>
        </p:nvGrpSpPr>
        <p:grpSpPr>
          <a:xfrm>
            <a:off x="673515" y="2278061"/>
            <a:ext cx="7638406" cy="2058638"/>
            <a:chOff x="389978" y="2024985"/>
            <a:chExt cx="7638406" cy="2058638"/>
          </a:xfrm>
        </p:grpSpPr>
        <p:sp>
          <p:nvSpPr>
            <p:cNvPr id="9" name="矩形 8"/>
            <p:cNvSpPr/>
            <p:nvPr/>
          </p:nvSpPr>
          <p:spPr>
            <a:xfrm>
              <a:off x="389978" y="2024985"/>
              <a:ext cx="7638406" cy="858377"/>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则称</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为系统的可观测矩阵，它是</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一个 </a:t>
              </a:r>
              <a:r>
                <a:rPr lang="en-US" altLang="zh-CN" i="1"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m</a:t>
              </a:r>
              <a:r>
                <a:rPr lang="en-US" altLang="zh-CN"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系数矩阵。故线性</a:t>
              </a:r>
              <a:r>
                <a:rPr lang="zh-CN" altLang="en-US" dirty="0">
                  <a:solidFill>
                    <a:sysClr val="windowText" lastClr="000000"/>
                  </a:solidFill>
                  <a:latin typeface="宋体" panose="02010600030101010101" pitchFamily="2" charset="-122"/>
                  <a:ea typeface="宋体" panose="02010600030101010101" pitchFamily="2" charset="-122"/>
                </a:rPr>
                <a:t>定常离散系统的可观测性判据为                                     </a:t>
              </a:r>
              <a:r>
                <a:rPr lang="en-US" altLang="zh-CN" dirty="0">
                  <a:solidFill>
                    <a:sysClr val="windowText" lastClr="000000"/>
                  </a:solidFill>
                  <a:latin typeface="宋体" panose="02010600030101010101" pitchFamily="2" charset="-122"/>
                  <a:ea typeface="宋体" panose="02010600030101010101" pitchFamily="2" charset="-122"/>
                </a:rPr>
                <a:t>(2.152)</a:t>
              </a:r>
            </a:p>
          </p:txBody>
        </p:sp>
        <mc:AlternateContent xmlns:mc="http://schemas.openxmlformats.org/markup-compatibility/2006" xmlns:a14="http://schemas.microsoft.com/office/drawing/2010/main">
          <mc:Choice Requires="a14">
            <p:sp>
              <p:nvSpPr>
                <p:cNvPr id="4" name="对象 3"/>
                <p:cNvSpPr txBox="1"/>
                <p:nvPr/>
              </p:nvSpPr>
              <p:spPr>
                <a:xfrm>
                  <a:off x="954018" y="2096207"/>
                  <a:ext cx="2090415" cy="175088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𝑁</m:t>
                            </m:r>
                          </m:e>
                          <m:sub>
                            <m:r>
                              <m:rPr>
                                <m:sty m:val="p"/>
                              </m:rPr>
                              <a:rPr lang="zh-CN" altLang="en-US" i="0">
                                <a:solidFill>
                                  <a:srgbClr val="000000"/>
                                </a:solidFill>
                                <a:latin typeface="Cambria Math" panose="02040503050406030204" pitchFamily="18" charset="0"/>
                              </a:rPr>
                              <m:t>M</m:t>
                            </m:r>
                          </m:sub>
                        </m:sSub>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954018" y="2096207"/>
                  <a:ext cx="2090415" cy="1750885"/>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对象 6"/>
                <p:cNvSpPr txBox="1"/>
                <p:nvPr/>
              </p:nvSpPr>
              <p:spPr>
                <a:xfrm>
                  <a:off x="4055919" y="2498554"/>
                  <a:ext cx="3474367" cy="158506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𝑟𝑎𝑛𝑘</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𝑁</m:t>
                            </m:r>
                          </m:e>
                          <m:sub>
                            <m:r>
                              <m:rPr>
                                <m:sty m:val="p"/>
                              </m:rPr>
                              <a:rPr lang="zh-CN" altLang="en-US" i="0">
                                <a:solidFill>
                                  <a:srgbClr val="000000"/>
                                </a:solidFill>
                                <a:latin typeface="Cambria Math" panose="02040503050406030204" pitchFamily="18" charset="0"/>
                              </a:rPr>
                              <m:t>M</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oMath>
                    </m:oMathPara>
                  </a14:m>
                  <a:endParaRPr lang="zh-CN" altLang="en-US" dirty="0"/>
                </a:p>
              </p:txBody>
            </p:sp>
          </mc:Choice>
          <mc:Fallback xmlns="">
            <p:sp>
              <p:nvSpPr>
                <p:cNvPr id="7" name="对象 6"/>
                <p:cNvSpPr txBox="1">
                  <a:spLocks noRot="1" noChangeAspect="1" noMove="1" noResize="1" noEditPoints="1" noAdjustHandles="1" noChangeArrowheads="1" noChangeShapeType="1" noTextEdit="1"/>
                </p:cNvSpPr>
                <p:nvPr/>
              </p:nvSpPr>
              <p:spPr>
                <a:xfrm>
                  <a:off x="4055919" y="2498554"/>
                  <a:ext cx="3474367" cy="1585069"/>
                </a:xfrm>
                <a:prstGeom prst="rect">
                  <a:avLst/>
                </a:prstGeom>
                <a:blipFill>
                  <a:blip r:embed="rId6"/>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11" name="对象 10"/>
              <p:cNvSpPr txBox="1"/>
              <p:nvPr/>
            </p:nvSpPr>
            <p:spPr>
              <a:xfrm>
                <a:off x="1238015" y="3399443"/>
                <a:ext cx="4626024" cy="168773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Sup>
                        <m:sSubSupPr>
                          <m:ctrlPr>
                            <a:rPr lang="zh-CN" altLang="en-US" i="1">
                              <a:solidFill>
                                <a:srgbClr val="000000"/>
                              </a:solidFill>
                              <a:latin typeface="Cambria Math" panose="02040503050406030204" pitchFamily="18" charset="0"/>
                            </a:rPr>
                          </m:ctrlPr>
                        </m:sSubSupPr>
                        <m:e>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rank</m:t>
                              </m:r>
                            </m:fName>
                            <m:e>
                              <m:r>
                                <a:rPr lang="zh-CN" altLang="en-US" i="1">
                                  <a:solidFill>
                                    <a:srgbClr val="000000"/>
                                  </a:solidFill>
                                  <a:latin typeface="Cambria Math" panose="02040503050406030204" pitchFamily="18" charset="0"/>
                                </a:rPr>
                                <m:t>𝑁</m:t>
                              </m:r>
                            </m:e>
                          </m:func>
                        </m:e>
                        <m:sub>
                          <m:r>
                            <m:rPr>
                              <m:sty m:val="p"/>
                            </m:rPr>
                            <a:rPr lang="zh-CN" altLang="en-US" i="0">
                              <a:solidFill>
                                <a:srgbClr val="000000"/>
                              </a:solidFill>
                              <a:latin typeface="Cambria Math" panose="02040503050406030204" pitchFamily="18" charset="0"/>
                            </a:rPr>
                            <m:t>M</m:t>
                          </m:r>
                        </m:sub>
                        <m:sup>
                          <m:r>
                            <m:rPr>
                              <m:sty m:val="p"/>
                            </m:rPr>
                            <a:rPr lang="zh-CN" altLang="en-US" i="0">
                              <a:solidFill>
                                <a:srgbClr val="000000"/>
                              </a:solidFill>
                              <a:latin typeface="Cambria Math" panose="02040503050406030204" pitchFamily="18" charset="0"/>
                            </a:rPr>
                            <m:t>T</m:t>
                          </m:r>
                        </m:sup>
                      </m:sSubSup>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rank</m:t>
                              </m:r>
                            </m:fName>
                            <m:e>
                              <m:r>
                                <a:rPr lang="zh-CN" altLang="en-US" i="1">
                                  <a:solidFill>
                                    <a:srgbClr val="000000"/>
                                  </a:solidFill>
                                  <a:latin typeface="Cambria Math" panose="02040503050406030204" pitchFamily="18" charset="0"/>
                                </a:rPr>
                                <m:t>𝑁</m:t>
                              </m:r>
                            </m:e>
                          </m:func>
                        </m:e>
                        <m:sub>
                          <m:r>
                            <m:rPr>
                              <m:sty m:val="p"/>
                            </m:rPr>
                            <a:rPr lang="zh-CN" altLang="en-US" i="0">
                              <a:solidFill>
                                <a:srgbClr val="000000"/>
                              </a:solidFill>
                              <a:latin typeface="Cambria Math" panose="02040503050406030204" pitchFamily="18" charset="0"/>
                            </a:rPr>
                            <m:t>M</m:t>
                          </m:r>
                        </m:sub>
                      </m:sSub>
                    </m:oMath>
                  </m:oMathPara>
                </a14:m>
                <a:endParaRPr lang="zh-CN" altLang="en-US" dirty="0"/>
              </a:p>
            </p:txBody>
          </p:sp>
        </mc:Choice>
        <mc:Fallback xmlns="">
          <p:sp>
            <p:nvSpPr>
              <p:cNvPr id="11" name="对象 10"/>
              <p:cNvSpPr txBox="1">
                <a:spLocks noRot="1" noChangeAspect="1" noMove="1" noResize="1" noEditPoints="1" noAdjustHandles="1" noChangeArrowheads="1" noChangeShapeType="1" noTextEdit="1"/>
              </p:cNvSpPr>
              <p:nvPr/>
            </p:nvSpPr>
            <p:spPr>
              <a:xfrm>
                <a:off x="1238015" y="3399443"/>
                <a:ext cx="4626024" cy="1687735"/>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对象 12"/>
              <p:cNvSpPr txBox="1"/>
              <p:nvPr/>
            </p:nvSpPr>
            <p:spPr>
              <a:xfrm>
                <a:off x="2047225" y="4120557"/>
                <a:ext cx="6723608" cy="175088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Sup>
                        <m:sSubSupPr>
                          <m:ctrlPr>
                            <a:rPr lang="zh-CN" altLang="en-US" i="1">
                              <a:solidFill>
                                <a:srgbClr val="000000"/>
                              </a:solidFill>
                              <a:latin typeface="Cambria Math" panose="02040503050406030204" pitchFamily="18" charset="0"/>
                            </a:rPr>
                          </m:ctrlPr>
                        </m:sSubSupPr>
                        <m:e>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rank</m:t>
                              </m:r>
                            </m:fName>
                            <m:e>
                              <m:r>
                                <a:rPr lang="zh-CN" altLang="en-US" i="1">
                                  <a:solidFill>
                                    <a:srgbClr val="000000"/>
                                  </a:solidFill>
                                  <a:latin typeface="Cambria Math" panose="02040503050406030204" pitchFamily="18" charset="0"/>
                                </a:rPr>
                                <m:t>𝐍</m:t>
                              </m:r>
                            </m:e>
                          </m:func>
                        </m:e>
                        <m:sub>
                          <m:r>
                            <m:rPr>
                              <m:sty m:val="p"/>
                            </m:rPr>
                            <a:rPr lang="zh-CN" altLang="en-US" i="0">
                              <a:solidFill>
                                <a:srgbClr val="000000"/>
                              </a:solidFill>
                              <a:latin typeface="Cambria Math" panose="02040503050406030204" pitchFamily="18" charset="0"/>
                            </a:rPr>
                            <m:t>M</m:t>
                          </m:r>
                        </m:sub>
                        <m:sup>
                          <m:r>
                            <m:rPr>
                              <m:sty m:val="p"/>
                            </m:rPr>
                            <a:rPr lang="zh-CN" altLang="en-US" i="0">
                              <a:solidFill>
                                <a:srgbClr val="000000"/>
                              </a:solidFill>
                              <a:latin typeface="Cambria Math" panose="02040503050406030204" pitchFamily="18" charset="0"/>
                            </a:rPr>
                            <m:t>T</m:t>
                          </m:r>
                        </m:sup>
                      </m:sSubSup>
                      <m:r>
                        <a:rPr lang="zh-CN" altLang="en-US" i="1">
                          <a:solidFill>
                            <a:srgbClr val="000000"/>
                          </a:solidFill>
                          <a:latin typeface="Cambria Math" panose="02040503050406030204" pitchFamily="18" charset="0"/>
                        </a:rPr>
                        <m:t>=</m:t>
                      </m:r>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rank</m:t>
                          </m:r>
                        </m:fName>
                        <m:e>
                          <m:d>
                            <m:dPr>
                              <m:begChr m:val="["/>
                              <m:endChr m:val="]"/>
                              <m:ctrlPr>
                                <a:rPr lang="zh-CN" altLang="en-US" i="1">
                                  <a:solidFill>
                                    <a:srgbClr val="000000"/>
                                  </a:solidFill>
                                  <a:latin typeface="Cambria Math" panose="02040503050406030204" pitchFamily="18" charset="0"/>
                                </a:rPr>
                              </m:ctrlPr>
                            </m:dPr>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𝐂</m:t>
                                  </m:r>
                                </m:e>
                                <m:sup>
                                  <m:r>
                                    <m:rPr>
                                      <m:sty m:val="p"/>
                                    </m:rPr>
                                    <a:rPr lang="zh-CN" altLang="en-US" i="0">
                                      <a:solidFill>
                                        <a:srgbClr val="000000"/>
                                      </a:solidFill>
                                      <a:latin typeface="Cambria Math" panose="02040503050406030204" pitchFamily="18" charset="0"/>
                                    </a:rPr>
                                    <m:t>T</m:t>
                                  </m:r>
                                </m:sup>
                              </m:sSup>
                              <m:r>
                                <a:rPr lang="zh-CN" altLang="en-US" i="1">
                                  <a:solidFill>
                                    <a:srgbClr val="000000"/>
                                  </a:solidFill>
                                  <a:latin typeface="Cambria Math" panose="02040503050406030204" pitchFamily="18" charset="0"/>
                                </a:rPr>
                                <m:t>   ​</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𝐆</m:t>
                                  </m:r>
                                </m:e>
                                <m:sup>
                                  <m:r>
                                    <m:rPr>
                                      <m:sty m:val="p"/>
                                    </m:rPr>
                                    <a:rPr lang="zh-CN" altLang="en-US" i="0">
                                      <a:solidFill>
                                        <a:srgbClr val="000000"/>
                                      </a:solidFill>
                                      <a:latin typeface="Cambria Math" panose="02040503050406030204" pitchFamily="18" charset="0"/>
                                    </a:rPr>
                                    <m:t>T</m:t>
                                  </m:r>
                                </m:sup>
                              </m:s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𝐂</m:t>
                                  </m:r>
                                </m:e>
                                <m:sup>
                                  <m:r>
                                    <m:rPr>
                                      <m:sty m:val="p"/>
                                    </m:rPr>
                                    <a:rPr lang="zh-CN" altLang="en-US" i="0">
                                      <a:solidFill>
                                        <a:srgbClr val="000000"/>
                                      </a:solidFill>
                                      <a:latin typeface="Cambria Math" panose="02040503050406030204" pitchFamily="18" charset="0"/>
                                    </a:rPr>
                                    <m:t>T</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𝐆</m:t>
                                          </m:r>
                                        </m:e>
                                        <m:sup>
                                          <m:r>
                                            <m:rPr>
                                              <m:sty m:val="p"/>
                                            </m:rPr>
                                            <a:rPr lang="zh-CN" altLang="en-US" i="0">
                                              <a:solidFill>
                                                <a:srgbClr val="000000"/>
                                              </a:solidFill>
                                              <a:latin typeface="Cambria Math" panose="02040503050406030204" pitchFamily="18" charset="0"/>
                                            </a:rPr>
                                            <m:t>T</m:t>
                                          </m:r>
                                        </m:sup>
                                      </m:sSup>
                                    </m:e>
                                  </m:d>
                                </m:e>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sup>
                              </m:s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𝐂</m:t>
                                  </m:r>
                                </m:e>
                                <m:sup>
                                  <m:r>
                                    <m:rPr>
                                      <m:sty m:val="p"/>
                                    </m:rPr>
                                    <a:rPr lang="zh-CN" altLang="en-US" i="0">
                                      <a:solidFill>
                                        <a:srgbClr val="000000"/>
                                      </a:solidFill>
                                      <a:latin typeface="Cambria Math" panose="02040503050406030204" pitchFamily="18" charset="0"/>
                                    </a:rPr>
                                    <m:t>T</m:t>
                                  </m:r>
                                </m:sup>
                              </m:sSup>
                            </m:e>
                          </m:d>
                        </m:e>
                      </m:func>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oMath>
                  </m:oMathPara>
                </a14:m>
                <a:endParaRPr lang="zh-CN" altLang="en-US" dirty="0"/>
              </a:p>
            </p:txBody>
          </p:sp>
        </mc:Choice>
        <mc:Fallback xmlns="">
          <p:sp>
            <p:nvSpPr>
              <p:cNvPr id="13" name="对象 12"/>
              <p:cNvSpPr txBox="1">
                <a:spLocks noRot="1" noChangeAspect="1" noMove="1" noResize="1" noEditPoints="1" noAdjustHandles="1" noChangeArrowheads="1" noChangeShapeType="1" noTextEdit="1"/>
              </p:cNvSpPr>
              <p:nvPr/>
            </p:nvSpPr>
            <p:spPr>
              <a:xfrm>
                <a:off x="2047225" y="4120557"/>
                <a:ext cx="6723608" cy="1750884"/>
              </a:xfrm>
              <a:prstGeom prst="rect">
                <a:avLst/>
              </a:prstGeom>
              <a:blipFill>
                <a:blip r:embed="rId8"/>
                <a:stretch>
                  <a:fillRect/>
                </a:stretch>
              </a:blipFill>
            </p:spPr>
            <p:txBody>
              <a:bodyPr/>
              <a:lstStyle/>
              <a:p>
                <a:r>
                  <a:rPr lang="zh-CN" altLang="en-US">
                    <a:noFill/>
                  </a:rPr>
                  <a:t> </a:t>
                </a:r>
              </a:p>
            </p:txBody>
          </p:sp>
        </mc:Fallback>
      </mc:AlternateContent>
      <p:sp>
        <p:nvSpPr>
          <p:cNvPr id="10" name="文本框 9">
            <a:extLst>
              <a:ext uri="{FF2B5EF4-FFF2-40B4-BE49-F238E27FC236}">
                <a16:creationId xmlns:a16="http://schemas.microsoft.com/office/drawing/2014/main" id="{5F098DF1-2AD3-E330-B98D-36FE664B596B}"/>
              </a:ext>
            </a:extLst>
          </p:cNvPr>
          <p:cNvSpPr txBox="1"/>
          <p:nvPr/>
        </p:nvSpPr>
        <p:spPr>
          <a:xfrm>
            <a:off x="673515" y="1195688"/>
            <a:ext cx="646331" cy="369332"/>
          </a:xfrm>
          <a:prstGeom prst="rect">
            <a:avLst/>
          </a:prstGeom>
          <a:noFill/>
        </p:spPr>
        <p:txBody>
          <a:bodyPr wrap="none" rtlCol="0">
            <a:spAutoFit/>
          </a:bodyPr>
          <a:lstStyle/>
          <a:p>
            <a:r>
              <a:rPr lang="zh-CN" altLang="en-US" dirty="0"/>
              <a:t>可得</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8" grpId="0"/>
      <p:bldP spid="11" grpId="0"/>
      <p:bldP spid="13" grpId="0"/>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pSp>
        <p:nvGrpSpPr>
          <p:cNvPr id="5" name="组合 4"/>
          <p:cNvGrpSpPr/>
          <p:nvPr/>
        </p:nvGrpSpPr>
        <p:grpSpPr>
          <a:xfrm>
            <a:off x="389980" y="670902"/>
            <a:ext cx="10415667" cy="6240899"/>
            <a:chOff x="389980" y="670902"/>
            <a:chExt cx="10415667" cy="6240899"/>
          </a:xfrm>
        </p:grpSpPr>
        <p:sp>
          <p:nvSpPr>
            <p:cNvPr id="75" name="矩形 74"/>
            <p:cNvSpPr/>
            <p:nvPr/>
          </p:nvSpPr>
          <p:spPr>
            <a:xfrm>
              <a:off x="389980" y="670902"/>
              <a:ext cx="7638406" cy="3351367"/>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例</a:t>
              </a:r>
              <a:r>
                <a:rPr lang="en-US" altLang="zh-CN" dirty="0">
                  <a:solidFill>
                    <a:sysClr val="windowText" lastClr="000000"/>
                  </a:solidFill>
                  <a:latin typeface="宋体" panose="02010600030101010101" pitchFamily="2" charset="-122"/>
                  <a:ea typeface="宋体" panose="02010600030101010101" pitchFamily="2" charset="-122"/>
                </a:rPr>
                <a:t>2.47  </a:t>
              </a:r>
              <a:r>
                <a:rPr lang="zh-CN" altLang="en-US" dirty="0">
                  <a:solidFill>
                    <a:sysClr val="windowText" lastClr="000000"/>
                  </a:solidFill>
                  <a:latin typeface="宋体" panose="02010600030101010101" pitchFamily="2" charset="-122"/>
                  <a:ea typeface="宋体" panose="02010600030101010101" pitchFamily="2" charset="-122"/>
                </a:rPr>
                <a:t>已知线性定常离散系统的状态空间表达式为</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其中</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试判定系统的可观测性。</a:t>
              </a: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2" name="对象 1"/>
                <p:cNvSpPr txBox="1"/>
                <p:nvPr/>
              </p:nvSpPr>
              <p:spPr>
                <a:xfrm>
                  <a:off x="1331640" y="1541579"/>
                  <a:ext cx="7096199" cy="224249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𝐆𝐱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𝐡𝐮</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𝐲</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𝐂</m:t>
                            </m:r>
                          </m:e>
                          <m:sub>
                            <m:r>
                              <a:rPr lang="zh-CN" altLang="en-US" i="1">
                                <a:solidFill>
                                  <a:srgbClr val="000000"/>
                                </a:solidFill>
                                <a:latin typeface="Cambria Math" panose="02040503050406030204" pitchFamily="18" charset="0"/>
                              </a:rPr>
                              <m:t>𝑖</m:t>
                            </m:r>
                          </m:sub>
                        </m:sSub>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𝑖</m:t>
                        </m:r>
                        <m:r>
                          <a:rPr lang="zh-CN" altLang="en-US" i="1">
                            <a:solidFill>
                              <a:srgbClr val="000000"/>
                            </a:solidFill>
                            <a:latin typeface="Cambria Math" panose="02040503050406030204" pitchFamily="18" charset="0"/>
                          </a:rPr>
                          <m:t>=1,2</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331640" y="1541579"/>
                  <a:ext cx="7096199" cy="2242492"/>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1102873" y="2427734"/>
                  <a:ext cx="9702774" cy="448406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𝐆</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3</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2</m:t>
                                  </m:r>
                                </m:e>
                              </m:mr>
                            </m:m>
                          </m:e>
                        </m:d>
                        <m:r>
                          <a:rPr lang="zh-CN" altLang="en-US" i="1">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𝐡</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2</m:t>
                                  </m:r>
                                </m:e>
                              </m:mr>
                              <m:mr>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,   ​</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𝐂</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
                          </m:e>
                        </m:d>
                        <m:r>
                          <a:rPr lang="zh-CN" altLang="en-US" i="1">
                            <a:solidFill>
                              <a:srgbClr val="000000"/>
                            </a:solidFill>
                            <a:latin typeface="Cambria Math" panose="02040503050406030204" pitchFamily="18" charset="0"/>
                          </a:rPr>
                          <m:t>,   ​</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𝐂</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1102873" y="2427734"/>
                  <a:ext cx="9702774" cy="4484067"/>
                </a:xfrm>
                <a:prstGeom prst="rect">
                  <a:avLst/>
                </a:prstGeom>
                <a:blipFill>
                  <a:blip r:embed="rId5"/>
                  <a:stretch>
                    <a:fillRect/>
                  </a:stretch>
                </a:blipFill>
              </p:spPr>
              <p:txBody>
                <a:bodyPr/>
                <a:lstStyle/>
                <a:p>
                  <a:r>
                    <a:rPr lang="zh-CN" alt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389979" y="721434"/>
            <a:ext cx="7638405" cy="3693319"/>
          </a:xfrm>
          <a:prstGeom prst="rect">
            <a:avLst/>
          </a:prstGeom>
          <a:noFill/>
        </p:spPr>
        <p:txBody>
          <a:bodyPr wrap="square">
            <a:spAutoFit/>
          </a:bodyPr>
          <a:lstStyle/>
          <a:p>
            <a:r>
              <a:rPr lang="zh-CN" altLang="en-US" dirty="0"/>
              <a:t>解 （</a:t>
            </a:r>
            <a:r>
              <a:rPr lang="en-US" altLang="zh-CN" dirty="0"/>
              <a:t>1</a:t>
            </a:r>
            <a:r>
              <a:rPr lang="zh-CN" altLang="en-US" dirty="0"/>
              <a:t>）当输出系数矩阵为        时</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zh-CN" altLang="en-US" dirty="0"/>
              <a:t>故系统完全可观测。</a:t>
            </a:r>
          </a:p>
        </p:txBody>
      </p:sp>
      <mc:AlternateContent xmlns:mc="http://schemas.openxmlformats.org/markup-compatibility/2006" xmlns:a14="http://schemas.microsoft.com/office/drawing/2010/main">
        <mc:Choice Requires="a14">
          <p:sp>
            <p:nvSpPr>
              <p:cNvPr id="4" name="对象 3"/>
              <p:cNvSpPr txBox="1"/>
              <p:nvPr/>
            </p:nvSpPr>
            <p:spPr>
              <a:xfrm>
                <a:off x="2123728" y="1563638"/>
                <a:ext cx="7805910" cy="498412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𝐂</m:t>
                          </m:r>
                        </m:e>
                        <m:sub>
                          <m:r>
                            <a:rPr lang="zh-CN" altLang="en-US" i="1">
                              <a:solidFill>
                                <a:srgbClr val="000000"/>
                              </a:solidFill>
                              <a:latin typeface="Cambria Math" panose="02040503050406030204" pitchFamily="18" charset="0"/>
                            </a:rPr>
                            <m:t>1</m:t>
                          </m:r>
                        </m:sub>
                        <m:sup>
                          <m:r>
                            <m:rPr>
                              <m:sty m:val="p"/>
                            </m:rPr>
                            <a:rPr lang="zh-CN" altLang="en-US" i="0">
                              <a:solidFill>
                                <a:srgbClr val="000000"/>
                              </a:solidFill>
                              <a:latin typeface="Cambria Math" panose="02040503050406030204" pitchFamily="18" charset="0"/>
                            </a:rPr>
                            <m:t>T</m:t>
                          </m:r>
                        </m:sup>
                      </m:sSubSup>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m:t>
                                </m:r>
                              </m:e>
                            </m:mr>
                          </m:m>
                        </m:e>
                      </m:d>
                      <m:r>
                        <a:rPr lang="zh-CN" altLang="en-US" i="1">
                          <a:solidFill>
                            <a:srgbClr val="000000"/>
                          </a:solidFill>
                          <a:latin typeface="Cambria Math" panose="02040503050406030204" pitchFamily="18" charset="0"/>
                        </a:rPr>
                        <m:t>,   ​</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𝐆</m:t>
                          </m:r>
                        </m:e>
                        <m:sup>
                          <m:r>
                            <m:rPr>
                              <m:sty m:val="p"/>
                            </m:rPr>
                            <a:rPr lang="zh-CN" altLang="en-US" i="0">
                              <a:solidFill>
                                <a:srgbClr val="000000"/>
                              </a:solidFill>
                              <a:latin typeface="Cambria Math" panose="02040503050406030204" pitchFamily="18" charset="0"/>
                            </a:rPr>
                            <m:t>T</m:t>
                          </m:r>
                        </m:sup>
                      </m:sSup>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𝐂</m:t>
                          </m:r>
                        </m:e>
                        <m:sub>
                          <m:r>
                            <a:rPr lang="zh-CN" altLang="en-US" i="1">
                              <a:solidFill>
                                <a:srgbClr val="000000"/>
                              </a:solidFill>
                              <a:latin typeface="Cambria Math" panose="02040503050406030204" pitchFamily="18" charset="0"/>
                            </a:rPr>
                            <m:t>1</m:t>
                          </m:r>
                        </m:sub>
                        <m:sup>
                          <m:r>
                            <m:rPr>
                              <m:sty m:val="p"/>
                            </m:rPr>
                            <a:rPr lang="zh-CN" altLang="en-US" i="0">
                              <a:solidFill>
                                <a:srgbClr val="000000"/>
                              </a:solidFill>
                              <a:latin typeface="Cambria Math" panose="02040503050406030204" pitchFamily="18" charset="0"/>
                            </a:rPr>
                            <m:t>T</m:t>
                          </m:r>
                        </m:sup>
                      </m:sSubSup>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−2</m:t>
                                </m:r>
                              </m:e>
                            </m:mr>
                            <m:mr>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,   ​</m:t>
                      </m:r>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𝐆</m:t>
                                  </m:r>
                                </m:e>
                                <m:sup>
                                  <m:r>
                                    <m:rPr>
                                      <m:sty m:val="p"/>
                                    </m:rPr>
                                    <a:rPr lang="zh-CN" altLang="en-US" i="0">
                                      <a:solidFill>
                                        <a:srgbClr val="000000"/>
                                      </a:solidFill>
                                      <a:latin typeface="Cambria Math" panose="02040503050406030204" pitchFamily="18" charset="0"/>
                                    </a:rPr>
                                    <m:t>T</m:t>
                                  </m:r>
                                </m:sup>
                              </m:sSup>
                            </m:e>
                          </m:d>
                        </m:e>
                        <m:sup>
                          <m:r>
                            <a:rPr lang="zh-CN" altLang="en-US" i="1">
                              <a:solidFill>
                                <a:srgbClr val="000000"/>
                              </a:solidFill>
                              <a:latin typeface="Cambria Math" panose="02040503050406030204" pitchFamily="18" charset="0"/>
                            </a:rPr>
                            <m:t>2</m:t>
                          </m:r>
                        </m:sup>
                      </m:sSup>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𝐂</m:t>
                          </m:r>
                        </m:e>
                        <m:sub>
                          <m:r>
                            <a:rPr lang="zh-CN" altLang="en-US" i="1">
                              <a:solidFill>
                                <a:srgbClr val="000000"/>
                              </a:solidFill>
                              <a:latin typeface="Cambria Math" panose="02040503050406030204" pitchFamily="18" charset="0"/>
                            </a:rPr>
                            <m:t>1</m:t>
                          </m:r>
                        </m:sub>
                        <m:sup>
                          <m:r>
                            <m:rPr>
                              <m:sty m:val="p"/>
                            </m:rPr>
                            <a:rPr lang="zh-CN" altLang="en-US" i="0">
                              <a:solidFill>
                                <a:srgbClr val="000000"/>
                              </a:solidFill>
                              <a:latin typeface="Cambria Math" panose="02040503050406030204" pitchFamily="18" charset="0"/>
                            </a:rPr>
                            <m:t>T</m:t>
                          </m:r>
                        </m:sup>
                      </m:sSubSup>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3</m:t>
                                </m:r>
                              </m:e>
                            </m:mr>
                            <m:mr>
                              <m:e>
                                <m:r>
                                  <a:rPr lang="zh-CN" altLang="en-US" i="1">
                                    <a:solidFill>
                                      <a:srgbClr val="000000"/>
                                    </a:solidFill>
                                    <a:latin typeface="Cambria Math" panose="02040503050406030204" pitchFamily="18" charset="0"/>
                                  </a:rPr>
                                  <m:t>4</m:t>
                                </m:r>
                              </m:e>
                            </m:mr>
                            <m:mr>
                              <m:e>
                                <m:r>
                                  <a:rPr lang="zh-CN" altLang="en-US" i="1">
                                    <a:solidFill>
                                      <a:srgbClr val="000000"/>
                                    </a:solidFill>
                                    <a:latin typeface="Cambria Math" panose="02040503050406030204" pitchFamily="18" charset="0"/>
                                  </a:rPr>
                                  <m:t>0</m:t>
                                </m:r>
                              </m:e>
                            </m:mr>
                          </m:m>
                        </m:e>
                      </m:d>
                    </m:oMath>
                  </m:oMathPara>
                </a14:m>
                <a:endParaRPr lang="en-US" altLang="zh-CN" i="1" dirty="0">
                  <a:solidFill>
                    <a:srgbClr val="000000"/>
                  </a:solidFill>
                  <a:latin typeface="Cambria Math" panose="02040503050406030204" pitchFamily="18" charset="0"/>
                </a:endParaRPr>
              </a:p>
              <a:p>
                <a:endParaRPr lang="en-US" altLang="zh-CN" i="1" dirty="0">
                  <a:solidFill>
                    <a:srgbClr val="000000"/>
                  </a:solidFill>
                  <a:latin typeface="Cambria Math" panose="02040503050406030204" pitchFamily="18" charset="0"/>
                </a:endParaRPr>
              </a:p>
              <a:p>
                <a:pPr/>
                <a:br>
                  <a:rPr lang="zh-CN" alt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rank</m:t>
                              </m:r>
                            </m:fName>
                            <m:e>
                              <m:r>
                                <a:rPr lang="zh-CN" altLang="en-US" i="1">
                                  <a:solidFill>
                                    <a:srgbClr val="000000"/>
                                  </a:solidFill>
                                  <a:latin typeface="Cambria Math" panose="02040503050406030204" pitchFamily="18" charset="0"/>
                                </a:rPr>
                                <m:t>𝐍</m:t>
                              </m:r>
                            </m:e>
                          </m:func>
                        </m:e>
                        <m:sub>
                          <m:r>
                            <m:rPr>
                              <m:sty m:val="p"/>
                            </m:rPr>
                            <a:rPr lang="zh-CN" altLang="en-US" i="0">
                              <a:solidFill>
                                <a:srgbClr val="000000"/>
                              </a:solidFill>
                              <a:latin typeface="Cambria Math" panose="02040503050406030204" pitchFamily="18" charset="0"/>
                            </a:rPr>
                            <m:t>M</m:t>
                          </m:r>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rank</m:t>
                          </m:r>
                        </m:fName>
                        <m:e>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3</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4</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
                            </m:e>
                          </m:d>
                        </m:e>
                      </m:func>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𝑛</m:t>
                      </m:r>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2123728" y="1563638"/>
                <a:ext cx="7805910" cy="4984129"/>
              </a:xfrm>
              <a:prstGeom prst="rect">
                <a:avLst/>
              </a:prstGeom>
              <a:blipFill>
                <a:blip r:embed="rId3"/>
                <a:stretch>
                  <a:fillRect/>
                </a:stretch>
              </a:blipFill>
            </p:spPr>
            <p:txBody>
              <a:bodyPr/>
              <a:lstStyle/>
              <a:p>
                <a:r>
                  <a:rPr lang="zh-CN" altLang="en-US">
                    <a:noFill/>
                  </a:rPr>
                  <a:t> </a:t>
                </a:r>
              </a:p>
            </p:txBody>
          </p:sp>
        </mc:Fallback>
      </mc:AlternateContent>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3180010" y="721434"/>
                <a:ext cx="2058342" cy="248106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𝐶</m:t>
                          </m:r>
                        </m:e>
                        <m:sub>
                          <m:r>
                            <a:rPr lang="zh-CN" altLang="en-US" i="1">
                              <a:solidFill>
                                <a:srgbClr val="000000"/>
                              </a:solidFill>
                              <a:latin typeface="Cambria Math" panose="02040503050406030204" pitchFamily="18" charset="0"/>
                            </a:rPr>
                            <m:t>1</m:t>
                          </m:r>
                        </m:sub>
                      </m:sSub>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3180010" y="721434"/>
                <a:ext cx="2058342" cy="2481064"/>
              </a:xfrm>
              <a:prstGeom prst="rect">
                <a:avLst/>
              </a:prstGeom>
              <a:blipFill>
                <a:blip r:embed="rId5"/>
                <a:stretch>
                  <a:fillRect/>
                </a:stretch>
              </a:blipFill>
            </p:spPr>
            <p:txBody>
              <a:bodyPr/>
              <a:lstStyle/>
              <a:p>
                <a:r>
                  <a:rPr lang="zh-CN" altLang="en-US">
                    <a:noFill/>
                  </a:rPr>
                  <a:t> </a:t>
                </a:r>
              </a:p>
            </p:txBody>
          </p:sp>
        </mc:Fallback>
      </mc:AlternateContent>
      <p:graphicFrame>
        <p:nvGraphicFramePr>
          <p:cNvPr id="7" name="对象 6"/>
          <p:cNvGraphicFramePr>
            <a:graphicFrameLocks noChangeAspect="1"/>
          </p:cNvGraphicFramePr>
          <p:nvPr/>
        </p:nvGraphicFramePr>
        <p:xfrm>
          <a:off x="2463800" y="2667000"/>
          <a:ext cx="914400" cy="180975"/>
        </p:xfrm>
        <a:graphic>
          <a:graphicData uri="http://schemas.openxmlformats.org/presentationml/2006/ole">
            <mc:AlternateContent xmlns:mc="http://schemas.openxmlformats.org/markup-compatibility/2006">
              <mc:Choice xmlns:v="urn:schemas-microsoft-com:vml" Requires="v">
                <p:oleObj name="Equation" r:id="rId6" imgW="2743200" imgH="4267200" progId="Equation.DSMT4">
                  <p:embed/>
                </p:oleObj>
              </mc:Choice>
              <mc:Fallback>
                <p:oleObj name="Equation" r:id="rId6" imgW="2743200" imgH="4267200" progId="Equation.DSMT4">
                  <p:embed/>
                  <p:pic>
                    <p:nvPicPr>
                      <p:cNvPr id="0" name="图片 7"/>
                      <p:cNvPicPr/>
                      <p:nvPr/>
                    </p:nvPicPr>
                    <p:blipFill>
                      <a:blip r:embed="rId7"/>
                      <a:stretch>
                        <a:fillRect/>
                      </a:stretch>
                    </p:blipFill>
                    <p:spPr>
                      <a:xfrm>
                        <a:off x="2463800" y="2667000"/>
                        <a:ext cx="914400" cy="180975"/>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1" grpId="0"/>
      <p:bldP spid="72" grpId="0" animBg="1"/>
      <p:bldP spid="73" grpId="0" animBg="1"/>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aphicFrame>
        <p:nvGraphicFramePr>
          <p:cNvPr id="7" name="对象 6"/>
          <p:cNvGraphicFramePr>
            <a:graphicFrameLocks noChangeAspect="1"/>
          </p:cNvGraphicFramePr>
          <p:nvPr/>
        </p:nvGraphicFramePr>
        <p:xfrm>
          <a:off x="2463800" y="2667000"/>
          <a:ext cx="914400" cy="180975"/>
        </p:xfrm>
        <a:graphic>
          <a:graphicData uri="http://schemas.openxmlformats.org/presentationml/2006/ole">
            <mc:AlternateContent xmlns:mc="http://schemas.openxmlformats.org/markup-compatibility/2006">
              <mc:Choice xmlns:v="urn:schemas-microsoft-com:vml" Requires="v">
                <p:oleObj name="Equation" r:id="rId4" imgW="2743200" imgH="4267200" progId="Equation.DSMT4">
                  <p:embed/>
                </p:oleObj>
              </mc:Choice>
              <mc:Fallback>
                <p:oleObj name="Equation" r:id="rId4" imgW="2743200" imgH="4267200" progId="Equation.DSMT4">
                  <p:embed/>
                  <p:pic>
                    <p:nvPicPr>
                      <p:cNvPr id="7" name="对象 6"/>
                      <p:cNvPicPr/>
                      <p:nvPr/>
                    </p:nvPicPr>
                    <p:blipFill>
                      <a:blip r:embed="rId5"/>
                      <a:stretch>
                        <a:fillRect/>
                      </a:stretch>
                    </p:blipFill>
                    <p:spPr>
                      <a:xfrm>
                        <a:off x="2463800" y="2667000"/>
                        <a:ext cx="914400" cy="180975"/>
                      </a:xfrm>
                      <a:prstGeom prst="rect">
                        <a:avLst/>
                      </a:prstGeom>
                    </p:spPr>
                  </p:pic>
                </p:oleObj>
              </mc:Fallback>
            </mc:AlternateContent>
          </a:graphicData>
        </a:graphic>
      </p:graphicFrame>
      <p:sp>
        <p:nvSpPr>
          <p:cNvPr id="10" name="矩形 9"/>
          <p:cNvSpPr/>
          <p:nvPr/>
        </p:nvSpPr>
        <p:spPr>
          <a:xfrm>
            <a:off x="539552" y="3747694"/>
            <a:ext cx="7638406"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故此时系统不可观测。</a:t>
            </a:r>
            <a:endParaRPr lang="en-US" altLang="zh-CN" dirty="0">
              <a:solidFill>
                <a:sysClr val="windowText" lastClr="000000"/>
              </a:solidFill>
              <a:latin typeface="宋体" panose="02010600030101010101" pitchFamily="2" charset="-122"/>
              <a:ea typeface="宋体" panose="02010600030101010101" pitchFamily="2" charset="-122"/>
            </a:endParaRPr>
          </a:p>
        </p:txBody>
      </p:sp>
      <p:grpSp>
        <p:nvGrpSpPr>
          <p:cNvPr id="9" name="组合 8"/>
          <p:cNvGrpSpPr/>
          <p:nvPr/>
        </p:nvGrpSpPr>
        <p:grpSpPr>
          <a:xfrm>
            <a:off x="539552" y="952928"/>
            <a:ext cx="7638406" cy="2060997"/>
            <a:chOff x="377881" y="3301447"/>
            <a:chExt cx="7638406" cy="2060997"/>
          </a:xfrm>
        </p:grpSpPr>
        <p:sp>
          <p:nvSpPr>
            <p:cNvPr id="75" name="矩形 74"/>
            <p:cNvSpPr/>
            <p:nvPr/>
          </p:nvSpPr>
          <p:spPr>
            <a:xfrm>
              <a:off x="377881" y="3301447"/>
              <a:ext cx="7638406"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2</a:t>
              </a:r>
              <a:r>
                <a:rPr lang="zh-CN" altLang="en-US" dirty="0">
                  <a:solidFill>
                    <a:sysClr val="windowText" lastClr="000000"/>
                  </a:solidFill>
                  <a:latin typeface="宋体" panose="02010600030101010101" pitchFamily="2" charset="-122"/>
                  <a:ea typeface="宋体" panose="02010600030101010101" pitchFamily="2" charset="-122"/>
                </a:rPr>
                <a:t>）当输出系数矩阵为   时</a:t>
              </a: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12" name="对象 11"/>
                <p:cNvSpPr txBox="1"/>
                <p:nvPr/>
              </p:nvSpPr>
              <p:spPr>
                <a:xfrm>
                  <a:off x="2831388" y="3409032"/>
                  <a:ext cx="1365696" cy="195341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𝐶</m:t>
                            </m:r>
                          </m:e>
                          <m:sub>
                            <m:r>
                              <a:rPr lang="zh-CN" altLang="en-US" i="1">
                                <a:solidFill>
                                  <a:srgbClr val="000000"/>
                                </a:solidFill>
                                <a:latin typeface="Cambria Math" panose="02040503050406030204" pitchFamily="18" charset="0"/>
                              </a:rPr>
                              <m:t>2</m:t>
                            </m:r>
                          </m:sub>
                        </m:sSub>
                      </m:oMath>
                    </m:oMathPara>
                  </a14:m>
                  <a:endParaRPr lang="zh-CN" altLang="en-US" dirty="0"/>
                </a:p>
              </p:txBody>
            </p:sp>
          </mc:Choice>
          <mc:Fallback xmlns="">
            <p:sp>
              <p:nvSpPr>
                <p:cNvPr id="12" name="对象 11"/>
                <p:cNvSpPr txBox="1">
                  <a:spLocks noRot="1" noChangeAspect="1" noMove="1" noResize="1" noEditPoints="1" noAdjustHandles="1" noChangeArrowheads="1" noChangeShapeType="1" noTextEdit="1"/>
                </p:cNvSpPr>
                <p:nvPr/>
              </p:nvSpPr>
              <p:spPr>
                <a:xfrm>
                  <a:off x="2831388" y="3409032"/>
                  <a:ext cx="1365696" cy="1953412"/>
                </a:xfrm>
                <a:prstGeom prst="rect">
                  <a:avLst/>
                </a:prstGeom>
                <a:blipFill>
                  <a:blip r:embed="rId6"/>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15" name="对象 14"/>
              <p:cNvSpPr txBox="1"/>
              <p:nvPr/>
            </p:nvSpPr>
            <p:spPr>
              <a:xfrm>
                <a:off x="1619672" y="1518945"/>
                <a:ext cx="8424936" cy="461265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m>
                        <m:mPr>
                          <m:plcHide m:val="on"/>
                          <m:mcs>
                            <m:mc>
                              <m:mcPr>
                                <m:count m:val="2"/>
                                <m:mcJc m:val="center"/>
                              </m:mcPr>
                            </m:mc>
                          </m:mcs>
                          <m:ctrlPr>
                            <a:rPr lang="zh-CN" altLang="en-US" i="1" smtClean="0">
                              <a:solidFill>
                                <a:srgbClr val="000000"/>
                              </a:solidFill>
                              <a:latin typeface="Cambria Math" panose="02040503050406030204" pitchFamily="18" charset="0"/>
                            </a:rPr>
                          </m:ctrlPr>
                        </m:mPr>
                        <m:mr>
                          <m:e>
                            <m:eqArr>
                              <m:eqArrPr>
                                <m:ctrlPr>
                                  <a:rPr lang="zh-CN" altLang="en-US" i="1" smtClean="0">
                                    <a:solidFill>
                                      <a:srgbClr val="000000"/>
                                    </a:solidFill>
                                    <a:latin typeface="Cambria Math" panose="02040503050406030204" pitchFamily="18" charset="0"/>
                                  </a:rPr>
                                </m:ctrlPr>
                              </m:eqArrPr>
                              <m:e>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𝐂</m:t>
                                    </m:r>
                                  </m:e>
                                  <m:sub>
                                    <m:r>
                                      <a:rPr lang="zh-CN" altLang="en-US" i="1">
                                        <a:solidFill>
                                          <a:srgbClr val="000000"/>
                                        </a:solidFill>
                                        <a:latin typeface="Cambria Math" panose="02040503050406030204" pitchFamily="18" charset="0"/>
                                      </a:rPr>
                                      <m:t>2</m:t>
                                    </m:r>
                                  </m:sub>
                                  <m:sup>
                                    <m:r>
                                      <m:rPr>
                                        <m:sty m:val="p"/>
                                      </m:rPr>
                                      <a:rPr lang="zh-CN" altLang="en-US" i="0">
                                        <a:solidFill>
                                          <a:srgbClr val="000000"/>
                                        </a:solidFill>
                                        <a:latin typeface="Cambria Math" panose="02040503050406030204" pitchFamily="18" charset="0"/>
                                      </a:rPr>
                                      <m:t>T</m:t>
                                    </m:r>
                                  </m:sup>
                                </m:sSubSup>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
                                  </m:e>
                                </m:d>
                                <m:r>
                                  <a:rPr lang="zh-CN" altLang="en-US" i="1">
                                    <a:solidFill>
                                      <a:srgbClr val="000000"/>
                                    </a:solidFill>
                                    <a:latin typeface="Cambria Math" panose="02040503050406030204" pitchFamily="18" charset="0"/>
                                  </a:rPr>
                                  <m:t>,   ​</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𝐆</m:t>
                                    </m:r>
                                  </m:e>
                                  <m:sup>
                                    <m:r>
                                      <m:rPr>
                                        <m:sty m:val="p"/>
                                      </m:rPr>
                                      <a:rPr lang="zh-CN" altLang="en-US" i="0">
                                        <a:solidFill>
                                          <a:srgbClr val="000000"/>
                                        </a:solidFill>
                                        <a:latin typeface="Cambria Math" panose="02040503050406030204" pitchFamily="18" charset="0"/>
                                      </a:rPr>
                                      <m:t>T</m:t>
                                    </m:r>
                                  </m:sup>
                                </m:sSup>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𝐂</m:t>
                                    </m:r>
                                  </m:e>
                                  <m:sub>
                                    <m:r>
                                      <a:rPr lang="zh-CN" altLang="en-US" i="1">
                                        <a:solidFill>
                                          <a:srgbClr val="000000"/>
                                        </a:solidFill>
                                        <a:latin typeface="Cambria Math" panose="02040503050406030204" pitchFamily="18" charset="0"/>
                                      </a:rPr>
                                      <m:t>2</m:t>
                                    </m:r>
                                  </m:sub>
                                  <m:sup>
                                    <m:r>
                                      <m:rPr>
                                        <m:sty m:val="p"/>
                                      </m:rPr>
                                      <a:rPr lang="zh-CN" altLang="en-US" i="0">
                                        <a:solidFill>
                                          <a:srgbClr val="000000"/>
                                        </a:solidFill>
                                        <a:latin typeface="Cambria Math" panose="02040503050406030204" pitchFamily="18" charset="0"/>
                                      </a:rPr>
                                      <m:t>T</m:t>
                                    </m:r>
                                  </m:sup>
                                </m:sSubSup>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3</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𝐆</m:t>
                                            </m:r>
                                          </m:e>
                                          <m:sup>
                                            <m:r>
                                              <m:rPr>
                                                <m:sty m:val="p"/>
                                              </m:rPr>
                                              <a:rPr lang="zh-CN" altLang="en-US" i="0">
                                                <a:solidFill>
                                                  <a:srgbClr val="000000"/>
                                                </a:solidFill>
                                                <a:latin typeface="Cambria Math" panose="02040503050406030204" pitchFamily="18" charset="0"/>
                                              </a:rPr>
                                              <m:t>T</m:t>
                                            </m:r>
                                          </m:sup>
                                        </m:sSup>
                                      </m:e>
                                    </m:d>
                                  </m:e>
                                  <m:sup>
                                    <m:r>
                                      <a:rPr lang="zh-CN" altLang="en-US" i="1">
                                        <a:solidFill>
                                          <a:srgbClr val="000000"/>
                                        </a:solidFill>
                                        <a:latin typeface="Cambria Math" panose="02040503050406030204" pitchFamily="18" charset="0"/>
                                      </a:rPr>
                                      <m:t>2</m:t>
                                    </m:r>
                                  </m:sup>
                                </m:sSup>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𝐂</m:t>
                                    </m:r>
                                  </m:e>
                                  <m:sub>
                                    <m:r>
                                      <a:rPr lang="zh-CN" altLang="en-US" i="1">
                                        <a:solidFill>
                                          <a:srgbClr val="000000"/>
                                        </a:solidFill>
                                        <a:latin typeface="Cambria Math" panose="02040503050406030204" pitchFamily="18" charset="0"/>
                                      </a:rPr>
                                      <m:t>2</m:t>
                                    </m:r>
                                  </m:sub>
                                  <m:sup>
                                    <m:r>
                                      <m:rPr>
                                        <m:sty m:val="p"/>
                                      </m:rPr>
                                      <a:rPr lang="zh-CN" altLang="en-US" i="0">
                                        <a:solidFill>
                                          <a:srgbClr val="000000"/>
                                        </a:solidFill>
                                        <a:latin typeface="Cambria Math" panose="02040503050406030204" pitchFamily="18" charset="0"/>
                                      </a:rPr>
                                      <m:t>T</m:t>
                                    </m:r>
                                  </m:sup>
                                </m:sSubSup>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9</m:t>
                                          </m:r>
                                        </m:e>
                                        <m:e>
                                          <m:r>
                                            <a:rPr lang="zh-CN" altLang="en-US" i="1">
                                              <a:solidFill>
                                                <a:srgbClr val="000000"/>
                                              </a:solidFill>
                                              <a:latin typeface="Cambria Math" panose="02040503050406030204" pitchFamily="18" charset="0"/>
                                            </a:rPr>
                                            <m:t>−2</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−3</m:t>
                                          </m:r>
                                        </m:e>
                                      </m:mr>
                                    </m:m>
                                  </m:e>
                                </m:d>
                              </m:e>
                              <m:e/>
                              <m:e/>
                            </m:eqArr>
                          </m:e>
                          <m:e/>
                        </m:mr>
                        <m:mr>
                          <m:e>
                            <m:r>
                              <m:rPr>
                                <m:nor/>
                              </m:rPr>
                              <a:rPr lang="zh-CN" altLang="en-US" i="0">
                                <a:solidFill>
                                  <a:srgbClr val="000000"/>
                                </a:solidFill>
                                <a:latin typeface="Cambria Math" panose="02040503050406030204" pitchFamily="18" charset="0"/>
                              </a:rPr>
                              <m:t>rank</m:t>
                            </m:r>
                            <m:r>
                              <m:rPr>
                                <m:nor/>
                              </m:rPr>
                              <a:rPr lang="zh-CN" altLang="en-US" i="0">
                                <a:solidFill>
                                  <a:srgbClr val="000000"/>
                                </a:solidFill>
                                <a:latin typeface="Cambria Math" panose="02040503050406030204" pitchFamily="18" charset="0"/>
                              </a:rPr>
                              <m:t> </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𝐍</m:t>
                                </m:r>
                              </m:e>
                              <m:sub>
                                <m:r>
                                  <m:rPr>
                                    <m:sty m:val="p"/>
                                  </m:rPr>
                                  <a:rPr lang="zh-CN" altLang="en-US" i="0">
                                    <a:solidFill>
                                      <a:srgbClr val="000000"/>
                                    </a:solidFill>
                                    <a:latin typeface="Cambria Math" panose="02040503050406030204" pitchFamily="18" charset="0"/>
                                  </a:rPr>
                                  <m:t>M</m:t>
                                </m:r>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rank</m:t>
                                </m:r>
                              </m:fName>
                              <m:e>
                                <m:d>
                                  <m:dPr>
                                    <m:ctrlPr>
                                      <a:rPr lang="zh-CN" altLang="en-US" i="1">
                                        <a:solidFill>
                                          <a:srgbClr val="000000"/>
                                        </a:solidFill>
                                        <a:latin typeface="Cambria Math" panose="02040503050406030204" pitchFamily="18" charset="0"/>
                                      </a:rPr>
                                    </m:ctrlPr>
                                  </m:dPr>
                                  <m:e>
                                    <m:m>
                                      <m:mPr>
                                        <m:plcHide m:val="on"/>
                                        <m:mcs>
                                          <m:mc>
                                            <m:mcPr>
                                              <m:count m:val="6"/>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3</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9</m:t>
                                          </m:r>
                                        </m:e>
                                        <m:e>
                                          <m:r>
                                            <a:rPr lang="zh-CN" altLang="en-US" i="1">
                                              <a:solidFill>
                                                <a:srgbClr val="000000"/>
                                              </a:solidFill>
                                              <a:latin typeface="Cambria Math" panose="02040503050406030204" pitchFamily="18" charset="0"/>
                                            </a:rPr>
                                            <m:t>−2</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−3</m:t>
                                          </m:r>
                                        </m:e>
                                      </m:mr>
                                    </m:m>
                                  </m:e>
                                </m:d>
                              </m:e>
                            </m:func>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=3</m:t>
                            </m:r>
                          </m:e>
                          <m:e/>
                        </m:mr>
                      </m:m>
                    </m:oMath>
                  </m:oMathPara>
                </a14:m>
                <a:endParaRPr lang="zh-CN" altLang="en-US" dirty="0"/>
              </a:p>
            </p:txBody>
          </p:sp>
        </mc:Choice>
        <mc:Fallback xmlns="">
          <p:sp>
            <p:nvSpPr>
              <p:cNvPr id="15" name="对象 14"/>
              <p:cNvSpPr txBox="1">
                <a:spLocks noRot="1" noChangeAspect="1" noMove="1" noResize="1" noEditPoints="1" noAdjustHandles="1" noChangeArrowheads="1" noChangeShapeType="1" noTextEdit="1"/>
              </p:cNvSpPr>
              <p:nvPr/>
            </p:nvSpPr>
            <p:spPr>
              <a:xfrm>
                <a:off x="1619672" y="1518945"/>
                <a:ext cx="8424936" cy="4612654"/>
              </a:xfrm>
              <a:prstGeom prst="rect">
                <a:avLst/>
              </a:prstGeom>
              <a:blipFill>
                <a:blip r:embed="rId7"/>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40669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10" grpId="0"/>
      <p:bldP spid="15" grpId="0"/>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89980" y="670902"/>
            <a:ext cx="7638406" cy="455253"/>
          </a:xfrm>
          <a:prstGeom prst="rect">
            <a:avLst/>
          </a:prstGeom>
          <a:noFill/>
        </p:spPr>
        <p:txBody>
          <a:bodyPr wrap="square">
            <a:spAutoFit/>
          </a:bodyPr>
          <a:lstStyle/>
          <a:p>
            <a:pPr>
              <a:lnSpc>
                <a:spcPct val="150000"/>
              </a:lnSpc>
            </a:pPr>
            <a:r>
              <a:rPr lang="en-US" altLang="zh-CN" b="1" dirty="0">
                <a:solidFill>
                  <a:sysClr val="windowText" lastClr="000000"/>
                </a:solidFill>
                <a:latin typeface="宋体" panose="02010600030101010101" pitchFamily="2" charset="-122"/>
                <a:ea typeface="宋体" panose="02010600030101010101" pitchFamily="2" charset="-122"/>
              </a:rPr>
              <a:t>2.5.6  </a:t>
            </a:r>
            <a:r>
              <a:rPr lang="zh-CN" altLang="en-US" b="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在 </a:t>
            </a:r>
            <a:r>
              <a:rPr lang="en-US" altLang="zh-CN" b="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s ] </a:t>
            </a:r>
            <a:r>
              <a:rPr lang="zh-CN" altLang="en-US" b="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平面上系统</a:t>
            </a:r>
            <a:r>
              <a:rPr lang="zh-CN" altLang="en-US" b="1" dirty="0">
                <a:solidFill>
                  <a:sysClr val="windowText" lastClr="000000"/>
                </a:solidFill>
                <a:latin typeface="宋体" panose="02010600030101010101" pitchFamily="2" charset="-122"/>
                <a:ea typeface="宋体" panose="02010600030101010101" pitchFamily="2" charset="-122"/>
              </a:rPr>
              <a:t>可控和可观测的条件</a:t>
            </a:r>
            <a:endParaRPr lang="en-US" altLang="zh-CN" b="1"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9" name="矩形 8"/>
          <p:cNvSpPr/>
          <p:nvPr/>
        </p:nvSpPr>
        <p:spPr>
          <a:xfrm>
            <a:off x="282982" y="1175136"/>
            <a:ext cx="7638406" cy="2935868"/>
          </a:xfrm>
          <a:prstGeom prst="rect">
            <a:avLst/>
          </a:prstGeom>
          <a:noFill/>
        </p:spPr>
        <p:txBody>
          <a:bodyPr wrap="square">
            <a:spAutoFit/>
          </a:bodyPr>
          <a:lstStyle/>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    1</a:t>
            </a:r>
            <a:r>
              <a:rPr lang="zh-CN" altLang="en-US" dirty="0">
                <a:latin typeface="宋体" panose="02010600030101010101" pitchFamily="2" charset="-122"/>
                <a:ea typeface="宋体" panose="02010600030101010101" pitchFamily="2" charset="-122"/>
              </a:rPr>
              <a:t>、状态空间表达式与传递函数（阵）</a:t>
            </a:r>
            <a:endParaRPr lang="en-US" altLang="zh-CN" dirty="0">
              <a:latin typeface="宋体" panose="02010600030101010101" pitchFamily="2" charset="-122"/>
              <a:ea typeface="宋体" panose="02010600030101010101" pitchFamily="2" charset="-122"/>
            </a:endParaRPr>
          </a:p>
          <a:p>
            <a:pPr>
              <a:lnSpc>
                <a:spcPct val="150000"/>
              </a:lnSpc>
            </a:pPr>
            <a:r>
              <a:rPr lang="zh-CN" altLang="en-US" dirty="0">
                <a:latin typeface="宋体" panose="02010600030101010101" pitchFamily="2" charset="-122"/>
                <a:ea typeface="宋体" panose="02010600030101010101" pitchFamily="2" charset="-122"/>
              </a:rPr>
              <a:t>    考虑单输人单输出线性定常连续系统，其状态空间表达式为</a:t>
            </a:r>
            <a:endParaRPr lang="en-US" altLang="zh-CN" dirty="0">
              <a:latin typeface="宋体" panose="02010600030101010101" pitchFamily="2" charset="-122"/>
              <a:ea typeface="宋体" panose="02010600030101010101" pitchFamily="2" charset="-122"/>
            </a:endParaRPr>
          </a:p>
          <a:p>
            <a:pPr algn="r">
              <a:lnSpc>
                <a:spcPct val="150000"/>
              </a:lnSpc>
            </a:pPr>
            <a:r>
              <a:rPr lang="zh-CN" altLang="en-US" dirty="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2.154</a:t>
            </a:r>
            <a:r>
              <a:rPr lang="zh-CN" altLang="en-US" dirty="0">
                <a:latin typeface="宋体" panose="02010600030101010101" pitchFamily="2" charset="-122"/>
                <a:ea typeface="宋体" panose="02010600030101010101" pitchFamily="2" charset="-122"/>
              </a:rPr>
              <a:t>）</a:t>
            </a:r>
            <a:endParaRPr lang="en-US" altLang="zh-CN" dirty="0">
              <a:latin typeface="宋体" panose="02010600030101010101" pitchFamily="2" charset="-122"/>
              <a:ea typeface="宋体" panose="02010600030101010101" pitchFamily="2" charset="-122"/>
            </a:endParaRPr>
          </a:p>
          <a:p>
            <a:pPr>
              <a:lnSpc>
                <a:spcPct val="150000"/>
              </a:lnSpc>
            </a:pPr>
            <a:r>
              <a:rPr lang="zh-CN" altLang="en-US" dirty="0">
                <a:latin typeface="宋体" panose="02010600030101010101" pitchFamily="2" charset="-122"/>
                <a:ea typeface="宋体" panose="02010600030101010101" pitchFamily="2" charset="-122"/>
              </a:rPr>
              <a:t>式</a:t>
            </a:r>
            <a:r>
              <a:rPr lang="zh-CN" altLang="en-US" dirty="0">
                <a:latin typeface="Times New Roman" panose="02020603050405020304" pitchFamily="18" charset="0"/>
                <a:ea typeface="宋体" panose="02010600030101010101" pitchFamily="2" charset="-122"/>
                <a:cs typeface="Times New Roman" panose="02020603050405020304" pitchFamily="18" charset="0"/>
              </a:rPr>
              <a:t>中，</a:t>
            </a:r>
            <a:r>
              <a:rPr lang="en-US" altLang="zh-CN" i="1" dirty="0">
                <a:latin typeface="Times New Roman" panose="02020603050405020304" pitchFamily="18" charset="0"/>
                <a:ea typeface="宋体" panose="02010600030101010101" pitchFamily="2" charset="-122"/>
                <a:cs typeface="Times New Roman" panose="02020603050405020304" pitchFamily="18" charset="0"/>
              </a:rPr>
              <a:t>a</a:t>
            </a:r>
            <a:r>
              <a:rPr lang="en-US" altLang="zh-CN"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latin typeface="Times New Roman" panose="02020603050405020304" pitchFamily="18" charset="0"/>
                <a:ea typeface="宋体" panose="02010600030101010101" pitchFamily="2" charset="-122"/>
                <a:cs typeface="Times New Roman" panose="02020603050405020304" pitchFamily="18" charset="0"/>
              </a:rPr>
              <a:t>和 </a:t>
            </a:r>
            <a:r>
              <a:rPr lang="en-US" altLang="zh-CN" i="1" dirty="0">
                <a:latin typeface="Times New Roman" panose="02020603050405020304" pitchFamily="18" charset="0"/>
                <a:ea typeface="宋体" panose="02010600030101010101" pitchFamily="2" charset="-122"/>
                <a:cs typeface="Times New Roman" panose="02020603050405020304" pitchFamily="18" charset="0"/>
              </a:rPr>
              <a:t>y</a:t>
            </a:r>
            <a:r>
              <a:rPr lang="en-US" altLang="zh-CN"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latin typeface="Times New Roman" panose="02020603050405020304" pitchFamily="18" charset="0"/>
                <a:ea typeface="宋体" panose="02010600030101010101" pitchFamily="2" charset="-122"/>
                <a:cs typeface="Times New Roman" panose="02020603050405020304" pitchFamily="18" charset="0"/>
              </a:rPr>
              <a:t>为输入和输出，它们都是标量</a:t>
            </a:r>
            <a:r>
              <a:rPr lang="zh-CN" altLang="en-US" dirty="0">
                <a:latin typeface="宋体" panose="02010600030101010101" pitchFamily="2" charset="-122"/>
                <a:ea typeface="宋体" panose="02010600030101010101" pitchFamily="2" charset="-122"/>
              </a:rPr>
              <a:t>；其余符号意义同前。</a:t>
            </a:r>
            <a:endParaRPr lang="en-US" altLang="zh-CN" dirty="0">
              <a:latin typeface="宋体" panose="02010600030101010101" pitchFamily="2" charset="-122"/>
              <a:ea typeface="宋体" panose="02010600030101010101" pitchFamily="2" charset="-122"/>
            </a:endParaRPr>
          </a:p>
          <a:p>
            <a:pPr>
              <a:lnSpc>
                <a:spcPct val="150000"/>
              </a:lnSpc>
            </a:pPr>
            <a:r>
              <a:rPr lang="en-US" altLang="zh-CN" dirty="0">
                <a:latin typeface="宋体" panose="02010600030101010101" pitchFamily="2" charset="-122"/>
                <a:ea typeface="宋体" panose="02010600030101010101" pitchFamily="2" charset="-122"/>
              </a:rPr>
              <a:t>    </a:t>
            </a:r>
            <a:r>
              <a:rPr lang="zh-CN" altLang="en-US" dirty="0">
                <a:latin typeface="宋体" panose="02010600030101010101" pitchFamily="2" charset="-122"/>
                <a:ea typeface="宋体" panose="02010600030101010101" pitchFamily="2" charset="-122"/>
              </a:rPr>
              <a:t>对式</a:t>
            </a:r>
            <a:r>
              <a:rPr lang="en-US" altLang="zh-CN" dirty="0">
                <a:latin typeface="宋体" panose="02010600030101010101" pitchFamily="2" charset="-122"/>
                <a:ea typeface="宋体" panose="02010600030101010101" pitchFamily="2" charset="-122"/>
              </a:rPr>
              <a:t>(2.154)</a:t>
            </a:r>
            <a:r>
              <a:rPr lang="zh-CN" altLang="en-US" dirty="0">
                <a:latin typeface="宋体" panose="02010600030101010101" pitchFamily="2" charset="-122"/>
                <a:ea typeface="宋体" panose="02010600030101010101" pitchFamily="2" charset="-122"/>
              </a:rPr>
              <a:t>进行拉氏变换，并假定初始条件为零，则有</a:t>
            </a:r>
            <a:endParaRPr lang="en-US" altLang="zh-CN" dirty="0">
              <a:latin typeface="宋体" panose="02010600030101010101" pitchFamily="2" charset="-122"/>
              <a:ea typeface="宋体" panose="02010600030101010101" pitchFamily="2" charset="-122"/>
            </a:endParaRPr>
          </a:p>
          <a:p>
            <a:pPr algn="r">
              <a:lnSpc>
                <a:spcPct val="150000"/>
              </a:lnSpc>
            </a:pPr>
            <a:r>
              <a:rPr lang="zh-CN" altLang="en-US" dirty="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2.155</a:t>
            </a:r>
            <a:r>
              <a:rPr lang="zh-CN" altLang="en-US" dirty="0">
                <a:latin typeface="宋体" panose="02010600030101010101" pitchFamily="2" charset="-122"/>
                <a:ea typeface="宋体" panose="02010600030101010101" pitchFamily="2" charset="-122"/>
              </a:rPr>
              <a:t>）</a:t>
            </a:r>
            <a:endParaRPr lang="en-US" altLang="zh-CN" dirty="0">
              <a:latin typeface="宋体" panose="02010600030101010101" pitchFamily="2" charset="-122"/>
              <a:ea typeface="宋体" panose="02010600030101010101" pitchFamily="2" charset="-122"/>
            </a:endParaRPr>
          </a:p>
          <a:p>
            <a:pPr algn="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2" name="对象 1"/>
              <p:cNvSpPr txBox="1"/>
              <p:nvPr/>
            </p:nvSpPr>
            <p:spPr>
              <a:xfrm>
                <a:off x="2411413" y="2060575"/>
                <a:ext cx="6449605" cy="229393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𝐀𝐱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𝐛</m:t>
                      </m:r>
                      <m:r>
                        <a:rPr lang="zh-CN" altLang="en-US" i="1">
                          <a:solidFill>
                            <a:srgbClr val="000000"/>
                          </a:solidFill>
                          <a:latin typeface="Cambria Math" panose="02040503050406030204" pitchFamily="18" charset="0"/>
                        </a:rPr>
                        <m:t>𝑢</m:t>
                      </m:r>
                      <m:r>
                        <a:rPr lang="zh-CN" altLang="en-US" i="1">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𝐂𝐱</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411413" y="2060575"/>
                <a:ext cx="6449605" cy="2293938"/>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2898775" y="3224213"/>
                <a:ext cx="4769569" cy="172379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𝑋</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𝐈</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𝐀</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𝐛</m:t>
                                </m:r>
                                <m:r>
                                  <a:rPr lang="zh-CN" altLang="en-US" i="1">
                                    <a:solidFill>
                                      <a:srgbClr val="000000"/>
                                    </a:solidFill>
                                    <a:latin typeface="Cambria Math" panose="02040503050406030204" pitchFamily="18" charset="0"/>
                                  </a:rPr>
                                  <m:t>𝑈</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m:t>
                                </m:r>
                              </m:e>
                            </m:mr>
                            <m:mr>
                              <m:e>
                                <m:r>
                                  <a:rPr lang="zh-CN" altLang="en-US" i="1">
                                    <a:solidFill>
                                      <a:srgbClr val="000000"/>
                                    </a:solidFill>
                                    <a:latin typeface="Cambria Math" panose="02040503050406030204" pitchFamily="18" charset="0"/>
                                  </a:rPr>
                                  <m:t>𝑌</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𝐂𝐗</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m:t>
                                </m:r>
                              </m:e>
                            </m:mr>
                          </m:m>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2898775" y="3224213"/>
                <a:ext cx="4769569" cy="1723799"/>
              </a:xfrm>
              <a:prstGeom prst="rect">
                <a:avLst/>
              </a:prstGeom>
              <a:blipFill>
                <a:blip r:embed="rId5"/>
                <a:stretch>
                  <a:fillRect/>
                </a:stretch>
              </a:blipFill>
            </p:spPr>
            <p:txBody>
              <a:bodyPr/>
              <a:lstStyle/>
              <a:p>
                <a:r>
                  <a:rPr lang="zh-CN" altLang="en-US">
                    <a:noFill/>
                  </a:rPr>
                  <a:t> </a:t>
                </a:r>
              </a:p>
            </p:txBody>
          </p:sp>
        </mc:Fallback>
      </mc:AlternateContent>
      <p:grpSp>
        <p:nvGrpSpPr>
          <p:cNvPr id="7" name="组合 6"/>
          <p:cNvGrpSpPr/>
          <p:nvPr/>
        </p:nvGrpSpPr>
        <p:grpSpPr>
          <a:xfrm>
            <a:off x="282982" y="4158760"/>
            <a:ext cx="8471039" cy="1952890"/>
            <a:chOff x="282982" y="4158760"/>
            <a:chExt cx="8471039" cy="1952890"/>
          </a:xfrm>
        </p:grpSpPr>
        <p:sp>
          <p:nvSpPr>
            <p:cNvPr id="8" name="文本框 7"/>
            <p:cNvSpPr txBox="1"/>
            <p:nvPr/>
          </p:nvSpPr>
          <p:spPr>
            <a:xfrm>
              <a:off x="282982" y="4158760"/>
              <a:ext cx="7638405" cy="923330"/>
            </a:xfrm>
            <a:prstGeom prst="rect">
              <a:avLst/>
            </a:prstGeom>
            <a:noFill/>
          </p:spPr>
          <p:txBody>
            <a:bodyPr wrap="square">
              <a:spAutoFit/>
            </a:bodyPr>
            <a:lstStyle/>
            <a:p>
              <a:r>
                <a:rPr lang="zh-CN" altLang="en-US" dirty="0">
                  <a:solidFill>
                    <a:sysClr val="windowText" lastClr="000000"/>
                  </a:solidFill>
                  <a:latin typeface="宋体" panose="02010600030101010101" pitchFamily="2" charset="-122"/>
                  <a:ea typeface="宋体" panose="02010600030101010101" pitchFamily="2" charset="-122"/>
                </a:rPr>
                <a:t>    故</a:t>
              </a:r>
              <a:r>
                <a:rPr lang="en-US" altLang="zh-CN" dirty="0">
                  <a:solidFill>
                    <a:sysClr val="windowText" lastClr="000000"/>
                  </a:solidFill>
                  <a:latin typeface="宋体" panose="02010600030101010101" pitchFamily="2" charset="-122"/>
                  <a:ea typeface="宋体" panose="02010600030101010101" pitchFamily="2" charset="-122"/>
                </a:rPr>
                <a:t>u-x</a:t>
              </a:r>
              <a:r>
                <a:rPr lang="zh-CN" altLang="en-US" dirty="0">
                  <a:solidFill>
                    <a:sysClr val="windowText" lastClr="000000"/>
                  </a:solidFill>
                  <a:latin typeface="宋体" panose="02010600030101010101" pitchFamily="2" charset="-122"/>
                  <a:ea typeface="宋体" panose="02010600030101010101" pitchFamily="2" charset="-122"/>
                </a:rPr>
                <a:t>间的传递函数为</a:t>
              </a:r>
              <a:endParaRPr lang="en-US" altLang="zh-CN" dirty="0">
                <a:solidFill>
                  <a:sysClr val="windowText" lastClr="000000"/>
                </a:solidFill>
                <a:latin typeface="宋体" panose="02010600030101010101" pitchFamily="2" charset="-122"/>
                <a:ea typeface="宋体" panose="02010600030101010101" pitchFamily="2" charset="-122"/>
              </a:endParaRPr>
            </a:p>
            <a:p>
              <a:endParaRPr lang="en-US" altLang="zh-CN" dirty="0">
                <a:solidFill>
                  <a:sysClr val="windowText" lastClr="000000"/>
                </a:solidFill>
                <a:latin typeface="宋体" panose="02010600030101010101" pitchFamily="2" charset="-122"/>
                <a:ea typeface="宋体" panose="02010600030101010101" pitchFamily="2" charset="-122"/>
              </a:endParaRPr>
            </a:p>
            <a:p>
              <a:pPr algn="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2.156</a:t>
              </a:r>
              <a:r>
                <a:rPr lang="zh-CN" altLang="en-US" dirty="0">
                  <a:solidFill>
                    <a:sysClr val="windowText" lastClr="000000"/>
                  </a:solidFill>
                  <a:latin typeface="宋体" panose="02010600030101010101" pitchFamily="2" charset="-122"/>
                  <a:ea typeface="宋体" panose="02010600030101010101" pitchFamily="2" charset="-122"/>
                </a:rPr>
                <a:t>）</a:t>
              </a:r>
              <a:endParaRPr lang="zh-CN" altLang="en-US" dirty="0"/>
            </a:p>
          </p:txBody>
        </p:sp>
        <mc:AlternateContent xmlns:mc="http://schemas.openxmlformats.org/markup-compatibility/2006" xmlns:a14="http://schemas.microsoft.com/office/drawing/2010/main">
          <mc:Choice Requires="a14">
            <p:sp>
              <p:nvSpPr>
                <p:cNvPr id="10" name="对象 9"/>
                <p:cNvSpPr txBox="1"/>
                <p:nvPr/>
              </p:nvSpPr>
              <p:spPr>
                <a:xfrm>
                  <a:off x="2552700" y="4354513"/>
                  <a:ext cx="6201321" cy="175713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𝐺</m:t>
                            </m:r>
                          </m:e>
                          <m:sub>
                            <m:r>
                              <a:rPr lang="zh-CN" altLang="en-US" i="1">
                                <a:solidFill>
                                  <a:srgbClr val="000000"/>
                                </a:solidFill>
                                <a:latin typeface="Cambria Math" panose="02040503050406030204" pitchFamily="18" charset="0"/>
                              </a:rPr>
                              <m:t>𝑢𝑥</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𝑋</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m:t>
                            </m:r>
                          </m:num>
                          <m:den>
                            <m:r>
                              <a:rPr lang="zh-CN" altLang="en-US" i="1">
                                <a:solidFill>
                                  <a:srgbClr val="000000"/>
                                </a:solidFill>
                                <a:latin typeface="Cambria Math" panose="02040503050406030204" pitchFamily="18" charset="0"/>
                              </a:rPr>
                              <m:t>𝑈</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m:t>
                            </m:r>
                          </m:den>
                        </m:f>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𝑠𝐼</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𝑏</m:t>
                        </m:r>
                      </m:oMath>
                    </m:oMathPara>
                  </a14:m>
                  <a:endParaRPr lang="zh-CN" altLang="en-US" dirty="0"/>
                </a:p>
              </p:txBody>
            </p:sp>
          </mc:Choice>
          <mc:Fallback xmlns="">
            <p:sp>
              <p:nvSpPr>
                <p:cNvPr id="10" name="对象 9"/>
                <p:cNvSpPr txBox="1">
                  <a:spLocks noRot="1" noChangeAspect="1" noMove="1" noResize="1" noEditPoints="1" noAdjustHandles="1" noChangeArrowheads="1" noChangeShapeType="1" noTextEdit="1"/>
                </p:cNvSpPr>
                <p:nvPr/>
              </p:nvSpPr>
              <p:spPr>
                <a:xfrm>
                  <a:off x="2552700" y="4354513"/>
                  <a:ext cx="6201321" cy="1757137"/>
                </a:xfrm>
                <a:prstGeom prst="rect">
                  <a:avLst/>
                </a:prstGeom>
                <a:blipFill>
                  <a:blip r:embed="rId6"/>
                  <a:stretch>
                    <a:fillRect/>
                  </a:stretch>
                </a:blipFill>
              </p:spPr>
              <p:txBody>
                <a:bodyPr/>
                <a:lstStyle/>
                <a:p>
                  <a:r>
                    <a:rPr lang="zh-CN" alt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9" name="矩形 8"/>
          <p:cNvSpPr/>
          <p:nvPr/>
        </p:nvSpPr>
        <p:spPr>
          <a:xfrm>
            <a:off x="403146" y="4160508"/>
            <a:ext cx="7638406" cy="870751"/>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令     </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则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D</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s</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宋体" panose="02010600030101010101" pitchFamily="2" charset="-122"/>
                <a:ea typeface="宋体" panose="02010600030101010101" pitchFamily="2" charset="-122"/>
              </a:rPr>
              <a:t>是系统的特征方程。因此 ，</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和</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G</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s</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宋体" panose="02010600030101010101" pitchFamily="2" charset="-122"/>
                <a:ea typeface="宋体" panose="02010600030101010101" pitchFamily="2" charset="-122"/>
              </a:rPr>
              <a:t>的分子、分母都是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s </a:t>
            </a:r>
            <a:r>
              <a:rPr lang="zh-CN" altLang="en-US" dirty="0">
                <a:solidFill>
                  <a:sysClr val="windowText" lastClr="000000"/>
                </a:solidFill>
                <a:latin typeface="宋体" panose="02010600030101010101" pitchFamily="2" charset="-122"/>
                <a:ea typeface="宋体" panose="02010600030101010101" pitchFamily="2" charset="-122"/>
              </a:rPr>
              <a:t>的多项式。</a:t>
            </a:r>
            <a:endParaRPr lang="en-US" altLang="zh-CN" dirty="0">
              <a:solidFill>
                <a:sysClr val="windowText" lastClr="000000"/>
              </a:solidFill>
              <a:latin typeface="宋体" panose="02010600030101010101" pitchFamily="2" charset="-122"/>
              <a:ea typeface="宋体" panose="02010600030101010101" pitchFamily="2" charset="-122"/>
            </a:endParaRPr>
          </a:p>
        </p:txBody>
      </p:sp>
      <p:sp>
        <p:nvSpPr>
          <p:cNvPr id="75" name="矩形 74"/>
          <p:cNvSpPr/>
          <p:nvPr/>
        </p:nvSpPr>
        <p:spPr>
          <a:xfrm>
            <a:off x="389980" y="670902"/>
            <a:ext cx="7638406" cy="2935868"/>
          </a:xfrm>
          <a:prstGeom prst="rect">
            <a:avLst/>
          </a:prstGeom>
          <a:noFill/>
        </p:spPr>
        <p:txBody>
          <a:bodyPr wrap="square">
            <a:spAutoFit/>
          </a:bodyPr>
          <a:lstStyle/>
          <a:p>
            <a:pPr>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u-y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间的传递函数为</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algn="r">
              <a:lnSpc>
                <a:spcPct val="150000"/>
              </a:lnSpc>
            </a:pP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2.157</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由于</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因此，式</a:t>
            </a:r>
            <a:r>
              <a:rPr lang="en-US" altLang="zh-CN" dirty="0">
                <a:solidFill>
                  <a:sysClr val="windowText" lastClr="000000"/>
                </a:solidFill>
                <a:latin typeface="宋体" panose="02010600030101010101" pitchFamily="2" charset="-122"/>
                <a:ea typeface="宋体" panose="02010600030101010101" pitchFamily="2" charset="-122"/>
              </a:rPr>
              <a:t>(2.156)</a:t>
            </a:r>
            <a:r>
              <a:rPr lang="zh-CN" altLang="en-US" dirty="0">
                <a:solidFill>
                  <a:sysClr val="windowText" lastClr="000000"/>
                </a:solidFill>
                <a:latin typeface="宋体" panose="02010600030101010101" pitchFamily="2" charset="-122"/>
                <a:ea typeface="宋体" panose="02010600030101010101" pitchFamily="2" charset="-122"/>
              </a:rPr>
              <a:t>和式</a:t>
            </a:r>
            <a:r>
              <a:rPr lang="en-US" altLang="zh-CN" dirty="0">
                <a:solidFill>
                  <a:sysClr val="windowText" lastClr="000000"/>
                </a:solidFill>
                <a:latin typeface="宋体" panose="02010600030101010101" pitchFamily="2" charset="-122"/>
                <a:ea typeface="宋体" panose="02010600030101010101" pitchFamily="2" charset="-122"/>
              </a:rPr>
              <a:t>(2.157)</a:t>
            </a:r>
            <a:r>
              <a:rPr lang="zh-CN" altLang="en-US" dirty="0">
                <a:solidFill>
                  <a:sysClr val="windowText" lastClr="000000"/>
                </a:solidFill>
                <a:latin typeface="宋体" panose="02010600030101010101" pitchFamily="2" charset="-122"/>
                <a:ea typeface="宋体" panose="02010600030101010101" pitchFamily="2" charset="-122"/>
              </a:rPr>
              <a:t>还可分别表示为</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和</a:t>
            </a: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2" name="对象 1"/>
              <p:cNvSpPr txBox="1"/>
              <p:nvPr/>
            </p:nvSpPr>
            <p:spPr>
              <a:xfrm>
                <a:off x="2814638" y="982663"/>
                <a:ext cx="6725914" cy="311465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𝐺</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𝑌</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m:t>
                          </m:r>
                        </m:num>
                        <m:den>
                          <m:r>
                            <a:rPr lang="zh-CN" altLang="en-US" i="1">
                              <a:solidFill>
                                <a:srgbClr val="000000"/>
                              </a:solidFill>
                              <a:latin typeface="Cambria Math" panose="02040503050406030204" pitchFamily="18" charset="0"/>
                            </a:rPr>
                            <m:t>𝑈</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m:t>
                          </m:r>
                        </m:den>
                      </m:f>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𝐶</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𝐈</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𝐀</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𝐛</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814638" y="982663"/>
                <a:ext cx="6725914" cy="3114652"/>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2439988" y="1633538"/>
                <a:ext cx="6956548" cy="338534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𝐈</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𝐀</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𝐈</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𝐀</m:t>
                          </m:r>
                          <m:r>
                            <a:rPr lang="zh-CN" altLang="en-US" i="1">
                              <a:solidFill>
                                <a:srgbClr val="000000"/>
                              </a:solidFill>
                              <a:latin typeface="Cambria Math" panose="02040503050406030204" pitchFamily="18" charset="0"/>
                            </a:rPr>
                            <m:t>|</m:t>
                          </m:r>
                        </m:den>
                      </m:f>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adj</m:t>
                          </m:r>
                        </m:fName>
                        <m:e>
                          <m:r>
                            <a:rPr lang="zh-CN" altLang="en-US" i="1">
                              <a:solidFill>
                                <a:srgbClr val="000000"/>
                              </a:solidFill>
                              <a:latin typeface="Cambria Math" panose="02040503050406030204" pitchFamily="18" charset="0"/>
                            </a:rPr>
                            <m:t>(</m:t>
                          </m:r>
                        </m:e>
                      </m:func>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𝐈</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𝐀</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2439988" y="1633538"/>
                <a:ext cx="6956548" cy="338534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对象 5"/>
              <p:cNvSpPr txBox="1"/>
              <p:nvPr/>
            </p:nvSpPr>
            <p:spPr>
              <a:xfrm>
                <a:off x="2982485" y="2845285"/>
                <a:ext cx="5184725" cy="257437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𝐺</m:t>
                          </m:r>
                        </m:e>
                        <m:sub>
                          <m:r>
                            <a:rPr lang="zh-CN" altLang="en-US" i="1">
                              <a:solidFill>
                                <a:srgbClr val="000000"/>
                              </a:solidFill>
                              <a:latin typeface="Cambria Math" panose="02040503050406030204" pitchFamily="18" charset="0"/>
                            </a:rPr>
                            <m:t>𝑢𝑥</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adj</m:t>
                              </m:r>
                            </m:fName>
                            <m:e>
                              <m:r>
                                <a:rPr lang="zh-CN" altLang="en-US" i="1">
                                  <a:solidFill>
                                    <a:srgbClr val="000000"/>
                                  </a:solidFill>
                                  <a:latin typeface="Cambria Math" panose="02040503050406030204" pitchFamily="18" charset="0"/>
                                </a:rPr>
                                <m:t>(</m:t>
                              </m:r>
                            </m:e>
                          </m:func>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𝐈</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𝐀</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𝐛</m:t>
                          </m:r>
                        </m:num>
                        <m:den>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𝐈</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𝐀</m:t>
                          </m:r>
                          <m:r>
                            <a:rPr lang="zh-CN" altLang="en-US" i="1">
                              <a:solidFill>
                                <a:srgbClr val="000000"/>
                              </a:solidFill>
                              <a:latin typeface="Cambria Math" panose="02040503050406030204" pitchFamily="18" charset="0"/>
                            </a:rPr>
                            <m:t>|</m:t>
                          </m:r>
                        </m:den>
                      </m:f>
                    </m:oMath>
                    <m:oMath xmlns:m="http://schemas.openxmlformats.org/officeDocument/2006/math">
                      <m:r>
                        <a:rPr lang="zh-CN" altLang="en-US" i="1">
                          <a:solidFill>
                            <a:srgbClr val="000000"/>
                          </a:solidFill>
                          <a:latin typeface="Cambria Math" panose="02040503050406030204" pitchFamily="18" charset="0"/>
                        </a:rPr>
                        <m:t>𝐺</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𝐂</m:t>
                          </m:r>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adj</m:t>
                              </m:r>
                            </m:fName>
                            <m:e>
                              <m:r>
                                <a:rPr lang="zh-CN" altLang="en-US" i="1">
                                  <a:solidFill>
                                    <a:srgbClr val="000000"/>
                                  </a:solidFill>
                                  <a:latin typeface="Cambria Math" panose="02040503050406030204" pitchFamily="18" charset="0"/>
                                </a:rPr>
                                <m:t>(</m:t>
                              </m:r>
                            </m:e>
                          </m:func>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𝐈</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𝐀</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𝐛</m:t>
                          </m:r>
                        </m:num>
                        <m:den>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𝐈</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𝐀</m:t>
                          </m:r>
                          <m:r>
                            <a:rPr lang="zh-CN" altLang="en-US" i="1">
                              <a:solidFill>
                                <a:srgbClr val="000000"/>
                              </a:solidFill>
                              <a:latin typeface="Cambria Math" panose="02040503050406030204" pitchFamily="18" charset="0"/>
                            </a:rPr>
                            <m:t>|</m:t>
                          </m:r>
                        </m:den>
                      </m:f>
                    </m:oMath>
                  </m:oMathPara>
                </a14:m>
                <a:endParaRPr lang="zh-CN" altLang="en-US" dirty="0"/>
              </a:p>
            </p:txBody>
          </p:sp>
        </mc:Choice>
        <mc:Fallback xmlns="">
          <p:sp>
            <p:nvSpPr>
              <p:cNvPr id="6" name="对象 5"/>
              <p:cNvSpPr txBox="1">
                <a:spLocks noRot="1" noChangeAspect="1" noMove="1" noResize="1" noEditPoints="1" noAdjustHandles="1" noChangeArrowheads="1" noChangeShapeType="1" noTextEdit="1"/>
              </p:cNvSpPr>
              <p:nvPr/>
            </p:nvSpPr>
            <p:spPr>
              <a:xfrm>
                <a:off x="2982485" y="2845285"/>
                <a:ext cx="5184725" cy="2574379"/>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对象 9"/>
              <p:cNvSpPr txBox="1"/>
              <p:nvPr/>
            </p:nvSpPr>
            <p:spPr>
              <a:xfrm>
                <a:off x="755576" y="4256257"/>
                <a:ext cx="6232872" cy="138351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𝐷</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𝐈</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𝐀</m:t>
                      </m:r>
                      <m:r>
                        <a:rPr lang="zh-CN" altLang="en-US" i="1">
                          <a:solidFill>
                            <a:srgbClr val="000000"/>
                          </a:solidFill>
                          <a:latin typeface="Cambria Math" panose="02040503050406030204" pitchFamily="18" charset="0"/>
                        </a:rPr>
                        <m:t>|=0</m:t>
                      </m:r>
                    </m:oMath>
                  </m:oMathPara>
                </a14:m>
                <a:endParaRPr lang="zh-CN" altLang="en-US" dirty="0"/>
              </a:p>
            </p:txBody>
          </p:sp>
        </mc:Choice>
        <mc:Fallback xmlns="">
          <p:sp>
            <p:nvSpPr>
              <p:cNvPr id="10" name="对象 9"/>
              <p:cNvSpPr txBox="1">
                <a:spLocks noRot="1" noChangeAspect="1" noMove="1" noResize="1" noEditPoints="1" noAdjustHandles="1" noChangeArrowheads="1" noChangeShapeType="1" noTextEdit="1"/>
              </p:cNvSpPr>
              <p:nvPr/>
            </p:nvSpPr>
            <p:spPr>
              <a:xfrm>
                <a:off x="755576" y="4256257"/>
                <a:ext cx="6232872" cy="1383510"/>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对象 11"/>
              <p:cNvSpPr txBox="1"/>
              <p:nvPr/>
            </p:nvSpPr>
            <p:spPr>
              <a:xfrm>
                <a:off x="6593268" y="4224596"/>
                <a:ext cx="2185044" cy="124931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𝐺</m:t>
                          </m:r>
                        </m:e>
                        <m:sub>
                          <m:r>
                            <a:rPr lang="zh-CN" altLang="en-US" i="1">
                              <a:solidFill>
                                <a:srgbClr val="000000"/>
                              </a:solidFill>
                              <a:latin typeface="Cambria Math" panose="02040503050406030204" pitchFamily="18" charset="0"/>
                            </a:rPr>
                            <m:t>𝑢𝑥</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12" name="对象 11"/>
              <p:cNvSpPr txBox="1">
                <a:spLocks noRot="1" noChangeAspect="1" noMove="1" noResize="1" noEditPoints="1" noAdjustHandles="1" noChangeArrowheads="1" noChangeShapeType="1" noTextEdit="1"/>
              </p:cNvSpPr>
              <p:nvPr/>
            </p:nvSpPr>
            <p:spPr>
              <a:xfrm>
                <a:off x="6593268" y="4224596"/>
                <a:ext cx="2185044" cy="1249314"/>
              </a:xfrm>
              <a:prstGeom prst="rect">
                <a:avLst/>
              </a:prstGeom>
              <a:blipFill>
                <a:blip r:embed="rId8"/>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9" grpId="0"/>
      <p:bldP spid="6" grpId="0"/>
      <p:bldP spid="10" grpId="0"/>
      <p:bldP spid="12" grpId="0"/>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75" name="矩形 74"/>
          <p:cNvSpPr/>
          <p:nvPr/>
        </p:nvSpPr>
        <p:spPr>
          <a:xfrm>
            <a:off x="389980" y="670902"/>
            <a:ext cx="7638406" cy="3766865"/>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a:t>
            </a:r>
            <a:r>
              <a:rPr lang="zh-CN" altLang="en-US" dirty="0">
                <a:latin typeface="Times New Roman" panose="02020603050405020304" pitchFamily="18" charset="0"/>
                <a:ea typeface="宋体" panose="02010600030101010101" pitchFamily="2" charset="-122"/>
                <a:cs typeface="Times New Roman" panose="02020603050405020304" pitchFamily="18" charset="0"/>
              </a:rPr>
              <a:t>考虑多输人多输出线性定常连续系统，其状态空间表达式为</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algn="r">
              <a:lnSpc>
                <a:spcPct val="150000"/>
              </a:lnSpc>
            </a:pP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algn="r">
              <a:lnSpc>
                <a:spcPct val="150000"/>
              </a:lnSpc>
            </a:pPr>
            <a:r>
              <a:rPr lang="zh-CN" altLang="en-US"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2.160</a:t>
            </a:r>
            <a:r>
              <a:rPr lang="zh-CN" altLang="en-US"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dirty="0">
                <a:latin typeface="Times New Roman" panose="02020603050405020304" pitchFamily="18" charset="0"/>
                <a:ea typeface="宋体" panose="02010600030101010101" pitchFamily="2" charset="-122"/>
                <a:cs typeface="Times New Roman" panose="02020603050405020304" pitchFamily="18" charset="0"/>
              </a:rPr>
              <a:t>式中符号意义同前。</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dirty="0">
                <a:latin typeface="Times New Roman" panose="02020603050405020304" pitchFamily="18" charset="0"/>
                <a:ea typeface="宋体" panose="02010600030101010101" pitchFamily="2" charset="-122"/>
                <a:cs typeface="Times New Roman" panose="02020603050405020304" pitchFamily="18" charset="0"/>
              </a:rPr>
              <a:t>同样，对式</a:t>
            </a:r>
            <a:r>
              <a:rPr lang="en-US" altLang="zh-CN" dirty="0">
                <a:latin typeface="Times New Roman" panose="02020603050405020304" pitchFamily="18" charset="0"/>
                <a:ea typeface="宋体" panose="02010600030101010101" pitchFamily="2" charset="-122"/>
                <a:cs typeface="Times New Roman" panose="02020603050405020304" pitchFamily="18" charset="0"/>
              </a:rPr>
              <a:t>(2.160)</a:t>
            </a:r>
            <a:r>
              <a:rPr lang="zh-CN" altLang="en-US" dirty="0">
                <a:latin typeface="Times New Roman" panose="02020603050405020304" pitchFamily="18" charset="0"/>
                <a:ea typeface="宋体" panose="02010600030101010101" pitchFamily="2" charset="-122"/>
                <a:cs typeface="Times New Roman" panose="02020603050405020304" pitchFamily="18" charset="0"/>
              </a:rPr>
              <a:t>作拉氏变换，并认为初始条件为零，则得</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algn="r">
              <a:lnSpc>
                <a:spcPct val="150000"/>
              </a:lnSpc>
            </a:pPr>
            <a:r>
              <a:rPr lang="zh-CN" altLang="en-US"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2.161</a:t>
            </a:r>
            <a:r>
              <a:rPr lang="zh-CN" altLang="en-US"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dirty="0">
                <a:latin typeface="Times New Roman" panose="02020603050405020304" pitchFamily="18" charset="0"/>
                <a:ea typeface="宋体" panose="02010600030101010101" pitchFamily="2" charset="-122"/>
                <a:cs typeface="Times New Roman" panose="02020603050405020304" pitchFamily="18" charset="0"/>
              </a:rPr>
              <a:t>于是，</a:t>
            </a:r>
            <a:r>
              <a:rPr lang="en-US" altLang="zh-CN" i="1" dirty="0">
                <a:latin typeface="Times New Roman" panose="02020603050405020304" pitchFamily="18" charset="0"/>
                <a:ea typeface="宋体" panose="02010600030101010101" pitchFamily="2" charset="-122"/>
                <a:cs typeface="Times New Roman" panose="02020603050405020304" pitchFamily="18" charset="0"/>
              </a:rPr>
              <a:t>u</a:t>
            </a:r>
            <a:r>
              <a:rPr lang="en-US" altLang="zh-CN" dirty="0">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latin typeface="Times New Roman" panose="02020603050405020304" pitchFamily="18" charset="0"/>
                <a:ea typeface="宋体" panose="02010600030101010101" pitchFamily="2" charset="-122"/>
                <a:cs typeface="Times New Roman" panose="02020603050405020304" pitchFamily="18" charset="0"/>
              </a:rPr>
              <a:t>x </a:t>
            </a:r>
            <a:r>
              <a:rPr lang="zh-CN" altLang="en-US" dirty="0">
                <a:latin typeface="Times New Roman" panose="02020603050405020304" pitchFamily="18" charset="0"/>
                <a:ea typeface="宋体" panose="02010600030101010101" pitchFamily="2" charset="-122"/>
                <a:cs typeface="Times New Roman" panose="02020603050405020304" pitchFamily="18" charset="0"/>
              </a:rPr>
              <a:t>间的传递函数阵为                      </a:t>
            </a:r>
            <a:r>
              <a:rPr lang="zh-CN" altLang="en-US" dirty="0">
                <a:solidFill>
                  <a:sysClr val="windowText" lastClr="000000"/>
                </a:solidFill>
                <a:latin typeface="宋体" panose="02010600030101010101" pitchFamily="2" charset="-122"/>
                <a:ea typeface="宋体" panose="02010600030101010101" pitchFamily="2" charset="-122"/>
              </a:rPr>
              <a:t>          </a:t>
            </a:r>
            <a:r>
              <a:rPr lang="en-US" altLang="zh-CN" dirty="0">
                <a:solidFill>
                  <a:sysClr val="windowText" lastClr="000000"/>
                </a:solidFill>
                <a:latin typeface="宋体" panose="02010600030101010101" pitchFamily="2" charset="-122"/>
                <a:ea typeface="宋体" panose="02010600030101010101" pitchFamily="2" charset="-122"/>
              </a:rPr>
              <a:t>(2.162)</a:t>
            </a:r>
          </a:p>
        </p:txBody>
      </p:sp>
      <mc:AlternateContent xmlns:mc="http://schemas.openxmlformats.org/markup-compatibility/2006" xmlns:a14="http://schemas.microsoft.com/office/drawing/2010/main">
        <mc:Choice Requires="a14">
          <p:sp>
            <p:nvSpPr>
              <p:cNvPr id="2" name="对象 1"/>
              <p:cNvSpPr txBox="1"/>
              <p:nvPr/>
            </p:nvSpPr>
            <p:spPr>
              <a:xfrm>
                <a:off x="3282950" y="1108075"/>
                <a:ext cx="3233266" cy="247178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e>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𝐵𝑢</m:t>
                                </m:r>
                              </m:e>
                            </m:mr>
                            <m:mr>
                              <m:e>
                                <m:r>
                                  <a:rPr lang="zh-CN" altLang="en-US" i="1">
                                    <a:solidFill>
                                      <a:srgbClr val="000000"/>
                                    </a:solidFill>
                                    <a:latin typeface="Cambria Math" panose="02040503050406030204" pitchFamily="18" charset="0"/>
                                  </a:rPr>
                                  <m:t>𝑦</m:t>
                                </m:r>
                              </m:e>
                              <m:e>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𝐶𝑥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𝐷𝑢</m:t>
                                </m:r>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3282950" y="1108075"/>
                <a:ext cx="3233266" cy="24717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2249488" y="2930524"/>
                <a:ext cx="5922912" cy="259355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𝐗</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𝐈</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𝐀</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𝐁𝐔</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m:t>
                                </m:r>
                              </m:e>
                            </m:mr>
                            <m:mr>
                              <m:e>
                                <m:r>
                                  <a:rPr lang="zh-CN" altLang="en-US" i="1">
                                    <a:solidFill>
                                      <a:srgbClr val="000000"/>
                                    </a:solidFill>
                                    <a:latin typeface="Cambria Math" panose="02040503050406030204" pitchFamily="18" charset="0"/>
                                  </a:rPr>
                                  <m:t>𝐘</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𝐂</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𝐈</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𝐀</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𝐁𝐔</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𝐃𝐔</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m:t>
                                </m:r>
                              </m:e>
                            </m:mr>
                          </m:m>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2249488" y="2930524"/>
                <a:ext cx="5922912" cy="2593553"/>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对象 6"/>
              <p:cNvSpPr txBox="1"/>
              <p:nvPr/>
            </p:nvSpPr>
            <p:spPr>
              <a:xfrm>
                <a:off x="3395663" y="4003674"/>
                <a:ext cx="4488705" cy="195245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𝐖</m:t>
                          </m:r>
                        </m:e>
                        <m:sub>
                          <m:r>
                            <a:rPr lang="zh-CN" altLang="en-US" i="1">
                              <a:solidFill>
                                <a:srgbClr val="000000"/>
                              </a:solidFill>
                              <a:latin typeface="Cambria Math" panose="02040503050406030204" pitchFamily="18" charset="0"/>
                            </a:rPr>
                            <m:t>𝑢𝑥</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𝐈</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𝐀</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𝐁</m:t>
                      </m:r>
                    </m:oMath>
                  </m:oMathPara>
                </a14:m>
                <a:endParaRPr lang="zh-CN" altLang="en-US" dirty="0"/>
              </a:p>
            </p:txBody>
          </p:sp>
        </mc:Choice>
        <mc:Fallback xmlns="">
          <p:sp>
            <p:nvSpPr>
              <p:cNvPr id="7" name="对象 6"/>
              <p:cNvSpPr txBox="1">
                <a:spLocks noRot="1" noChangeAspect="1" noMove="1" noResize="1" noEditPoints="1" noAdjustHandles="1" noChangeArrowheads="1" noChangeShapeType="1" noTextEdit="1"/>
              </p:cNvSpPr>
              <p:nvPr/>
            </p:nvSpPr>
            <p:spPr>
              <a:xfrm>
                <a:off x="3395663" y="4003674"/>
                <a:ext cx="4488705" cy="1952451"/>
              </a:xfrm>
              <a:prstGeom prst="rect">
                <a:avLst/>
              </a:prstGeom>
              <a:blipFill>
                <a:blip r:embed="rId6"/>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pSp>
        <p:nvGrpSpPr>
          <p:cNvPr id="4" name="组合 3"/>
          <p:cNvGrpSpPr/>
          <p:nvPr/>
        </p:nvGrpSpPr>
        <p:grpSpPr>
          <a:xfrm>
            <a:off x="389979" y="618554"/>
            <a:ext cx="9151243" cy="3656792"/>
            <a:chOff x="389980" y="670902"/>
            <a:chExt cx="9151243" cy="3656792"/>
          </a:xfrm>
        </p:grpSpPr>
        <p:sp>
          <p:nvSpPr>
            <p:cNvPr id="75" name="矩形 74"/>
            <p:cNvSpPr/>
            <p:nvPr/>
          </p:nvSpPr>
          <p:spPr>
            <a:xfrm>
              <a:off x="389980" y="670902"/>
              <a:ext cx="7638406" cy="2104872"/>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而</a:t>
              </a:r>
              <a:r>
                <a:rPr lang="en-US" altLang="zh-CN" dirty="0">
                  <a:solidFill>
                    <a:sysClr val="windowText" lastClr="000000"/>
                  </a:solidFill>
                  <a:latin typeface="宋体" panose="02010600030101010101" pitchFamily="2" charset="-122"/>
                  <a:ea typeface="宋体" panose="02010600030101010101" pitchFamily="2" charset="-122"/>
                </a:rPr>
                <a:t>u-y</a:t>
              </a:r>
              <a:r>
                <a:rPr lang="zh-CN" altLang="en-US" dirty="0">
                  <a:solidFill>
                    <a:sysClr val="windowText" lastClr="000000"/>
                  </a:solidFill>
                  <a:latin typeface="宋体" panose="02010600030101010101" pitchFamily="2" charset="-122"/>
                  <a:ea typeface="宋体" panose="02010600030101010101" pitchFamily="2" charset="-122"/>
                </a:rPr>
                <a:t>间的传递函数阵为</a:t>
              </a:r>
              <a:endParaRPr lang="en-US" altLang="zh-CN" dirty="0">
                <a:solidFill>
                  <a:sysClr val="windowText" lastClr="000000"/>
                </a:solidFill>
                <a:latin typeface="宋体" panose="02010600030101010101" pitchFamily="2" charset="-122"/>
                <a:ea typeface="宋体" panose="02010600030101010101" pitchFamily="2" charset="-122"/>
              </a:endParaRPr>
            </a:p>
            <a:p>
              <a:pPr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2.163</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它是一</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个</a:t>
              </a:r>
              <a:r>
                <a:rPr lang="en-US" altLang="zh-CN" i="1"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m</a:t>
              </a:r>
              <a:r>
                <a:rPr lang="en-US" altLang="zh-CN"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r</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矩阵</a:t>
              </a:r>
              <a:r>
                <a:rPr lang="zh-CN" altLang="en-US" dirty="0">
                  <a:solidFill>
                    <a:sysClr val="windowText" lastClr="000000"/>
                  </a:solidFill>
                  <a:latin typeface="宋体" panose="02010600030101010101" pitchFamily="2" charset="-122"/>
                  <a:ea typeface="宋体" panose="02010600030101010101" pitchFamily="2" charset="-122"/>
                </a:rPr>
                <a:t>函数，即</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2164</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2" name="对象 1"/>
                <p:cNvSpPr txBox="1"/>
                <p:nvPr/>
              </p:nvSpPr>
              <p:spPr>
                <a:xfrm>
                  <a:off x="2987825" y="1106961"/>
                  <a:ext cx="5184923" cy="210487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𝐖</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𝐂</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𝐈</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𝐀</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𝐁</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987825" y="1106961"/>
                  <a:ext cx="5184923" cy="2104872"/>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对象 4"/>
                <p:cNvSpPr txBox="1"/>
                <p:nvPr/>
              </p:nvSpPr>
              <p:spPr>
                <a:xfrm>
                  <a:off x="2123729" y="1950785"/>
                  <a:ext cx="7417494" cy="237690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𝐖</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4"/>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𝑊</m:t>
                                      </m:r>
                                    </m:e>
                                    <m:sub>
                                      <m:r>
                                        <a:rPr lang="zh-CN" altLang="en-US" i="1">
                                          <a:solidFill>
                                            <a:srgbClr val="000000"/>
                                          </a:solidFill>
                                          <a:latin typeface="Cambria Math" panose="02040503050406030204" pitchFamily="18" charset="0"/>
                                        </a:rPr>
                                        <m:t>11</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m:t>
                                  </m:r>
                                </m:e>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𝑊</m:t>
                                      </m:r>
                                    </m:e>
                                    <m:sub>
                                      <m:r>
                                        <a:rPr lang="zh-CN" altLang="en-US" i="1">
                                          <a:solidFill>
                                            <a:srgbClr val="000000"/>
                                          </a:solidFill>
                                          <a:latin typeface="Cambria Math" panose="02040503050406030204" pitchFamily="18" charset="0"/>
                                        </a:rPr>
                                        <m:t>12</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m:t>
                                  </m:r>
                                </m:e>
                                <m:e>
                                  <m:r>
                                    <a:rPr lang="zh-CN" altLang="en-US" i="1">
                                      <a:solidFill>
                                        <a:srgbClr val="000000"/>
                                      </a:solidFill>
                                      <a:latin typeface="Cambria Math" panose="02040503050406030204" pitchFamily="18" charset="0"/>
                                    </a:rPr>
                                    <m:t>⋯</m:t>
                                  </m:r>
                                </m:e>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𝑊</m:t>
                                      </m:r>
                                    </m:e>
                                    <m:sub>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𝑟</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m:t>
                                  </m:r>
                                </m:e>
                              </m:m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𝑊</m:t>
                                      </m:r>
                                    </m:e>
                                    <m:sub>
                                      <m:r>
                                        <a:rPr lang="zh-CN" altLang="en-US" i="1">
                                          <a:solidFill>
                                            <a:srgbClr val="000000"/>
                                          </a:solidFill>
                                          <a:latin typeface="Cambria Math" panose="02040503050406030204" pitchFamily="18" charset="0"/>
                                        </a:rPr>
                                        <m:t>21</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m:t>
                                  </m:r>
                                </m:e>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𝑊</m:t>
                                      </m:r>
                                    </m:e>
                                    <m:sub>
                                      <m:r>
                                        <a:rPr lang="zh-CN" altLang="en-US" i="1">
                                          <a:solidFill>
                                            <a:srgbClr val="000000"/>
                                          </a:solidFill>
                                          <a:latin typeface="Cambria Math" panose="02040503050406030204" pitchFamily="18" charset="0"/>
                                        </a:rPr>
                                        <m:t>22</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m:t>
                                  </m:r>
                                </m:e>
                                <m:e>
                                  <m:r>
                                    <a:rPr lang="zh-CN" altLang="en-US" i="1">
                                      <a:solidFill>
                                        <a:srgbClr val="000000"/>
                                      </a:solidFill>
                                      <a:latin typeface="Cambria Math" panose="02040503050406030204" pitchFamily="18" charset="0"/>
                                    </a:rPr>
                                    <m:t>⋯</m:t>
                                  </m:r>
                                </m:e>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𝑊</m:t>
                                      </m:r>
                                    </m:e>
                                    <m:sub>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𝑟</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m:t>
                                  </m:r>
                                </m:e>
                              </m:mr>
                              <m:mr>
                                <m:e>
                                  <m:r>
                                    <a:rPr lang="zh-CN" altLang="en-US" i="1">
                                      <a:solidFill>
                                        <a:srgbClr val="000000"/>
                                      </a:solidFill>
                                      <a:latin typeface="Cambria Math" panose="02040503050406030204" pitchFamily="18" charset="0"/>
                                    </a:rPr>
                                    <m:t>⋮</m:t>
                                  </m:r>
                                </m:e>
                                <m:e>
                                  <m:r>
                                    <a:rPr lang="zh-CN" altLang="en-US" i="1">
                                      <a:solidFill>
                                        <a:srgbClr val="000000"/>
                                      </a:solidFill>
                                      <a:latin typeface="Cambria Math" panose="02040503050406030204" pitchFamily="18" charset="0"/>
                                    </a:rPr>
                                    <m:t>⋮</m:t>
                                  </m:r>
                                </m:e>
                                <m:e/>
                                <m:e>
                                  <m:r>
                                    <a:rPr lang="zh-CN" altLang="en-US" i="1">
                                      <a:solidFill>
                                        <a:srgbClr val="000000"/>
                                      </a:solidFill>
                                      <a:latin typeface="Cambria Math" panose="02040503050406030204" pitchFamily="18" charset="0"/>
                                    </a:rPr>
                                    <m:t>⋮</m:t>
                                  </m:r>
                                </m:e>
                              </m:m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𝑊</m:t>
                                      </m:r>
                                    </m:e>
                                    <m:sub>
                                      <m:r>
                                        <a:rPr lang="zh-CN" altLang="en-US" i="1">
                                          <a:solidFill>
                                            <a:srgbClr val="000000"/>
                                          </a:solidFill>
                                          <a:latin typeface="Cambria Math" panose="02040503050406030204" pitchFamily="18" charset="0"/>
                                        </a:rPr>
                                        <m:t>𝑚</m:t>
                                      </m:r>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m:t>
                                  </m:r>
                                </m:e>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𝑊</m:t>
                                      </m:r>
                                    </m:e>
                                    <m:sub>
                                      <m:r>
                                        <a:rPr lang="zh-CN" altLang="en-US" i="1">
                                          <a:solidFill>
                                            <a:srgbClr val="000000"/>
                                          </a:solidFill>
                                          <a:latin typeface="Cambria Math" panose="02040503050406030204" pitchFamily="18" charset="0"/>
                                        </a:rPr>
                                        <m:t>𝑚</m:t>
                                      </m:r>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m:t>
                                  </m:r>
                                </m:e>
                                <m:e>
                                  <m:r>
                                    <a:rPr lang="zh-CN" altLang="en-US" i="1">
                                      <a:solidFill>
                                        <a:srgbClr val="000000"/>
                                      </a:solidFill>
                                      <a:latin typeface="Cambria Math" panose="02040503050406030204" pitchFamily="18" charset="0"/>
                                    </a:rPr>
                                    <m:t>⋯</m:t>
                                  </m:r>
                                </m:e>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𝑊</m:t>
                                      </m:r>
                                    </m:e>
                                    <m:sub>
                                      <m:r>
                                        <a:rPr lang="zh-CN" altLang="en-US" i="1">
                                          <a:solidFill>
                                            <a:srgbClr val="000000"/>
                                          </a:solidFill>
                                          <a:latin typeface="Cambria Math" panose="02040503050406030204" pitchFamily="18" charset="0"/>
                                        </a:rPr>
                                        <m:t>𝑚𝑟</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m:t>
                                  </m:r>
                                </m:e>
                              </m:mr>
                            </m:m>
                          </m:e>
                        </m:d>
                      </m:oMath>
                    </m:oMathPara>
                  </a14:m>
                  <a:endParaRPr lang="zh-CN" altLang="en-US" dirty="0"/>
                </a:p>
              </p:txBody>
            </p:sp>
          </mc:Choice>
          <mc:Fallback xmlns="">
            <p:sp>
              <p:nvSpPr>
                <p:cNvPr id="5" name="对象 4"/>
                <p:cNvSpPr txBox="1">
                  <a:spLocks noRot="1" noChangeAspect="1" noMove="1" noResize="1" noEditPoints="1" noAdjustHandles="1" noChangeArrowheads="1" noChangeShapeType="1" noTextEdit="1"/>
                </p:cNvSpPr>
                <p:nvPr/>
              </p:nvSpPr>
              <p:spPr>
                <a:xfrm>
                  <a:off x="2123729" y="1950785"/>
                  <a:ext cx="7417494" cy="2376909"/>
                </a:xfrm>
                <a:prstGeom prst="rect">
                  <a:avLst/>
                </a:prstGeom>
                <a:blipFill>
                  <a:blip r:embed="rId5"/>
                  <a:stretch>
                    <a:fillRect/>
                  </a:stretch>
                </a:blipFill>
              </p:spPr>
              <p:txBody>
                <a:bodyPr/>
                <a:lstStyle/>
                <a:p>
                  <a:r>
                    <a:rPr lang="zh-CN" altLang="en-US">
                      <a:noFill/>
                    </a:rPr>
                    <a:t> </a:t>
                  </a:r>
                </a:p>
              </p:txBody>
            </p:sp>
          </mc:Fallback>
        </mc:AlternateContent>
      </p:grpSp>
      <p:grpSp>
        <p:nvGrpSpPr>
          <p:cNvPr id="7" name="组合 6"/>
          <p:cNvGrpSpPr/>
          <p:nvPr/>
        </p:nvGrpSpPr>
        <p:grpSpPr>
          <a:xfrm>
            <a:off x="534342" y="3272331"/>
            <a:ext cx="7638405" cy="1291379"/>
            <a:chOff x="389980" y="3522951"/>
            <a:chExt cx="7638405" cy="1291379"/>
          </a:xfrm>
        </p:grpSpPr>
        <p:sp>
          <p:nvSpPr>
            <p:cNvPr id="8" name="文本框 7"/>
            <p:cNvSpPr txBox="1"/>
            <p:nvPr/>
          </p:nvSpPr>
          <p:spPr>
            <a:xfrm>
              <a:off x="389980" y="3522951"/>
              <a:ext cx="7638405" cy="1291379"/>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其中各元素  </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都是标量函数，它表征第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j </a:t>
              </a:r>
              <a:r>
                <a:rPr lang="zh-CN" altLang="en-US" dirty="0">
                  <a:solidFill>
                    <a:sysClr val="windowText" lastClr="000000"/>
                  </a:solidFill>
                  <a:latin typeface="宋体" panose="02010600030101010101" pitchFamily="2" charset="-122"/>
                  <a:ea typeface="宋体" panose="02010600030101010101" pitchFamily="2" charset="-122"/>
                </a:rPr>
                <a:t>个输入对第 </a:t>
              </a:r>
              <a:r>
                <a:rPr lang="en-US" altLang="zh-CN" i="1"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i</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宋体" panose="02010600030101010101" pitchFamily="2" charset="-122"/>
                  <a:ea typeface="宋体" panose="02010600030101010101" pitchFamily="2" charset="-122"/>
                </a:rPr>
                <a:t>个输出的传递关系。当时      ，表示不同标号的输入与输出之间相互有关联，称为有耦合关系，这正是多输入多输出系统有别于单输入单输出系统之处。</a:t>
              </a:r>
              <a:endParaRPr lang="zh-CN" altLang="en-US" dirty="0"/>
            </a:p>
          </p:txBody>
        </p:sp>
        <mc:AlternateContent xmlns:mc="http://schemas.openxmlformats.org/markup-compatibility/2006" xmlns:a14="http://schemas.microsoft.com/office/drawing/2010/main">
          <mc:Choice Requires="a14">
            <p:sp>
              <p:nvSpPr>
                <p:cNvPr id="9" name="对象 8"/>
                <p:cNvSpPr txBox="1"/>
                <p:nvPr/>
              </p:nvSpPr>
              <p:spPr>
                <a:xfrm>
                  <a:off x="1619351" y="3587545"/>
                  <a:ext cx="1080095" cy="666384"/>
                </a:xfrm>
                <a:prstGeom prst="rect">
                  <a:avLst/>
                </a:prstGeom>
              </p:spPr>
              <p:txBody>
                <a:bodyPr>
                  <a:normAutofit/>
                </a:bodyPr>
                <a:lstStyle/>
                <a:p>
                  <a14:m>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𝑊</m:t>
                          </m:r>
                        </m:e>
                        <m:sub>
                          <m:r>
                            <a:rPr lang="zh-CN" altLang="en-US" i="1">
                              <a:solidFill>
                                <a:srgbClr val="000000"/>
                              </a:solidFill>
                              <a:latin typeface="Cambria Math" panose="02040503050406030204" pitchFamily="18" charset="0"/>
                            </a:rPr>
                            <m:t>𝑖𝑗</m:t>
                          </m:r>
                        </m:sub>
                      </m:sSub>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e>
                      </m:d>
                    </m:oMath>
                  </a14:m>
                  <a:r>
                    <a:rPr lang="zh-CN" altLang="en-US" dirty="0"/>
                    <a:t> </a:t>
                  </a:r>
                </a:p>
              </p:txBody>
            </p:sp>
          </mc:Choice>
          <mc:Fallback xmlns="">
            <p:sp>
              <p:nvSpPr>
                <p:cNvPr id="9" name="对象 8"/>
                <p:cNvSpPr txBox="1">
                  <a:spLocks noRot="1" noChangeAspect="1" noMove="1" noResize="1" noEditPoints="1" noAdjustHandles="1" noChangeArrowheads="1" noChangeShapeType="1" noTextEdit="1"/>
                </p:cNvSpPr>
                <p:nvPr/>
              </p:nvSpPr>
              <p:spPr>
                <a:xfrm>
                  <a:off x="1619351" y="3587545"/>
                  <a:ext cx="1080095" cy="666384"/>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对象 10"/>
                <p:cNvSpPr txBox="1"/>
                <p:nvPr/>
              </p:nvSpPr>
              <p:spPr>
                <a:xfrm>
                  <a:off x="1619351" y="4002128"/>
                  <a:ext cx="1474936" cy="80084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𝑖</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𝑗</m:t>
                        </m:r>
                      </m:oMath>
                    </m:oMathPara>
                  </a14:m>
                  <a:endParaRPr lang="zh-CN" altLang="en-US" dirty="0"/>
                </a:p>
              </p:txBody>
            </p:sp>
          </mc:Choice>
          <mc:Fallback xmlns="">
            <p:sp>
              <p:nvSpPr>
                <p:cNvPr id="11" name="对象 10"/>
                <p:cNvSpPr txBox="1">
                  <a:spLocks noRot="1" noChangeAspect="1" noMove="1" noResize="1" noEditPoints="1" noAdjustHandles="1" noChangeArrowheads="1" noChangeShapeType="1" noTextEdit="1"/>
                </p:cNvSpPr>
                <p:nvPr/>
              </p:nvSpPr>
              <p:spPr>
                <a:xfrm>
                  <a:off x="1619351" y="4002128"/>
                  <a:ext cx="1474936" cy="800841"/>
                </a:xfrm>
                <a:prstGeom prst="rect">
                  <a:avLst/>
                </a:prstGeom>
                <a:blipFill>
                  <a:blip r:embed="rId7"/>
                  <a:stretch>
                    <a:fillRect/>
                  </a:stretch>
                </a:blipFill>
              </p:spPr>
              <p:txBody>
                <a:bodyPr/>
                <a:lstStyle/>
                <a:p>
                  <a:r>
                    <a:rPr lang="zh-CN" alt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3" y="995808"/>
            <a:ext cx="6641767"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2</a:t>
            </a:r>
            <a:r>
              <a:rPr lang="zh-CN" altLang="en-US" dirty="0">
                <a:solidFill>
                  <a:sysClr val="windowText" lastClr="000000"/>
                </a:solidFill>
                <a:latin typeface="宋体" panose="02010600030101010101" pitchFamily="2" charset="-122"/>
                <a:ea typeface="宋体" panose="02010600030101010101" pitchFamily="2" charset="-122"/>
              </a:rPr>
              <a:t>）、若</a:t>
            </a:r>
            <a:r>
              <a:rPr lang="en-US" altLang="zh-CN" dirty="0">
                <a:solidFill>
                  <a:sysClr val="windowText" lastClr="000000"/>
                </a:solidFill>
                <a:latin typeface="宋体" panose="02010600030101010101" pitchFamily="2" charset="-122"/>
                <a:ea typeface="宋体" panose="02010600030101010101" pitchFamily="2" charset="-122"/>
              </a:rPr>
              <a:t>A</a:t>
            </a:r>
            <a:r>
              <a:rPr lang="zh-CN" altLang="en-US" dirty="0">
                <a:solidFill>
                  <a:sysClr val="windowText" lastClr="000000"/>
                </a:solidFill>
                <a:latin typeface="宋体" panose="02010600030101010101" pitchFamily="2" charset="-122"/>
                <a:ea typeface="宋体" panose="02010600030101010101" pitchFamily="2" charset="-122"/>
              </a:rPr>
              <a:t>能够通过非奇异变换给予对角化，即</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sp>
        <p:nvSpPr>
          <p:cNvPr id="30" name="矩形 29"/>
          <p:cNvSpPr/>
          <p:nvPr/>
        </p:nvSpPr>
        <p:spPr>
          <a:xfrm>
            <a:off x="1531150" y="4004625"/>
            <a:ext cx="6641767" cy="455253"/>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式中，</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P</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为变换矩阵</a:t>
            </a:r>
            <a:r>
              <a:rPr lang="zh-CN" altLang="en-US" dirty="0">
                <a:solidFill>
                  <a:sysClr val="windowText" lastClr="000000"/>
                </a:solidFill>
                <a:latin typeface="宋体" panose="02010600030101010101" pitchFamily="2" charset="-122"/>
                <a:ea typeface="宋体" panose="02010600030101010101" pitchFamily="2" charset="-122"/>
              </a:rPr>
              <a:t>。</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1619672" y="1676901"/>
                <a:ext cx="1654175" cy="44291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𝑃</m:t>
                          </m:r>
                        </m:e>
                        <m:sup>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𝐴𝑃</m:t>
                      </m:r>
                      <m:r>
                        <a:rPr lang="zh-CN" altLang="en-US" i="1">
                          <a:solidFill>
                            <a:srgbClr val="000000"/>
                          </a:solidFill>
                          <a:latin typeface="Cambria Math" panose="02040503050406030204" pitchFamily="18" charset="0"/>
                        </a:rPr>
                        <m:t>=</m:t>
                      </m:r>
                      <m:r>
                        <m:rPr>
                          <m:sty m:val="p"/>
                        </m:rPr>
                        <a:rPr lang="zh-CN" altLang="en-US" i="1">
                          <a:solidFill>
                            <a:srgbClr val="000000"/>
                          </a:solidFill>
                          <a:latin typeface="Cambria Math" panose="02040503050406030204" pitchFamily="18" charset="0"/>
                        </a:rPr>
                        <m:t>Λ</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619672" y="1676901"/>
                <a:ext cx="1654175" cy="442912"/>
              </a:xfrm>
              <a:prstGeom prst="rect">
                <a:avLst/>
              </a:prstGeom>
              <a:blipFill rotWithShape="1">
                <a:blip r:embed="rId4"/>
                <a:stretch>
                  <a:fillRect l="-26" t="-113" r="26" b="4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对象 2"/>
              <p:cNvSpPr txBox="1"/>
              <p:nvPr/>
            </p:nvSpPr>
            <p:spPr>
              <a:xfrm>
                <a:off x="1547664" y="2358028"/>
                <a:ext cx="6402785" cy="210185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sty m:val="p"/>
                        </m:rPr>
                        <a:rPr lang="zh-CN" altLang="en-US" i="1">
                          <a:solidFill>
                            <a:srgbClr val="000000"/>
                          </a:solidFill>
                          <a:latin typeface="Cambria Math" panose="02040503050406030204" pitchFamily="18" charset="0"/>
                        </a:rPr>
                        <m:t>Φ</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𝐴𝑡</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𝑃</m:t>
                      </m:r>
                      <m:d>
                        <m:dPr>
                          <m:begChr m:val="["/>
                          <m:endChr m:val="]"/>
                          <m:ctrlPr>
                            <a:rPr lang="zh-CN" altLang="en-US" i="1">
                              <a:solidFill>
                                <a:srgbClr val="000000"/>
                              </a:solidFill>
                              <a:latin typeface="Cambria Math" panose="02040503050406030204" pitchFamily="18" charset="0"/>
                            </a:rPr>
                          </m:ctrlPr>
                        </m:dPr>
                        <m:e>
                          <m:m>
                            <m:mPr>
                              <m:plcHide m:val="on"/>
                              <m:mcs>
                                <m:mc>
                                  <m:mcPr>
                                    <m:count m:val="5"/>
                                    <m:mcJc m:val="center"/>
                                  </m:mcPr>
                                </m:mc>
                              </m:mcs>
                              <m:ctrlPr>
                                <a:rPr lang="zh-CN" altLang="en-US" i="1">
                                  <a:solidFill>
                                    <a:srgbClr val="000000"/>
                                  </a:solidFill>
                                  <a:latin typeface="Cambria Math" panose="02040503050406030204" pitchFamily="18" charset="0"/>
                                </a:rPr>
                              </m:ctrlPr>
                            </m:mPr>
                            <m:mr>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𝑠</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𝑡</m:t>
                                    </m:r>
                                  </m:sup>
                                </m:sSup>
                              </m:e>
                              <m:e/>
                              <m:e/>
                              <m:e/>
                              <m:e>
                                <m:r>
                                  <a:rPr lang="zh-CN" altLang="en-US" i="1">
                                    <a:solidFill>
                                      <a:srgbClr val="000000"/>
                                    </a:solidFill>
                                    <a:latin typeface="Cambria Math" panose="02040503050406030204" pitchFamily="18" charset="0"/>
                                  </a:rPr>
                                  <m:t>0</m:t>
                                </m:r>
                              </m:e>
                            </m:mr>
                            <m:mr>
                              <m:e/>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𝑠</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𝑡</m:t>
                                    </m:r>
                                  </m:sup>
                                </m:sSup>
                              </m:e>
                              <m:e/>
                              <m:e/>
                              <m:e/>
                            </m:mr>
                            <m:mr>
                              <m:e/>
                              <m:e/>
                              <m:e>
                                <m:r>
                                  <a:rPr lang="zh-CN" altLang="en-US" i="1">
                                    <a:solidFill>
                                      <a:srgbClr val="000000"/>
                                    </a:solidFill>
                                    <a:latin typeface="Cambria Math" panose="02040503050406030204" pitchFamily="18" charset="0"/>
                                  </a:rPr>
                                  <m:t>⋱</m:t>
                                </m:r>
                              </m:e>
                              <m:e/>
                              <m:e/>
                            </m:mr>
                            <m:mr>
                              <m:e/>
                              <m:e/>
                              <m:e/>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𝑠</m:t>
                                        </m:r>
                                      </m:e>
                                      <m:sub>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𝑡</m:t>
                                    </m:r>
                                  </m:sup>
                                </m:sSup>
                              </m:e>
                              <m:e/>
                            </m:mr>
                            <m:mr>
                              <m:e>
                                <m:r>
                                  <a:rPr lang="zh-CN" altLang="en-US" i="1">
                                    <a:solidFill>
                                      <a:srgbClr val="000000"/>
                                    </a:solidFill>
                                    <a:latin typeface="Cambria Math" panose="02040503050406030204" pitchFamily="18" charset="0"/>
                                  </a:rPr>
                                  <m:t>0</m:t>
                                </m:r>
                              </m:e>
                              <m:e/>
                              <m:e/>
                              <m:e/>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𝑠</m:t>
                                        </m:r>
                                      </m:e>
                                      <m:sub>
                                        <m:r>
                                          <a:rPr lang="zh-CN" altLang="en-US" i="1">
                                            <a:solidFill>
                                              <a:srgbClr val="000000"/>
                                            </a:solidFill>
                                            <a:latin typeface="Cambria Math" panose="02040503050406030204" pitchFamily="18" charset="0"/>
                                          </a:rPr>
                                          <m:t>𝑛</m:t>
                                        </m:r>
                                      </m:sub>
                                    </m:sSub>
                                    <m:r>
                                      <a:rPr lang="zh-CN" altLang="en-US" i="1">
                                        <a:solidFill>
                                          <a:srgbClr val="000000"/>
                                        </a:solidFill>
                                        <a:latin typeface="Cambria Math" panose="02040503050406030204" pitchFamily="18" charset="0"/>
                                      </a:rPr>
                                      <m:t>𝑡</m:t>
                                    </m:r>
                                  </m:sup>
                                </m:sSup>
                              </m:e>
                            </m:mr>
                          </m:m>
                        </m:e>
                      </m:d>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𝑃</m:t>
                          </m:r>
                        </m:e>
                        <m:sup>
                          <m:r>
                            <a:rPr lang="zh-CN" altLang="en-US" i="1">
                              <a:solidFill>
                                <a:srgbClr val="000000"/>
                              </a:solidFill>
                              <a:latin typeface="Cambria Math" panose="02040503050406030204" pitchFamily="18" charset="0"/>
                            </a:rPr>
                            <m:t>−1</m:t>
                          </m:r>
                        </m:sup>
                      </m:sSup>
                    </m:oMath>
                  </m:oMathPara>
                </a14:m>
                <a:endParaRPr lang="zh-CN" altLang="en-US" dirty="0"/>
              </a:p>
            </p:txBody>
          </p:sp>
        </mc:Choice>
        <mc:Fallback xmlns="">
          <p:sp>
            <p:nvSpPr>
              <p:cNvPr id="3" name="对象 2"/>
              <p:cNvSpPr txBox="1">
                <a:spLocks noRot="1" noChangeAspect="1" noMove="1" noResize="1" noEditPoints="1" noAdjustHandles="1" noChangeArrowheads="1" noChangeShapeType="1" noTextEdit="1"/>
              </p:cNvSpPr>
              <p:nvPr/>
            </p:nvSpPr>
            <p:spPr>
              <a:xfrm>
                <a:off x="1547664" y="2358028"/>
                <a:ext cx="6402785" cy="2101850"/>
              </a:xfrm>
              <a:prstGeom prst="rect">
                <a:avLst/>
              </a:prstGeom>
              <a:blipFill rotWithShape="1">
                <a:blip r:embed="rId5"/>
                <a:stretch>
                  <a:fillRect l="-3" t="-13" r="4" b="13"/>
                </a:stretch>
              </a:blipFill>
            </p:spPr>
            <p:txBody>
              <a:bodyPr/>
              <a:lstStyle/>
              <a:p>
                <a:r>
                  <a:rPr lang="zh-CN" altLang="en-US">
                    <a:noFill/>
                  </a:rPr>
                  <a:t> </a:t>
                </a:r>
              </a:p>
            </p:txBody>
          </p:sp>
        </mc:Fallback>
      </mc:AlternateContent>
      <p:sp>
        <p:nvSpPr>
          <p:cNvPr id="11" name="文本框 10"/>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30" grpId="0"/>
      <p:bldP spid="3" grpId="0"/>
      <p:bldP spid="11" grpId="0"/>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89980" y="670902"/>
            <a:ext cx="8070452" cy="1689373"/>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同前，式</a:t>
            </a:r>
            <a:r>
              <a:rPr lang="en-US" altLang="zh-CN" dirty="0">
                <a:solidFill>
                  <a:sysClr val="windowText" lastClr="000000"/>
                </a:solidFill>
                <a:latin typeface="宋体" panose="02010600030101010101" pitchFamily="2" charset="-122"/>
                <a:ea typeface="宋体" panose="02010600030101010101" pitchFamily="2" charset="-122"/>
              </a:rPr>
              <a:t>(2.162)</a:t>
            </a:r>
            <a:r>
              <a:rPr lang="zh-CN" altLang="en-US" dirty="0">
                <a:solidFill>
                  <a:sysClr val="windowText" lastClr="000000"/>
                </a:solidFill>
                <a:latin typeface="宋体" panose="02010600030101010101" pitchFamily="2" charset="-122"/>
                <a:ea typeface="宋体" panose="02010600030101010101" pitchFamily="2" charset="-122"/>
              </a:rPr>
              <a:t>和式</a:t>
            </a:r>
            <a:r>
              <a:rPr lang="en-US" altLang="zh-CN" dirty="0">
                <a:solidFill>
                  <a:sysClr val="windowText" lastClr="000000"/>
                </a:solidFill>
                <a:latin typeface="宋体" panose="02010600030101010101" pitchFamily="2" charset="-122"/>
                <a:ea typeface="宋体" panose="02010600030101010101" pitchFamily="2" charset="-122"/>
              </a:rPr>
              <a:t>(2.163)</a:t>
            </a:r>
            <a:r>
              <a:rPr lang="zh-CN" altLang="en-US" dirty="0">
                <a:solidFill>
                  <a:sysClr val="windowText" lastClr="000000"/>
                </a:solidFill>
                <a:latin typeface="宋体" panose="02010600030101010101" pitchFamily="2" charset="-122"/>
                <a:ea typeface="宋体" panose="02010600030101010101" pitchFamily="2" charset="-122"/>
              </a:rPr>
              <a:t>还可分别表示为</a:t>
            </a:r>
            <a:endParaRPr lang="en-US" altLang="zh-CN" dirty="0">
              <a:solidFill>
                <a:sysClr val="windowText" lastClr="000000"/>
              </a:solidFill>
              <a:latin typeface="宋体" panose="02010600030101010101" pitchFamily="2" charset="-122"/>
              <a:ea typeface="宋体" panose="02010600030101010101" pitchFamily="2" charset="-122"/>
            </a:endParaRPr>
          </a:p>
          <a:p>
            <a:pPr algn="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(2.165)</a:t>
            </a: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和</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2.166</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10" name="矩形 9"/>
          <p:cNvSpPr/>
          <p:nvPr/>
        </p:nvSpPr>
        <p:spPr>
          <a:xfrm>
            <a:off x="467544" y="3353738"/>
            <a:ext cx="7638406" cy="858377"/>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应当指出，同一系统，尽管其状态空间表达式可以作各种非奇异变换而具有不同形式，但它的传递函数阵是唯一的。</a:t>
            </a: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2" name="对象 1"/>
              <p:cNvSpPr txBox="1"/>
              <p:nvPr/>
            </p:nvSpPr>
            <p:spPr>
              <a:xfrm>
                <a:off x="2051050" y="1030288"/>
                <a:ext cx="7273478" cy="391772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𝐖</m:t>
                          </m:r>
                        </m:e>
                        <m:sub>
                          <m:r>
                            <a:rPr lang="zh-CN" altLang="en-US" i="1">
                              <a:solidFill>
                                <a:srgbClr val="000000"/>
                              </a:solidFill>
                              <a:latin typeface="Cambria Math" panose="02040503050406030204" pitchFamily="18" charset="0"/>
                            </a:rPr>
                            <m:t>𝑢𝑥</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𝐈</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𝐀</m:t>
                          </m:r>
                          <m:r>
                            <a:rPr lang="zh-CN" altLang="en-US" i="1">
                              <a:solidFill>
                                <a:srgbClr val="000000"/>
                              </a:solidFill>
                              <a:latin typeface="Cambria Math" panose="02040503050406030204" pitchFamily="18" charset="0"/>
                            </a:rPr>
                            <m:t>|</m:t>
                          </m:r>
                        </m:den>
                      </m:f>
                      <m:r>
                        <a:rPr lang="zh-CN" altLang="en-US" i="1">
                          <a:solidFill>
                            <a:srgbClr val="000000"/>
                          </a:solidFill>
                          <a:latin typeface="Cambria Math" panose="02040503050406030204" pitchFamily="18" charset="0"/>
                        </a:rPr>
                        <m:t>[</m:t>
                      </m:r>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adj</m:t>
                          </m:r>
                        </m:fName>
                        <m:e>
                          <m:r>
                            <a:rPr lang="zh-CN" altLang="en-US" i="1">
                              <a:solidFill>
                                <a:srgbClr val="000000"/>
                              </a:solidFill>
                              <a:latin typeface="Cambria Math" panose="02040503050406030204" pitchFamily="18" charset="0"/>
                            </a:rPr>
                            <m:t>(</m:t>
                          </m:r>
                        </m:e>
                      </m:func>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𝐈</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𝐀</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𝐁</m:t>
                      </m:r>
                      <m:r>
                        <a:rPr lang="zh-CN" altLang="en-US" i="1">
                          <a:solidFill>
                            <a:srgbClr val="000000"/>
                          </a:solidFill>
                          <a:latin typeface="Cambria Math" panose="02040503050406030204" pitchFamily="18" charset="0"/>
                        </a:rPr>
                        <m:t>]</m:t>
                      </m:r>
                    </m:oMath>
                    <m:oMath xmlns:m="http://schemas.openxmlformats.org/officeDocument/2006/math">
                      <m:r>
                        <a:rPr lang="zh-CN" altLang="en-US" i="1">
                          <a:solidFill>
                            <a:srgbClr val="000000"/>
                          </a:solidFill>
                          <a:latin typeface="Cambria Math" panose="02040503050406030204" pitchFamily="18" charset="0"/>
                        </a:rPr>
                        <m:t>𝐖</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𝐈</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𝐀</m:t>
                          </m:r>
                          <m:r>
                            <a:rPr lang="zh-CN" altLang="en-US" i="1">
                              <a:solidFill>
                                <a:srgbClr val="000000"/>
                              </a:solidFill>
                              <a:latin typeface="Cambria Math" panose="02040503050406030204" pitchFamily="18" charset="0"/>
                            </a:rPr>
                            <m:t>|</m:t>
                          </m:r>
                        </m:den>
                      </m:f>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𝐂</m:t>
                      </m:r>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adj</m:t>
                          </m:r>
                        </m:fName>
                        <m:e>
                          <m:r>
                            <a:rPr lang="zh-CN" altLang="en-US" i="1">
                              <a:solidFill>
                                <a:srgbClr val="000000"/>
                              </a:solidFill>
                              <a:latin typeface="Cambria Math" panose="02040503050406030204" pitchFamily="18" charset="0"/>
                            </a:rPr>
                            <m:t>(</m:t>
                          </m:r>
                        </m:e>
                      </m:func>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𝐈</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𝐀</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𝐁</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𝐃</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𝐈</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𝐀</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051050" y="1030288"/>
                <a:ext cx="7273478" cy="3917724"/>
              </a:xfrm>
              <a:prstGeom prst="rect">
                <a:avLst/>
              </a:prstGeom>
              <a:blipFill>
                <a:blip r:embed="rId4"/>
                <a:stretch>
                  <a:fillRect/>
                </a:stretch>
              </a:blipFill>
            </p:spPr>
            <p:txBody>
              <a:bodyPr/>
              <a:lstStyle/>
              <a:p>
                <a:r>
                  <a:rPr lang="zh-CN" altLang="en-US">
                    <a:noFill/>
                  </a:rPr>
                  <a:t> </a:t>
                </a:r>
              </a:p>
            </p:txBody>
          </p:sp>
        </mc:Fallback>
      </mc:AlternateContent>
      <p:grpSp>
        <p:nvGrpSpPr>
          <p:cNvPr id="4" name="组合 3"/>
          <p:cNvGrpSpPr/>
          <p:nvPr/>
        </p:nvGrpSpPr>
        <p:grpSpPr>
          <a:xfrm>
            <a:off x="467544" y="2421631"/>
            <a:ext cx="7638406" cy="870751"/>
            <a:chOff x="389978" y="2713546"/>
            <a:chExt cx="7638406" cy="870751"/>
          </a:xfrm>
        </p:grpSpPr>
        <p:sp>
          <p:nvSpPr>
            <p:cNvPr id="9" name="矩形 8"/>
            <p:cNvSpPr/>
            <p:nvPr/>
          </p:nvSpPr>
          <p:spPr>
            <a:xfrm>
              <a:off x="389978" y="2713546"/>
              <a:ext cx="7638406" cy="870751"/>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可见，</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和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W</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s</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的分母都是系统系数矩阵</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的特征多项式，而它们的分子都是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s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多项式矩阵。</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对象 4"/>
                <p:cNvSpPr txBox="1"/>
                <p:nvPr/>
              </p:nvSpPr>
              <p:spPr>
                <a:xfrm>
                  <a:off x="1512079" y="2784125"/>
                  <a:ext cx="922809" cy="58025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𝑊</m:t>
                            </m:r>
                          </m:e>
                          <m:sub>
                            <m:r>
                              <a:rPr lang="zh-CN" altLang="en-US" i="1">
                                <a:solidFill>
                                  <a:srgbClr val="000000"/>
                                </a:solidFill>
                                <a:latin typeface="Cambria Math" panose="02040503050406030204" pitchFamily="18" charset="0"/>
                              </a:rPr>
                              <m:t>𝑖𝑗</m:t>
                            </m:r>
                          </m:sub>
                        </m:sSub>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e>
                        </m:d>
                      </m:oMath>
                    </m:oMathPara>
                  </a14:m>
                  <a:endParaRPr lang="zh-CN" altLang="en-US" dirty="0"/>
                </a:p>
              </p:txBody>
            </p:sp>
          </mc:Choice>
          <mc:Fallback xmlns="">
            <p:sp>
              <p:nvSpPr>
                <p:cNvPr id="5" name="对象 4"/>
                <p:cNvSpPr txBox="1">
                  <a:spLocks noRot="1" noChangeAspect="1" noMove="1" noResize="1" noEditPoints="1" noAdjustHandles="1" noChangeArrowheads="1" noChangeShapeType="1" noTextEdit="1"/>
                </p:cNvSpPr>
                <p:nvPr/>
              </p:nvSpPr>
              <p:spPr>
                <a:xfrm>
                  <a:off x="1512079" y="2784125"/>
                  <a:ext cx="922809" cy="580256"/>
                </a:xfrm>
                <a:prstGeom prst="rect">
                  <a:avLst/>
                </a:prstGeom>
                <a:blipFill>
                  <a:blip r:embed="rId5"/>
                  <a:stretch>
                    <a:fillRect/>
                  </a:stretch>
                </a:blipFill>
              </p:spPr>
              <p:txBody>
                <a:bodyPr/>
                <a:lstStyle/>
                <a:p>
                  <a:r>
                    <a:rPr lang="zh-CN" alt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10" grpId="0"/>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2" y="555436"/>
            <a:ext cx="7638406" cy="3351367"/>
          </a:xfrm>
          <a:prstGeom prst="rect">
            <a:avLst/>
          </a:prstGeom>
          <a:noFill/>
        </p:spPr>
        <p:txBody>
          <a:bodyPr wrap="square">
            <a:spAutoFit/>
          </a:bodyPr>
          <a:lstStyle/>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    2</a:t>
            </a:r>
            <a:r>
              <a:rPr lang="zh-CN" altLang="en-US" dirty="0">
                <a:solidFill>
                  <a:sysClr val="windowText" lastClr="000000"/>
                </a:solidFill>
                <a:latin typeface="宋体" panose="02010600030101010101" pitchFamily="2" charset="-122"/>
                <a:ea typeface="宋体" panose="02010600030101010101" pitchFamily="2" charset="-122"/>
              </a:rPr>
              <a:t>、可控、可观测系统的传递函数（阵）特性</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zh-CN" altLang="en-US"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    (1)</a:t>
            </a:r>
            <a:r>
              <a:rPr lang="zh-CN" altLang="en-US" dirty="0">
                <a:solidFill>
                  <a:sysClr val="windowText" lastClr="000000"/>
                </a:solidFill>
                <a:latin typeface="宋体" panose="02010600030101010101" pitchFamily="2" charset="-122"/>
                <a:ea typeface="宋体" panose="02010600030101010101" pitchFamily="2" charset="-122"/>
              </a:rPr>
              <a:t>系统状态完全可控的充分必要条件是在传递函数  </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或传递函数阵 </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中不出现相约现象。如果发生相约，则在被约去的模态中，系统不可控。</a:t>
            </a:r>
          </a:p>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    (2)</a:t>
            </a:r>
            <a:r>
              <a:rPr lang="zh-CN" altLang="en-US" dirty="0">
                <a:solidFill>
                  <a:sysClr val="windowText" lastClr="000000"/>
                </a:solidFill>
                <a:latin typeface="宋体" panose="02010600030101010101" pitchFamily="2" charset="-122"/>
                <a:ea typeface="宋体" panose="02010600030101010101" pitchFamily="2" charset="-122"/>
              </a:rPr>
              <a:t>系统完全可观测的充分</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必要条件是在传递函数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G</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s</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或传递函数阵</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W</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s</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中不发生相约现象。如果存在相约，那么约去的模态输出就不可观测了。</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755576" y="1897517"/>
                <a:ext cx="1111225" cy="62807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𝑊</m:t>
                          </m:r>
                        </m:e>
                        <m:sub>
                          <m:r>
                            <a:rPr lang="zh-CN" altLang="en-US" i="1">
                              <a:solidFill>
                                <a:srgbClr val="000000"/>
                              </a:solidFill>
                              <a:latin typeface="Cambria Math" panose="02040503050406030204" pitchFamily="18" charset="0"/>
                            </a:rPr>
                            <m:t>𝑖𝑗</m:t>
                          </m:r>
                        </m:sub>
                      </m:sSub>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755576" y="1897517"/>
                <a:ext cx="1111225" cy="628079"/>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对象 10"/>
              <p:cNvSpPr txBox="1"/>
              <p:nvPr/>
            </p:nvSpPr>
            <p:spPr>
              <a:xfrm>
                <a:off x="5919788" y="1449388"/>
                <a:ext cx="1172492" cy="76232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𝐺</m:t>
                          </m:r>
                        </m:e>
                        <m:sub>
                          <m:r>
                            <a:rPr lang="zh-CN" altLang="en-US" i="1">
                              <a:solidFill>
                                <a:srgbClr val="000000"/>
                              </a:solidFill>
                              <a:latin typeface="Cambria Math" panose="02040503050406030204" pitchFamily="18" charset="0"/>
                            </a:rPr>
                            <m:t>𝑢𝑠</m:t>
                          </m:r>
                        </m:sub>
                      </m:sSub>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e>
                      </m:d>
                    </m:oMath>
                  </m:oMathPara>
                </a14:m>
                <a:endParaRPr lang="zh-CN" altLang="en-US" dirty="0"/>
              </a:p>
            </p:txBody>
          </p:sp>
        </mc:Choice>
        <mc:Fallback xmlns="">
          <p:sp>
            <p:nvSpPr>
              <p:cNvPr id="11" name="对象 10"/>
              <p:cNvSpPr txBox="1">
                <a:spLocks noRot="1" noChangeAspect="1" noMove="1" noResize="1" noEditPoints="1" noAdjustHandles="1" noChangeArrowheads="1" noChangeShapeType="1" noTextEdit="1"/>
              </p:cNvSpPr>
              <p:nvPr/>
            </p:nvSpPr>
            <p:spPr>
              <a:xfrm>
                <a:off x="5919788" y="1449388"/>
                <a:ext cx="1172492" cy="762322"/>
              </a:xfrm>
              <a:prstGeom prst="rect">
                <a:avLst/>
              </a:prstGeom>
              <a:blipFill>
                <a:blip r:embed="rId5"/>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pSp>
        <p:nvGrpSpPr>
          <p:cNvPr id="3" name="组合 2"/>
          <p:cNvGrpSpPr/>
          <p:nvPr/>
        </p:nvGrpSpPr>
        <p:grpSpPr>
          <a:xfrm>
            <a:off x="611560" y="1419622"/>
            <a:ext cx="7638406" cy="2334963"/>
            <a:chOff x="389980" y="670902"/>
            <a:chExt cx="7638406" cy="2334963"/>
          </a:xfrm>
        </p:grpSpPr>
        <p:sp>
          <p:nvSpPr>
            <p:cNvPr id="75" name="矩形 74"/>
            <p:cNvSpPr/>
            <p:nvPr/>
          </p:nvSpPr>
          <p:spPr>
            <a:xfrm>
              <a:off x="389980" y="670902"/>
              <a:ext cx="7638406" cy="1689373"/>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例</a:t>
              </a:r>
              <a:r>
                <a:rPr lang="en-US" altLang="zh-CN" dirty="0">
                  <a:solidFill>
                    <a:sysClr val="windowText" lastClr="000000"/>
                  </a:solidFill>
                  <a:latin typeface="宋体" panose="02010600030101010101" pitchFamily="2" charset="-122"/>
                  <a:ea typeface="宋体" panose="02010600030101010101" pitchFamily="2" charset="-122"/>
                </a:rPr>
                <a:t>2.48    </a:t>
              </a:r>
              <a:r>
                <a:rPr lang="zh-CN" altLang="en-US" dirty="0">
                  <a:solidFill>
                    <a:sysClr val="windowText" lastClr="000000"/>
                  </a:solidFill>
                  <a:latin typeface="宋体" panose="02010600030101010101" pitchFamily="2" charset="-122"/>
                  <a:ea typeface="宋体" panose="02010600030101010101" pitchFamily="2" charset="-122"/>
                </a:rPr>
                <a:t>已知单输入单输出系统，其状态方程为</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试从输入和状态间的传递函数判定其可控性。</a:t>
              </a: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2" name="对象 1"/>
                <p:cNvSpPr txBox="1"/>
                <p:nvPr/>
              </p:nvSpPr>
              <p:spPr>
                <a:xfrm>
                  <a:off x="3054276" y="1246966"/>
                  <a:ext cx="3888705" cy="175889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−4</m:t>
                                  </m:r>
                                </m:e>
                                <m:e>
                                  <m:r>
                                    <a:rPr lang="zh-CN" altLang="en-US" i="1">
                                      <a:solidFill>
                                        <a:srgbClr val="000000"/>
                                      </a:solidFill>
                                      <a:latin typeface="Cambria Math" panose="02040503050406030204" pitchFamily="18" charset="0"/>
                                    </a:rPr>
                                    <m:t>5</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
                          </m:e>
                        </m:d>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−5</m:t>
                                  </m:r>
                                </m:e>
                              </m:mr>
                              <m:mr>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𝑢</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3054276" y="1246966"/>
                  <a:ext cx="3888705" cy="1758899"/>
                </a:xfrm>
                <a:prstGeom prst="rect">
                  <a:avLst/>
                </a:prstGeom>
                <a:blipFill>
                  <a:blip r:embed="rId4"/>
                  <a:stretch>
                    <a:fillRect/>
                  </a:stretch>
                </a:blipFill>
              </p:spPr>
              <p:txBody>
                <a:bodyPr/>
                <a:lstStyle/>
                <a:p>
                  <a:r>
                    <a:rPr lang="zh-CN" alt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39552" y="2427734"/>
            <a:ext cx="8718526" cy="3860836"/>
            <a:chOff x="389978" y="2628276"/>
            <a:chExt cx="8718526" cy="3860836"/>
          </a:xfrm>
        </p:grpSpPr>
        <p:sp>
          <p:nvSpPr>
            <p:cNvPr id="9" name="矩形 8"/>
            <p:cNvSpPr/>
            <p:nvPr/>
          </p:nvSpPr>
          <p:spPr>
            <a:xfrm>
              <a:off x="394071" y="2628276"/>
              <a:ext cx="7638406" cy="1689373"/>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显然，</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在传递函数</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的分子和分母中存在可约的因子</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(s-1)</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（因此少了一阶）。由于有相约因子，所以该系统状态不完全可控。</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当然，这个结论可用秩判据来验证。</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p:txBody>
        </p:sp>
        <p:sp>
          <p:nvSpPr>
            <p:cNvPr id="10" name="矩形 9"/>
            <p:cNvSpPr/>
            <p:nvPr/>
          </p:nvSpPr>
          <p:spPr>
            <a:xfrm>
              <a:off x="389978" y="4443531"/>
              <a:ext cx="7638406"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故系统不可控。</a:t>
              </a: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8" name="对象 7"/>
                <p:cNvSpPr txBox="1"/>
                <p:nvPr/>
              </p:nvSpPr>
              <p:spPr>
                <a:xfrm>
                  <a:off x="1470098" y="3898933"/>
                  <a:ext cx="7638406" cy="259017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𝑟𝑎𝑛𝑘</m:t>
                        </m:r>
                        <m:r>
                          <a:rPr lang="zh-CN" altLang="en-US" i="1">
                            <a:solidFill>
                              <a:srgbClr val="000000"/>
                            </a:solidFill>
                            <a:latin typeface="Cambria Math" panose="02040503050406030204" pitchFamily="18" charset="0"/>
                          </a:rPr>
                          <m:t>𝐌</m:t>
                        </m:r>
                        <m:r>
                          <a:rPr lang="zh-CN" altLang="en-US" i="1">
                            <a:solidFill>
                              <a:srgbClr val="000000"/>
                            </a:solidFill>
                            <a:latin typeface="Cambria Math" panose="02040503050406030204" pitchFamily="18" charset="0"/>
                          </a:rPr>
                          <m:t>=</m:t>
                        </m:r>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rank</m:t>
                            </m:r>
                          </m:fName>
                          <m:e>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𝐛</m:t>
                                      </m:r>
                                    </m:e>
                                    <m:e>
                                      <m:r>
                                        <a:rPr lang="zh-CN" altLang="en-US" i="1">
                                          <a:solidFill>
                                            <a:srgbClr val="000000"/>
                                          </a:solidFill>
                                          <a:latin typeface="Cambria Math" panose="02040503050406030204" pitchFamily="18" charset="0"/>
                                        </a:rPr>
                                        <m:t>𝐴</m:t>
                                      </m:r>
                                      <m:r>
                                        <a:rPr lang="zh-CN" altLang="en-US" i="1">
                                          <a:solidFill>
                                            <a:srgbClr val="000000"/>
                                          </a:solidFill>
                                          <a:latin typeface="Cambria Math" panose="02040503050406030204" pitchFamily="18" charset="0"/>
                                        </a:rPr>
                                        <m:t>𝐛</m:t>
                                      </m:r>
                                    </m:e>
                                  </m:mr>
                                </m:m>
                              </m:e>
                            </m:d>
                          </m:e>
                        </m:func>
                        <m:r>
                          <a:rPr lang="zh-CN" altLang="en-US" i="1">
                            <a:solidFill>
                              <a:srgbClr val="000000"/>
                            </a:solidFill>
                            <a:latin typeface="Cambria Math" panose="02040503050406030204" pitchFamily="18" charset="0"/>
                          </a:rPr>
                          <m:t>=</m:t>
                        </m:r>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rank</m:t>
                            </m:r>
                          </m:fName>
                          <m:e>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−5</m:t>
                                      </m:r>
                                    </m:e>
                                    <m:e>
                                      <m:r>
                                        <a:rPr lang="zh-CN" altLang="en-US" i="1">
                                          <a:solidFill>
                                            <a:srgbClr val="000000"/>
                                          </a:solidFill>
                                          <a:latin typeface="Cambria Math" panose="02040503050406030204" pitchFamily="18" charset="0"/>
                                        </a:rPr>
                                        <m:t>25</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−5</m:t>
                                      </m:r>
                                    </m:e>
                                  </m:mr>
                                </m:m>
                              </m:e>
                            </m:d>
                          </m:e>
                        </m:func>
                        <m:r>
                          <a:rPr lang="zh-CN" altLang="en-US" i="1">
                            <a:solidFill>
                              <a:srgbClr val="000000"/>
                            </a:solidFill>
                            <a:latin typeface="Cambria Math" panose="02040503050406030204" pitchFamily="18" charset="0"/>
                          </a:rPr>
                          <m:t>=1&lt;</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=2</m:t>
                        </m:r>
                      </m:oMath>
                    </m:oMathPara>
                  </a14:m>
                  <a:endParaRPr lang="zh-CN" altLang="en-US" dirty="0"/>
                </a:p>
              </p:txBody>
            </p:sp>
          </mc:Choice>
          <mc:Fallback xmlns="">
            <p:sp>
              <p:nvSpPr>
                <p:cNvPr id="8" name="对象 7"/>
                <p:cNvSpPr txBox="1">
                  <a:spLocks noRot="1" noChangeAspect="1" noMove="1" noResize="1" noEditPoints="1" noAdjustHandles="1" noChangeArrowheads="1" noChangeShapeType="1" noTextEdit="1"/>
                </p:cNvSpPr>
                <p:nvPr/>
              </p:nvSpPr>
              <p:spPr>
                <a:xfrm>
                  <a:off x="1470098" y="3898933"/>
                  <a:ext cx="7638406" cy="2590179"/>
                </a:xfrm>
                <a:prstGeom prst="rect">
                  <a:avLst/>
                </a:prstGeom>
                <a:blipFill>
                  <a:blip r:embed="rId3"/>
                  <a:stretch>
                    <a:fillRect/>
                  </a:stretch>
                </a:blipFill>
              </p:spPr>
              <p:txBody>
                <a:bodyPr/>
                <a:lstStyle/>
                <a:p>
                  <a:r>
                    <a:rPr lang="zh-CN" altLang="en-US">
                      <a:noFill/>
                    </a:rPr>
                    <a:t> </a:t>
                  </a:r>
                </a:p>
              </p:txBody>
            </p:sp>
          </mc:Fallback>
        </mc:AlternateContent>
      </p:grpSp>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pSp>
        <p:nvGrpSpPr>
          <p:cNvPr id="6" name="组合 5"/>
          <p:cNvGrpSpPr/>
          <p:nvPr/>
        </p:nvGrpSpPr>
        <p:grpSpPr>
          <a:xfrm>
            <a:off x="389980" y="670902"/>
            <a:ext cx="8359949" cy="3564842"/>
            <a:chOff x="389980" y="670902"/>
            <a:chExt cx="8359949" cy="3564842"/>
          </a:xfrm>
        </p:grpSpPr>
        <p:sp>
          <p:nvSpPr>
            <p:cNvPr id="75" name="矩形 74"/>
            <p:cNvSpPr/>
            <p:nvPr/>
          </p:nvSpPr>
          <p:spPr>
            <a:xfrm>
              <a:off x="389980" y="670902"/>
              <a:ext cx="7638406" cy="455253"/>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解</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u-x</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间的传递函数</a:t>
              </a:r>
              <a:r>
                <a:rPr lang="zh-CN" altLang="en-US" dirty="0">
                  <a:solidFill>
                    <a:sysClr val="windowText" lastClr="000000"/>
                  </a:solidFill>
                  <a:latin typeface="宋体" panose="02010600030101010101" pitchFamily="2" charset="-122"/>
                  <a:ea typeface="宋体" panose="02010600030101010101" pitchFamily="2" charset="-122"/>
                </a:rPr>
                <a:t>为</a:t>
              </a: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2" name="对象 1"/>
                <p:cNvSpPr txBox="1"/>
                <p:nvPr/>
              </p:nvSpPr>
              <p:spPr>
                <a:xfrm>
                  <a:off x="2436813" y="1049338"/>
                  <a:ext cx="6313116" cy="318640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𝐺</m:t>
                            </m:r>
                          </m:e>
                          <m:sub>
                            <m:r>
                              <a:rPr lang="zh-CN" altLang="en-US" i="1">
                                <a:solidFill>
                                  <a:srgbClr val="000000"/>
                                </a:solidFill>
                                <a:latin typeface="Cambria Math" panose="02040503050406030204" pitchFamily="18" charset="0"/>
                              </a:rPr>
                              <m:t>𝑢𝑥</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m:t>
                        </m:r>
                        <m:r>
                          <m:rPr>
                            <m:aln/>
                          </m:rP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𝐈</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𝐀</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𝐛</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+4</m:t>
                                      </m:r>
                                    </m:e>
                                    <m:e>
                                      <m:r>
                                        <a:rPr lang="zh-CN" altLang="en-US" i="1">
                                          <a:solidFill>
                                            <a:srgbClr val="000000"/>
                                          </a:solidFill>
                                          <a:latin typeface="Cambria Math" panose="02040503050406030204" pitchFamily="18" charset="0"/>
                                        </a:rPr>
                                        <m:t>−5</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𝑠</m:t>
                                      </m:r>
                                    </m:e>
                                  </m:mr>
                                </m:m>
                              </m:e>
                            </m:d>
                          </m:e>
                          <m:sup>
                            <m:r>
                              <a:rPr lang="zh-CN" altLang="en-US" i="1">
                                <a:solidFill>
                                  <a:srgbClr val="000000"/>
                                </a:solidFill>
                                <a:latin typeface="Cambria Math" panose="02040503050406030204" pitchFamily="18" charset="0"/>
                              </a:rPr>
                              <m:t>−1</m:t>
                            </m:r>
                          </m:sup>
                        </m:sSup>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−5</m:t>
                                  </m:r>
                                </m:e>
                              </m:mr>
                              <m:mr>
                                <m:e>
                                  <m:r>
                                    <a:rPr lang="zh-CN" altLang="en-US" i="1">
                                      <a:solidFill>
                                        <a:srgbClr val="000000"/>
                                      </a:solidFill>
                                      <a:latin typeface="Cambria Math" panose="02040503050406030204" pitchFamily="18" charset="0"/>
                                    </a:rPr>
                                    <m:t>1</m:t>
                                  </m:r>
                                </m:e>
                              </m:mr>
                            </m:m>
                          </m:e>
                        </m:d>
                      </m:oMath>
                      <m:oMath xmlns:m="http://schemas.openxmlformats.org/officeDocument/2006/math">
                        <m:r>
                          <m:rPr>
                            <m:aln/>
                          </m:rP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−4(</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+5)(</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−1)</m:t>
                            </m:r>
                          </m:den>
                        </m:f>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436813" y="1049338"/>
                  <a:ext cx="6313116" cy="3186406"/>
                </a:xfrm>
                <a:prstGeom prst="rect">
                  <a:avLst/>
                </a:prstGeom>
                <a:blipFill>
                  <a:blip r:embed="rId5"/>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4" name="对象 3"/>
              <p:cNvSpPr txBox="1"/>
              <p:nvPr/>
            </p:nvSpPr>
            <p:spPr>
              <a:xfrm>
                <a:off x="2843808" y="2504551"/>
                <a:ext cx="1944241" cy="110666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smtClean="0">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𝐺</m:t>
                          </m:r>
                        </m:e>
                        <m:sub>
                          <m:r>
                            <a:rPr lang="zh-CN" altLang="en-US" i="1">
                              <a:solidFill>
                                <a:srgbClr val="000000"/>
                              </a:solidFill>
                              <a:latin typeface="Cambria Math" panose="02040503050406030204" pitchFamily="18" charset="0"/>
                            </a:rPr>
                            <m:t>𝑢𝑠</m:t>
                          </m:r>
                        </m:sub>
                      </m:sSub>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2843808" y="2504551"/>
                <a:ext cx="1944241" cy="1106661"/>
              </a:xfrm>
              <a:prstGeom prst="rect">
                <a:avLst/>
              </a:prstGeom>
              <a:blipFill>
                <a:blip r:embed="rId6"/>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4" grpId="0"/>
    </p:bld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89980" y="670902"/>
            <a:ext cx="7638406" cy="293586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例</a:t>
            </a:r>
            <a:r>
              <a:rPr lang="en-US" altLang="zh-CN" dirty="0">
                <a:solidFill>
                  <a:sysClr val="windowText" lastClr="000000"/>
                </a:solidFill>
                <a:latin typeface="宋体" panose="02010600030101010101" pitchFamily="2" charset="-122"/>
                <a:ea typeface="宋体" panose="02010600030101010101" pitchFamily="2" charset="-122"/>
              </a:rPr>
              <a:t>2.49   </a:t>
            </a:r>
            <a:r>
              <a:rPr lang="zh-CN" altLang="en-US" dirty="0">
                <a:solidFill>
                  <a:sysClr val="windowText" lastClr="000000"/>
                </a:solidFill>
                <a:latin typeface="宋体" panose="02010600030101010101" pitchFamily="2" charset="-122"/>
                <a:ea typeface="宋体" panose="02010600030101010101" pitchFamily="2" charset="-122"/>
              </a:rPr>
              <a:t>系统状态空间表达式为</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式中：</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试应用可观测性</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在</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[s]</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平面</a:t>
            </a:r>
            <a:r>
              <a:rPr lang="zh-CN" altLang="en-US" dirty="0">
                <a:solidFill>
                  <a:sysClr val="windowText" lastClr="000000"/>
                </a:solidFill>
                <a:latin typeface="宋体" panose="02010600030101010101" pitchFamily="2" charset="-122"/>
                <a:ea typeface="宋体" panose="02010600030101010101" pitchFamily="2" charset="-122"/>
              </a:rPr>
              <a:t>上的条件判定系统的可观性。</a:t>
            </a: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1979712" y="1272339"/>
                <a:ext cx="8352705" cy="489205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𝑏𝑢</m:t>
                      </m:r>
                    </m:oMath>
                    <m:oMath xmlns:m="http://schemas.openxmlformats.org/officeDocument/2006/math">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𝐶𝑥</m:t>
                      </m:r>
                    </m:oMath>
                    <m:oMath xmlns:m="http://schemas.openxmlformats.org/officeDocument/2006/math">
                      <m:r>
                        <a:rPr lang="zh-CN" altLang="en-US" i="1">
                          <a:solidFill>
                            <a:srgbClr val="000000"/>
                          </a:solidFill>
                          <a:latin typeface="Cambria Math" panose="02040503050406030204" pitchFamily="18" charset="0"/>
                        </a:rPr>
                        <m:t>𝐴</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−6</m:t>
                                </m:r>
                              </m:e>
                              <m:e>
                                <m:r>
                                  <a:rPr lang="zh-CN" altLang="en-US" i="1">
                                    <a:solidFill>
                                      <a:srgbClr val="000000"/>
                                    </a:solidFill>
                                    <a:latin typeface="Cambria Math" panose="02040503050406030204" pitchFamily="18" charset="0"/>
                                  </a:rPr>
                                  <m:t>−11</m:t>
                                </m:r>
                              </m:e>
                              <m:e>
                                <m:r>
                                  <a:rPr lang="zh-CN" altLang="en-US" i="1">
                                    <a:solidFill>
                                      <a:srgbClr val="000000"/>
                                    </a:solidFill>
                                    <a:latin typeface="Cambria Math" panose="02040503050406030204" pitchFamily="18" charset="0"/>
                                  </a:rPr>
                                  <m:t>−6</m:t>
                                </m:r>
                              </m:e>
                            </m:mr>
                          </m:m>
                        </m:e>
                      </m:d>
                      <m:r>
                        <a:rPr lang="zh-CN" altLang="en-US" i="1">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𝑏</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𝐶</m:t>
                      </m:r>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4</m:t>
                                </m:r>
                              </m:e>
                              <m:e>
                                <m:r>
                                  <a:rPr lang="zh-CN" altLang="en-US" i="1">
                                    <a:solidFill>
                                      <a:srgbClr val="000000"/>
                                    </a:solidFill>
                                    <a:latin typeface="Cambria Math" panose="02040503050406030204" pitchFamily="18" charset="0"/>
                                  </a:rPr>
                                  <m:t>5</m:t>
                                </m:r>
                              </m:e>
                              <m:e>
                                <m:r>
                                  <a:rPr lang="zh-CN" altLang="en-US" i="1">
                                    <a:solidFill>
                                      <a:srgbClr val="000000"/>
                                    </a:solidFill>
                                    <a:latin typeface="Cambria Math" panose="02040503050406030204" pitchFamily="18" charset="0"/>
                                  </a:rPr>
                                  <m:t>1</m:t>
                                </m:r>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979712" y="1272339"/>
                <a:ext cx="8352705" cy="4892054"/>
              </a:xfrm>
              <a:prstGeom prst="rect">
                <a:avLst/>
              </a:prstGeom>
              <a:blipFill>
                <a:blip r:embed="rId4"/>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aphicFrame>
        <p:nvGraphicFramePr>
          <p:cNvPr id="3" name="对象 2"/>
          <p:cNvGraphicFramePr>
            <a:graphicFrameLocks noChangeAspect="1"/>
          </p:cNvGraphicFramePr>
          <p:nvPr/>
        </p:nvGraphicFramePr>
        <p:xfrm>
          <a:off x="2863850" y="2668588"/>
          <a:ext cx="114300" cy="177800"/>
        </p:xfrm>
        <a:graphic>
          <a:graphicData uri="http://schemas.openxmlformats.org/presentationml/2006/ole">
            <mc:AlternateContent xmlns:mc="http://schemas.openxmlformats.org/markup-compatibility/2006">
              <mc:Choice xmlns:v="urn:schemas-microsoft-com:vml" Requires="v">
                <p:oleObj name="Equation" r:id="rId4" imgW="2743200" imgH="4267200" progId="Equation.DSMT4">
                  <p:embed/>
                </p:oleObj>
              </mc:Choice>
              <mc:Fallback>
                <p:oleObj name="Equation" r:id="rId4" imgW="2743200" imgH="4267200" progId="Equation.DSMT4">
                  <p:embed/>
                  <p:pic>
                    <p:nvPicPr>
                      <p:cNvPr id="0" name="图片 1"/>
                      <p:cNvPicPr/>
                      <p:nvPr/>
                    </p:nvPicPr>
                    <p:blipFill>
                      <a:blip r:embed="rId5"/>
                      <a:stretch>
                        <a:fillRect/>
                      </a:stretch>
                    </p:blipFill>
                    <p:spPr>
                      <a:xfrm>
                        <a:off x="2863850" y="2668588"/>
                        <a:ext cx="114300" cy="177800"/>
                      </a:xfrm>
                      <a:prstGeom prst="rect">
                        <a:avLst/>
                      </a:prstGeom>
                    </p:spPr>
                  </p:pic>
                </p:oleObj>
              </mc:Fallback>
            </mc:AlternateContent>
          </a:graphicData>
        </a:graphic>
      </p:graphicFrame>
      <p:grpSp>
        <p:nvGrpSpPr>
          <p:cNvPr id="6" name="组合 5"/>
          <p:cNvGrpSpPr/>
          <p:nvPr/>
        </p:nvGrpSpPr>
        <p:grpSpPr>
          <a:xfrm>
            <a:off x="389980" y="566176"/>
            <a:ext cx="8333635" cy="5147699"/>
            <a:chOff x="389980" y="566176"/>
            <a:chExt cx="8333635" cy="5147699"/>
          </a:xfrm>
        </p:grpSpPr>
        <p:sp>
          <p:nvSpPr>
            <p:cNvPr id="75" name="矩形 74"/>
            <p:cNvSpPr/>
            <p:nvPr/>
          </p:nvSpPr>
          <p:spPr>
            <a:xfrm>
              <a:off x="389980" y="566176"/>
              <a:ext cx="7638406" cy="4597862"/>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解：可以求得该</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系统</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u-y</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间的传递函数</a:t>
              </a:r>
              <a:r>
                <a:rPr lang="zh-CN" altLang="en-US" dirty="0">
                  <a:solidFill>
                    <a:sysClr val="windowText" lastClr="000000"/>
                  </a:solidFill>
                  <a:latin typeface="宋体" panose="02010600030101010101" pitchFamily="2" charset="-122"/>
                  <a:ea typeface="宋体" panose="02010600030101010101" pitchFamily="2" charset="-122"/>
                </a:rPr>
                <a:t>为</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同前，系统的可观测性矩阵的秩为</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式中：</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故该系统不可观测性。</a:t>
              </a: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4" name="对象 3"/>
                <p:cNvSpPr txBox="1"/>
                <p:nvPr/>
              </p:nvSpPr>
              <p:spPr>
                <a:xfrm>
                  <a:off x="1115614" y="1236686"/>
                  <a:ext cx="7320483" cy="222101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𝐺</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𝑌</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m:t>
                            </m:r>
                          </m:num>
                          <m:den>
                            <m:r>
                              <a:rPr lang="zh-CN" altLang="en-US" i="1">
                                <a:solidFill>
                                  <a:srgbClr val="000000"/>
                                </a:solidFill>
                                <a:latin typeface="Cambria Math" panose="02040503050406030204" pitchFamily="18" charset="0"/>
                              </a:rPr>
                              <m:t>𝑈</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m:t>
                            </m:r>
                          </m:den>
                        </m:f>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𝐶</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𝐈</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𝐀</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𝐛</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+4)</m:t>
                            </m:r>
                          </m:num>
                          <m:den>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+3)</m:t>
                            </m:r>
                          </m:den>
                        </m:f>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1115614" y="1236686"/>
                  <a:ext cx="7320483" cy="2221012"/>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对象 6"/>
                <p:cNvSpPr txBox="1"/>
                <p:nvPr/>
              </p:nvSpPr>
              <p:spPr>
                <a:xfrm>
                  <a:off x="1315572" y="2659870"/>
                  <a:ext cx="7408043" cy="201192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rank</m:t>
                            </m:r>
                          </m:fName>
                          <m:e>
                            <m:r>
                              <a:rPr lang="zh-CN" altLang="en-US" i="1">
                                <a:solidFill>
                                  <a:srgbClr val="000000"/>
                                </a:solidFill>
                                <a:latin typeface="Cambria Math" panose="02040503050406030204" pitchFamily="18" charset="0"/>
                              </a:rPr>
                              <m:t>𝑁</m:t>
                            </m:r>
                          </m:e>
                        </m:func>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𝐂</m:t>
                                      </m:r>
                                    </m:e>
                                    <m:sup>
                                      <m:r>
                                        <m:rPr>
                                          <m:sty m:val="p"/>
                                        </m:rPr>
                                        <a:rPr lang="zh-CN" altLang="en-US" i="0">
                                          <a:solidFill>
                                            <a:srgbClr val="000000"/>
                                          </a:solidFill>
                                          <a:latin typeface="Cambria Math" panose="02040503050406030204" pitchFamily="18" charset="0"/>
                                        </a:rPr>
                                        <m:t>T</m:t>
                                      </m:r>
                                    </m:sup>
                                  </m:sSup>
                                </m:e>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𝐀</m:t>
                                      </m:r>
                                    </m:e>
                                    <m:sup>
                                      <m:r>
                                        <m:rPr>
                                          <m:sty m:val="p"/>
                                        </m:rPr>
                                        <a:rPr lang="zh-CN" altLang="en-US" i="0">
                                          <a:solidFill>
                                            <a:srgbClr val="000000"/>
                                          </a:solidFill>
                                          <a:latin typeface="Cambria Math" panose="02040503050406030204" pitchFamily="18" charset="0"/>
                                        </a:rPr>
                                        <m:t>T</m:t>
                                      </m:r>
                                    </m:sup>
                                  </m:s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𝐂</m:t>
                                      </m:r>
                                    </m:e>
                                    <m:sup>
                                      <m:r>
                                        <m:rPr>
                                          <m:sty m:val="p"/>
                                        </m:rPr>
                                        <a:rPr lang="zh-CN" altLang="en-US" i="0">
                                          <a:solidFill>
                                            <a:srgbClr val="000000"/>
                                          </a:solidFill>
                                          <a:latin typeface="Cambria Math" panose="02040503050406030204" pitchFamily="18" charset="0"/>
                                        </a:rPr>
                                        <m:t>T</m:t>
                                      </m:r>
                                    </m:sup>
                                  </m:sSup>
                                </m:e>
                                <m:e>
                                  <m:d>
                                    <m:dPr>
                                      <m:begChr m:val=""/>
                                      <m:endChr m:val="]"/>
                                      <m:ctrlPr>
                                        <a:rPr lang="zh-CN" altLang="en-US" i="1">
                                          <a:solidFill>
                                            <a:srgbClr val="000000"/>
                                          </a:solidFill>
                                          <a:latin typeface="Cambria Math" panose="02040503050406030204" pitchFamily="18" charset="0"/>
                                        </a:rPr>
                                      </m:ctrlPr>
                                    </m:dPr>
                                    <m:e>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𝐀</m:t>
                                                  </m:r>
                                                </m:e>
                                                <m:sup>
                                                  <m:r>
                                                    <m:rPr>
                                                      <m:sty m:val="p"/>
                                                    </m:rPr>
                                                    <a:rPr lang="zh-CN" altLang="en-US" i="0">
                                                      <a:solidFill>
                                                        <a:srgbClr val="000000"/>
                                                      </a:solidFill>
                                                      <a:latin typeface="Cambria Math" panose="02040503050406030204" pitchFamily="18" charset="0"/>
                                                    </a:rPr>
                                                    <m:t>T</m:t>
                                                  </m:r>
                                                </m:sup>
                                              </m:sSup>
                                            </m:e>
                                          </m:d>
                                        </m:e>
                                        <m:sup>
                                          <m:r>
                                            <a:rPr lang="zh-CN" altLang="en-US" i="1">
                                              <a:solidFill>
                                                <a:srgbClr val="000000"/>
                                              </a:solidFill>
                                              <a:latin typeface="Cambria Math" panose="02040503050406030204" pitchFamily="18" charset="0"/>
                                            </a:rPr>
                                            <m:t>2</m:t>
                                          </m:r>
                                        </m:sup>
                                      </m:s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𝐂</m:t>
                                          </m:r>
                                        </m:e>
                                        <m:sup>
                                          <m:r>
                                            <m:rPr>
                                              <m:sty m:val="p"/>
                                            </m:rPr>
                                            <a:rPr lang="zh-CN" altLang="en-US" i="0">
                                              <a:solidFill>
                                                <a:srgbClr val="000000"/>
                                              </a:solidFill>
                                              <a:latin typeface="Cambria Math" panose="02040503050406030204" pitchFamily="18" charset="0"/>
                                            </a:rPr>
                                            <m:t>T</m:t>
                                          </m:r>
                                        </m:sup>
                                      </m:sSup>
                                    </m:e>
                                  </m:d>
                                  <m:r>
                                    <a:rPr lang="zh-CN" altLang="en-US" i="1">
                                      <a:solidFill>
                                        <a:srgbClr val="000000"/>
                                      </a:solidFill>
                                      <a:latin typeface="Cambria Math" panose="02040503050406030204" pitchFamily="18" charset="0"/>
                                    </a:rPr>
                                    <m:t>=</m:t>
                                  </m:r>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rank</m:t>
                                      </m:r>
                                    </m:fName>
                                    <m:e>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4</m:t>
                                                </m:r>
                                              </m:e>
                                              <m:e>
                                                <m:r>
                                                  <a:rPr lang="zh-CN" altLang="en-US" i="1">
                                                    <a:solidFill>
                                                      <a:srgbClr val="000000"/>
                                                    </a:solidFill>
                                                    <a:latin typeface="Cambria Math" panose="02040503050406030204" pitchFamily="18" charset="0"/>
                                                  </a:rPr>
                                                  <m:t>−6</m:t>
                                                </m:r>
                                              </m:e>
                                              <m:e>
                                                <m:r>
                                                  <a:rPr lang="zh-CN" altLang="en-US" i="1">
                                                    <a:solidFill>
                                                      <a:srgbClr val="000000"/>
                                                    </a:solidFill>
                                                    <a:latin typeface="Cambria Math" panose="02040503050406030204" pitchFamily="18" charset="0"/>
                                                  </a:rPr>
                                                  <m:t>6</m:t>
                                                </m:r>
                                              </m:e>
                                            </m:mr>
                                            <m:mr>
                                              <m:e>
                                                <m:r>
                                                  <a:rPr lang="zh-CN" altLang="en-US" i="1">
                                                    <a:solidFill>
                                                      <a:srgbClr val="000000"/>
                                                    </a:solidFill>
                                                    <a:latin typeface="Cambria Math" panose="02040503050406030204" pitchFamily="18" charset="0"/>
                                                  </a:rPr>
                                                  <m:t>5</m:t>
                                                </m:r>
                                              </m:e>
                                              <m:e>
                                                <m:r>
                                                  <a:rPr lang="zh-CN" altLang="en-US" i="1">
                                                    <a:solidFill>
                                                      <a:srgbClr val="000000"/>
                                                    </a:solidFill>
                                                    <a:latin typeface="Cambria Math" panose="02040503050406030204" pitchFamily="18" charset="0"/>
                                                  </a:rPr>
                                                  <m:t>−7</m:t>
                                                </m:r>
                                              </m:e>
                                              <m:e>
                                                <m:r>
                                                  <a:rPr lang="zh-CN" altLang="en-US" i="1">
                                                    <a:solidFill>
                                                      <a:srgbClr val="000000"/>
                                                    </a:solidFill>
                                                    <a:latin typeface="Cambria Math" panose="02040503050406030204" pitchFamily="18" charset="0"/>
                                                  </a:rPr>
                                                  <m:t>5</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mr>
                                          </m:m>
                                        </m:e>
                                      </m:d>
                                    </m:e>
                                  </m:func>
                                  <m:r>
                                    <a:rPr lang="zh-CN" altLang="en-US" i="1">
                                      <a:solidFill>
                                        <a:srgbClr val="000000"/>
                                      </a:solidFill>
                                      <a:latin typeface="Cambria Math" panose="02040503050406030204" pitchFamily="18" charset="0"/>
                                    </a:rPr>
                                    <m:t>&lt;</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=3</m:t>
                                  </m:r>
                                </m:e>
                              </m:mr>
                            </m:m>
                          </m:e>
                        </m:d>
                      </m:oMath>
                    </m:oMathPara>
                  </a14:m>
                  <a:endParaRPr lang="zh-CN" altLang="en-US" dirty="0"/>
                </a:p>
              </p:txBody>
            </p:sp>
          </mc:Choice>
          <mc:Fallback xmlns="">
            <p:sp>
              <p:nvSpPr>
                <p:cNvPr id="7" name="对象 6"/>
                <p:cNvSpPr txBox="1">
                  <a:spLocks noRot="1" noChangeAspect="1" noMove="1" noResize="1" noEditPoints="1" noAdjustHandles="1" noChangeArrowheads="1" noChangeShapeType="1" noTextEdit="1"/>
                </p:cNvSpPr>
                <p:nvPr/>
              </p:nvSpPr>
              <p:spPr>
                <a:xfrm>
                  <a:off x="1315572" y="2659870"/>
                  <a:ext cx="7408043" cy="2011924"/>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对象 8"/>
                <p:cNvSpPr txBox="1"/>
                <p:nvPr/>
              </p:nvSpPr>
              <p:spPr>
                <a:xfrm>
                  <a:off x="2339752" y="3778756"/>
                  <a:ext cx="4248249" cy="193511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𝐶</m:t>
                            </m:r>
                          </m:e>
                          <m:sup>
                            <m:r>
                              <m:rPr>
                                <m:sty m:val="p"/>
                              </m:rPr>
                              <a:rPr lang="zh-CN" altLang="en-US" i="0">
                                <a:solidFill>
                                  <a:srgbClr val="000000"/>
                                </a:solidFill>
                                <a:latin typeface="Cambria Math" panose="02040503050406030204" pitchFamily="18" charset="0"/>
                              </a:rPr>
                              <m:t>T</m:t>
                            </m:r>
                          </m:sup>
                        </m:sSup>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4</m:t>
                                  </m:r>
                                </m:e>
                              </m:mr>
                              <m:mr>
                                <m:e>
                                  <m:r>
                                    <a:rPr lang="zh-CN" altLang="en-US" i="1">
                                      <a:solidFill>
                                        <a:srgbClr val="000000"/>
                                      </a:solidFill>
                                      <a:latin typeface="Cambria Math" panose="02040503050406030204" pitchFamily="18" charset="0"/>
                                    </a:rPr>
                                    <m:t>5</m:t>
                                  </m:r>
                                </m:e>
                              </m:mr>
                              <m:mr>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𝐀</m:t>
                            </m:r>
                          </m:e>
                          <m:sup>
                            <m:r>
                              <m:rPr>
                                <m:sty m:val="p"/>
                              </m:rPr>
                              <a:rPr lang="zh-CN" altLang="en-US" i="0">
                                <a:solidFill>
                                  <a:srgbClr val="000000"/>
                                </a:solidFill>
                                <a:latin typeface="Cambria Math" panose="02040503050406030204" pitchFamily="18" charset="0"/>
                              </a:rPr>
                              <m:t>T</m:t>
                            </m:r>
                          </m:sup>
                        </m:sSup>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−6</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−11</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−6</m:t>
                                  </m:r>
                                </m:e>
                              </m:mr>
                            </m:m>
                          </m:e>
                        </m:d>
                      </m:oMath>
                    </m:oMathPara>
                  </a14:m>
                  <a:endParaRPr lang="zh-CN" altLang="en-US" dirty="0"/>
                </a:p>
              </p:txBody>
            </p:sp>
          </mc:Choice>
          <mc:Fallback xmlns="">
            <p:sp>
              <p:nvSpPr>
                <p:cNvPr id="9" name="对象 8"/>
                <p:cNvSpPr txBox="1">
                  <a:spLocks noRot="1" noChangeAspect="1" noMove="1" noResize="1" noEditPoints="1" noAdjustHandles="1" noChangeArrowheads="1" noChangeShapeType="1" noTextEdit="1"/>
                </p:cNvSpPr>
                <p:nvPr/>
              </p:nvSpPr>
              <p:spPr>
                <a:xfrm>
                  <a:off x="2339752" y="3778756"/>
                  <a:ext cx="4248249" cy="1935119"/>
                </a:xfrm>
                <a:prstGeom prst="rect">
                  <a:avLst/>
                </a:prstGeom>
                <a:blipFill>
                  <a:blip r:embed="rId8"/>
                  <a:stretch>
                    <a:fillRect/>
                  </a:stretch>
                </a:blipFill>
              </p:spPr>
              <p:txBody>
                <a:bodyPr/>
                <a:lstStyle/>
                <a:p>
                  <a:r>
                    <a:rPr lang="zh-CN" alt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89980" y="670902"/>
            <a:ext cx="7638406" cy="442878"/>
          </a:xfrm>
          <a:prstGeom prst="rect">
            <a:avLst/>
          </a:prstGeom>
          <a:noFill/>
        </p:spPr>
        <p:txBody>
          <a:bodyPr wrap="square">
            <a:spAutoFit/>
          </a:bodyPr>
          <a:lstStyle/>
          <a:p>
            <a:pPr>
              <a:lnSpc>
                <a:spcPct val="150000"/>
              </a:lnSpc>
            </a:pPr>
            <a:r>
              <a:rPr lang="en-US" altLang="zh-CN" b="1" dirty="0">
                <a:solidFill>
                  <a:sysClr val="windowText" lastClr="000000"/>
                </a:solidFill>
                <a:latin typeface="宋体" panose="02010600030101010101" pitchFamily="2" charset="-122"/>
                <a:ea typeface="宋体" panose="02010600030101010101" pitchFamily="2" charset="-122"/>
              </a:rPr>
              <a:t>2.5.7 </a:t>
            </a:r>
            <a:r>
              <a:rPr lang="zh-CN" altLang="en-US" b="1" dirty="0">
                <a:solidFill>
                  <a:sysClr val="windowText" lastClr="000000"/>
                </a:solidFill>
                <a:latin typeface="宋体" panose="02010600030101010101" pitchFamily="2" charset="-122"/>
                <a:ea typeface="宋体" panose="02010600030101010101" pitchFamily="2" charset="-122"/>
              </a:rPr>
              <a:t>可控规范型和可观测规范型</a:t>
            </a:r>
            <a:endParaRPr lang="en-US" altLang="zh-CN" b="1"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9" name="矩形 8"/>
          <p:cNvSpPr/>
          <p:nvPr/>
        </p:nvSpPr>
        <p:spPr>
          <a:xfrm>
            <a:off x="389980" y="1049851"/>
            <a:ext cx="7782420" cy="3351367"/>
          </a:xfrm>
          <a:prstGeom prst="rect">
            <a:avLst/>
          </a:prstGeom>
          <a:noFill/>
        </p:spPr>
        <p:txBody>
          <a:bodyPr wrap="square">
            <a:spAutoFit/>
          </a:bodyPr>
          <a:lstStyle/>
          <a:p>
            <a:pPr indent="431800">
              <a:lnSpc>
                <a:spcPct val="150000"/>
              </a:lnSpc>
            </a:pPr>
            <a:r>
              <a:rPr lang="zh-CN" altLang="en-US" dirty="0">
                <a:latin typeface="宋体" panose="02010600030101010101" pitchFamily="2" charset="-122"/>
                <a:ea typeface="宋体" panose="02010600030101010101" pitchFamily="2" charset="-122"/>
              </a:rPr>
              <a:t>由于状态变量选择的非唯一性，使系统的状态空间表达式也不是唯一的。</a:t>
            </a:r>
            <a:endParaRPr lang="en-US" altLang="zh-CN" dirty="0">
              <a:latin typeface="宋体" panose="02010600030101010101" pitchFamily="2" charset="-122"/>
              <a:ea typeface="宋体" panose="02010600030101010101" pitchFamily="2" charset="-122"/>
            </a:endParaRPr>
          </a:p>
          <a:p>
            <a:pPr indent="431800">
              <a:lnSpc>
                <a:spcPct val="150000"/>
              </a:lnSpc>
            </a:pPr>
            <a:r>
              <a:rPr lang="zh-CN" altLang="en-US" dirty="0">
                <a:latin typeface="宋体" panose="02010600030101010101" pitchFamily="2" charset="-122"/>
                <a:ea typeface="宋体" panose="02010600030101010101" pitchFamily="2" charset="-122"/>
              </a:rPr>
              <a:t>因此，为了研究问题的方便，通常把状态空间表达式经过相似（非奇异）变换，化为几种规范的形式：如对角线、约当规范型和可控</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可观测规范型。</a:t>
            </a:r>
            <a:endParaRPr lang="en-US" altLang="zh-CN" dirty="0">
              <a:latin typeface="宋体" panose="02010600030101010101" pitchFamily="2" charset="-122"/>
              <a:ea typeface="宋体" panose="02010600030101010101" pitchFamily="2" charset="-122"/>
            </a:endParaRPr>
          </a:p>
          <a:p>
            <a:pPr indent="431800">
              <a:lnSpc>
                <a:spcPct val="150000"/>
              </a:lnSpc>
            </a:pPr>
            <a:r>
              <a:rPr lang="zh-CN" altLang="en-US" dirty="0">
                <a:latin typeface="宋体" panose="02010600030101010101" pitchFamily="2" charset="-122"/>
                <a:ea typeface="宋体" panose="02010600030101010101" pitchFamily="2" charset="-122"/>
              </a:rPr>
              <a:t>前者给计算状态转移矩阵和判定系统可控与可观测性提供方便；后者则对于系统的状态反馈、状态观察器的设计以及系统辨识带来便利。</a:t>
            </a:r>
          </a:p>
          <a:p>
            <a:pPr indent="431800">
              <a:lnSpc>
                <a:spcPct val="150000"/>
              </a:lnSpc>
            </a:pPr>
            <a:r>
              <a:rPr lang="zh-CN" altLang="en-US" dirty="0">
                <a:latin typeface="宋体" panose="02010600030101010101" pitchFamily="2" charset="-122"/>
                <a:ea typeface="宋体" panose="02010600030101010101" pitchFamily="2" charset="-122"/>
              </a:rPr>
              <a:t>将状态空间表达式变换成可控</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可观测规范型的理论根据是状态的相似（非奇异）变换不改变其可控</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可观测性；且只有系统是状态完全可控</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可观测的才能变换成可控</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可观测规范型。</a:t>
            </a:r>
            <a:endParaRPr lang="en-US" altLang="zh-CN" dirty="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pSp>
        <p:nvGrpSpPr>
          <p:cNvPr id="4" name="组合 3"/>
          <p:cNvGrpSpPr/>
          <p:nvPr/>
        </p:nvGrpSpPr>
        <p:grpSpPr>
          <a:xfrm>
            <a:off x="389980" y="987484"/>
            <a:ext cx="7638406" cy="2520370"/>
            <a:chOff x="389980" y="987484"/>
            <a:chExt cx="7638406" cy="2520370"/>
          </a:xfrm>
        </p:grpSpPr>
        <p:sp>
          <p:nvSpPr>
            <p:cNvPr id="75" name="矩形 74"/>
            <p:cNvSpPr/>
            <p:nvPr/>
          </p:nvSpPr>
          <p:spPr>
            <a:xfrm>
              <a:off x="389980" y="987484"/>
              <a:ext cx="7638406" cy="2520370"/>
            </a:xfrm>
            <a:prstGeom prst="rect">
              <a:avLst/>
            </a:prstGeom>
            <a:noFill/>
          </p:spPr>
          <p:txBody>
            <a:bodyPr wrap="square">
              <a:spAutoFit/>
            </a:bodyPr>
            <a:lstStyle/>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    1</a:t>
              </a:r>
              <a:r>
                <a:rPr lang="zh-CN" altLang="en-US" dirty="0">
                  <a:solidFill>
                    <a:sysClr val="windowText" lastClr="000000"/>
                  </a:solidFill>
                  <a:latin typeface="宋体" panose="02010600030101010101" pitchFamily="2" charset="-122"/>
                  <a:ea typeface="宋体" panose="02010600030101010101" pitchFamily="2" charset="-122"/>
                </a:rPr>
                <a:t>、可控规范型</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考虑</a:t>
              </a:r>
              <a:r>
                <a:rPr lang="en-US" altLang="zh-CN" dirty="0">
                  <a:solidFill>
                    <a:sysClr val="windowText" lastClr="000000"/>
                  </a:solidFill>
                  <a:latin typeface="宋体" panose="02010600030101010101" pitchFamily="2" charset="-122"/>
                  <a:ea typeface="宋体" panose="02010600030101010101" pitchFamily="2" charset="-122"/>
                </a:rPr>
                <a:t>n</a:t>
              </a:r>
              <a:r>
                <a:rPr lang="zh-CN" altLang="en-US" dirty="0">
                  <a:solidFill>
                    <a:sysClr val="windowText" lastClr="000000"/>
                  </a:solidFill>
                  <a:latin typeface="宋体" panose="02010600030101010101" pitchFamily="2" charset="-122"/>
                  <a:ea typeface="宋体" panose="02010600030101010101" pitchFamily="2" charset="-122"/>
                </a:rPr>
                <a:t>阶线性定常连续系统</a:t>
              </a:r>
              <a:endParaRPr lang="en-US" altLang="zh-CN" dirty="0">
                <a:solidFill>
                  <a:sysClr val="windowText" lastClr="000000"/>
                </a:solidFill>
                <a:latin typeface="宋体" panose="02010600030101010101" pitchFamily="2" charset="-122"/>
                <a:ea typeface="宋体" panose="02010600030101010101" pitchFamily="2" charset="-122"/>
              </a:endParaRPr>
            </a:p>
            <a:p>
              <a:pPr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2.167</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式中各符号意义同前。</a:t>
              </a: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如果系统是状态完全可控的，则满足</a:t>
              </a: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2" name="对象 1"/>
                <p:cNvSpPr txBox="1"/>
                <p:nvPr/>
              </p:nvSpPr>
              <p:spPr>
                <a:xfrm>
                  <a:off x="3923928" y="1712384"/>
                  <a:ext cx="2549252" cy="179547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𝑏𝑢</m:t>
                                  </m:r>
                                </m:e>
                              </m:mr>
                              <m:mr>
                                <m:e>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𝐶𝑥</m:t>
                                  </m:r>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3923928" y="1712384"/>
                  <a:ext cx="2549252" cy="1795470"/>
                </a:xfrm>
                <a:prstGeom prst="rect">
                  <a:avLst/>
                </a:prstGeom>
                <a:blipFill>
                  <a:blip r:embed="rId4"/>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5" name="对象 4"/>
              <p:cNvSpPr txBox="1"/>
              <p:nvPr/>
            </p:nvSpPr>
            <p:spPr>
              <a:xfrm>
                <a:off x="2344342" y="3723878"/>
                <a:ext cx="6046861" cy="232868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𝑟𝑎𝑛𝑘</m:t>
                      </m:r>
                      <m:r>
                        <a:rPr lang="zh-CN" altLang="en-US" i="1">
                          <a:solidFill>
                            <a:srgbClr val="000000"/>
                          </a:solidFill>
                          <a:latin typeface="Cambria Math" panose="02040503050406030204" pitchFamily="18" charset="0"/>
                        </a:rPr>
                        <m:t>𝐌</m:t>
                      </m:r>
                      <m:r>
                        <a:rPr lang="zh-CN" altLang="en-US" i="1">
                          <a:solidFill>
                            <a:srgbClr val="000000"/>
                          </a:solidFill>
                          <a:latin typeface="Cambria Math" panose="02040503050406030204" pitchFamily="18" charset="0"/>
                        </a:rPr>
                        <m:t>=</m:t>
                      </m:r>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rank</m:t>
                          </m:r>
                        </m:fName>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𝐛</m:t>
                              </m:r>
                              <m:r>
                                <a:rPr lang="zh-CN" altLang="en-US" i="1">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𝐀𝐛</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𝐀</m:t>
                                  </m:r>
                                </m:e>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𝐛</m:t>
                              </m:r>
                            </m:e>
                          </m:d>
                        </m:e>
                      </m:func>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oMath>
                  </m:oMathPara>
                </a14:m>
                <a:endParaRPr lang="zh-CN" altLang="en-US" dirty="0"/>
              </a:p>
            </p:txBody>
          </p:sp>
        </mc:Choice>
        <mc:Fallback xmlns="">
          <p:sp>
            <p:nvSpPr>
              <p:cNvPr id="5" name="对象 4"/>
              <p:cNvSpPr txBox="1">
                <a:spLocks noRot="1" noChangeAspect="1" noMove="1" noResize="1" noEditPoints="1" noAdjustHandles="1" noChangeArrowheads="1" noChangeShapeType="1" noTextEdit="1"/>
              </p:cNvSpPr>
              <p:nvPr/>
            </p:nvSpPr>
            <p:spPr>
              <a:xfrm>
                <a:off x="2344342" y="3723878"/>
                <a:ext cx="6046861" cy="2328688"/>
              </a:xfrm>
              <a:prstGeom prst="rect">
                <a:avLst/>
              </a:prstGeom>
              <a:blipFill>
                <a:blip r:embed="rId5"/>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5" grpId="0"/>
    </p:bld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pSp>
        <p:nvGrpSpPr>
          <p:cNvPr id="4" name="组合 3"/>
          <p:cNvGrpSpPr/>
          <p:nvPr/>
        </p:nvGrpSpPr>
        <p:grpSpPr>
          <a:xfrm>
            <a:off x="389980" y="670902"/>
            <a:ext cx="8862540" cy="4704025"/>
            <a:chOff x="389980" y="670902"/>
            <a:chExt cx="8862540" cy="4704025"/>
          </a:xfrm>
        </p:grpSpPr>
        <p:sp>
          <p:nvSpPr>
            <p:cNvPr id="75" name="矩形 74"/>
            <p:cNvSpPr/>
            <p:nvPr/>
          </p:nvSpPr>
          <p:spPr>
            <a:xfrm>
              <a:off x="389980" y="670902"/>
              <a:ext cx="7638406" cy="2104872"/>
            </a:xfrm>
            <a:prstGeom prst="rect">
              <a:avLst/>
            </a:prstGeom>
            <a:noFill/>
          </p:spPr>
          <p:txBody>
            <a:bodyPr wrap="square">
              <a:spAutoFit/>
            </a:bodyPr>
            <a:lstStyle/>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    (1)</a:t>
              </a:r>
              <a:r>
                <a:rPr lang="zh-CN" altLang="en-US" dirty="0">
                  <a:solidFill>
                    <a:sysClr val="windowText" lastClr="000000"/>
                  </a:solidFill>
                  <a:latin typeface="宋体" panose="02010600030101010101" pitchFamily="2" charset="-122"/>
                  <a:ea typeface="宋体" panose="02010600030101010101" pitchFamily="2" charset="-122"/>
                </a:rPr>
                <a:t>可控规范</a:t>
              </a:r>
              <a:r>
                <a:rPr lang="en-US" altLang="zh-CN" dirty="0">
                  <a:solidFill>
                    <a:sysClr val="windowText" lastClr="000000"/>
                  </a:solidFill>
                  <a:latin typeface="宋体" panose="02010600030101010101" pitchFamily="2" charset="-122"/>
                  <a:ea typeface="宋体" panose="02010600030101010101" pitchFamily="2" charset="-122"/>
                </a:rPr>
                <a:t>I</a:t>
              </a:r>
              <a:r>
                <a:rPr lang="zh-CN" altLang="en-US" dirty="0">
                  <a:solidFill>
                    <a:sysClr val="windowText" lastClr="000000"/>
                  </a:solidFill>
                  <a:latin typeface="宋体" panose="02010600030101010101" pitchFamily="2" charset="-122"/>
                  <a:ea typeface="宋体" panose="02010600030101010101" pitchFamily="2" charset="-122"/>
                </a:rPr>
                <a:t>型</a:t>
              </a: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若系统</a:t>
              </a:r>
              <a:r>
                <a:rPr lang="en-US" altLang="zh-CN" dirty="0">
                  <a:solidFill>
                    <a:sysClr val="windowText" lastClr="000000"/>
                  </a:solidFill>
                  <a:latin typeface="宋体" panose="02010600030101010101" pitchFamily="2" charset="-122"/>
                  <a:ea typeface="宋体" panose="02010600030101010101" pitchFamily="2" charset="-122"/>
                </a:rPr>
                <a:t>(2.167)</a:t>
              </a:r>
              <a:r>
                <a:rPr lang="zh-CN" altLang="en-US" dirty="0">
                  <a:solidFill>
                    <a:sysClr val="windowText" lastClr="000000"/>
                  </a:solidFill>
                  <a:latin typeface="宋体" panose="02010600030101010101" pitchFamily="2" charset="-122"/>
                  <a:ea typeface="宋体" panose="02010600030101010101" pitchFamily="2" charset="-122"/>
                </a:rPr>
                <a:t>是可控的，则存在线性相似变换</a:t>
              </a:r>
              <a:endParaRPr lang="en-US" altLang="zh-CN" dirty="0">
                <a:solidFill>
                  <a:sysClr val="windowText" lastClr="000000"/>
                </a:solidFill>
                <a:latin typeface="宋体" panose="02010600030101010101" pitchFamily="2" charset="-122"/>
                <a:ea typeface="宋体" panose="02010600030101010101" pitchFamily="2" charset="-122"/>
              </a:endParaRPr>
            </a:p>
            <a:p>
              <a:pPr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2.168</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algn="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2.169</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2" name="对象 1"/>
                <p:cNvSpPr txBox="1"/>
                <p:nvPr/>
              </p:nvSpPr>
              <p:spPr>
                <a:xfrm>
                  <a:off x="3603625" y="1428750"/>
                  <a:ext cx="4784799" cy="134702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𝐓</m:t>
                            </m:r>
                          </m:e>
                          <m:sub>
                            <m:r>
                              <m:rPr>
                                <m:nor/>
                              </m:rPr>
                              <a:rPr lang="zh-CN" altLang="en-US" i="0">
                                <a:solidFill>
                                  <a:srgbClr val="000000"/>
                                </a:solidFill>
                                <a:latin typeface="Cambria Math" panose="02040503050406030204" pitchFamily="18" charset="0"/>
                              </a:rPr>
                              <m:t>cl</m:t>
                            </m:r>
                          </m:sub>
                        </m:sSub>
                        <m:sSub>
                          <m:sSubPr>
                            <m:ctrlPr>
                              <a:rPr lang="zh-CN" altLang="en-US" i="1">
                                <a:solidFill>
                                  <a:srgbClr val="000000"/>
                                </a:solidFill>
                                <a:latin typeface="Cambria Math" panose="02040503050406030204" pitchFamily="18" charset="0"/>
                              </a:rPr>
                            </m:ctrlPr>
                          </m:sSubPr>
                          <m:e>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𝐱</m:t>
                                </m:r>
                              </m:e>
                            </m:bar>
                          </m:e>
                          <m:sub>
                            <m:r>
                              <a:rPr lang="zh-CN" altLang="en-US" i="1">
                                <a:solidFill>
                                  <a:srgbClr val="000000"/>
                                </a:solidFill>
                                <a:latin typeface="Cambria Math" panose="02040503050406030204" pitchFamily="18" charset="0"/>
                              </a:rPr>
                              <m:t>1</m:t>
                            </m:r>
                          </m:sub>
                        </m:sSub>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3603625" y="1428750"/>
                  <a:ext cx="4784799" cy="1347024"/>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对象 4"/>
                <p:cNvSpPr txBox="1"/>
                <p:nvPr/>
              </p:nvSpPr>
              <p:spPr>
                <a:xfrm>
                  <a:off x="827584" y="1923678"/>
                  <a:ext cx="8424936" cy="345124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𝐓</m:t>
                            </m:r>
                          </m:e>
                          <m:sub>
                            <m:r>
                              <m:rPr>
                                <m:nor/>
                              </m:rPr>
                              <a:rPr lang="zh-CN" altLang="en-US" i="0">
                                <a:solidFill>
                                  <a:srgbClr val="000000"/>
                                </a:solidFill>
                                <a:latin typeface="Cambria Math" panose="02040503050406030204" pitchFamily="18" charset="0"/>
                              </a:rPr>
                              <m:t>cl</m:t>
                            </m:r>
                          </m:sub>
                        </m:sSub>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𝐀</m:t>
                                      </m:r>
                                    </m:e>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𝐛</m:t>
                                  </m:r>
                                </m:e>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𝐀</m:t>
                                      </m:r>
                                    </m:e>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𝐛</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𝐛</m:t>
                                  </m:r>
                                </m:e>
                              </m:mr>
                            </m:m>
                          </m:e>
                        </m:d>
                        <m:d>
                          <m:dPr>
                            <m:ctrlPr>
                              <a:rPr lang="zh-CN" altLang="en-US" i="1">
                                <a:solidFill>
                                  <a:srgbClr val="000000"/>
                                </a:solidFill>
                                <a:latin typeface="Cambria Math" panose="02040503050406030204" pitchFamily="18" charset="0"/>
                              </a:rPr>
                            </m:ctrlPr>
                          </m:dPr>
                          <m:e>
                            <m:m>
                              <m:mPr>
                                <m:plcHide m:val="on"/>
                                <m:mcs>
                                  <m:mc>
                                    <m:mcPr>
                                      <m:count m:val="6"/>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e/>
                                <m:e/>
                                <m:e/>
                                <m:e/>
                              </m:m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𝛼</m:t>
                                      </m:r>
                                    </m:e>
                                    <m:sub>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sub>
                                  </m:sSub>
                                </m:e>
                                <m:e>
                                  <m:r>
                                    <a:rPr lang="zh-CN" altLang="en-US" i="1">
                                      <a:solidFill>
                                        <a:srgbClr val="000000"/>
                                      </a:solidFill>
                                      <a:latin typeface="Cambria Math" panose="02040503050406030204" pitchFamily="18" charset="0"/>
                                    </a:rPr>
                                    <m:t>1</m:t>
                                  </m:r>
                                </m:e>
                                <m:e/>
                                <m:e/>
                                <m:e>
                                  <m:r>
                                    <a:rPr lang="zh-CN" altLang="en-US" i="1">
                                      <a:solidFill>
                                        <a:srgbClr val="000000"/>
                                      </a:solidFill>
                                      <a:latin typeface="Cambria Math" panose="02040503050406030204" pitchFamily="18" charset="0"/>
                                    </a:rPr>
                                    <m:t>0</m:t>
                                  </m:r>
                                </m:e>
                                <m:e/>
                              </m:mr>
                              <m:mr>
                                <m:e>
                                  <m:r>
                                    <a:rPr lang="zh-CN" altLang="en-US" i="1">
                                      <a:solidFill>
                                        <a:srgbClr val="000000"/>
                                      </a:solidFill>
                                      <a:latin typeface="Cambria Math" panose="02040503050406030204" pitchFamily="18" charset="0"/>
                                    </a:rPr>
                                    <m:t>⋮</m:t>
                                  </m:r>
                                </m:e>
                                <m:e>
                                  <m:r>
                                    <a:rPr lang="zh-CN" altLang="en-US" i="1">
                                      <a:solidFill>
                                        <a:srgbClr val="000000"/>
                                      </a:solidFill>
                                      <a:latin typeface="Cambria Math" panose="02040503050406030204" pitchFamily="18" charset="0"/>
                                    </a:rPr>
                                    <m:t>⋮</m:t>
                                  </m:r>
                                </m:e>
                                <m:e>
                                  <m:r>
                                    <a:rPr lang="zh-CN" altLang="en-US" i="1">
                                      <a:solidFill>
                                        <a:srgbClr val="000000"/>
                                      </a:solidFill>
                                      <a:latin typeface="Cambria Math" panose="02040503050406030204" pitchFamily="18" charset="0"/>
                                    </a:rPr>
                                    <m:t>⋱</m:t>
                                  </m:r>
                                </m:e>
                                <m:e/>
                                <m:e/>
                                <m:e/>
                              </m:m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𝛼</m:t>
                                      </m:r>
                                    </m:e>
                                    <m:sub>
                                      <m:r>
                                        <a:rPr lang="zh-CN" altLang="en-US" i="1">
                                          <a:solidFill>
                                            <a:srgbClr val="000000"/>
                                          </a:solidFill>
                                          <a:latin typeface="Cambria Math" panose="02040503050406030204" pitchFamily="18" charset="0"/>
                                        </a:rPr>
                                        <m:t>2</m:t>
                                      </m:r>
                                    </m:sub>
                                  </m:sSub>
                                </m:e>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𝛼</m:t>
                                      </m:r>
                                    </m:e>
                                    <m:sub>
                                      <m:r>
                                        <a:rPr lang="zh-CN" altLang="en-US" i="1">
                                          <a:solidFill>
                                            <a:srgbClr val="000000"/>
                                          </a:solidFill>
                                          <a:latin typeface="Cambria Math" panose="02040503050406030204" pitchFamily="18" charset="0"/>
                                        </a:rPr>
                                        <m:t>3</m:t>
                                      </m:r>
                                    </m:sub>
                                  </m:sSub>
                                </m:e>
                                <m:e/>
                                <m:e>
                                  <m:r>
                                    <a:rPr lang="zh-CN" altLang="en-US" i="1">
                                      <a:solidFill>
                                        <a:srgbClr val="000000"/>
                                      </a:solidFill>
                                      <a:latin typeface="Cambria Math" panose="02040503050406030204" pitchFamily="18" charset="0"/>
                                    </a:rPr>
                                    <m:t>⋱</m:t>
                                  </m:r>
                                </m:e>
                                <m:e/>
                                <m:e/>
                              </m:m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𝛼</m:t>
                                      </m:r>
                                    </m:e>
                                    <m:sub>
                                      <m:r>
                                        <a:rPr lang="zh-CN" altLang="en-US" i="1">
                                          <a:solidFill>
                                            <a:srgbClr val="000000"/>
                                          </a:solidFill>
                                          <a:latin typeface="Cambria Math" panose="02040503050406030204" pitchFamily="18" charset="0"/>
                                        </a:rPr>
                                        <m:t>1</m:t>
                                      </m:r>
                                    </m:sub>
                                  </m:sSub>
                                </m:e>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𝛼</m:t>
                                      </m:r>
                                    </m:e>
                                    <m:sub>
                                      <m:r>
                                        <a:rPr lang="zh-CN" altLang="en-US" i="1">
                                          <a:solidFill>
                                            <a:srgbClr val="000000"/>
                                          </a:solidFill>
                                          <a:latin typeface="Cambria Math" panose="02040503050406030204" pitchFamily="18" charset="0"/>
                                        </a:rPr>
                                        <m:t>2</m:t>
                                      </m:r>
                                    </m:sub>
                                  </m:sSub>
                                </m:e>
                                <m:e>
                                  <m:r>
                                    <a:rPr lang="zh-CN" altLang="en-US" i="1">
                                      <a:solidFill>
                                        <a:srgbClr val="000000"/>
                                      </a:solidFill>
                                      <a:latin typeface="Cambria Math" panose="02040503050406030204" pitchFamily="18" charset="0"/>
                                    </a:rPr>
                                    <m:t>⋯</m:t>
                                  </m:r>
                                </m:e>
                                <m:e/>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𝛼</m:t>
                                      </m:r>
                                    </m:e>
                                    <m:sub>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sub>
                                  </m:sSub>
                                </m:e>
                                <m:e>
                                  <m:r>
                                    <a:rPr lang="zh-CN" altLang="en-US" i="1">
                                      <a:solidFill>
                                        <a:srgbClr val="000000"/>
                                      </a:solidFill>
                                      <a:latin typeface="Cambria Math" panose="02040503050406030204" pitchFamily="18" charset="0"/>
                                    </a:rPr>
                                    <m:t>1</m:t>
                                  </m:r>
                                </m:e>
                              </m:mr>
                            </m:m>
                          </m:e>
                        </m:d>
                      </m:oMath>
                    </m:oMathPara>
                  </a14:m>
                  <a:endParaRPr lang="zh-CN" altLang="en-US" dirty="0"/>
                </a:p>
              </p:txBody>
            </p:sp>
          </mc:Choice>
          <mc:Fallback xmlns="">
            <p:sp>
              <p:nvSpPr>
                <p:cNvPr id="5" name="对象 4"/>
                <p:cNvSpPr txBox="1">
                  <a:spLocks noRot="1" noChangeAspect="1" noMove="1" noResize="1" noEditPoints="1" noAdjustHandles="1" noChangeArrowheads="1" noChangeShapeType="1" noTextEdit="1"/>
                </p:cNvSpPr>
                <p:nvPr/>
              </p:nvSpPr>
              <p:spPr>
                <a:xfrm>
                  <a:off x="827584" y="1923678"/>
                  <a:ext cx="8424936" cy="3451249"/>
                </a:xfrm>
                <a:prstGeom prst="rect">
                  <a:avLst/>
                </a:prstGeom>
                <a:blipFill>
                  <a:blip r:embed="rId5"/>
                  <a:stretch>
                    <a:fillRect/>
                  </a:stretch>
                </a:blipFill>
              </p:spPr>
              <p:txBody>
                <a:bodyPr/>
                <a:lstStyle/>
                <a:p>
                  <a:r>
                    <a:rPr lang="zh-CN" altLang="en-US">
                      <a:noFill/>
                    </a:rPr>
                    <a:t> </a:t>
                  </a:r>
                </a:p>
              </p:txBody>
            </p:sp>
          </mc:Fallback>
        </mc:AlternateContent>
      </p:grpSp>
      <p:grpSp>
        <p:nvGrpSpPr>
          <p:cNvPr id="7" name="组合 6"/>
          <p:cNvGrpSpPr/>
          <p:nvPr/>
        </p:nvGrpSpPr>
        <p:grpSpPr>
          <a:xfrm>
            <a:off x="389979" y="3582142"/>
            <a:ext cx="9012783" cy="3371210"/>
            <a:chOff x="389979" y="3582142"/>
            <a:chExt cx="9012783" cy="3371210"/>
          </a:xfrm>
        </p:grpSpPr>
        <p:sp>
          <p:nvSpPr>
            <p:cNvPr id="8" name="文本框 7"/>
            <p:cNvSpPr txBox="1"/>
            <p:nvPr/>
          </p:nvSpPr>
          <p:spPr>
            <a:xfrm>
              <a:off x="389979" y="3582142"/>
              <a:ext cx="7638405" cy="923330"/>
            </a:xfrm>
            <a:prstGeom prst="rect">
              <a:avLst/>
            </a:prstGeom>
            <a:noFill/>
          </p:spPr>
          <p:txBody>
            <a:bodyPr wrap="square">
              <a:spAutoFit/>
            </a:bodyPr>
            <a:lstStyle/>
            <a:p>
              <a:r>
                <a:rPr lang="zh-CN" altLang="en-US" dirty="0">
                  <a:solidFill>
                    <a:sysClr val="windowText" lastClr="000000"/>
                  </a:solidFill>
                  <a:latin typeface="宋体" panose="02010600030101010101" pitchFamily="2" charset="-122"/>
                  <a:ea typeface="宋体" panose="02010600030101010101" pitchFamily="2" charset="-122"/>
                </a:rPr>
                <a:t>使其状态空间表达式</a:t>
              </a:r>
              <a:r>
                <a:rPr lang="en-US" altLang="zh-CN" dirty="0">
                  <a:solidFill>
                    <a:sysClr val="windowText" lastClr="000000"/>
                  </a:solidFill>
                  <a:latin typeface="宋体" panose="02010600030101010101" pitchFamily="2" charset="-122"/>
                  <a:ea typeface="宋体" panose="02010600030101010101" pitchFamily="2" charset="-122"/>
                </a:rPr>
                <a:t>(2.167)</a:t>
              </a:r>
              <a:r>
                <a:rPr lang="zh-CN" altLang="en-US" dirty="0">
                  <a:solidFill>
                    <a:sysClr val="windowText" lastClr="000000"/>
                  </a:solidFill>
                  <a:latin typeface="宋体" panose="02010600030101010101" pitchFamily="2" charset="-122"/>
                  <a:ea typeface="宋体" panose="02010600030101010101" pitchFamily="2" charset="-122"/>
                </a:rPr>
                <a:t>变成</a:t>
              </a:r>
              <a:endParaRPr lang="en-US" altLang="zh-CN" dirty="0">
                <a:solidFill>
                  <a:sysClr val="windowText" lastClr="000000"/>
                </a:solidFill>
                <a:latin typeface="宋体" panose="02010600030101010101" pitchFamily="2" charset="-122"/>
                <a:ea typeface="宋体" panose="02010600030101010101" pitchFamily="2" charset="-122"/>
              </a:endParaRPr>
            </a:p>
            <a:p>
              <a:endParaRPr lang="en-US" altLang="zh-CN" dirty="0">
                <a:solidFill>
                  <a:sysClr val="windowText" lastClr="000000"/>
                </a:solidFill>
                <a:latin typeface="宋体" panose="02010600030101010101" pitchFamily="2" charset="-122"/>
                <a:ea typeface="宋体" panose="02010600030101010101" pitchFamily="2" charset="-122"/>
              </a:endParaRPr>
            </a:p>
            <a:p>
              <a:pPr algn="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2.170</a:t>
              </a:r>
              <a:r>
                <a:rPr lang="zh-CN" altLang="en-US" dirty="0">
                  <a:solidFill>
                    <a:sysClr val="windowText" lastClr="000000"/>
                  </a:solidFill>
                  <a:latin typeface="宋体" panose="02010600030101010101" pitchFamily="2" charset="-122"/>
                  <a:ea typeface="宋体" panose="02010600030101010101" pitchFamily="2" charset="-122"/>
                </a:rPr>
                <a:t>）</a:t>
              </a:r>
              <a:endParaRPr lang="zh-CN" altLang="en-US" dirty="0"/>
            </a:p>
          </p:txBody>
        </p:sp>
        <mc:AlternateContent xmlns:mc="http://schemas.openxmlformats.org/markup-compatibility/2006" xmlns:a14="http://schemas.microsoft.com/office/drawing/2010/main">
          <mc:Choice Requires="a14">
            <p:sp>
              <p:nvSpPr>
                <p:cNvPr id="9" name="对象 8"/>
                <p:cNvSpPr txBox="1"/>
                <p:nvPr/>
              </p:nvSpPr>
              <p:spPr>
                <a:xfrm>
                  <a:off x="3603625" y="3952085"/>
                  <a:ext cx="5799137" cy="300126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𝐴</m:t>
                                      </m:r>
                                    </m:e>
                                    <m:sub>
                                      <m:r>
                                        <a:rPr lang="zh-CN" altLang="en-US" i="1">
                                          <a:solidFill>
                                            <a:srgbClr val="000000"/>
                                          </a:solidFill>
                                          <a:latin typeface="Cambria Math" panose="02040503050406030204" pitchFamily="18" charset="0"/>
                                        </a:rPr>
                                        <m:t>1</m:t>
                                      </m:r>
                                    </m:sub>
                                  </m:s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𝑏</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𝑢</m:t>
                                  </m:r>
                                </m:e>
                              </m:mr>
                              <m:mr>
                                <m:e>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𝐶</m:t>
                                      </m:r>
                                    </m:e>
                                    <m:sub>
                                      <m:r>
                                        <a:rPr lang="zh-CN" altLang="en-US" i="1">
                                          <a:solidFill>
                                            <a:srgbClr val="000000"/>
                                          </a:solidFill>
                                          <a:latin typeface="Cambria Math" panose="02040503050406030204" pitchFamily="18" charset="0"/>
                                        </a:rPr>
                                        <m:t>1</m:t>
                                      </m:r>
                                    </m:sub>
                                  </m:s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1</m:t>
                                      </m:r>
                                    </m:sub>
                                  </m:sSub>
                                </m:e>
                              </m:mr>
                            </m:m>
                          </m:e>
                        </m:d>
                      </m:oMath>
                    </m:oMathPara>
                  </a14:m>
                  <a:endParaRPr lang="zh-CN" altLang="en-US" dirty="0"/>
                </a:p>
              </p:txBody>
            </p:sp>
          </mc:Choice>
          <mc:Fallback xmlns="">
            <p:sp>
              <p:nvSpPr>
                <p:cNvPr id="9" name="对象 8"/>
                <p:cNvSpPr txBox="1">
                  <a:spLocks noRot="1" noChangeAspect="1" noMove="1" noResize="1" noEditPoints="1" noAdjustHandles="1" noChangeArrowheads="1" noChangeShapeType="1" noTextEdit="1"/>
                </p:cNvSpPr>
                <p:nvPr/>
              </p:nvSpPr>
              <p:spPr>
                <a:xfrm>
                  <a:off x="3603625" y="3952085"/>
                  <a:ext cx="5799137" cy="3001267"/>
                </a:xfrm>
                <a:prstGeom prst="rect">
                  <a:avLst/>
                </a:prstGeom>
                <a:blipFill>
                  <a:blip r:embed="rId6"/>
                  <a:stretch>
                    <a:fillRect/>
                  </a:stretch>
                </a:blipFill>
              </p:spPr>
              <p:txBody>
                <a:bodyPr/>
                <a:lstStyle/>
                <a:p>
                  <a:r>
                    <a:rPr lang="zh-CN" alt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10" name="矩形 9"/>
          <p:cNvSpPr/>
          <p:nvPr/>
        </p:nvSpPr>
        <p:spPr>
          <a:xfrm>
            <a:off x="389978" y="4443531"/>
            <a:ext cx="7638406"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称式</a:t>
            </a:r>
            <a:r>
              <a:rPr lang="en-US" altLang="zh-CN" dirty="0">
                <a:solidFill>
                  <a:sysClr val="windowText" lastClr="000000"/>
                </a:solidFill>
                <a:latin typeface="宋体" panose="02010600030101010101" pitchFamily="2" charset="-122"/>
                <a:ea typeface="宋体" panose="02010600030101010101" pitchFamily="2" charset="-122"/>
              </a:rPr>
              <a:t>(2.170)</a:t>
            </a:r>
            <a:r>
              <a:rPr lang="zh-CN" altLang="en-US" dirty="0">
                <a:solidFill>
                  <a:sysClr val="windowText" lastClr="000000"/>
                </a:solidFill>
                <a:latin typeface="宋体" panose="02010600030101010101" pitchFamily="2" charset="-122"/>
                <a:ea typeface="宋体" panose="02010600030101010101" pitchFamily="2" charset="-122"/>
              </a:rPr>
              <a:t>所示的状态空间表达式为系统</a:t>
            </a:r>
            <a:r>
              <a:rPr lang="en-US" altLang="zh-CN" dirty="0">
                <a:solidFill>
                  <a:sysClr val="windowText" lastClr="000000"/>
                </a:solidFill>
                <a:latin typeface="宋体" panose="02010600030101010101" pitchFamily="2" charset="-122"/>
                <a:ea typeface="宋体" panose="02010600030101010101" pitchFamily="2" charset="-122"/>
              </a:rPr>
              <a:t>(2.167)</a:t>
            </a:r>
            <a:r>
              <a:rPr lang="zh-CN" altLang="en-US" dirty="0">
                <a:solidFill>
                  <a:sysClr val="windowText" lastClr="000000"/>
                </a:solidFill>
                <a:latin typeface="宋体" panose="02010600030101010101" pitchFamily="2" charset="-122"/>
                <a:ea typeface="宋体" panose="02010600030101010101" pitchFamily="2" charset="-122"/>
              </a:rPr>
              <a:t>的可控规范</a:t>
            </a:r>
            <a:r>
              <a:rPr lang="en-US" altLang="zh-CN" dirty="0">
                <a:solidFill>
                  <a:sysClr val="windowText" lastClr="000000"/>
                </a:solidFill>
                <a:latin typeface="宋体" panose="02010600030101010101" pitchFamily="2" charset="-122"/>
                <a:ea typeface="宋体" panose="02010600030101010101" pitchFamily="2" charset="-122"/>
              </a:rPr>
              <a:t>Ⅰ</a:t>
            </a:r>
            <a:r>
              <a:rPr lang="zh-CN" altLang="en-US" dirty="0">
                <a:solidFill>
                  <a:sysClr val="windowText" lastClr="000000"/>
                </a:solidFill>
                <a:latin typeface="宋体" panose="02010600030101010101" pitchFamily="2" charset="-122"/>
                <a:ea typeface="宋体" panose="02010600030101010101" pitchFamily="2" charset="-122"/>
              </a:rPr>
              <a:t>型。</a:t>
            </a:r>
            <a:endParaRPr lang="en-US" altLang="zh-CN" dirty="0">
              <a:solidFill>
                <a:sysClr val="windowText" lastClr="000000"/>
              </a:solidFill>
              <a:latin typeface="宋体" panose="02010600030101010101" pitchFamily="2" charset="-122"/>
              <a:ea typeface="宋体" panose="02010600030101010101" pitchFamily="2" charset="-122"/>
            </a:endParaRPr>
          </a:p>
        </p:txBody>
      </p:sp>
      <p:grpSp>
        <p:nvGrpSpPr>
          <p:cNvPr id="5" name="组合 4"/>
          <p:cNvGrpSpPr/>
          <p:nvPr/>
        </p:nvGrpSpPr>
        <p:grpSpPr>
          <a:xfrm>
            <a:off x="389980" y="670902"/>
            <a:ext cx="8793176" cy="5283001"/>
            <a:chOff x="389980" y="670902"/>
            <a:chExt cx="8793176" cy="5283001"/>
          </a:xfrm>
        </p:grpSpPr>
        <p:sp>
          <p:nvSpPr>
            <p:cNvPr id="75" name="矩形 74"/>
            <p:cNvSpPr/>
            <p:nvPr/>
          </p:nvSpPr>
          <p:spPr>
            <a:xfrm>
              <a:off x="389980" y="670902"/>
              <a:ext cx="7638406" cy="4182363"/>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其中：</a:t>
              </a:r>
              <a:endParaRPr lang="en-US" altLang="zh-CN" dirty="0">
                <a:solidFill>
                  <a:sysClr val="windowText" lastClr="000000"/>
                </a:solidFill>
                <a:latin typeface="宋体" panose="02010600030101010101" pitchFamily="2" charset="-122"/>
                <a:ea typeface="宋体" panose="02010600030101010101" pitchFamily="2" charset="-122"/>
              </a:endParaRPr>
            </a:p>
            <a:p>
              <a:pPr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2.171</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algn="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gn="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gn="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2.172</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algn="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gn="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2.173</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2" name="对象 1"/>
                <p:cNvSpPr txBox="1"/>
                <p:nvPr/>
              </p:nvSpPr>
              <p:spPr>
                <a:xfrm>
                  <a:off x="3059832" y="2280365"/>
                  <a:ext cx="5940425" cy="265724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𝐛</m:t>
                                </m:r>
                              </m:e>
                            </m:ba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𝐓</m:t>
                            </m:r>
                          </m:e>
                          <m:sub>
                            <m:r>
                              <m:rPr>
                                <m:nor/>
                              </m:rPr>
                              <a:rPr lang="zh-CN" altLang="en-US" i="0">
                                <a:solidFill>
                                  <a:srgbClr val="000000"/>
                                </a:solidFill>
                                <a:latin typeface="Cambria Math" panose="02040503050406030204" pitchFamily="18" charset="0"/>
                              </a:rPr>
                              <m:t>cl</m:t>
                            </m:r>
                          </m:sub>
                          <m:sup>
                            <m:r>
                              <a:rPr lang="zh-CN" altLang="en-US" i="1">
                                <a:solidFill>
                                  <a:srgbClr val="000000"/>
                                </a:solidFill>
                                <a:latin typeface="Cambria Math" panose="02040503050406030204" pitchFamily="18" charset="0"/>
                              </a:rPr>
                              <m:t>−1</m:t>
                            </m:r>
                          </m:sup>
                        </m:sSubSup>
                        <m:r>
                          <a:rPr lang="zh-CN" altLang="en-US" i="1">
                            <a:solidFill>
                              <a:srgbClr val="000000"/>
                            </a:solidFill>
                            <a:latin typeface="Cambria Math" panose="02040503050406030204" pitchFamily="18" charset="0"/>
                          </a:rPr>
                          <m:t>𝐛</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m:t>
                                  </m:r>
                                </m:e>
                              </m:mr>
                              <m:mr>
                                <m:e>
                                  <m:r>
                                    <a:rPr lang="zh-CN" altLang="en-US" i="1">
                                      <a:solidFill>
                                        <a:srgbClr val="000000"/>
                                      </a:solidFill>
                                      <a:latin typeface="Cambria Math" panose="02040503050406030204" pitchFamily="18" charset="0"/>
                                    </a:rPr>
                                    <m:t>1</m:t>
                                  </m:r>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3059832" y="2280365"/>
                  <a:ext cx="5940425" cy="2657249"/>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1116697" y="706373"/>
                  <a:ext cx="8066459" cy="524753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𝐴</m:t>
                                </m:r>
                              </m:e>
                            </m:acc>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𝑇</m:t>
                            </m:r>
                          </m:e>
                          <m:sub>
                            <m:r>
                              <m:rPr>
                                <m:sty m:val="p"/>
                              </m:rPr>
                              <a:rPr lang="zh-CN" altLang="en-US" i="0">
                                <a:solidFill>
                                  <a:srgbClr val="000000"/>
                                </a:solidFill>
                                <a:latin typeface="Cambria Math" panose="02040503050406030204" pitchFamily="18" charset="0"/>
                              </a:rPr>
                              <m:t>c</m:t>
                            </m:r>
                            <m:r>
                              <a:rPr lang="zh-CN" altLang="en-US" i="1">
                                <a:solidFill>
                                  <a:srgbClr val="000000"/>
                                </a:solidFill>
                                <a:latin typeface="Cambria Math" panose="02040503050406030204" pitchFamily="18" charset="0"/>
                              </a:rPr>
                              <m:t>1</m:t>
                            </m:r>
                          </m:sub>
                          <m:sup>
                            <m:r>
                              <a:rPr lang="zh-CN" altLang="en-US" i="1">
                                <a:solidFill>
                                  <a:srgbClr val="000000"/>
                                </a:solidFill>
                                <a:latin typeface="Cambria Math" panose="02040503050406030204" pitchFamily="18" charset="0"/>
                              </a:rPr>
                              <m:t>−1</m:t>
                            </m:r>
                          </m:sup>
                        </m:sSubSup>
                        <m:r>
                          <a:rPr lang="zh-CN" altLang="en-US" i="1">
                            <a:solidFill>
                              <a:srgbClr val="000000"/>
                            </a:solidFill>
                            <a:latin typeface="Cambria Math" panose="02040503050406030204" pitchFamily="18" charset="0"/>
                          </a:rPr>
                          <m:t>𝐴</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𝑇</m:t>
                            </m:r>
                          </m:e>
                          <m:sub>
                            <m:r>
                              <a:rPr lang="zh-CN" altLang="en-US" i="1">
                                <a:solidFill>
                                  <a:srgbClr val="000000"/>
                                </a:solidFill>
                                <a:latin typeface="Cambria Math" panose="02040503050406030204" pitchFamily="18" charset="0"/>
                              </a:rPr>
                              <m:t>𝑐</m:t>
                            </m:r>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5"/>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m:t>
                                  </m:r>
                                </m:e>
                                <m:e>
                                  <m:r>
                                    <a:rPr lang="zh-CN" altLang="en-US" i="1">
                                      <a:solidFill>
                                        <a:srgbClr val="000000"/>
                                      </a:solidFill>
                                      <a:latin typeface="Cambria Math" panose="02040503050406030204" pitchFamily="18" charset="0"/>
                                    </a:rPr>
                                    <m:t>⋮</m:t>
                                  </m:r>
                                </m:e>
                                <m:e>
                                  <m:r>
                                    <a:rPr lang="zh-CN" altLang="en-US" i="1">
                                      <a:solidFill>
                                        <a:srgbClr val="000000"/>
                                      </a:solidFill>
                                      <a:latin typeface="Cambria Math" panose="02040503050406030204" pitchFamily="18" charset="0"/>
                                    </a:rPr>
                                    <m:t>⋱</m:t>
                                  </m:r>
                                </m:e>
                                <m:e>
                                  <m:r>
                                    <a:rPr lang="zh-CN" altLang="en-US" i="1">
                                      <a:solidFill>
                                        <a:srgbClr val="000000"/>
                                      </a:solidFill>
                                      <a:latin typeface="Cambria Math" panose="02040503050406030204" pitchFamily="18" charset="0"/>
                                    </a:rPr>
                                    <m:t>⋮</m:t>
                                  </m:r>
                                </m:e>
                                <m:e>
                                  <m:r>
                                    <a:rPr lang="zh-CN" altLang="en-US" i="1">
                                      <a:solidFill>
                                        <a:srgbClr val="000000"/>
                                      </a:solidFill>
                                      <a:latin typeface="Cambria Math" panose="02040503050406030204" pitchFamily="18" charset="0"/>
                                    </a:rPr>
                                    <m:t>⋮</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𝛼</m:t>
                                      </m:r>
                                    </m:e>
                                    <m:sub>
                                      <m:r>
                                        <a:rPr lang="zh-CN" altLang="en-US" i="1">
                                          <a:solidFill>
                                            <a:srgbClr val="000000"/>
                                          </a:solidFill>
                                          <a:latin typeface="Cambria Math" panose="02040503050406030204" pitchFamily="18" charset="0"/>
                                        </a:rPr>
                                        <m:t>0</m:t>
                                      </m:r>
                                    </m:sub>
                                  </m:sSub>
                                </m:e>
                                <m:e>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𝛼</m:t>
                                      </m:r>
                                    </m:e>
                                    <m:sub>
                                      <m:r>
                                        <a:rPr lang="zh-CN" altLang="en-US" i="1">
                                          <a:solidFill>
                                            <a:srgbClr val="000000"/>
                                          </a:solidFill>
                                          <a:latin typeface="Cambria Math" panose="02040503050406030204" pitchFamily="18" charset="0"/>
                                        </a:rPr>
                                        <m:t>1</m:t>
                                      </m:r>
                                    </m:sub>
                                  </m:sSub>
                                </m:e>
                                <m:e>
                                  <m:r>
                                    <a:rPr lang="zh-CN" altLang="en-US" i="1">
                                      <a:solidFill>
                                        <a:srgbClr val="000000"/>
                                      </a:solidFill>
                                      <a:latin typeface="Cambria Math" panose="02040503050406030204" pitchFamily="18" charset="0"/>
                                    </a:rPr>
                                    <m:t>⋯</m:t>
                                  </m:r>
                                </m:e>
                                <m:e>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𝛼</m:t>
                                      </m:r>
                                    </m:e>
                                    <m:sub>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−2</m:t>
                                      </m:r>
                                    </m:sub>
                                  </m:sSub>
                                </m:e>
                                <m:e>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𝛼</m:t>
                                      </m:r>
                                    </m:e>
                                    <m:sub>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sub>
                                  </m:sSub>
                                </m:e>
                              </m:mr>
                            </m:m>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1116697" y="706373"/>
                  <a:ext cx="8066459" cy="5247530"/>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对象 6"/>
                <p:cNvSpPr txBox="1"/>
                <p:nvPr/>
              </p:nvSpPr>
              <p:spPr>
                <a:xfrm>
                  <a:off x="2573824" y="3802063"/>
                  <a:ext cx="6609332" cy="154174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𝐶</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𝐶</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𝑇</m:t>
                            </m:r>
                          </m:e>
                          <m:sub>
                            <m:r>
                              <a:rPr lang="zh-CN" altLang="en-US" i="1">
                                <a:solidFill>
                                  <a:srgbClr val="000000"/>
                                </a:solidFill>
                                <a:latin typeface="Cambria Math" panose="02040503050406030204" pitchFamily="18" charset="0"/>
                              </a:rPr>
                              <m:t>𝑐</m:t>
                            </m:r>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𝛽</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   ​</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𝛽</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𝛽</m:t>
                            </m:r>
                          </m:e>
                          <m:sub>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7" name="对象 6"/>
                <p:cNvSpPr txBox="1">
                  <a:spLocks noRot="1" noChangeAspect="1" noMove="1" noResize="1" noEditPoints="1" noAdjustHandles="1" noChangeArrowheads="1" noChangeShapeType="1" noTextEdit="1"/>
                </p:cNvSpPr>
                <p:nvPr/>
              </p:nvSpPr>
              <p:spPr>
                <a:xfrm>
                  <a:off x="2573824" y="3802063"/>
                  <a:ext cx="6609332" cy="1541747"/>
                </a:xfrm>
                <a:prstGeom prst="rect">
                  <a:avLst/>
                </a:prstGeom>
                <a:blipFill>
                  <a:blip r:embed="rId6"/>
                  <a:stretch>
                    <a:fillRect/>
                  </a:stretch>
                </a:blipFill>
              </p:spPr>
              <p:txBody>
                <a:bodyPr/>
                <a:lstStyle/>
                <a:p>
                  <a:r>
                    <a:rPr lang="zh-CN" alt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90931" y="684554"/>
            <a:ext cx="6641767" cy="455253"/>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3</a:t>
            </a:r>
            <a:r>
              <a:rPr lang="zh-CN" altLang="en-US" dirty="0">
                <a:solidFill>
                  <a:sysClr val="windowText" lastClr="000000"/>
                </a:solidFill>
                <a:latin typeface="宋体" panose="02010600030101010101" pitchFamily="2" charset="-122"/>
                <a:ea typeface="宋体" panose="02010600030101010101" pitchFamily="2" charset="-122"/>
              </a:rPr>
              <a:t>）、</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若</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为约当矩阵，用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J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表示</a:t>
            </a:r>
            <a:endPar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1493809" y="1267507"/>
                <a:ext cx="5866854" cy="217643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𝐴</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𝐽</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d>
                            <m:dPr>
                              <m:begChr m:val="["/>
                              <m:endChr m:val="]"/>
                              <m:ctrlPr>
                                <a:rPr lang="zh-CN" altLang="en-US" i="1">
                                  <a:solidFill>
                                    <a:srgbClr val="000000"/>
                                  </a:solidFill>
                                  <a:latin typeface="Cambria Math" panose="02040503050406030204" pitchFamily="18" charset="0"/>
                                </a:rPr>
                              </m:ctrlPr>
                            </m:dPr>
                            <m:e>
                              <m:m>
                                <m:mPr>
                                  <m:plcHide m:val="on"/>
                                  <m:mcs>
                                    <m:mc>
                                      <m:mcPr>
                                        <m:count m:val="5"/>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𝑠</m:t>
                                    </m:r>
                                  </m:e>
                                  <m:e>
                                    <m:r>
                                      <a:rPr lang="zh-CN" altLang="en-US" i="1">
                                        <a:solidFill>
                                          <a:srgbClr val="000000"/>
                                        </a:solidFill>
                                        <a:latin typeface="Cambria Math" panose="02040503050406030204" pitchFamily="18" charset="0"/>
                                      </a:rPr>
                                      <m:t>1</m:t>
                                    </m:r>
                                  </m:e>
                                  <m:e/>
                                  <m:e/>
                                  <m:e>
                                    <m:r>
                                      <a:rPr lang="zh-CN" altLang="en-US" i="1">
                                        <a:solidFill>
                                          <a:srgbClr val="000000"/>
                                        </a:solidFill>
                                        <a:latin typeface="Cambria Math" panose="02040503050406030204" pitchFamily="18" charset="0"/>
                                      </a:rPr>
                                      <m:t>0</m:t>
                                    </m:r>
                                  </m:e>
                                </m:mr>
                                <m:mr>
                                  <m:e/>
                                  <m:e>
                                    <m:r>
                                      <a:rPr lang="zh-CN" altLang="en-US" i="1">
                                        <a:solidFill>
                                          <a:srgbClr val="000000"/>
                                        </a:solidFill>
                                        <a:latin typeface="Cambria Math" panose="02040503050406030204" pitchFamily="18" charset="0"/>
                                      </a:rPr>
                                      <m:t>𝑠</m:t>
                                    </m:r>
                                  </m:e>
                                  <m:e>
                                    <m:r>
                                      <a:rPr lang="zh-CN" altLang="en-US" i="1">
                                        <a:solidFill>
                                          <a:srgbClr val="000000"/>
                                        </a:solidFill>
                                        <a:latin typeface="Cambria Math" panose="02040503050406030204" pitchFamily="18" charset="0"/>
                                      </a:rPr>
                                      <m:t>1</m:t>
                                    </m:r>
                                  </m:e>
                                  <m:e/>
                                  <m:e/>
                                </m:mr>
                                <m:mr>
                                  <m:e/>
                                  <m:e/>
                                  <m:e>
                                    <m:r>
                                      <a:rPr lang="zh-CN" altLang="en-US" i="1">
                                        <a:solidFill>
                                          <a:srgbClr val="000000"/>
                                        </a:solidFill>
                                        <a:latin typeface="Cambria Math" panose="02040503050406030204" pitchFamily="18" charset="0"/>
                                      </a:rPr>
                                      <m:t>⋱</m:t>
                                    </m:r>
                                  </m:e>
                                  <m:e/>
                                  <m:e/>
                                </m:mr>
                                <m:mr>
                                  <m:e/>
                                  <m:e/>
                                  <m:e/>
                                  <m:e>
                                    <m:r>
                                      <a:rPr lang="zh-CN" altLang="en-US" i="1">
                                        <a:solidFill>
                                          <a:srgbClr val="000000"/>
                                        </a:solidFill>
                                        <a:latin typeface="Cambria Math" panose="02040503050406030204" pitchFamily="18" charset="0"/>
                                      </a:rPr>
                                      <m:t>𝑠</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m:t>
                                    </m:r>
                                  </m:e>
                                  <m:e/>
                                  <m:e/>
                                  <m:e/>
                                  <m:e>
                                    <m:r>
                                      <a:rPr lang="zh-CN" altLang="en-US" i="1">
                                        <a:solidFill>
                                          <a:srgbClr val="000000"/>
                                        </a:solidFill>
                                        <a:latin typeface="Cambria Math" panose="02040503050406030204" pitchFamily="18" charset="0"/>
                                      </a:rPr>
                                      <m:t>𝑠</m:t>
                                    </m:r>
                                  </m:e>
                                </m:mr>
                              </m:m>
                            </m:e>
                          </m:d>
                        </m:e>
                        <m:sub>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sub>
                      </m:sSub>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493809" y="1267507"/>
                <a:ext cx="5866854" cy="2176438"/>
              </a:xfrm>
              <a:prstGeom prst="rect">
                <a:avLst/>
              </a:prstGeom>
              <a:blipFill rotWithShape="1">
                <a:blip r:embed="rId4"/>
                <a:stretch>
                  <a:fillRect l="-5" t="-2" r="6" b="1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对象 2"/>
              <p:cNvSpPr txBox="1"/>
              <p:nvPr/>
            </p:nvSpPr>
            <p:spPr>
              <a:xfrm>
                <a:off x="1493809" y="2859782"/>
                <a:ext cx="7272610" cy="270046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𝐽𝑡</m:t>
                          </m:r>
                        </m:sup>
                      </m:sSup>
                      <m:r>
                        <a:rPr lang="zh-CN" altLang="en-US" i="1">
                          <a:solidFill>
                            <a:srgbClr val="000000"/>
                          </a:solidFill>
                          <a:latin typeface="Cambria Math" panose="02040503050406030204" pitchFamily="18" charset="0"/>
                        </a:rPr>
                        <m:t>=</m:t>
                      </m:r>
                      <m:r>
                        <m:rPr>
                          <m:sty m:val="p"/>
                        </m:rPr>
                        <a:rPr lang="zh-CN" altLang="en-US" i="1">
                          <a:solidFill>
                            <a:srgbClr val="000000"/>
                          </a:solidFill>
                          <a:latin typeface="Cambria Math" panose="02040503050406030204" pitchFamily="18" charset="0"/>
                        </a:rPr>
                        <m:t>Φ</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𝑠𝑡</m:t>
                          </m:r>
                        </m:sup>
                      </m:sSup>
                      <m:d>
                        <m:dPr>
                          <m:begChr m:val="["/>
                          <m:endChr m:val="]"/>
                          <m:ctrlPr>
                            <a:rPr lang="zh-CN" altLang="en-US" i="1">
                              <a:solidFill>
                                <a:srgbClr val="000000"/>
                              </a:solidFill>
                              <a:latin typeface="Cambria Math" panose="02040503050406030204" pitchFamily="18" charset="0"/>
                            </a:rPr>
                          </m:ctrlPr>
                        </m:dPr>
                        <m:e>
                          <m:m>
                            <m:mPr>
                              <m:plcHide m:val="on"/>
                              <m:mcs>
                                <m:mc>
                                  <m:mcPr>
                                    <m:count m:val="5"/>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𝑡</m:t>
                                </m:r>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2</m:t>
                                    </m:r>
                                  </m:sup>
                                </m:sSup>
                              </m:e>
                              <m:e>
                                <m:r>
                                  <a:rPr lang="zh-CN" altLang="en-US" i="1">
                                    <a:solidFill>
                                      <a:srgbClr val="000000"/>
                                    </a:solidFill>
                                    <a:latin typeface="Cambria Math" panose="02040503050406030204" pitchFamily="18" charset="0"/>
                                  </a:rPr>
                                  <m:t>⋯</m:t>
                                </m:r>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sup>
                                </m:sSup>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𝑡</m:t>
                                </m:r>
                              </m:e>
                              <m:e>
                                <m:r>
                                  <a:rPr lang="zh-CN" altLang="en-US" i="1">
                                    <a:solidFill>
                                      <a:srgbClr val="000000"/>
                                    </a:solidFill>
                                    <a:latin typeface="Cambria Math" panose="02040503050406030204" pitchFamily="18" charset="0"/>
                                  </a:rPr>
                                  <m:t>⋯</m:t>
                                </m:r>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−2</m:t>
                                    </m:r>
                                  </m:sup>
                                </m:sSup>
                              </m:e>
                            </m:mr>
                            <m:mr>
                              <m:e/>
                              <m:e/>
                              <m:e>
                                <m:r>
                                  <a:rPr lang="zh-CN" altLang="en-US" i="1">
                                    <a:solidFill>
                                      <a:srgbClr val="000000"/>
                                    </a:solidFill>
                                    <a:latin typeface="Cambria Math" panose="02040503050406030204" pitchFamily="18" charset="0"/>
                                  </a:rPr>
                                  <m:t>⋱</m:t>
                                </m:r>
                              </m:e>
                              <m:e/>
                              <m:e/>
                            </m:mr>
                            <m:mr>
                              <m:e/>
                              <m:e/>
                              <m:e/>
                              <m:e>
                                <m:r>
                                  <a:rPr lang="zh-CN" altLang="en-US" i="1">
                                    <a:solidFill>
                                      <a:srgbClr val="000000"/>
                                    </a:solidFill>
                                    <a:latin typeface="Cambria Math" panose="02040503050406030204" pitchFamily="18" charset="0"/>
                                  </a:rPr>
                                  <m:t>⋱</m:t>
                                </m:r>
                              </m:e>
                              <m:e>
                                <m:r>
                                  <a:rPr lang="zh-CN" altLang="en-US" i="1">
                                    <a:solidFill>
                                      <a:srgbClr val="000000"/>
                                    </a:solidFill>
                                    <a:latin typeface="Cambria Math" panose="02040503050406030204" pitchFamily="18" charset="0"/>
                                  </a:rPr>
                                  <m:t>𝑡</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e/>
                              <m:e>
                                <m:r>
                                  <a:rPr lang="zh-CN" altLang="en-US" i="1">
                                    <a:solidFill>
                                      <a:srgbClr val="000000"/>
                                    </a:solidFill>
                                    <a:latin typeface="Cambria Math" panose="02040503050406030204" pitchFamily="18" charset="0"/>
                                  </a:rPr>
                                  <m:t>1</m:t>
                                </m:r>
                              </m:e>
                            </m:mr>
                          </m:m>
                        </m:e>
                      </m:d>
                    </m:oMath>
                  </m:oMathPara>
                </a14:m>
                <a:endParaRPr lang="zh-CN" altLang="en-US" dirty="0"/>
              </a:p>
            </p:txBody>
          </p:sp>
        </mc:Choice>
        <mc:Fallback xmlns="">
          <p:sp>
            <p:nvSpPr>
              <p:cNvPr id="3" name="对象 2"/>
              <p:cNvSpPr txBox="1">
                <a:spLocks noRot="1" noChangeAspect="1" noMove="1" noResize="1" noEditPoints="1" noAdjustHandles="1" noChangeArrowheads="1" noChangeShapeType="1" noTextEdit="1"/>
              </p:cNvSpPr>
              <p:nvPr/>
            </p:nvSpPr>
            <p:spPr>
              <a:xfrm>
                <a:off x="1493809" y="2859782"/>
                <a:ext cx="7272610" cy="2700462"/>
              </a:xfrm>
              <a:prstGeom prst="rect">
                <a:avLst/>
              </a:prstGeom>
              <a:blipFill rotWithShape="1">
                <a:blip r:embed="rId5"/>
                <a:stretch>
                  <a:fillRect l="-4" t="-14" r="3" b="7"/>
                </a:stretch>
              </a:blipFill>
            </p:spPr>
            <p:txBody>
              <a:bodyPr/>
              <a:lstStyle/>
              <a:p>
                <a:r>
                  <a:rPr lang="zh-CN" altLang="en-US">
                    <a:noFill/>
                  </a:rPr>
                  <a:t> </a:t>
                </a:r>
              </a:p>
            </p:txBody>
          </p:sp>
        </mc:Fallback>
      </mc:AlternateContent>
      <p:sp>
        <p:nvSpPr>
          <p:cNvPr id="11" name="文本框 10"/>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3" grpId="0"/>
      <p:bldP spid="11" grpId="0"/>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89978" y="1944777"/>
            <a:ext cx="7638406" cy="455253"/>
          </a:xfrm>
          <a:prstGeom prst="rect">
            <a:avLst/>
          </a:prstGeom>
          <a:noFill/>
        </p:spPr>
        <p:txBody>
          <a:bodyPr wrap="square">
            <a:spAutoFit/>
          </a:bodyPr>
          <a:lstStyle/>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中的</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元素</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则是</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C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与</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相乘的结果，即</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5" name="矩形 74"/>
          <p:cNvSpPr/>
          <p:nvPr/>
        </p:nvSpPr>
        <p:spPr>
          <a:xfrm>
            <a:off x="389980" y="670902"/>
            <a:ext cx="7638406" cy="1273875"/>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中元素   </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为特征多项式</a:t>
            </a:r>
            <a:endParaRPr lang="en-US" altLang="zh-CN" dirty="0">
              <a:solidFill>
                <a:sysClr val="windowText" lastClr="000000"/>
              </a:solidFill>
              <a:latin typeface="宋体" panose="02010600030101010101" pitchFamily="2" charset="-122"/>
              <a:ea typeface="宋体" panose="02010600030101010101" pitchFamily="2" charset="-122"/>
            </a:endParaRPr>
          </a:p>
          <a:p>
            <a:pPr algn="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的各项系数，也即系统的不变量。</a:t>
            </a: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5" name="对象 4"/>
              <p:cNvSpPr txBox="1"/>
              <p:nvPr/>
            </p:nvSpPr>
            <p:spPr>
              <a:xfrm>
                <a:off x="568089" y="2023557"/>
                <a:ext cx="1382241" cy="119457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𝐶</m:t>
                              </m:r>
                            </m:e>
                          </m:acc>
                        </m:e>
                        <m:sub>
                          <m:r>
                            <a:rPr lang="zh-CN" altLang="en-US" i="1">
                              <a:solidFill>
                                <a:srgbClr val="000000"/>
                              </a:solidFill>
                              <a:latin typeface="Cambria Math" panose="02040503050406030204" pitchFamily="18" charset="0"/>
                            </a:rPr>
                            <m:t>1</m:t>
                          </m:r>
                        </m:sub>
                      </m:sSub>
                    </m:oMath>
                  </m:oMathPara>
                </a14:m>
                <a:endParaRPr lang="zh-CN" altLang="en-US" dirty="0"/>
              </a:p>
            </p:txBody>
          </p:sp>
        </mc:Choice>
        <mc:Fallback xmlns="">
          <p:sp>
            <p:nvSpPr>
              <p:cNvPr id="5" name="对象 4"/>
              <p:cNvSpPr txBox="1">
                <a:spLocks noRot="1" noChangeAspect="1" noMove="1" noResize="1" noEditPoints="1" noAdjustHandles="1" noChangeArrowheads="1" noChangeShapeType="1" noTextEdit="1"/>
              </p:cNvSpPr>
              <p:nvPr/>
            </p:nvSpPr>
            <p:spPr>
              <a:xfrm>
                <a:off x="568089" y="2023557"/>
                <a:ext cx="1382241" cy="1194576"/>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对象 9"/>
              <p:cNvSpPr txBox="1"/>
              <p:nvPr/>
            </p:nvSpPr>
            <p:spPr>
              <a:xfrm>
                <a:off x="1619250" y="695325"/>
                <a:ext cx="5977086" cy="274052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𝛼</m:t>
                          </m:r>
                        </m:e>
                        <m:sub>
                          <m:r>
                            <a:rPr lang="zh-CN" altLang="en-US" i="1">
                              <a:solidFill>
                                <a:srgbClr val="000000"/>
                              </a:solidFill>
                              <a:latin typeface="Cambria Math" panose="02040503050406030204" pitchFamily="18" charset="0"/>
                            </a:rPr>
                            <m:t>𝑖</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𝑖</m:t>
                      </m:r>
                      <m:r>
                        <a:rPr lang="zh-CN" altLang="en-US" i="1">
                          <a:solidFill>
                            <a:srgbClr val="000000"/>
                          </a:solidFill>
                          <a:latin typeface="Cambria Math" panose="02040503050406030204" pitchFamily="18" charset="0"/>
                        </a:rPr>
                        <m:t>=0,1,⋯,</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oMath>
                  </m:oMathPara>
                </a14:m>
                <a:endParaRPr lang="zh-CN" altLang="en-US" dirty="0"/>
              </a:p>
            </p:txBody>
          </p:sp>
        </mc:Choice>
        <mc:Fallback xmlns="">
          <p:sp>
            <p:nvSpPr>
              <p:cNvPr id="10" name="对象 9"/>
              <p:cNvSpPr txBox="1">
                <a:spLocks noRot="1" noChangeAspect="1" noMove="1" noResize="1" noEditPoints="1" noAdjustHandles="1" noChangeArrowheads="1" noChangeShapeType="1" noTextEdit="1"/>
              </p:cNvSpPr>
              <p:nvPr/>
            </p:nvSpPr>
            <p:spPr>
              <a:xfrm>
                <a:off x="1619250" y="695325"/>
                <a:ext cx="5977086" cy="2740521"/>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对象 11"/>
              <p:cNvSpPr txBox="1"/>
              <p:nvPr/>
            </p:nvSpPr>
            <p:spPr>
              <a:xfrm>
                <a:off x="1835150" y="1190625"/>
                <a:ext cx="6121226" cy="145313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𝑠𝐼</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𝑠</m:t>
                          </m:r>
                        </m:e>
                        <m:sup>
                          <m:r>
                            <a:rPr lang="zh-CN" altLang="en-US" i="1">
                              <a:solidFill>
                                <a:srgbClr val="000000"/>
                              </a:solidFill>
                              <a:latin typeface="Cambria Math" panose="02040503050406030204" pitchFamily="18" charset="0"/>
                            </a:rPr>
                            <m:t>𝑛</m:t>
                          </m:r>
                        </m:sup>
                      </m:sSup>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𝛼</m:t>
                          </m:r>
                        </m:e>
                        <m:sub>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sub>
                      </m:sSub>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𝑠</m:t>
                          </m:r>
                        </m:e>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𝛼</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𝛼</m:t>
                          </m:r>
                        </m:e>
                        <m:sub>
                          <m:r>
                            <a:rPr lang="zh-CN" altLang="en-US" i="1">
                              <a:solidFill>
                                <a:srgbClr val="000000"/>
                              </a:solidFill>
                              <a:latin typeface="Cambria Math" panose="02040503050406030204" pitchFamily="18" charset="0"/>
                            </a:rPr>
                            <m:t>0</m:t>
                          </m:r>
                        </m:sub>
                      </m:sSub>
                    </m:oMath>
                  </m:oMathPara>
                </a14:m>
                <a:endParaRPr lang="zh-CN" altLang="en-US" dirty="0"/>
              </a:p>
            </p:txBody>
          </p:sp>
        </mc:Choice>
        <mc:Fallback xmlns="">
          <p:sp>
            <p:nvSpPr>
              <p:cNvPr id="12" name="对象 11"/>
              <p:cNvSpPr txBox="1">
                <a:spLocks noRot="1" noChangeAspect="1" noMove="1" noResize="1" noEditPoints="1" noAdjustHandles="1" noChangeArrowheads="1" noChangeShapeType="1" noTextEdit="1"/>
              </p:cNvSpPr>
              <p:nvPr/>
            </p:nvSpPr>
            <p:spPr>
              <a:xfrm>
                <a:off x="1835150" y="1190625"/>
                <a:ext cx="6121226" cy="1453133"/>
              </a:xfrm>
              <a:prstGeom prst="rect">
                <a:avLst/>
              </a:prstGeom>
              <a:blipFill>
                <a:blip r:embed="rId5"/>
                <a:stretch>
                  <a:fillRect l="-29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对象 14"/>
              <p:cNvSpPr txBox="1"/>
              <p:nvPr/>
            </p:nvSpPr>
            <p:spPr>
              <a:xfrm>
                <a:off x="2130702" y="2403590"/>
                <a:ext cx="5742632" cy="251363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𝛽</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𝐶</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𝐴</m:t>
                                    </m:r>
                                  </m:e>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𝑏</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𝛼</m:t>
                                    </m:r>
                                  </m:e>
                                  <m:sub>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sub>
                                </m:sSub>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𝐴</m:t>
                                    </m:r>
                                  </m:e>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𝑏</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𝛼</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𝑏</m:t>
                                </m:r>
                                <m:r>
                                  <a:rPr lang="zh-CN" altLang="en-US" i="1">
                                    <a:solidFill>
                                      <a:srgbClr val="000000"/>
                                    </a:solidFill>
                                    <a:latin typeface="Cambria Math" panose="02040503050406030204" pitchFamily="18" charset="0"/>
                                  </a:rPr>
                                  <m:t>)</m:t>
                                </m:r>
                              </m:e>
                            </m:m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𝛽</m:t>
                                    </m:r>
                                  </m:e>
                                  <m:sub>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𝐶</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𝐴𝑏</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𝛼</m:t>
                                    </m:r>
                                  </m:e>
                                  <m:sub>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𝑏</m:t>
                                </m:r>
                                <m:r>
                                  <a:rPr lang="zh-CN" altLang="en-US" i="1">
                                    <a:solidFill>
                                      <a:srgbClr val="000000"/>
                                    </a:solidFill>
                                    <a:latin typeface="Cambria Math" panose="02040503050406030204" pitchFamily="18" charset="0"/>
                                  </a:rPr>
                                  <m:t>)</m:t>
                                </m:r>
                              </m:e>
                            </m:m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𝛽</m:t>
                                    </m:r>
                                  </m:e>
                                  <m:sub>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𝐶𝑏</m:t>
                                </m:r>
                              </m:e>
                            </m:mr>
                          </m:m>
                        </m:e>
                      </m:d>
                    </m:oMath>
                  </m:oMathPara>
                </a14:m>
                <a:endParaRPr lang="zh-CN" altLang="en-US" dirty="0"/>
              </a:p>
            </p:txBody>
          </p:sp>
        </mc:Choice>
        <mc:Fallback xmlns="">
          <p:sp>
            <p:nvSpPr>
              <p:cNvPr id="15" name="对象 14"/>
              <p:cNvSpPr txBox="1">
                <a:spLocks noRot="1" noChangeAspect="1" noMove="1" noResize="1" noEditPoints="1" noAdjustHandles="1" noChangeArrowheads="1" noChangeShapeType="1" noTextEdit="1"/>
              </p:cNvSpPr>
              <p:nvPr/>
            </p:nvSpPr>
            <p:spPr>
              <a:xfrm>
                <a:off x="2130702" y="2403590"/>
                <a:ext cx="5742632" cy="2513630"/>
              </a:xfrm>
              <a:prstGeom prst="rect">
                <a:avLst/>
              </a:prstGeom>
              <a:blipFill>
                <a:blip r:embed="rId6"/>
                <a:stretch>
                  <a:fillRect/>
                </a:stretch>
              </a:blipFill>
            </p:spPr>
            <p:txBody>
              <a:bodyPr/>
              <a:lstStyle/>
              <a:p>
                <a:r>
                  <a:rPr lang="zh-CN" altLang="en-US">
                    <a:noFill/>
                  </a:rPr>
                  <a:t> </a:t>
                </a:r>
              </a:p>
            </p:txBody>
          </p:sp>
        </mc:Fallback>
      </mc:AlternateContent>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aphicFrame>
        <p:nvGraphicFramePr>
          <p:cNvPr id="6" name="对象 5"/>
          <p:cNvGraphicFramePr>
            <a:graphicFrameLocks noChangeAspect="1"/>
          </p:cNvGraphicFramePr>
          <p:nvPr/>
        </p:nvGraphicFramePr>
        <p:xfrm>
          <a:off x="1809666" y="2042914"/>
          <a:ext cx="1908210" cy="369331"/>
        </p:xfrm>
        <a:graphic>
          <a:graphicData uri="http://schemas.openxmlformats.org/presentationml/2006/ole">
            <mc:AlternateContent xmlns:mc="http://schemas.openxmlformats.org/markup-compatibility/2006">
              <mc:Choice xmlns:v="urn:schemas-microsoft-com:vml" Requires="v">
                <p:oleObj name="Equation" r:id="rId8" imgW="28346400" imgH="5486400" progId="Equation.DSMT4">
                  <p:embed/>
                </p:oleObj>
              </mc:Choice>
              <mc:Fallback>
                <p:oleObj name="Equation" r:id="rId8" imgW="28346400" imgH="5486400" progId="Equation.DSMT4">
                  <p:embed/>
                  <p:pic>
                    <p:nvPicPr>
                      <p:cNvPr id="0" name="图片 1"/>
                      <p:cNvPicPr/>
                      <p:nvPr/>
                    </p:nvPicPr>
                    <p:blipFill>
                      <a:blip r:embed="rId9"/>
                      <a:stretch>
                        <a:fillRect/>
                      </a:stretch>
                    </p:blipFill>
                    <p:spPr>
                      <a:xfrm>
                        <a:off x="1809666" y="2042914"/>
                        <a:ext cx="1908210" cy="369331"/>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7" name="对象 6"/>
              <p:cNvSpPr txBox="1"/>
              <p:nvPr/>
            </p:nvSpPr>
            <p:spPr>
              <a:xfrm>
                <a:off x="4690209" y="2031005"/>
                <a:ext cx="2176685" cy="166800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𝑇</m:t>
                          </m:r>
                        </m:e>
                        <m:sub>
                          <m:r>
                            <a:rPr lang="zh-CN" altLang="en-US" i="1">
                              <a:solidFill>
                                <a:srgbClr val="000000"/>
                              </a:solidFill>
                              <a:latin typeface="Cambria Math" panose="02040503050406030204" pitchFamily="18" charset="0"/>
                            </a:rPr>
                            <m:t>𝑐</m:t>
                          </m:r>
                          <m:r>
                            <a:rPr lang="zh-CN" altLang="en-US" i="1">
                              <a:solidFill>
                                <a:srgbClr val="000000"/>
                              </a:solidFill>
                              <a:latin typeface="Cambria Math" panose="02040503050406030204" pitchFamily="18" charset="0"/>
                            </a:rPr>
                            <m:t>1</m:t>
                          </m:r>
                        </m:sub>
                      </m:sSub>
                    </m:oMath>
                  </m:oMathPara>
                </a14:m>
                <a:endParaRPr lang="zh-CN" altLang="en-US" dirty="0"/>
              </a:p>
            </p:txBody>
          </p:sp>
        </mc:Choice>
        <mc:Fallback xmlns="">
          <p:sp>
            <p:nvSpPr>
              <p:cNvPr id="7" name="对象 6"/>
              <p:cNvSpPr txBox="1">
                <a:spLocks noRot="1" noChangeAspect="1" noMove="1" noResize="1" noEditPoints="1" noAdjustHandles="1" noChangeArrowheads="1" noChangeShapeType="1" noTextEdit="1"/>
              </p:cNvSpPr>
              <p:nvPr/>
            </p:nvSpPr>
            <p:spPr>
              <a:xfrm>
                <a:off x="4690209" y="2031005"/>
                <a:ext cx="2176685" cy="1668004"/>
              </a:xfrm>
              <a:prstGeom prst="rect">
                <a:avLst/>
              </a:prstGeom>
              <a:blipFill>
                <a:blip r:embed="rId10"/>
                <a:stretch>
                  <a:fillRect/>
                </a:stretch>
              </a:blipFill>
            </p:spPr>
            <p:txBody>
              <a:bodyPr/>
              <a:lstStyle/>
              <a:p>
                <a:r>
                  <a:rPr lang="zh-CN" altLang="en-US">
                    <a:noFill/>
                  </a:rPr>
                  <a:t> </a:t>
                </a:r>
              </a:p>
            </p:txBody>
          </p:sp>
        </mc:Fallback>
      </mc:AlternateContent>
      <p:grpSp>
        <p:nvGrpSpPr>
          <p:cNvPr id="17" name="组合 16"/>
          <p:cNvGrpSpPr/>
          <p:nvPr/>
        </p:nvGrpSpPr>
        <p:grpSpPr>
          <a:xfrm>
            <a:off x="599353" y="3503596"/>
            <a:ext cx="7638405" cy="1129298"/>
            <a:chOff x="556039" y="3556000"/>
            <a:chExt cx="7638405" cy="1129298"/>
          </a:xfrm>
        </p:grpSpPr>
        <p:sp>
          <p:nvSpPr>
            <p:cNvPr id="18" name="文本框 17"/>
            <p:cNvSpPr txBox="1"/>
            <p:nvPr/>
          </p:nvSpPr>
          <p:spPr>
            <a:xfrm>
              <a:off x="556039" y="3560316"/>
              <a:ext cx="7638405" cy="369332"/>
            </a:xfrm>
            <a:prstGeom prst="rect">
              <a:avLst/>
            </a:prstGeom>
            <a:noFill/>
          </p:spPr>
          <p:txBody>
            <a:bodyPr wrap="square">
              <a:spAutoFit/>
            </a:bodyPr>
            <a:lstStyle/>
            <a:p>
              <a:r>
                <a:rPr lang="zh-CN" altLang="en-US" dirty="0">
                  <a:solidFill>
                    <a:sysClr val="windowText" lastClr="000000"/>
                  </a:solidFill>
                  <a:latin typeface="宋体" panose="02010600030101010101" pitchFamily="2" charset="-122"/>
                  <a:ea typeface="宋体" panose="02010600030101010101" pitchFamily="2" charset="-122"/>
                </a:rPr>
                <a:t>采用可控规范</a:t>
              </a:r>
              <a:r>
                <a:rPr lang="en-US" altLang="zh-CN" dirty="0">
                  <a:solidFill>
                    <a:sysClr val="windowText" lastClr="000000"/>
                  </a:solidFill>
                  <a:latin typeface="宋体" panose="02010600030101010101" pitchFamily="2" charset="-122"/>
                  <a:ea typeface="宋体" panose="02010600030101010101" pitchFamily="2" charset="-122"/>
                </a:rPr>
                <a:t>Ⅰ</a:t>
              </a:r>
              <a:r>
                <a:rPr lang="zh-CN" altLang="en-US" dirty="0">
                  <a:solidFill>
                    <a:sysClr val="windowText" lastClr="000000"/>
                  </a:solidFill>
                  <a:latin typeface="宋体" panose="02010600030101010101" pitchFamily="2" charset="-122"/>
                  <a:ea typeface="宋体" panose="02010600030101010101" pitchFamily="2" charset="-122"/>
                </a:rPr>
                <a:t>型的</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能很方便地求得系统的传递函数</a:t>
              </a:r>
              <a:endParaRPr lang="zh-CN" altLang="en-US" dirty="0"/>
            </a:p>
          </p:txBody>
        </p:sp>
        <mc:AlternateContent xmlns:mc="http://schemas.openxmlformats.org/markup-compatibility/2006" xmlns:a14="http://schemas.microsoft.com/office/drawing/2010/main">
          <mc:Choice Requires="a14">
            <p:sp>
              <p:nvSpPr>
                <p:cNvPr id="19" name="对象 18"/>
                <p:cNvSpPr txBox="1"/>
                <p:nvPr/>
              </p:nvSpPr>
              <p:spPr>
                <a:xfrm>
                  <a:off x="2687638" y="3556000"/>
                  <a:ext cx="2388418" cy="112929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𝐴</m:t>
                                </m:r>
                              </m:e>
                            </m:acc>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m:rPr>
                                    <m:sty m:val="p"/>
                                  </m:rPr>
                                  <a:rPr lang="zh-CN" altLang="en-US" i="0">
                                    <a:solidFill>
                                      <a:srgbClr val="000000"/>
                                    </a:solidFill>
                                    <a:latin typeface="Cambria Math" panose="02040503050406030204" pitchFamily="18" charset="0"/>
                                  </a:rPr>
                                  <m:t>b</m:t>
                                </m:r>
                              </m:e>
                            </m:acc>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𝐶</m:t>
                                </m:r>
                              </m:e>
                            </m:acc>
                          </m:e>
                          <m:sub>
                            <m:r>
                              <a:rPr lang="zh-CN" altLang="en-US" i="1">
                                <a:solidFill>
                                  <a:srgbClr val="000000"/>
                                </a:solidFill>
                                <a:latin typeface="Cambria Math" panose="02040503050406030204" pitchFamily="18" charset="0"/>
                              </a:rPr>
                              <m:t>1</m:t>
                            </m:r>
                          </m:sub>
                        </m:sSub>
                      </m:oMath>
                    </m:oMathPara>
                  </a14:m>
                  <a:endParaRPr lang="zh-CN" altLang="en-US" dirty="0"/>
                </a:p>
              </p:txBody>
            </p:sp>
          </mc:Choice>
          <mc:Fallback xmlns="">
            <p:sp>
              <p:nvSpPr>
                <p:cNvPr id="19" name="对象 18"/>
                <p:cNvSpPr txBox="1">
                  <a:spLocks noRot="1" noChangeAspect="1" noMove="1" noResize="1" noEditPoints="1" noAdjustHandles="1" noChangeArrowheads="1" noChangeShapeType="1" noTextEdit="1"/>
                </p:cNvSpPr>
                <p:nvPr/>
              </p:nvSpPr>
              <p:spPr>
                <a:xfrm>
                  <a:off x="2687638" y="3556000"/>
                  <a:ext cx="2388418" cy="1129298"/>
                </a:xfrm>
                <a:prstGeom prst="rect">
                  <a:avLst/>
                </a:prstGeom>
                <a:blipFill>
                  <a:blip r:embed="rId11"/>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21" name="对象 20"/>
              <p:cNvSpPr txBox="1"/>
              <p:nvPr/>
            </p:nvSpPr>
            <p:spPr>
              <a:xfrm>
                <a:off x="906242" y="3958849"/>
                <a:ext cx="9372574" cy="204049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𝐆</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𝐂</m:t>
                              </m:r>
                            </m:e>
                          </m:bar>
                        </m:e>
                        <m:sub>
                          <m:r>
                            <a:rPr lang="zh-CN" altLang="en-US" i="1">
                              <a:solidFill>
                                <a:srgbClr val="000000"/>
                              </a:solidFill>
                              <a:latin typeface="Cambria Math" panose="02040503050406030204" pitchFamily="18" charset="0"/>
                            </a:rPr>
                            <m:t>1</m:t>
                          </m:r>
                        </m:sub>
                      </m:sSub>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𝐈</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𝐀</m:t>
                                      </m:r>
                                    </m:e>
                                  </m:bar>
                                </m:e>
                                <m:sub>
                                  <m:r>
                                    <a:rPr lang="zh-CN" altLang="en-US" i="1">
                                      <a:solidFill>
                                        <a:srgbClr val="000000"/>
                                      </a:solidFill>
                                      <a:latin typeface="Cambria Math" panose="02040503050406030204" pitchFamily="18" charset="0"/>
                                    </a:rPr>
                                    <m:t>1</m:t>
                                  </m:r>
                                </m:sub>
                              </m:sSub>
                            </m:e>
                          </m:d>
                        </m:e>
                        <m:sup>
                          <m:r>
                            <a:rPr lang="zh-CN" altLang="en-US" i="1">
                              <a:solidFill>
                                <a:srgbClr val="000000"/>
                              </a:solidFill>
                              <a:latin typeface="Cambria Math" panose="02040503050406030204" pitchFamily="18" charset="0"/>
                            </a:rPr>
                            <m:t>−1</m:t>
                          </m:r>
                        </m:sup>
                      </m:sSup>
                      <m:sSub>
                        <m:sSubPr>
                          <m:ctrlPr>
                            <a:rPr lang="zh-CN" altLang="en-US" i="1">
                              <a:solidFill>
                                <a:srgbClr val="000000"/>
                              </a:solidFill>
                              <a:latin typeface="Cambria Math" panose="02040503050406030204" pitchFamily="18" charset="0"/>
                            </a:rPr>
                          </m:ctrlPr>
                        </m:sSubPr>
                        <m:e>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𝐛</m:t>
                              </m:r>
                            </m:e>
                          </m:ba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𝛃</m:t>
                              </m:r>
                            </m:e>
                            <m:sub>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sub>
                          </m:sSub>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𝑠</m:t>
                              </m:r>
                            </m:e>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𝛽</m:t>
                              </m:r>
                            </m:e>
                            <m:sub>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−2</m:t>
                              </m:r>
                            </m:sub>
                          </m:sSub>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𝑠</m:t>
                              </m:r>
                            </m:e>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𝛽</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𝛽</m:t>
                              </m:r>
                            </m:e>
                            <m:sub>
                              <m:r>
                                <a:rPr lang="zh-CN" altLang="en-US" i="1">
                                  <a:solidFill>
                                    <a:srgbClr val="000000"/>
                                  </a:solidFill>
                                  <a:latin typeface="Cambria Math" panose="02040503050406030204" pitchFamily="18" charset="0"/>
                                </a:rPr>
                                <m:t>0</m:t>
                              </m:r>
                            </m:sub>
                          </m:sSub>
                        </m:num>
                        <m:den>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𝑠</m:t>
                              </m:r>
                            </m:e>
                            <m:sup>
                              <m:r>
                                <a:rPr lang="zh-CN" altLang="en-US" i="1">
                                  <a:solidFill>
                                    <a:srgbClr val="000000"/>
                                  </a:solidFill>
                                  <a:latin typeface="Cambria Math" panose="02040503050406030204" pitchFamily="18" charset="0"/>
                                </a:rPr>
                                <m:t>𝑛</m:t>
                              </m:r>
                            </m:sup>
                          </m:sSup>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𝛼</m:t>
                              </m:r>
                            </m:e>
                            <m:sub>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sub>
                          </m:sSub>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𝑠</m:t>
                              </m:r>
                            </m:e>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𝛼</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𝛼</m:t>
                              </m:r>
                            </m:e>
                            <m:sub>
                              <m:r>
                                <a:rPr lang="zh-CN" altLang="en-US" i="1">
                                  <a:solidFill>
                                    <a:srgbClr val="000000"/>
                                  </a:solidFill>
                                  <a:latin typeface="Cambria Math" panose="02040503050406030204" pitchFamily="18" charset="0"/>
                                </a:rPr>
                                <m:t>0</m:t>
                              </m:r>
                            </m:sub>
                          </m:sSub>
                        </m:den>
                      </m:f>
                    </m:oMath>
                  </m:oMathPara>
                </a14:m>
                <a:endParaRPr lang="zh-CN" altLang="en-US" dirty="0"/>
              </a:p>
            </p:txBody>
          </p:sp>
        </mc:Choice>
        <mc:Fallback xmlns="">
          <p:sp>
            <p:nvSpPr>
              <p:cNvPr id="21" name="对象 20"/>
              <p:cNvSpPr txBox="1">
                <a:spLocks noRot="1" noChangeAspect="1" noMove="1" noResize="1" noEditPoints="1" noAdjustHandles="1" noChangeArrowheads="1" noChangeShapeType="1" noTextEdit="1"/>
              </p:cNvSpPr>
              <p:nvPr/>
            </p:nvSpPr>
            <p:spPr>
              <a:xfrm>
                <a:off x="906242" y="3958849"/>
                <a:ext cx="9372574" cy="2040493"/>
              </a:xfrm>
              <a:prstGeom prst="rect">
                <a:avLst/>
              </a:prstGeom>
              <a:blipFill>
                <a:blip r:embed="rId12"/>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7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15" grpId="0"/>
      <p:bldP spid="71" grpId="0"/>
      <p:bldP spid="72" grpId="0" animBg="1"/>
      <p:bldP spid="73" grpId="0" animBg="1"/>
      <p:bldP spid="7" grpId="0"/>
      <p:bldP spid="21" grpId="0"/>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pSp>
        <p:nvGrpSpPr>
          <p:cNvPr id="4" name="组合 3"/>
          <p:cNvGrpSpPr/>
          <p:nvPr/>
        </p:nvGrpSpPr>
        <p:grpSpPr>
          <a:xfrm>
            <a:off x="389980" y="670902"/>
            <a:ext cx="7638406" cy="3413016"/>
            <a:chOff x="389980" y="670902"/>
            <a:chExt cx="7638406" cy="3413016"/>
          </a:xfrm>
        </p:grpSpPr>
        <p:sp>
          <p:nvSpPr>
            <p:cNvPr id="75" name="矩形 74"/>
            <p:cNvSpPr/>
            <p:nvPr/>
          </p:nvSpPr>
          <p:spPr>
            <a:xfrm>
              <a:off x="389980" y="670902"/>
              <a:ext cx="7638406"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例</a:t>
              </a:r>
              <a:r>
                <a:rPr lang="en-US" altLang="zh-CN" dirty="0">
                  <a:solidFill>
                    <a:sysClr val="windowText" lastClr="000000"/>
                  </a:solidFill>
                  <a:latin typeface="宋体" panose="02010600030101010101" pitchFamily="2" charset="-122"/>
                  <a:ea typeface="宋体" panose="02010600030101010101" pitchFamily="2" charset="-122"/>
                </a:rPr>
                <a:t>2.50  </a:t>
              </a:r>
              <a:r>
                <a:rPr lang="zh-CN" altLang="en-US" dirty="0">
                  <a:solidFill>
                    <a:sysClr val="windowText" lastClr="000000"/>
                  </a:solidFill>
                  <a:latin typeface="宋体" panose="02010600030101010101" pitchFamily="2" charset="-122"/>
                  <a:ea typeface="宋体" panose="02010600030101010101" pitchFamily="2" charset="-122"/>
                </a:rPr>
                <a:t>试求下列系统的可控规范型状态空间表达式和传递函数</a:t>
              </a: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2" name="对象 1"/>
                <p:cNvSpPr txBox="1"/>
                <p:nvPr/>
              </p:nvSpPr>
              <p:spPr>
                <a:xfrm>
                  <a:off x="2868613" y="1604962"/>
                  <a:ext cx="5159772" cy="233493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3</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0</m:t>
                                  </m:r>
                                </m:e>
                              </m:mr>
                            </m:m>
                          </m:e>
                        </m:d>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2</m:t>
                                  </m:r>
                                </m:e>
                              </m:mr>
                              <m:mr>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𝑢</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868613" y="1604962"/>
                  <a:ext cx="5159772" cy="2334939"/>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对象 4"/>
                <p:cNvSpPr txBox="1"/>
                <p:nvPr/>
              </p:nvSpPr>
              <p:spPr>
                <a:xfrm>
                  <a:off x="3405188" y="3076575"/>
                  <a:ext cx="2534964" cy="100734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𝐱</m:t>
                        </m:r>
                      </m:oMath>
                    </m:oMathPara>
                  </a14:m>
                  <a:endParaRPr lang="zh-CN" altLang="en-US" dirty="0"/>
                </a:p>
              </p:txBody>
            </p:sp>
          </mc:Choice>
          <mc:Fallback xmlns="">
            <p:sp>
              <p:nvSpPr>
                <p:cNvPr id="5" name="对象 4"/>
                <p:cNvSpPr txBox="1">
                  <a:spLocks noRot="1" noChangeAspect="1" noMove="1" noResize="1" noEditPoints="1" noAdjustHandles="1" noChangeArrowheads="1" noChangeShapeType="1" noTextEdit="1"/>
                </p:cNvSpPr>
                <p:nvPr/>
              </p:nvSpPr>
              <p:spPr>
                <a:xfrm>
                  <a:off x="3405188" y="3076575"/>
                  <a:ext cx="2534964" cy="1007343"/>
                </a:xfrm>
                <a:prstGeom prst="rect">
                  <a:avLst/>
                </a:prstGeom>
                <a:blipFill>
                  <a:blip r:embed="rId5"/>
                  <a:stretch>
                    <a:fillRect/>
                  </a:stretch>
                </a:blipFill>
              </p:spPr>
              <p:txBody>
                <a:bodyPr/>
                <a:lstStyle/>
                <a:p>
                  <a:r>
                    <a:rPr lang="zh-CN" alt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aphicFrame>
        <p:nvGraphicFramePr>
          <p:cNvPr id="2" name="对象 1"/>
          <p:cNvGraphicFramePr>
            <a:graphicFrameLocks noChangeAspect="1"/>
          </p:cNvGraphicFramePr>
          <p:nvPr/>
        </p:nvGraphicFramePr>
        <p:xfrm>
          <a:off x="2863850" y="2668588"/>
          <a:ext cx="114300" cy="177800"/>
        </p:xfrm>
        <a:graphic>
          <a:graphicData uri="http://schemas.openxmlformats.org/presentationml/2006/ole">
            <mc:AlternateContent xmlns:mc="http://schemas.openxmlformats.org/markup-compatibility/2006">
              <mc:Choice xmlns:v="urn:schemas-microsoft-com:vml" Requires="v">
                <p:oleObj name="Equation" r:id="rId4" imgW="2743200" imgH="4267200" progId="Equation.DSMT4">
                  <p:embed/>
                </p:oleObj>
              </mc:Choice>
              <mc:Fallback>
                <p:oleObj name="Equation" r:id="rId4" imgW="2743200" imgH="4267200" progId="Equation.DSMT4">
                  <p:embed/>
                  <p:pic>
                    <p:nvPicPr>
                      <p:cNvPr id="0" name="图片 2"/>
                      <p:cNvPicPr/>
                      <p:nvPr/>
                    </p:nvPicPr>
                    <p:blipFill>
                      <a:blip r:embed="rId5"/>
                      <a:stretch>
                        <a:fillRect/>
                      </a:stretch>
                    </p:blipFill>
                    <p:spPr>
                      <a:xfrm>
                        <a:off x="2863850" y="2668588"/>
                        <a:ext cx="114300" cy="177800"/>
                      </a:xfrm>
                      <a:prstGeom prst="rect">
                        <a:avLst/>
                      </a:prstGeom>
                    </p:spPr>
                  </p:pic>
                </p:oleObj>
              </mc:Fallback>
            </mc:AlternateContent>
          </a:graphicData>
        </a:graphic>
      </p:graphicFrame>
      <p:grpSp>
        <p:nvGrpSpPr>
          <p:cNvPr id="7" name="组合 6"/>
          <p:cNvGrpSpPr/>
          <p:nvPr/>
        </p:nvGrpSpPr>
        <p:grpSpPr>
          <a:xfrm>
            <a:off x="389980" y="670902"/>
            <a:ext cx="8650608" cy="3192875"/>
            <a:chOff x="389980" y="670902"/>
            <a:chExt cx="8650608" cy="3192875"/>
          </a:xfrm>
        </p:grpSpPr>
        <p:sp>
          <p:nvSpPr>
            <p:cNvPr id="75" name="矩形 74"/>
            <p:cNvSpPr/>
            <p:nvPr/>
          </p:nvSpPr>
          <p:spPr>
            <a:xfrm>
              <a:off x="389980" y="670902"/>
              <a:ext cx="7638406" cy="2104872"/>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解</a:t>
              </a:r>
            </a:p>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    1)</a:t>
              </a:r>
              <a:r>
                <a:rPr lang="zh-CN" altLang="en-US" dirty="0">
                  <a:solidFill>
                    <a:sysClr val="windowText" lastClr="000000"/>
                  </a:solidFill>
                  <a:latin typeface="宋体" panose="02010600030101010101" pitchFamily="2" charset="-122"/>
                  <a:ea typeface="宋体" panose="02010600030101010101" pitchFamily="2" charset="-122"/>
                </a:rPr>
                <a:t>判定系统的可控性</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故该系统状态完全可控。</a:t>
              </a: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4" name="对象 3"/>
                <p:cNvSpPr txBox="1"/>
                <p:nvPr/>
              </p:nvSpPr>
              <p:spPr>
                <a:xfrm>
                  <a:off x="1375568" y="1473399"/>
                  <a:ext cx="7665020" cy="239037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𝑟𝑎𝑛𝑘𝑀</m:t>
                        </m:r>
                        <m:r>
                          <a:rPr lang="zh-CN" altLang="en-US" i="1">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𝑟𝑎𝑛𝑘</m:t>
                        </m:r>
                        <m:d>
                          <m:dPr>
                            <m:begChr m:val="["/>
                            <m:endChr m:val="]"/>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𝑏</m:t>
                                  </m:r>
                                </m:e>
                                <m:e>
                                  <m:r>
                                    <a:rPr lang="zh-CN" altLang="en-US" i="1">
                                      <a:solidFill>
                                        <a:srgbClr val="000000"/>
                                      </a:solidFill>
                                      <a:latin typeface="Cambria Math" panose="02040503050406030204" pitchFamily="18" charset="0"/>
                                    </a:rPr>
                                    <m:t>𝐴𝑏</m:t>
                                  </m:r>
                                </m:e>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𝐴</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𝑏</m:t>
                                  </m:r>
                                </m:e>
                              </m:mr>
                            </m:m>
                          </m:e>
                        </m:d>
                        <m:r>
                          <a:rPr lang="zh-CN" altLang="en-US" i="1">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𝑟𝑎𝑛𝑘</m:t>
                        </m:r>
                        <m:r>
                          <a:rPr lang="zh-CN" altLang="en-US" i="1">
                            <a:solidFill>
                              <a:srgbClr val="000000"/>
                            </a:solidFill>
                            <a:latin typeface="Cambria Math" panose="02040503050406030204" pitchFamily="18" charset="0"/>
                          </a:rPr>
                          <m:t> </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4</m:t>
                                  </m:r>
                                </m:e>
                                <m:e>
                                  <m:r>
                                    <a:rPr lang="zh-CN" altLang="en-US" i="1">
                                      <a:solidFill>
                                        <a:srgbClr val="000000"/>
                                      </a:solidFill>
                                      <a:latin typeface="Cambria Math" panose="02040503050406030204" pitchFamily="18" charset="0"/>
                                    </a:rPr>
                                    <m:t>16</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6</m:t>
                                  </m:r>
                                </m:e>
                                <m:e>
                                  <m:r>
                                    <a:rPr lang="zh-CN" altLang="en-US" i="1">
                                      <a:solidFill>
                                        <a:srgbClr val="000000"/>
                                      </a:solidFill>
                                      <a:latin typeface="Cambria Math" panose="02040503050406030204" pitchFamily="18" charset="0"/>
                                    </a:rPr>
                                    <m:t>8</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12</m:t>
                                  </m:r>
                                </m:e>
                              </m:mr>
                            </m:m>
                          </m:e>
                        </m:d>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𝑛</m:t>
                        </m:r>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1375568" y="1473399"/>
                  <a:ext cx="7665020" cy="2390378"/>
                </a:xfrm>
                <a:prstGeom prst="rect">
                  <a:avLst/>
                </a:prstGeom>
                <a:blipFill>
                  <a:blip r:embed="rId6"/>
                  <a:stretch>
                    <a:fillRect/>
                  </a:stretch>
                </a:blipFill>
              </p:spPr>
              <p:txBody>
                <a:bodyPr/>
                <a:lstStyle/>
                <a:p>
                  <a:r>
                    <a:rPr lang="zh-CN" altLang="en-US">
                      <a:noFill/>
                    </a:rPr>
                    <a:t> </a:t>
                  </a:r>
                </a:p>
              </p:txBody>
            </p:sp>
          </mc:Fallback>
        </mc:AlternateContent>
      </p:grpSp>
      <p:grpSp>
        <p:nvGrpSpPr>
          <p:cNvPr id="6" name="组合 5"/>
          <p:cNvGrpSpPr/>
          <p:nvPr/>
        </p:nvGrpSpPr>
        <p:grpSpPr>
          <a:xfrm>
            <a:off x="389978" y="2775774"/>
            <a:ext cx="9582622" cy="3380070"/>
            <a:chOff x="389978" y="2775774"/>
            <a:chExt cx="9582622" cy="3380070"/>
          </a:xfrm>
        </p:grpSpPr>
        <p:sp>
          <p:nvSpPr>
            <p:cNvPr id="8" name="文本框 7"/>
            <p:cNvSpPr txBox="1"/>
            <p:nvPr/>
          </p:nvSpPr>
          <p:spPr>
            <a:xfrm>
              <a:off x="389979" y="2775774"/>
              <a:ext cx="7638405" cy="369332"/>
            </a:xfrm>
            <a:prstGeom prst="rect">
              <a:avLst/>
            </a:prstGeom>
            <a:noFill/>
          </p:spPr>
          <p:txBody>
            <a:bodyPr wrap="square">
              <a:spAutoFit/>
            </a:bodyPr>
            <a:lstStyle/>
            <a:p>
              <a:r>
                <a:rPr lang="en-US" altLang="zh-CN" dirty="0">
                  <a:solidFill>
                    <a:sysClr val="windowText" lastClr="000000"/>
                  </a:solidFill>
                  <a:latin typeface="宋体" panose="02010600030101010101" pitchFamily="2" charset="-122"/>
                  <a:ea typeface="宋体" panose="02010600030101010101" pitchFamily="2" charset="-122"/>
                </a:rPr>
                <a:t>    2)</a:t>
              </a:r>
              <a:r>
                <a:rPr lang="zh-CN" altLang="en-US" dirty="0">
                  <a:solidFill>
                    <a:sysClr val="windowText" lastClr="000000"/>
                  </a:solidFill>
                  <a:latin typeface="宋体" panose="02010600030101010101" pitchFamily="2" charset="-122"/>
                  <a:ea typeface="宋体" panose="02010600030101010101" pitchFamily="2" charset="-122"/>
                </a:rPr>
                <a:t>计算系统的特征多项式</a:t>
              </a:r>
              <a:endParaRPr lang="zh-CN" altLang="en-US" dirty="0"/>
            </a:p>
          </p:txBody>
        </p:sp>
        <p:sp>
          <p:nvSpPr>
            <p:cNvPr id="10" name="矩形 9"/>
            <p:cNvSpPr/>
            <p:nvPr/>
          </p:nvSpPr>
          <p:spPr>
            <a:xfrm>
              <a:off x="389978" y="4443531"/>
              <a:ext cx="7638406"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即得</a:t>
              </a: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9" name="对象 8"/>
                <p:cNvSpPr txBox="1"/>
                <p:nvPr/>
              </p:nvSpPr>
              <p:spPr>
                <a:xfrm>
                  <a:off x="971550" y="3195638"/>
                  <a:ext cx="9001050" cy="216593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𝐈</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𝐀</m:t>
                        </m:r>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𝑠</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𝑠</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𝑠</m:t>
                                      </m:r>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3</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0</m:t>
                                      </m:r>
                                    </m:e>
                                  </m:mr>
                                </m:m>
                              </m:e>
                            </m:d>
                          </m:e>
                        </m:d>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−3</m:t>
                                  </m:r>
                                </m:e>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𝑠</m:t>
                                  </m:r>
                                </m:e>
                              </m:mr>
                            </m:m>
                          </m:e>
                        </m:d>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𝑠</m:t>
                            </m:r>
                          </m:e>
                          <m:sup>
                            <m:r>
                              <a:rPr lang="zh-CN" altLang="en-US" i="1">
                                <a:solidFill>
                                  <a:srgbClr val="000000"/>
                                </a:solidFill>
                                <a:latin typeface="Cambria Math" panose="02040503050406030204" pitchFamily="18" charset="0"/>
                              </a:rPr>
                              <m:t>3</m:t>
                            </m:r>
                          </m:sup>
                        </m:sSup>
                        <m:r>
                          <a:rPr lang="zh-CN" altLang="en-US" i="1">
                            <a:solidFill>
                              <a:srgbClr val="000000"/>
                            </a:solidFill>
                            <a:latin typeface="Cambria Math" panose="02040503050406030204" pitchFamily="18" charset="0"/>
                          </a:rPr>
                          <m:t>−9</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+2</m:t>
                        </m:r>
                      </m:oMath>
                    </m:oMathPara>
                  </a14:m>
                  <a:endParaRPr lang="zh-CN" altLang="en-US" dirty="0"/>
                </a:p>
              </p:txBody>
            </p:sp>
          </mc:Choice>
          <mc:Fallback xmlns="">
            <p:sp>
              <p:nvSpPr>
                <p:cNvPr id="9" name="对象 8"/>
                <p:cNvSpPr txBox="1">
                  <a:spLocks noRot="1" noChangeAspect="1" noMove="1" noResize="1" noEditPoints="1" noAdjustHandles="1" noChangeArrowheads="1" noChangeShapeType="1" noTextEdit="1"/>
                </p:cNvSpPr>
                <p:nvPr/>
              </p:nvSpPr>
              <p:spPr>
                <a:xfrm>
                  <a:off x="971550" y="3195638"/>
                  <a:ext cx="9001050" cy="2165936"/>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对象 11"/>
                <p:cNvSpPr txBox="1"/>
                <p:nvPr/>
              </p:nvSpPr>
              <p:spPr>
                <a:xfrm>
                  <a:off x="1375568" y="4493530"/>
                  <a:ext cx="7344419" cy="166231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𝛼</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=0,</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𝛼</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=−9,</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𝛼</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𝑠</m:t>
                        </m:r>
                      </m:oMath>
                    </m:oMathPara>
                  </a14:m>
                  <a:endParaRPr lang="zh-CN" altLang="en-US" dirty="0"/>
                </a:p>
              </p:txBody>
            </p:sp>
          </mc:Choice>
          <mc:Fallback xmlns="">
            <p:sp>
              <p:nvSpPr>
                <p:cNvPr id="12" name="对象 11"/>
                <p:cNvSpPr txBox="1">
                  <a:spLocks noRot="1" noChangeAspect="1" noMove="1" noResize="1" noEditPoints="1" noAdjustHandles="1" noChangeArrowheads="1" noChangeShapeType="1" noTextEdit="1"/>
                </p:cNvSpPr>
                <p:nvPr/>
              </p:nvSpPr>
              <p:spPr>
                <a:xfrm>
                  <a:off x="1375568" y="4493530"/>
                  <a:ext cx="7344419" cy="1662314"/>
                </a:xfrm>
                <a:prstGeom prst="rect">
                  <a:avLst/>
                </a:prstGeom>
                <a:blipFill>
                  <a:blip r:embed="rId8"/>
                  <a:stretch>
                    <a:fillRect/>
                  </a:stretch>
                </a:blipFill>
              </p:spPr>
              <p:txBody>
                <a:bodyPr/>
                <a:lstStyle/>
                <a:p>
                  <a:r>
                    <a:rPr lang="zh-CN" alt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pSp>
        <p:nvGrpSpPr>
          <p:cNvPr id="4" name="组合 3"/>
          <p:cNvGrpSpPr/>
          <p:nvPr/>
        </p:nvGrpSpPr>
        <p:grpSpPr>
          <a:xfrm>
            <a:off x="389980" y="670902"/>
            <a:ext cx="7638406" cy="1900848"/>
            <a:chOff x="389980" y="670902"/>
            <a:chExt cx="7638406" cy="1900848"/>
          </a:xfrm>
        </p:grpSpPr>
        <p:sp>
          <p:nvSpPr>
            <p:cNvPr id="75" name="矩形 74"/>
            <p:cNvSpPr/>
            <p:nvPr/>
          </p:nvSpPr>
          <p:spPr>
            <a:xfrm>
              <a:off x="389980" y="670902"/>
              <a:ext cx="7638406" cy="442878"/>
            </a:xfrm>
            <a:prstGeom prst="rect">
              <a:avLst/>
            </a:prstGeom>
            <a:noFill/>
          </p:spPr>
          <p:txBody>
            <a:bodyPr wrap="square">
              <a:spAutoFit/>
            </a:bodyPr>
            <a:lstStyle/>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    3</a:t>
              </a:r>
              <a:r>
                <a:rPr lang="zh-CN" altLang="en-US" dirty="0">
                  <a:solidFill>
                    <a:sysClr val="windowText" lastClr="000000"/>
                  </a:solidFill>
                  <a:latin typeface="宋体" panose="02010600030101010101" pitchFamily="2" charset="-122"/>
                  <a:ea typeface="宋体" panose="02010600030101010101" pitchFamily="2" charset="-122"/>
                </a:rPr>
                <a:t>）确定   和</a:t>
              </a: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2" name="对象 1"/>
                <p:cNvSpPr txBox="1"/>
                <p:nvPr/>
              </p:nvSpPr>
              <p:spPr>
                <a:xfrm>
                  <a:off x="1713285" y="750049"/>
                  <a:ext cx="1096987" cy="182170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𝐴</m:t>
                                </m:r>
                              </m:e>
                            </m:acc>
                          </m:e>
                          <m:sub>
                            <m:r>
                              <a:rPr lang="zh-CN" altLang="en-US" i="1">
                                <a:solidFill>
                                  <a:srgbClr val="000000"/>
                                </a:solidFill>
                                <a:latin typeface="Cambria Math" panose="02040503050406030204" pitchFamily="18" charset="0"/>
                              </a:rPr>
                              <m:t>1</m:t>
                            </m:r>
                          </m:sub>
                        </m:sSub>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713285" y="750049"/>
                  <a:ext cx="1096987" cy="1821701"/>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对象 4"/>
                <p:cNvSpPr txBox="1"/>
                <p:nvPr/>
              </p:nvSpPr>
              <p:spPr>
                <a:xfrm>
                  <a:off x="2284413" y="774179"/>
                  <a:ext cx="1135459" cy="160642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𝐶</m:t>
                                </m:r>
                              </m:e>
                            </m:acc>
                          </m:e>
                          <m:sub>
                            <m:r>
                              <a:rPr lang="zh-CN" altLang="en-US" i="1">
                                <a:solidFill>
                                  <a:srgbClr val="000000"/>
                                </a:solidFill>
                                <a:latin typeface="Cambria Math" panose="02040503050406030204" pitchFamily="18" charset="0"/>
                              </a:rPr>
                              <m:t>1</m:t>
                            </m:r>
                          </m:sub>
                        </m:sSub>
                      </m:oMath>
                    </m:oMathPara>
                  </a14:m>
                  <a:endParaRPr lang="zh-CN" altLang="en-US" dirty="0"/>
                </a:p>
              </p:txBody>
            </p:sp>
          </mc:Choice>
          <mc:Fallback xmlns="">
            <p:sp>
              <p:nvSpPr>
                <p:cNvPr id="5" name="对象 4"/>
                <p:cNvSpPr txBox="1">
                  <a:spLocks noRot="1" noChangeAspect="1" noMove="1" noResize="1" noEditPoints="1" noAdjustHandles="1" noChangeArrowheads="1" noChangeShapeType="1" noTextEdit="1"/>
                </p:cNvSpPr>
                <p:nvPr/>
              </p:nvSpPr>
              <p:spPr>
                <a:xfrm>
                  <a:off x="2284413" y="774179"/>
                  <a:ext cx="1135459" cy="1606426"/>
                </a:xfrm>
                <a:prstGeom prst="rect">
                  <a:avLst/>
                </a:prstGeom>
                <a:blipFill>
                  <a:blip r:embed="rId5"/>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7" name="对象 6"/>
              <p:cNvSpPr txBox="1"/>
              <p:nvPr/>
            </p:nvSpPr>
            <p:spPr>
              <a:xfrm>
                <a:off x="2284413" y="1077912"/>
                <a:ext cx="6104011" cy="271797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𝐀</m:t>
                              </m:r>
                            </m:e>
                          </m:ba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𝛼</m:t>
                                    </m:r>
                                  </m:e>
                                  <m:sub>
                                    <m:r>
                                      <a:rPr lang="zh-CN" altLang="en-US" i="1">
                                        <a:solidFill>
                                          <a:srgbClr val="000000"/>
                                        </a:solidFill>
                                        <a:latin typeface="Cambria Math" panose="02040503050406030204" pitchFamily="18" charset="0"/>
                                      </a:rPr>
                                      <m:t>0</m:t>
                                    </m:r>
                                  </m:sub>
                                </m:sSub>
                              </m:e>
                              <m:e>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𝛼</m:t>
                                    </m:r>
                                  </m:e>
                                  <m:sub>
                                    <m:r>
                                      <a:rPr lang="zh-CN" altLang="en-US" i="1">
                                        <a:solidFill>
                                          <a:srgbClr val="000000"/>
                                        </a:solidFill>
                                        <a:latin typeface="Cambria Math" panose="02040503050406030204" pitchFamily="18" charset="0"/>
                                      </a:rPr>
                                      <m:t>1</m:t>
                                    </m:r>
                                  </m:sub>
                                </m:sSub>
                              </m:e>
                              <m:e>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𝛼</m:t>
                                    </m:r>
                                  </m:e>
                                  <m:sub>
                                    <m:r>
                                      <a:rPr lang="zh-CN" altLang="en-US" i="1">
                                        <a:solidFill>
                                          <a:srgbClr val="000000"/>
                                        </a:solidFill>
                                        <a:latin typeface="Cambria Math" panose="02040503050406030204" pitchFamily="18" charset="0"/>
                                      </a:rPr>
                                      <m:t>2</m:t>
                                    </m:r>
                                  </m:sub>
                                </m:sSub>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9</m:t>
                                </m:r>
                              </m:e>
                              <m:e>
                                <m:r>
                                  <a:rPr lang="zh-CN" altLang="en-US" i="1">
                                    <a:solidFill>
                                      <a:srgbClr val="000000"/>
                                    </a:solidFill>
                                    <a:latin typeface="Cambria Math" panose="02040503050406030204" pitchFamily="18" charset="0"/>
                                  </a:rPr>
                                  <m:t>0</m:t>
                                </m:r>
                              </m:e>
                            </m:mr>
                          </m:m>
                        </m:e>
                      </m:d>
                    </m:oMath>
                  </m:oMathPara>
                </a14:m>
                <a:endParaRPr lang="zh-CN" altLang="en-US" dirty="0"/>
              </a:p>
            </p:txBody>
          </p:sp>
        </mc:Choice>
        <mc:Fallback xmlns="">
          <p:sp>
            <p:nvSpPr>
              <p:cNvPr id="7" name="对象 6"/>
              <p:cNvSpPr txBox="1">
                <a:spLocks noRot="1" noChangeAspect="1" noMove="1" noResize="1" noEditPoints="1" noAdjustHandles="1" noChangeArrowheads="1" noChangeShapeType="1" noTextEdit="1"/>
              </p:cNvSpPr>
              <p:nvPr/>
            </p:nvSpPr>
            <p:spPr>
              <a:xfrm>
                <a:off x="2284413" y="1077912"/>
                <a:ext cx="6104011" cy="2717973"/>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对象 8"/>
              <p:cNvSpPr txBox="1"/>
              <p:nvPr/>
            </p:nvSpPr>
            <p:spPr>
              <a:xfrm>
                <a:off x="2289668" y="2436898"/>
                <a:ext cx="8475513" cy="382366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𝐂</m:t>
                              </m:r>
                            </m:e>
                          </m:bar>
                        </m:e>
                        <m:sub>
                          <m:r>
                            <a:rPr lang="zh-CN" altLang="en-US" i="1">
                              <a:solidFill>
                                <a:srgbClr val="000000"/>
                              </a:solidFill>
                              <a:latin typeface="Cambria Math" panose="02040503050406030204" pitchFamily="18" charset="0"/>
                            </a:rPr>
                            <m:t>1</m:t>
                          </m:r>
                        </m:sub>
                      </m:sSub>
                      <m:r>
                        <m:rPr>
                          <m:aln/>
                        </m:rP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𝐂</m:t>
                      </m:r>
                      <m:d>
                        <m:dPr>
                          <m:begChr m:val="["/>
                          <m:endChr m:val="]"/>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𝐀</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𝐛</m:t>
                                </m:r>
                              </m:e>
                              <m:e>
                                <m:r>
                                  <a:rPr lang="zh-CN" altLang="en-US" i="1">
                                    <a:solidFill>
                                      <a:srgbClr val="000000"/>
                                    </a:solidFill>
                                    <a:latin typeface="Cambria Math" panose="02040503050406030204" pitchFamily="18" charset="0"/>
                                  </a:rPr>
                                  <m:t>𝐀𝐛</m:t>
                                </m:r>
                              </m:e>
                              <m:e>
                                <m:r>
                                  <a:rPr lang="zh-CN" altLang="en-US" i="1">
                                    <a:solidFill>
                                      <a:srgbClr val="000000"/>
                                    </a:solidFill>
                                    <a:latin typeface="Cambria Math" panose="02040503050406030204" pitchFamily="18" charset="0"/>
                                  </a:rPr>
                                  <m:t>𝐛</m:t>
                                </m:r>
                              </m:e>
                            </m:mr>
                          </m:m>
                        </m:e>
                      </m:d>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𝛼</m:t>
                                    </m:r>
                                  </m:e>
                                  <m:sub>
                                    <m:r>
                                      <a:rPr lang="zh-CN" altLang="en-US" i="1">
                                        <a:solidFill>
                                          <a:srgbClr val="000000"/>
                                        </a:solidFill>
                                        <a:latin typeface="Cambria Math" panose="02040503050406030204" pitchFamily="18" charset="0"/>
                                      </a:rPr>
                                      <m:t>2</m:t>
                                    </m:r>
                                  </m:sub>
                                </m:sSub>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𝛼</m:t>
                                    </m:r>
                                  </m:e>
                                  <m:sub>
                                    <m:r>
                                      <a:rPr lang="zh-CN" altLang="en-US" i="1">
                                        <a:solidFill>
                                          <a:srgbClr val="000000"/>
                                        </a:solidFill>
                                        <a:latin typeface="Cambria Math" panose="02040503050406030204" pitchFamily="18" charset="0"/>
                                      </a:rPr>
                                      <m:t>1</m:t>
                                    </m:r>
                                  </m:sub>
                                </m:sSub>
                              </m:e>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𝛼</m:t>
                                    </m:r>
                                  </m:e>
                                  <m:sub>
                                    <m:r>
                                      <a:rPr lang="zh-CN" altLang="en-US" i="1">
                                        <a:solidFill>
                                          <a:srgbClr val="000000"/>
                                        </a:solidFill>
                                        <a:latin typeface="Cambria Math" panose="02040503050406030204" pitchFamily="18" charset="0"/>
                                      </a:rPr>
                                      <m:t>2</m:t>
                                    </m:r>
                                  </m:sub>
                                </m:sSub>
                              </m:e>
                              <m:e>
                                <m:r>
                                  <a:rPr lang="zh-CN" altLang="en-US" i="1">
                                    <a:solidFill>
                                      <a:srgbClr val="000000"/>
                                    </a:solidFill>
                                    <a:latin typeface="Cambria Math" panose="02040503050406030204" pitchFamily="18" charset="0"/>
                                  </a:rPr>
                                  <m:t>1</m:t>
                                </m:r>
                              </m:e>
                            </m:mr>
                          </m:m>
                        </m:e>
                      </m:d>
                    </m:oMath>
                  </m:oMathPara>
                </a14:m>
                <a:endParaRPr lang="en-US" altLang="zh-CN" i="1" dirty="0">
                  <a:solidFill>
                    <a:srgbClr val="000000"/>
                  </a:solidFill>
                  <a:latin typeface="Cambria Math" panose="02040503050406030204" pitchFamily="18" charset="0"/>
                </a:endParaRPr>
              </a:p>
              <a:p>
                <a:pPr/>
                <a:br>
                  <a:rPr lang="zh-CN" alt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m:rPr>
                          <m:aln/>
                        </m:rP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
                        </m:e>
                      </m:d>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16</m:t>
                                </m:r>
                              </m:e>
                              <m:e>
                                <m:r>
                                  <a:rPr lang="zh-CN" altLang="en-US" i="1">
                                    <a:solidFill>
                                      <a:srgbClr val="000000"/>
                                    </a:solidFill>
                                    <a:latin typeface="Cambria Math" panose="02040503050406030204" pitchFamily="18" charset="0"/>
                                  </a:rPr>
                                  <m:t>4</m:t>
                                </m:r>
                              </m:e>
                              <m:e>
                                <m:r>
                                  <a:rPr lang="zh-CN" altLang="en-US" i="1">
                                    <a:solidFill>
                                      <a:srgbClr val="000000"/>
                                    </a:solidFill>
                                    <a:latin typeface="Cambria Math" panose="02040503050406030204" pitchFamily="18" charset="0"/>
                                  </a:rPr>
                                  <m:t>2</m:t>
                                </m:r>
                              </m:e>
                            </m:mr>
                            <m:mr>
                              <m:e>
                                <m:r>
                                  <a:rPr lang="zh-CN" altLang="en-US" i="1">
                                    <a:solidFill>
                                      <a:srgbClr val="000000"/>
                                    </a:solidFill>
                                    <a:latin typeface="Cambria Math" panose="02040503050406030204" pitchFamily="18" charset="0"/>
                                  </a:rPr>
                                  <m:t>8</m:t>
                                </m:r>
                              </m:e>
                              <m:e>
                                <m:r>
                                  <a:rPr lang="zh-CN" altLang="en-US" i="1">
                                    <a:solidFill>
                                      <a:srgbClr val="000000"/>
                                    </a:solidFill>
                                    <a:latin typeface="Cambria Math" panose="02040503050406030204" pitchFamily="18" charset="0"/>
                                  </a:rPr>
                                  <m:t>6</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12</m:t>
                                </m:r>
                              </m:e>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1</m:t>
                                </m:r>
                              </m:e>
                            </m:mr>
                          </m:m>
                        </m:e>
                      </m:d>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−9</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3</m:t>
                                </m:r>
                              </m:e>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1</m:t>
                                </m:r>
                              </m:e>
                            </m:mr>
                          </m:m>
                        </m:e>
                      </m:d>
                    </m:oMath>
                  </m:oMathPara>
                </a14:m>
                <a:endParaRPr lang="zh-CN" altLang="en-US" dirty="0"/>
              </a:p>
            </p:txBody>
          </p:sp>
        </mc:Choice>
        <mc:Fallback xmlns="">
          <p:sp>
            <p:nvSpPr>
              <p:cNvPr id="9" name="对象 8"/>
              <p:cNvSpPr txBox="1">
                <a:spLocks noRot="1" noChangeAspect="1" noMove="1" noResize="1" noEditPoints="1" noAdjustHandles="1" noChangeArrowheads="1" noChangeShapeType="1" noTextEdit="1"/>
              </p:cNvSpPr>
              <p:nvPr/>
            </p:nvSpPr>
            <p:spPr>
              <a:xfrm>
                <a:off x="2289668" y="2436898"/>
                <a:ext cx="8475513" cy="3823667"/>
              </a:xfrm>
              <a:prstGeom prst="rect">
                <a:avLst/>
              </a:prstGeom>
              <a:blipFill>
                <a:blip r:embed="rId7"/>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9" grpId="0"/>
    </p:bld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89980" y="670902"/>
            <a:ext cx="7638406"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因此，系统的可控规范</a:t>
            </a:r>
            <a:r>
              <a:rPr lang="en-US" altLang="zh-CN" dirty="0">
                <a:solidFill>
                  <a:sysClr val="windowText" lastClr="000000"/>
                </a:solidFill>
                <a:latin typeface="宋体" panose="02010600030101010101" pitchFamily="2" charset="-122"/>
                <a:ea typeface="宋体" panose="02010600030101010101" pitchFamily="2" charset="-122"/>
              </a:rPr>
              <a:t>Ⅰ</a:t>
            </a:r>
            <a:r>
              <a:rPr lang="zh-CN" altLang="en-US" dirty="0">
                <a:solidFill>
                  <a:sysClr val="windowText" lastClr="000000"/>
                </a:solidFill>
                <a:latin typeface="宋体" panose="02010600030101010101" pitchFamily="2" charset="-122"/>
                <a:ea typeface="宋体" panose="02010600030101010101" pitchFamily="2" charset="-122"/>
              </a:rPr>
              <a:t>型状态空间表达式为</a:t>
            </a: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2526412" y="1160747"/>
                <a:ext cx="5905375" cy="431383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acc>
                        </m:e>
                        <m:sub>
                          <m:r>
                            <a:rPr lang="zh-CN" altLang="en-US" i="1">
                              <a:solidFill>
                                <a:srgbClr val="000000"/>
                              </a:solidFill>
                              <a:latin typeface="Cambria Math" panose="02040503050406030204" pitchFamily="18" charset="0"/>
                            </a:rPr>
                            <m:t>1</m:t>
                          </m:r>
                        </m:sub>
                      </m:sSub>
                      <m:r>
                        <m:rPr>
                          <m:aln/>
                        </m:rP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9</m:t>
                                </m:r>
                              </m:e>
                              <m:e>
                                <m:r>
                                  <a:rPr lang="zh-CN" altLang="en-US" i="1">
                                    <a:solidFill>
                                      <a:srgbClr val="000000"/>
                                    </a:solidFill>
                                    <a:latin typeface="Cambria Math" panose="02040503050406030204" pitchFamily="18" charset="0"/>
                                  </a:rPr>
                                  <m:t>0</m:t>
                                </m:r>
                              </m:e>
                            </m:mr>
                          </m:m>
                        </m:e>
                      </m:d>
                      <m:sSub>
                        <m:sSubPr>
                          <m:ctrlPr>
                            <a:rPr lang="zh-CN" altLang="en-US" i="1">
                              <a:solidFill>
                                <a:srgbClr val="000000"/>
                              </a:solidFill>
                              <a:latin typeface="Cambria Math" panose="02040503050406030204" pitchFamily="18" charset="0"/>
                            </a:rPr>
                          </m:ctrlPr>
                        </m:sSubPr>
                        <m:e>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𝐱</m:t>
                              </m:r>
                            </m:e>
                          </m:ba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𝑢</m:t>
                      </m:r>
                    </m:oMath>
                  </m:oMathPara>
                </a14:m>
                <a:endParaRPr lang="en-US" altLang="zh-CN" i="1" dirty="0">
                  <a:solidFill>
                    <a:srgbClr val="000000"/>
                  </a:solidFill>
                  <a:latin typeface="Cambria Math" panose="02040503050406030204" pitchFamily="18" charset="0"/>
                </a:endParaRPr>
              </a:p>
              <a:p>
                <a:pPr/>
                <a:br>
                  <a:rPr lang="zh-CN" alt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𝑦</m:t>
                      </m:r>
                      <m:r>
                        <m:rPr>
                          <m:aln/>
                        </m:rP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3</m:t>
                                </m:r>
                              </m:e>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1</m:t>
                                </m:r>
                              </m:e>
                            </m:mr>
                          </m:m>
                        </m:e>
                      </m:d>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r>
                            <a:rPr lang="zh-CN" altLang="en-US" i="1">
                              <a:solidFill>
                                <a:srgbClr val="000000"/>
                              </a:solidFill>
                              <a:latin typeface="Cambria Math" panose="02040503050406030204" pitchFamily="18" charset="0"/>
                            </a:rPr>
                            <m:t>1</m:t>
                          </m:r>
                        </m:sub>
                      </m:sSub>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526412" y="1160747"/>
                <a:ext cx="5905375" cy="4313832"/>
              </a:xfrm>
              <a:prstGeom prst="rect">
                <a:avLst/>
              </a:prstGeom>
              <a:blipFill>
                <a:blip r:embed="rId4"/>
                <a:stretch>
                  <a:fillRect/>
                </a:stretch>
              </a:blipFill>
            </p:spPr>
            <p:txBody>
              <a:bodyPr/>
              <a:lstStyle/>
              <a:p>
                <a:r>
                  <a:rPr lang="zh-CN" altLang="en-US">
                    <a:noFill/>
                  </a:rPr>
                  <a:t> </a:t>
                </a:r>
              </a:p>
            </p:txBody>
          </p:sp>
        </mc:Fallback>
      </mc:AlternateContent>
      <p:grpSp>
        <p:nvGrpSpPr>
          <p:cNvPr id="5" name="组合 4"/>
          <p:cNvGrpSpPr/>
          <p:nvPr/>
        </p:nvGrpSpPr>
        <p:grpSpPr>
          <a:xfrm>
            <a:off x="282982" y="2871981"/>
            <a:ext cx="7638406" cy="1686932"/>
            <a:chOff x="282982" y="2871981"/>
            <a:chExt cx="7638406" cy="1686932"/>
          </a:xfrm>
        </p:grpSpPr>
        <p:sp>
          <p:nvSpPr>
            <p:cNvPr id="10" name="矩形 9"/>
            <p:cNvSpPr/>
            <p:nvPr/>
          </p:nvSpPr>
          <p:spPr>
            <a:xfrm>
              <a:off x="282982" y="2871981"/>
              <a:ext cx="7638406" cy="858377"/>
            </a:xfrm>
            <a:prstGeom prst="rect">
              <a:avLst/>
            </a:prstGeom>
            <a:noFill/>
          </p:spPr>
          <p:txBody>
            <a:bodyPr wrap="square">
              <a:spAutoFit/>
            </a:bodyPr>
            <a:lstStyle/>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    4)</a:t>
              </a:r>
              <a:r>
                <a:rPr lang="zh-CN" altLang="en-US" dirty="0">
                  <a:solidFill>
                    <a:sysClr val="windowText" lastClr="000000"/>
                  </a:solidFill>
                  <a:latin typeface="宋体" panose="02010600030101010101" pitchFamily="2" charset="-122"/>
                  <a:ea typeface="宋体" panose="02010600030101010101" pitchFamily="2" charset="-122"/>
                </a:rPr>
                <a:t>求系统传递函数</a:t>
              </a: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根据</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和</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中的元素，利用式</a:t>
              </a:r>
              <a:r>
                <a:rPr lang="en-US" altLang="zh-CN" dirty="0">
                  <a:solidFill>
                    <a:sysClr val="windowText" lastClr="000000"/>
                  </a:solidFill>
                  <a:latin typeface="宋体" panose="02010600030101010101" pitchFamily="2" charset="-122"/>
                  <a:ea typeface="宋体" panose="02010600030101010101" pitchFamily="2" charset="-122"/>
                </a:rPr>
                <a:t>(2.175)</a:t>
              </a:r>
              <a:r>
                <a:rPr lang="zh-CN" altLang="en-US" dirty="0">
                  <a:solidFill>
                    <a:sysClr val="windowText" lastClr="000000"/>
                  </a:solidFill>
                  <a:latin typeface="宋体" panose="02010600030101010101" pitchFamily="2" charset="-122"/>
                  <a:ea typeface="宋体" panose="02010600030101010101" pitchFamily="2" charset="-122"/>
                </a:rPr>
                <a:t>可直接写出系统传递函数</a:t>
              </a: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4" name="对象 3"/>
                <p:cNvSpPr txBox="1"/>
                <p:nvPr/>
              </p:nvSpPr>
              <p:spPr>
                <a:xfrm>
                  <a:off x="1261619" y="3378497"/>
                  <a:ext cx="612775" cy="89756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𝐴</m:t>
                            </m:r>
                          </m:e>
                        </m:acc>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1261619" y="3378497"/>
                  <a:ext cx="612775" cy="89756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对象 6"/>
                <p:cNvSpPr txBox="1"/>
                <p:nvPr/>
              </p:nvSpPr>
              <p:spPr>
                <a:xfrm>
                  <a:off x="1874394" y="3406592"/>
                  <a:ext cx="691262" cy="115232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𝐶</m:t>
                            </m:r>
                          </m:e>
                        </m:acc>
                      </m:oMath>
                    </m:oMathPara>
                  </a14:m>
                  <a:endParaRPr lang="zh-CN" altLang="en-US" dirty="0"/>
                </a:p>
              </p:txBody>
            </p:sp>
          </mc:Choice>
          <mc:Fallback xmlns="">
            <p:sp>
              <p:nvSpPr>
                <p:cNvPr id="7" name="对象 6"/>
                <p:cNvSpPr txBox="1">
                  <a:spLocks noRot="1" noChangeAspect="1" noMove="1" noResize="1" noEditPoints="1" noAdjustHandles="1" noChangeArrowheads="1" noChangeShapeType="1" noTextEdit="1"/>
                </p:cNvSpPr>
                <p:nvPr/>
              </p:nvSpPr>
              <p:spPr>
                <a:xfrm>
                  <a:off x="1874394" y="3406592"/>
                  <a:ext cx="691262" cy="1152321"/>
                </a:xfrm>
                <a:prstGeom prst="rect">
                  <a:avLst/>
                </a:prstGeom>
                <a:blipFill>
                  <a:blip r:embed="rId6"/>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9" name="对象 8"/>
              <p:cNvSpPr txBox="1"/>
              <p:nvPr/>
            </p:nvSpPr>
            <p:spPr>
              <a:xfrm>
                <a:off x="2154238" y="3767138"/>
                <a:ext cx="6738242" cy="190095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𝐺</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𝛽</m:t>
                              </m:r>
                            </m:e>
                            <m:sub>
                              <m:r>
                                <a:rPr lang="zh-CN" altLang="en-US" i="1">
                                  <a:solidFill>
                                    <a:srgbClr val="000000"/>
                                  </a:solidFill>
                                  <a:latin typeface="Cambria Math" panose="02040503050406030204" pitchFamily="18" charset="0"/>
                                </a:rPr>
                                <m:t>2</m:t>
                              </m:r>
                            </m:sub>
                          </m:sSub>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𝑠</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𝛽</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𝛽</m:t>
                              </m:r>
                            </m:e>
                            <m:sub>
                              <m:r>
                                <a:rPr lang="zh-CN" altLang="en-US" i="1">
                                  <a:solidFill>
                                    <a:srgbClr val="000000"/>
                                  </a:solidFill>
                                  <a:latin typeface="Cambria Math" panose="02040503050406030204" pitchFamily="18" charset="0"/>
                                </a:rPr>
                                <m:t>0</m:t>
                              </m:r>
                            </m:sub>
                          </m:sSub>
                        </m:num>
                        <m:den>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𝑠</m:t>
                              </m:r>
                            </m:e>
                            <m:sup>
                              <m:r>
                                <a:rPr lang="zh-CN" altLang="en-US" i="1">
                                  <a:solidFill>
                                    <a:srgbClr val="000000"/>
                                  </a:solidFill>
                                  <a:latin typeface="Cambria Math" panose="02040503050406030204" pitchFamily="18" charset="0"/>
                                </a:rPr>
                                <m:t>3</m:t>
                              </m:r>
                            </m:sup>
                          </m:sSup>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𝛼</m:t>
                              </m:r>
                            </m:e>
                            <m:sub>
                              <m:r>
                                <a:rPr lang="zh-CN" altLang="en-US" i="1">
                                  <a:solidFill>
                                    <a:srgbClr val="000000"/>
                                  </a:solidFill>
                                  <a:latin typeface="Cambria Math" panose="02040503050406030204" pitchFamily="18" charset="0"/>
                                </a:rPr>
                                <m:t>2</m:t>
                              </m:r>
                            </m:sub>
                          </m:sSub>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𝑠</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𝛼</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𝛼</m:t>
                              </m:r>
                            </m:e>
                            <m:sub>
                              <m:r>
                                <a:rPr lang="zh-CN" altLang="en-US" i="1">
                                  <a:solidFill>
                                    <a:srgbClr val="000000"/>
                                  </a:solidFill>
                                  <a:latin typeface="Cambria Math" panose="02040503050406030204" pitchFamily="18" charset="0"/>
                                </a:rPr>
                                <m:t>0</m:t>
                              </m:r>
                            </m:sub>
                          </m:sSub>
                        </m:den>
                      </m:f>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𝑠</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+3</m:t>
                          </m:r>
                        </m:num>
                        <m:den>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𝑠</m:t>
                              </m:r>
                            </m:e>
                            <m:sup>
                              <m:r>
                                <a:rPr lang="zh-CN" altLang="en-US" i="1">
                                  <a:solidFill>
                                    <a:srgbClr val="000000"/>
                                  </a:solidFill>
                                  <a:latin typeface="Cambria Math" panose="02040503050406030204" pitchFamily="18" charset="0"/>
                                </a:rPr>
                                <m:t>3</m:t>
                              </m:r>
                            </m:sup>
                          </m:sSup>
                          <m:r>
                            <a:rPr lang="zh-CN" altLang="en-US" i="1">
                              <a:solidFill>
                                <a:srgbClr val="000000"/>
                              </a:solidFill>
                              <a:latin typeface="Cambria Math" panose="02040503050406030204" pitchFamily="18" charset="0"/>
                            </a:rPr>
                            <m:t>−9</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+2</m:t>
                          </m:r>
                        </m:den>
                      </m:f>
                    </m:oMath>
                  </m:oMathPara>
                </a14:m>
                <a:endParaRPr lang="zh-CN" altLang="en-US" dirty="0"/>
              </a:p>
            </p:txBody>
          </p:sp>
        </mc:Choice>
        <mc:Fallback xmlns="">
          <p:sp>
            <p:nvSpPr>
              <p:cNvPr id="9" name="对象 8"/>
              <p:cNvSpPr txBox="1">
                <a:spLocks noRot="1" noChangeAspect="1" noMove="1" noResize="1" noEditPoints="1" noAdjustHandles="1" noChangeArrowheads="1" noChangeShapeType="1" noTextEdit="1"/>
              </p:cNvSpPr>
              <p:nvPr/>
            </p:nvSpPr>
            <p:spPr>
              <a:xfrm>
                <a:off x="2154238" y="3767138"/>
                <a:ext cx="6738242" cy="1900956"/>
              </a:xfrm>
              <a:prstGeom prst="rect">
                <a:avLst/>
              </a:prstGeom>
              <a:blipFill>
                <a:blip r:embed="rId7"/>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9" grpId="0"/>
    </p:bld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10" name="矩形 9"/>
          <p:cNvSpPr/>
          <p:nvPr/>
        </p:nvSpPr>
        <p:spPr>
          <a:xfrm>
            <a:off x="389980" y="3967362"/>
            <a:ext cx="7638406" cy="858377"/>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则称式</a:t>
            </a:r>
            <a:r>
              <a:rPr lang="en-US" altLang="zh-CN" dirty="0">
                <a:solidFill>
                  <a:sysClr val="windowText" lastClr="000000"/>
                </a:solidFill>
                <a:latin typeface="宋体" panose="02010600030101010101" pitchFamily="2" charset="-122"/>
                <a:ea typeface="宋体" panose="02010600030101010101" pitchFamily="2" charset="-122"/>
              </a:rPr>
              <a:t>(2.178)</a:t>
            </a:r>
            <a:r>
              <a:rPr lang="zh-CN" altLang="en-US" dirty="0">
                <a:solidFill>
                  <a:sysClr val="windowText" lastClr="000000"/>
                </a:solidFill>
                <a:latin typeface="宋体" panose="02010600030101010101" pitchFamily="2" charset="-122"/>
                <a:ea typeface="宋体" panose="02010600030101010101" pitchFamily="2" charset="-122"/>
              </a:rPr>
              <a:t>所示的状态空间表达式为系统</a:t>
            </a:r>
            <a:r>
              <a:rPr lang="en-US" altLang="zh-CN" dirty="0">
                <a:solidFill>
                  <a:sysClr val="windowText" lastClr="000000"/>
                </a:solidFill>
                <a:latin typeface="宋体" panose="02010600030101010101" pitchFamily="2" charset="-122"/>
                <a:ea typeface="宋体" panose="02010600030101010101" pitchFamily="2" charset="-122"/>
              </a:rPr>
              <a:t>(2.167)</a:t>
            </a:r>
            <a:r>
              <a:rPr lang="zh-CN" altLang="en-US" dirty="0">
                <a:solidFill>
                  <a:sysClr val="windowText" lastClr="000000"/>
                </a:solidFill>
                <a:latin typeface="宋体" panose="02010600030101010101" pitchFamily="2" charset="-122"/>
                <a:ea typeface="宋体" panose="02010600030101010101" pitchFamily="2" charset="-122"/>
              </a:rPr>
              <a:t>的可控规范</a:t>
            </a:r>
            <a:r>
              <a:rPr lang="en-US" altLang="zh-CN" dirty="0">
                <a:solidFill>
                  <a:sysClr val="windowText" lastClr="000000"/>
                </a:solidFill>
                <a:latin typeface="宋体" panose="02010600030101010101" pitchFamily="2" charset="-122"/>
                <a:ea typeface="宋体" panose="02010600030101010101" pitchFamily="2" charset="-122"/>
              </a:rPr>
              <a:t>Ⅱ</a:t>
            </a:r>
            <a:r>
              <a:rPr lang="zh-CN" altLang="en-US" dirty="0">
                <a:solidFill>
                  <a:sysClr val="windowText" lastClr="000000"/>
                </a:solidFill>
                <a:latin typeface="宋体" panose="02010600030101010101" pitchFamily="2" charset="-122"/>
                <a:ea typeface="宋体" panose="02010600030101010101" pitchFamily="2" charset="-122"/>
              </a:rPr>
              <a:t>型。</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其中：</a:t>
            </a:r>
            <a:endParaRPr lang="en-US" altLang="zh-CN" dirty="0">
              <a:solidFill>
                <a:sysClr val="windowText" lastClr="000000"/>
              </a:solidFill>
              <a:latin typeface="宋体" panose="02010600030101010101" pitchFamily="2" charset="-122"/>
              <a:ea typeface="宋体" panose="02010600030101010101" pitchFamily="2" charset="-122"/>
            </a:endParaRPr>
          </a:p>
        </p:txBody>
      </p:sp>
      <p:grpSp>
        <p:nvGrpSpPr>
          <p:cNvPr id="5" name="组合 4"/>
          <p:cNvGrpSpPr/>
          <p:nvPr/>
        </p:nvGrpSpPr>
        <p:grpSpPr>
          <a:xfrm>
            <a:off x="389980" y="670902"/>
            <a:ext cx="7638406" cy="4520986"/>
            <a:chOff x="389980" y="670902"/>
            <a:chExt cx="7638406" cy="4520986"/>
          </a:xfrm>
        </p:grpSpPr>
        <p:sp>
          <p:nvSpPr>
            <p:cNvPr id="75" name="矩形 74"/>
            <p:cNvSpPr/>
            <p:nvPr/>
          </p:nvSpPr>
          <p:spPr>
            <a:xfrm>
              <a:off x="389980" y="670902"/>
              <a:ext cx="7638406" cy="2935868"/>
            </a:xfrm>
            <a:prstGeom prst="rect">
              <a:avLst/>
            </a:prstGeom>
            <a:noFill/>
          </p:spPr>
          <p:txBody>
            <a:bodyPr wrap="square">
              <a:spAutoFit/>
            </a:bodyPr>
            <a:lstStyle/>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    (2)</a:t>
              </a:r>
              <a:r>
                <a:rPr lang="zh-CN" altLang="en-US" dirty="0">
                  <a:solidFill>
                    <a:sysClr val="windowText" lastClr="000000"/>
                  </a:solidFill>
                  <a:latin typeface="宋体" panose="02010600030101010101" pitchFamily="2" charset="-122"/>
                  <a:ea typeface="宋体" panose="02010600030101010101" pitchFamily="2" charset="-122"/>
                </a:rPr>
                <a:t>可控规范</a:t>
              </a:r>
              <a:r>
                <a:rPr lang="en-US" altLang="zh-CN" dirty="0">
                  <a:solidFill>
                    <a:sysClr val="windowText" lastClr="000000"/>
                  </a:solidFill>
                  <a:latin typeface="宋体" panose="02010600030101010101" pitchFamily="2" charset="-122"/>
                  <a:ea typeface="宋体" panose="02010600030101010101" pitchFamily="2" charset="-122"/>
                </a:rPr>
                <a:t>Ⅱ</a:t>
              </a:r>
              <a:r>
                <a:rPr lang="zh-CN" altLang="en-US" dirty="0">
                  <a:solidFill>
                    <a:sysClr val="windowText" lastClr="000000"/>
                  </a:solidFill>
                  <a:latin typeface="宋体" panose="02010600030101010101" pitchFamily="2" charset="-122"/>
                  <a:ea typeface="宋体" panose="02010600030101010101" pitchFamily="2" charset="-122"/>
                </a:rPr>
                <a:t>型</a:t>
              </a: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如果系统</a:t>
              </a:r>
              <a:r>
                <a:rPr lang="en-US" altLang="zh-CN" dirty="0">
                  <a:solidFill>
                    <a:sysClr val="windowText" lastClr="000000"/>
                  </a:solidFill>
                  <a:latin typeface="宋体" panose="02010600030101010101" pitchFamily="2" charset="-122"/>
                  <a:ea typeface="宋体" panose="02010600030101010101" pitchFamily="2" charset="-122"/>
                </a:rPr>
                <a:t>(2.167)</a:t>
              </a:r>
              <a:r>
                <a:rPr lang="zh-CN" altLang="en-US" dirty="0">
                  <a:solidFill>
                    <a:sysClr val="windowText" lastClr="000000"/>
                  </a:solidFill>
                  <a:latin typeface="宋体" panose="02010600030101010101" pitchFamily="2" charset="-122"/>
                  <a:ea typeface="宋体" panose="02010600030101010101" pitchFamily="2" charset="-122"/>
                </a:rPr>
                <a:t>是可控的，则存在相似变换</a:t>
              </a:r>
              <a:endParaRPr lang="en-US" altLang="zh-CN" dirty="0">
                <a:solidFill>
                  <a:sysClr val="windowText" lastClr="000000"/>
                </a:solidFill>
                <a:latin typeface="宋体" panose="02010600030101010101" pitchFamily="2" charset="-122"/>
                <a:ea typeface="宋体" panose="02010600030101010101" pitchFamily="2" charset="-122"/>
              </a:endParaRPr>
            </a:p>
            <a:p>
              <a:pPr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2.176</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2.177</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使其状态空间表达式</a:t>
              </a:r>
              <a:r>
                <a:rPr lang="en-US" altLang="zh-CN" dirty="0">
                  <a:solidFill>
                    <a:sysClr val="windowText" lastClr="000000"/>
                  </a:solidFill>
                  <a:latin typeface="宋体" panose="02010600030101010101" pitchFamily="2" charset="-122"/>
                  <a:ea typeface="宋体" panose="02010600030101010101" pitchFamily="2" charset="-122"/>
                </a:rPr>
                <a:t>(2.167)</a:t>
              </a:r>
              <a:r>
                <a:rPr lang="zh-CN" altLang="en-US" dirty="0">
                  <a:solidFill>
                    <a:sysClr val="windowText" lastClr="000000"/>
                  </a:solidFill>
                  <a:latin typeface="宋体" panose="02010600030101010101" pitchFamily="2" charset="-122"/>
                  <a:ea typeface="宋体" panose="02010600030101010101" pitchFamily="2" charset="-122"/>
                </a:rPr>
                <a:t>化成</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gn="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(2.178)</a:t>
              </a:r>
            </a:p>
          </p:txBody>
        </p:sp>
        <mc:AlternateContent xmlns:mc="http://schemas.openxmlformats.org/markup-compatibility/2006" xmlns:a14="http://schemas.microsoft.com/office/drawing/2010/main">
          <mc:Choice Requires="a14">
            <p:sp>
              <p:nvSpPr>
                <p:cNvPr id="2" name="对象 1"/>
                <p:cNvSpPr txBox="1"/>
                <p:nvPr/>
              </p:nvSpPr>
              <p:spPr>
                <a:xfrm>
                  <a:off x="3621088" y="1519238"/>
                  <a:ext cx="3255167" cy="249267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𝐓</m:t>
                            </m:r>
                          </m:e>
                          <m:sub>
                            <m:r>
                              <m:rPr>
                                <m:sty m:val="p"/>
                              </m:rPr>
                              <a:rPr lang="zh-CN" altLang="en-US" i="0">
                                <a:solidFill>
                                  <a:srgbClr val="000000"/>
                                </a:solidFill>
                                <a:latin typeface="Cambria Math" panose="02040503050406030204" pitchFamily="18" charset="0"/>
                              </a:rPr>
                              <m:t>c</m:t>
                            </m:r>
                            <m:r>
                              <a:rPr lang="zh-CN" altLang="en-US" i="1">
                                <a:solidFill>
                                  <a:srgbClr val="000000"/>
                                </a:solidFill>
                                <a:latin typeface="Cambria Math" panose="02040503050406030204" pitchFamily="18" charset="0"/>
                              </a:rPr>
                              <m:t>2</m:t>
                            </m:r>
                          </m:sub>
                        </m:sSub>
                        <m:sSub>
                          <m:sSubPr>
                            <m:ctrlPr>
                              <a:rPr lang="zh-CN" altLang="en-US" i="1">
                                <a:solidFill>
                                  <a:srgbClr val="000000"/>
                                </a:solidFill>
                                <a:latin typeface="Cambria Math" panose="02040503050406030204" pitchFamily="18" charset="0"/>
                              </a:rPr>
                            </m:ctrlPr>
                          </m:sSubPr>
                          <m:e>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𝐱</m:t>
                                </m:r>
                              </m:e>
                            </m:bar>
                          </m:e>
                          <m:sub>
                            <m:r>
                              <a:rPr lang="zh-CN" altLang="en-US" i="1">
                                <a:solidFill>
                                  <a:srgbClr val="000000"/>
                                </a:solidFill>
                                <a:latin typeface="Cambria Math" panose="02040503050406030204" pitchFamily="18" charset="0"/>
                              </a:rPr>
                              <m:t>2</m:t>
                            </m:r>
                          </m:sub>
                        </m:sSub>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3621088" y="1519238"/>
                  <a:ext cx="3255167" cy="2492672"/>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2906713" y="1924050"/>
                  <a:ext cx="4761631" cy="254854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𝐓</m:t>
                            </m:r>
                          </m:e>
                          <m:sub>
                            <m:r>
                              <m:rPr>
                                <m:sty m:val="p"/>
                              </m:rPr>
                              <a:rPr lang="zh-CN" altLang="en-US" i="0">
                                <a:solidFill>
                                  <a:srgbClr val="000000"/>
                                </a:solidFill>
                                <a:latin typeface="Cambria Math" panose="02040503050406030204" pitchFamily="18" charset="0"/>
                              </a:rPr>
                              <m:t>c</m:t>
                            </m:r>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𝐛</m:t>
                                  </m:r>
                                </m:e>
                                <m:e>
                                  <m:r>
                                    <a:rPr lang="zh-CN" altLang="en-US" i="1">
                                      <a:solidFill>
                                        <a:srgbClr val="000000"/>
                                      </a:solidFill>
                                      <a:latin typeface="Cambria Math" panose="02040503050406030204" pitchFamily="18" charset="0"/>
                                    </a:rPr>
                                    <m:t>𝐀𝐛</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𝐀</m:t>
                                      </m:r>
                                    </m:e>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𝐛</m:t>
                                  </m:r>
                                </m:e>
                              </m:mr>
                            </m:m>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2906713" y="1924050"/>
                  <a:ext cx="4761631" cy="2548548"/>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对象 6"/>
                <p:cNvSpPr txBox="1"/>
                <p:nvPr/>
              </p:nvSpPr>
              <p:spPr>
                <a:xfrm>
                  <a:off x="3347864" y="2831276"/>
                  <a:ext cx="3372395" cy="236061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acc>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𝐀</m:t>
                                          </m:r>
                                        </m:e>
                                      </m:bar>
                                    </m:e>
                                    <m:sub>
                                      <m:r>
                                        <a:rPr lang="zh-CN" altLang="en-US" i="1">
                                          <a:solidFill>
                                            <a:srgbClr val="000000"/>
                                          </a:solidFill>
                                          <a:latin typeface="Cambria Math" panose="02040503050406030204" pitchFamily="18" charset="0"/>
                                        </a:rPr>
                                        <m:t>2</m:t>
                                      </m:r>
                                    </m:sub>
                                  </m:sSub>
                                  <m:sSub>
                                    <m:sSubPr>
                                      <m:ctrlPr>
                                        <a:rPr lang="zh-CN" altLang="en-US" i="1">
                                          <a:solidFill>
                                            <a:srgbClr val="000000"/>
                                          </a:solidFill>
                                          <a:latin typeface="Cambria Math" panose="02040503050406030204" pitchFamily="18" charset="0"/>
                                        </a:rPr>
                                      </m:ctrlPr>
                                    </m:sSubPr>
                                    <m:e>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𝐱</m:t>
                                          </m:r>
                                        </m:e>
                                      </m:ba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𝐛</m:t>
                                          </m:r>
                                        </m:e>
                                      </m:ba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𝑢</m:t>
                                  </m:r>
                                </m:e>
                              </m:mr>
                              <m:mr>
                                <m:e>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𝐂</m:t>
                                          </m:r>
                                        </m:e>
                                      </m:bar>
                                    </m:e>
                                    <m:sub>
                                      <m:r>
                                        <a:rPr lang="zh-CN" altLang="en-US" i="1">
                                          <a:solidFill>
                                            <a:srgbClr val="000000"/>
                                          </a:solidFill>
                                          <a:latin typeface="Cambria Math" panose="02040503050406030204" pitchFamily="18" charset="0"/>
                                        </a:rPr>
                                        <m:t>2</m:t>
                                      </m:r>
                                    </m:sub>
                                  </m:sSub>
                                  <m:sSub>
                                    <m:sSubPr>
                                      <m:ctrlPr>
                                        <a:rPr lang="zh-CN" altLang="en-US" i="1">
                                          <a:solidFill>
                                            <a:srgbClr val="000000"/>
                                          </a:solidFill>
                                          <a:latin typeface="Cambria Math" panose="02040503050406030204" pitchFamily="18" charset="0"/>
                                        </a:rPr>
                                      </m:ctrlPr>
                                    </m:sSubPr>
                                    <m:e>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𝐱</m:t>
                                          </m:r>
                                        </m:e>
                                      </m:bar>
                                    </m:e>
                                    <m:sub>
                                      <m:r>
                                        <a:rPr lang="zh-CN" altLang="en-US" i="1">
                                          <a:solidFill>
                                            <a:srgbClr val="000000"/>
                                          </a:solidFill>
                                          <a:latin typeface="Cambria Math" panose="02040503050406030204" pitchFamily="18" charset="0"/>
                                        </a:rPr>
                                        <m:t>2</m:t>
                                      </m:r>
                                    </m:sub>
                                  </m:sSub>
                                </m:e>
                              </m:mr>
                            </m:m>
                          </m:e>
                        </m:d>
                      </m:oMath>
                    </m:oMathPara>
                  </a14:m>
                  <a:endParaRPr lang="zh-CN" altLang="en-US" dirty="0"/>
                </a:p>
              </p:txBody>
            </p:sp>
          </mc:Choice>
          <mc:Fallback xmlns="">
            <p:sp>
              <p:nvSpPr>
                <p:cNvPr id="7" name="对象 6"/>
                <p:cNvSpPr txBox="1">
                  <a:spLocks noRot="1" noChangeAspect="1" noMove="1" noResize="1" noEditPoints="1" noAdjustHandles="1" noChangeArrowheads="1" noChangeShapeType="1" noTextEdit="1"/>
                </p:cNvSpPr>
                <p:nvPr/>
              </p:nvSpPr>
              <p:spPr>
                <a:xfrm>
                  <a:off x="3347864" y="2831276"/>
                  <a:ext cx="3372395" cy="2360612"/>
                </a:xfrm>
                <a:prstGeom prst="rect">
                  <a:avLst/>
                </a:prstGeom>
                <a:blipFill>
                  <a:blip r:embed="rId6"/>
                  <a:stretch>
                    <a:fillRect/>
                  </a:stretch>
                </a:blipFill>
              </p:spPr>
              <p:txBody>
                <a:bodyPr/>
                <a:lstStyle/>
                <a:p>
                  <a:r>
                    <a:rPr lang="zh-CN" alt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10" grpId="0"/>
    </p:bld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8" name="文本框 7"/>
          <p:cNvSpPr txBox="1"/>
          <p:nvPr/>
        </p:nvSpPr>
        <p:spPr>
          <a:xfrm>
            <a:off x="282982" y="1253748"/>
            <a:ext cx="7638405" cy="369332"/>
          </a:xfrm>
          <a:prstGeom prst="rect">
            <a:avLst/>
          </a:prstGeom>
          <a:noFill/>
        </p:spPr>
        <p:txBody>
          <a:bodyPr wrap="square">
            <a:spAutoFit/>
          </a:bodyPr>
          <a:lstStyle/>
          <a:p>
            <a:pPr algn="r"/>
            <a:r>
              <a:rPr lang="en-US" altLang="zh-CN" dirty="0"/>
              <a:t>(2.179)</a:t>
            </a:r>
            <a:endParaRPr lang="zh-CN" altLang="en-US" dirty="0"/>
          </a:p>
        </p:txBody>
      </p:sp>
      <mc:AlternateContent xmlns:mc="http://schemas.openxmlformats.org/markup-compatibility/2006" xmlns:a14="http://schemas.microsoft.com/office/drawing/2010/main">
        <mc:Choice Requires="a14">
          <p:sp>
            <p:nvSpPr>
              <p:cNvPr id="2" name="对象 1"/>
              <p:cNvSpPr txBox="1"/>
              <p:nvPr/>
            </p:nvSpPr>
            <p:spPr>
              <a:xfrm>
                <a:off x="1979712" y="699542"/>
                <a:ext cx="7743427" cy="511088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𝐀</m:t>
                              </m:r>
                            </m:e>
                          </m:ba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𝐓</m:t>
                          </m:r>
                        </m:e>
                        <m:sub>
                          <m:r>
                            <m:rPr>
                              <m:sty m:val="p"/>
                            </m:rPr>
                            <a:rPr lang="zh-CN" altLang="en-US" i="0">
                              <a:solidFill>
                                <a:srgbClr val="000000"/>
                              </a:solidFill>
                              <a:latin typeface="Cambria Math" panose="02040503050406030204" pitchFamily="18" charset="0"/>
                            </a:rPr>
                            <m:t>c</m:t>
                          </m:r>
                          <m:r>
                            <a:rPr lang="zh-CN" altLang="en-US" i="1">
                              <a:solidFill>
                                <a:srgbClr val="000000"/>
                              </a:solidFill>
                              <a:latin typeface="Cambria Math" panose="02040503050406030204" pitchFamily="18" charset="0"/>
                            </a:rPr>
                            <m:t>2</m:t>
                          </m:r>
                        </m:sub>
                        <m:sup>
                          <m:r>
                            <a:rPr lang="zh-CN" altLang="en-US" i="1">
                              <a:solidFill>
                                <a:srgbClr val="000000"/>
                              </a:solidFill>
                              <a:latin typeface="Cambria Math" panose="02040503050406030204" pitchFamily="18" charset="0"/>
                            </a:rPr>
                            <m:t>−1</m:t>
                          </m:r>
                        </m:sup>
                      </m:sSubSup>
                      <m:r>
                        <a:rPr lang="zh-CN" altLang="en-US" i="1">
                          <a:solidFill>
                            <a:srgbClr val="000000"/>
                          </a:solidFill>
                          <a:latin typeface="Cambria Math" panose="02040503050406030204" pitchFamily="18" charset="0"/>
                        </a:rPr>
                        <m:t>𝐀</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𝐓</m:t>
                          </m:r>
                        </m:e>
                        <m:sub>
                          <m:r>
                            <m:rPr>
                              <m:sty m:val="p"/>
                            </m:rPr>
                            <a:rPr lang="zh-CN" altLang="en-US" i="0">
                              <a:solidFill>
                                <a:srgbClr val="000000"/>
                              </a:solidFill>
                              <a:latin typeface="Cambria Math" panose="02040503050406030204" pitchFamily="18" charset="0"/>
                            </a:rPr>
                            <m:t>c</m:t>
                          </m:r>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5"/>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𝛼</m:t>
                                    </m:r>
                                  </m:e>
                                  <m:sub>
                                    <m:r>
                                      <a:rPr lang="zh-CN" altLang="en-US" i="1">
                                        <a:solidFill>
                                          <a:srgbClr val="000000"/>
                                        </a:solidFill>
                                        <a:latin typeface="Cambria Math" panose="02040503050406030204" pitchFamily="18" charset="0"/>
                                      </a:rPr>
                                      <m:t>0</m:t>
                                    </m:r>
                                  </m:sub>
                                </m:sSub>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𝛼</m:t>
                                    </m:r>
                                  </m:e>
                                  <m:sub>
                                    <m:r>
                                      <a:rPr lang="zh-CN" altLang="en-US" i="1">
                                        <a:solidFill>
                                          <a:srgbClr val="000000"/>
                                        </a:solidFill>
                                        <a:latin typeface="Cambria Math" panose="02040503050406030204" pitchFamily="18" charset="0"/>
                                      </a:rPr>
                                      <m:t>1</m:t>
                                    </m:r>
                                  </m:sub>
                                </m:sSub>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𝛼</m:t>
                                    </m:r>
                                  </m:e>
                                  <m:sub>
                                    <m:r>
                                      <a:rPr lang="zh-CN" altLang="en-US" i="1">
                                        <a:solidFill>
                                          <a:srgbClr val="000000"/>
                                        </a:solidFill>
                                        <a:latin typeface="Cambria Math" panose="02040503050406030204" pitchFamily="18" charset="0"/>
                                      </a:rPr>
                                      <m:t>2</m:t>
                                    </m:r>
                                  </m:sub>
                                </m:sSub>
                              </m:e>
                            </m:mr>
                            <m:mr>
                              <m:e>
                                <m:r>
                                  <a:rPr lang="zh-CN" altLang="en-US" i="1">
                                    <a:solidFill>
                                      <a:srgbClr val="000000"/>
                                    </a:solidFill>
                                    <a:latin typeface="Cambria Math" panose="02040503050406030204" pitchFamily="18" charset="0"/>
                                  </a:rPr>
                                  <m:t>⋮</m:t>
                                </m:r>
                              </m:e>
                              <m:e>
                                <m:r>
                                  <a:rPr lang="zh-CN" altLang="en-US" i="1">
                                    <a:solidFill>
                                      <a:srgbClr val="000000"/>
                                    </a:solidFill>
                                    <a:latin typeface="Cambria Math" panose="02040503050406030204" pitchFamily="18" charset="0"/>
                                  </a:rPr>
                                  <m:t>⋮</m:t>
                                </m:r>
                              </m:e>
                              <m:e/>
                              <m:e>
                                <m:r>
                                  <a:rPr lang="zh-CN" altLang="en-US" i="1">
                                    <a:solidFill>
                                      <a:srgbClr val="000000"/>
                                    </a:solidFill>
                                    <a:latin typeface="Cambria Math" panose="02040503050406030204" pitchFamily="18" charset="0"/>
                                  </a:rPr>
                                  <m:t>⋮</m:t>
                                </m:r>
                              </m:e>
                              <m:e>
                                <m:r>
                                  <a:rPr lang="zh-CN" altLang="en-US" i="1">
                                    <a:solidFill>
                                      <a:srgbClr val="000000"/>
                                    </a:solidFill>
                                    <a:latin typeface="Cambria Math" panose="02040503050406030204" pitchFamily="18" charset="0"/>
                                  </a:rPr>
                                  <m:t>⋮</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𝛼</m:t>
                                    </m:r>
                                  </m:e>
                                  <m:sub>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sub>
                                </m:sSub>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979712" y="699542"/>
                <a:ext cx="7743427" cy="5110881"/>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1429416" y="2827247"/>
                <a:ext cx="6481464" cy="310599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𝐛</m:t>
                              </m:r>
                            </m:e>
                          </m:ba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𝐓</m:t>
                          </m:r>
                        </m:e>
                        <m:sub>
                          <m:r>
                            <m:rPr>
                              <m:sty m:val="p"/>
                            </m:rPr>
                            <a:rPr lang="zh-CN" altLang="en-US" i="0">
                              <a:solidFill>
                                <a:srgbClr val="000000"/>
                              </a:solidFill>
                              <a:latin typeface="Cambria Math" panose="02040503050406030204" pitchFamily="18" charset="0"/>
                            </a:rPr>
                            <m:t>c</m:t>
                          </m:r>
                          <m:r>
                            <a:rPr lang="zh-CN" altLang="en-US" i="1">
                              <a:solidFill>
                                <a:srgbClr val="000000"/>
                              </a:solidFill>
                              <a:latin typeface="Cambria Math" panose="02040503050406030204" pitchFamily="18" charset="0"/>
                            </a:rPr>
                            <m:t>2</m:t>
                          </m:r>
                        </m:sub>
                        <m:sup>
                          <m:r>
                            <a:rPr lang="zh-CN" altLang="en-US" i="1">
                              <a:solidFill>
                                <a:srgbClr val="000000"/>
                              </a:solidFill>
                              <a:latin typeface="Cambria Math" panose="02040503050406030204" pitchFamily="18" charset="0"/>
                            </a:rPr>
                            <m:t>−1</m:t>
                          </m:r>
                        </m:sup>
                      </m:sSubSup>
                      <m:r>
                        <a:rPr lang="zh-CN" altLang="en-US" i="1">
                          <a:solidFill>
                            <a:srgbClr val="000000"/>
                          </a:solidFill>
                          <a:latin typeface="Cambria Math" panose="02040503050406030204" pitchFamily="18" charset="0"/>
                        </a:rPr>
                        <m:t>𝐛</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m:t>
                                </m:r>
                              </m:e>
                            </m:mr>
                            <m:mr>
                              <m:e>
                                <m:r>
                                  <a:rPr lang="zh-CN" altLang="en-US" i="1">
                                    <a:solidFill>
                                      <a:srgbClr val="000000"/>
                                    </a:solidFill>
                                    <a:latin typeface="Cambria Math" panose="02040503050406030204" pitchFamily="18" charset="0"/>
                                  </a:rPr>
                                  <m:t>0</m:t>
                                </m:r>
                              </m:e>
                            </m:mr>
                          </m:m>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1429416" y="2827247"/>
                <a:ext cx="6481464" cy="3105993"/>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对象 5"/>
              <p:cNvSpPr txBox="1"/>
              <p:nvPr/>
            </p:nvSpPr>
            <p:spPr>
              <a:xfrm>
                <a:off x="4139952" y="3281728"/>
                <a:ext cx="7056784" cy="232446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𝐂</m:t>
                              </m:r>
                            </m:e>
                          </m:ba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𝐂</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𝐓</m:t>
                          </m:r>
                        </m:e>
                        <m:sub>
                          <m:r>
                            <m:rPr>
                              <m:sty m:val="p"/>
                            </m:rPr>
                            <a:rPr lang="zh-CN" altLang="en-US" i="0">
                              <a:solidFill>
                                <a:srgbClr val="000000"/>
                              </a:solidFill>
                              <a:latin typeface="Cambria Math" panose="02040503050406030204" pitchFamily="18" charset="0"/>
                            </a:rPr>
                            <m:t>c</m:t>
                          </m:r>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4"/>
                                    <m:mcJc m:val="center"/>
                                  </m:mcPr>
                                </m:mc>
                              </m:mcs>
                              <m:ctrlPr>
                                <a:rPr lang="zh-CN" altLang="en-US" i="1">
                                  <a:solidFill>
                                    <a:srgbClr val="000000"/>
                                  </a:solidFill>
                                  <a:latin typeface="Cambria Math" panose="02040503050406030204" pitchFamily="18" charset="0"/>
                                </a:rPr>
                              </m:ctrlPr>
                            </m:mPr>
                            <m:mr>
                              <m:e>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𝛽</m:t>
                                    </m:r>
                                  </m:e>
                                  <m:sub>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m:t>
                                    </m:r>
                                  </m:sup>
                                </m:sSubSup>
                              </m:e>
                              <m:e>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𝛽</m:t>
                                    </m:r>
                                  </m:e>
                                  <m:sub>
                                    <m:r>
                                      <a:rPr lang="zh-CN" altLang="en-US" i="1">
                                        <a:solidFill>
                                          <a:srgbClr val="000000"/>
                                        </a:solidFill>
                                        <a:latin typeface="Cambria Math" panose="02040503050406030204" pitchFamily="18" charset="0"/>
                                      </a:rPr>
                                      <m:t>1</m:t>
                                    </m:r>
                                  </m:sub>
                                  <m:sup>
                                    <m:r>
                                      <a:rPr lang="zh-CN" altLang="en-US" i="1">
                                        <a:solidFill>
                                          <a:srgbClr val="000000"/>
                                        </a:solidFill>
                                        <a:latin typeface="Cambria Math" panose="02040503050406030204" pitchFamily="18" charset="0"/>
                                      </a:rPr>
                                      <m:t>∗</m:t>
                                    </m:r>
                                  </m:sup>
                                </m:sSubSup>
                              </m:e>
                              <m:e>
                                <m:r>
                                  <a:rPr lang="zh-CN" altLang="en-US" i="1">
                                    <a:solidFill>
                                      <a:srgbClr val="000000"/>
                                    </a:solidFill>
                                    <a:latin typeface="Cambria Math" panose="02040503050406030204" pitchFamily="18" charset="0"/>
                                  </a:rPr>
                                  <m:t>⋯</m:t>
                                </m:r>
                              </m:e>
                              <m:e>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𝛽</m:t>
                                    </m:r>
                                  </m:e>
                                  <m:sub>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sub>
                                  <m:sup>
                                    <m:r>
                                      <a:rPr lang="zh-CN" altLang="en-US" i="1">
                                        <a:solidFill>
                                          <a:srgbClr val="000000"/>
                                        </a:solidFill>
                                        <a:latin typeface="Cambria Math" panose="02040503050406030204" pitchFamily="18" charset="0"/>
                                      </a:rPr>
                                      <m:t>∗</m:t>
                                    </m:r>
                                  </m:sup>
                                </m:sSubSup>
                              </m:e>
                            </m:mr>
                          </m:m>
                        </m:e>
                      </m:d>
                    </m:oMath>
                  </m:oMathPara>
                </a14:m>
                <a:endParaRPr lang="zh-CN" altLang="en-US" dirty="0"/>
              </a:p>
            </p:txBody>
          </p:sp>
        </mc:Choice>
        <mc:Fallback xmlns="">
          <p:sp>
            <p:nvSpPr>
              <p:cNvPr id="6" name="对象 5"/>
              <p:cNvSpPr txBox="1">
                <a:spLocks noRot="1" noChangeAspect="1" noMove="1" noResize="1" noEditPoints="1" noAdjustHandles="1" noChangeArrowheads="1" noChangeShapeType="1" noTextEdit="1"/>
              </p:cNvSpPr>
              <p:nvPr/>
            </p:nvSpPr>
            <p:spPr>
              <a:xfrm>
                <a:off x="4139952" y="3281728"/>
                <a:ext cx="7056784" cy="2324460"/>
              </a:xfrm>
              <a:prstGeom prst="rect">
                <a:avLst/>
              </a:prstGeom>
              <a:blipFill>
                <a:blip r:embed="rId6"/>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4" grpId="0"/>
      <p:bldP spid="6" grpId="0"/>
    </p:bld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10" name="矩形 9"/>
          <p:cNvSpPr/>
          <p:nvPr/>
        </p:nvSpPr>
        <p:spPr>
          <a:xfrm>
            <a:off x="389979" y="3788426"/>
            <a:ext cx="7638406"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因此，该系统的可控规范</a:t>
            </a:r>
            <a:r>
              <a:rPr lang="en-US" altLang="zh-CN" dirty="0">
                <a:solidFill>
                  <a:sysClr val="windowText" lastClr="000000"/>
                </a:solidFill>
                <a:latin typeface="宋体" panose="02010600030101010101" pitchFamily="2" charset="-122"/>
                <a:ea typeface="宋体" panose="02010600030101010101" pitchFamily="2" charset="-122"/>
              </a:rPr>
              <a:t>Ⅱ</a:t>
            </a:r>
            <a:r>
              <a:rPr lang="zh-CN" altLang="en-US" dirty="0">
                <a:solidFill>
                  <a:sysClr val="windowText" lastClr="000000"/>
                </a:solidFill>
                <a:latin typeface="宋体" panose="02010600030101010101" pitchFamily="2" charset="-122"/>
                <a:ea typeface="宋体" panose="02010600030101010101" pitchFamily="2" charset="-122"/>
              </a:rPr>
              <a:t>型状态空间表达式为</a:t>
            </a:r>
            <a:endParaRPr lang="en-US" altLang="zh-CN" dirty="0">
              <a:solidFill>
                <a:sysClr val="windowText" lastClr="000000"/>
              </a:solidFill>
              <a:latin typeface="宋体" panose="02010600030101010101" pitchFamily="2" charset="-122"/>
              <a:ea typeface="宋体" panose="02010600030101010101" pitchFamily="2" charset="-122"/>
            </a:endParaRPr>
          </a:p>
        </p:txBody>
      </p:sp>
      <p:grpSp>
        <p:nvGrpSpPr>
          <p:cNvPr id="3" name="组合 2"/>
          <p:cNvGrpSpPr/>
          <p:nvPr/>
        </p:nvGrpSpPr>
        <p:grpSpPr>
          <a:xfrm>
            <a:off x="389980" y="670902"/>
            <a:ext cx="7638406" cy="2547750"/>
            <a:chOff x="389980" y="670902"/>
            <a:chExt cx="7638406" cy="2547750"/>
          </a:xfrm>
        </p:grpSpPr>
        <p:sp>
          <p:nvSpPr>
            <p:cNvPr id="75" name="矩形 74"/>
            <p:cNvSpPr/>
            <p:nvPr/>
          </p:nvSpPr>
          <p:spPr>
            <a:xfrm>
              <a:off x="389980" y="670902"/>
              <a:ext cx="7638406" cy="1273875"/>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例</a:t>
              </a:r>
              <a:r>
                <a:rPr lang="en-US" altLang="zh-CN" dirty="0">
                  <a:solidFill>
                    <a:sysClr val="windowText" lastClr="000000"/>
                  </a:solidFill>
                  <a:latin typeface="宋体" panose="02010600030101010101" pitchFamily="2" charset="-122"/>
                  <a:ea typeface="宋体" panose="02010600030101010101" pitchFamily="2" charset="-122"/>
                </a:rPr>
                <a:t>2.51  </a:t>
              </a:r>
              <a:r>
                <a:rPr lang="zh-CN" altLang="en-US" dirty="0">
                  <a:solidFill>
                    <a:sysClr val="windowText" lastClr="000000"/>
                  </a:solidFill>
                  <a:latin typeface="宋体" panose="02010600030101010101" pitchFamily="2" charset="-122"/>
                  <a:ea typeface="宋体" panose="02010600030101010101" pitchFamily="2" charset="-122"/>
                </a:rPr>
                <a:t>试将例</a:t>
              </a:r>
              <a:r>
                <a:rPr lang="en-US" altLang="zh-CN" dirty="0">
                  <a:solidFill>
                    <a:sysClr val="windowText" lastClr="000000"/>
                  </a:solidFill>
                  <a:latin typeface="宋体" panose="02010600030101010101" pitchFamily="2" charset="-122"/>
                  <a:ea typeface="宋体" panose="02010600030101010101" pitchFamily="2" charset="-122"/>
                </a:rPr>
                <a:t>2.50</a:t>
              </a:r>
              <a:r>
                <a:rPr lang="zh-CN" altLang="en-US" dirty="0">
                  <a:solidFill>
                    <a:sysClr val="windowText" lastClr="000000"/>
                  </a:solidFill>
                  <a:latin typeface="宋体" panose="02010600030101010101" pitchFamily="2" charset="-122"/>
                  <a:ea typeface="宋体" panose="02010600030101010101" pitchFamily="2" charset="-122"/>
                </a:rPr>
                <a:t>系统的状态空间表达式变换成可控规范</a:t>
              </a:r>
              <a:r>
                <a:rPr lang="en-US" altLang="zh-CN" dirty="0">
                  <a:solidFill>
                    <a:sysClr val="windowText" lastClr="000000"/>
                  </a:solidFill>
                  <a:latin typeface="宋体" panose="02010600030101010101" pitchFamily="2" charset="-122"/>
                  <a:ea typeface="宋体" panose="02010600030101010101" pitchFamily="2" charset="-122"/>
                </a:rPr>
                <a:t>Ⅱ</a:t>
              </a:r>
              <a:r>
                <a:rPr lang="zh-CN" altLang="en-US" dirty="0">
                  <a:solidFill>
                    <a:sysClr val="windowText" lastClr="000000"/>
                  </a:solidFill>
                  <a:latin typeface="宋体" panose="02010600030101010101" pitchFamily="2" charset="-122"/>
                  <a:ea typeface="宋体" panose="02010600030101010101" pitchFamily="2" charset="-122"/>
                </a:rPr>
                <a:t>型。</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解</a:t>
              </a:r>
              <a:r>
                <a:rPr lang="en-US" altLang="zh-CN" dirty="0">
                  <a:solidFill>
                    <a:sysClr val="windowText" lastClr="000000"/>
                  </a:solidFill>
                  <a:latin typeface="宋体" panose="02010600030101010101" pitchFamily="2" charset="-122"/>
                  <a:ea typeface="宋体" panose="02010600030101010101" pitchFamily="2" charset="-122"/>
                </a:rPr>
                <a:t>:</a:t>
              </a:r>
              <a:r>
                <a:rPr lang="zh-CN" altLang="en-US" dirty="0">
                  <a:solidFill>
                    <a:sysClr val="windowText" lastClr="000000"/>
                  </a:solidFill>
                  <a:latin typeface="宋体" panose="02010600030101010101" pitchFamily="2" charset="-122"/>
                  <a:ea typeface="宋体" panose="02010600030101010101" pitchFamily="2" charset="-122"/>
                </a:rPr>
                <a:t>在例</a:t>
              </a:r>
              <a:r>
                <a:rPr lang="en-US" altLang="zh-CN" dirty="0">
                  <a:solidFill>
                    <a:sysClr val="windowText" lastClr="000000"/>
                  </a:solidFill>
                  <a:latin typeface="宋体" panose="02010600030101010101" pitchFamily="2" charset="-122"/>
                  <a:ea typeface="宋体" panose="02010600030101010101" pitchFamily="2" charset="-122"/>
                </a:rPr>
                <a:t>2.50</a:t>
              </a:r>
              <a:r>
                <a:rPr lang="zh-CN" altLang="en-US" dirty="0">
                  <a:solidFill>
                    <a:sysClr val="windowText" lastClr="000000"/>
                  </a:solidFill>
                  <a:latin typeface="宋体" panose="02010600030101010101" pitchFamily="2" charset="-122"/>
                  <a:ea typeface="宋体" panose="02010600030101010101" pitchFamily="2" charset="-122"/>
                </a:rPr>
                <a:t>中已求得            </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。因此，由式</a:t>
              </a:r>
              <a:r>
                <a:rPr lang="en-US" altLang="zh-CN" dirty="0">
                  <a:solidFill>
                    <a:sysClr val="windowText" lastClr="000000"/>
                  </a:solidFill>
                  <a:latin typeface="宋体" panose="02010600030101010101" pitchFamily="2" charset="-122"/>
                  <a:ea typeface="宋体" panose="02010600030101010101" pitchFamily="2" charset="-122"/>
                </a:rPr>
                <a:t>(2.179</a:t>
              </a:r>
              <a:r>
                <a:rPr lang="zh-CN" altLang="en-US" dirty="0">
                  <a:solidFill>
                    <a:sysClr val="windowText" lastClr="000000"/>
                  </a:solidFill>
                  <a:latin typeface="宋体" panose="02010600030101010101" pitchFamily="2" charset="-122"/>
                  <a:ea typeface="宋体" panose="02010600030101010101" pitchFamily="2" charset="-122"/>
                </a:rPr>
                <a:t>）式（</a:t>
              </a:r>
              <a:r>
                <a:rPr lang="en-US" altLang="zh-CN" dirty="0">
                  <a:solidFill>
                    <a:sysClr val="windowText" lastClr="000000"/>
                  </a:solidFill>
                  <a:latin typeface="宋体" panose="02010600030101010101" pitchFamily="2" charset="-122"/>
                  <a:ea typeface="宋体" panose="02010600030101010101" pitchFamily="2" charset="-122"/>
                </a:rPr>
                <a:t>2.180)</a:t>
              </a:r>
              <a:r>
                <a:rPr lang="zh-CN" altLang="en-US" dirty="0">
                  <a:solidFill>
                    <a:sysClr val="windowText" lastClr="000000"/>
                  </a:solidFill>
                  <a:latin typeface="宋体" panose="02010600030101010101" pitchFamily="2" charset="-122"/>
                  <a:ea typeface="宋体" panose="02010600030101010101" pitchFamily="2" charset="-122"/>
                </a:rPr>
                <a:t>、式</a:t>
              </a:r>
              <a:r>
                <a:rPr lang="en-US" altLang="zh-CN" dirty="0">
                  <a:solidFill>
                    <a:sysClr val="windowText" lastClr="000000"/>
                  </a:solidFill>
                  <a:latin typeface="宋体" panose="02010600030101010101" pitchFamily="2" charset="-122"/>
                  <a:ea typeface="宋体" panose="02010600030101010101" pitchFamily="2" charset="-122"/>
                </a:rPr>
                <a:t>(2.181)</a:t>
              </a:r>
              <a:r>
                <a:rPr lang="zh-CN" altLang="en-US" dirty="0">
                  <a:solidFill>
                    <a:sysClr val="windowText" lastClr="000000"/>
                  </a:solidFill>
                  <a:latin typeface="宋体" panose="02010600030101010101" pitchFamily="2" charset="-122"/>
                  <a:ea typeface="宋体" panose="02010600030101010101" pitchFamily="2" charset="-122"/>
                </a:rPr>
                <a:t>和式</a:t>
              </a:r>
              <a:r>
                <a:rPr lang="en-US" altLang="zh-CN" dirty="0">
                  <a:solidFill>
                    <a:sysClr val="windowText" lastClr="000000"/>
                  </a:solidFill>
                  <a:latin typeface="宋体" panose="02010600030101010101" pitchFamily="2" charset="-122"/>
                  <a:ea typeface="宋体" panose="02010600030101010101" pitchFamily="2" charset="-122"/>
                </a:rPr>
                <a:t>(2.182)</a:t>
              </a:r>
              <a:r>
                <a:rPr lang="zh-CN" altLang="en-US" dirty="0">
                  <a:solidFill>
                    <a:sysClr val="windowText" lastClr="000000"/>
                  </a:solidFill>
                  <a:latin typeface="宋体" panose="02010600030101010101" pitchFamily="2" charset="-122"/>
                  <a:ea typeface="宋体" panose="02010600030101010101" pitchFamily="2" charset="-122"/>
                </a:rPr>
                <a:t>可得</a:t>
              </a: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2" name="对象 1"/>
                <p:cNvSpPr txBox="1"/>
                <p:nvPr/>
              </p:nvSpPr>
              <p:spPr>
                <a:xfrm>
                  <a:off x="3108325" y="1184433"/>
                  <a:ext cx="4920060" cy="203421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𝛼</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=2,</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𝛼</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=−9,</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𝛼</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=0</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3108325" y="1184433"/>
                  <a:ext cx="4920060" cy="2034219"/>
                </a:xfrm>
                <a:prstGeom prst="rect">
                  <a:avLst/>
                </a:prstGeom>
                <a:blipFill>
                  <a:blip r:embed="rId4"/>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5" name="对象 4"/>
              <p:cNvSpPr txBox="1"/>
              <p:nvPr/>
            </p:nvSpPr>
            <p:spPr>
              <a:xfrm>
                <a:off x="1254498" y="1944777"/>
                <a:ext cx="7889502" cy="415545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smtClean="0">
                              <a:solidFill>
                                <a:srgbClr val="000000"/>
                              </a:solidFill>
                              <a:latin typeface="Cambria Math" panose="02040503050406030204" pitchFamily="18" charset="0"/>
                            </a:rPr>
                          </m:ctrlPr>
                        </m:sSubPr>
                        <m:e>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𝐀</m:t>
                              </m:r>
                            </m:e>
                          </m:ba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𝛼</m:t>
                                    </m:r>
                                  </m:e>
                                  <m:sub>
                                    <m:r>
                                      <a:rPr lang="zh-CN" altLang="en-US" i="1">
                                        <a:solidFill>
                                          <a:srgbClr val="000000"/>
                                        </a:solidFill>
                                        <a:latin typeface="Cambria Math" panose="02040503050406030204" pitchFamily="18" charset="0"/>
                                      </a:rPr>
                                      <m:t>0</m:t>
                                    </m:r>
                                  </m:sub>
                                </m:sSub>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𝛼</m:t>
                                    </m:r>
                                  </m:e>
                                  <m:sub>
                                    <m:r>
                                      <a:rPr lang="zh-CN" altLang="en-US" i="1">
                                        <a:solidFill>
                                          <a:srgbClr val="000000"/>
                                        </a:solidFill>
                                        <a:latin typeface="Cambria Math" panose="02040503050406030204" pitchFamily="18" charset="0"/>
                                      </a:rPr>
                                      <m:t>1</m:t>
                                    </m:r>
                                  </m:sub>
                                </m:sSub>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𝛼</m:t>
                                    </m:r>
                                  </m:e>
                                  <m:sub>
                                    <m:r>
                                      <a:rPr lang="zh-CN" altLang="en-US" i="1">
                                        <a:solidFill>
                                          <a:srgbClr val="000000"/>
                                        </a:solidFill>
                                        <a:latin typeface="Cambria Math" panose="02040503050406030204" pitchFamily="18" charset="0"/>
                                      </a:rPr>
                                      <m:t>2</m:t>
                                    </m:r>
                                  </m:sub>
                                </m:sSub>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−2</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9</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
                        </m:e>
                      </m:d>
                      <m:r>
                        <a:rPr lang="en-US" altLang="zh-CN" b="0" i="1" smtClean="0">
                          <a:solidFill>
                            <a:srgbClr val="000000"/>
                          </a:solidFill>
                          <a:latin typeface="Cambria Math" panose="02040503050406030204" pitchFamily="18" charset="0"/>
                        </a:rPr>
                        <m:t>                    </m:t>
                      </m:r>
                      <m:sSub>
                        <m:sSubPr>
                          <m:ctrlPr>
                            <a:rPr lang="zh-CN" altLang="en-US" i="1">
                              <a:solidFill>
                                <a:srgbClr val="000000"/>
                              </a:solidFill>
                              <a:latin typeface="Cambria Math" panose="02040503050406030204" pitchFamily="18" charset="0"/>
                            </a:rPr>
                          </m:ctrlPr>
                        </m:sSubPr>
                        <m:e>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𝐛</m:t>
                              </m:r>
                            </m:e>
                          </m:ba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mr>
                          </m:m>
                        </m:e>
                      </m:d>
                    </m:oMath>
                  </m:oMathPara>
                </a14:m>
                <a:endParaRPr lang="zh-CN" altLang="en-US" dirty="0"/>
              </a:p>
            </p:txBody>
          </p:sp>
        </mc:Choice>
        <mc:Fallback xmlns="">
          <p:sp>
            <p:nvSpPr>
              <p:cNvPr id="5" name="对象 4"/>
              <p:cNvSpPr txBox="1">
                <a:spLocks noRot="1" noChangeAspect="1" noMove="1" noResize="1" noEditPoints="1" noAdjustHandles="1" noChangeArrowheads="1" noChangeShapeType="1" noTextEdit="1"/>
              </p:cNvSpPr>
              <p:nvPr/>
            </p:nvSpPr>
            <p:spPr>
              <a:xfrm>
                <a:off x="1254498" y="1944777"/>
                <a:ext cx="7889502" cy="4155454"/>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对象 6"/>
              <p:cNvSpPr txBox="1"/>
              <p:nvPr/>
            </p:nvSpPr>
            <p:spPr>
              <a:xfrm>
                <a:off x="1258897" y="3177903"/>
                <a:ext cx="6021387" cy="166392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𝐂</m:t>
                              </m:r>
                            </m:e>
                          </m:ba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𝐂𝐛</m:t>
                                </m:r>
                              </m:e>
                              <m:e>
                                <m:r>
                                  <a:rPr lang="zh-CN" altLang="en-US" i="1">
                                    <a:solidFill>
                                      <a:srgbClr val="000000"/>
                                    </a:solidFill>
                                    <a:latin typeface="Cambria Math" panose="02040503050406030204" pitchFamily="18" charset="0"/>
                                  </a:rPr>
                                  <m:t>𝐂𝐀𝐛</m:t>
                                </m:r>
                              </m:e>
                              <m:e>
                                <m:r>
                                  <a:rPr lang="zh-CN" altLang="en-US" i="1">
                                    <a:solidFill>
                                      <a:srgbClr val="000000"/>
                                    </a:solidFill>
                                    <a:latin typeface="Cambria Math" panose="02040503050406030204" pitchFamily="18" charset="0"/>
                                  </a:rPr>
                                  <m:t>𝐂</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𝐀</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𝐛</m:t>
                                </m:r>
                              </m:e>
                            </m:mr>
                          </m:m>
                        </m:e>
                      </m:d>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12</m:t>
                                </m:r>
                              </m:e>
                            </m:mr>
                          </m:m>
                        </m:e>
                      </m:d>
                    </m:oMath>
                  </m:oMathPara>
                </a14:m>
                <a:endParaRPr lang="zh-CN" altLang="en-US" dirty="0"/>
              </a:p>
            </p:txBody>
          </p:sp>
        </mc:Choice>
        <mc:Fallback xmlns="">
          <p:sp>
            <p:nvSpPr>
              <p:cNvPr id="7" name="对象 6"/>
              <p:cNvSpPr txBox="1">
                <a:spLocks noRot="1" noChangeAspect="1" noMove="1" noResize="1" noEditPoints="1" noAdjustHandles="1" noChangeArrowheads="1" noChangeShapeType="1" noTextEdit="1"/>
              </p:cNvSpPr>
              <p:nvPr/>
            </p:nvSpPr>
            <p:spPr>
              <a:xfrm>
                <a:off x="1258897" y="3177903"/>
                <a:ext cx="6021387" cy="1663923"/>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对象 8"/>
              <p:cNvSpPr txBox="1"/>
              <p:nvPr/>
            </p:nvSpPr>
            <p:spPr>
              <a:xfrm>
                <a:off x="5562903" y="3532088"/>
                <a:ext cx="5298479" cy="322282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acc>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−2</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9</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
                        </m:e>
                      </m:d>
                      <m:sSub>
                        <m:sSubPr>
                          <m:ctrlPr>
                            <a:rPr lang="zh-CN" altLang="en-US" i="1">
                              <a:solidFill>
                                <a:srgbClr val="000000"/>
                              </a:solidFill>
                              <a:latin typeface="Cambria Math" panose="02040503050406030204" pitchFamily="18" charset="0"/>
                            </a:rPr>
                          </m:ctrlPr>
                        </m:sSubPr>
                        <m:e>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𝐱</m:t>
                              </m:r>
                            </m:e>
                          </m:ba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mr>
                          </m:m>
                        </m:e>
                      </m:d>
                      <m:r>
                        <a:rPr lang="zh-CN" altLang="en-US" i="1">
                          <a:solidFill>
                            <a:srgbClr val="000000"/>
                          </a:solidFill>
                          <a:latin typeface="Cambria Math" panose="02040503050406030204" pitchFamily="18" charset="0"/>
                        </a:rPr>
                        <m:t>𝑢</m:t>
                      </m:r>
                    </m:oMath>
                  </m:oMathPara>
                </a14:m>
                <a:endParaRPr lang="en-US" altLang="zh-CN" i="1" dirty="0">
                  <a:solidFill>
                    <a:srgbClr val="000000"/>
                  </a:solidFill>
                  <a:latin typeface="Cambria Math" panose="02040503050406030204" pitchFamily="18" charset="0"/>
                </a:endParaRPr>
              </a:p>
              <a:p>
                <a:pPr/>
                <a:br>
                  <a:rPr lang="zh-CN" alt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12</m:t>
                                </m:r>
                              </m:e>
                            </m:mr>
                          </m:m>
                        </m:e>
                      </m:d>
                      <m:sSub>
                        <m:sSubPr>
                          <m:ctrlPr>
                            <a:rPr lang="zh-CN" altLang="en-US" i="1">
                              <a:solidFill>
                                <a:srgbClr val="000000"/>
                              </a:solidFill>
                              <a:latin typeface="Cambria Math" panose="02040503050406030204" pitchFamily="18" charset="0"/>
                            </a:rPr>
                          </m:ctrlPr>
                        </m:sSubPr>
                        <m:e>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𝐱</m:t>
                              </m:r>
                            </m:e>
                          </m:bar>
                        </m:e>
                        <m:sub>
                          <m:r>
                            <a:rPr lang="zh-CN" altLang="en-US" i="1">
                              <a:solidFill>
                                <a:srgbClr val="000000"/>
                              </a:solidFill>
                              <a:latin typeface="Cambria Math" panose="02040503050406030204" pitchFamily="18" charset="0"/>
                            </a:rPr>
                            <m:t>2</m:t>
                          </m:r>
                        </m:sub>
                      </m:sSub>
                    </m:oMath>
                  </m:oMathPara>
                </a14:m>
                <a:endParaRPr lang="zh-CN" altLang="en-US" dirty="0"/>
              </a:p>
            </p:txBody>
          </p:sp>
        </mc:Choice>
        <mc:Fallback xmlns="">
          <p:sp>
            <p:nvSpPr>
              <p:cNvPr id="9" name="对象 8"/>
              <p:cNvSpPr txBox="1">
                <a:spLocks noRot="1" noChangeAspect="1" noMove="1" noResize="1" noEditPoints="1" noAdjustHandles="1" noChangeArrowheads="1" noChangeShapeType="1" noTextEdit="1"/>
              </p:cNvSpPr>
              <p:nvPr/>
            </p:nvSpPr>
            <p:spPr>
              <a:xfrm>
                <a:off x="5562903" y="3532088"/>
                <a:ext cx="5298479" cy="3222823"/>
              </a:xfrm>
              <a:prstGeom prst="rect">
                <a:avLst/>
              </a:prstGeom>
              <a:blipFill>
                <a:blip r:embed="rId7"/>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10" grpId="0"/>
      <p:bldP spid="5" grpId="0"/>
      <p:bldP spid="7" grpId="0"/>
      <p:bldP spid="9" grpId="0"/>
    </p:bld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89980" y="670902"/>
            <a:ext cx="7638406" cy="2935868"/>
          </a:xfrm>
          <a:prstGeom prst="rect">
            <a:avLst/>
          </a:prstGeom>
          <a:noFill/>
        </p:spPr>
        <p:txBody>
          <a:bodyPr wrap="square">
            <a:spAutoFit/>
          </a:bodyPr>
          <a:lstStyle/>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    2</a:t>
            </a:r>
            <a:r>
              <a:rPr lang="zh-CN" altLang="en-US" dirty="0">
                <a:solidFill>
                  <a:sysClr val="windowText" lastClr="000000"/>
                </a:solidFill>
                <a:latin typeface="宋体" panose="02010600030101010101" pitchFamily="2" charset="-122"/>
                <a:ea typeface="宋体" panose="02010600030101010101" pitchFamily="2" charset="-122"/>
              </a:rPr>
              <a:t>、可观测规范型</a:t>
            </a: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与变换为可控规范型的条件相似，只有当式</a:t>
            </a:r>
            <a:r>
              <a:rPr lang="en-US" altLang="zh-CN" dirty="0">
                <a:solidFill>
                  <a:sysClr val="windowText" lastClr="000000"/>
                </a:solidFill>
                <a:latin typeface="宋体" panose="02010600030101010101" pitchFamily="2" charset="-122"/>
                <a:ea typeface="宋体" panose="02010600030101010101" pitchFamily="2" charset="-122"/>
              </a:rPr>
              <a:t>(2.167)</a:t>
            </a:r>
            <a:r>
              <a:rPr lang="zh-CN" altLang="en-US" dirty="0">
                <a:solidFill>
                  <a:sysClr val="windowText" lastClr="000000"/>
                </a:solidFill>
                <a:latin typeface="宋体" panose="02010600030101010101" pitchFamily="2" charset="-122"/>
                <a:ea typeface="宋体" panose="02010600030101010101" pitchFamily="2" charset="-122"/>
              </a:rPr>
              <a:t>所示系统是状态完全可观测，即</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时，才能将其状态空间表达式转换成可观测规范型。</a:t>
            </a:r>
          </a:p>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    (1)</a:t>
            </a:r>
            <a:r>
              <a:rPr lang="zh-CN" altLang="en-US" dirty="0">
                <a:solidFill>
                  <a:sysClr val="windowText" lastClr="000000"/>
                </a:solidFill>
                <a:latin typeface="宋体" panose="02010600030101010101" pitchFamily="2" charset="-122"/>
                <a:ea typeface="宋体" panose="02010600030101010101" pitchFamily="2" charset="-122"/>
              </a:rPr>
              <a:t>可观测规范</a:t>
            </a:r>
            <a:r>
              <a:rPr lang="en-US" altLang="zh-CN" dirty="0">
                <a:solidFill>
                  <a:sysClr val="windowText" lastClr="000000"/>
                </a:solidFill>
                <a:latin typeface="宋体" panose="02010600030101010101" pitchFamily="2" charset="-122"/>
                <a:ea typeface="宋体" panose="02010600030101010101" pitchFamily="2" charset="-122"/>
              </a:rPr>
              <a:t>I</a:t>
            </a:r>
            <a:r>
              <a:rPr lang="zh-CN" altLang="en-US" dirty="0">
                <a:solidFill>
                  <a:sysClr val="windowText" lastClr="000000"/>
                </a:solidFill>
                <a:latin typeface="宋体" panose="02010600030101010101" pitchFamily="2" charset="-122"/>
                <a:ea typeface="宋体" panose="02010600030101010101" pitchFamily="2" charset="-122"/>
              </a:rPr>
              <a:t>型</a:t>
            </a: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如果系统</a:t>
            </a:r>
            <a:r>
              <a:rPr lang="en-US" altLang="zh-CN" dirty="0">
                <a:solidFill>
                  <a:sysClr val="windowText" lastClr="000000"/>
                </a:solidFill>
                <a:latin typeface="宋体" panose="02010600030101010101" pitchFamily="2" charset="-122"/>
                <a:ea typeface="宋体" panose="02010600030101010101" pitchFamily="2" charset="-122"/>
              </a:rPr>
              <a:t>(2.167)</a:t>
            </a:r>
            <a:r>
              <a:rPr lang="zh-CN" altLang="en-US" dirty="0">
                <a:solidFill>
                  <a:sysClr val="windowText" lastClr="000000"/>
                </a:solidFill>
                <a:latin typeface="宋体" panose="02010600030101010101" pitchFamily="2" charset="-122"/>
                <a:ea typeface="宋体" panose="02010600030101010101" pitchFamily="2" charset="-122"/>
              </a:rPr>
              <a:t>是可观测的，则存在相似变换</a:t>
            </a: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2051720" y="1629849"/>
                <a:ext cx="6480943" cy="229773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rank</m:t>
                          </m:r>
                        </m:fName>
                        <m:e>
                          <m:r>
                            <a:rPr lang="zh-CN" altLang="en-US" i="1">
                              <a:solidFill>
                                <a:srgbClr val="000000"/>
                              </a:solidFill>
                              <a:latin typeface="Cambria Math" panose="02040503050406030204" pitchFamily="18" charset="0"/>
                            </a:rPr>
                            <m:t>𝐍</m:t>
                          </m:r>
                        </m:e>
                      </m:func>
                      <m:r>
                        <a:rPr lang="zh-CN" altLang="en-US" i="1">
                          <a:solidFill>
                            <a:srgbClr val="000000"/>
                          </a:solidFill>
                          <a:latin typeface="Cambria Math" panose="02040503050406030204" pitchFamily="18" charset="0"/>
                        </a:rPr>
                        <m:t>=</m:t>
                      </m:r>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rank</m:t>
                          </m:r>
                        </m:fName>
                        <m:e>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𝐂</m:t>
                                        </m:r>
                                      </m:e>
                                      <m:sup>
                                        <m:r>
                                          <m:rPr>
                                            <m:sty m:val="p"/>
                                          </m:rPr>
                                          <a:rPr lang="zh-CN" altLang="en-US" i="0">
                                            <a:solidFill>
                                              <a:srgbClr val="000000"/>
                                            </a:solidFill>
                                            <a:latin typeface="Cambria Math" panose="02040503050406030204" pitchFamily="18" charset="0"/>
                                          </a:rPr>
                                          <m:t>T</m:t>
                                        </m:r>
                                      </m:sup>
                                    </m:sSup>
                                  </m:e>
                                  <m:e>
                                    <m:sSup>
                                      <m:sSupPr>
                                        <m:ctrlPr>
                                          <a:rPr lang="zh-CN" altLang="en-US" i="1">
                                            <a:solidFill>
                                              <a:srgbClr val="000000"/>
                                            </a:solidFill>
                                            <a:latin typeface="Cambria Math" panose="02040503050406030204" pitchFamily="18" charset="0"/>
                                          </a:rPr>
                                        </m:ctrlPr>
                                      </m:sSupPr>
                                      <m:e>
                                        <m:d>
                                          <m:dPr>
                                            <m:begChr m:val=""/>
                                            <m:endChr m:val="]"/>
                                            <m:ctrlPr>
                                              <a:rPr lang="zh-CN" altLang="en-US" i="1">
                                                <a:solidFill>
                                                  <a:srgbClr val="000000"/>
                                                </a:solidFill>
                                                <a:latin typeface="Cambria Math" panose="02040503050406030204" pitchFamily="18" charset="0"/>
                                              </a:rPr>
                                            </m:ctrlPr>
                                          </m:dPr>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𝐀</m:t>
                                                </m:r>
                                              </m:e>
                                              <m:sup>
                                                <m:r>
                                                  <m:rPr>
                                                    <m:sty m:val="p"/>
                                                  </m:rPr>
                                                  <a:rPr lang="zh-CN" altLang="en-US" i="0">
                                                    <a:solidFill>
                                                      <a:srgbClr val="000000"/>
                                                    </a:solidFill>
                                                    <a:latin typeface="Cambria Math" panose="02040503050406030204" pitchFamily="18" charset="0"/>
                                                  </a:rPr>
                                                  <m:t>T</m:t>
                                                </m:r>
                                              </m:sup>
                                            </m:s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𝐂</m:t>
                                                </m:r>
                                              </m:e>
                                              <m:sup>
                                                <m:r>
                                                  <m:rPr>
                                                    <m:sty m:val="p"/>
                                                  </m:rPr>
                                                  <a:rPr lang="zh-CN" altLang="en-US" i="0">
                                                    <a:solidFill>
                                                      <a:srgbClr val="000000"/>
                                                    </a:solidFill>
                                                    <a:latin typeface="Cambria Math" panose="02040503050406030204" pitchFamily="18" charset="0"/>
                                                  </a:rPr>
                                                  <m:t>T</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𝐀</m:t>
                                                        </m:r>
                                                      </m:e>
                                                      <m:sup>
                                                        <m:r>
                                                          <m:rPr>
                                                            <m:sty m:val="p"/>
                                                          </m:rPr>
                                                          <a:rPr lang="zh-CN" altLang="en-US" i="0">
                                                            <a:solidFill>
                                                              <a:srgbClr val="000000"/>
                                                            </a:solidFill>
                                                            <a:latin typeface="Cambria Math" panose="02040503050406030204" pitchFamily="18" charset="0"/>
                                                          </a:rPr>
                                                          <m:t>T</m:t>
                                                        </m:r>
                                                      </m:sup>
                                                    </m:sSup>
                                                  </m:e>
                                                </m:d>
                                              </m:e>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sup>
                                            </m:s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𝐂</m:t>
                                                </m:r>
                                              </m:e>
                                              <m:sup>
                                                <m:r>
                                                  <m:rPr>
                                                    <m:sty m:val="p"/>
                                                  </m:rPr>
                                                  <a:rPr lang="zh-CN" altLang="en-US" i="0">
                                                    <a:solidFill>
                                                      <a:srgbClr val="000000"/>
                                                    </a:solidFill>
                                                    <a:latin typeface="Cambria Math" panose="02040503050406030204" pitchFamily="18" charset="0"/>
                                                  </a:rPr>
                                                  <m:t>T</m:t>
                                                </m:r>
                                              </m:sup>
                                            </m:sSup>
                                          </m:e>
                                        </m:d>
                                      </m:e>
                                      <m:sup>
                                        <m:r>
                                          <m:rPr>
                                            <m:sty m:val="p"/>
                                          </m:rPr>
                                          <a:rPr lang="zh-CN" altLang="en-US" i="0">
                                            <a:solidFill>
                                              <a:srgbClr val="000000"/>
                                            </a:solidFill>
                                            <a:latin typeface="Cambria Math" panose="02040503050406030204" pitchFamily="18" charset="0"/>
                                          </a:rPr>
                                          <m:t>T</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e>
                                </m:mr>
                              </m:m>
                            </m:e>
                          </m:d>
                        </m:e>
                      </m:func>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051720" y="1629849"/>
                <a:ext cx="6480943" cy="2297733"/>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1475656" y="3927582"/>
                <a:ext cx="3312591" cy="164219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𝐓</m:t>
                          </m:r>
                        </m:e>
                        <m:sub>
                          <m:r>
                            <m:rPr>
                              <m:nor/>
                            </m:rPr>
                            <a:rPr lang="zh-CN" altLang="en-US" i="0">
                              <a:solidFill>
                                <a:srgbClr val="000000"/>
                              </a:solidFill>
                              <a:latin typeface="Cambria Math" panose="02040503050406030204" pitchFamily="18" charset="0"/>
                            </a:rPr>
                            <m:t>ol</m:t>
                          </m:r>
                        </m:sub>
                      </m:sSub>
                      <m:sSub>
                        <m:sSubPr>
                          <m:ctrlPr>
                            <a:rPr lang="zh-CN" altLang="en-US" i="1">
                              <a:solidFill>
                                <a:srgbClr val="000000"/>
                              </a:solidFill>
                              <a:latin typeface="Cambria Math" panose="02040503050406030204" pitchFamily="18" charset="0"/>
                            </a:rPr>
                          </m:ctrlPr>
                        </m:sSubPr>
                        <m:e>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𝐱</m:t>
                              </m:r>
                            </m:e>
                          </m:bar>
                        </m:e>
                        <m:sub>
                          <m:r>
                            <a:rPr lang="zh-CN" altLang="en-US" i="1">
                              <a:solidFill>
                                <a:srgbClr val="000000"/>
                              </a:solidFill>
                              <a:latin typeface="Cambria Math" panose="02040503050406030204" pitchFamily="18" charset="0"/>
                            </a:rPr>
                            <m:t>1</m:t>
                          </m:r>
                        </m:sub>
                      </m:sSub>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1475656" y="3927582"/>
                <a:ext cx="3312591" cy="1642194"/>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对象 5"/>
              <p:cNvSpPr txBox="1"/>
              <p:nvPr/>
            </p:nvSpPr>
            <p:spPr>
              <a:xfrm>
                <a:off x="4572000" y="3462338"/>
                <a:ext cx="5472608" cy="234977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𝐓</m:t>
                          </m:r>
                        </m:e>
                        <m:sub>
                          <m:r>
                            <m:rPr>
                              <m:nor/>
                            </m:rPr>
                            <a:rPr lang="zh-CN" altLang="en-US" i="0">
                              <a:solidFill>
                                <a:srgbClr val="000000"/>
                              </a:solidFill>
                              <a:latin typeface="Cambria Math" panose="02040503050406030204" pitchFamily="18" charset="0"/>
                            </a:rPr>
                            <m:t>ol</m:t>
                          </m:r>
                        </m:sub>
                      </m:sSub>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𝐍</m:t>
                          </m:r>
                        </m:e>
                        <m:sup>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𝐂</m:t>
                                    </m:r>
                                  </m:e>
                                </m:mr>
                                <m:mr>
                                  <m:e>
                                    <m:r>
                                      <a:rPr lang="zh-CN" altLang="en-US" i="1">
                                        <a:solidFill>
                                          <a:srgbClr val="000000"/>
                                        </a:solidFill>
                                        <a:latin typeface="Cambria Math" panose="02040503050406030204" pitchFamily="18" charset="0"/>
                                      </a:rPr>
                                      <m:t>𝐂𝐀</m:t>
                                    </m:r>
                                  </m:e>
                                </m:mr>
                                <m:mr>
                                  <m:e>
                                    <m:r>
                                      <a:rPr lang="zh-CN" altLang="en-US" i="1">
                                        <a:solidFill>
                                          <a:srgbClr val="000000"/>
                                        </a:solidFill>
                                        <a:latin typeface="Cambria Math" panose="02040503050406030204" pitchFamily="18" charset="0"/>
                                      </a:rPr>
                                      <m:t>⋮</m:t>
                                    </m:r>
                                  </m:e>
                                </m:mr>
                                <m:mr>
                                  <m:e>
                                    <m:r>
                                      <a:rPr lang="zh-CN" altLang="en-US" i="1">
                                        <a:solidFill>
                                          <a:srgbClr val="000000"/>
                                        </a:solidFill>
                                        <a:latin typeface="Cambria Math" panose="02040503050406030204" pitchFamily="18" charset="0"/>
                                      </a:rPr>
                                      <m:t>𝐂</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𝐀</m:t>
                                        </m:r>
                                      </m:e>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sup>
                                    </m:sSup>
                                  </m:e>
                                </m:mr>
                              </m:m>
                            </m:e>
                          </m:d>
                        </m:e>
                        <m:sup>
                          <m:r>
                            <a:rPr lang="zh-CN" altLang="en-US" i="1">
                              <a:solidFill>
                                <a:srgbClr val="000000"/>
                              </a:solidFill>
                              <a:latin typeface="Cambria Math" panose="02040503050406030204" pitchFamily="18" charset="0"/>
                            </a:rPr>
                            <m:t>−1</m:t>
                          </m:r>
                        </m:sup>
                      </m:sSup>
                    </m:oMath>
                  </m:oMathPara>
                </a14:m>
                <a:endParaRPr lang="zh-CN" altLang="en-US" dirty="0"/>
              </a:p>
            </p:txBody>
          </p:sp>
        </mc:Choice>
        <mc:Fallback xmlns="">
          <p:sp>
            <p:nvSpPr>
              <p:cNvPr id="6" name="对象 5"/>
              <p:cNvSpPr txBox="1">
                <a:spLocks noRot="1" noChangeAspect="1" noMove="1" noResize="1" noEditPoints="1" noAdjustHandles="1" noChangeArrowheads="1" noChangeShapeType="1" noTextEdit="1"/>
              </p:cNvSpPr>
              <p:nvPr/>
            </p:nvSpPr>
            <p:spPr>
              <a:xfrm>
                <a:off x="4572000" y="3462338"/>
                <a:ext cx="5472608" cy="2349772"/>
              </a:xfrm>
              <a:prstGeom prst="rect">
                <a:avLst/>
              </a:prstGeom>
              <a:blipFill>
                <a:blip r:embed="rId6"/>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5">
                                            <p:txEl>
                                              <p:pRg st="4" end="4"/>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75">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4" grpId="0"/>
      <p:bldP spid="6" grpId="0"/>
    </p:bld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9" name="矩形 8"/>
          <p:cNvSpPr/>
          <p:nvPr/>
        </p:nvSpPr>
        <p:spPr>
          <a:xfrm>
            <a:off x="389978" y="2195972"/>
            <a:ext cx="7638406"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其中：</a:t>
            </a:r>
            <a:endParaRPr lang="en-US" altLang="zh-CN" dirty="0">
              <a:solidFill>
                <a:sysClr val="windowText" lastClr="000000"/>
              </a:solidFill>
              <a:latin typeface="宋体" panose="02010600030101010101" pitchFamily="2" charset="-122"/>
              <a:ea typeface="宋体" panose="02010600030101010101" pitchFamily="2" charset="-122"/>
            </a:endParaRPr>
          </a:p>
        </p:txBody>
      </p:sp>
      <p:sp>
        <p:nvSpPr>
          <p:cNvPr id="75" name="矩形 74"/>
          <p:cNvSpPr/>
          <p:nvPr/>
        </p:nvSpPr>
        <p:spPr>
          <a:xfrm>
            <a:off x="389980" y="670902"/>
            <a:ext cx="7638406" cy="1273875"/>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使其状态空间表达式</a:t>
            </a:r>
            <a:r>
              <a:rPr lang="en-US" altLang="zh-CN" dirty="0">
                <a:solidFill>
                  <a:sysClr val="windowText" lastClr="000000"/>
                </a:solidFill>
                <a:latin typeface="宋体" panose="02010600030101010101" pitchFamily="2" charset="-122"/>
                <a:ea typeface="宋体" panose="02010600030101010101" pitchFamily="2" charset="-122"/>
              </a:rPr>
              <a:t>(2.167)</a:t>
            </a:r>
            <a:r>
              <a:rPr lang="zh-CN" altLang="en-US" dirty="0">
                <a:solidFill>
                  <a:sysClr val="windowText" lastClr="000000"/>
                </a:solidFill>
                <a:latin typeface="宋体" panose="02010600030101010101" pitchFamily="2" charset="-122"/>
                <a:ea typeface="宋体" panose="02010600030101010101" pitchFamily="2" charset="-122"/>
              </a:rPr>
              <a:t>变换成</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2.185</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2" name="对象 1"/>
              <p:cNvSpPr txBox="1"/>
              <p:nvPr/>
            </p:nvSpPr>
            <p:spPr>
              <a:xfrm>
                <a:off x="3059832" y="1228085"/>
                <a:ext cx="4467225" cy="328356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acc>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𝐀</m:t>
                                        </m:r>
                                      </m:e>
                                    </m:acc>
                                  </m:e>
                                  <m:sub>
                                    <m:r>
                                      <a:rPr lang="zh-CN" altLang="en-US" i="1">
                                        <a:solidFill>
                                          <a:srgbClr val="000000"/>
                                        </a:solidFill>
                                        <a:latin typeface="Cambria Math" panose="02040503050406030204" pitchFamily="18" charset="0"/>
                                      </a:rPr>
                                      <m:t>1</m:t>
                                    </m:r>
                                  </m:sub>
                                </m:sSub>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𝐱</m:t>
                                        </m:r>
                                      </m:e>
                                    </m:acc>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𝐛</m:t>
                                        </m:r>
                                      </m:e>
                                    </m:acc>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𝑢</m:t>
                                </m:r>
                              </m:e>
                            </m:mr>
                            <m:mr>
                              <m:e>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𝐂</m:t>
                                        </m:r>
                                      </m:e>
                                    </m:acc>
                                  </m:e>
                                  <m:sub>
                                    <m:r>
                                      <a:rPr lang="zh-CN" altLang="en-US" i="1">
                                        <a:solidFill>
                                          <a:srgbClr val="000000"/>
                                        </a:solidFill>
                                        <a:latin typeface="Cambria Math" panose="02040503050406030204" pitchFamily="18" charset="0"/>
                                      </a:rPr>
                                      <m:t>1</m:t>
                                    </m:r>
                                  </m:sub>
                                </m:sSub>
                                <m:sSub>
                                  <m:sSubPr>
                                    <m:ctrlPr>
                                      <a:rPr lang="zh-CN" altLang="en-US" i="1">
                                        <a:solidFill>
                                          <a:srgbClr val="000000"/>
                                        </a:solidFill>
                                        <a:latin typeface="Cambria Math" panose="02040503050406030204" pitchFamily="18" charset="0"/>
                                      </a:rPr>
                                    </m:ctrlPr>
                                  </m:sSubPr>
                                  <m:e>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𝐱</m:t>
                                        </m:r>
                                      </m:e>
                                    </m:bar>
                                  </m:e>
                                  <m:sub>
                                    <m:r>
                                      <a:rPr lang="zh-CN" altLang="en-US" i="1">
                                        <a:solidFill>
                                          <a:srgbClr val="000000"/>
                                        </a:solidFill>
                                        <a:latin typeface="Cambria Math" panose="02040503050406030204" pitchFamily="18" charset="0"/>
                                      </a:rPr>
                                      <m:t>1</m:t>
                                    </m:r>
                                  </m:sub>
                                </m:sSub>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3059832" y="1228085"/>
                <a:ext cx="4467225" cy="3283560"/>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对象 4"/>
              <p:cNvSpPr txBox="1"/>
              <p:nvPr/>
            </p:nvSpPr>
            <p:spPr>
              <a:xfrm>
                <a:off x="1835696" y="2056373"/>
                <a:ext cx="8785199" cy="390462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𝐴</m:t>
                              </m:r>
                            </m:e>
                          </m:acc>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𝑇</m:t>
                          </m:r>
                        </m:e>
                        <m:sub>
                          <m:r>
                            <m:rPr>
                              <m:nor/>
                            </m:rPr>
                            <a:rPr lang="zh-CN" altLang="en-US" i="0">
                              <a:solidFill>
                                <a:srgbClr val="000000"/>
                              </a:solidFill>
                              <a:latin typeface="Cambria Math" panose="02040503050406030204" pitchFamily="18" charset="0"/>
                            </a:rPr>
                            <m:t>ol</m:t>
                          </m:r>
                        </m:sub>
                        <m:sup>
                          <m:r>
                            <a:rPr lang="zh-CN" altLang="en-US" i="1">
                              <a:solidFill>
                                <a:srgbClr val="000000"/>
                              </a:solidFill>
                              <a:latin typeface="Cambria Math" panose="02040503050406030204" pitchFamily="18" charset="0"/>
                            </a:rPr>
                            <m:t>−1</m:t>
                          </m:r>
                        </m:sup>
                      </m:sSubSup>
                      <m:r>
                        <a:rPr lang="zh-CN" altLang="en-US" i="1">
                          <a:solidFill>
                            <a:srgbClr val="000000"/>
                          </a:solidFill>
                          <a:latin typeface="Cambria Math" panose="02040503050406030204" pitchFamily="18" charset="0"/>
                        </a:rPr>
                        <m:t>𝐴</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𝑇</m:t>
                          </m:r>
                        </m:e>
                        <m:sub>
                          <m:r>
                            <m:rPr>
                              <m:nor/>
                            </m:rPr>
                            <a:rPr lang="zh-CN" altLang="en-US" i="0">
                              <a:solidFill>
                                <a:srgbClr val="000000"/>
                              </a:solidFill>
                              <a:latin typeface="Cambria Math" panose="02040503050406030204" pitchFamily="18" charset="0"/>
                            </a:rPr>
                            <m:t>ol</m:t>
                          </m:r>
                        </m:sub>
                      </m:sSub>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5"/>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m:t>
                                </m:r>
                              </m:e>
                              <m:e>
                                <m:r>
                                  <a:rPr lang="zh-CN" altLang="en-US" i="1">
                                    <a:solidFill>
                                      <a:srgbClr val="000000"/>
                                    </a:solidFill>
                                    <a:latin typeface="Cambria Math" panose="02040503050406030204" pitchFamily="18" charset="0"/>
                                  </a:rPr>
                                  <m:t>⋮</m:t>
                                </m:r>
                              </m:e>
                              <m:e>
                                <m:r>
                                  <a:rPr lang="zh-CN" altLang="en-US" i="1">
                                    <a:solidFill>
                                      <a:srgbClr val="000000"/>
                                    </a:solidFill>
                                    <a:latin typeface="Cambria Math" panose="02040503050406030204" pitchFamily="18" charset="0"/>
                                  </a:rPr>
                                  <m:t>⋮</m:t>
                                </m:r>
                              </m:e>
                              <m:e>
                                <m:r>
                                  <a:rPr lang="zh-CN" altLang="en-US" i="1">
                                    <a:solidFill>
                                      <a:srgbClr val="000000"/>
                                    </a:solidFill>
                                    <a:latin typeface="Cambria Math" panose="02040503050406030204" pitchFamily="18" charset="0"/>
                                  </a:rPr>
                                  <m:t>⋱</m:t>
                                </m:r>
                              </m:e>
                              <m:e>
                                <m:r>
                                  <a:rPr lang="zh-CN" altLang="en-US" i="1">
                                    <a:solidFill>
                                      <a:srgbClr val="000000"/>
                                    </a:solidFill>
                                    <a:latin typeface="Cambria Math" panose="02040503050406030204" pitchFamily="18" charset="0"/>
                                  </a:rPr>
                                  <m:t>⋮</m:t>
                                </m:r>
                              </m:e>
                            </m:mr>
                            <m:mr>
                              <m:e>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𝛼</m:t>
                                    </m:r>
                                  </m:e>
                                  <m:sub>
                                    <m:r>
                                      <a:rPr lang="zh-CN" altLang="en-US" i="1">
                                        <a:solidFill>
                                          <a:srgbClr val="000000"/>
                                        </a:solidFill>
                                        <a:latin typeface="Cambria Math" panose="02040503050406030204" pitchFamily="18" charset="0"/>
                                      </a:rPr>
                                      <m:t>0</m:t>
                                    </m:r>
                                  </m:sub>
                                </m:sSub>
                              </m:e>
                              <m:e>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𝛼</m:t>
                                    </m:r>
                                  </m:e>
                                  <m:sub>
                                    <m:r>
                                      <a:rPr lang="zh-CN" altLang="en-US" i="1">
                                        <a:solidFill>
                                          <a:srgbClr val="000000"/>
                                        </a:solidFill>
                                        <a:latin typeface="Cambria Math" panose="02040503050406030204" pitchFamily="18" charset="0"/>
                                      </a:rPr>
                                      <m:t>1</m:t>
                                    </m:r>
                                  </m:sub>
                                </m:sSub>
                              </m:e>
                              <m:e>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𝛼</m:t>
                                    </m:r>
                                  </m:e>
                                  <m:sub>
                                    <m:r>
                                      <a:rPr lang="zh-CN" altLang="en-US" i="1">
                                        <a:solidFill>
                                          <a:srgbClr val="000000"/>
                                        </a:solidFill>
                                        <a:latin typeface="Cambria Math" panose="02040503050406030204" pitchFamily="18" charset="0"/>
                                      </a:rPr>
                                      <m:t>2</m:t>
                                    </m:r>
                                  </m:sub>
                                </m:sSub>
                              </m:e>
                              <m:e>
                                <m:r>
                                  <a:rPr lang="zh-CN" altLang="en-US" i="1">
                                    <a:solidFill>
                                      <a:srgbClr val="000000"/>
                                    </a:solidFill>
                                    <a:latin typeface="Cambria Math" panose="02040503050406030204" pitchFamily="18" charset="0"/>
                                  </a:rPr>
                                  <m:t>⋯</m:t>
                                </m:r>
                              </m:e>
                              <m:e>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𝛼</m:t>
                                    </m:r>
                                  </m:e>
                                  <m:sub>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sub>
                                </m:sSub>
                              </m:e>
                            </m:mr>
                          </m:m>
                        </m:e>
                      </m:d>
                    </m:oMath>
                  </m:oMathPara>
                </a14:m>
                <a:endParaRPr lang="zh-CN" altLang="en-US" dirty="0"/>
              </a:p>
            </p:txBody>
          </p:sp>
        </mc:Choice>
        <mc:Fallback xmlns="">
          <p:sp>
            <p:nvSpPr>
              <p:cNvPr id="5" name="对象 4"/>
              <p:cNvSpPr txBox="1">
                <a:spLocks noRot="1" noChangeAspect="1" noMove="1" noResize="1" noEditPoints="1" noAdjustHandles="1" noChangeArrowheads="1" noChangeShapeType="1" noTextEdit="1"/>
              </p:cNvSpPr>
              <p:nvPr/>
            </p:nvSpPr>
            <p:spPr>
              <a:xfrm>
                <a:off x="1835696" y="2056373"/>
                <a:ext cx="8785199" cy="3904629"/>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对象 6"/>
              <p:cNvSpPr txBox="1"/>
              <p:nvPr/>
            </p:nvSpPr>
            <p:spPr>
              <a:xfrm>
                <a:off x="1111609" y="3501720"/>
                <a:ext cx="6195144" cy="328356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𝐛</m:t>
                              </m:r>
                            </m:e>
                          </m:acc>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𝐓</m:t>
                          </m:r>
                        </m:e>
                        <m:sub>
                          <m:r>
                            <m:rPr>
                              <m:nor/>
                            </m:rPr>
                            <a:rPr lang="zh-CN" altLang="en-US" i="0">
                              <a:solidFill>
                                <a:srgbClr val="000000"/>
                              </a:solidFill>
                              <a:latin typeface="Cambria Math" panose="02040503050406030204" pitchFamily="18" charset="0"/>
                            </a:rPr>
                            <m:t>ol</m:t>
                          </m:r>
                        </m:sub>
                        <m:sup>
                          <m:r>
                            <a:rPr lang="zh-CN" altLang="en-US" i="1">
                              <a:solidFill>
                                <a:srgbClr val="000000"/>
                              </a:solidFill>
                              <a:latin typeface="Cambria Math" panose="02040503050406030204" pitchFamily="18" charset="0"/>
                            </a:rPr>
                            <m:t>−1</m:t>
                          </m:r>
                        </m:sup>
                      </m:sSubSup>
                      <m:r>
                        <a:rPr lang="zh-CN" altLang="en-US" i="1">
                          <a:solidFill>
                            <a:srgbClr val="000000"/>
                          </a:solidFill>
                          <a:latin typeface="Cambria Math" panose="02040503050406030204" pitchFamily="18" charset="0"/>
                        </a:rPr>
                        <m:t>𝐛</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𝛃</m:t>
                                    </m:r>
                                  </m:e>
                                  <m:sub>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m:t>
                                    </m:r>
                                  </m:sup>
                                </m:sSubSup>
                              </m:e>
                            </m:mr>
                            <m:mr>
                              <m:e>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𝛽</m:t>
                                    </m:r>
                                  </m:e>
                                  <m:sub>
                                    <m:r>
                                      <a:rPr lang="zh-CN" altLang="en-US" i="1">
                                        <a:solidFill>
                                          <a:srgbClr val="000000"/>
                                        </a:solidFill>
                                        <a:latin typeface="Cambria Math" panose="02040503050406030204" pitchFamily="18" charset="0"/>
                                      </a:rPr>
                                      <m:t>1</m:t>
                                    </m:r>
                                  </m:sub>
                                  <m:sup>
                                    <m:r>
                                      <a:rPr lang="zh-CN" altLang="en-US" i="1">
                                        <a:solidFill>
                                          <a:srgbClr val="000000"/>
                                        </a:solidFill>
                                        <a:latin typeface="Cambria Math" panose="02040503050406030204" pitchFamily="18" charset="0"/>
                                      </a:rPr>
                                      <m:t>∗</m:t>
                                    </m:r>
                                  </m:sup>
                                </m:sSubSup>
                              </m:e>
                            </m:mr>
                            <m:mr>
                              <m:e>
                                <m:r>
                                  <a:rPr lang="zh-CN" altLang="en-US" i="1">
                                    <a:solidFill>
                                      <a:srgbClr val="000000"/>
                                    </a:solidFill>
                                    <a:latin typeface="Cambria Math" panose="02040503050406030204" pitchFamily="18" charset="0"/>
                                  </a:rPr>
                                  <m:t>⋮</m:t>
                                </m:r>
                              </m:e>
                            </m:mr>
                            <m:mr>
                              <m:e>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𝛃</m:t>
                                    </m:r>
                                  </m:e>
                                  <m:sub>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sub>
                                  <m:sup>
                                    <m:r>
                                      <a:rPr lang="zh-CN" altLang="en-US" i="1">
                                        <a:solidFill>
                                          <a:srgbClr val="000000"/>
                                        </a:solidFill>
                                        <a:latin typeface="Cambria Math" panose="02040503050406030204" pitchFamily="18" charset="0"/>
                                      </a:rPr>
                                      <m:t>∗</m:t>
                                    </m:r>
                                  </m:sup>
                                </m:sSubSup>
                              </m:e>
                            </m:mr>
                          </m:m>
                        </m:e>
                      </m:d>
                    </m:oMath>
                  </m:oMathPara>
                </a14:m>
                <a:endParaRPr lang="zh-CN" altLang="en-US" dirty="0"/>
              </a:p>
            </p:txBody>
          </p:sp>
        </mc:Choice>
        <mc:Fallback xmlns="">
          <p:sp>
            <p:nvSpPr>
              <p:cNvPr id="7" name="对象 6"/>
              <p:cNvSpPr txBox="1">
                <a:spLocks noRot="1" noChangeAspect="1" noMove="1" noResize="1" noEditPoints="1" noAdjustHandles="1" noChangeArrowheads="1" noChangeShapeType="1" noTextEdit="1"/>
              </p:cNvSpPr>
              <p:nvPr/>
            </p:nvSpPr>
            <p:spPr>
              <a:xfrm>
                <a:off x="1111609" y="3501720"/>
                <a:ext cx="6195144" cy="3283560"/>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对象 9"/>
              <p:cNvSpPr txBox="1"/>
              <p:nvPr/>
            </p:nvSpPr>
            <p:spPr>
              <a:xfrm>
                <a:off x="3995936" y="3868864"/>
                <a:ext cx="6341230" cy="239992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𝐂</m:t>
                              </m:r>
                            </m:e>
                          </m:acc>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𝐂</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𝐓</m:t>
                          </m:r>
                        </m:e>
                        <m:sub>
                          <m:r>
                            <m:rPr>
                              <m:nor/>
                            </m:rPr>
                            <a:rPr lang="zh-CN" altLang="en-US" i="0">
                              <a:solidFill>
                                <a:srgbClr val="000000"/>
                              </a:solidFill>
                              <a:latin typeface="Cambria Math" panose="02040503050406030204" pitchFamily="18" charset="0"/>
                            </a:rPr>
                            <m:t>ol</m:t>
                          </m:r>
                        </m:sub>
                      </m:sSub>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5"/>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m:t>
                                </m:r>
                              </m:e>
                              <m:e>
                                <m:r>
                                  <a:rPr lang="zh-CN" altLang="en-US" i="1">
                                    <a:solidFill>
                                      <a:srgbClr val="000000"/>
                                    </a:solidFill>
                                    <a:latin typeface="Cambria Math" panose="02040503050406030204" pitchFamily="18" charset="0"/>
                                  </a:rPr>
                                  <m:t>0</m:t>
                                </m:r>
                              </m:e>
                            </m:mr>
                          </m:m>
                        </m:e>
                      </m:d>
                    </m:oMath>
                  </m:oMathPara>
                </a14:m>
                <a:endParaRPr lang="zh-CN" altLang="en-US" dirty="0"/>
              </a:p>
            </p:txBody>
          </p:sp>
        </mc:Choice>
        <mc:Fallback xmlns="">
          <p:sp>
            <p:nvSpPr>
              <p:cNvPr id="10" name="对象 9"/>
              <p:cNvSpPr txBox="1">
                <a:spLocks noRot="1" noChangeAspect="1" noMove="1" noResize="1" noEditPoints="1" noAdjustHandles="1" noChangeArrowheads="1" noChangeShapeType="1" noTextEdit="1"/>
              </p:cNvSpPr>
              <p:nvPr/>
            </p:nvSpPr>
            <p:spPr>
              <a:xfrm>
                <a:off x="3995936" y="3868864"/>
                <a:ext cx="6341230" cy="2399927"/>
              </a:xfrm>
              <a:prstGeom prst="rect">
                <a:avLst/>
              </a:prstGeom>
              <a:blipFill>
                <a:blip r:embed="rId7"/>
                <a:stretch>
                  <a:fillRect t="-254"/>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9" grpId="0"/>
      <p:bldP spid="5" grpId="0"/>
      <p:bldP spid="7"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pSp>
        <p:nvGrpSpPr>
          <p:cNvPr id="4" name="组合 3"/>
          <p:cNvGrpSpPr/>
          <p:nvPr/>
        </p:nvGrpSpPr>
        <p:grpSpPr>
          <a:xfrm>
            <a:off x="822144" y="1052983"/>
            <a:ext cx="6641767" cy="2104872"/>
            <a:chOff x="784883" y="995808"/>
            <a:chExt cx="6641767" cy="2104872"/>
          </a:xfrm>
        </p:grpSpPr>
        <p:sp>
          <p:nvSpPr>
            <p:cNvPr id="75" name="矩形 74"/>
            <p:cNvSpPr/>
            <p:nvPr/>
          </p:nvSpPr>
          <p:spPr>
            <a:xfrm>
              <a:off x="784883" y="995808"/>
              <a:ext cx="6641767" cy="2104872"/>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4</a:t>
              </a:r>
              <a:r>
                <a:rPr lang="zh-CN" altLang="en-US" dirty="0">
                  <a:solidFill>
                    <a:sysClr val="windowText" lastClr="000000"/>
                  </a:solidFill>
                  <a:latin typeface="宋体" panose="02010600030101010101" pitchFamily="2" charset="-122"/>
                  <a:ea typeface="宋体" panose="02010600030101010101" pitchFamily="2" charset="-122"/>
                </a:rPr>
                <a:t>）、若</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       </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2" name="对象 1"/>
                <p:cNvSpPr txBox="1"/>
                <p:nvPr/>
              </p:nvSpPr>
              <p:spPr>
                <a:xfrm>
                  <a:off x="2055653" y="995808"/>
                  <a:ext cx="2160240" cy="121126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𝐴</m:t>
                        </m:r>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𝛿</m:t>
                                  </m:r>
                                </m:e>
                                <m:e>
                                  <m:r>
                                    <a:rPr lang="zh-CN" altLang="en-US" i="1">
                                      <a:solidFill>
                                        <a:srgbClr val="000000"/>
                                      </a:solidFill>
                                      <a:latin typeface="Cambria Math" panose="02040503050406030204" pitchFamily="18" charset="0"/>
                                    </a:rPr>
                                    <m:t>𝑤</m:t>
                                  </m:r>
                                </m:e>
                              </m:mr>
                              <m:mr>
                                <m:e>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𝑤</m:t>
                                  </m:r>
                                </m:e>
                                <m:e>
                                  <m:r>
                                    <a:rPr lang="zh-CN" altLang="en-US" i="1">
                                      <a:solidFill>
                                        <a:srgbClr val="000000"/>
                                      </a:solidFill>
                                      <a:latin typeface="Cambria Math" panose="02040503050406030204" pitchFamily="18" charset="0"/>
                                    </a:rPr>
                                    <m:t>𝛿</m:t>
                                  </m:r>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055653" y="995808"/>
                  <a:ext cx="2160240" cy="1211262"/>
                </a:xfrm>
                <a:prstGeom prst="rect">
                  <a:avLst/>
                </a:prstGeom>
                <a:blipFill>
                  <a:blip r:embed="rId4"/>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3" name="对象 2"/>
              <p:cNvSpPr txBox="1"/>
              <p:nvPr/>
            </p:nvSpPr>
            <p:spPr>
              <a:xfrm>
                <a:off x="2087724" y="2715399"/>
                <a:ext cx="4608239" cy="137393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𝐴𝑡</m:t>
                          </m:r>
                        </m:sup>
                      </m:sSup>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cos</m:t>
                                    </m:r>
                                  </m:fName>
                                  <m:e>
                                    <m:r>
                                      <a:rPr lang="zh-CN" altLang="en-US" i="1">
                                        <a:solidFill>
                                          <a:srgbClr val="000000"/>
                                        </a:solidFill>
                                        <a:latin typeface="Cambria Math" panose="02040503050406030204" pitchFamily="18" charset="0"/>
                                      </a:rPr>
                                      <m:t>𝑤</m:t>
                                    </m:r>
                                  </m:e>
                                </m:func>
                                <m:r>
                                  <a:rPr lang="zh-CN" altLang="en-US" i="1">
                                    <a:solidFill>
                                      <a:srgbClr val="000000"/>
                                    </a:solidFill>
                                    <a:latin typeface="Cambria Math" panose="02040503050406030204" pitchFamily="18" charset="0"/>
                                  </a:rPr>
                                  <m:t>𝑡</m:t>
                                </m:r>
                              </m:e>
                              <m:e>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sin</m:t>
                                    </m:r>
                                  </m:fName>
                                  <m:e>
                                    <m:r>
                                      <a:rPr lang="zh-CN" altLang="en-US" i="1">
                                        <a:solidFill>
                                          <a:srgbClr val="000000"/>
                                        </a:solidFill>
                                        <a:latin typeface="Cambria Math" panose="02040503050406030204" pitchFamily="18" charset="0"/>
                                      </a:rPr>
                                      <m:t>𝑤</m:t>
                                    </m:r>
                                  </m:e>
                                </m:func>
                                <m:r>
                                  <a:rPr lang="zh-CN" altLang="en-US" i="1">
                                    <a:solidFill>
                                      <a:srgbClr val="000000"/>
                                    </a:solidFill>
                                    <a:latin typeface="Cambria Math" panose="02040503050406030204" pitchFamily="18" charset="0"/>
                                  </a:rPr>
                                  <m:t>𝑡</m:t>
                                </m:r>
                              </m:e>
                            </m:mr>
                            <m:mr>
                              <m:e>
                                <m:r>
                                  <a:rPr lang="zh-CN" altLang="en-US" i="1">
                                    <a:solidFill>
                                      <a:srgbClr val="000000"/>
                                    </a:solidFill>
                                    <a:latin typeface="Cambria Math" panose="02040503050406030204" pitchFamily="18" charset="0"/>
                                  </a:rPr>
                                  <m:t>−</m:t>
                                </m:r>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sin</m:t>
                                    </m:r>
                                  </m:fName>
                                  <m:e>
                                    <m:r>
                                      <a:rPr lang="zh-CN" altLang="en-US" i="1">
                                        <a:solidFill>
                                          <a:srgbClr val="000000"/>
                                        </a:solidFill>
                                        <a:latin typeface="Cambria Math" panose="02040503050406030204" pitchFamily="18" charset="0"/>
                                      </a:rPr>
                                      <m:t>𝑤</m:t>
                                    </m:r>
                                  </m:e>
                                </m:func>
                                <m:r>
                                  <a:rPr lang="zh-CN" altLang="en-US" i="1">
                                    <a:solidFill>
                                      <a:srgbClr val="000000"/>
                                    </a:solidFill>
                                    <a:latin typeface="Cambria Math" panose="02040503050406030204" pitchFamily="18" charset="0"/>
                                  </a:rPr>
                                  <m:t>𝑡</m:t>
                                </m:r>
                              </m:e>
                              <m:e>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cos</m:t>
                                    </m:r>
                                  </m:fName>
                                  <m:e>
                                    <m:r>
                                      <a:rPr lang="zh-CN" altLang="en-US" i="1">
                                        <a:solidFill>
                                          <a:srgbClr val="000000"/>
                                        </a:solidFill>
                                        <a:latin typeface="Cambria Math" panose="02040503050406030204" pitchFamily="18" charset="0"/>
                                      </a:rPr>
                                      <m:t>𝑤</m:t>
                                    </m:r>
                                  </m:e>
                                </m:func>
                                <m:r>
                                  <a:rPr lang="zh-CN" altLang="en-US" i="1">
                                    <a:solidFill>
                                      <a:srgbClr val="000000"/>
                                    </a:solidFill>
                                    <a:latin typeface="Cambria Math" panose="02040503050406030204" pitchFamily="18" charset="0"/>
                                  </a:rPr>
                                  <m:t>𝑡</m:t>
                                </m:r>
                              </m:e>
                            </m:mr>
                          </m:m>
                        </m:e>
                      </m:d>
                    </m:oMath>
                  </m:oMathPara>
                </a14:m>
                <a:endParaRPr lang="zh-CN" altLang="en-US" dirty="0"/>
              </a:p>
            </p:txBody>
          </p:sp>
        </mc:Choice>
        <mc:Fallback xmlns="">
          <p:sp>
            <p:nvSpPr>
              <p:cNvPr id="3" name="对象 2"/>
              <p:cNvSpPr txBox="1">
                <a:spLocks noRot="1" noChangeAspect="1" noMove="1" noResize="1" noEditPoints="1" noAdjustHandles="1" noChangeArrowheads="1" noChangeShapeType="1" noTextEdit="1"/>
              </p:cNvSpPr>
              <p:nvPr/>
            </p:nvSpPr>
            <p:spPr>
              <a:xfrm>
                <a:off x="2087724" y="2715399"/>
                <a:ext cx="4608239" cy="1373931"/>
              </a:xfrm>
              <a:prstGeom prst="rect">
                <a:avLst/>
              </a:prstGeom>
              <a:blipFill>
                <a:blip r:embed="rId5"/>
                <a:stretch>
                  <a:fillRect/>
                </a:stretch>
              </a:blipFill>
            </p:spPr>
            <p:txBody>
              <a:bodyPr/>
              <a:lstStyle/>
              <a:p>
                <a:r>
                  <a:rPr lang="zh-CN" altLang="en-US">
                    <a:noFill/>
                  </a:rPr>
                  <a:t> </a:t>
                </a:r>
              </a:p>
            </p:txBody>
          </p:sp>
        </mc:Fallback>
      </mc:AlternateContent>
      <p:sp>
        <p:nvSpPr>
          <p:cNvPr id="12" name="文本框 11"/>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3" grpId="0"/>
      <p:bldP spid="12" grpId="0"/>
    </p:bld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2" y="695274"/>
            <a:ext cx="7638406" cy="442878"/>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例</a:t>
            </a:r>
            <a:r>
              <a:rPr lang="en-US" altLang="zh-CN" dirty="0">
                <a:solidFill>
                  <a:sysClr val="windowText" lastClr="000000"/>
                </a:solidFill>
                <a:latin typeface="宋体" panose="02010600030101010101" pitchFamily="2" charset="-122"/>
                <a:ea typeface="宋体" panose="02010600030101010101" pitchFamily="2" charset="-122"/>
              </a:rPr>
              <a:t>2.52</a:t>
            </a:r>
            <a:r>
              <a:rPr lang="zh-CN" altLang="en-US" dirty="0">
                <a:solidFill>
                  <a:sysClr val="windowText" lastClr="000000"/>
                </a:solidFill>
                <a:latin typeface="宋体" panose="02010600030101010101" pitchFamily="2" charset="-122"/>
                <a:ea typeface="宋体" panose="02010600030101010101" pitchFamily="2" charset="-122"/>
              </a:rPr>
              <a:t>试将下式中系统的状态空间表达式变换为可观测规范型。</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16" name="对象 15"/>
              <p:cNvSpPr txBox="1"/>
              <p:nvPr/>
            </p:nvSpPr>
            <p:spPr>
              <a:xfrm>
                <a:off x="2346324" y="1708150"/>
                <a:ext cx="7410251" cy="381592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3</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0</m:t>
                                </m:r>
                              </m:e>
                            </m:mr>
                          </m:m>
                        </m:e>
                      </m:d>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2</m:t>
                                </m:r>
                              </m:e>
                            </m:mr>
                            <m:mr>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𝑢</m:t>
                      </m:r>
                    </m:oMath>
                  </m:oMathPara>
                </a14:m>
                <a:endParaRPr lang="zh-CN" altLang="en-US" dirty="0"/>
              </a:p>
            </p:txBody>
          </p:sp>
        </mc:Choice>
        <mc:Fallback xmlns="">
          <p:sp>
            <p:nvSpPr>
              <p:cNvPr id="16" name="对象 15"/>
              <p:cNvSpPr txBox="1">
                <a:spLocks noRot="1" noChangeAspect="1" noMove="1" noResize="1" noEditPoints="1" noAdjustHandles="1" noChangeArrowheads="1" noChangeShapeType="1" noTextEdit="1"/>
              </p:cNvSpPr>
              <p:nvPr/>
            </p:nvSpPr>
            <p:spPr>
              <a:xfrm>
                <a:off x="2346324" y="1708150"/>
                <a:ext cx="7410251" cy="3815928"/>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对象 16"/>
              <p:cNvSpPr txBox="1"/>
              <p:nvPr/>
            </p:nvSpPr>
            <p:spPr>
              <a:xfrm>
                <a:off x="2800350" y="3219450"/>
                <a:ext cx="5012010" cy="244864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𝐱</m:t>
                      </m:r>
                    </m:oMath>
                  </m:oMathPara>
                </a14:m>
                <a:endParaRPr lang="zh-CN" altLang="en-US" dirty="0"/>
              </a:p>
            </p:txBody>
          </p:sp>
        </mc:Choice>
        <mc:Fallback xmlns="">
          <p:sp>
            <p:nvSpPr>
              <p:cNvPr id="17" name="对象 16"/>
              <p:cNvSpPr txBox="1">
                <a:spLocks noRot="1" noChangeAspect="1" noMove="1" noResize="1" noEditPoints="1" noAdjustHandles="1" noChangeArrowheads="1" noChangeShapeType="1" noTextEdit="1"/>
              </p:cNvSpPr>
              <p:nvPr/>
            </p:nvSpPr>
            <p:spPr>
              <a:xfrm>
                <a:off x="2800350" y="3219450"/>
                <a:ext cx="5012010" cy="2448644"/>
              </a:xfrm>
              <a:prstGeom prst="rect">
                <a:avLst/>
              </a:prstGeom>
              <a:blipFill>
                <a:blip r:embed="rId5"/>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13" name="矩形 12"/>
          <p:cNvSpPr/>
          <p:nvPr/>
        </p:nvSpPr>
        <p:spPr>
          <a:xfrm>
            <a:off x="282982" y="4371950"/>
            <a:ext cx="7638406" cy="442878"/>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该系统的可观测规范</a:t>
            </a:r>
            <a:r>
              <a:rPr lang="en-US" altLang="zh-CN" dirty="0">
                <a:solidFill>
                  <a:sysClr val="windowText" lastClr="000000"/>
                </a:solidFill>
                <a:latin typeface="宋体" panose="02010600030101010101" pitchFamily="2" charset="-122"/>
                <a:ea typeface="宋体" panose="02010600030101010101" pitchFamily="2" charset="-122"/>
              </a:rPr>
              <a:t>1</a:t>
            </a:r>
            <a:r>
              <a:rPr lang="zh-CN" altLang="en-US" dirty="0">
                <a:solidFill>
                  <a:sysClr val="windowText" lastClr="000000"/>
                </a:solidFill>
                <a:latin typeface="宋体" panose="02010600030101010101" pitchFamily="2" charset="-122"/>
                <a:ea typeface="宋体" panose="02010600030101010101" pitchFamily="2" charset="-122"/>
              </a:rPr>
              <a:t>型的状态空间表达式为</a:t>
            </a: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3" name="对象 2"/>
              <p:cNvSpPr txBox="1"/>
              <p:nvPr/>
            </p:nvSpPr>
            <p:spPr>
              <a:xfrm>
                <a:off x="2267744" y="1449387"/>
                <a:ext cx="8156872" cy="342661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𝑟𝑎𝑛𝑘𝑁</m:t>
                      </m:r>
                      <m:r>
                        <a:rPr lang="zh-CN" altLang="en-US" i="1">
                          <a:solidFill>
                            <a:srgbClr val="000000"/>
                          </a:solidFill>
                          <a:latin typeface="Cambria Math" panose="02040503050406030204" pitchFamily="18" charset="0"/>
                        </a:rPr>
                        <m:t>=</m:t>
                      </m:r>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rank</m:t>
                          </m:r>
                        </m:fName>
                        <m:e>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𝐂</m:t>
                                    </m:r>
                                  </m:e>
                                </m:mr>
                                <m:mr>
                                  <m:e>
                                    <m:r>
                                      <a:rPr lang="zh-CN" altLang="en-US" i="1">
                                        <a:solidFill>
                                          <a:srgbClr val="000000"/>
                                        </a:solidFill>
                                        <a:latin typeface="Cambria Math" panose="02040503050406030204" pitchFamily="18" charset="0"/>
                                      </a:rPr>
                                      <m:t>𝐂𝐀</m:t>
                                    </m:r>
                                  </m:e>
                                </m:mr>
                                <m:mr>
                                  <m:e>
                                    <m:r>
                                      <a:rPr lang="zh-CN" altLang="en-US" i="1">
                                        <a:solidFill>
                                          <a:srgbClr val="000000"/>
                                        </a:solidFill>
                                        <a:latin typeface="Cambria Math" panose="02040503050406030204" pitchFamily="18" charset="0"/>
                                      </a:rPr>
                                      <m:t>𝐂</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𝐀</m:t>
                                        </m:r>
                                      </m:e>
                                      <m:sup>
                                        <m:r>
                                          <a:rPr lang="zh-CN" altLang="en-US" i="1">
                                            <a:solidFill>
                                              <a:srgbClr val="000000"/>
                                            </a:solidFill>
                                            <a:latin typeface="Cambria Math" panose="02040503050406030204" pitchFamily="18" charset="0"/>
                                          </a:rPr>
                                          <m:t>2</m:t>
                                        </m:r>
                                      </m:sup>
                                    </m:sSup>
                                  </m:e>
                                </m:mr>
                              </m:m>
                            </m:e>
                          </m:d>
                        </m:e>
                      </m:func>
                      <m:r>
                        <a:rPr lang="zh-CN" altLang="en-US" i="1">
                          <a:solidFill>
                            <a:srgbClr val="000000"/>
                          </a:solidFill>
                          <a:latin typeface="Cambria Math" panose="02040503050406030204" pitchFamily="18" charset="0"/>
                        </a:rPr>
                        <m:t>=</m:t>
                      </m:r>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rank</m:t>
                          </m:r>
                        </m:fName>
                        <m:e>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6</m:t>
                                    </m:r>
                                  </m:e>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2</m:t>
                                    </m:r>
                                  </m:e>
                                </m:mr>
                              </m:m>
                            </m:e>
                          </m:d>
                        </m:e>
                      </m:func>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𝑛</m:t>
                      </m:r>
                    </m:oMath>
                  </m:oMathPara>
                </a14:m>
                <a:endParaRPr lang="zh-CN" altLang="en-US" dirty="0"/>
              </a:p>
            </p:txBody>
          </p:sp>
        </mc:Choice>
        <mc:Fallback xmlns="">
          <p:sp>
            <p:nvSpPr>
              <p:cNvPr id="3" name="对象 2"/>
              <p:cNvSpPr txBox="1">
                <a:spLocks noRot="1" noChangeAspect="1" noMove="1" noResize="1" noEditPoints="1" noAdjustHandles="1" noChangeArrowheads="1" noChangeShapeType="1" noTextEdit="1"/>
              </p:cNvSpPr>
              <p:nvPr/>
            </p:nvSpPr>
            <p:spPr>
              <a:xfrm>
                <a:off x="2267744" y="1449387"/>
                <a:ext cx="8156872" cy="3426618"/>
              </a:xfrm>
              <a:prstGeom prst="rect">
                <a:avLst/>
              </a:prstGeom>
              <a:blipFill>
                <a:blip r:embed="rId4"/>
                <a:stretch>
                  <a:fillRect/>
                </a:stretch>
              </a:blipFill>
            </p:spPr>
            <p:txBody>
              <a:bodyPr/>
              <a:lstStyle/>
              <a:p>
                <a:r>
                  <a:rPr lang="zh-CN" altLang="en-US">
                    <a:noFill/>
                  </a:rPr>
                  <a:t> </a:t>
                </a:r>
              </a:p>
            </p:txBody>
          </p:sp>
        </mc:Fallback>
      </mc:AlternateContent>
      <p:sp>
        <p:nvSpPr>
          <p:cNvPr id="75" name="矩形 74"/>
          <p:cNvSpPr/>
          <p:nvPr/>
        </p:nvSpPr>
        <p:spPr>
          <a:xfrm>
            <a:off x="282982" y="695274"/>
            <a:ext cx="7638406" cy="2935868"/>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解</a:t>
            </a:r>
          </a:p>
          <a:p>
            <a:pPr indent="467995">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(1)</a:t>
            </a:r>
            <a:r>
              <a:rPr lang="zh-CN" altLang="en-US" dirty="0">
                <a:solidFill>
                  <a:sysClr val="windowText" lastClr="000000"/>
                </a:solidFill>
                <a:latin typeface="宋体" panose="02010600030101010101" pitchFamily="2" charset="-122"/>
                <a:ea typeface="宋体" panose="02010600030101010101" pitchFamily="2" charset="-122"/>
              </a:rPr>
              <a:t>判定系统可观测性</a:t>
            </a: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该系统状态完全可观测，因此可以进行变换</a:t>
            </a:r>
          </a:p>
          <a:p>
            <a:pPr indent="467995">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(2)</a:t>
            </a:r>
            <a:r>
              <a:rPr lang="zh-CN" altLang="en-US" dirty="0">
                <a:solidFill>
                  <a:sysClr val="windowText" lastClr="000000"/>
                </a:solidFill>
                <a:latin typeface="宋体" panose="02010600030101010101" pitchFamily="2" charset="-122"/>
                <a:ea typeface="宋体" panose="02010600030101010101" pitchFamily="2" charset="-122"/>
              </a:rPr>
              <a:t>变换成可观测</a:t>
            </a:r>
            <a:r>
              <a:rPr lang="en-US" altLang="zh-CN" dirty="0">
                <a:solidFill>
                  <a:sysClr val="windowText" lastClr="000000"/>
                </a:solidFill>
                <a:latin typeface="宋体" panose="02010600030101010101" pitchFamily="2" charset="-122"/>
                <a:ea typeface="宋体" panose="02010600030101010101" pitchFamily="2" charset="-122"/>
              </a:rPr>
              <a:t>1</a:t>
            </a:r>
            <a:r>
              <a:rPr lang="zh-CN" altLang="en-US" dirty="0">
                <a:solidFill>
                  <a:sysClr val="windowText" lastClr="000000"/>
                </a:solidFill>
                <a:latin typeface="宋体" panose="02010600030101010101" pitchFamily="2" charset="-122"/>
                <a:ea typeface="宋体" panose="02010600030101010101" pitchFamily="2" charset="-122"/>
              </a:rPr>
              <a:t>型</a:t>
            </a: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4" name="对象 3"/>
              <p:cNvSpPr txBox="1"/>
              <p:nvPr/>
            </p:nvSpPr>
            <p:spPr>
              <a:xfrm>
                <a:off x="2078566" y="3336441"/>
                <a:ext cx="8013625" cy="307912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𝐴</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9</m:t>
                                </m:r>
                              </m:e>
                              <m:e>
                                <m:r>
                                  <a:rPr lang="zh-CN" altLang="en-US" i="1">
                                    <a:solidFill>
                                      <a:srgbClr val="000000"/>
                                    </a:solidFill>
                                    <a:latin typeface="Cambria Math" panose="02040503050406030204" pitchFamily="18" charset="0"/>
                                  </a:rPr>
                                  <m:t>0</m:t>
                                </m:r>
                              </m:e>
                            </m:mr>
                          </m:m>
                        </m:e>
                      </m:d>
                      <m:r>
                        <a:rPr lang="zh-CN" altLang="en-US" i="1">
                          <a:solidFill>
                            <a:srgbClr val="000000"/>
                          </a:solidFill>
                          <a:latin typeface="Cambria Math" panose="02040503050406030204" pitchFamily="18" charset="0"/>
                        </a:rPr>
                        <m:t>,   ​</m:t>
                      </m:r>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𝑏</m:t>
                              </m:r>
                            </m:e>
                          </m:acc>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2</m:t>
                                </m:r>
                              </m:e>
                            </m:mr>
                            <m:mr>
                              <m:e>
                                <m:r>
                                  <a:rPr lang="zh-CN" altLang="en-US" i="1">
                                    <a:solidFill>
                                      <a:srgbClr val="000000"/>
                                    </a:solidFill>
                                    <a:latin typeface="Cambria Math" panose="02040503050406030204" pitchFamily="18" charset="0"/>
                                  </a:rPr>
                                  <m:t>12</m:t>
                                </m:r>
                              </m:e>
                            </m:mr>
                          </m:m>
                        </m:e>
                      </m:d>
                      <m:r>
                        <a:rPr lang="zh-CN" altLang="en-US" i="1">
                          <a:solidFill>
                            <a:srgbClr val="000000"/>
                          </a:solidFill>
                          <a:latin typeface="Cambria Math" panose="02040503050406030204" pitchFamily="18" charset="0"/>
                        </a:rPr>
                        <m:t>,   ​</m:t>
                      </m:r>
                      <m:r>
                        <a:rPr lang="zh-CN" altLang="en-US" i="0">
                          <a:solidFill>
                            <a:srgbClr val="000000"/>
                          </a:solidFill>
                          <a:latin typeface="Cambria Math" panose="02040503050406030204" pitchFamily="18" charset="0"/>
                        </a:rPr>
                        <m:t> </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𝐂</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2078566" y="3336441"/>
                <a:ext cx="8013625" cy="3079129"/>
              </a:xfrm>
              <a:prstGeom prst="rect">
                <a:avLst/>
              </a:prstGeom>
              <a:blipFill>
                <a:blip r:embed="rId5"/>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5">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13" grpId="0"/>
      <p:bldP spid="4" grpId="0"/>
    </p:bld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11" name="矩形 10"/>
          <p:cNvSpPr/>
          <p:nvPr/>
        </p:nvSpPr>
        <p:spPr>
          <a:xfrm>
            <a:off x="426998" y="2388458"/>
            <a:ext cx="7638406" cy="442878"/>
          </a:xfrm>
          <a:prstGeom prst="rect">
            <a:avLst/>
          </a:prstGeom>
          <a:noFill/>
        </p:spPr>
        <p:txBody>
          <a:bodyPr wrap="square">
            <a:spAutoFit/>
          </a:bodyPr>
          <a:lstStyle/>
          <a:p>
            <a:pPr indent="467995">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(3)</a:t>
            </a:r>
            <a:r>
              <a:rPr lang="zh-CN" altLang="en-US" dirty="0">
                <a:solidFill>
                  <a:sysClr val="windowText" lastClr="000000"/>
                </a:solidFill>
                <a:latin typeface="宋体" panose="02010600030101010101" pitchFamily="2" charset="-122"/>
                <a:ea typeface="宋体" panose="02010600030101010101" pitchFamily="2" charset="-122"/>
              </a:rPr>
              <a:t>变换成可观测规范</a:t>
            </a:r>
            <a:r>
              <a:rPr lang="en-US" altLang="zh-CN" dirty="0">
                <a:solidFill>
                  <a:sysClr val="windowText" lastClr="000000"/>
                </a:solidFill>
                <a:latin typeface="宋体" panose="02010600030101010101" pitchFamily="2" charset="-122"/>
                <a:ea typeface="宋体" panose="02010600030101010101" pitchFamily="2" charset="-122"/>
              </a:rPr>
              <a:t>Ⅱ</a:t>
            </a:r>
            <a:r>
              <a:rPr lang="zh-CN" altLang="en-US" dirty="0">
                <a:solidFill>
                  <a:sysClr val="windowText" lastClr="000000"/>
                </a:solidFill>
                <a:latin typeface="宋体" panose="02010600030101010101" pitchFamily="2" charset="-122"/>
                <a:ea typeface="宋体" panose="02010600030101010101" pitchFamily="2" charset="-122"/>
              </a:rPr>
              <a:t>型</a:t>
            </a:r>
            <a:endParaRPr lang="en-US" altLang="zh-CN" dirty="0">
              <a:solidFill>
                <a:sysClr val="windowText" lastClr="000000"/>
              </a:solidFill>
              <a:latin typeface="宋体" panose="02010600030101010101" pitchFamily="2" charset="-122"/>
              <a:ea typeface="宋体" panose="02010600030101010101" pitchFamily="2" charset="-122"/>
            </a:endParaRPr>
          </a:p>
        </p:txBody>
      </p:sp>
      <p:sp>
        <p:nvSpPr>
          <p:cNvPr id="13" name="矩形 12"/>
          <p:cNvSpPr/>
          <p:nvPr/>
        </p:nvSpPr>
        <p:spPr>
          <a:xfrm>
            <a:off x="426998" y="3968854"/>
            <a:ext cx="7638406" cy="442878"/>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显然，它与例</a:t>
            </a:r>
            <a:r>
              <a:rPr lang="en-US" altLang="zh-CN" dirty="0">
                <a:solidFill>
                  <a:sysClr val="windowText" lastClr="000000"/>
                </a:solidFill>
                <a:latin typeface="宋体" panose="02010600030101010101" pitchFamily="2" charset="-122"/>
                <a:ea typeface="宋体" panose="02010600030101010101" pitchFamily="2" charset="-122"/>
              </a:rPr>
              <a:t>2.50</a:t>
            </a:r>
            <a:r>
              <a:rPr lang="zh-CN" altLang="en-US" dirty="0">
                <a:solidFill>
                  <a:sysClr val="windowText" lastClr="000000"/>
                </a:solidFill>
                <a:latin typeface="宋体" panose="02010600030101010101" pitchFamily="2" charset="-122"/>
                <a:ea typeface="宋体" panose="02010600030101010101" pitchFamily="2" charset="-122"/>
              </a:rPr>
              <a:t>中的可控规范</a:t>
            </a:r>
            <a:r>
              <a:rPr lang="en-US" altLang="zh-CN" dirty="0">
                <a:solidFill>
                  <a:sysClr val="windowText" lastClr="000000"/>
                </a:solidFill>
                <a:latin typeface="宋体" panose="02010600030101010101" pitchFamily="2" charset="-122"/>
                <a:ea typeface="宋体" panose="02010600030101010101" pitchFamily="2" charset="-122"/>
              </a:rPr>
              <a:t>1</a:t>
            </a:r>
            <a:r>
              <a:rPr lang="zh-CN" altLang="en-US" dirty="0">
                <a:solidFill>
                  <a:sysClr val="windowText" lastClr="000000"/>
                </a:solidFill>
                <a:latin typeface="宋体" panose="02010600030101010101" pitchFamily="2" charset="-122"/>
                <a:ea typeface="宋体" panose="02010600030101010101" pitchFamily="2" charset="-122"/>
              </a:rPr>
              <a:t>型成对偶。</a:t>
            </a: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2" name="对象 1"/>
              <p:cNvSpPr txBox="1"/>
              <p:nvPr/>
            </p:nvSpPr>
            <p:spPr>
              <a:xfrm>
                <a:off x="2699792" y="905993"/>
                <a:ext cx="5199460" cy="382902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acc>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9</m:t>
                                </m:r>
                              </m:e>
                              <m:e>
                                <m:r>
                                  <a:rPr lang="zh-CN" altLang="en-US" i="1">
                                    <a:solidFill>
                                      <a:srgbClr val="000000"/>
                                    </a:solidFill>
                                    <a:latin typeface="Cambria Math" panose="02040503050406030204" pitchFamily="18" charset="0"/>
                                  </a:rPr>
                                  <m:t>0</m:t>
                                </m:r>
                              </m:e>
                            </m:mr>
                          </m:m>
                        </m:e>
                      </m:d>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2</m:t>
                                </m:r>
                              </m:e>
                            </m:mr>
                            <m:mr>
                              <m:e>
                                <m:r>
                                  <a:rPr lang="zh-CN" altLang="en-US" i="1">
                                    <a:solidFill>
                                      <a:srgbClr val="000000"/>
                                    </a:solidFill>
                                    <a:latin typeface="Cambria Math" panose="02040503050406030204" pitchFamily="18" charset="0"/>
                                  </a:rPr>
                                  <m:t>12</m:t>
                                </m:r>
                              </m:e>
                            </m:mr>
                          </m:m>
                        </m:e>
                      </m:d>
                      <m:r>
                        <a:rPr lang="zh-CN" altLang="en-US" i="1">
                          <a:solidFill>
                            <a:srgbClr val="000000"/>
                          </a:solidFill>
                          <a:latin typeface="Cambria Math" panose="02040503050406030204" pitchFamily="18" charset="0"/>
                        </a:rPr>
                        <m:t>𝑢</m:t>
                      </m:r>
                    </m:oMath>
                  </m:oMathPara>
                </a14:m>
                <a:endParaRPr lang="en-US" altLang="zh-CN" i="1" dirty="0">
                  <a:solidFill>
                    <a:srgbClr val="000000"/>
                  </a:solidFill>
                  <a:latin typeface="Cambria Math" panose="02040503050406030204" pitchFamily="18" charset="0"/>
                </a:endParaRPr>
              </a:p>
              <a:p>
                <a:pPr/>
                <a:br>
                  <a:rPr lang="zh-CN" alt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
                        </m:e>
                      </m:d>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r>
                            <a:rPr lang="zh-CN" altLang="en-US" i="1">
                              <a:solidFill>
                                <a:srgbClr val="000000"/>
                              </a:solidFill>
                              <a:latin typeface="Cambria Math" panose="02040503050406030204" pitchFamily="18" charset="0"/>
                            </a:rPr>
                            <m:t>1</m:t>
                          </m:r>
                        </m:sub>
                      </m:sSub>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699792" y="905993"/>
                <a:ext cx="5199460" cy="3829025"/>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2353883" y="2963412"/>
                <a:ext cx="6677025" cy="335411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acc>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−2</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9</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
                        </m:e>
                      </m:d>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3</m:t>
                                </m:r>
                              </m:e>
                            </m:mr>
                            <m:mr>
                              <m:e>
                                <m:r>
                                  <a:rPr lang="zh-CN" altLang="en-US" i="1">
                                    <a:solidFill>
                                      <a:srgbClr val="000000"/>
                                    </a:solidFill>
                                    <a:latin typeface="Cambria Math" panose="02040503050406030204" pitchFamily="18" charset="0"/>
                                  </a:rPr>
                                  <m:t>2</m:t>
                                </m:r>
                              </m:e>
                            </m:mr>
                            <m:mr>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𝑢𝑦</m:t>
                      </m:r>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
                        </m:e>
                      </m:d>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r>
                            <a:rPr lang="zh-CN" altLang="en-US" i="1">
                              <a:solidFill>
                                <a:srgbClr val="000000"/>
                              </a:solidFill>
                              <a:latin typeface="Cambria Math" panose="02040503050406030204" pitchFamily="18" charset="0"/>
                            </a:rPr>
                            <m:t>2</m:t>
                          </m:r>
                        </m:sub>
                      </m:sSub>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2353883" y="2963412"/>
                <a:ext cx="6677025" cy="3354114"/>
              </a:xfrm>
              <a:prstGeom prst="rect">
                <a:avLst/>
              </a:prstGeom>
              <a:blipFill>
                <a:blip r:embed="rId5"/>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11" grpId="0"/>
      <p:bldP spid="13" grpId="0"/>
      <p:bldP spid="4" grpId="0"/>
    </p:bld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2" y="695274"/>
            <a:ext cx="7638406" cy="442878"/>
          </a:xfrm>
          <a:prstGeom prst="rect">
            <a:avLst/>
          </a:prstGeom>
          <a:noFill/>
        </p:spPr>
        <p:txBody>
          <a:bodyPr wrap="square">
            <a:spAutoFit/>
          </a:bodyPr>
          <a:lstStyle/>
          <a:p>
            <a:pPr indent="467995">
              <a:lnSpc>
                <a:spcPct val="150000"/>
              </a:lnSpc>
            </a:pPr>
            <a:r>
              <a:rPr lang="en-US" altLang="zh-CN" b="1" dirty="0">
                <a:solidFill>
                  <a:sysClr val="windowText" lastClr="000000"/>
                </a:solidFill>
                <a:latin typeface="宋体" panose="02010600030101010101" pitchFamily="2" charset="-122"/>
                <a:ea typeface="宋体" panose="02010600030101010101" pitchFamily="2" charset="-122"/>
              </a:rPr>
              <a:t>2.5.8  </a:t>
            </a:r>
            <a:r>
              <a:rPr lang="zh-CN" altLang="en-US" b="1" dirty="0">
                <a:solidFill>
                  <a:sysClr val="windowText" lastClr="000000"/>
                </a:solidFill>
                <a:latin typeface="宋体" panose="02010600030101010101" pitchFamily="2" charset="-122"/>
                <a:ea typeface="宋体" panose="02010600030101010101" pitchFamily="2" charset="-122"/>
              </a:rPr>
              <a:t>线性定常系统结构的规范分解</a:t>
            </a:r>
            <a:endParaRPr lang="en-US" altLang="zh-CN" b="1"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12" name="矩形 11"/>
          <p:cNvSpPr/>
          <p:nvPr/>
        </p:nvSpPr>
        <p:spPr>
          <a:xfrm>
            <a:off x="282982" y="1256602"/>
            <a:ext cx="7638406" cy="3351367"/>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如果一个系统不完全可控，则该系统中包含可控和不可控两种状态变量；类似地，若一个系统不完全可观测，那么它包含可观和不可观两种状态变量。</a:t>
            </a: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因此，从可控性和可观测性角度，可将状态变量分为四类：可控可观</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、可控不可观</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、不可控可观</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、不可控不可观</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。由这些状态变量构成的子空间相应地也分成四类。</a:t>
            </a: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因而按可控性和可观测性将系统分割成对应子系统的过程，称为系统的结构分解。</a:t>
            </a: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2" name="对象 1"/>
              <p:cNvSpPr txBox="1"/>
              <p:nvPr/>
            </p:nvSpPr>
            <p:spPr>
              <a:xfrm>
                <a:off x="625447" y="2957513"/>
                <a:ext cx="2012366" cy="158385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𝑐𝑜</m:t>
                          </m:r>
                        </m:sub>
                      </m:sSub>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625447" y="2957513"/>
                <a:ext cx="2012366" cy="1583853"/>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对象 13"/>
              <p:cNvSpPr txBox="1"/>
              <p:nvPr/>
            </p:nvSpPr>
            <p:spPr>
              <a:xfrm>
                <a:off x="2484438" y="2957513"/>
                <a:ext cx="863426" cy="69435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𝑐</m:t>
                          </m:r>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𝑜</m:t>
                              </m:r>
                            </m:e>
                          </m:acc>
                        </m:sub>
                      </m:sSub>
                    </m:oMath>
                  </m:oMathPara>
                </a14:m>
                <a:endParaRPr lang="zh-CN" altLang="en-US" dirty="0"/>
              </a:p>
            </p:txBody>
          </p:sp>
        </mc:Choice>
        <mc:Fallback xmlns="">
          <p:sp>
            <p:nvSpPr>
              <p:cNvPr id="14" name="对象 13"/>
              <p:cNvSpPr txBox="1">
                <a:spLocks noRot="1" noChangeAspect="1" noMove="1" noResize="1" noEditPoints="1" noAdjustHandles="1" noChangeArrowheads="1" noChangeShapeType="1" noTextEdit="1"/>
              </p:cNvSpPr>
              <p:nvPr/>
            </p:nvSpPr>
            <p:spPr>
              <a:xfrm>
                <a:off x="2484438" y="2957513"/>
                <a:ext cx="863426" cy="69435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对象 14"/>
              <p:cNvSpPr txBox="1"/>
              <p:nvPr/>
            </p:nvSpPr>
            <p:spPr>
              <a:xfrm>
                <a:off x="4267200" y="2957513"/>
                <a:ext cx="1018618" cy="112640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𝑐</m:t>
                              </m:r>
                            </m:e>
                          </m:acc>
                          <m:r>
                            <a:rPr lang="zh-CN" altLang="en-US" i="1">
                              <a:solidFill>
                                <a:srgbClr val="000000"/>
                              </a:solidFill>
                              <a:latin typeface="Cambria Math" panose="02040503050406030204" pitchFamily="18" charset="0"/>
                            </a:rPr>
                            <m:t>𝑜</m:t>
                          </m:r>
                        </m:sub>
                      </m:sSub>
                    </m:oMath>
                  </m:oMathPara>
                </a14:m>
                <a:endParaRPr lang="zh-CN" altLang="en-US" dirty="0"/>
              </a:p>
            </p:txBody>
          </p:sp>
        </mc:Choice>
        <mc:Fallback xmlns="">
          <p:sp>
            <p:nvSpPr>
              <p:cNvPr id="15" name="对象 14"/>
              <p:cNvSpPr txBox="1">
                <a:spLocks noRot="1" noChangeAspect="1" noMove="1" noResize="1" noEditPoints="1" noAdjustHandles="1" noChangeArrowheads="1" noChangeShapeType="1" noTextEdit="1"/>
              </p:cNvSpPr>
              <p:nvPr/>
            </p:nvSpPr>
            <p:spPr>
              <a:xfrm>
                <a:off x="4267200" y="2957513"/>
                <a:ext cx="1018618" cy="1126405"/>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对象 15"/>
              <p:cNvSpPr txBox="1"/>
              <p:nvPr/>
            </p:nvSpPr>
            <p:spPr>
              <a:xfrm>
                <a:off x="6372224" y="2932112"/>
                <a:ext cx="936079" cy="115180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𝑐</m:t>
                              </m:r>
                            </m:e>
                          </m:acc>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𝑜</m:t>
                              </m:r>
                            </m:e>
                          </m:acc>
                        </m:sub>
                      </m:sSub>
                    </m:oMath>
                  </m:oMathPara>
                </a14:m>
                <a:endParaRPr lang="zh-CN" altLang="en-US" dirty="0"/>
              </a:p>
            </p:txBody>
          </p:sp>
        </mc:Choice>
        <mc:Fallback xmlns="">
          <p:sp>
            <p:nvSpPr>
              <p:cNvPr id="16" name="对象 15"/>
              <p:cNvSpPr txBox="1">
                <a:spLocks noRot="1" noChangeAspect="1" noMove="1" noResize="1" noEditPoints="1" noAdjustHandles="1" noChangeArrowheads="1" noChangeShapeType="1" noTextEdit="1"/>
              </p:cNvSpPr>
              <p:nvPr/>
            </p:nvSpPr>
            <p:spPr>
              <a:xfrm>
                <a:off x="6372224" y="2932112"/>
                <a:ext cx="936079" cy="1151805"/>
              </a:xfrm>
              <a:prstGeom prst="rect">
                <a:avLst/>
              </a:prstGeom>
              <a:blipFill>
                <a:blip r:embed="rId7"/>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75" name="矩形 74"/>
          <p:cNvSpPr/>
          <p:nvPr/>
        </p:nvSpPr>
        <p:spPr>
          <a:xfrm>
            <a:off x="282982" y="695274"/>
            <a:ext cx="7638406" cy="4182363"/>
          </a:xfrm>
          <a:prstGeom prst="rect">
            <a:avLst/>
          </a:prstGeom>
          <a:noFill/>
        </p:spPr>
        <p:txBody>
          <a:bodyPr wrap="square">
            <a:spAutoFit/>
          </a:bodyPr>
          <a:lstStyle/>
          <a:p>
            <a:pPr indent="467995">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1.</a:t>
            </a:r>
            <a:r>
              <a:rPr lang="zh-CN" altLang="en-US" dirty="0">
                <a:solidFill>
                  <a:sysClr val="windowText" lastClr="000000"/>
                </a:solidFill>
                <a:latin typeface="宋体" panose="02010600030101010101" pitchFamily="2" charset="-122"/>
                <a:ea typeface="宋体" panose="02010600030101010101" pitchFamily="2" charset="-122"/>
              </a:rPr>
              <a:t>按可控性分解</a:t>
            </a: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设不可控系统的状态空间表达式为</a:t>
            </a: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gn="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(2.197)</a:t>
            </a:r>
          </a:p>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系统可控性矩阵为</a:t>
            </a: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的秩为</a:t>
            </a: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对式</a:t>
            </a:r>
            <a:r>
              <a:rPr lang="en-US" altLang="zh-CN" dirty="0">
                <a:solidFill>
                  <a:sysClr val="windowText" lastClr="000000"/>
                </a:solidFill>
                <a:latin typeface="宋体" panose="02010600030101010101" pitchFamily="2" charset="-122"/>
                <a:ea typeface="宋体" panose="02010600030101010101" pitchFamily="2" charset="-122"/>
              </a:rPr>
              <a:t>(2.197)</a:t>
            </a:r>
            <a:r>
              <a:rPr lang="zh-CN" altLang="en-US" dirty="0">
                <a:solidFill>
                  <a:sysClr val="windowText" lastClr="000000"/>
                </a:solidFill>
                <a:latin typeface="宋体" panose="02010600030101010101" pitchFamily="2" charset="-122"/>
                <a:ea typeface="宋体" panose="02010600030101010101" pitchFamily="2" charset="-122"/>
              </a:rPr>
              <a:t>进行相似（非奇异）变换</a:t>
            </a: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使其变换成下列规范表达式</a:t>
            </a: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gn="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(2.199)</a:t>
            </a:r>
          </a:p>
        </p:txBody>
      </p:sp>
      <mc:AlternateContent xmlns:mc="http://schemas.openxmlformats.org/markup-compatibility/2006" xmlns:a14="http://schemas.microsoft.com/office/drawing/2010/main">
        <mc:Choice Requires="a14">
          <p:sp>
            <p:nvSpPr>
              <p:cNvPr id="2" name="对象 1"/>
              <p:cNvSpPr txBox="1"/>
              <p:nvPr/>
            </p:nvSpPr>
            <p:spPr>
              <a:xfrm>
                <a:off x="3299581" y="1563638"/>
                <a:ext cx="3393727" cy="230522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𝐀𝐱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𝐁𝐮</m:t>
                                </m:r>
                              </m:e>
                            </m:mr>
                            <m:mr>
                              <m:e>
                                <m:r>
                                  <a:rPr lang="zh-CN" altLang="en-US" i="1">
                                    <a:solidFill>
                                      <a:srgbClr val="000000"/>
                                    </a:solidFill>
                                    <a:latin typeface="Cambria Math" panose="02040503050406030204" pitchFamily="18" charset="0"/>
                                  </a:rPr>
                                  <m:t>𝐲</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𝐂𝐱</m:t>
                                </m:r>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3299581" y="1563638"/>
                <a:ext cx="3393727" cy="2305223"/>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2699792" y="2355726"/>
                <a:ext cx="4084214" cy="204951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𝐌</m:t>
                      </m:r>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𝐁</m:t>
                                </m:r>
                              </m:e>
                              <m:e>
                                <m:d>
                                  <m:dPr>
                                    <m:begChr m:val=""/>
                                    <m:endChr m:val="]"/>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𝐀𝐁</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𝐀</m:t>
                                        </m:r>
                                      </m:e>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𝐁</m:t>
                                    </m:r>
                                  </m:e>
                                </m:d>
                              </m:e>
                            </m:mr>
                          </m:m>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2699792" y="2355726"/>
                <a:ext cx="4084214" cy="2049513"/>
              </a:xfrm>
              <a:prstGeom prst="rect">
                <a:avLst/>
              </a:prstGeom>
              <a:blipFill>
                <a:blip r:embed="rId5"/>
                <a:stretch>
                  <a:fillRect t="-3056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对象 6"/>
              <p:cNvSpPr txBox="1"/>
              <p:nvPr/>
            </p:nvSpPr>
            <p:spPr>
              <a:xfrm>
                <a:off x="3201725" y="2789771"/>
                <a:ext cx="2947268" cy="186377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nor/>
                        </m:rPr>
                        <a:rPr lang="zh-CN" altLang="en-US" i="0">
                          <a:solidFill>
                            <a:srgbClr val="000000"/>
                          </a:solidFill>
                          <a:latin typeface="Cambria Math" panose="02040503050406030204" pitchFamily="18" charset="0"/>
                        </a:rPr>
                        <m:t>rank</m:t>
                      </m:r>
                      <m:r>
                        <m:rPr>
                          <m:nor/>
                        </m:rPr>
                        <a:rPr lang="zh-CN" altLang="en-US" i="0">
                          <a:solidFill>
                            <a:srgbClr val="000000"/>
                          </a:solidFill>
                          <a:latin typeface="Cambria Math" panose="02040503050406030204" pitchFamily="18" charset="0"/>
                        </a:rPr>
                        <m:t> </m:t>
                      </m:r>
                      <m:r>
                        <m:rPr>
                          <m:nor/>
                        </m:rPr>
                        <a:rPr lang="zh-CN" altLang="en-US" i="0">
                          <a:solidFill>
                            <a:srgbClr val="000000"/>
                          </a:solidFill>
                          <a:latin typeface="Cambria Math" panose="02040503050406030204" pitchFamily="18" charset="0"/>
                        </a:rPr>
                        <m:t>M</m:t>
                      </m:r>
                      <m:r>
                        <m:rPr>
                          <m:nor/>
                        </m:rPr>
                        <a:rPr lang="zh-CN" altLang="en-US" i="0">
                          <a:solidFill>
                            <a:srgbClr val="000000"/>
                          </a:solidFill>
                          <a:latin typeface="Cambria Math" panose="02040503050406030204" pitchFamily="18" charset="0"/>
                        </a:rPr>
                        <m:t>=</m:t>
                      </m:r>
                      <m:r>
                        <m:rPr>
                          <m:nor/>
                        </m:rPr>
                        <a:rPr lang="zh-CN" altLang="en-US" i="0">
                          <a:solidFill>
                            <a:srgbClr val="000000"/>
                          </a:solidFill>
                          <a:latin typeface="Cambria Math" panose="02040503050406030204" pitchFamily="18" charset="0"/>
                        </a:rPr>
                        <m:t>l</m:t>
                      </m:r>
                      <m:r>
                        <m:rPr>
                          <m:nor/>
                        </m:rPr>
                        <a:rPr lang="zh-CN" altLang="en-US" i="0">
                          <a:solidFill>
                            <a:srgbClr val="000000"/>
                          </a:solidFill>
                          <a:latin typeface="Cambria Math" panose="02040503050406030204" pitchFamily="18" charset="0"/>
                        </a:rPr>
                        <m:t>&lt;</m:t>
                      </m:r>
                      <m:r>
                        <m:rPr>
                          <m:nor/>
                        </m:rPr>
                        <a:rPr lang="zh-CN" altLang="en-US" i="0">
                          <a:solidFill>
                            <a:srgbClr val="000000"/>
                          </a:solidFill>
                          <a:latin typeface="Cambria Math" panose="02040503050406030204" pitchFamily="18" charset="0"/>
                        </a:rPr>
                        <m:t>n</m:t>
                      </m:r>
                      <m:r>
                        <m:rPr>
                          <m:nor/>
                        </m:rPr>
                        <a:rPr lang="zh-CN" altLang="en-US" i="0">
                          <a:solidFill>
                            <a:srgbClr val="000000"/>
                          </a:solidFill>
                          <a:latin typeface="Cambria Math" panose="02040503050406030204" pitchFamily="18" charset="0"/>
                        </a:rPr>
                        <m:t> </m:t>
                      </m:r>
                    </m:oMath>
                  </m:oMathPara>
                </a14:m>
                <a:endParaRPr lang="zh-CN" altLang="en-US" dirty="0"/>
              </a:p>
            </p:txBody>
          </p:sp>
        </mc:Choice>
        <mc:Fallback xmlns="">
          <p:sp>
            <p:nvSpPr>
              <p:cNvPr id="7" name="对象 6"/>
              <p:cNvSpPr txBox="1">
                <a:spLocks noRot="1" noChangeAspect="1" noMove="1" noResize="1" noEditPoints="1" noAdjustHandles="1" noChangeArrowheads="1" noChangeShapeType="1" noTextEdit="1"/>
              </p:cNvSpPr>
              <p:nvPr/>
            </p:nvSpPr>
            <p:spPr>
              <a:xfrm>
                <a:off x="3201725" y="2789771"/>
                <a:ext cx="2947268" cy="1863774"/>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对象 9"/>
              <p:cNvSpPr txBox="1"/>
              <p:nvPr/>
            </p:nvSpPr>
            <p:spPr>
              <a:xfrm>
                <a:off x="3338513" y="3570496"/>
                <a:ext cx="2087612" cy="114358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𝐏</m:t>
                          </m:r>
                        </m:e>
                        <m:sub>
                          <m:r>
                            <m:rPr>
                              <m:sty m:val="p"/>
                            </m:rPr>
                            <a:rPr lang="zh-CN" altLang="en-US" i="0">
                              <a:solidFill>
                                <a:srgbClr val="000000"/>
                              </a:solidFill>
                              <a:latin typeface="Cambria Math" panose="02040503050406030204" pitchFamily="18" charset="0"/>
                            </a:rPr>
                            <m:t>c</m:t>
                          </m:r>
                        </m:sub>
                        <m:sup>
                          <m:r>
                            <a:rPr lang="zh-CN" altLang="en-US" i="1">
                              <a:solidFill>
                                <a:srgbClr val="000000"/>
                              </a:solidFill>
                              <a:latin typeface="Cambria Math" panose="02040503050406030204" pitchFamily="18" charset="0"/>
                            </a:rPr>
                            <m:t>−1</m:t>
                          </m:r>
                        </m:sup>
                      </m:sSubSup>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oMath>
                  </m:oMathPara>
                </a14:m>
                <a:endParaRPr lang="zh-CN" altLang="en-US" dirty="0"/>
              </a:p>
            </p:txBody>
          </p:sp>
        </mc:Choice>
        <mc:Fallback xmlns="">
          <p:sp>
            <p:nvSpPr>
              <p:cNvPr id="10" name="对象 9"/>
              <p:cNvSpPr txBox="1">
                <a:spLocks noRot="1" noChangeAspect="1" noMove="1" noResize="1" noEditPoints="1" noAdjustHandles="1" noChangeArrowheads="1" noChangeShapeType="1" noTextEdit="1"/>
              </p:cNvSpPr>
              <p:nvPr/>
            </p:nvSpPr>
            <p:spPr>
              <a:xfrm>
                <a:off x="3338513" y="3570496"/>
                <a:ext cx="2087612" cy="1143582"/>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对象 11"/>
              <p:cNvSpPr txBox="1"/>
              <p:nvPr/>
            </p:nvSpPr>
            <p:spPr>
              <a:xfrm>
                <a:off x="4047467" y="4069903"/>
                <a:ext cx="3177703" cy="186377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acc>
                                  <m:accPr>
                                    <m:chr m:val="̇"/>
                                    <m:ctrlPr>
                                      <a:rPr lang="zh-CN" altLang="en-US" i="1">
                                        <a:solidFill>
                                          <a:srgbClr val="000000"/>
                                        </a:solidFill>
                                        <a:latin typeface="Cambria Math" panose="02040503050406030204" pitchFamily="18" charset="0"/>
                                      </a:rPr>
                                    </m:ctrlPr>
                                  </m:acc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acc>
                                <m:r>
                                  <a:rPr lang="zh-CN" altLang="en-US" i="1">
                                    <a:solidFill>
                                      <a:srgbClr val="000000"/>
                                    </a:solidFill>
                                    <a:latin typeface="Cambria Math" panose="02040503050406030204" pitchFamily="18" charset="0"/>
                                  </a:rPr>
                                  <m:t>=</m:t>
                                </m:r>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𝐴</m:t>
                                    </m:r>
                                  </m:e>
                                </m:acc>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𝐵</m:t>
                                    </m:r>
                                  </m:e>
                                </m:acc>
                                <m:r>
                                  <a:rPr lang="zh-CN" altLang="en-US" i="1">
                                    <a:solidFill>
                                      <a:srgbClr val="000000"/>
                                    </a:solidFill>
                                    <a:latin typeface="Cambria Math" panose="02040503050406030204" pitchFamily="18" charset="0"/>
                                  </a:rPr>
                                  <m:t>𝑢</m:t>
                                </m:r>
                              </m:e>
                            </m:mr>
                            <m:mr>
                              <m:e>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𝐶</m:t>
                                    </m:r>
                                  </m:e>
                                </m:acc>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mr>
                          </m:m>
                        </m:e>
                      </m:d>
                    </m:oMath>
                  </m:oMathPara>
                </a14:m>
                <a:endParaRPr lang="zh-CN" altLang="en-US" dirty="0"/>
              </a:p>
            </p:txBody>
          </p:sp>
        </mc:Choice>
        <mc:Fallback xmlns="">
          <p:sp>
            <p:nvSpPr>
              <p:cNvPr id="12" name="对象 11"/>
              <p:cNvSpPr txBox="1">
                <a:spLocks noRot="1" noChangeAspect="1" noMove="1" noResize="1" noEditPoints="1" noAdjustHandles="1" noChangeArrowheads="1" noChangeShapeType="1" noTextEdit="1"/>
              </p:cNvSpPr>
              <p:nvPr/>
            </p:nvSpPr>
            <p:spPr>
              <a:xfrm>
                <a:off x="4047467" y="4069903"/>
                <a:ext cx="3177703" cy="1863774"/>
              </a:xfrm>
              <a:prstGeom prst="rect">
                <a:avLst/>
              </a:prstGeom>
              <a:blipFill>
                <a:blip r:embed="rId8"/>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5">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5">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75">
                                            <p:txEl>
                                              <p:pRg st="6" end="6"/>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75">
                                            <p:txEl>
                                              <p:pRg st="8" end="8"/>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4" grpId="0"/>
      <p:bldP spid="10" grpId="0"/>
      <p:bldP spid="12" grpId="0"/>
    </p:bld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1" y="695274"/>
            <a:ext cx="7844473" cy="3351367"/>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其中：</a:t>
            </a: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gn="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gn="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gn="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2.200</a:t>
            </a: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                               </a:t>
            </a:r>
          </a:p>
          <a:p>
            <a:pPr indent="467995">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l</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列  </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-l)</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列</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3216473" y="1203598"/>
                <a:ext cx="3168402" cy="190649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smtClean="0">
                              <a:solidFill>
                                <a:srgbClr val="000000"/>
                              </a:solidFill>
                              <a:latin typeface="Cambria Math" panose="02040503050406030204" pitchFamily="18" charset="0"/>
                            </a:rPr>
                          </m:ctrlPr>
                        </m:accPr>
                        <m:e>
                          <m:r>
                            <a:rPr lang="en-US" altLang="zh-CN" b="0" i="1" smtClean="0">
                              <a:solidFill>
                                <a:srgbClr val="000000"/>
                              </a:solidFill>
                              <a:latin typeface="Cambria Math" panose="02040503050406030204" pitchFamily="18" charset="0"/>
                            </a:rPr>
                            <m:t>𝑥</m:t>
                          </m:r>
                        </m:e>
                      </m:acc>
                      <m:r>
                        <a:rPr lang="zh-CN" altLang="en-US" i="1" smtClean="0">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𝐱</m:t>
                                    </m:r>
                                  </m:e>
                                  <m:sub>
                                    <m:r>
                                      <m:rPr>
                                        <m:sty m:val="p"/>
                                      </m:rPr>
                                      <a:rPr lang="zh-CN" altLang="en-US" i="0">
                                        <a:solidFill>
                                          <a:srgbClr val="000000"/>
                                        </a:solidFill>
                                        <a:latin typeface="Cambria Math" panose="02040503050406030204" pitchFamily="18" charset="0"/>
                                      </a:rPr>
                                      <m:t>c</m:t>
                                    </m:r>
                                  </m:sub>
                                </m:sSub>
                              </m:e>
                            </m:mr>
                            <m:mr>
                              <m:e>
                                <m:r>
                                  <a:rPr lang="zh-CN" altLang="en-US" i="1">
                                    <a:solidFill>
                                      <a:srgbClr val="000000"/>
                                    </a:solidFill>
                                    <a:latin typeface="Cambria Math" panose="02040503050406030204" pitchFamily="18" charset="0"/>
                                  </a:rPr>
                                  <m:t>…..</m:t>
                                </m:r>
                              </m:e>
                            </m:m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𝐱</m:t>
                                    </m:r>
                                  </m:e>
                                  <m:sub>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𝑐</m:t>
                                        </m:r>
                                      </m:e>
                                    </m:acc>
                                  </m:sub>
                                </m:sSub>
                              </m:e>
                            </m:mr>
                          </m:m>
                        </m:e>
                      </m:d>
                      <m:m>
                        <m:mPr>
                          <m:plcHide m:val="on"/>
                          <m:mcs>
                            <m:mc>
                              <m:mcPr>
                                <m:count m:val="1"/>
                                <m:mcJc m:val="center"/>
                              </m:mcPr>
                            </m:mc>
                          </m:mcs>
                          <m:ctrlPr>
                            <a:rPr lang="zh-CN" altLang="en-US" i="1">
                              <a:solidFill>
                                <a:srgbClr val="000000"/>
                              </a:solidFill>
                              <a:latin typeface="Cambria Math" panose="02040503050406030204" pitchFamily="18" charset="0"/>
                            </a:rPr>
                          </m:ctrlPr>
                        </m:mPr>
                        <m:mr>
                          <m:e>
                            <m:eqArr>
                              <m:eqArrPr>
                                <m:ctrlPr>
                                  <a:rPr lang="zh-CN" altLang="en-US" i="1">
                                    <a:solidFill>
                                      <a:srgbClr val="000000"/>
                                    </a:solidFill>
                                    <a:latin typeface="Cambria Math" panose="02040503050406030204" pitchFamily="18" charset="0"/>
                                  </a:rPr>
                                </m:ctrlPr>
                              </m:eqArrPr>
                              <m:e>
                                <m:r>
                                  <a:rPr lang="zh-CN" altLang="en-US" i="1">
                                    <a:solidFill>
                                      <a:srgbClr val="000000"/>
                                    </a:solidFill>
                                    <a:latin typeface="Cambria Math" panose="02040503050406030204" pitchFamily="18" charset="0"/>
                                  </a:rPr>
                                  <m:t>𝑙</m:t>
                                </m:r>
                                <m:r>
                                  <a:rPr lang="zh-CN" altLang="en-US" i="1">
                                    <a:solidFill>
                                      <a:srgbClr val="000000"/>
                                    </a:solidFill>
                                    <a:latin typeface="Cambria Math" panose="02040503050406030204" pitchFamily="18" charset="0"/>
                                  </a:rPr>
                                  <m:t>维</m:t>
                                </m:r>
                              </m:e>
                              <m:e>
                                <m:r>
                                  <a:rPr lang="zh-CN" altLang="en-US" i="0">
                                    <a:solidFill>
                                      <a:srgbClr val="000000"/>
                                    </a:solidFill>
                                    <a:latin typeface="Cambria Math" panose="02040503050406030204" pitchFamily="18" charset="0"/>
                                  </a:rPr>
                                  <m:t> </m:t>
                                </m:r>
                              </m:e>
                            </m:eqArr>
                          </m:e>
                        </m:mr>
                        <m:mr>
                          <m:e>
                            <m:r>
                              <a:rPr lang="zh-CN" altLang="en-US" i="0">
                                <a:solidFill>
                                  <a:srgbClr val="000000"/>
                                </a:solidFill>
                                <a:latin typeface="Cambria Math" panose="02040503050406030204" pitchFamily="18" charset="0"/>
                              </a:rPr>
                              <m:t> </m:t>
                            </m:r>
                            <m:d>
                              <m:dPr>
                                <m:ctrlPr>
                                  <a:rPr lang="zh-CN" altLang="en-US" i="1">
                                    <a:solidFill>
                                      <a:srgbClr val="000000"/>
                                    </a:solidFill>
                                    <a:latin typeface="Cambria Math" panose="02040503050406030204" pitchFamily="18" charset="0"/>
                                  </a:rPr>
                                </m:ctrlPr>
                              </m:dPr>
                              <m:e>
                                <m:r>
                                  <m:rPr>
                                    <m:sty m:val="p"/>
                                  </m:rPr>
                                  <a:rPr lang="zh-CN" altLang="en-US" i="0">
                                    <a:solidFill>
                                      <a:srgbClr val="000000"/>
                                    </a:solidFill>
                                    <a:latin typeface="Cambria Math" panose="02040503050406030204" pitchFamily="18" charset="0"/>
                                  </a:rPr>
                                  <m:t>n</m:t>
                                </m:r>
                                <m:r>
                                  <a:rPr lang="en-US" altLang="zh-CN" b="0" i="1" smtClean="0">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𝑙</m:t>
                                </m:r>
                              </m:e>
                            </m:d>
                            <m:r>
                              <a:rPr lang="zh-CN" altLang="en-US" i="1">
                                <a:solidFill>
                                  <a:srgbClr val="000000"/>
                                </a:solidFill>
                                <a:latin typeface="Cambria Math" panose="02040503050406030204" pitchFamily="18" charset="0"/>
                              </a:rPr>
                              <m:t>维</m:t>
                            </m:r>
                          </m:e>
                        </m:mr>
                      </m:m>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3216473" y="1203598"/>
                <a:ext cx="3168402" cy="1906493"/>
              </a:xfrm>
              <a:prstGeom prst="rect">
                <a:avLst/>
              </a:prstGeom>
              <a:blipFill>
                <a:blip r:embed="rId4"/>
                <a:stretch>
                  <a:fillRect/>
                </a:stretch>
              </a:blipFill>
            </p:spPr>
            <p:txBody>
              <a:bodyPr/>
              <a:lstStyle/>
              <a:p>
                <a:r>
                  <a:rPr lang="zh-CN" altLang="en-US">
                    <a:noFill/>
                  </a:rPr>
                  <a:t> </a:t>
                </a:r>
              </a:p>
            </p:txBody>
          </p:sp>
        </mc:Fallback>
      </mc:AlternateContent>
      <p:graphicFrame>
        <p:nvGraphicFramePr>
          <p:cNvPr id="4" name="对象 3"/>
          <p:cNvGraphicFramePr>
            <a:graphicFrameLocks noChangeAspect="1"/>
          </p:cNvGraphicFramePr>
          <p:nvPr/>
        </p:nvGraphicFramePr>
        <p:xfrm>
          <a:off x="2463800" y="2667000"/>
          <a:ext cx="914400" cy="180975"/>
        </p:xfrm>
        <a:graphic>
          <a:graphicData uri="http://schemas.openxmlformats.org/presentationml/2006/ole">
            <mc:AlternateContent xmlns:mc="http://schemas.openxmlformats.org/markup-compatibility/2006">
              <mc:Choice xmlns:v="urn:schemas-microsoft-com:vml" Requires="v">
                <p:oleObj name="Equation" r:id="rId5" imgW="2743200" imgH="4267200" progId="Equation.DSMT4">
                  <p:embed/>
                </p:oleObj>
              </mc:Choice>
              <mc:Fallback>
                <p:oleObj name="Equation" r:id="rId5" imgW="2743200" imgH="4267200" progId="Equation.DSMT4">
                  <p:embed/>
                  <p:pic>
                    <p:nvPicPr>
                      <p:cNvPr id="4" name="对象 3"/>
                      <p:cNvPicPr/>
                      <p:nvPr/>
                    </p:nvPicPr>
                    <p:blipFill>
                      <a:blip r:embed="rId6"/>
                      <a:stretch>
                        <a:fillRect/>
                      </a:stretch>
                    </p:blipFill>
                    <p:spPr>
                      <a:xfrm>
                        <a:off x="2463800" y="2667000"/>
                        <a:ext cx="914400" cy="18097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6" name="对象 5"/>
              <p:cNvSpPr txBox="1"/>
              <p:nvPr/>
            </p:nvSpPr>
            <p:spPr>
              <a:xfrm>
                <a:off x="2411760" y="2571750"/>
                <a:ext cx="4777829" cy="170782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smtClean="0">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𝐴</m:t>
                          </m:r>
                        </m:e>
                      </m:acc>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𝑃</m:t>
                          </m:r>
                        </m:e>
                        <m:sub>
                          <m:r>
                            <m:rPr>
                              <m:sty m:val="p"/>
                            </m:rPr>
                            <a:rPr lang="zh-CN" altLang="en-US" i="0">
                              <a:solidFill>
                                <a:srgbClr val="000000"/>
                              </a:solidFill>
                              <a:latin typeface="Cambria Math" panose="02040503050406030204" pitchFamily="18" charset="0"/>
                            </a:rPr>
                            <m:t>c</m:t>
                          </m:r>
                        </m:sub>
                      </m:sSub>
                      <m:r>
                        <a:rPr lang="zh-CN" altLang="en-US" i="1">
                          <a:solidFill>
                            <a:srgbClr val="000000"/>
                          </a:solidFill>
                          <a:latin typeface="Cambria Math" panose="02040503050406030204" pitchFamily="18" charset="0"/>
                        </a:rPr>
                        <m:t>𝐴</m:t>
                      </m:r>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𝑃</m:t>
                          </m:r>
                        </m:e>
                        <m:sub>
                          <m:r>
                            <a:rPr lang="zh-CN" altLang="en-US" i="1">
                              <a:solidFill>
                                <a:srgbClr val="000000"/>
                              </a:solidFill>
                              <a:latin typeface="Cambria Math" panose="02040503050406030204" pitchFamily="18" charset="0"/>
                            </a:rPr>
                            <m:t>𝑐</m:t>
                          </m:r>
                        </m:sub>
                        <m:sup>
                          <m:r>
                            <a:rPr lang="zh-CN" altLang="en-US" i="1">
                              <a:solidFill>
                                <a:srgbClr val="000000"/>
                              </a:solidFill>
                              <a:latin typeface="Cambria Math" panose="02040503050406030204" pitchFamily="18" charset="0"/>
                            </a:rPr>
                            <m:t>−1</m:t>
                          </m:r>
                        </m:sup>
                      </m:sSubSup>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𝐴</m:t>
                                        </m:r>
                                      </m:e>
                                    </m:acc>
                                  </m:e>
                                  <m:sub>
                                    <m:r>
                                      <a:rPr lang="zh-CN" altLang="en-US" i="1">
                                        <a:solidFill>
                                          <a:srgbClr val="000000"/>
                                        </a:solidFill>
                                        <a:latin typeface="Cambria Math" panose="02040503050406030204" pitchFamily="18" charset="0"/>
                                      </a:rPr>
                                      <m:t>11</m:t>
                                    </m:r>
                                  </m:sub>
                                </m:sSub>
                              </m:e>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𝐴</m:t>
                                        </m:r>
                                      </m:e>
                                    </m:acc>
                                  </m:e>
                                  <m:sub>
                                    <m:r>
                                      <a:rPr lang="zh-CN" altLang="en-US" i="1">
                                        <a:solidFill>
                                          <a:srgbClr val="000000"/>
                                        </a:solidFill>
                                        <a:latin typeface="Cambria Math" panose="02040503050406030204" pitchFamily="18" charset="0"/>
                                      </a:rPr>
                                      <m:t>12</m:t>
                                    </m:r>
                                  </m:sub>
                                </m:sSub>
                              </m:e>
                            </m:mr>
                            <m:mr>
                              <m:e>
                                <m:r>
                                  <a:rPr lang="zh-CN" altLang="en-US" i="1">
                                    <a:solidFill>
                                      <a:srgbClr val="000000"/>
                                    </a:solidFill>
                                    <a:latin typeface="Cambria Math" panose="02040503050406030204" pitchFamily="18" charset="0"/>
                                  </a:rPr>
                                  <m:t>0</m:t>
                                </m:r>
                              </m:e>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𝐴</m:t>
                                        </m:r>
                                      </m:e>
                                    </m:acc>
                                  </m:e>
                                  <m:sub>
                                    <m:r>
                                      <a:rPr lang="zh-CN" altLang="en-US" i="1">
                                        <a:solidFill>
                                          <a:srgbClr val="000000"/>
                                        </a:solidFill>
                                        <a:latin typeface="Cambria Math" panose="02040503050406030204" pitchFamily="18" charset="0"/>
                                      </a:rPr>
                                      <m:t>22</m:t>
                                    </m:r>
                                  </m:sub>
                                </m:sSub>
                              </m:e>
                            </m:mr>
                          </m:m>
                        </m:e>
                      </m:d>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𝑙</m:t>
                            </m:r>
                            <m:r>
                              <a:rPr lang="zh-CN" altLang="en-US" i="1">
                                <a:solidFill>
                                  <a:srgbClr val="000000"/>
                                </a:solidFill>
                                <a:latin typeface="Cambria Math" panose="02040503050406030204" pitchFamily="18" charset="0"/>
                              </a:rPr>
                              <m:t>行</m:t>
                            </m:r>
                          </m:e>
                        </m:mr>
                        <m:mr>
                          <m:e>
                            <m:r>
                              <a:rPr lang="en-US" altLang="zh-CN" b="0" i="1" smtClean="0">
                                <a:solidFill>
                                  <a:srgbClr val="000000"/>
                                </a:solidFill>
                                <a:latin typeface="Cambria Math" panose="02040503050406030204" pitchFamily="18" charset="0"/>
                              </a:rPr>
                              <m:t>   </m:t>
                            </m:r>
                            <m:d>
                              <m:dPr>
                                <m:ctrlPr>
                                  <a:rPr lang="zh-CN" altLang="en-US" i="1">
                                    <a:solidFill>
                                      <a:srgbClr val="000000"/>
                                    </a:solidFill>
                                    <a:latin typeface="Cambria Math" panose="02040503050406030204" pitchFamily="18" charset="0"/>
                                  </a:rPr>
                                </m:ctrlPr>
                              </m:dPr>
                              <m:e>
                                <m:r>
                                  <m:rPr>
                                    <m:sty m:val="p"/>
                                  </m:rPr>
                                  <a:rPr lang="zh-CN" altLang="en-US" i="0">
                                    <a:solidFill>
                                      <a:srgbClr val="000000"/>
                                    </a:solidFill>
                                    <a:latin typeface="Cambria Math" panose="02040503050406030204" pitchFamily="18" charset="0"/>
                                  </a:rPr>
                                  <m:t>n</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𝑙</m:t>
                                </m:r>
                              </m:e>
                            </m:d>
                            <m:r>
                              <a:rPr lang="zh-CN" altLang="en-US" i="1">
                                <a:solidFill>
                                  <a:srgbClr val="000000"/>
                                </a:solidFill>
                                <a:latin typeface="Cambria Math" panose="02040503050406030204" pitchFamily="18" charset="0"/>
                              </a:rPr>
                              <m:t>行</m:t>
                            </m:r>
                          </m:e>
                        </m:mr>
                      </m:m>
                    </m:oMath>
                  </m:oMathPara>
                </a14:m>
                <a:endParaRPr lang="zh-CN" altLang="en-US" dirty="0"/>
              </a:p>
            </p:txBody>
          </p:sp>
        </mc:Choice>
        <mc:Fallback xmlns="">
          <p:sp>
            <p:nvSpPr>
              <p:cNvPr id="6" name="对象 5"/>
              <p:cNvSpPr txBox="1">
                <a:spLocks noRot="1" noChangeAspect="1" noMove="1" noResize="1" noEditPoints="1" noAdjustHandles="1" noChangeArrowheads="1" noChangeShapeType="1" noTextEdit="1"/>
              </p:cNvSpPr>
              <p:nvPr/>
            </p:nvSpPr>
            <p:spPr>
              <a:xfrm>
                <a:off x="2411760" y="2571750"/>
                <a:ext cx="4777829" cy="1707827"/>
              </a:xfrm>
              <a:prstGeom prst="rect">
                <a:avLst/>
              </a:prstGeom>
              <a:blipFill>
                <a:blip r:embed="rId7"/>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902790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151374" y="932672"/>
            <a:ext cx="7844473" cy="2935868"/>
          </a:xfrm>
          <a:prstGeom prst="rect">
            <a:avLst/>
          </a:prstGeom>
          <a:noFill/>
        </p:spPr>
        <p:txBody>
          <a:bodyPr wrap="square">
            <a:spAutoFit/>
          </a:bodyPr>
          <a:lstStyle/>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                                   </a:t>
            </a:r>
          </a:p>
          <a:p>
            <a:pPr indent="467995">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2.201</a:t>
            </a:r>
            <a:r>
              <a:rPr lang="zh-CN" altLang="en-US" dirty="0">
                <a:solidFill>
                  <a:sysClr val="windowText" lastClr="000000"/>
                </a:solidFill>
                <a:latin typeface="宋体" panose="02010600030101010101" pitchFamily="2" charset="-122"/>
                <a:ea typeface="宋体" panose="02010600030101010101" pitchFamily="2" charset="-122"/>
              </a:rPr>
              <a:t>）                    </a:t>
            </a: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a:t>
            </a:r>
            <a:r>
              <a:rPr lang="en-US" altLang="zh-CN" dirty="0">
                <a:solidFill>
                  <a:sysClr val="windowText" lastClr="000000"/>
                </a:solidFill>
                <a:latin typeface="宋体" panose="02010600030101010101" pitchFamily="2" charset="-122"/>
                <a:ea typeface="宋体" panose="02010600030101010101" pitchFamily="2" charset="-122"/>
              </a:rPr>
              <a:t>2.202</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l</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列   </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l)</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列</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aphicFrame>
        <p:nvGraphicFramePr>
          <p:cNvPr id="4" name="对象 3"/>
          <p:cNvGraphicFramePr>
            <a:graphicFrameLocks noChangeAspect="1"/>
          </p:cNvGraphicFramePr>
          <p:nvPr/>
        </p:nvGraphicFramePr>
        <p:xfrm>
          <a:off x="2463800" y="2667000"/>
          <a:ext cx="914400" cy="180975"/>
        </p:xfrm>
        <a:graphic>
          <a:graphicData uri="http://schemas.openxmlformats.org/presentationml/2006/ole">
            <mc:AlternateContent xmlns:mc="http://schemas.openxmlformats.org/markup-compatibility/2006">
              <mc:Choice xmlns:v="urn:schemas-microsoft-com:vml" Requires="v">
                <p:oleObj name="Equation" r:id="rId4" imgW="2743200" imgH="4267200" progId="Equation.DSMT4">
                  <p:embed/>
                </p:oleObj>
              </mc:Choice>
              <mc:Fallback>
                <p:oleObj name="Equation" r:id="rId4" imgW="2743200" imgH="4267200" progId="Equation.DSMT4">
                  <p:embed/>
                  <p:pic>
                    <p:nvPicPr>
                      <p:cNvPr id="0" name="图片 4"/>
                      <p:cNvPicPr/>
                      <p:nvPr/>
                    </p:nvPicPr>
                    <p:blipFill>
                      <a:blip r:embed="rId5"/>
                      <a:stretch>
                        <a:fillRect/>
                      </a:stretch>
                    </p:blipFill>
                    <p:spPr>
                      <a:xfrm>
                        <a:off x="2463800" y="2667000"/>
                        <a:ext cx="914400" cy="18097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8" name="对象 7"/>
              <p:cNvSpPr txBox="1"/>
              <p:nvPr/>
            </p:nvSpPr>
            <p:spPr>
              <a:xfrm>
                <a:off x="2644690" y="1382517"/>
                <a:ext cx="4132064" cy="237846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𝐁</m:t>
                          </m:r>
                        </m:e>
                      </m:ba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𝐏</m:t>
                          </m:r>
                        </m:e>
                        <m:sub>
                          <m:r>
                            <m:rPr>
                              <m:sty m:val="p"/>
                            </m:rPr>
                            <a:rPr lang="zh-CN" altLang="en-US" i="0">
                              <a:solidFill>
                                <a:srgbClr val="000000"/>
                              </a:solidFill>
                              <a:latin typeface="Cambria Math" panose="02040503050406030204" pitchFamily="18" charset="0"/>
                            </a:rPr>
                            <m:t>c</m:t>
                          </m:r>
                        </m:sub>
                      </m:sSub>
                      <m:r>
                        <a:rPr lang="zh-CN" altLang="en-US" i="1">
                          <a:solidFill>
                            <a:srgbClr val="000000"/>
                          </a:solidFill>
                          <a:latin typeface="Cambria Math" panose="02040503050406030204" pitchFamily="18" charset="0"/>
                        </a:rPr>
                        <m:t>𝐁</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𝐁</m:t>
                                        </m:r>
                                      </m:e>
                                    </m:bar>
                                  </m:e>
                                  <m:sub>
                                    <m:r>
                                      <a:rPr lang="zh-CN" altLang="en-US" i="1">
                                        <a:solidFill>
                                          <a:srgbClr val="000000"/>
                                        </a:solidFill>
                                        <a:latin typeface="Cambria Math" panose="02040503050406030204" pitchFamily="18" charset="0"/>
                                      </a:rPr>
                                      <m:t>1</m:t>
                                    </m:r>
                                  </m:sub>
                                </m:sSub>
                              </m:e>
                            </m:mr>
                            <m:mr>
                              <m:e>
                                <m:r>
                                  <a:rPr lang="zh-CN" altLang="en-US" i="1">
                                    <a:solidFill>
                                      <a:srgbClr val="000000"/>
                                    </a:solidFill>
                                    <a:latin typeface="Cambria Math" panose="02040503050406030204" pitchFamily="18" charset="0"/>
                                  </a:rPr>
                                  <m:t>…⋅</m:t>
                                </m:r>
                              </m:e>
                            </m:mr>
                            <m:mr>
                              <m:e>
                                <m:r>
                                  <a:rPr lang="zh-CN" altLang="en-US" i="1">
                                    <a:solidFill>
                                      <a:srgbClr val="000000"/>
                                    </a:solidFill>
                                    <a:latin typeface="Cambria Math" panose="02040503050406030204" pitchFamily="18" charset="0"/>
                                  </a:rPr>
                                  <m:t>0</m:t>
                                </m:r>
                              </m:e>
                            </m:mr>
                          </m:m>
                        </m:e>
                      </m:d>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𝑙</m:t>
                            </m:r>
                            <m:r>
                              <a:rPr lang="zh-CN" altLang="en-US" i="1">
                                <a:solidFill>
                                  <a:srgbClr val="000000"/>
                                </a:solidFill>
                                <a:latin typeface="Cambria Math" panose="02040503050406030204" pitchFamily="18" charset="0"/>
                              </a:rPr>
                              <m:t>行</m:t>
                            </m:r>
                            <m:r>
                              <a:rPr lang="zh-CN" altLang="en-US" i="0">
                                <a:solidFill>
                                  <a:srgbClr val="000000"/>
                                </a:solidFill>
                                <a:latin typeface="Cambria Math" panose="02040503050406030204" pitchFamily="18" charset="0"/>
                              </a:rPr>
                              <m:t> </m:t>
                            </m:r>
                          </m:e>
                        </m:mr>
                        <m:mr>
                          <m:e>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𝑙</m:t>
                            </m:r>
                            <m:r>
                              <a:rPr lang="zh-CN" altLang="en-US" i="1">
                                <a:solidFill>
                                  <a:srgbClr val="000000"/>
                                </a:solidFill>
                                <a:latin typeface="Cambria Math" panose="02040503050406030204" pitchFamily="18" charset="0"/>
                              </a:rPr>
                              <m:t>)</m:t>
                            </m:r>
                            <m:r>
                              <a:rPr lang="zh-CN" altLang="en-US" i="0">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行</m:t>
                            </m:r>
                            <m:r>
                              <a:rPr lang="zh-CN" altLang="en-US" i="0">
                                <a:solidFill>
                                  <a:srgbClr val="000000"/>
                                </a:solidFill>
                                <a:latin typeface="Cambria Math" panose="02040503050406030204" pitchFamily="18" charset="0"/>
                              </a:rPr>
                              <m:t> </m:t>
                            </m:r>
                          </m:e>
                        </m:mr>
                      </m:m>
                    </m:oMath>
                  </m:oMathPara>
                </a14:m>
                <a:endParaRPr lang="zh-CN" altLang="en-US" dirty="0"/>
              </a:p>
            </p:txBody>
          </p:sp>
        </mc:Choice>
        <mc:Fallback xmlns="">
          <p:sp>
            <p:nvSpPr>
              <p:cNvPr id="8" name="对象 7"/>
              <p:cNvSpPr txBox="1">
                <a:spLocks noRot="1" noChangeAspect="1" noMove="1" noResize="1" noEditPoints="1" noAdjustHandles="1" noChangeArrowheads="1" noChangeShapeType="1" noTextEdit="1"/>
              </p:cNvSpPr>
              <p:nvPr/>
            </p:nvSpPr>
            <p:spPr>
              <a:xfrm>
                <a:off x="2644690" y="1382517"/>
                <a:ext cx="4132064" cy="2378466"/>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对象 9"/>
              <p:cNvSpPr txBox="1"/>
              <p:nvPr/>
            </p:nvSpPr>
            <p:spPr>
              <a:xfrm>
                <a:off x="2699792" y="2986099"/>
                <a:ext cx="4466273" cy="176755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𝐂</m:t>
                          </m:r>
                        </m:e>
                      </m:ba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𝐂</m:t>
                      </m:r>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𝐏</m:t>
                          </m:r>
                        </m:e>
                        <m:sub>
                          <m:r>
                            <m:rPr>
                              <m:sty m:val="p"/>
                            </m:rPr>
                            <a:rPr lang="zh-CN" altLang="en-US" i="0">
                              <a:solidFill>
                                <a:srgbClr val="000000"/>
                              </a:solidFill>
                              <a:latin typeface="Cambria Math" panose="02040503050406030204" pitchFamily="18" charset="0"/>
                            </a:rPr>
                            <m:t>c</m:t>
                          </m:r>
                        </m:sub>
                        <m:sup>
                          <m:r>
                            <a:rPr lang="zh-CN" altLang="en-US" i="1">
                              <a:solidFill>
                                <a:srgbClr val="000000"/>
                              </a:solidFill>
                              <a:latin typeface="Cambria Math" panose="02040503050406030204" pitchFamily="18" charset="0"/>
                            </a:rPr>
                            <m:t>−1</m:t>
                          </m:r>
                        </m:sup>
                      </m:sSubSup>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𝐂</m:t>
                                        </m:r>
                                      </m:e>
                                    </m:bar>
                                  </m:e>
                                  <m:sub>
                                    <m:r>
                                      <a:rPr lang="zh-CN" altLang="en-US" i="1">
                                        <a:solidFill>
                                          <a:srgbClr val="000000"/>
                                        </a:solidFill>
                                        <a:latin typeface="Cambria Math" panose="02040503050406030204" pitchFamily="18" charset="0"/>
                                      </a:rPr>
                                      <m:t>1</m:t>
                                    </m:r>
                                  </m:sub>
                                </m:sSub>
                              </m:e>
                              <m:e>
                                <m:d>
                                  <m:dPr>
                                    <m:begChr m:val=""/>
                                    <m:endChr m:val="]"/>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𝐂</m:t>
                                            </m:r>
                                          </m:e>
                                        </m:bar>
                                      </m:e>
                                      <m:sub>
                                        <m:r>
                                          <a:rPr lang="zh-CN" altLang="en-US" i="1">
                                            <a:solidFill>
                                              <a:srgbClr val="000000"/>
                                            </a:solidFill>
                                            <a:latin typeface="Cambria Math" panose="02040503050406030204" pitchFamily="18" charset="0"/>
                                          </a:rPr>
                                          <m:t>2</m:t>
                                        </m:r>
                                      </m:sub>
                                    </m:sSub>
                                  </m:e>
                                </m:d>
                                <m:r>
                                  <a:rPr lang="zh-CN" altLang="en-US" i="1">
                                    <a:solidFill>
                                      <a:srgbClr val="000000"/>
                                    </a:solidFill>
                                    <a:latin typeface="Cambria Math" panose="02040503050406030204" pitchFamily="18" charset="0"/>
                                  </a:rPr>
                                  <m:t>𝑚</m:t>
                                </m:r>
                                <m:r>
                                  <a:rPr lang="zh-CN" altLang="en-US" i="1">
                                    <a:solidFill>
                                      <a:srgbClr val="000000"/>
                                    </a:solidFill>
                                    <a:latin typeface="Cambria Math" panose="02040503050406030204" pitchFamily="18" charset="0"/>
                                  </a:rPr>
                                  <m:t>行</m:t>
                                </m:r>
                              </m:e>
                            </m:mr>
                          </m:m>
                        </m:e>
                      </m:d>
                    </m:oMath>
                  </m:oMathPara>
                </a14:m>
                <a:endParaRPr lang="zh-CN" altLang="en-US" dirty="0"/>
              </a:p>
            </p:txBody>
          </p:sp>
        </mc:Choice>
        <mc:Fallback xmlns="">
          <p:sp>
            <p:nvSpPr>
              <p:cNvPr id="10" name="对象 9"/>
              <p:cNvSpPr txBox="1">
                <a:spLocks noRot="1" noChangeAspect="1" noMove="1" noResize="1" noEditPoints="1" noAdjustHandles="1" noChangeArrowheads="1" noChangeShapeType="1" noTextEdit="1"/>
              </p:cNvSpPr>
              <p:nvPr/>
            </p:nvSpPr>
            <p:spPr>
              <a:xfrm>
                <a:off x="2699792" y="2986099"/>
                <a:ext cx="4466273" cy="1767558"/>
              </a:xfrm>
              <a:prstGeom prst="rect">
                <a:avLst/>
              </a:prstGeom>
              <a:blipFill>
                <a:blip r:embed="rId7"/>
                <a:stretch>
                  <a:fillRect t="-49310" b="-690"/>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2" y="1295523"/>
            <a:ext cx="7844473" cy="442878"/>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展开式（</a:t>
            </a:r>
            <a:r>
              <a:rPr lang="en-US" altLang="zh-CN" dirty="0">
                <a:solidFill>
                  <a:sysClr val="windowText" lastClr="000000"/>
                </a:solidFill>
                <a:latin typeface="宋体" panose="02010600030101010101" pitchFamily="2" charset="-122"/>
                <a:ea typeface="宋体" panose="02010600030101010101" pitchFamily="2" charset="-122"/>
              </a:rPr>
              <a:t>2.199</a:t>
            </a:r>
            <a:r>
              <a:rPr lang="zh-CN" altLang="en-US" dirty="0">
                <a:solidFill>
                  <a:sysClr val="windowText" lastClr="000000"/>
                </a:solidFill>
                <a:latin typeface="宋体" panose="02010600030101010101" pitchFamily="2" charset="-122"/>
                <a:ea typeface="宋体" panose="02010600030101010101" pitchFamily="2" charset="-122"/>
              </a:rPr>
              <a:t>），则有</a:t>
            </a: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aphicFrame>
        <p:nvGraphicFramePr>
          <p:cNvPr id="4" name="对象 3"/>
          <p:cNvGraphicFramePr>
            <a:graphicFrameLocks noChangeAspect="1"/>
          </p:cNvGraphicFramePr>
          <p:nvPr/>
        </p:nvGraphicFramePr>
        <p:xfrm>
          <a:off x="2463800" y="2667000"/>
          <a:ext cx="914400" cy="180975"/>
        </p:xfrm>
        <a:graphic>
          <a:graphicData uri="http://schemas.openxmlformats.org/presentationml/2006/ole">
            <mc:AlternateContent xmlns:mc="http://schemas.openxmlformats.org/markup-compatibility/2006">
              <mc:Choice xmlns:v="urn:schemas-microsoft-com:vml" Requires="v">
                <p:oleObj name="Equation" r:id="rId4" imgW="2743200" imgH="4267200" progId="Equation.DSMT4">
                  <p:embed/>
                </p:oleObj>
              </mc:Choice>
              <mc:Fallback>
                <p:oleObj name="Equation" r:id="rId4" imgW="2743200" imgH="4267200" progId="Equation.DSMT4">
                  <p:embed/>
                  <p:pic>
                    <p:nvPicPr>
                      <p:cNvPr id="4" name="对象 3"/>
                      <p:cNvPicPr/>
                      <p:nvPr/>
                    </p:nvPicPr>
                    <p:blipFill>
                      <a:blip r:embed="rId5"/>
                      <a:stretch>
                        <a:fillRect/>
                      </a:stretch>
                    </p:blipFill>
                    <p:spPr>
                      <a:xfrm>
                        <a:off x="2463800" y="2667000"/>
                        <a:ext cx="914400" cy="18097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2" name="对象 11"/>
              <p:cNvSpPr txBox="1"/>
              <p:nvPr/>
            </p:nvSpPr>
            <p:spPr>
              <a:xfrm>
                <a:off x="2486095" y="2091218"/>
                <a:ext cx="6337101" cy="237846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zh-CN" altLang="en-US" i="1" smtClean="0">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eqArr>
                                  <m:eqArrPr>
                                    <m:ctrlPr>
                                      <a:rPr lang="zh-CN" altLang="en-US" i="1">
                                        <a:solidFill>
                                          <a:srgbClr val="000000"/>
                                        </a:solidFill>
                                        <a:latin typeface="Cambria Math" panose="02040503050406030204" pitchFamily="18" charset="0"/>
                                      </a:rPr>
                                    </m:ctrlPr>
                                  </m:eqArrP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r>
                                          <a:rPr lang="zh-CN" altLang="en-US" i="1">
                                            <a:solidFill>
                                              <a:srgbClr val="000000"/>
                                            </a:solidFill>
                                            <a:latin typeface="Cambria Math" panose="02040503050406030204" pitchFamily="18" charset="0"/>
                                          </a:rPr>
                                          <m:t>𝑐</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𝐀</m:t>
                                            </m:r>
                                          </m:e>
                                        </m:bar>
                                      </m:e>
                                      <m:sub>
                                        <m:r>
                                          <a:rPr lang="zh-CN" altLang="en-US" i="1">
                                            <a:solidFill>
                                              <a:srgbClr val="000000"/>
                                            </a:solidFill>
                                            <a:latin typeface="Cambria Math" panose="02040503050406030204" pitchFamily="18" charset="0"/>
                                          </a:rPr>
                                          <m:t>11</m:t>
                                        </m:r>
                                      </m:sub>
                                    </m:s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𝐱</m:t>
                                        </m:r>
                                      </m:e>
                                      <m:sub>
                                        <m:r>
                                          <m:rPr>
                                            <m:sty m:val="p"/>
                                          </m:rPr>
                                          <a:rPr lang="zh-CN" altLang="en-US" i="0">
                                            <a:solidFill>
                                              <a:srgbClr val="000000"/>
                                            </a:solidFill>
                                            <a:latin typeface="Cambria Math" panose="02040503050406030204" pitchFamily="18" charset="0"/>
                                          </a:rPr>
                                          <m:t>c</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𝐀</m:t>
                                            </m:r>
                                          </m:e>
                                        </m:bar>
                                      </m:e>
                                      <m:sub>
                                        <m:r>
                                          <a:rPr lang="zh-CN" altLang="en-US" i="1">
                                            <a:solidFill>
                                              <a:srgbClr val="000000"/>
                                            </a:solidFill>
                                            <a:latin typeface="Cambria Math" panose="02040503050406030204" pitchFamily="18" charset="0"/>
                                          </a:rPr>
                                          <m:t>12</m:t>
                                        </m:r>
                                      </m:sub>
                                    </m:s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𝐱</m:t>
                                        </m:r>
                                      </m:e>
                                      <m:sub>
                                        <m:bar>
                                          <m:barPr>
                                            <m:pos m:val="top"/>
                                            <m:ctrlPr>
                                              <a:rPr lang="zh-CN" altLang="en-US" i="1">
                                                <a:solidFill>
                                                  <a:srgbClr val="000000"/>
                                                </a:solidFill>
                                                <a:latin typeface="Cambria Math" panose="02040503050406030204" pitchFamily="18" charset="0"/>
                                              </a:rPr>
                                            </m:ctrlPr>
                                          </m:barPr>
                                          <m:e>
                                            <m:r>
                                              <m:rPr>
                                                <m:sty m:val="p"/>
                                              </m:rPr>
                                              <a:rPr lang="zh-CN" altLang="en-US" i="0">
                                                <a:solidFill>
                                                  <a:srgbClr val="000000"/>
                                                </a:solidFill>
                                                <a:latin typeface="Cambria Math" panose="02040503050406030204" pitchFamily="18" charset="0"/>
                                              </a:rPr>
                                              <m:t>c</m:t>
                                            </m:r>
                                          </m:e>
                                        </m:ba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𝐁</m:t>
                                            </m:r>
                                          </m:e>
                                        </m:ba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𝐮</m:t>
                                    </m:r>
                                  </m:e>
                                  <m:e/>
                                </m:eqArr>
                              </m:e>
                            </m:mr>
                            <m:mr>
                              <m:e>
                                <m:eqArr>
                                  <m:eqArrPr>
                                    <m:ctrlPr>
                                      <a:rPr lang="zh-CN" altLang="en-US" i="1">
                                        <a:solidFill>
                                          <a:srgbClr val="000000"/>
                                        </a:solidFill>
                                        <a:latin typeface="Cambria Math" panose="02040503050406030204" pitchFamily="18" charset="0"/>
                                      </a:rPr>
                                    </m:ctrlPr>
                                  </m:eqArrP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r>
                                          <a:rPr lang="zh-CN" altLang="en-US" i="1">
                                            <a:solidFill>
                                              <a:srgbClr val="000000"/>
                                            </a:solidFill>
                                            <a:latin typeface="Cambria Math" panose="02040503050406030204" pitchFamily="18" charset="0"/>
                                          </a:rPr>
                                          <m:t>𝑐</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𝐀</m:t>
                                            </m:r>
                                          </m:e>
                                        </m:bar>
                                      </m:e>
                                      <m:sub>
                                        <m:r>
                                          <a:rPr lang="zh-CN" altLang="en-US" i="1">
                                            <a:solidFill>
                                              <a:srgbClr val="000000"/>
                                            </a:solidFill>
                                            <a:latin typeface="Cambria Math" panose="02040503050406030204" pitchFamily="18" charset="0"/>
                                          </a:rPr>
                                          <m:t>22</m:t>
                                        </m:r>
                                      </m:sub>
                                    </m:s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𝐱</m:t>
                                        </m:r>
                                      </m:e>
                                      <m:sub>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𝑐</m:t>
                                            </m:r>
                                          </m:e>
                                        </m:bar>
                                      </m:sub>
                                    </m:sSub>
                                  </m:e>
                                  <m:e/>
                                </m:eqArr>
                              </m:e>
                            </m:mr>
                            <m:mr>
                              <m:e>
                                <m:r>
                                  <a:rPr lang="zh-CN" altLang="en-US" i="1">
                                    <a:solidFill>
                                      <a:srgbClr val="000000"/>
                                    </a:solidFill>
                                    <a:latin typeface="Cambria Math" panose="02040503050406030204" pitchFamily="18" charset="0"/>
                                  </a:rPr>
                                  <m:t>𝐲</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𝐂</m:t>
                                        </m:r>
                                      </m:e>
                                    </m:bar>
                                  </m:e>
                                  <m:sub>
                                    <m:r>
                                      <a:rPr lang="zh-CN" altLang="en-US" i="1">
                                        <a:solidFill>
                                          <a:srgbClr val="000000"/>
                                        </a:solidFill>
                                        <a:latin typeface="Cambria Math" panose="02040503050406030204" pitchFamily="18" charset="0"/>
                                      </a:rPr>
                                      <m:t>1</m:t>
                                    </m:r>
                                  </m:sub>
                                </m:s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𝐱</m:t>
                                    </m:r>
                                  </m:e>
                                  <m:sub>
                                    <m:r>
                                      <m:rPr>
                                        <m:sty m:val="p"/>
                                      </m:rPr>
                                      <a:rPr lang="zh-CN" altLang="en-US" i="0">
                                        <a:solidFill>
                                          <a:srgbClr val="000000"/>
                                        </a:solidFill>
                                        <a:latin typeface="Cambria Math" panose="02040503050406030204" pitchFamily="18" charset="0"/>
                                      </a:rPr>
                                      <m:t>c</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𝐂</m:t>
                                        </m:r>
                                      </m:e>
                                    </m:bar>
                                  </m:e>
                                  <m:sub>
                                    <m:r>
                                      <a:rPr lang="zh-CN" altLang="en-US" i="1">
                                        <a:solidFill>
                                          <a:srgbClr val="000000"/>
                                        </a:solidFill>
                                        <a:latin typeface="Cambria Math" panose="02040503050406030204" pitchFamily="18" charset="0"/>
                                      </a:rPr>
                                      <m:t>2</m:t>
                                    </m:r>
                                  </m:sub>
                                </m:s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𝐱</m:t>
                                    </m:r>
                                  </m:e>
                                  <m:sub>
                                    <m:bar>
                                      <m:barPr>
                                        <m:pos m:val="top"/>
                                        <m:ctrlPr>
                                          <a:rPr lang="zh-CN" altLang="en-US" i="1">
                                            <a:solidFill>
                                              <a:srgbClr val="000000"/>
                                            </a:solidFill>
                                            <a:latin typeface="Cambria Math" panose="02040503050406030204" pitchFamily="18" charset="0"/>
                                          </a:rPr>
                                        </m:ctrlPr>
                                      </m:barPr>
                                      <m:e>
                                        <m:r>
                                          <m:rPr>
                                            <m:sty m:val="p"/>
                                          </m:rPr>
                                          <a:rPr lang="zh-CN" altLang="en-US" i="0">
                                            <a:solidFill>
                                              <a:srgbClr val="000000"/>
                                            </a:solidFill>
                                            <a:latin typeface="Cambria Math" panose="02040503050406030204" pitchFamily="18" charset="0"/>
                                          </a:rPr>
                                          <m:t>c</m:t>
                                        </m:r>
                                      </m:e>
                                    </m:ba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𝐲</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𝐲</m:t>
                                    </m:r>
                                  </m:e>
                                  <m:sub>
                                    <m:r>
                                      <a:rPr lang="zh-CN" altLang="en-US" i="1">
                                        <a:solidFill>
                                          <a:srgbClr val="000000"/>
                                        </a:solidFill>
                                        <a:latin typeface="Cambria Math" panose="02040503050406030204" pitchFamily="18" charset="0"/>
                                      </a:rPr>
                                      <m:t>2</m:t>
                                    </m:r>
                                  </m:sub>
                                </m:sSub>
                              </m:e>
                            </m:mr>
                          </m:m>
                        </m:e>
                      </m:d>
                    </m:oMath>
                  </m:oMathPara>
                </a14:m>
                <a:endParaRPr lang="zh-CN" altLang="en-US" dirty="0"/>
              </a:p>
            </p:txBody>
          </p:sp>
        </mc:Choice>
        <mc:Fallback xmlns="">
          <p:sp>
            <p:nvSpPr>
              <p:cNvPr id="12" name="对象 11"/>
              <p:cNvSpPr txBox="1">
                <a:spLocks noRot="1" noChangeAspect="1" noMove="1" noResize="1" noEditPoints="1" noAdjustHandles="1" noChangeArrowheads="1" noChangeShapeType="1" noTextEdit="1"/>
              </p:cNvSpPr>
              <p:nvPr/>
            </p:nvSpPr>
            <p:spPr>
              <a:xfrm>
                <a:off x="2486095" y="2091218"/>
                <a:ext cx="6337101" cy="2378466"/>
              </a:xfrm>
              <a:prstGeom prst="rect">
                <a:avLst/>
              </a:prstGeom>
              <a:blipFill>
                <a:blip r:embed="rId6"/>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90497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2" y="695274"/>
            <a:ext cx="7638406" cy="858377"/>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由上式可以看出，状态空间表达式变换成式</a:t>
            </a:r>
            <a:r>
              <a:rPr lang="en-US" altLang="zh-CN" dirty="0">
                <a:solidFill>
                  <a:sysClr val="windowText" lastClr="000000"/>
                </a:solidFill>
                <a:latin typeface="宋体" panose="02010600030101010101" pitchFamily="2" charset="-122"/>
                <a:ea typeface="宋体" panose="02010600030101010101" pitchFamily="2" charset="-122"/>
              </a:rPr>
              <a:t>(2.199)</a:t>
            </a:r>
            <a:r>
              <a:rPr lang="zh-CN" altLang="en-US" dirty="0">
                <a:solidFill>
                  <a:sysClr val="windowText" lastClr="000000"/>
                </a:solidFill>
                <a:latin typeface="宋体" panose="02010600030101010101" pitchFamily="2" charset="-122"/>
                <a:ea typeface="宋体" panose="02010600030101010101" pitchFamily="2" charset="-122"/>
              </a:rPr>
              <a:t>后，系统被分解为可控和不可控两部分，其中</a:t>
            </a:r>
            <a:r>
              <a:rPr lang="en-US" altLang="zh-CN" i="1" dirty="0">
                <a:solidFill>
                  <a:sysClr val="windowText" lastClr="000000"/>
                </a:solidFill>
                <a:latin typeface="宋体" panose="02010600030101010101" pitchFamily="2" charset="-122"/>
                <a:ea typeface="宋体" panose="02010600030101010101" pitchFamily="2" charset="-122"/>
              </a:rPr>
              <a:t>l</a:t>
            </a:r>
            <a:r>
              <a:rPr lang="zh-CN" altLang="en-US" dirty="0">
                <a:solidFill>
                  <a:sysClr val="windowText" lastClr="000000"/>
                </a:solidFill>
                <a:latin typeface="宋体" panose="02010600030101010101" pitchFamily="2" charset="-122"/>
                <a:ea typeface="宋体" panose="02010600030101010101" pitchFamily="2" charset="-122"/>
              </a:rPr>
              <a:t>阶子系统是可控的，</a:t>
            </a: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11" name="矩形 10"/>
          <p:cNvSpPr/>
          <p:nvPr/>
        </p:nvSpPr>
        <p:spPr>
          <a:xfrm>
            <a:off x="282982" y="2882976"/>
            <a:ext cx="7638406" cy="455253"/>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而</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-l)</a:t>
            </a:r>
            <a:r>
              <a:rPr lang="zh-CN" altLang="en-US" dirty="0">
                <a:solidFill>
                  <a:sysClr val="windowText" lastClr="000000"/>
                </a:solidFill>
                <a:latin typeface="宋体" panose="02010600030101010101" pitchFamily="2" charset="-122"/>
                <a:ea typeface="宋体" panose="02010600030101010101" pitchFamily="2" charset="-122"/>
              </a:rPr>
              <a:t>阶子系统是不可控的。</a:t>
            </a: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2" name="对象 1"/>
              <p:cNvSpPr txBox="1"/>
              <p:nvPr/>
            </p:nvSpPr>
            <p:spPr>
              <a:xfrm>
                <a:off x="2843213" y="1787524"/>
                <a:ext cx="3889027" cy="125094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r>
                                      <m:rPr>
                                        <m:sty m:val="p"/>
                                      </m:rPr>
                                      <a:rPr lang="zh-CN" altLang="en-US" i="0">
                                        <a:solidFill>
                                          <a:srgbClr val="000000"/>
                                        </a:solidFill>
                                        <a:latin typeface="Cambria Math" panose="02040503050406030204" pitchFamily="18" charset="0"/>
                                      </a:rPr>
                                      <m:t>c</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𝐀</m:t>
                                        </m:r>
                                      </m:e>
                                    </m:bar>
                                  </m:e>
                                  <m:sub>
                                    <m:r>
                                      <a:rPr lang="zh-CN" altLang="en-US" i="1">
                                        <a:solidFill>
                                          <a:srgbClr val="000000"/>
                                        </a:solidFill>
                                        <a:latin typeface="Cambria Math" panose="02040503050406030204" pitchFamily="18" charset="0"/>
                                      </a:rPr>
                                      <m:t>11</m:t>
                                    </m:r>
                                  </m:sub>
                                </m:s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𝐱</m:t>
                                    </m:r>
                                  </m:e>
                                  <m:sub>
                                    <m:r>
                                      <m:rPr>
                                        <m:sty m:val="p"/>
                                      </m:rPr>
                                      <a:rPr lang="zh-CN" altLang="en-US" i="0">
                                        <a:solidFill>
                                          <a:srgbClr val="000000"/>
                                        </a:solidFill>
                                        <a:latin typeface="Cambria Math" panose="02040503050406030204" pitchFamily="18" charset="0"/>
                                      </a:rPr>
                                      <m:t>c</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𝐀</m:t>
                                        </m:r>
                                      </m:e>
                                    </m:bar>
                                  </m:e>
                                  <m:sub>
                                    <m:r>
                                      <a:rPr lang="zh-CN" altLang="en-US" i="1">
                                        <a:solidFill>
                                          <a:srgbClr val="000000"/>
                                        </a:solidFill>
                                        <a:latin typeface="Cambria Math" panose="02040503050406030204" pitchFamily="18" charset="0"/>
                                      </a:rPr>
                                      <m:t>12</m:t>
                                    </m:r>
                                  </m:sub>
                                </m:s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𝐱</m:t>
                                    </m:r>
                                  </m:e>
                                  <m:sub>
                                    <m:bar>
                                      <m:barPr>
                                        <m:pos m:val="top"/>
                                        <m:ctrlPr>
                                          <a:rPr lang="zh-CN" altLang="en-US" i="1">
                                            <a:solidFill>
                                              <a:srgbClr val="000000"/>
                                            </a:solidFill>
                                            <a:latin typeface="Cambria Math" panose="02040503050406030204" pitchFamily="18" charset="0"/>
                                          </a:rPr>
                                        </m:ctrlPr>
                                      </m:barPr>
                                      <m:e>
                                        <m:r>
                                          <m:rPr>
                                            <m:sty m:val="p"/>
                                          </m:rPr>
                                          <a:rPr lang="zh-CN" altLang="en-US" i="0">
                                            <a:solidFill>
                                              <a:srgbClr val="000000"/>
                                            </a:solidFill>
                                            <a:latin typeface="Cambria Math" panose="02040503050406030204" pitchFamily="18" charset="0"/>
                                          </a:rPr>
                                          <m:t>c</m:t>
                                        </m:r>
                                      </m:e>
                                    </m:ba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𝐁</m:t>
                                        </m:r>
                                      </m:e>
                                    </m:ba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𝐮</m:t>
                                </m:r>
                              </m:e>
                            </m:m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𝐲</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𝐂</m:t>
                                        </m:r>
                                      </m:e>
                                    </m:bar>
                                  </m:e>
                                  <m:sub>
                                    <m:r>
                                      <a:rPr lang="zh-CN" altLang="en-US" i="1">
                                        <a:solidFill>
                                          <a:srgbClr val="000000"/>
                                        </a:solidFill>
                                        <a:latin typeface="Cambria Math" panose="02040503050406030204" pitchFamily="18" charset="0"/>
                                      </a:rPr>
                                      <m:t>1</m:t>
                                    </m:r>
                                  </m:sub>
                                </m:s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𝐱</m:t>
                                    </m:r>
                                  </m:e>
                                  <m:sub>
                                    <m:r>
                                      <m:rPr>
                                        <m:sty m:val="p"/>
                                      </m:rPr>
                                      <a:rPr lang="zh-CN" altLang="en-US" i="0">
                                        <a:solidFill>
                                          <a:srgbClr val="000000"/>
                                        </a:solidFill>
                                        <a:latin typeface="Cambria Math" panose="02040503050406030204" pitchFamily="18" charset="0"/>
                                      </a:rPr>
                                      <m:t>c</m:t>
                                    </m:r>
                                  </m:sub>
                                </m:sSub>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843213" y="1787524"/>
                <a:ext cx="3889027" cy="1250949"/>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3678238" y="3197225"/>
                <a:ext cx="2549946" cy="145795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r>
                                      <m:rPr>
                                        <m:sty m:val="p"/>
                                      </m:rPr>
                                      <a:rPr lang="zh-CN" altLang="en-US" i="0">
                                        <a:solidFill>
                                          <a:srgbClr val="000000"/>
                                        </a:solidFill>
                                        <a:latin typeface="Cambria Math" panose="02040503050406030204" pitchFamily="18" charset="0"/>
                                      </a:rPr>
                                      <m:t>c</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𝐀</m:t>
                                        </m:r>
                                      </m:e>
                                    </m:bar>
                                  </m:e>
                                  <m:sub>
                                    <m:r>
                                      <a:rPr lang="zh-CN" altLang="en-US" i="1">
                                        <a:solidFill>
                                          <a:srgbClr val="000000"/>
                                        </a:solidFill>
                                        <a:latin typeface="Cambria Math" panose="02040503050406030204" pitchFamily="18" charset="0"/>
                                      </a:rPr>
                                      <m:t>22</m:t>
                                    </m:r>
                                  </m:sub>
                                </m:s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𝐱</m:t>
                                    </m:r>
                                  </m:e>
                                  <m:sub>
                                    <m:r>
                                      <m:rPr>
                                        <m:sty m:val="p"/>
                                      </m:rPr>
                                      <a:rPr lang="zh-CN" altLang="en-US" i="0">
                                        <a:solidFill>
                                          <a:srgbClr val="000000"/>
                                        </a:solidFill>
                                        <a:latin typeface="Cambria Math" panose="02040503050406030204" pitchFamily="18" charset="0"/>
                                      </a:rPr>
                                      <m:t>c</m:t>
                                    </m:r>
                                  </m:sub>
                                </m:sSub>
                              </m:e>
                            </m:m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𝐲</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𝐂</m:t>
                                        </m:r>
                                      </m:e>
                                    </m:bar>
                                  </m:e>
                                  <m:sub>
                                    <m:r>
                                      <a:rPr lang="zh-CN" altLang="en-US" i="1">
                                        <a:solidFill>
                                          <a:srgbClr val="000000"/>
                                        </a:solidFill>
                                        <a:latin typeface="Cambria Math" panose="02040503050406030204" pitchFamily="18" charset="0"/>
                                      </a:rPr>
                                      <m:t>2</m:t>
                                    </m:r>
                                  </m:sub>
                                </m:s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𝐱</m:t>
                                    </m:r>
                                  </m:e>
                                  <m:sub>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𝑐</m:t>
                                        </m:r>
                                      </m:e>
                                    </m:bar>
                                  </m:sub>
                                </m:sSub>
                              </m:e>
                            </m:mr>
                          </m:m>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3678238" y="3197225"/>
                <a:ext cx="2549946" cy="1457954"/>
              </a:xfrm>
              <a:prstGeom prst="rect">
                <a:avLst/>
              </a:prstGeom>
              <a:blipFill>
                <a:blip r:embed="rId5"/>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11" grpId="0"/>
      <p:bldP spid="4" grpId="0"/>
    </p:bld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2" y="695274"/>
            <a:ext cx="7638406" cy="442878"/>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这种结构分解情况如图所示，它被称为系统的可控性规范分解。</a:t>
            </a: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pic>
        <p:nvPicPr>
          <p:cNvPr id="2" name="图片 1"/>
          <p:cNvPicPr>
            <a:picLocks noChangeAspect="1"/>
          </p:cNvPicPr>
          <p:nvPr/>
        </p:nvPicPr>
        <p:blipFill>
          <a:blip r:embed="rId4"/>
          <a:stretch>
            <a:fillRect/>
          </a:stretch>
        </p:blipFill>
        <p:spPr>
          <a:xfrm>
            <a:off x="1835696" y="1171828"/>
            <a:ext cx="5459763" cy="34563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3" y="995808"/>
            <a:ext cx="6641767" cy="442878"/>
          </a:xfrm>
          <a:prstGeom prst="rect">
            <a:avLst/>
          </a:prstGeom>
          <a:noFill/>
        </p:spPr>
        <p:txBody>
          <a:bodyPr wrap="square">
            <a:spAutoFit/>
          </a:bodyPr>
          <a:lstStyle/>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3</a:t>
            </a:r>
            <a:r>
              <a:rPr lang="zh-CN" altLang="en-US" dirty="0">
                <a:solidFill>
                  <a:sysClr val="windowText" lastClr="000000"/>
                </a:solidFill>
                <a:latin typeface="宋体" panose="02010600030101010101" pitchFamily="2" charset="-122"/>
                <a:ea typeface="宋体" panose="02010600030101010101" pitchFamily="2" charset="-122"/>
              </a:rPr>
              <a:t>、状态转移矩阵的计算</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sp>
        <p:nvSpPr>
          <p:cNvPr id="29" name="矩形 28"/>
          <p:cNvSpPr/>
          <p:nvPr/>
        </p:nvSpPr>
        <p:spPr>
          <a:xfrm>
            <a:off x="784883" y="1578888"/>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1</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）根据定义直接计算（直接法）</a:t>
            </a:r>
          </a:p>
        </p:txBody>
      </p:sp>
      <p:sp>
        <p:nvSpPr>
          <p:cNvPr id="30" name="矩形 29"/>
          <p:cNvSpPr/>
          <p:nvPr/>
        </p:nvSpPr>
        <p:spPr>
          <a:xfrm>
            <a:off x="784882" y="2900296"/>
            <a:ext cx="6641767"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2</a:t>
            </a:r>
            <a:r>
              <a:rPr lang="zh-CN" altLang="en-US" dirty="0">
                <a:solidFill>
                  <a:sysClr val="windowText" lastClr="000000"/>
                </a:solidFill>
                <a:latin typeface="宋体" panose="02010600030101010101" pitchFamily="2" charset="-122"/>
                <a:ea typeface="宋体" panose="02010600030101010101" pitchFamily="2" charset="-122"/>
              </a:rPr>
              <a:t>）利用拉氏反变换法求（拉普拉斯变换法）</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1331640" y="2161968"/>
                <a:ext cx="5040560" cy="112986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𝐴𝑡</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𝐼</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𝐴𝑡</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𝐴</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𝑖</m:t>
                          </m:r>
                          <m:r>
                            <a:rPr lang="zh-CN" altLang="en-US" i="1">
                              <a:solidFill>
                                <a:srgbClr val="000000"/>
                              </a:solidFill>
                              <a:latin typeface="Cambria Math" panose="02040503050406030204" pitchFamily="18" charset="0"/>
                            </a:rPr>
                            <m:t>!</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𝐴</m:t>
                          </m:r>
                        </m:e>
                        <m:sup>
                          <m:r>
                            <a:rPr lang="zh-CN" altLang="en-US" i="1">
                              <a:solidFill>
                                <a:srgbClr val="000000"/>
                              </a:solidFill>
                              <a:latin typeface="Cambria Math" panose="02040503050406030204" pitchFamily="18" charset="0"/>
                            </a:rPr>
                            <m:t>𝑖</m:t>
                          </m:r>
                        </m:sup>
                      </m:s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𝑖</m:t>
                          </m:r>
                        </m:sup>
                      </m:sSup>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331640" y="2161968"/>
                <a:ext cx="5040560" cy="1129862"/>
              </a:xfrm>
              <a:prstGeom prst="rect">
                <a:avLst/>
              </a:prstGeom>
              <a:blipFill rotWithShape="1">
                <a:blip r:embed="rId4"/>
                <a:stretch>
                  <a:fillRect l="-1" t="-38" r="12" b="5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对象 2"/>
              <p:cNvSpPr txBox="1"/>
              <p:nvPr/>
            </p:nvSpPr>
            <p:spPr>
              <a:xfrm>
                <a:off x="1365466" y="3634929"/>
                <a:ext cx="4358662" cy="88103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sty m:val="p"/>
                        </m:rPr>
                        <a:rPr lang="zh-CN" altLang="en-US" i="1">
                          <a:solidFill>
                            <a:srgbClr val="000000"/>
                          </a:solidFill>
                          <a:latin typeface="Cambria Math" panose="02040503050406030204" pitchFamily="18" charset="0"/>
                        </a:rPr>
                        <m:t>Φ</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𝐴𝑡</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𝐿</m:t>
                          </m:r>
                        </m:e>
                        <m:sup>
                          <m:r>
                            <a:rPr lang="zh-CN" altLang="en-US" i="1">
                              <a:solidFill>
                                <a:srgbClr val="000000"/>
                              </a:solidFill>
                              <a:latin typeface="Cambria Math" panose="02040503050406030204" pitchFamily="18" charset="0"/>
                            </a:rPr>
                            <m:t>−1</m:t>
                          </m:r>
                        </m:sup>
                      </m:sSup>
                      <m:d>
                        <m:dPr>
                          <m:begChr m:val="["/>
                          <m:endChr m:val="]"/>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𝑠𝐼</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−1</m:t>
                              </m:r>
                            </m:sup>
                          </m:sSup>
                        </m:e>
                      </m:d>
                    </m:oMath>
                  </m:oMathPara>
                </a14:m>
                <a:endParaRPr lang="zh-CN" altLang="en-US" dirty="0"/>
              </a:p>
            </p:txBody>
          </p:sp>
        </mc:Choice>
        <mc:Fallback xmlns="">
          <p:sp>
            <p:nvSpPr>
              <p:cNvPr id="3" name="对象 2"/>
              <p:cNvSpPr txBox="1">
                <a:spLocks noRot="1" noChangeAspect="1" noMove="1" noResize="1" noEditPoints="1" noAdjustHandles="1" noChangeArrowheads="1" noChangeShapeType="1" noTextEdit="1"/>
              </p:cNvSpPr>
              <p:nvPr/>
            </p:nvSpPr>
            <p:spPr>
              <a:xfrm>
                <a:off x="1365466" y="3634929"/>
                <a:ext cx="4358662" cy="881037"/>
              </a:xfrm>
              <a:prstGeom prst="rect">
                <a:avLst/>
              </a:prstGeom>
              <a:blipFill rotWithShape="1">
                <a:blip r:embed="rId5"/>
                <a:stretch>
                  <a:fillRect l="-5" t="-21" r="5" b="55"/>
                </a:stretch>
              </a:blipFill>
            </p:spPr>
            <p:txBody>
              <a:bodyPr/>
              <a:lstStyle/>
              <a:p>
                <a:r>
                  <a:rPr lang="zh-CN" altLang="en-US">
                    <a:noFill/>
                  </a:rPr>
                  <a:t> </a:t>
                </a:r>
              </a:p>
            </p:txBody>
          </p:sp>
        </mc:Fallback>
      </mc:AlternateContent>
      <p:sp>
        <p:nvSpPr>
          <p:cNvPr id="11" name="文本框 10"/>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30" grpId="0"/>
      <p:bldP spid="3" grpId="0"/>
      <p:bldP spid="11" grpId="0"/>
    </p:bld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2" y="695274"/>
            <a:ext cx="7638406" cy="3351367"/>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例</a:t>
            </a:r>
            <a:r>
              <a:rPr lang="en-US" altLang="zh-CN" dirty="0">
                <a:solidFill>
                  <a:sysClr val="windowText" lastClr="000000"/>
                </a:solidFill>
                <a:latin typeface="宋体" panose="02010600030101010101" pitchFamily="2" charset="-122"/>
                <a:ea typeface="宋体" panose="02010600030101010101" pitchFamily="2" charset="-122"/>
              </a:rPr>
              <a:t>2.53  </a:t>
            </a:r>
            <a:r>
              <a:rPr lang="zh-CN" altLang="en-US" dirty="0">
                <a:solidFill>
                  <a:sysClr val="windowText" lastClr="000000"/>
                </a:solidFill>
                <a:latin typeface="宋体" panose="02010600030101010101" pitchFamily="2" charset="-122"/>
                <a:ea typeface="宋体" panose="02010600030101010101" pitchFamily="2" charset="-122"/>
              </a:rPr>
              <a:t>已知线性定常系统</a:t>
            </a: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试将该系统按可控性进行分解。</a:t>
            </a: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2555776" y="1563638"/>
                <a:ext cx="5913983" cy="423128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−4</m:t>
                                </m:r>
                              </m:e>
                              <m:e>
                                <m:r>
                                  <a:rPr lang="zh-CN" altLang="en-US" i="1">
                                    <a:solidFill>
                                      <a:srgbClr val="000000"/>
                                    </a:solidFill>
                                    <a:latin typeface="Cambria Math" panose="02040503050406030204" pitchFamily="18" charset="0"/>
                                  </a:rPr>
                                  <m:t>3</m:t>
                                </m:r>
                              </m:e>
                            </m:mr>
                          </m:m>
                        </m:e>
                      </m:d>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𝑢</m:t>
                      </m:r>
                    </m:oMath>
                  </m:oMathPara>
                </a14:m>
                <a:endParaRPr lang="en-US" altLang="zh-CN" i="1" dirty="0">
                  <a:solidFill>
                    <a:srgbClr val="000000"/>
                  </a:solidFill>
                  <a:latin typeface="Cambria Math" panose="02040503050406030204" pitchFamily="18" charset="0"/>
                </a:endParaRPr>
              </a:p>
              <a:p>
                <a:pPr/>
                <a:br>
                  <a:rPr lang="zh-CN" alt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𝐱</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555776" y="1563638"/>
                <a:ext cx="5913983" cy="4231282"/>
              </a:xfrm>
              <a:prstGeom prst="rect">
                <a:avLst/>
              </a:prstGeom>
              <a:blipFill>
                <a:blip r:embed="rId4"/>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2" y="695274"/>
            <a:ext cx="7638406" cy="3363741"/>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解：</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系统可控性矩阵</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indent="467995">
              <a:lnSpc>
                <a:spcPct val="150000"/>
              </a:lnSpc>
            </a:pP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indent="467995">
              <a:lnSpc>
                <a:spcPct val="150000"/>
              </a:lnSpc>
            </a:pP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indent="467995">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Rank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M</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=2&lt;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=3</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，故系统不可控。</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indent="467995">
              <a:lnSpc>
                <a:spcPct val="150000"/>
              </a:lnSpc>
            </a:pP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构造变换矩阵</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在可控性矩阵</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M</a:t>
            </a:r>
            <a:r>
              <a:rPr lang="en-US" altLang="zh-CN" b="1"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中选出两个线性无关的列向量                    </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indent="467995">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和                       </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并另加一个与之线性无关的任意列向量</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p>
          <a:p>
            <a:pPr indent="467995">
              <a:lnSpc>
                <a:spcPct val="150000"/>
              </a:lnSpc>
            </a:pP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indent="467995">
              <a:lnSpc>
                <a:spcPct val="150000"/>
              </a:lnSpc>
            </a:pP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可得</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2163763" y="1035329"/>
                <a:ext cx="4340225" cy="130810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𝐌</m:t>
                      </m:r>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𝐛</m:t>
                                </m:r>
                              </m:e>
                              <m:e>
                                <m:r>
                                  <a:rPr lang="zh-CN" altLang="en-US" i="1">
                                    <a:solidFill>
                                      <a:srgbClr val="000000"/>
                                    </a:solidFill>
                                    <a:latin typeface="Cambria Math" panose="02040503050406030204" pitchFamily="18" charset="0"/>
                                  </a:rPr>
                                  <m:t>𝐀𝐛</m:t>
                                </m:r>
                              </m:e>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𝐀</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𝐛</m:t>
                                </m:r>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−4</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3</m:t>
                                </m:r>
                              </m:e>
                              <m:e>
                                <m:r>
                                  <a:rPr lang="zh-CN" altLang="en-US" i="1">
                                    <a:solidFill>
                                      <a:srgbClr val="000000"/>
                                    </a:solidFill>
                                    <a:latin typeface="Cambria Math" panose="02040503050406030204" pitchFamily="18" charset="0"/>
                                  </a:rPr>
                                  <m:t>8</m:t>
                                </m:r>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163763" y="1035329"/>
                <a:ext cx="4340225" cy="1308100"/>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2163762" y="2377538"/>
                <a:ext cx="1256109" cy="113031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𝑃</m:t>
                          </m:r>
                        </m:e>
                        <m:sub>
                          <m:r>
                            <a:rPr lang="zh-CN" altLang="en-US" i="1">
                              <a:solidFill>
                                <a:srgbClr val="000000"/>
                              </a:solidFill>
                              <a:latin typeface="Cambria Math" panose="02040503050406030204" pitchFamily="18" charset="0"/>
                            </a:rPr>
                            <m:t>𝑐</m:t>
                          </m:r>
                        </m:sub>
                        <m:sup>
                          <m:r>
                            <a:rPr lang="zh-CN" altLang="en-US" i="1">
                              <a:solidFill>
                                <a:srgbClr val="000000"/>
                              </a:solidFill>
                              <a:latin typeface="Cambria Math" panose="02040503050406030204" pitchFamily="18" charset="0"/>
                            </a:rPr>
                            <m:t>−1</m:t>
                          </m:r>
                        </m:sup>
                      </m:sSubSup>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2163762" y="2377538"/>
                <a:ext cx="1256109" cy="1130316"/>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对象 5"/>
              <p:cNvSpPr txBox="1"/>
              <p:nvPr/>
            </p:nvSpPr>
            <p:spPr>
              <a:xfrm>
                <a:off x="799957" y="2811463"/>
                <a:ext cx="1023937" cy="398462"/>
              </a:xfrm>
              <a:prstGeom prst="rect">
                <a:avLst/>
              </a:prstGeom>
            </p:spPr>
            <p:txBody>
              <a:bodyPr>
                <a:normAutofit fontScale="85000" lnSpcReduction="10000"/>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d>
                            <m:dPr>
                              <m:begChr m:val="["/>
                              <m:endChr m:val="]"/>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
                            </m:e>
                          </m:d>
                        </m:e>
                        <m:sup>
                          <m:r>
                            <a:rPr lang="zh-CN" altLang="en-US" i="1">
                              <a:solidFill>
                                <a:srgbClr val="000000"/>
                              </a:solidFill>
                              <a:latin typeface="Cambria Math" panose="02040503050406030204" pitchFamily="18" charset="0"/>
                            </a:rPr>
                            <m:t>𝑇</m:t>
                          </m:r>
                        </m:sup>
                      </m:sSup>
                    </m:oMath>
                  </m:oMathPara>
                </a14:m>
                <a:endParaRPr lang="zh-CN" altLang="en-US" dirty="0"/>
              </a:p>
            </p:txBody>
          </p:sp>
        </mc:Choice>
        <mc:Fallback xmlns="">
          <p:sp>
            <p:nvSpPr>
              <p:cNvPr id="6" name="对象 5"/>
              <p:cNvSpPr txBox="1">
                <a:spLocks noRot="1" noChangeAspect="1" noMove="1" noResize="1" noEditPoints="1" noAdjustHandles="1" noChangeArrowheads="1" noChangeShapeType="1" noTextEdit="1"/>
              </p:cNvSpPr>
              <p:nvPr/>
            </p:nvSpPr>
            <p:spPr>
              <a:xfrm>
                <a:off x="799957" y="2811463"/>
                <a:ext cx="1023937" cy="398462"/>
              </a:xfrm>
              <a:prstGeom prst="rect">
                <a:avLst/>
              </a:prstGeom>
              <a:blipFill>
                <a:blip r:embed="rId6"/>
                <a:stretch>
                  <a:fillRect r="-297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对象 7"/>
              <p:cNvSpPr txBox="1"/>
              <p:nvPr/>
            </p:nvSpPr>
            <p:spPr>
              <a:xfrm>
                <a:off x="2119313" y="2811463"/>
                <a:ext cx="1157287" cy="398462"/>
              </a:xfrm>
              <a:prstGeom prst="rect">
                <a:avLst/>
              </a:prstGeom>
            </p:spPr>
            <p:txBody>
              <a:bodyPr>
                <a:normAutofit fontScale="85000" lnSpcReduction="10000"/>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d>
                            <m:dPr>
                              <m:begChr m:val="["/>
                              <m:endChr m:val="]"/>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3</m:t>
                                    </m:r>
                                  </m:e>
                                </m:mr>
                              </m:m>
                            </m:e>
                          </m:d>
                        </m:e>
                        <m:sup>
                          <m:r>
                            <a:rPr lang="zh-CN" altLang="en-US" i="1">
                              <a:solidFill>
                                <a:srgbClr val="000000"/>
                              </a:solidFill>
                              <a:latin typeface="Cambria Math" panose="02040503050406030204" pitchFamily="18" charset="0"/>
                            </a:rPr>
                            <m:t>𝑇</m:t>
                          </m:r>
                        </m:sup>
                      </m:sSup>
                    </m:oMath>
                  </m:oMathPara>
                </a14:m>
                <a:endParaRPr lang="zh-CN" altLang="en-US" dirty="0"/>
              </a:p>
            </p:txBody>
          </p:sp>
        </mc:Choice>
        <mc:Fallback xmlns="">
          <p:sp>
            <p:nvSpPr>
              <p:cNvPr id="8" name="对象 7"/>
              <p:cNvSpPr txBox="1">
                <a:spLocks noRot="1" noChangeAspect="1" noMove="1" noResize="1" noEditPoints="1" noAdjustHandles="1" noChangeArrowheads="1" noChangeShapeType="1" noTextEdit="1"/>
              </p:cNvSpPr>
              <p:nvPr/>
            </p:nvSpPr>
            <p:spPr>
              <a:xfrm>
                <a:off x="2119313" y="2811463"/>
                <a:ext cx="1157287" cy="398462"/>
              </a:xfrm>
              <a:prstGeom prst="rect">
                <a:avLst/>
              </a:prstGeom>
              <a:blipFill>
                <a:blip r:embed="rId7"/>
                <a:stretch>
                  <a:fillRect r="-31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对象 13"/>
              <p:cNvSpPr txBox="1"/>
              <p:nvPr/>
            </p:nvSpPr>
            <p:spPr>
              <a:xfrm>
                <a:off x="814404" y="3109392"/>
                <a:ext cx="1023937" cy="398462"/>
              </a:xfrm>
              <a:prstGeom prst="rect">
                <a:avLst/>
              </a:prstGeom>
            </p:spPr>
            <p:txBody>
              <a:bodyPr>
                <a:normAutofit fontScale="85000" lnSpcReduction="10000"/>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d>
                            <m:dPr>
                              <m:begChr m:val="["/>
                              <m:endChr m:val="]"/>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
                            </m:e>
                          </m:d>
                        </m:e>
                        <m:sup>
                          <m:r>
                            <a:rPr lang="zh-CN" altLang="en-US" i="1">
                              <a:solidFill>
                                <a:srgbClr val="000000"/>
                              </a:solidFill>
                              <a:latin typeface="Cambria Math" panose="02040503050406030204" pitchFamily="18" charset="0"/>
                            </a:rPr>
                            <m:t>𝑇</m:t>
                          </m:r>
                        </m:sup>
                      </m:sSup>
                    </m:oMath>
                  </m:oMathPara>
                </a14:m>
                <a:endParaRPr lang="zh-CN" altLang="en-US" dirty="0"/>
              </a:p>
            </p:txBody>
          </p:sp>
        </mc:Choice>
        <mc:Fallback xmlns="">
          <p:sp>
            <p:nvSpPr>
              <p:cNvPr id="14" name="对象 13"/>
              <p:cNvSpPr txBox="1">
                <a:spLocks noRot="1" noChangeAspect="1" noMove="1" noResize="1" noEditPoints="1" noAdjustHandles="1" noChangeArrowheads="1" noChangeShapeType="1" noTextEdit="1"/>
              </p:cNvSpPr>
              <p:nvPr/>
            </p:nvSpPr>
            <p:spPr>
              <a:xfrm>
                <a:off x="814404" y="3109392"/>
                <a:ext cx="1023937" cy="398462"/>
              </a:xfrm>
              <a:prstGeom prst="rect">
                <a:avLst/>
              </a:prstGeom>
              <a:blipFill>
                <a:blip r:embed="rId8"/>
                <a:stretch>
                  <a:fillRect r="-297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对象 10"/>
              <p:cNvSpPr txBox="1"/>
              <p:nvPr/>
            </p:nvSpPr>
            <p:spPr>
              <a:xfrm>
                <a:off x="3059832" y="3541963"/>
                <a:ext cx="3599656" cy="218874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𝐏</m:t>
                          </m:r>
                        </m:e>
                        <m:sub>
                          <m:r>
                            <m:rPr>
                              <m:sty m:val="p"/>
                            </m:rPr>
                            <a:rPr lang="zh-CN" altLang="en-US" i="0">
                              <a:solidFill>
                                <a:srgbClr val="000000"/>
                              </a:solidFill>
                              <a:latin typeface="Cambria Math" panose="02040503050406030204" pitchFamily="18" charset="0"/>
                            </a:rPr>
                            <m:t>c</m:t>
                          </m:r>
                        </m:sub>
                        <m:sup>
                          <m:r>
                            <a:rPr lang="zh-CN" altLang="en-US" i="1">
                              <a:solidFill>
                                <a:srgbClr val="000000"/>
                              </a:solidFill>
                              <a:latin typeface="Cambria Math" panose="02040503050406030204" pitchFamily="18" charset="0"/>
                            </a:rPr>
                            <m:t>−1</m:t>
                          </m:r>
                        </m:sup>
                      </m:sSubSup>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3</m:t>
                                </m:r>
                              </m:e>
                              <m:e>
                                <m:r>
                                  <a:rPr lang="zh-CN" altLang="en-US" i="1">
                                    <a:solidFill>
                                      <a:srgbClr val="000000"/>
                                    </a:solidFill>
                                    <a:latin typeface="Cambria Math" panose="02040503050406030204" pitchFamily="18" charset="0"/>
                                  </a:rPr>
                                  <m:t>0</m:t>
                                </m:r>
                              </m:e>
                            </m:mr>
                          </m:m>
                        </m:e>
                      </m:d>
                    </m:oMath>
                  </m:oMathPara>
                </a14:m>
                <a:endParaRPr lang="zh-CN" altLang="en-US" dirty="0"/>
              </a:p>
            </p:txBody>
          </p:sp>
        </mc:Choice>
        <mc:Fallback xmlns="">
          <p:sp>
            <p:nvSpPr>
              <p:cNvPr id="11" name="对象 10"/>
              <p:cNvSpPr txBox="1">
                <a:spLocks noRot="1" noChangeAspect="1" noMove="1" noResize="1" noEditPoints="1" noAdjustHandles="1" noChangeArrowheads="1" noChangeShapeType="1" noTextEdit="1"/>
              </p:cNvSpPr>
              <p:nvPr/>
            </p:nvSpPr>
            <p:spPr>
              <a:xfrm>
                <a:off x="3059832" y="3541963"/>
                <a:ext cx="3599656" cy="2188740"/>
              </a:xfrm>
              <a:prstGeom prst="rect">
                <a:avLst/>
              </a:prstGeom>
              <a:blipFill>
                <a:blip r:embed="rId9"/>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2" y="695274"/>
            <a:ext cx="7638406" cy="442878"/>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计算矩阵   ，有</a:t>
            </a: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1763713" y="757238"/>
                <a:ext cx="1512143" cy="203053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𝑃</m:t>
                          </m:r>
                        </m:e>
                        <m:sub>
                          <m:r>
                            <a:rPr lang="zh-CN" altLang="en-US" i="1">
                              <a:solidFill>
                                <a:srgbClr val="000000"/>
                              </a:solidFill>
                              <a:latin typeface="Cambria Math" panose="02040503050406030204" pitchFamily="18" charset="0"/>
                            </a:rPr>
                            <m:t>𝑐</m:t>
                          </m:r>
                        </m:sub>
                      </m:sSub>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763713" y="757238"/>
                <a:ext cx="1512143" cy="2030536"/>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2752725" y="700088"/>
                <a:ext cx="3938588" cy="259174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𝐏</m:t>
                          </m:r>
                        </m:e>
                        <m:sub>
                          <m:r>
                            <m:rPr>
                              <m:sty m:val="p"/>
                            </m:rPr>
                            <a:rPr lang="zh-CN" altLang="en-US" i="0">
                              <a:solidFill>
                                <a:srgbClr val="000000"/>
                              </a:solidFill>
                              <a:latin typeface="Cambria Math" panose="02040503050406030204" pitchFamily="18" charset="0"/>
                            </a:rPr>
                            <m:t>c</m:t>
                          </m:r>
                        </m:sub>
                      </m:sSub>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𝐏</m:t>
                                  </m:r>
                                </m:e>
                                <m:sub>
                                  <m:r>
                                    <m:rPr>
                                      <m:sty m:val="p"/>
                                    </m:rPr>
                                    <a:rPr lang="zh-CN" altLang="en-US" i="0">
                                      <a:solidFill>
                                        <a:srgbClr val="000000"/>
                                      </a:solidFill>
                                      <a:latin typeface="Cambria Math" panose="02040503050406030204" pitchFamily="18" charset="0"/>
                                    </a:rPr>
                                    <m:t>C</m:t>
                                  </m:r>
                                </m:sub>
                                <m:sup>
                                  <m:r>
                                    <a:rPr lang="zh-CN" altLang="en-US" i="1">
                                      <a:solidFill>
                                        <a:srgbClr val="000000"/>
                                      </a:solidFill>
                                      <a:latin typeface="Cambria Math" panose="02040503050406030204" pitchFamily="18" charset="0"/>
                                    </a:rPr>
                                    <m:t>−1</m:t>
                                  </m:r>
                                </m:sup>
                              </m:sSubSup>
                            </m:e>
                          </m:d>
                        </m:e>
                        <m:sup>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3</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2752725" y="700088"/>
                <a:ext cx="3938588" cy="2591742"/>
              </a:xfrm>
              <a:prstGeom prst="rect">
                <a:avLst/>
              </a:prstGeom>
              <a:blipFill>
                <a:blip r:embed="rId5"/>
                <a:stretch>
                  <a:fillRect/>
                </a:stretch>
              </a:blipFill>
            </p:spPr>
            <p:txBody>
              <a:bodyPr/>
              <a:lstStyle/>
              <a:p>
                <a:r>
                  <a:rPr lang="zh-CN" altLang="en-US">
                    <a:noFill/>
                  </a:rPr>
                  <a:t> </a:t>
                </a:r>
              </a:p>
            </p:txBody>
          </p:sp>
        </mc:Fallback>
      </mc:AlternateContent>
      <p:sp>
        <p:nvSpPr>
          <p:cNvPr id="12" name="矩形 11"/>
          <p:cNvSpPr/>
          <p:nvPr/>
        </p:nvSpPr>
        <p:spPr>
          <a:xfrm>
            <a:off x="282982" y="1435661"/>
            <a:ext cx="7638406" cy="3351367"/>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将   和    带入计算得</a:t>
            </a: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因此，系统的可控子系统为                </a:t>
            </a: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不可控子系统为</a:t>
            </a: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14" name="对象 13"/>
              <p:cNvSpPr txBox="1"/>
              <p:nvPr/>
            </p:nvSpPr>
            <p:spPr>
              <a:xfrm>
                <a:off x="1097100" y="1508111"/>
                <a:ext cx="320675" cy="44291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𝑃</m:t>
                          </m:r>
                        </m:e>
                        <m:sub>
                          <m:r>
                            <a:rPr lang="zh-CN" altLang="en-US" i="1">
                              <a:solidFill>
                                <a:srgbClr val="000000"/>
                              </a:solidFill>
                              <a:latin typeface="Cambria Math" panose="02040503050406030204" pitchFamily="18" charset="0"/>
                            </a:rPr>
                            <m:t>𝑐</m:t>
                          </m:r>
                        </m:sub>
                      </m:sSub>
                    </m:oMath>
                  </m:oMathPara>
                </a14:m>
                <a:endParaRPr lang="zh-CN" altLang="en-US" dirty="0"/>
              </a:p>
            </p:txBody>
          </p:sp>
        </mc:Choice>
        <mc:Fallback xmlns="">
          <p:sp>
            <p:nvSpPr>
              <p:cNvPr id="14" name="对象 13"/>
              <p:cNvSpPr txBox="1">
                <a:spLocks noRot="1" noChangeAspect="1" noMove="1" noResize="1" noEditPoints="1" noAdjustHandles="1" noChangeArrowheads="1" noChangeShapeType="1" noTextEdit="1"/>
              </p:cNvSpPr>
              <p:nvPr/>
            </p:nvSpPr>
            <p:spPr>
              <a:xfrm>
                <a:off x="1097100" y="1508111"/>
                <a:ext cx="320675" cy="442913"/>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对象 15"/>
              <p:cNvSpPr txBox="1"/>
              <p:nvPr/>
            </p:nvSpPr>
            <p:spPr>
              <a:xfrm>
                <a:off x="1598903" y="1508111"/>
                <a:ext cx="468312" cy="46831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𝑃</m:t>
                          </m:r>
                        </m:e>
                        <m:sub>
                          <m:r>
                            <a:rPr lang="zh-CN" altLang="en-US" i="1">
                              <a:solidFill>
                                <a:srgbClr val="000000"/>
                              </a:solidFill>
                              <a:latin typeface="Cambria Math" panose="02040503050406030204" pitchFamily="18" charset="0"/>
                            </a:rPr>
                            <m:t>𝑐</m:t>
                          </m:r>
                        </m:sub>
                        <m:sup>
                          <m:r>
                            <a:rPr lang="zh-CN" altLang="en-US" i="1">
                              <a:solidFill>
                                <a:srgbClr val="000000"/>
                              </a:solidFill>
                              <a:latin typeface="Cambria Math" panose="02040503050406030204" pitchFamily="18" charset="0"/>
                            </a:rPr>
                            <m:t>−1</m:t>
                          </m:r>
                        </m:sup>
                      </m:sSubSup>
                    </m:oMath>
                  </m:oMathPara>
                </a14:m>
                <a:endParaRPr lang="zh-CN" altLang="en-US" dirty="0"/>
              </a:p>
            </p:txBody>
          </p:sp>
        </mc:Choice>
        <mc:Fallback xmlns="">
          <p:sp>
            <p:nvSpPr>
              <p:cNvPr id="16" name="对象 15"/>
              <p:cNvSpPr txBox="1">
                <a:spLocks noRot="1" noChangeAspect="1" noMove="1" noResize="1" noEditPoints="1" noAdjustHandles="1" noChangeArrowheads="1" noChangeShapeType="1" noTextEdit="1"/>
              </p:cNvSpPr>
              <p:nvPr/>
            </p:nvSpPr>
            <p:spPr>
              <a:xfrm>
                <a:off x="1598903" y="1508111"/>
                <a:ext cx="468312" cy="468313"/>
              </a:xfrm>
              <a:prstGeom prst="rect">
                <a:avLst/>
              </a:prstGeom>
              <a:blipFill>
                <a:blip r:embed="rId7"/>
                <a:stretch>
                  <a:fillRect r="-1168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对象 8"/>
              <p:cNvSpPr txBox="1"/>
              <p:nvPr/>
            </p:nvSpPr>
            <p:spPr>
              <a:xfrm>
                <a:off x="953915" y="1939805"/>
                <a:ext cx="3888532" cy="266474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𝐀</m:t>
                          </m:r>
                        </m:e>
                      </m:ba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𝐏</m:t>
                          </m:r>
                        </m:e>
                        <m:sub>
                          <m:r>
                            <m:rPr>
                              <m:sty m:val="p"/>
                            </m:rPr>
                            <a:rPr lang="zh-CN" altLang="en-US" i="0">
                              <a:solidFill>
                                <a:srgbClr val="000000"/>
                              </a:solidFill>
                              <a:latin typeface="Cambria Math" panose="02040503050406030204" pitchFamily="18" charset="0"/>
                            </a:rPr>
                            <m:t>c</m:t>
                          </m:r>
                        </m:sub>
                      </m:sSub>
                      <m:r>
                        <a:rPr lang="zh-CN" altLang="en-US" i="1">
                          <a:solidFill>
                            <a:srgbClr val="000000"/>
                          </a:solidFill>
                          <a:latin typeface="Cambria Math" panose="02040503050406030204" pitchFamily="18" charset="0"/>
                        </a:rPr>
                        <m:t>𝐀</m:t>
                      </m:r>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𝐏</m:t>
                          </m:r>
                        </m:e>
                        <m:sub>
                          <m:r>
                            <m:rPr>
                              <m:sty m:val="p"/>
                            </m:rPr>
                            <a:rPr lang="zh-CN" altLang="en-US" i="0">
                              <a:solidFill>
                                <a:srgbClr val="000000"/>
                              </a:solidFill>
                              <a:latin typeface="Cambria Math" panose="02040503050406030204" pitchFamily="18" charset="0"/>
                            </a:rPr>
                            <m:t>c</m:t>
                          </m:r>
                        </m:sub>
                        <m:sup>
                          <m:r>
                            <a:rPr lang="zh-CN" altLang="en-US" i="1">
                              <a:solidFill>
                                <a:srgbClr val="000000"/>
                              </a:solidFill>
                              <a:latin typeface="Cambria Math" panose="02040503050406030204" pitchFamily="18" charset="0"/>
                            </a:rPr>
                            <m:t>−1</m:t>
                          </m:r>
                        </m:sup>
                      </m:sSubSup>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−4</m:t>
                                </m:r>
                              </m:e>
                              <m:e>
                                <m:r>
                                  <a:rPr lang="zh-CN" altLang="en-US" i="1">
                                    <a:solidFill>
                                      <a:srgbClr val="000000"/>
                                    </a:solidFill>
                                    <a:latin typeface="Cambria Math" panose="02040503050406030204" pitchFamily="18" charset="0"/>
                                  </a:rPr>
                                  <m:t>2</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4</m:t>
                                </m:r>
                              </m:e>
                              <m:e>
                                <m:r>
                                  <a:rPr lang="zh-CN" altLang="en-US" i="1">
                                    <a:solidFill>
                                      <a:srgbClr val="000000"/>
                                    </a:solidFill>
                                    <a:latin typeface="Cambria Math" panose="02040503050406030204" pitchFamily="18" charset="0"/>
                                  </a:rPr>
                                  <m:t>−2</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
                        </m:e>
                      </m:d>
                    </m:oMath>
                  </m:oMathPara>
                </a14:m>
                <a:endParaRPr lang="zh-CN" altLang="en-US" dirty="0"/>
              </a:p>
            </p:txBody>
          </p:sp>
        </mc:Choice>
        <mc:Fallback xmlns="">
          <p:sp>
            <p:nvSpPr>
              <p:cNvPr id="9" name="对象 8"/>
              <p:cNvSpPr txBox="1">
                <a:spLocks noRot="1" noChangeAspect="1" noMove="1" noResize="1" noEditPoints="1" noAdjustHandles="1" noChangeArrowheads="1" noChangeShapeType="1" noTextEdit="1"/>
              </p:cNvSpPr>
              <p:nvPr/>
            </p:nvSpPr>
            <p:spPr>
              <a:xfrm>
                <a:off x="953915" y="1939805"/>
                <a:ext cx="3888532" cy="2664742"/>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对象 10"/>
              <p:cNvSpPr txBox="1"/>
              <p:nvPr/>
            </p:nvSpPr>
            <p:spPr>
              <a:xfrm>
                <a:off x="4122449" y="1795308"/>
                <a:ext cx="3254374" cy="258762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𝐁</m:t>
                          </m:r>
                        </m:e>
                      </m:ba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𝐏</m:t>
                          </m:r>
                        </m:e>
                        <m:sub>
                          <m:r>
                            <m:rPr>
                              <m:sty m:val="p"/>
                            </m:rPr>
                            <a:rPr lang="zh-CN" altLang="en-US" i="0">
                              <a:solidFill>
                                <a:srgbClr val="000000"/>
                              </a:solidFill>
                              <a:latin typeface="Cambria Math" panose="02040503050406030204" pitchFamily="18" charset="0"/>
                            </a:rPr>
                            <m:t>c</m:t>
                          </m:r>
                        </m:sub>
                      </m:sSub>
                      <m:r>
                        <a:rPr lang="zh-CN" altLang="en-US" i="1">
                          <a:solidFill>
                            <a:srgbClr val="000000"/>
                          </a:solidFill>
                          <a:latin typeface="Cambria Math" panose="02040503050406030204" pitchFamily="18" charset="0"/>
                        </a:rPr>
                        <m:t>𝐁</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m:t>
                                </m:r>
                              </m:e>
                            </m:mr>
                            <m:mr>
                              <m:e>
                                <m:r>
                                  <a:rPr lang="zh-CN" altLang="en-US" i="1">
                                    <a:solidFill>
                                      <a:srgbClr val="000000"/>
                                    </a:solidFill>
                                    <a:latin typeface="Cambria Math" panose="02040503050406030204" pitchFamily="18" charset="0"/>
                                  </a:rPr>
                                  <m:t>0</m:t>
                                </m:r>
                              </m:e>
                            </m:mr>
                          </m:m>
                        </m:e>
                      </m:d>
                    </m:oMath>
                  </m:oMathPara>
                </a14:m>
                <a:endParaRPr lang="zh-CN" altLang="en-US" dirty="0"/>
              </a:p>
            </p:txBody>
          </p:sp>
        </mc:Choice>
        <mc:Fallback xmlns="">
          <p:sp>
            <p:nvSpPr>
              <p:cNvPr id="11" name="对象 10"/>
              <p:cNvSpPr txBox="1">
                <a:spLocks noRot="1" noChangeAspect="1" noMove="1" noResize="1" noEditPoints="1" noAdjustHandles="1" noChangeArrowheads="1" noChangeShapeType="1" noTextEdit="1"/>
              </p:cNvSpPr>
              <p:nvPr/>
            </p:nvSpPr>
            <p:spPr>
              <a:xfrm>
                <a:off x="4122449" y="1795308"/>
                <a:ext cx="3254374" cy="2587625"/>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对象 14"/>
              <p:cNvSpPr txBox="1"/>
              <p:nvPr/>
            </p:nvSpPr>
            <p:spPr>
              <a:xfrm>
                <a:off x="6008853" y="2143397"/>
                <a:ext cx="3113087" cy="179181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𝐂</m:t>
                          </m:r>
                        </m:e>
                      </m:ba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𝐂</m:t>
                      </m:r>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𝐏</m:t>
                          </m:r>
                        </m:e>
                        <m:sub>
                          <m:r>
                            <m:rPr>
                              <m:sty m:val="p"/>
                            </m:rPr>
                            <a:rPr lang="zh-CN" altLang="en-US" i="0">
                              <a:solidFill>
                                <a:srgbClr val="000000"/>
                              </a:solidFill>
                              <a:latin typeface="Cambria Math" panose="02040503050406030204" pitchFamily="18" charset="0"/>
                            </a:rPr>
                            <m:t>c</m:t>
                          </m:r>
                        </m:sub>
                        <m:sup>
                          <m:r>
                            <a:rPr lang="zh-CN" altLang="en-US" i="1">
                              <a:solidFill>
                                <a:srgbClr val="000000"/>
                              </a:solidFill>
                              <a:latin typeface="Cambria Math" panose="02040503050406030204" pitchFamily="18" charset="0"/>
                            </a:rPr>
                            <m:t>−1</m:t>
                          </m:r>
                        </m:sup>
                      </m:sSubSup>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−1</m:t>
                                </m:r>
                              </m:e>
                            </m:mr>
                          </m:m>
                        </m:e>
                      </m:d>
                    </m:oMath>
                  </m:oMathPara>
                </a14:m>
                <a:endParaRPr lang="zh-CN" altLang="en-US" dirty="0"/>
              </a:p>
            </p:txBody>
          </p:sp>
        </mc:Choice>
        <mc:Fallback xmlns="">
          <p:sp>
            <p:nvSpPr>
              <p:cNvPr id="15" name="对象 14"/>
              <p:cNvSpPr txBox="1">
                <a:spLocks noRot="1" noChangeAspect="1" noMove="1" noResize="1" noEditPoints="1" noAdjustHandles="1" noChangeArrowheads="1" noChangeShapeType="1" noTextEdit="1"/>
              </p:cNvSpPr>
              <p:nvPr/>
            </p:nvSpPr>
            <p:spPr>
              <a:xfrm>
                <a:off x="6008853" y="2143397"/>
                <a:ext cx="3113087" cy="1791816"/>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对象 17"/>
              <p:cNvSpPr txBox="1"/>
              <p:nvPr/>
            </p:nvSpPr>
            <p:spPr>
              <a:xfrm>
                <a:off x="1097100" y="3045234"/>
                <a:ext cx="5523904" cy="215679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r>
                            <m:rPr>
                              <m:sty m:val="p"/>
                            </m:rPr>
                            <a:rPr lang="zh-CN" altLang="en-US" i="0">
                              <a:solidFill>
                                <a:srgbClr val="000000"/>
                              </a:solidFill>
                              <a:latin typeface="Cambria Math" panose="02040503050406030204" pitchFamily="18" charset="0"/>
                            </a:rPr>
                            <m:t>c</m:t>
                          </m:r>
                        </m:sub>
                      </m:sSub>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−4</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4</m:t>
                                </m:r>
                              </m:e>
                            </m:mr>
                          </m:m>
                        </m:e>
                      </m:d>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𝐱</m:t>
                          </m:r>
                        </m:e>
                        <m:sub>
                          <m:r>
                            <m:rPr>
                              <m:sty m:val="p"/>
                            </m:rPr>
                            <a:rPr lang="zh-CN" altLang="en-US" i="0">
                              <a:solidFill>
                                <a:srgbClr val="000000"/>
                              </a:solidFill>
                              <a:latin typeface="Cambria Math" panose="02040503050406030204" pitchFamily="18" charset="0"/>
                            </a:rPr>
                            <m:t>c</m:t>
                          </m:r>
                        </m:sub>
                      </m:sSub>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2</m:t>
                                </m:r>
                              </m:e>
                            </m:mr>
                            <m:mr>
                              <m:e>
                                <m:r>
                                  <a:rPr lang="zh-CN" altLang="en-US" i="1">
                                    <a:solidFill>
                                      <a:srgbClr val="000000"/>
                                    </a:solidFill>
                                    <a:latin typeface="Cambria Math" panose="02040503050406030204" pitchFamily="18" charset="0"/>
                                  </a:rPr>
                                  <m:t>−2</m:t>
                                </m:r>
                              </m:e>
                            </m:mr>
                          </m:m>
                        </m:e>
                      </m:d>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𝐱</m:t>
                          </m:r>
                        </m:e>
                        <m:sub>
                          <m:r>
                            <m:rPr>
                              <m:sty m:val="p"/>
                            </m:rPr>
                            <a:rPr lang="zh-CN" altLang="en-US" i="0">
                              <a:solidFill>
                                <a:srgbClr val="000000"/>
                              </a:solidFill>
                              <a:latin typeface="Cambria Math" panose="02040503050406030204" pitchFamily="18" charset="0"/>
                            </a:rPr>
                            <m:t>c</m:t>
                          </m:r>
                        </m:sub>
                      </m:sSub>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m:t>
                                </m:r>
                              </m:e>
                            </m:mr>
                          </m:m>
                        </m:e>
                      </m:d>
                      <m:r>
                        <a:rPr lang="zh-CN" altLang="en-US" i="1">
                          <a:solidFill>
                            <a:srgbClr val="000000"/>
                          </a:solidFill>
                          <a:latin typeface="Cambria Math" panose="02040503050406030204" pitchFamily="18" charset="0"/>
                        </a:rPr>
                        <m:t>𝑢</m:t>
                      </m:r>
                    </m:oMath>
                  </m:oMathPara>
                </a14:m>
                <a:endParaRPr lang="en-US" altLang="zh-CN" i="1" dirty="0">
                  <a:solidFill>
                    <a:srgbClr val="000000"/>
                  </a:solidFill>
                  <a:latin typeface="Cambria Math" panose="02040503050406030204" pitchFamily="18" charset="0"/>
                </a:endParaRPr>
              </a:p>
              <a:p>
                <a:pPr/>
                <a:r>
                  <a:rPr lang="en-US" altLang="zh-CN" i="1" dirty="0">
                    <a:solidFill>
                      <a:srgbClr val="000000"/>
                    </a:solidFill>
                    <a:latin typeface="Cambria Math" panose="02040503050406030204" pitchFamily="18" charset="0"/>
                  </a:rPr>
                  <a:t>\</a:t>
                </a:r>
                <a:br>
                  <a:rPr lang="zh-CN" alt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𝐲</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2</m:t>
                                </m:r>
                              </m:e>
                            </m:mr>
                          </m:m>
                        </m:e>
                      </m:d>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𝐱</m:t>
                          </m:r>
                        </m:e>
                        <m:sub>
                          <m:r>
                            <m:rPr>
                              <m:sty m:val="p"/>
                            </m:rPr>
                            <a:rPr lang="zh-CN" altLang="en-US" i="0">
                              <a:solidFill>
                                <a:srgbClr val="000000"/>
                              </a:solidFill>
                              <a:latin typeface="Cambria Math" panose="02040503050406030204" pitchFamily="18" charset="0"/>
                            </a:rPr>
                            <m:t>c</m:t>
                          </m:r>
                        </m:sub>
                      </m:sSub>
                    </m:oMath>
                  </m:oMathPara>
                </a14:m>
                <a:endParaRPr lang="zh-CN" altLang="en-US" dirty="0"/>
              </a:p>
            </p:txBody>
          </p:sp>
        </mc:Choice>
        <mc:Fallback xmlns="">
          <p:sp>
            <p:nvSpPr>
              <p:cNvPr id="18" name="对象 17"/>
              <p:cNvSpPr txBox="1">
                <a:spLocks noRot="1" noChangeAspect="1" noMove="1" noResize="1" noEditPoints="1" noAdjustHandles="1" noChangeArrowheads="1" noChangeShapeType="1" noTextEdit="1"/>
              </p:cNvSpPr>
              <p:nvPr/>
            </p:nvSpPr>
            <p:spPr>
              <a:xfrm>
                <a:off x="1097100" y="3045234"/>
                <a:ext cx="5523904" cy="2156792"/>
              </a:xfrm>
              <a:prstGeom prst="rect">
                <a:avLst/>
              </a:prstGeom>
              <a:blipFill>
                <a:blip r:embed="rId11"/>
                <a:stretch>
                  <a:fillRect l="-99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对象 19"/>
              <p:cNvSpPr txBox="1"/>
              <p:nvPr/>
            </p:nvSpPr>
            <p:spPr>
              <a:xfrm>
                <a:off x="5656565" y="4097560"/>
                <a:ext cx="1165225" cy="93186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𝑐</m:t>
                              </m:r>
                            </m:e>
                          </m:ba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𝐱</m:t>
                          </m:r>
                        </m:e>
                        <m:sub>
                          <m:bar>
                            <m:barPr>
                              <m:pos m:val="top"/>
                              <m:ctrlPr>
                                <a:rPr lang="zh-CN" altLang="en-US" i="1">
                                  <a:solidFill>
                                    <a:srgbClr val="000000"/>
                                  </a:solidFill>
                                  <a:latin typeface="Cambria Math" panose="02040503050406030204" pitchFamily="18" charset="0"/>
                                </a:rPr>
                              </m:ctrlPr>
                            </m:barPr>
                            <m:e>
                              <m:r>
                                <m:rPr>
                                  <m:sty m:val="p"/>
                                </m:rPr>
                                <a:rPr lang="zh-CN" altLang="en-US" i="0">
                                  <a:solidFill>
                                    <a:srgbClr val="000000"/>
                                  </a:solidFill>
                                  <a:latin typeface="Cambria Math" panose="02040503050406030204" pitchFamily="18" charset="0"/>
                                </a:rPr>
                                <m:t>c</m:t>
                              </m:r>
                            </m:e>
                          </m:bar>
                        </m:sub>
                      </m:sSub>
                    </m:oMath>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𝐲</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𝐱</m:t>
                          </m:r>
                        </m:e>
                        <m:sub>
                          <m:acc>
                            <m:accPr>
                              <m:chr m:val="̄"/>
                              <m:ctrlPr>
                                <a:rPr lang="zh-CN" altLang="en-US" i="1">
                                  <a:solidFill>
                                    <a:srgbClr val="000000"/>
                                  </a:solidFill>
                                  <a:latin typeface="Cambria Math" panose="02040503050406030204" pitchFamily="18" charset="0"/>
                                </a:rPr>
                              </m:ctrlPr>
                            </m:accPr>
                            <m:e>
                              <m:r>
                                <m:rPr>
                                  <m:sty m:val="p"/>
                                </m:rPr>
                                <a:rPr lang="zh-CN" altLang="en-US" i="0">
                                  <a:solidFill>
                                    <a:srgbClr val="000000"/>
                                  </a:solidFill>
                                  <a:latin typeface="Cambria Math" panose="02040503050406030204" pitchFamily="18" charset="0"/>
                                </a:rPr>
                                <m:t>c</m:t>
                              </m:r>
                            </m:e>
                          </m:acc>
                        </m:sub>
                      </m:sSub>
                    </m:oMath>
                  </m:oMathPara>
                </a14:m>
                <a:endParaRPr lang="zh-CN" altLang="en-US" dirty="0"/>
              </a:p>
            </p:txBody>
          </p:sp>
        </mc:Choice>
        <mc:Fallback xmlns="">
          <p:sp>
            <p:nvSpPr>
              <p:cNvPr id="20" name="对象 19"/>
              <p:cNvSpPr txBox="1">
                <a:spLocks noRot="1" noChangeAspect="1" noMove="1" noResize="1" noEditPoints="1" noAdjustHandles="1" noChangeArrowheads="1" noChangeShapeType="1" noTextEdit="1"/>
              </p:cNvSpPr>
              <p:nvPr/>
            </p:nvSpPr>
            <p:spPr>
              <a:xfrm>
                <a:off x="5656565" y="4097560"/>
                <a:ext cx="1165225" cy="931863"/>
              </a:xfrm>
              <a:prstGeom prst="rect">
                <a:avLst/>
              </a:prstGeom>
              <a:blipFill>
                <a:blip r:embed="rId12"/>
                <a:stretch>
                  <a:fillRect r="-1571"/>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9" grpId="0"/>
      <p:bldP spid="11" grpId="0"/>
      <p:bldP spid="15" grpId="0"/>
      <p:bldP spid="18" grpId="0"/>
      <p:bldP spid="20" grpId="0"/>
    </p:bld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2" y="695274"/>
            <a:ext cx="7638406" cy="3766865"/>
          </a:xfrm>
          <a:prstGeom prst="rect">
            <a:avLst/>
          </a:prstGeom>
          <a:noFill/>
        </p:spPr>
        <p:txBody>
          <a:bodyPr wrap="square">
            <a:spAutoFit/>
          </a:bodyPr>
          <a:lstStyle/>
          <a:p>
            <a:pPr indent="467995">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2.</a:t>
            </a:r>
            <a:r>
              <a:rPr lang="zh-CN" altLang="en-US" dirty="0">
                <a:solidFill>
                  <a:sysClr val="windowText" lastClr="000000"/>
                </a:solidFill>
                <a:latin typeface="宋体" panose="02010600030101010101" pitchFamily="2" charset="-122"/>
                <a:ea typeface="宋体" panose="02010600030101010101" pitchFamily="2" charset="-122"/>
              </a:rPr>
              <a:t>按可观测性分解</a:t>
            </a: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设不可观测系统的状态空间表达式为</a:t>
            </a: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gn="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(2.207)</a:t>
            </a: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系统</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可观测性矩阵</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indent="467995">
              <a:lnSpc>
                <a:spcPct val="150000"/>
              </a:lnSpc>
            </a:pP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indent="467995">
              <a:lnSpc>
                <a:spcPct val="150000"/>
              </a:lnSpc>
            </a:pP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indent="467995">
              <a:lnSpc>
                <a:spcPct val="150000"/>
              </a:lnSpc>
            </a:pP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的秩 </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rank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 </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h </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&lt;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a:t>
            </a:r>
          </a:p>
          <a:p>
            <a:pPr indent="467995">
              <a:lnSpc>
                <a:spcPct val="150000"/>
              </a:lnSpc>
            </a:pP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对式</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(2.207)</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进行相似（非奇异）变换</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3635375" y="1554163"/>
                <a:ext cx="2448793" cy="137953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𝐵𝑢</m:t>
                                </m:r>
                              </m:e>
                            </m:mr>
                            <m:mr>
                              <m:e>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𝐶𝑥</m:t>
                                </m:r>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3635375" y="1554163"/>
                <a:ext cx="2448793" cy="137953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3363726" y="2355726"/>
                <a:ext cx="2583284" cy="180483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𝑁</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𝐂</m:t>
                                </m:r>
                              </m:e>
                            </m:mr>
                            <m:mr>
                              <m:e>
                                <m:r>
                                  <a:rPr lang="zh-CN" altLang="en-US" i="1">
                                    <a:solidFill>
                                      <a:srgbClr val="000000"/>
                                    </a:solidFill>
                                    <a:latin typeface="Cambria Math" panose="02040503050406030204" pitchFamily="18" charset="0"/>
                                  </a:rPr>
                                  <m:t>𝐂𝐀</m:t>
                                </m:r>
                              </m:e>
                            </m:mr>
                            <m:mr>
                              <m:e>
                                <m:r>
                                  <a:rPr lang="zh-CN" altLang="en-US" i="1">
                                    <a:solidFill>
                                      <a:srgbClr val="000000"/>
                                    </a:solidFill>
                                    <a:latin typeface="Cambria Math" panose="02040503050406030204" pitchFamily="18" charset="0"/>
                                  </a:rPr>
                                  <m:t>⋮</m:t>
                                </m:r>
                              </m:e>
                            </m:mr>
                            <m:mr>
                              <m:e>
                                <m:r>
                                  <a:rPr lang="zh-CN" altLang="en-US" i="1">
                                    <a:solidFill>
                                      <a:srgbClr val="000000"/>
                                    </a:solidFill>
                                    <a:latin typeface="Cambria Math" panose="02040503050406030204" pitchFamily="18" charset="0"/>
                                  </a:rPr>
                                  <m:t>𝐂</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𝐀</m:t>
                                    </m:r>
                                  </m:e>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sup>
                                </m:sSup>
                              </m:e>
                            </m:mr>
                          </m:m>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3363726" y="2355726"/>
                <a:ext cx="2583284" cy="1804838"/>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对象 5"/>
              <p:cNvSpPr txBox="1"/>
              <p:nvPr/>
            </p:nvSpPr>
            <p:spPr>
              <a:xfrm>
                <a:off x="4655368" y="4036592"/>
                <a:ext cx="2857599" cy="128443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𝐏</m:t>
                          </m:r>
                        </m:e>
                        <m:sub>
                          <m:r>
                            <m:rPr>
                              <m:sty m:val="p"/>
                            </m:rPr>
                            <a:rPr lang="zh-CN" altLang="en-US" i="0">
                              <a:solidFill>
                                <a:srgbClr val="000000"/>
                              </a:solidFill>
                              <a:latin typeface="Cambria Math" panose="02040503050406030204" pitchFamily="18" charset="0"/>
                            </a:rPr>
                            <m:t>o</m:t>
                          </m:r>
                        </m:sub>
                        <m:sup>
                          <m:r>
                            <a:rPr lang="zh-CN" altLang="en-US" i="1">
                              <a:solidFill>
                                <a:srgbClr val="000000"/>
                              </a:solidFill>
                              <a:latin typeface="Cambria Math" panose="02040503050406030204" pitchFamily="18" charset="0"/>
                            </a:rPr>
                            <m:t>−1</m:t>
                          </m:r>
                        </m:sup>
                      </m:sSubSup>
                      <m:r>
                        <a:rPr lang="zh-CN" altLang="en-US" i="1">
                          <a:solidFill>
                            <a:srgbClr val="000000"/>
                          </a:solidFill>
                          <a:latin typeface="Cambria Math" panose="02040503050406030204" pitchFamily="18" charset="0"/>
                        </a:rPr>
                        <m:t>𝐱</m:t>
                      </m:r>
                    </m:oMath>
                  </m:oMathPara>
                </a14:m>
                <a:endParaRPr lang="zh-CN" altLang="en-US" dirty="0"/>
              </a:p>
            </p:txBody>
          </p:sp>
        </mc:Choice>
        <mc:Fallback xmlns="">
          <p:sp>
            <p:nvSpPr>
              <p:cNvPr id="6" name="对象 5"/>
              <p:cNvSpPr txBox="1">
                <a:spLocks noRot="1" noChangeAspect="1" noMove="1" noResize="1" noEditPoints="1" noAdjustHandles="1" noChangeArrowheads="1" noChangeShapeType="1" noTextEdit="1"/>
              </p:cNvSpPr>
              <p:nvPr/>
            </p:nvSpPr>
            <p:spPr>
              <a:xfrm>
                <a:off x="4655368" y="4036592"/>
                <a:ext cx="2857599" cy="1284436"/>
              </a:xfrm>
              <a:prstGeom prst="rect">
                <a:avLst/>
              </a:prstGeom>
              <a:blipFill>
                <a:blip r:embed="rId6"/>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5">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5">
                                            <p:txEl>
                                              <p:pRg st="7" end="7"/>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75">
                                            <p:txEl>
                                              <p:pRg st="8" end="8"/>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4" grpId="0"/>
      <p:bldP spid="6" grpId="0"/>
    </p:bld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2" y="695274"/>
            <a:ext cx="7638406" cy="3779240"/>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使</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系统变换成下列规范表达式</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indent="467995" algn="r">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(2.208)</a:t>
            </a:r>
          </a:p>
          <a:p>
            <a:pPr indent="467995">
              <a:lnSpc>
                <a:spcPct val="150000"/>
              </a:lnSpc>
            </a:pP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其中：</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indent="467995">
              <a:lnSpc>
                <a:spcPct val="150000"/>
              </a:lnSpc>
            </a:pP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indent="467995">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p>
          <a:p>
            <a:pPr indent="467995">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h</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列    </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h)</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列</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indent="467995">
              <a:lnSpc>
                <a:spcPct val="150000"/>
              </a:lnSpc>
            </a:pP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indent="467995">
              <a:lnSpc>
                <a:spcPct val="150000"/>
              </a:lnSpc>
            </a:pP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indent="467995">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h</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列  </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h)</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列</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4277612" y="905374"/>
                <a:ext cx="2197149" cy="146945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acc>
                                  <m:accPr>
                                    <m:chr m:val="̇"/>
                                    <m:ctrlPr>
                                      <a:rPr lang="zh-CN" altLang="en-US" i="1">
                                        <a:solidFill>
                                          <a:srgbClr val="000000"/>
                                        </a:solidFill>
                                        <a:latin typeface="Cambria Math" panose="02040503050406030204" pitchFamily="18" charset="0"/>
                                      </a:rPr>
                                    </m:ctrlPr>
                                  </m:acc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acc>
                                <m:r>
                                  <a:rPr lang="zh-CN" altLang="en-US" i="1">
                                    <a:solidFill>
                                      <a:srgbClr val="000000"/>
                                    </a:solidFill>
                                    <a:latin typeface="Cambria Math" panose="02040503050406030204" pitchFamily="18" charset="0"/>
                                  </a:rPr>
                                  <m:t>=</m:t>
                                </m:r>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𝐴</m:t>
                                    </m:r>
                                  </m:e>
                                </m:acc>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𝐵</m:t>
                                    </m:r>
                                  </m:e>
                                </m:acc>
                                <m:r>
                                  <a:rPr lang="zh-CN" altLang="en-US" i="1">
                                    <a:solidFill>
                                      <a:srgbClr val="000000"/>
                                    </a:solidFill>
                                    <a:latin typeface="Cambria Math" panose="02040503050406030204" pitchFamily="18" charset="0"/>
                                  </a:rPr>
                                  <m:t>𝑢</m:t>
                                </m:r>
                              </m:e>
                            </m:mr>
                            <m:mr>
                              <m:e>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𝐶</m:t>
                                    </m:r>
                                  </m:e>
                                </m:acc>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4277612" y="905374"/>
                <a:ext cx="2197149" cy="1469454"/>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1187129" y="2061132"/>
                <a:ext cx="3287712" cy="227115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𝐱</m:t>
                                    </m:r>
                                  </m:e>
                                  <m:sub>
                                    <m:r>
                                      <m:rPr>
                                        <m:sty m:val="p"/>
                                      </m:rPr>
                                      <a:rPr lang="zh-CN" altLang="en-US" i="0">
                                        <a:solidFill>
                                          <a:srgbClr val="000000"/>
                                        </a:solidFill>
                                        <a:latin typeface="Cambria Math" panose="02040503050406030204" pitchFamily="18" charset="0"/>
                                      </a:rPr>
                                      <m:t>o</m:t>
                                    </m:r>
                                  </m:sub>
                                </m:sSub>
                              </m:e>
                            </m:mr>
                            <m:mr>
                              <m:e>
                                <m:r>
                                  <a:rPr lang="zh-CN" altLang="en-US" i="1">
                                    <a:solidFill>
                                      <a:srgbClr val="000000"/>
                                    </a:solidFill>
                                    <a:latin typeface="Cambria Math" panose="02040503050406030204" pitchFamily="18" charset="0"/>
                                  </a:rPr>
                                  <m:t>…</m:t>
                                </m:r>
                              </m:e>
                            </m:m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𝐱</m:t>
                                    </m:r>
                                  </m:e>
                                  <m:sub>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𝜎</m:t>
                                        </m:r>
                                      </m:e>
                                    </m:acc>
                                  </m:sub>
                                </m:sSub>
                              </m:e>
                            </m:mr>
                          </m:m>
                        </m:e>
                      </m:d>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h</m:t>
                            </m:r>
                            <m:r>
                              <a:rPr lang="zh-CN" altLang="en-US" i="1">
                                <a:solidFill>
                                  <a:srgbClr val="000000"/>
                                </a:solidFill>
                                <a:latin typeface="Cambria Math" panose="02040503050406030204" pitchFamily="18" charset="0"/>
                              </a:rPr>
                              <m:t>维</m:t>
                            </m:r>
                          </m:e>
                        </m:mr>
                        <m:m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h</m:t>
                                </m:r>
                              </m:e>
                            </m:d>
                            <m:r>
                              <a:rPr lang="zh-CN" altLang="en-US" i="1">
                                <a:solidFill>
                                  <a:srgbClr val="000000"/>
                                </a:solidFill>
                                <a:latin typeface="Cambria Math" panose="02040503050406030204" pitchFamily="18" charset="0"/>
                              </a:rPr>
                              <m:t>维</m:t>
                            </m:r>
                          </m:e>
                        </m:mr>
                      </m:m>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1187129" y="2061132"/>
                <a:ext cx="3287712" cy="2271156"/>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对象 5"/>
              <p:cNvSpPr txBox="1"/>
              <p:nvPr/>
            </p:nvSpPr>
            <p:spPr>
              <a:xfrm>
                <a:off x="3774424" y="2135574"/>
                <a:ext cx="5400674" cy="280919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𝐀</m:t>
                          </m:r>
                        </m:e>
                      </m:acc>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𝐏</m:t>
                          </m:r>
                        </m:e>
                        <m:sub>
                          <m:r>
                            <m:rPr>
                              <m:sty m:val="p"/>
                            </m:rPr>
                            <a:rPr lang="zh-CN" altLang="en-US" i="0">
                              <a:solidFill>
                                <a:srgbClr val="000000"/>
                              </a:solidFill>
                              <a:latin typeface="Cambria Math" panose="02040503050406030204" pitchFamily="18" charset="0"/>
                            </a:rPr>
                            <m:t>o</m:t>
                          </m:r>
                        </m:sub>
                      </m:sSub>
                      <m:r>
                        <a:rPr lang="zh-CN" altLang="en-US" i="1">
                          <a:solidFill>
                            <a:srgbClr val="000000"/>
                          </a:solidFill>
                          <a:latin typeface="Cambria Math" panose="02040503050406030204" pitchFamily="18" charset="0"/>
                        </a:rPr>
                        <m:t>𝐀</m:t>
                      </m:r>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𝐏</m:t>
                          </m:r>
                        </m:e>
                        <m:sub>
                          <m:r>
                            <m:rPr>
                              <m:sty m:val="p"/>
                            </m:rPr>
                            <a:rPr lang="zh-CN" altLang="en-US" i="0">
                              <a:solidFill>
                                <a:srgbClr val="000000"/>
                              </a:solidFill>
                              <a:latin typeface="Cambria Math" panose="02040503050406030204" pitchFamily="18" charset="0"/>
                            </a:rPr>
                            <m:t>o</m:t>
                          </m:r>
                        </m:sub>
                        <m:sup>
                          <m:r>
                            <a:rPr lang="zh-CN" altLang="en-US" i="1">
                              <a:solidFill>
                                <a:srgbClr val="000000"/>
                              </a:solidFill>
                              <a:latin typeface="Cambria Math" panose="02040503050406030204" pitchFamily="18" charset="0"/>
                            </a:rPr>
                            <m:t>−1</m:t>
                          </m:r>
                        </m:sup>
                      </m:sSubSup>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𝐀</m:t>
                                        </m:r>
                                      </m:e>
                                    </m:acc>
                                  </m:e>
                                  <m:sub>
                                    <m:r>
                                      <a:rPr lang="zh-CN" altLang="en-US" i="1">
                                        <a:solidFill>
                                          <a:srgbClr val="000000"/>
                                        </a:solidFill>
                                        <a:latin typeface="Cambria Math" panose="02040503050406030204" pitchFamily="18" charset="0"/>
                                      </a:rPr>
                                      <m:t>11</m:t>
                                    </m:r>
                                  </m:sub>
                                </m:sSub>
                              </m:e>
                              <m:e>
                                <m:r>
                                  <a:rPr lang="zh-CN" altLang="en-US" i="1">
                                    <a:solidFill>
                                      <a:srgbClr val="000000"/>
                                    </a:solidFill>
                                    <a:latin typeface="Cambria Math" panose="02040503050406030204" pitchFamily="18" charset="0"/>
                                  </a:rPr>
                                  <m:t>0</m:t>
                                </m:r>
                              </m:e>
                            </m:m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𝐀</m:t>
                                        </m:r>
                                      </m:e>
                                    </m:acc>
                                  </m:e>
                                  <m:sub>
                                    <m:r>
                                      <a:rPr lang="zh-CN" altLang="en-US" i="1">
                                        <a:solidFill>
                                          <a:srgbClr val="000000"/>
                                        </a:solidFill>
                                        <a:latin typeface="Cambria Math" panose="02040503050406030204" pitchFamily="18" charset="0"/>
                                      </a:rPr>
                                      <m:t>21</m:t>
                                    </m:r>
                                  </m:sub>
                                </m:sSub>
                              </m:e>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𝐀</m:t>
                                        </m:r>
                                      </m:e>
                                    </m:acc>
                                  </m:e>
                                  <m:sub>
                                    <m:r>
                                      <a:rPr lang="zh-CN" altLang="en-US" i="1">
                                        <a:solidFill>
                                          <a:srgbClr val="000000"/>
                                        </a:solidFill>
                                        <a:latin typeface="Cambria Math" panose="02040503050406030204" pitchFamily="18" charset="0"/>
                                      </a:rPr>
                                      <m:t>22</m:t>
                                    </m:r>
                                  </m:sub>
                                </m:sSub>
                              </m:e>
                            </m:mr>
                          </m:m>
                        </m:e>
                      </m:d>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h</m:t>
                            </m:r>
                            <m:r>
                              <a:rPr lang="zh-CN" altLang="en-US" i="0">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行</m:t>
                            </m:r>
                          </m:e>
                        </m:mr>
                        <m:mr>
                          <m:e>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h</m:t>
                            </m:r>
                            <m:r>
                              <a:rPr lang="zh-CN" altLang="en-US" i="1">
                                <a:solidFill>
                                  <a:srgbClr val="000000"/>
                                </a:solidFill>
                                <a:latin typeface="Cambria Math" panose="02040503050406030204" pitchFamily="18" charset="0"/>
                              </a:rPr>
                              <m:t>)</m:t>
                            </m:r>
                            <m:r>
                              <a:rPr lang="zh-CN" altLang="en-US" i="0">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行</m:t>
                            </m:r>
                          </m:e>
                        </m:mr>
                      </m:m>
                    </m:oMath>
                  </m:oMathPara>
                </a14:m>
                <a:endParaRPr lang="zh-CN" altLang="en-US" dirty="0"/>
              </a:p>
            </p:txBody>
          </p:sp>
        </mc:Choice>
        <mc:Fallback xmlns="">
          <p:sp>
            <p:nvSpPr>
              <p:cNvPr id="6" name="对象 5"/>
              <p:cNvSpPr txBox="1">
                <a:spLocks noRot="1" noChangeAspect="1" noMove="1" noResize="1" noEditPoints="1" noAdjustHandles="1" noChangeArrowheads="1" noChangeShapeType="1" noTextEdit="1"/>
              </p:cNvSpPr>
              <p:nvPr/>
            </p:nvSpPr>
            <p:spPr>
              <a:xfrm>
                <a:off x="3774424" y="2135574"/>
                <a:ext cx="5400674" cy="2809192"/>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对象 7"/>
              <p:cNvSpPr txBox="1"/>
              <p:nvPr/>
            </p:nvSpPr>
            <p:spPr>
              <a:xfrm>
                <a:off x="1059925" y="3280018"/>
                <a:ext cx="4715495" cy="280919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𝐁</m:t>
                          </m:r>
                        </m:e>
                      </m:acc>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𝐏</m:t>
                          </m:r>
                        </m:e>
                        <m:sub>
                          <m:r>
                            <m:rPr>
                              <m:sty m:val="p"/>
                            </m:rPr>
                            <a:rPr lang="zh-CN" altLang="en-US" i="0">
                              <a:solidFill>
                                <a:srgbClr val="000000"/>
                              </a:solidFill>
                              <a:latin typeface="Cambria Math" panose="02040503050406030204" pitchFamily="18" charset="0"/>
                            </a:rPr>
                            <m:t>o</m:t>
                          </m:r>
                        </m:sub>
                      </m:sSub>
                      <m:r>
                        <a:rPr lang="zh-CN" altLang="en-US" i="1">
                          <a:solidFill>
                            <a:srgbClr val="000000"/>
                          </a:solidFill>
                          <a:latin typeface="Cambria Math" panose="02040503050406030204" pitchFamily="18" charset="0"/>
                        </a:rPr>
                        <m:t>𝐁</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𝐁</m:t>
                                        </m:r>
                                      </m:e>
                                    </m:acc>
                                  </m:e>
                                  <m:sub>
                                    <m:r>
                                      <a:rPr lang="zh-CN" altLang="en-US" i="1">
                                        <a:solidFill>
                                          <a:srgbClr val="000000"/>
                                        </a:solidFill>
                                        <a:latin typeface="Cambria Math" panose="02040503050406030204" pitchFamily="18" charset="0"/>
                                      </a:rPr>
                                      <m:t>1</m:t>
                                    </m:r>
                                  </m:sub>
                                </m:sSub>
                              </m:e>
                            </m:mr>
                            <m:mr>
                              <m:e>
                                <m:r>
                                  <a:rPr lang="zh-CN" altLang="en-US" i="1">
                                    <a:solidFill>
                                      <a:srgbClr val="000000"/>
                                    </a:solidFill>
                                    <a:latin typeface="Cambria Math" panose="02040503050406030204" pitchFamily="18" charset="0"/>
                                  </a:rPr>
                                  <m:t>⋯</m:t>
                                </m:r>
                              </m:e>
                            </m:m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𝐁</m:t>
                                        </m:r>
                                      </m:e>
                                    </m:acc>
                                  </m:e>
                                  <m:sub>
                                    <m:r>
                                      <a:rPr lang="zh-CN" altLang="en-US" i="1">
                                        <a:solidFill>
                                          <a:srgbClr val="000000"/>
                                        </a:solidFill>
                                        <a:latin typeface="Cambria Math" panose="02040503050406030204" pitchFamily="18" charset="0"/>
                                      </a:rPr>
                                      <m:t>2</m:t>
                                    </m:r>
                                  </m:sub>
                                </m:sSub>
                              </m:e>
                            </m:mr>
                          </m:m>
                        </m:e>
                      </m:d>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h</m:t>
                            </m:r>
                            <m:r>
                              <a:rPr lang="zh-CN" altLang="en-US" i="0">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行</m:t>
                            </m:r>
                          </m:e>
                        </m:mr>
                        <m:mr>
                          <m:e>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h</m:t>
                            </m:r>
                            <m:r>
                              <a:rPr lang="zh-CN" altLang="en-US" i="1">
                                <a:solidFill>
                                  <a:srgbClr val="000000"/>
                                </a:solidFill>
                                <a:latin typeface="Cambria Math" panose="02040503050406030204" pitchFamily="18" charset="0"/>
                              </a:rPr>
                              <m:t>)</m:t>
                            </m:r>
                            <m:r>
                              <a:rPr lang="zh-CN" altLang="en-US" i="0">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行</m:t>
                            </m:r>
                          </m:e>
                        </m:mr>
                      </m:m>
                    </m:oMath>
                  </m:oMathPara>
                </a14:m>
                <a:endParaRPr lang="zh-CN" altLang="en-US" dirty="0"/>
              </a:p>
            </p:txBody>
          </p:sp>
        </mc:Choice>
        <mc:Fallback xmlns="">
          <p:sp>
            <p:nvSpPr>
              <p:cNvPr id="8" name="对象 7"/>
              <p:cNvSpPr txBox="1">
                <a:spLocks noRot="1" noChangeAspect="1" noMove="1" noResize="1" noEditPoints="1" noAdjustHandles="1" noChangeArrowheads="1" noChangeShapeType="1" noTextEdit="1"/>
              </p:cNvSpPr>
              <p:nvPr/>
            </p:nvSpPr>
            <p:spPr>
              <a:xfrm>
                <a:off x="1059925" y="3280018"/>
                <a:ext cx="4715495" cy="2809192"/>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对象 9"/>
              <p:cNvSpPr txBox="1"/>
              <p:nvPr/>
            </p:nvSpPr>
            <p:spPr>
              <a:xfrm>
                <a:off x="4444979" y="3673057"/>
                <a:ext cx="6216699" cy="271200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𝐂</m:t>
                          </m:r>
                        </m:e>
                      </m:acc>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𝐂</m:t>
                      </m:r>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𝐏</m:t>
                          </m:r>
                        </m:e>
                        <m:sub>
                          <m:r>
                            <m:rPr>
                              <m:sty m:val="p"/>
                            </m:rPr>
                            <a:rPr lang="zh-CN" altLang="en-US" i="0">
                              <a:solidFill>
                                <a:srgbClr val="000000"/>
                              </a:solidFill>
                              <a:latin typeface="Cambria Math" panose="02040503050406030204" pitchFamily="18" charset="0"/>
                            </a:rPr>
                            <m:t>o</m:t>
                          </m:r>
                        </m:sub>
                        <m:sup>
                          <m:r>
                            <a:rPr lang="zh-CN" altLang="en-US" i="1">
                              <a:solidFill>
                                <a:srgbClr val="000000"/>
                              </a:solidFill>
                              <a:latin typeface="Cambria Math" panose="02040503050406030204" pitchFamily="18" charset="0"/>
                            </a:rPr>
                            <m:t>−1</m:t>
                          </m:r>
                        </m:sup>
                      </m:sSubSup>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𝐂</m:t>
                                        </m:r>
                                      </m:e>
                                    </m:acc>
                                  </m:e>
                                  <m:sub>
                                    <m:r>
                                      <a:rPr lang="zh-CN" altLang="en-US" i="1">
                                        <a:solidFill>
                                          <a:srgbClr val="000000"/>
                                        </a:solidFill>
                                        <a:latin typeface="Cambria Math" panose="02040503050406030204" pitchFamily="18" charset="0"/>
                                      </a:rPr>
                                      <m:t>1</m:t>
                                    </m:r>
                                  </m:sub>
                                </m:sSub>
                              </m:e>
                              <m:e>
                                <m:r>
                                  <a:rPr lang="zh-CN" altLang="en-US" i="1">
                                    <a:solidFill>
                                      <a:srgbClr val="000000"/>
                                    </a:solidFill>
                                    <a:latin typeface="Cambria Math" panose="02040503050406030204" pitchFamily="18" charset="0"/>
                                  </a:rPr>
                                  <m:t>0</m:t>
                                </m:r>
                              </m:e>
                            </m:mr>
                          </m:m>
                        </m:e>
                      </m:d>
                      <m:r>
                        <a:rPr lang="zh-CN" altLang="en-US" i="1">
                          <a:solidFill>
                            <a:srgbClr val="000000"/>
                          </a:solidFill>
                          <a:latin typeface="Cambria Math" panose="02040503050406030204" pitchFamily="18" charset="0"/>
                        </a:rPr>
                        <m:t>𝑚</m:t>
                      </m:r>
                      <m:r>
                        <a:rPr lang="zh-CN" altLang="en-US" i="1">
                          <a:solidFill>
                            <a:srgbClr val="000000"/>
                          </a:solidFill>
                          <a:latin typeface="Cambria Math" panose="02040503050406030204" pitchFamily="18" charset="0"/>
                        </a:rPr>
                        <m:t>行</m:t>
                      </m:r>
                    </m:oMath>
                  </m:oMathPara>
                </a14:m>
                <a:endParaRPr lang="zh-CN" altLang="en-US" dirty="0"/>
              </a:p>
            </p:txBody>
          </p:sp>
        </mc:Choice>
        <mc:Fallback xmlns="">
          <p:sp>
            <p:nvSpPr>
              <p:cNvPr id="10" name="对象 9"/>
              <p:cNvSpPr txBox="1">
                <a:spLocks noRot="1" noChangeAspect="1" noMove="1" noResize="1" noEditPoints="1" noAdjustHandles="1" noChangeArrowheads="1" noChangeShapeType="1" noTextEdit="1"/>
              </p:cNvSpPr>
              <p:nvPr/>
            </p:nvSpPr>
            <p:spPr>
              <a:xfrm>
                <a:off x="4444979" y="3673057"/>
                <a:ext cx="6216699" cy="2712009"/>
              </a:xfrm>
              <a:prstGeom prst="rect">
                <a:avLst/>
              </a:prstGeom>
              <a:blipFill>
                <a:blip r:embed="rId8"/>
                <a:stretch>
                  <a:fillRect t="-450"/>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2" y="695274"/>
            <a:ext cx="7638406" cy="442878"/>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展开式</a:t>
            </a:r>
            <a:r>
              <a:rPr lang="en-US" altLang="zh-CN" dirty="0">
                <a:solidFill>
                  <a:sysClr val="windowText" lastClr="000000"/>
                </a:solidFill>
                <a:latin typeface="宋体" panose="02010600030101010101" pitchFamily="2" charset="-122"/>
                <a:ea typeface="宋体" panose="02010600030101010101" pitchFamily="2" charset="-122"/>
              </a:rPr>
              <a:t>(2.208),</a:t>
            </a:r>
            <a:r>
              <a:rPr lang="zh-CN" altLang="en-US" dirty="0">
                <a:solidFill>
                  <a:sysClr val="windowText" lastClr="000000"/>
                </a:solidFill>
                <a:latin typeface="宋体" panose="02010600030101010101" pitchFamily="2" charset="-122"/>
                <a:ea typeface="宋体" panose="02010600030101010101" pitchFamily="2" charset="-122"/>
              </a:rPr>
              <a:t>则有</a:t>
            </a: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11" name="矩形 10"/>
          <p:cNvSpPr/>
          <p:nvPr/>
        </p:nvSpPr>
        <p:spPr>
          <a:xfrm>
            <a:off x="282982" y="2269164"/>
            <a:ext cx="7638406" cy="442878"/>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从上式可见，系统的</a:t>
            </a:r>
            <a:r>
              <a:rPr lang="en-US" altLang="zh-CN" dirty="0">
                <a:solidFill>
                  <a:sysClr val="windowText" lastClr="000000"/>
                </a:solidFill>
                <a:latin typeface="宋体" panose="02010600030101010101" pitchFamily="2" charset="-122"/>
                <a:ea typeface="宋体" panose="02010600030101010101" pitchFamily="2" charset="-122"/>
              </a:rPr>
              <a:t>h</a:t>
            </a:r>
            <a:r>
              <a:rPr lang="zh-CN" altLang="en-US" dirty="0">
                <a:solidFill>
                  <a:sysClr val="windowText" lastClr="000000"/>
                </a:solidFill>
                <a:latin typeface="宋体" panose="02010600030101010101" pitchFamily="2" charset="-122"/>
                <a:ea typeface="宋体" panose="02010600030101010101" pitchFamily="2" charset="-122"/>
              </a:rPr>
              <a:t>阶可观测子系统为</a:t>
            </a:r>
            <a:endParaRPr lang="en-US" altLang="zh-CN" dirty="0">
              <a:solidFill>
                <a:sysClr val="windowText" lastClr="000000"/>
              </a:solidFill>
              <a:latin typeface="宋体" panose="02010600030101010101" pitchFamily="2" charset="-122"/>
              <a:ea typeface="宋体" panose="02010600030101010101" pitchFamily="2" charset="-122"/>
            </a:endParaRPr>
          </a:p>
        </p:txBody>
      </p:sp>
      <p:sp>
        <p:nvSpPr>
          <p:cNvPr id="13" name="矩形 12"/>
          <p:cNvSpPr/>
          <p:nvPr/>
        </p:nvSpPr>
        <p:spPr>
          <a:xfrm>
            <a:off x="280815" y="3621615"/>
            <a:ext cx="7638406" cy="442878"/>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而其不可观测的</a:t>
            </a:r>
            <a:r>
              <a:rPr lang="en-US" altLang="zh-CN" dirty="0">
                <a:solidFill>
                  <a:sysClr val="windowText" lastClr="000000"/>
                </a:solidFill>
                <a:latin typeface="宋体" panose="02010600030101010101" pitchFamily="2" charset="-122"/>
                <a:ea typeface="宋体" panose="02010600030101010101" pitchFamily="2" charset="-122"/>
              </a:rPr>
              <a:t>(n-h)</a:t>
            </a:r>
            <a:r>
              <a:rPr lang="zh-CN" altLang="en-US" dirty="0">
                <a:solidFill>
                  <a:sysClr val="windowText" lastClr="000000"/>
                </a:solidFill>
                <a:latin typeface="宋体" panose="02010600030101010101" pitchFamily="2" charset="-122"/>
                <a:ea typeface="宋体" panose="02010600030101010101" pitchFamily="2" charset="-122"/>
              </a:rPr>
              <a:t>阶子系统是</a:t>
            </a: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2" name="对象 1"/>
              <p:cNvSpPr txBox="1"/>
              <p:nvPr/>
            </p:nvSpPr>
            <p:spPr>
              <a:xfrm>
                <a:off x="2657940" y="1138152"/>
                <a:ext cx="8561808" cy="468555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r>
                                      <a:rPr lang="zh-CN" altLang="en-US" i="1">
                                        <a:solidFill>
                                          <a:srgbClr val="000000"/>
                                        </a:solidFill>
                                        <a:latin typeface="Cambria Math" panose="02040503050406030204" pitchFamily="18" charset="0"/>
                                      </a:rPr>
                                      <m:t>𝑜</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𝐀</m:t>
                                        </m:r>
                                      </m:e>
                                    </m:acc>
                                  </m:e>
                                  <m:sub>
                                    <m:r>
                                      <a:rPr lang="zh-CN" altLang="en-US" i="1">
                                        <a:solidFill>
                                          <a:srgbClr val="000000"/>
                                        </a:solidFill>
                                        <a:latin typeface="Cambria Math" panose="02040503050406030204" pitchFamily="18" charset="0"/>
                                      </a:rPr>
                                      <m:t>11</m:t>
                                    </m:r>
                                  </m:sub>
                                </m:s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𝐱</m:t>
                                    </m:r>
                                  </m:e>
                                  <m:sub>
                                    <m:r>
                                      <m:rPr>
                                        <m:sty m:val="p"/>
                                      </m:rPr>
                                      <a:rPr lang="zh-CN" altLang="en-US" i="0">
                                        <a:solidFill>
                                          <a:srgbClr val="000000"/>
                                        </a:solidFill>
                                        <a:latin typeface="Cambria Math" panose="02040503050406030204" pitchFamily="18" charset="0"/>
                                      </a:rPr>
                                      <m:t>o</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𝐁</m:t>
                                        </m:r>
                                      </m:e>
                                    </m:acc>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𝐮</m:t>
                                </m:r>
                              </m:e>
                            </m:m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𝑜</m:t>
                                        </m:r>
                                      </m:e>
                                    </m:acc>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𝐀</m:t>
                                        </m:r>
                                      </m:e>
                                    </m:acc>
                                  </m:e>
                                  <m:sub>
                                    <m:r>
                                      <a:rPr lang="zh-CN" altLang="en-US" i="1">
                                        <a:solidFill>
                                          <a:srgbClr val="000000"/>
                                        </a:solidFill>
                                        <a:latin typeface="Cambria Math" panose="02040503050406030204" pitchFamily="18" charset="0"/>
                                      </a:rPr>
                                      <m:t>21</m:t>
                                    </m:r>
                                  </m:sub>
                                </m:s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𝐱</m:t>
                                    </m:r>
                                  </m:e>
                                  <m:sub>
                                    <m:r>
                                      <m:rPr>
                                        <m:sty m:val="p"/>
                                      </m:rPr>
                                      <a:rPr lang="zh-CN" altLang="en-US" i="0">
                                        <a:solidFill>
                                          <a:srgbClr val="000000"/>
                                        </a:solidFill>
                                        <a:latin typeface="Cambria Math" panose="02040503050406030204" pitchFamily="18" charset="0"/>
                                      </a:rPr>
                                      <m:t>o</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𝐴</m:t>
                                        </m:r>
                                      </m:e>
                                    </m:acc>
                                  </m:e>
                                  <m:sub>
                                    <m:r>
                                      <a:rPr lang="zh-CN" altLang="en-US" i="1">
                                        <a:solidFill>
                                          <a:srgbClr val="000000"/>
                                        </a:solidFill>
                                        <a:latin typeface="Cambria Math" panose="02040503050406030204" pitchFamily="18" charset="0"/>
                                      </a:rPr>
                                      <m:t>22</m:t>
                                    </m:r>
                                  </m:sub>
                                </m:s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𝐱</m:t>
                                    </m:r>
                                  </m:e>
                                  <m:sub>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𝑜</m:t>
                                        </m:r>
                                      </m:e>
                                    </m:acc>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𝐁</m:t>
                                        </m:r>
                                      </m:e>
                                    </m:acc>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𝐮</m:t>
                                </m:r>
                              </m:e>
                            </m:mr>
                            <m:mr>
                              <m:e>
                                <m:r>
                                  <a:rPr lang="zh-CN" altLang="en-US" i="1">
                                    <a:solidFill>
                                      <a:srgbClr val="000000"/>
                                    </a:solidFill>
                                    <a:latin typeface="Cambria Math" panose="02040503050406030204" pitchFamily="18" charset="0"/>
                                  </a:rPr>
                                  <m:t>𝐲</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𝐂</m:t>
                                        </m:r>
                                      </m:e>
                                    </m:acc>
                                  </m:e>
                                  <m:sub>
                                    <m:r>
                                      <a:rPr lang="zh-CN" altLang="en-US" i="1">
                                        <a:solidFill>
                                          <a:srgbClr val="000000"/>
                                        </a:solidFill>
                                        <a:latin typeface="Cambria Math" panose="02040503050406030204" pitchFamily="18" charset="0"/>
                                      </a:rPr>
                                      <m:t>1</m:t>
                                    </m:r>
                                  </m:sub>
                                </m:s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𝐱</m:t>
                                    </m:r>
                                  </m:e>
                                  <m:sub>
                                    <m:r>
                                      <m:rPr>
                                        <m:sty m:val="p"/>
                                      </m:rPr>
                                      <a:rPr lang="zh-CN" altLang="en-US" i="0">
                                        <a:solidFill>
                                          <a:srgbClr val="000000"/>
                                        </a:solidFill>
                                        <a:latin typeface="Cambria Math" panose="02040503050406030204" pitchFamily="18" charset="0"/>
                                      </a:rPr>
                                      <m:t>o</m:t>
                                    </m:r>
                                  </m:sub>
                                </m:sSub>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657940" y="1138152"/>
                <a:ext cx="8561808" cy="4685555"/>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2915816" y="2762463"/>
                <a:ext cx="3888581" cy="216118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r>
                            <a:rPr lang="zh-CN" altLang="en-US" i="1">
                              <a:solidFill>
                                <a:srgbClr val="000000"/>
                              </a:solidFill>
                              <a:latin typeface="Cambria Math" panose="02040503050406030204" pitchFamily="18" charset="0"/>
                            </a:rPr>
                            <m:t>𝑜</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𝐀</m:t>
                              </m:r>
                            </m:e>
                          </m:acc>
                        </m:e>
                        <m:sub>
                          <m:r>
                            <a:rPr lang="zh-CN" altLang="en-US" i="1">
                              <a:solidFill>
                                <a:srgbClr val="000000"/>
                              </a:solidFill>
                              <a:latin typeface="Cambria Math" panose="02040503050406030204" pitchFamily="18" charset="0"/>
                            </a:rPr>
                            <m:t>11</m:t>
                          </m:r>
                        </m:sub>
                      </m:s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𝐱</m:t>
                          </m:r>
                        </m:e>
                        <m:sub>
                          <m:r>
                            <m:rPr>
                              <m:sty m:val="p"/>
                            </m:rPr>
                            <a:rPr lang="zh-CN" altLang="en-US" i="0">
                              <a:solidFill>
                                <a:srgbClr val="000000"/>
                              </a:solidFill>
                              <a:latin typeface="Cambria Math" panose="02040503050406030204" pitchFamily="18" charset="0"/>
                            </a:rPr>
                            <m:t>o</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𝐁</m:t>
                              </m:r>
                            </m:e>
                          </m:acc>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𝐮</m:t>
                      </m:r>
                    </m:oMath>
                    <m:oMath xmlns:m="http://schemas.openxmlformats.org/officeDocument/2006/math">
                      <m:r>
                        <a:rPr lang="zh-CN" altLang="en-US" i="1">
                          <a:solidFill>
                            <a:srgbClr val="000000"/>
                          </a:solidFill>
                          <a:latin typeface="Cambria Math" panose="02040503050406030204" pitchFamily="18" charset="0"/>
                        </a:rPr>
                        <m:t>𝐲</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𝐂</m:t>
                              </m:r>
                            </m:e>
                          </m:acc>
                        </m:e>
                        <m:sub>
                          <m:r>
                            <a:rPr lang="zh-CN" altLang="en-US" i="1">
                              <a:solidFill>
                                <a:srgbClr val="000000"/>
                              </a:solidFill>
                              <a:latin typeface="Cambria Math" panose="02040503050406030204" pitchFamily="18" charset="0"/>
                            </a:rPr>
                            <m:t>1</m:t>
                          </m:r>
                        </m:sub>
                      </m:s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𝐱</m:t>
                          </m:r>
                        </m:e>
                        <m:sub>
                          <m:r>
                            <m:rPr>
                              <m:sty m:val="p"/>
                            </m:rPr>
                            <a:rPr lang="zh-CN" altLang="en-US" i="0">
                              <a:solidFill>
                                <a:srgbClr val="000000"/>
                              </a:solidFill>
                              <a:latin typeface="Cambria Math" panose="02040503050406030204" pitchFamily="18" charset="0"/>
                            </a:rPr>
                            <m:t>o</m:t>
                          </m:r>
                        </m:sub>
                      </m:sSub>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2915816" y="2762463"/>
                <a:ext cx="3888581" cy="2161182"/>
              </a:xfrm>
              <a:prstGeom prst="rect">
                <a:avLst/>
              </a:prstGeom>
              <a:blipFill>
                <a:blip r:embed="rId5"/>
                <a:stretch>
                  <a:fillRect t="-112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对象 5"/>
              <p:cNvSpPr txBox="1"/>
              <p:nvPr/>
            </p:nvSpPr>
            <p:spPr>
              <a:xfrm>
                <a:off x="2657940" y="4200461"/>
                <a:ext cx="4922291" cy="150375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𝑜</m:t>
                              </m:r>
                            </m:e>
                          </m:acc>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𝐀</m:t>
                              </m:r>
                            </m:e>
                          </m:acc>
                        </m:e>
                        <m:sub>
                          <m:r>
                            <a:rPr lang="zh-CN" altLang="en-US" i="1">
                              <a:solidFill>
                                <a:srgbClr val="000000"/>
                              </a:solidFill>
                              <a:latin typeface="Cambria Math" panose="02040503050406030204" pitchFamily="18" charset="0"/>
                            </a:rPr>
                            <m:t>21</m:t>
                          </m:r>
                        </m:sub>
                      </m:s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𝐱</m:t>
                          </m:r>
                        </m:e>
                        <m:sub>
                          <m:r>
                            <m:rPr>
                              <m:sty m:val="p"/>
                            </m:rPr>
                            <a:rPr lang="zh-CN" altLang="en-US" i="0">
                              <a:solidFill>
                                <a:srgbClr val="000000"/>
                              </a:solidFill>
                              <a:latin typeface="Cambria Math" panose="02040503050406030204" pitchFamily="18" charset="0"/>
                            </a:rPr>
                            <m:t>o</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𝐀</m:t>
                              </m:r>
                            </m:e>
                          </m:acc>
                        </m:e>
                        <m:sub>
                          <m:r>
                            <a:rPr lang="zh-CN" altLang="en-US" i="1">
                              <a:solidFill>
                                <a:srgbClr val="000000"/>
                              </a:solidFill>
                              <a:latin typeface="Cambria Math" panose="02040503050406030204" pitchFamily="18" charset="0"/>
                            </a:rPr>
                            <m:t>22</m:t>
                          </m:r>
                        </m:sub>
                      </m:s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𝐱</m:t>
                          </m:r>
                        </m:e>
                        <m:sub>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𝑜</m:t>
                              </m:r>
                            </m:e>
                          </m:acc>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𝐁</m:t>
                              </m:r>
                            </m:e>
                          </m:acc>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𝐮</m:t>
                      </m:r>
                    </m:oMath>
                  </m:oMathPara>
                </a14:m>
                <a:endParaRPr lang="zh-CN" altLang="en-US" dirty="0"/>
              </a:p>
            </p:txBody>
          </p:sp>
        </mc:Choice>
        <mc:Fallback xmlns="">
          <p:sp>
            <p:nvSpPr>
              <p:cNvPr id="6" name="对象 5"/>
              <p:cNvSpPr txBox="1">
                <a:spLocks noRot="1" noChangeAspect="1" noMove="1" noResize="1" noEditPoints="1" noAdjustHandles="1" noChangeArrowheads="1" noChangeShapeType="1" noTextEdit="1"/>
              </p:cNvSpPr>
              <p:nvPr/>
            </p:nvSpPr>
            <p:spPr>
              <a:xfrm>
                <a:off x="2657940" y="4200461"/>
                <a:ext cx="4922291" cy="1503759"/>
              </a:xfrm>
              <a:prstGeom prst="rect">
                <a:avLst/>
              </a:prstGeom>
              <a:blipFill>
                <a:blip r:embed="rId6"/>
                <a:stretch>
                  <a:fillRect t="-2024"/>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11" grpId="0"/>
      <p:bldP spid="13" grpId="0"/>
      <p:bldP spid="4" grpId="0"/>
      <p:bldP spid="6" grpId="0"/>
    </p:bld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2" y="695274"/>
            <a:ext cx="7638406" cy="442878"/>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系统的结构分解方框图如图所示，它被称为可观测性规范分解。</a:t>
            </a: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pic>
        <p:nvPicPr>
          <p:cNvPr id="2" name="图片 1"/>
          <p:cNvPicPr>
            <a:picLocks noChangeAspect="1"/>
          </p:cNvPicPr>
          <p:nvPr/>
        </p:nvPicPr>
        <p:blipFill>
          <a:blip r:embed="rId4"/>
          <a:stretch>
            <a:fillRect/>
          </a:stretch>
        </p:blipFill>
        <p:spPr>
          <a:xfrm>
            <a:off x="1956475" y="1323084"/>
            <a:ext cx="5231050" cy="36249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59804" y="1294566"/>
            <a:ext cx="7638406" cy="442878"/>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例</a:t>
            </a:r>
            <a:r>
              <a:rPr lang="en-US" altLang="zh-CN" dirty="0">
                <a:solidFill>
                  <a:sysClr val="windowText" lastClr="000000"/>
                </a:solidFill>
                <a:latin typeface="宋体" panose="02010600030101010101" pitchFamily="2" charset="-122"/>
                <a:ea typeface="宋体" panose="02010600030101010101" pitchFamily="2" charset="-122"/>
              </a:rPr>
              <a:t>2.54  </a:t>
            </a:r>
            <a:r>
              <a:rPr lang="zh-CN" altLang="en-US" dirty="0">
                <a:solidFill>
                  <a:sysClr val="windowText" lastClr="000000"/>
                </a:solidFill>
                <a:latin typeface="宋体" panose="02010600030101010101" pitchFamily="2" charset="-122"/>
                <a:ea typeface="宋体" panose="02010600030101010101" pitchFamily="2" charset="-122"/>
              </a:rPr>
              <a:t>试将下式所设系统按可观测性分解成规范形式。</a:t>
            </a: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2699792" y="2139702"/>
                <a:ext cx="7310486" cy="449200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−4</m:t>
                                </m:r>
                              </m:e>
                              <m:e>
                                <m:r>
                                  <a:rPr lang="zh-CN" altLang="en-US" i="1">
                                    <a:solidFill>
                                      <a:srgbClr val="000000"/>
                                    </a:solidFill>
                                    <a:latin typeface="Cambria Math" panose="02040503050406030204" pitchFamily="18" charset="0"/>
                                  </a:rPr>
                                  <m:t>3</m:t>
                                </m:r>
                              </m:e>
                            </m:mr>
                          </m:m>
                        </m:e>
                      </m:d>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𝑢</m:t>
                      </m:r>
                    </m:oMath>
                  </m:oMathPara>
                </a14:m>
                <a:endParaRPr lang="en-US" altLang="zh-CN" i="1" dirty="0">
                  <a:solidFill>
                    <a:srgbClr val="000000"/>
                  </a:solidFill>
                  <a:latin typeface="Cambria Math" panose="02040503050406030204" pitchFamily="18" charset="0"/>
                </a:endParaRPr>
              </a:p>
              <a:p>
                <a:pPr/>
                <a:br>
                  <a:rPr lang="zh-CN" alt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𝐱</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699792" y="2139702"/>
                <a:ext cx="7310486" cy="4492004"/>
              </a:xfrm>
              <a:prstGeom prst="rect">
                <a:avLst/>
              </a:prstGeom>
              <a:blipFill>
                <a:blip r:embed="rId4"/>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2" y="695274"/>
            <a:ext cx="7638406" cy="442878"/>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解：系统的可观测性矩阵</a:t>
            </a: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2905803" y="1216681"/>
                <a:ext cx="5253023" cy="368424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𝑁</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𝐂</m:t>
                                </m:r>
                              </m:e>
                            </m:mr>
                            <m:mr>
                              <m:e>
                                <m:r>
                                  <a:rPr lang="zh-CN" altLang="en-US" i="1">
                                    <a:solidFill>
                                      <a:srgbClr val="000000"/>
                                    </a:solidFill>
                                    <a:latin typeface="Cambria Math" panose="02040503050406030204" pitchFamily="18" charset="0"/>
                                  </a:rPr>
                                  <m:t>𝐂𝐀</m:t>
                                </m:r>
                              </m:e>
                            </m:mr>
                            <m:mr>
                              <m:e>
                                <m:r>
                                  <a:rPr lang="zh-CN" altLang="en-US" i="1">
                                    <a:solidFill>
                                      <a:srgbClr val="000000"/>
                                    </a:solidFill>
                                    <a:latin typeface="Cambria Math" panose="02040503050406030204" pitchFamily="18" charset="0"/>
                                  </a:rPr>
                                  <m:t>𝐂</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𝐀</m:t>
                                    </m:r>
                                  </m:e>
                                  <m:sup>
                                    <m:r>
                                      <a:rPr lang="zh-CN" altLang="en-US" i="1">
                                        <a:solidFill>
                                          <a:srgbClr val="000000"/>
                                        </a:solidFill>
                                        <a:latin typeface="Cambria Math" panose="02040503050406030204" pitchFamily="18" charset="0"/>
                                      </a:rPr>
                                      <m:t>2</m:t>
                                    </m:r>
                                  </m:sup>
                                </m:sSup>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−3</m:t>
                                </m:r>
                              </m:e>
                              <m:e>
                                <m:r>
                                  <a:rPr lang="zh-CN" altLang="en-US" i="1">
                                    <a:solidFill>
                                      <a:srgbClr val="000000"/>
                                    </a:solidFill>
                                    <a:latin typeface="Cambria Math" panose="02040503050406030204" pitchFamily="18" charset="0"/>
                                  </a:rPr>
                                  <m:t>2</m:t>
                                </m:r>
                              </m:e>
                            </m:mr>
                            <m:mr>
                              <m:e>
                                <m:r>
                                  <a:rPr lang="zh-CN" altLang="en-US" i="1">
                                    <a:solidFill>
                                      <a:srgbClr val="000000"/>
                                    </a:solidFill>
                                    <a:latin typeface="Cambria Math" panose="02040503050406030204" pitchFamily="18" charset="0"/>
                                  </a:rPr>
                                  <m:t>4</m:t>
                                </m:r>
                              </m:e>
                              <m:e>
                                <m:r>
                                  <a:rPr lang="zh-CN" altLang="en-US" i="1">
                                    <a:solidFill>
                                      <a:srgbClr val="000000"/>
                                    </a:solidFill>
                                    <a:latin typeface="Cambria Math" panose="02040503050406030204" pitchFamily="18" charset="0"/>
                                  </a:rPr>
                                  <m:t>−7</m:t>
                                </m:r>
                              </m:e>
                              <m:e>
                                <m:r>
                                  <a:rPr lang="zh-CN" altLang="en-US" i="1">
                                    <a:solidFill>
                                      <a:srgbClr val="000000"/>
                                    </a:solidFill>
                                    <a:latin typeface="Cambria Math" panose="02040503050406030204" pitchFamily="18" charset="0"/>
                                  </a:rPr>
                                  <m:t>4</m:t>
                                </m:r>
                              </m:e>
                            </m:mr>
                          </m:m>
                        </m:e>
                      </m:d>
                    </m:oMath>
                  </m:oMathPara>
                </a14:m>
                <a:endParaRPr lang="en-US" altLang="zh-CN" i="1" dirty="0">
                  <a:solidFill>
                    <a:srgbClr val="000000"/>
                  </a:solidFill>
                  <a:latin typeface="Cambria Math" panose="02040503050406030204" pitchFamily="18" charset="0"/>
                </a:endParaRPr>
              </a:p>
              <a:p>
                <a:pPr/>
                <a:br>
                  <a:rPr lang="zh-CN" alt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𝑟𝑎𝑛𝑘</m:t>
                      </m:r>
                      <m:r>
                        <a:rPr lang="zh-CN" altLang="en-US" i="1">
                          <a:solidFill>
                            <a:srgbClr val="000000"/>
                          </a:solidFill>
                          <a:latin typeface="Cambria Math" panose="02040503050406030204" pitchFamily="18" charset="0"/>
                        </a:rPr>
                        <m:t>𝐍</m:t>
                      </m:r>
                      <m:r>
                        <a:rPr lang="zh-CN" altLang="en-US" i="1">
                          <a:solidFill>
                            <a:srgbClr val="000000"/>
                          </a:solidFill>
                          <a:latin typeface="Cambria Math" panose="02040503050406030204" pitchFamily="18" charset="0"/>
                        </a:rPr>
                        <m:t>=2&lt;</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=3</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905803" y="1216681"/>
                <a:ext cx="5253023" cy="3684240"/>
              </a:xfrm>
              <a:prstGeom prst="rect">
                <a:avLst/>
              </a:prstGeom>
              <a:blipFill>
                <a:blip r:embed="rId4"/>
                <a:stretch>
                  <a:fillRect/>
                </a:stretch>
              </a:blipFill>
            </p:spPr>
            <p:txBody>
              <a:bodyPr/>
              <a:lstStyle/>
              <a:p>
                <a:r>
                  <a:rPr lang="zh-CN" altLang="en-US">
                    <a:noFill/>
                  </a:rPr>
                  <a:t> </a:t>
                </a:r>
              </a:p>
            </p:txBody>
          </p:sp>
        </mc:Fallback>
      </mc:AlternateContent>
      <p:grpSp>
        <p:nvGrpSpPr>
          <p:cNvPr id="6" name="组合 5"/>
          <p:cNvGrpSpPr/>
          <p:nvPr/>
        </p:nvGrpSpPr>
        <p:grpSpPr>
          <a:xfrm>
            <a:off x="282982" y="2645031"/>
            <a:ext cx="8609453" cy="3427633"/>
            <a:chOff x="282982" y="2645031"/>
            <a:chExt cx="8609453" cy="3427633"/>
          </a:xfrm>
        </p:grpSpPr>
        <p:sp>
          <p:nvSpPr>
            <p:cNvPr id="12" name="矩形 11"/>
            <p:cNvSpPr/>
            <p:nvPr/>
          </p:nvSpPr>
          <p:spPr>
            <a:xfrm>
              <a:off x="282982" y="2645031"/>
              <a:ext cx="7638406" cy="1273875"/>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故系统不可观测。</a:t>
              </a: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构造变换矩阵   ：在</a:t>
              </a:r>
              <a:r>
                <a:rPr lang="en-US" altLang="zh-CN" b="1" i="1" dirty="0">
                  <a:solidFill>
                    <a:sysClr val="windowText" lastClr="000000"/>
                  </a:solidFill>
                  <a:latin typeface="宋体" panose="02010600030101010101" pitchFamily="2" charset="-122"/>
                  <a:ea typeface="宋体" panose="02010600030101010101" pitchFamily="2" charset="-122"/>
                </a:rPr>
                <a:t>N </a:t>
              </a:r>
              <a:r>
                <a:rPr lang="zh-CN" altLang="en-US" dirty="0">
                  <a:solidFill>
                    <a:sysClr val="windowText" lastClr="000000"/>
                  </a:solidFill>
                  <a:latin typeface="宋体" panose="02010600030101010101" pitchFamily="2" charset="-122"/>
                  <a:ea typeface="宋体" panose="02010600030101010101" pitchFamily="2" charset="-122"/>
                </a:rPr>
                <a:t>中选取两个线性无关的行向量</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和</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，再另选一个与它们线性无关的行向量</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即得</a:t>
              </a: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4" name="对象 3"/>
                <p:cNvSpPr txBox="1"/>
                <p:nvPr/>
              </p:nvSpPr>
              <p:spPr>
                <a:xfrm>
                  <a:off x="2146758" y="3162300"/>
                  <a:ext cx="365125" cy="506413"/>
                </a:xfrm>
                <a:prstGeom prst="rect">
                  <a:avLst/>
                </a:prstGeom>
              </p:spPr>
              <p:txBody>
                <a:bodyPr>
                  <a:normAutofit/>
                </a:bodyPr>
                <a:lstStyle/>
                <a:p>
                  <a14:m>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𝑃</m:t>
                          </m:r>
                        </m:e>
                        <m:sub>
                          <m:r>
                            <a:rPr lang="zh-CN" altLang="en-US" i="1">
                              <a:solidFill>
                                <a:srgbClr val="000000"/>
                              </a:solidFill>
                              <a:latin typeface="Cambria Math" panose="02040503050406030204" pitchFamily="18" charset="0"/>
                            </a:rPr>
                            <m:t>𝑜</m:t>
                          </m:r>
                        </m:sub>
                      </m:sSub>
                    </m:oMath>
                  </a14:m>
                  <a:r>
                    <a:rPr lang="zh-CN" altLang="en-US" dirty="0"/>
                    <a:t> </a:t>
                  </a:r>
                </a:p>
              </p:txBody>
            </p:sp>
          </mc:Choice>
          <mc:Fallback xmlns="">
            <p:sp>
              <p:nvSpPr>
                <p:cNvPr id="4" name="对象 3"/>
                <p:cNvSpPr txBox="1">
                  <a:spLocks noRot="1" noChangeAspect="1" noMove="1" noResize="1" noEditPoints="1" noAdjustHandles="1" noChangeArrowheads="1" noChangeShapeType="1" noTextEdit="1"/>
                </p:cNvSpPr>
                <p:nvPr/>
              </p:nvSpPr>
              <p:spPr>
                <a:xfrm>
                  <a:off x="2146758" y="3162300"/>
                  <a:ext cx="365125" cy="506413"/>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对象 6"/>
                <p:cNvSpPr txBox="1"/>
                <p:nvPr/>
              </p:nvSpPr>
              <p:spPr>
                <a:xfrm>
                  <a:off x="6253564" y="3134667"/>
                  <a:ext cx="2638871" cy="192216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mr>
                            </m:m>
                          </m:e>
                        </m:d>
                      </m:oMath>
                    </m:oMathPara>
                  </a14:m>
                  <a:endParaRPr lang="zh-CN" altLang="en-US" dirty="0"/>
                </a:p>
              </p:txBody>
            </p:sp>
          </mc:Choice>
          <mc:Fallback xmlns="">
            <p:sp>
              <p:nvSpPr>
                <p:cNvPr id="7" name="对象 6"/>
                <p:cNvSpPr txBox="1">
                  <a:spLocks noRot="1" noChangeAspect="1" noMove="1" noResize="1" noEditPoints="1" noAdjustHandles="1" noChangeArrowheads="1" noChangeShapeType="1" noTextEdit="1"/>
                </p:cNvSpPr>
                <p:nvPr/>
              </p:nvSpPr>
              <p:spPr>
                <a:xfrm>
                  <a:off x="6253564" y="3134667"/>
                  <a:ext cx="2638871" cy="1922166"/>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对象 13"/>
                <p:cNvSpPr txBox="1"/>
                <p:nvPr/>
              </p:nvSpPr>
              <p:spPr>
                <a:xfrm>
                  <a:off x="581694" y="3531138"/>
                  <a:ext cx="1526045" cy="80380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−3</m:t>
                                  </m:r>
                                </m:e>
                                <m:e>
                                  <m:r>
                                    <a:rPr lang="zh-CN" altLang="en-US" i="1">
                                      <a:solidFill>
                                        <a:srgbClr val="000000"/>
                                      </a:solidFill>
                                      <a:latin typeface="Cambria Math" panose="02040503050406030204" pitchFamily="18" charset="0"/>
                                    </a:rPr>
                                    <m:t>2</m:t>
                                  </m:r>
                                </m:e>
                              </m:mr>
                            </m:m>
                          </m:e>
                        </m:d>
                      </m:oMath>
                    </m:oMathPara>
                  </a14:m>
                  <a:endParaRPr lang="zh-CN" altLang="en-US" dirty="0"/>
                </a:p>
              </p:txBody>
            </p:sp>
          </mc:Choice>
          <mc:Fallback xmlns="">
            <p:sp>
              <p:nvSpPr>
                <p:cNvPr id="14" name="对象 13"/>
                <p:cNvSpPr txBox="1">
                  <a:spLocks noRot="1" noChangeAspect="1" noMove="1" noResize="1" noEditPoints="1" noAdjustHandles="1" noChangeArrowheads="1" noChangeShapeType="1" noTextEdit="1"/>
                </p:cNvSpPr>
                <p:nvPr/>
              </p:nvSpPr>
              <p:spPr>
                <a:xfrm>
                  <a:off x="581694" y="3531138"/>
                  <a:ext cx="1526045" cy="803804"/>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对象 16"/>
                <p:cNvSpPr txBox="1"/>
                <p:nvPr/>
              </p:nvSpPr>
              <p:spPr>
                <a:xfrm>
                  <a:off x="5721011" y="3527376"/>
                  <a:ext cx="1867172" cy="100022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
                          </m:e>
                        </m:d>
                      </m:oMath>
                    </m:oMathPara>
                  </a14:m>
                  <a:endParaRPr lang="zh-CN" altLang="en-US" dirty="0"/>
                </a:p>
              </p:txBody>
            </p:sp>
          </mc:Choice>
          <mc:Fallback xmlns="">
            <p:sp>
              <p:nvSpPr>
                <p:cNvPr id="17" name="对象 16"/>
                <p:cNvSpPr txBox="1">
                  <a:spLocks noRot="1" noChangeAspect="1" noMove="1" noResize="1" noEditPoints="1" noAdjustHandles="1" noChangeArrowheads="1" noChangeShapeType="1" noTextEdit="1"/>
                </p:cNvSpPr>
                <p:nvPr/>
              </p:nvSpPr>
              <p:spPr>
                <a:xfrm>
                  <a:off x="5721011" y="3527376"/>
                  <a:ext cx="1867172" cy="1000224"/>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对象 10"/>
                <p:cNvSpPr txBox="1"/>
                <p:nvPr/>
              </p:nvSpPr>
              <p:spPr>
                <a:xfrm>
                  <a:off x="2905803" y="4000010"/>
                  <a:ext cx="5630415" cy="207265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𝐏</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−3</m:t>
                                  </m:r>
                                </m:e>
                                <m:e>
                                  <m:r>
                                    <a:rPr lang="zh-CN" altLang="en-US" i="1">
                                      <a:solidFill>
                                        <a:srgbClr val="000000"/>
                                      </a:solidFill>
                                      <a:latin typeface="Cambria Math" panose="02040503050406030204" pitchFamily="18" charset="0"/>
                                    </a:rPr>
                                    <m:t>2</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
                          </m:e>
                        </m:d>
                      </m:oMath>
                    </m:oMathPara>
                  </a14:m>
                  <a:endParaRPr lang="zh-CN" altLang="en-US" dirty="0"/>
                </a:p>
              </p:txBody>
            </p:sp>
          </mc:Choice>
          <mc:Fallback xmlns="">
            <p:sp>
              <p:nvSpPr>
                <p:cNvPr id="11" name="对象 10"/>
                <p:cNvSpPr txBox="1">
                  <a:spLocks noRot="1" noChangeAspect="1" noMove="1" noResize="1" noEditPoints="1" noAdjustHandles="1" noChangeArrowheads="1" noChangeShapeType="1" noTextEdit="1"/>
                </p:cNvSpPr>
                <p:nvPr/>
              </p:nvSpPr>
              <p:spPr>
                <a:xfrm>
                  <a:off x="2905803" y="4000010"/>
                  <a:ext cx="5630415" cy="2072654"/>
                </a:xfrm>
                <a:prstGeom prst="rect">
                  <a:avLst/>
                </a:prstGeom>
                <a:blipFill>
                  <a:blip r:embed="rId9"/>
                  <a:stretch>
                    <a:fillRect/>
                  </a:stretch>
                </a:blipFill>
              </p:spPr>
              <p:txBody>
                <a:bodyPr/>
                <a:lstStyle/>
                <a:p>
                  <a:r>
                    <a:rPr lang="zh-CN" alt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2" y="695274"/>
            <a:ext cx="7638406" cy="442878"/>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计算得</a:t>
            </a: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12" name="矩形 11"/>
          <p:cNvSpPr/>
          <p:nvPr/>
        </p:nvSpPr>
        <p:spPr>
          <a:xfrm>
            <a:off x="247046" y="1716998"/>
            <a:ext cx="7638406" cy="442878"/>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将   和     带入并计算得</a:t>
            </a:r>
            <a:endParaRPr lang="en-US" altLang="zh-CN" dirty="0">
              <a:solidFill>
                <a:sysClr val="windowText" lastClr="000000"/>
              </a:solidFill>
              <a:latin typeface="宋体" panose="02010600030101010101" pitchFamily="2" charset="-122"/>
              <a:ea typeface="宋体" panose="02010600030101010101" pitchFamily="2" charset="-122"/>
            </a:endParaRPr>
          </a:p>
        </p:txBody>
      </p:sp>
      <p:sp>
        <p:nvSpPr>
          <p:cNvPr id="13" name="矩形 12"/>
          <p:cNvSpPr/>
          <p:nvPr/>
        </p:nvSpPr>
        <p:spPr>
          <a:xfrm>
            <a:off x="227492" y="3167899"/>
            <a:ext cx="7638406" cy="442878"/>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因此，系统得可观测子系统是               不可观测子系统为</a:t>
            </a: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2" name="对象 1"/>
              <p:cNvSpPr txBox="1"/>
              <p:nvPr/>
            </p:nvSpPr>
            <p:spPr>
              <a:xfrm>
                <a:off x="2378870" y="777334"/>
                <a:ext cx="5040957" cy="310127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𝐏</m:t>
                          </m:r>
                        </m:e>
                        <m:sub>
                          <m:r>
                            <a:rPr lang="zh-CN" altLang="en-US" i="1">
                              <a:solidFill>
                                <a:srgbClr val="000000"/>
                              </a:solidFill>
                              <a:latin typeface="Cambria Math" panose="02040503050406030204" pitchFamily="18" charset="0"/>
                            </a:rPr>
                            <m:t>𝑜</m:t>
                          </m:r>
                        </m:sub>
                        <m:sup>
                          <m:r>
                            <a:rPr lang="zh-CN" altLang="en-US" i="1">
                              <a:solidFill>
                                <a:srgbClr val="000000"/>
                              </a:solidFill>
                              <a:latin typeface="Cambria Math" panose="02040503050406030204" pitchFamily="18" charset="0"/>
                            </a:rPr>
                            <m:t>−1</m:t>
                          </m:r>
                        </m:sup>
                      </m:sSubSup>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3</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378870" y="777334"/>
                <a:ext cx="5040957" cy="3101279"/>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1034120" y="1786735"/>
                <a:ext cx="565149" cy="88957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𝑃</m:t>
                          </m:r>
                        </m:e>
                        <m:sub>
                          <m:r>
                            <a:rPr lang="zh-CN" altLang="en-US" i="1">
                              <a:solidFill>
                                <a:srgbClr val="000000"/>
                              </a:solidFill>
                              <a:latin typeface="Cambria Math" panose="02040503050406030204" pitchFamily="18" charset="0"/>
                            </a:rPr>
                            <m:t>𝑜</m:t>
                          </m:r>
                        </m:sub>
                      </m:sSub>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1034120" y="1786735"/>
                <a:ext cx="565149" cy="889570"/>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对象 13"/>
              <p:cNvSpPr txBox="1"/>
              <p:nvPr/>
            </p:nvSpPr>
            <p:spPr>
              <a:xfrm>
                <a:off x="1631677" y="1781828"/>
                <a:ext cx="693407" cy="88957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𝑃</m:t>
                          </m:r>
                        </m:e>
                        <m:sub>
                          <m:r>
                            <a:rPr lang="zh-CN" altLang="en-US" i="1">
                              <a:solidFill>
                                <a:srgbClr val="000000"/>
                              </a:solidFill>
                              <a:latin typeface="Cambria Math" panose="02040503050406030204" pitchFamily="18" charset="0"/>
                            </a:rPr>
                            <m:t>𝑜</m:t>
                          </m:r>
                        </m:sub>
                        <m:sup>
                          <m:r>
                            <a:rPr lang="zh-CN" altLang="en-US" i="1">
                              <a:solidFill>
                                <a:srgbClr val="000000"/>
                              </a:solidFill>
                              <a:latin typeface="Cambria Math" panose="02040503050406030204" pitchFamily="18" charset="0"/>
                            </a:rPr>
                            <m:t>−1</m:t>
                          </m:r>
                        </m:sup>
                      </m:sSubSup>
                    </m:oMath>
                  </m:oMathPara>
                </a14:m>
                <a:endParaRPr lang="zh-CN" altLang="en-US" dirty="0"/>
              </a:p>
            </p:txBody>
          </p:sp>
        </mc:Choice>
        <mc:Fallback xmlns="">
          <p:sp>
            <p:nvSpPr>
              <p:cNvPr id="14" name="对象 13"/>
              <p:cNvSpPr txBox="1">
                <a:spLocks noRot="1" noChangeAspect="1" noMove="1" noResize="1" noEditPoints="1" noAdjustHandles="1" noChangeArrowheads="1" noChangeShapeType="1" noTextEdit="1"/>
              </p:cNvSpPr>
              <p:nvPr/>
            </p:nvSpPr>
            <p:spPr>
              <a:xfrm>
                <a:off x="1631677" y="1781828"/>
                <a:ext cx="693407" cy="889570"/>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对象 6"/>
              <p:cNvSpPr txBox="1"/>
              <p:nvPr/>
            </p:nvSpPr>
            <p:spPr>
              <a:xfrm>
                <a:off x="786902" y="2268673"/>
                <a:ext cx="5133255" cy="340273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𝐴</m:t>
                          </m:r>
                        </m:e>
                      </m:acc>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𝑃</m:t>
                          </m:r>
                        </m:e>
                        <m:sub>
                          <m:r>
                            <a:rPr lang="zh-CN" altLang="en-US" i="1">
                              <a:solidFill>
                                <a:srgbClr val="000000"/>
                              </a:solidFill>
                              <a:latin typeface="Cambria Math" panose="02040503050406030204" pitchFamily="18" charset="0"/>
                            </a:rPr>
                            <m:t>𝑜</m:t>
                          </m:r>
                        </m:sub>
                      </m:sSub>
                      <m:r>
                        <a:rPr lang="zh-CN" altLang="en-US" i="1">
                          <a:solidFill>
                            <a:srgbClr val="000000"/>
                          </a:solidFill>
                          <a:latin typeface="Cambria Math" panose="02040503050406030204" pitchFamily="18" charset="0"/>
                        </a:rPr>
                        <m:t>𝐴</m:t>
                      </m:r>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𝑃</m:t>
                          </m:r>
                        </m:e>
                        <m:sub>
                          <m:r>
                            <a:rPr lang="zh-CN" altLang="en-US" i="1">
                              <a:solidFill>
                                <a:srgbClr val="000000"/>
                              </a:solidFill>
                              <a:latin typeface="Cambria Math" panose="02040503050406030204" pitchFamily="18" charset="0"/>
                            </a:rPr>
                            <m:t>𝑜</m:t>
                          </m:r>
                        </m:sub>
                        <m:sup>
                          <m:r>
                            <a:rPr lang="zh-CN" altLang="en-US" i="1">
                              <a:solidFill>
                                <a:srgbClr val="000000"/>
                              </a:solidFill>
                              <a:latin typeface="Cambria Math" panose="02040503050406030204" pitchFamily="18" charset="0"/>
                            </a:rPr>
                            <m:t>−1</m:t>
                          </m:r>
                        </m:sup>
                      </m:sSubSup>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3</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−5</m:t>
                                </m:r>
                              </m:e>
                              <m:e>
                                <m:r>
                                  <a:rPr lang="zh-CN" altLang="en-US" i="1">
                                    <a:solidFill>
                                      <a:srgbClr val="000000"/>
                                    </a:solidFill>
                                    <a:latin typeface="Cambria Math" panose="02040503050406030204" pitchFamily="18" charset="0"/>
                                  </a:rPr>
                                  <m:t>3</m:t>
                                </m:r>
                              </m:e>
                              <m:e>
                                <m:r>
                                  <a:rPr lang="zh-CN" altLang="en-US" i="1">
                                    <a:solidFill>
                                      <a:srgbClr val="000000"/>
                                    </a:solidFill>
                                    <a:latin typeface="Cambria Math" panose="02040503050406030204" pitchFamily="18" charset="0"/>
                                  </a:rPr>
                                  <m:t>2</m:t>
                                </m:r>
                              </m:e>
                            </m:mr>
                          </m:m>
                        </m:e>
                      </m:d>
                    </m:oMath>
                  </m:oMathPara>
                </a14:m>
                <a:endParaRPr lang="zh-CN" altLang="en-US" dirty="0"/>
              </a:p>
            </p:txBody>
          </p:sp>
        </mc:Choice>
        <mc:Fallback xmlns="">
          <p:sp>
            <p:nvSpPr>
              <p:cNvPr id="7" name="对象 6"/>
              <p:cNvSpPr txBox="1">
                <a:spLocks noRot="1" noChangeAspect="1" noMove="1" noResize="1" noEditPoints="1" noAdjustHandles="1" noChangeArrowheads="1" noChangeShapeType="1" noTextEdit="1"/>
              </p:cNvSpPr>
              <p:nvPr/>
            </p:nvSpPr>
            <p:spPr>
              <a:xfrm>
                <a:off x="786902" y="2268673"/>
                <a:ext cx="5133255" cy="3402731"/>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对象 8"/>
              <p:cNvSpPr txBox="1"/>
              <p:nvPr/>
            </p:nvSpPr>
            <p:spPr>
              <a:xfrm>
                <a:off x="3792538" y="2260600"/>
                <a:ext cx="4128850" cy="383954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𝐵</m:t>
                          </m:r>
                        </m:e>
                      </m:acc>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𝑃</m:t>
                          </m:r>
                        </m:e>
                        <m:sub>
                          <m:r>
                            <a:rPr lang="zh-CN" altLang="en-US" i="1">
                              <a:solidFill>
                                <a:srgbClr val="000000"/>
                              </a:solidFill>
                              <a:latin typeface="Cambria Math" panose="02040503050406030204" pitchFamily="18" charset="0"/>
                            </a:rPr>
                            <m:t>𝑜</m:t>
                          </m:r>
                        </m:sub>
                      </m:sSub>
                      <m:r>
                        <a:rPr lang="zh-CN" altLang="en-US" i="1">
                          <a:solidFill>
                            <a:srgbClr val="000000"/>
                          </a:solidFill>
                          <a:latin typeface="Cambria Math" panose="02040503050406030204" pitchFamily="18" charset="0"/>
                        </a:rPr>
                        <m:t>𝐵</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2</m:t>
                                </m:r>
                              </m:e>
                            </m:mr>
                            <m:mr>
                              <m:e>
                                <m:r>
                                  <a:rPr lang="zh-CN" altLang="en-US" i="1">
                                    <a:solidFill>
                                      <a:srgbClr val="000000"/>
                                    </a:solidFill>
                                    <a:latin typeface="Cambria Math" panose="02040503050406030204" pitchFamily="18" charset="0"/>
                                  </a:rPr>
                                  <m:t>1</m:t>
                                </m:r>
                              </m:e>
                            </m:mr>
                          </m:m>
                        </m:e>
                      </m:d>
                    </m:oMath>
                  </m:oMathPara>
                </a14:m>
                <a:endParaRPr lang="zh-CN" altLang="en-US" dirty="0"/>
              </a:p>
            </p:txBody>
          </p:sp>
        </mc:Choice>
        <mc:Fallback xmlns="">
          <p:sp>
            <p:nvSpPr>
              <p:cNvPr id="9" name="对象 8"/>
              <p:cNvSpPr txBox="1">
                <a:spLocks noRot="1" noChangeAspect="1" noMove="1" noResize="1" noEditPoints="1" noAdjustHandles="1" noChangeArrowheads="1" noChangeShapeType="1" noTextEdit="1"/>
              </p:cNvSpPr>
              <p:nvPr/>
            </p:nvSpPr>
            <p:spPr>
              <a:xfrm>
                <a:off x="3792538" y="2260600"/>
                <a:ext cx="4128850" cy="3839542"/>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对象 10"/>
              <p:cNvSpPr txBox="1"/>
              <p:nvPr/>
            </p:nvSpPr>
            <p:spPr>
              <a:xfrm>
                <a:off x="5866640" y="2471026"/>
                <a:ext cx="3976123" cy="197720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𝐶</m:t>
                          </m:r>
                        </m:e>
                      </m:acc>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𝐶</m:t>
                      </m:r>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𝑃</m:t>
                          </m:r>
                        </m:e>
                        <m:sub>
                          <m:r>
                            <a:rPr lang="zh-CN" altLang="en-US" i="1">
                              <a:solidFill>
                                <a:srgbClr val="000000"/>
                              </a:solidFill>
                              <a:latin typeface="Cambria Math" panose="02040503050406030204" pitchFamily="18" charset="0"/>
                            </a:rPr>
                            <m:t>𝑜</m:t>
                          </m:r>
                        </m:sub>
                        <m:sup>
                          <m:r>
                            <a:rPr lang="zh-CN" altLang="en-US" i="1">
                              <a:solidFill>
                                <a:srgbClr val="000000"/>
                              </a:solidFill>
                              <a:latin typeface="Cambria Math" panose="02040503050406030204" pitchFamily="18" charset="0"/>
                            </a:rPr>
                            <m:t>−1</m:t>
                          </m:r>
                        </m:sup>
                      </m:sSubSup>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
                        </m:e>
                      </m:d>
                    </m:oMath>
                  </m:oMathPara>
                </a14:m>
                <a:endParaRPr lang="zh-CN" altLang="en-US" dirty="0"/>
              </a:p>
            </p:txBody>
          </p:sp>
        </mc:Choice>
        <mc:Fallback xmlns="">
          <p:sp>
            <p:nvSpPr>
              <p:cNvPr id="11" name="对象 10"/>
              <p:cNvSpPr txBox="1">
                <a:spLocks noRot="1" noChangeAspect="1" noMove="1" noResize="1" noEditPoints="1" noAdjustHandles="1" noChangeArrowheads="1" noChangeShapeType="1" noTextEdit="1"/>
              </p:cNvSpPr>
              <p:nvPr/>
            </p:nvSpPr>
            <p:spPr>
              <a:xfrm>
                <a:off x="5866640" y="2471026"/>
                <a:ext cx="3976123" cy="1977200"/>
              </a:xfrm>
              <a:prstGeom prst="rect">
                <a:avLst/>
              </a:prstGeom>
              <a:blipFill>
                <a:blip r:embed="rId9"/>
                <a:stretch>
                  <a:fillRect t="-92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对象 15"/>
              <p:cNvSpPr txBox="1"/>
              <p:nvPr/>
            </p:nvSpPr>
            <p:spPr>
              <a:xfrm>
                <a:off x="861709" y="3693496"/>
                <a:ext cx="5472153" cy="230219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smtClean="0">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r>
                            <a:rPr lang="zh-CN" altLang="en-US" i="1">
                              <a:solidFill>
                                <a:srgbClr val="000000"/>
                              </a:solidFill>
                              <a:latin typeface="Cambria Math" panose="02040503050406030204" pitchFamily="18" charset="0"/>
                            </a:rPr>
                            <m:t>𝑜</m:t>
                          </m:r>
                        </m:sub>
                      </m:sSub>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3</m:t>
                                </m:r>
                              </m:e>
                            </m:mr>
                          </m:m>
                        </m:e>
                      </m:d>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𝑜</m:t>
                          </m:r>
                        </m:sub>
                      </m:sSub>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2</m:t>
                                </m:r>
                              </m:e>
                            </m:mr>
                          </m:m>
                        </m:e>
                      </m:d>
                      <m:r>
                        <a:rPr lang="zh-CN" altLang="en-US" i="1">
                          <a:solidFill>
                            <a:srgbClr val="000000"/>
                          </a:solidFill>
                          <a:latin typeface="Cambria Math" panose="02040503050406030204" pitchFamily="18" charset="0"/>
                        </a:rPr>
                        <m:t>𝑢</m:t>
                      </m:r>
                    </m:oMath>
                  </m:oMathPara>
                </a14:m>
                <a:endParaRPr lang="en-US" altLang="zh-CN" i="1" dirty="0">
                  <a:solidFill>
                    <a:srgbClr val="000000"/>
                  </a:solidFill>
                  <a:latin typeface="Cambria Math" panose="02040503050406030204" pitchFamily="18" charset="0"/>
                </a:endParaRPr>
              </a:p>
              <a:p>
                <a:pPr/>
                <a:br>
                  <a:rPr lang="zh-CN" alt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
                        </m:e>
                      </m:d>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𝑜</m:t>
                          </m:r>
                        </m:sub>
                      </m:sSub>
                    </m:oMath>
                  </m:oMathPara>
                </a14:m>
                <a:endParaRPr lang="zh-CN" altLang="en-US" dirty="0"/>
              </a:p>
            </p:txBody>
          </p:sp>
        </mc:Choice>
        <mc:Fallback xmlns="">
          <p:sp>
            <p:nvSpPr>
              <p:cNvPr id="16" name="对象 15"/>
              <p:cNvSpPr txBox="1">
                <a:spLocks noRot="1" noChangeAspect="1" noMove="1" noResize="1" noEditPoints="1" noAdjustHandles="1" noChangeArrowheads="1" noChangeShapeType="1" noTextEdit="1"/>
              </p:cNvSpPr>
              <p:nvPr/>
            </p:nvSpPr>
            <p:spPr>
              <a:xfrm>
                <a:off x="861709" y="3693496"/>
                <a:ext cx="5472153" cy="2302198"/>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对象 17"/>
              <p:cNvSpPr txBox="1"/>
              <p:nvPr/>
            </p:nvSpPr>
            <p:spPr>
              <a:xfrm>
                <a:off x="4882443" y="3800497"/>
                <a:ext cx="4824213" cy="186545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𝑜</m:t>
                              </m:r>
                            </m:e>
                          </m:acc>
                        </m:sub>
                      </m:sSub>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−5</m:t>
                                </m:r>
                              </m:e>
                              <m:e>
                                <m:r>
                                  <a:rPr lang="zh-CN" altLang="en-US" i="1">
                                    <a:solidFill>
                                      <a:srgbClr val="000000"/>
                                    </a:solidFill>
                                    <a:latin typeface="Cambria Math" panose="02040503050406030204" pitchFamily="18" charset="0"/>
                                  </a:rPr>
                                  <m:t>3</m:t>
                                </m:r>
                              </m:e>
                            </m:mr>
                          </m:m>
                        </m:e>
                      </m:d>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𝑜</m:t>
                          </m:r>
                        </m:sub>
                      </m:sSub>
                      <m:r>
                        <a:rPr lang="zh-CN" altLang="en-US" i="1">
                          <a:solidFill>
                            <a:srgbClr val="000000"/>
                          </a:solidFill>
                          <a:latin typeface="Cambria Math" panose="02040503050406030204" pitchFamily="18" charset="0"/>
                        </a:rPr>
                        <m:t>+2</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𝑜</m:t>
                              </m:r>
                            </m:e>
                          </m:acc>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𝑢</m:t>
                      </m:r>
                    </m:oMath>
                  </m:oMathPara>
                </a14:m>
                <a:endParaRPr lang="zh-CN" altLang="en-US" dirty="0"/>
              </a:p>
            </p:txBody>
          </p:sp>
        </mc:Choice>
        <mc:Fallback xmlns="">
          <p:sp>
            <p:nvSpPr>
              <p:cNvPr id="18" name="对象 17"/>
              <p:cNvSpPr txBox="1">
                <a:spLocks noRot="1" noChangeAspect="1" noMove="1" noResize="1" noEditPoints="1" noAdjustHandles="1" noChangeArrowheads="1" noChangeShapeType="1" noTextEdit="1"/>
              </p:cNvSpPr>
              <p:nvPr/>
            </p:nvSpPr>
            <p:spPr>
              <a:xfrm>
                <a:off x="4882443" y="3800497"/>
                <a:ext cx="4824213" cy="1865455"/>
              </a:xfrm>
              <a:prstGeom prst="rect">
                <a:avLst/>
              </a:prstGeom>
              <a:blipFill>
                <a:blip r:embed="rId11"/>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13" grpId="0"/>
      <p:bldP spid="7" grpId="0"/>
      <p:bldP spid="9" grpId="0"/>
      <p:bldP spid="11" grpId="0"/>
      <p:bldP spid="16"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3" y="995808"/>
            <a:ext cx="6641767" cy="870751"/>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3</a:t>
            </a:r>
            <a:r>
              <a:rPr lang="zh-CN" altLang="en-US" dirty="0">
                <a:solidFill>
                  <a:sysClr val="windowText" lastClr="000000"/>
                </a:solidFill>
                <a:latin typeface="宋体" panose="02010600030101010101" pitchFamily="2" charset="-122"/>
                <a:ea typeface="宋体" panose="02010600030101010101" pitchFamily="2" charset="-122"/>
              </a:rPr>
              <a:t>）变换</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dirty="0">
                <a:solidFill>
                  <a:sysClr val="windowText" lastClr="000000"/>
                </a:solidFill>
                <a:latin typeface="宋体" panose="02010600030101010101" pitchFamily="2" charset="-122"/>
                <a:ea typeface="宋体" panose="02010600030101010101" pitchFamily="2" charset="-122"/>
              </a:rPr>
              <a:t>为约当规范型求解</a:t>
            </a:r>
            <a:endPar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     1</a:t>
            </a: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的特征值互异</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sp>
        <p:nvSpPr>
          <p:cNvPr id="29" name="矩形 28"/>
          <p:cNvSpPr/>
          <p:nvPr/>
        </p:nvSpPr>
        <p:spPr>
          <a:xfrm>
            <a:off x="798349" y="2215827"/>
            <a:ext cx="6641767" cy="858377"/>
          </a:xfrm>
          <a:prstGeom prst="rect">
            <a:avLst/>
          </a:prstGeom>
          <a:noFill/>
        </p:spPr>
        <p:txBody>
          <a:bodyPr wrap="square">
            <a:spAutoFit/>
          </a:bodyPr>
          <a:lstStyle/>
          <a:p>
            <a:pPr>
              <a:lnSpc>
                <a:spcPct val="150000"/>
              </a:lnSpc>
            </a:pP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     2</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有相同</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的特征值</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3348038" y="1797050"/>
                <a:ext cx="2076450" cy="63068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𝑃</m:t>
                          </m:r>
                        </m:e>
                        <m:sup>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𝐴𝑃</m:t>
                      </m:r>
                      <m:r>
                        <a:rPr lang="zh-CN" altLang="en-US" i="1">
                          <a:solidFill>
                            <a:srgbClr val="000000"/>
                          </a:solidFill>
                          <a:latin typeface="Cambria Math" panose="02040503050406030204" pitchFamily="18" charset="0"/>
                        </a:rPr>
                        <m:t>=</m:t>
                      </m:r>
                      <m:r>
                        <m:rPr>
                          <m:sty m:val="p"/>
                        </m:rPr>
                        <a:rPr lang="zh-CN" altLang="en-US" i="1">
                          <a:solidFill>
                            <a:srgbClr val="000000"/>
                          </a:solidFill>
                          <a:latin typeface="Cambria Math" panose="02040503050406030204" pitchFamily="18" charset="0"/>
                        </a:rPr>
                        <m:t>Λ</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3348038" y="1797050"/>
                <a:ext cx="2076450" cy="630684"/>
              </a:xfrm>
              <a:prstGeom prst="rect">
                <a:avLst/>
              </a:prstGeom>
              <a:blipFill rotWithShape="1">
                <a:blip r:embed="rId4"/>
                <a:stretch>
                  <a:fillRect l="-15" r="15" b="2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对象 2"/>
              <p:cNvSpPr txBox="1"/>
              <p:nvPr/>
            </p:nvSpPr>
            <p:spPr>
              <a:xfrm>
                <a:off x="3119438" y="2644775"/>
                <a:ext cx="2460674" cy="63068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𝐴𝑡</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𝑃</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m:rPr>
                              <m:sty m:val="p"/>
                            </m:rPr>
                            <a:rPr lang="zh-CN" altLang="en-US" i="1">
                              <a:solidFill>
                                <a:srgbClr val="000000"/>
                              </a:solidFill>
                              <a:latin typeface="Cambria Math" panose="02040503050406030204" pitchFamily="18" charset="0"/>
                            </a:rPr>
                            <m:t>Λ</m:t>
                          </m:r>
                          <m:r>
                            <a:rPr lang="zh-CN" altLang="en-US" i="1">
                              <a:solidFill>
                                <a:srgbClr val="000000"/>
                              </a:solidFill>
                              <a:latin typeface="Cambria Math" panose="02040503050406030204" pitchFamily="18" charset="0"/>
                            </a:rPr>
                            <m:t>𝑡</m:t>
                          </m:r>
                        </m:sup>
                      </m:s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𝑃</m:t>
                          </m:r>
                        </m:e>
                        <m:sup>
                          <m:r>
                            <a:rPr lang="zh-CN" altLang="en-US" i="1">
                              <a:solidFill>
                                <a:srgbClr val="000000"/>
                              </a:solidFill>
                              <a:latin typeface="Cambria Math" panose="02040503050406030204" pitchFamily="18" charset="0"/>
                            </a:rPr>
                            <m:t>−1</m:t>
                          </m:r>
                        </m:sup>
                      </m:sSup>
                    </m:oMath>
                  </m:oMathPara>
                </a14:m>
                <a:endParaRPr lang="zh-CN" altLang="en-US" dirty="0"/>
              </a:p>
            </p:txBody>
          </p:sp>
        </mc:Choice>
        <mc:Fallback xmlns="">
          <p:sp>
            <p:nvSpPr>
              <p:cNvPr id="3" name="对象 2"/>
              <p:cNvSpPr txBox="1">
                <a:spLocks noRot="1" noChangeAspect="1" noMove="1" noResize="1" noEditPoints="1" noAdjustHandles="1" noChangeArrowheads="1" noChangeShapeType="1" noTextEdit="1"/>
              </p:cNvSpPr>
              <p:nvPr/>
            </p:nvSpPr>
            <p:spPr>
              <a:xfrm>
                <a:off x="3119438" y="2644775"/>
                <a:ext cx="2460674" cy="630684"/>
              </a:xfrm>
              <a:prstGeom prst="rect">
                <a:avLst/>
              </a:prstGeom>
              <a:blipFill rotWithShape="1">
                <a:blip r:embed="rId5"/>
                <a:stretch>
                  <a:fillRect l="-13" r="15" b="20"/>
                </a:stretch>
              </a:blipFill>
            </p:spPr>
            <p:txBody>
              <a:bodyPr/>
              <a:lstStyle/>
              <a:p>
                <a:r>
                  <a:rPr lang="zh-CN" altLang="en-US">
                    <a:noFill/>
                  </a:rPr>
                  <a:t> </a:t>
                </a:r>
              </a:p>
            </p:txBody>
          </p:sp>
        </mc:Fallback>
      </mc:AlternateContent>
      <p:sp>
        <p:nvSpPr>
          <p:cNvPr id="11" name="文本框 10"/>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29" grpId="0"/>
      <p:bldP spid="3" grpId="0"/>
      <p:bldP spid="11" grpId="0"/>
    </p:bld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2" y="695274"/>
            <a:ext cx="7638406" cy="2935868"/>
          </a:xfrm>
          <a:prstGeom prst="rect">
            <a:avLst/>
          </a:prstGeom>
          <a:noFill/>
        </p:spPr>
        <p:txBody>
          <a:bodyPr wrap="square">
            <a:spAutoFit/>
          </a:bodyPr>
          <a:lstStyle/>
          <a:p>
            <a:pPr indent="467995">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3</a:t>
            </a:r>
            <a:r>
              <a:rPr lang="zh-CN" altLang="en-US" dirty="0">
                <a:solidFill>
                  <a:sysClr val="windowText" lastClr="000000"/>
                </a:solidFill>
                <a:latin typeface="宋体" panose="02010600030101010101" pitchFamily="2" charset="-122"/>
                <a:ea typeface="宋体" panose="02010600030101010101" pitchFamily="2" charset="-122"/>
              </a:rPr>
              <a:t>、可控性和可观测性分解</a:t>
            </a: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设不可控和不可观测系统的状态空间表达式为</a:t>
            </a: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2.215</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先对系统进行可控性分解，即</a:t>
            </a: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2.216</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aphicFrame>
        <p:nvGraphicFramePr>
          <p:cNvPr id="2" name="对象 1"/>
          <p:cNvGraphicFramePr>
            <a:graphicFrameLocks noChangeAspect="1"/>
          </p:cNvGraphicFramePr>
          <p:nvPr/>
        </p:nvGraphicFramePr>
        <p:xfrm>
          <a:off x="2463800" y="2667000"/>
          <a:ext cx="914400" cy="180975"/>
        </p:xfrm>
        <a:graphic>
          <a:graphicData uri="http://schemas.openxmlformats.org/presentationml/2006/ole">
            <mc:AlternateContent xmlns:mc="http://schemas.openxmlformats.org/markup-compatibility/2006">
              <mc:Choice xmlns:v="urn:schemas-microsoft-com:vml" Requires="v">
                <p:oleObj name="Equation" r:id="rId4" imgW="2743200" imgH="4267200" progId="Equation.DSMT4">
                  <p:embed/>
                </p:oleObj>
              </mc:Choice>
              <mc:Fallback>
                <p:oleObj name="Equation" r:id="rId4" imgW="2743200" imgH="4267200" progId="Equation.DSMT4">
                  <p:embed/>
                  <p:pic>
                    <p:nvPicPr>
                      <p:cNvPr id="0" name="图片 2"/>
                      <p:cNvPicPr/>
                      <p:nvPr/>
                    </p:nvPicPr>
                    <p:blipFill>
                      <a:blip r:embed="rId5"/>
                      <a:stretch>
                        <a:fillRect/>
                      </a:stretch>
                    </p:blipFill>
                    <p:spPr>
                      <a:xfrm>
                        <a:off x="2463800" y="2667000"/>
                        <a:ext cx="914400" cy="18097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4" name="对象 3"/>
              <p:cNvSpPr txBox="1"/>
              <p:nvPr/>
            </p:nvSpPr>
            <p:spPr>
              <a:xfrm>
                <a:off x="3851920" y="1632264"/>
                <a:ext cx="1634718" cy="123505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acc>
                                  <m:accPr>
                                    <m:chr m:val="̇"/>
                                    <m:ctrlPr>
                                      <a:rPr lang="zh-CN" altLang="en-US" i="1">
                                        <a:solidFill>
                                          <a:srgbClr val="000000"/>
                                        </a:solidFill>
                                        <a:latin typeface="Cambria Math" panose="02040503050406030204" pitchFamily="18" charset="0"/>
                                      </a:rPr>
                                    </m:ctrlPr>
                                  </m:accPr>
                                  <m:e>
                                    <m:r>
                                      <m:rPr>
                                        <m:sty m:val="p"/>
                                      </m:rPr>
                                      <a:rPr lang="zh-CN" altLang="en-US" i="0">
                                        <a:solidFill>
                                          <a:srgbClr val="000000"/>
                                        </a:solidFill>
                                        <a:latin typeface="Cambria Math" panose="02040503050406030204" pitchFamily="18" charset="0"/>
                                      </a:rPr>
                                      <m:t>x</m:t>
                                    </m:r>
                                  </m:e>
                                </m:acc>
                                <m:r>
                                  <m:rPr>
                                    <m:nor/>
                                  </m:rPr>
                                  <a:rPr lang="zh-CN" altLang="en-US" i="0">
                                    <a:solidFill>
                                      <a:srgbClr val="000000"/>
                                    </a:solidFill>
                                    <a:latin typeface="Cambria Math" panose="02040503050406030204" pitchFamily="18" charset="0"/>
                                  </a:rPr>
                                  <m:t>=</m:t>
                                </m:r>
                                <m:r>
                                  <m:rPr>
                                    <m:nor/>
                                  </m:rPr>
                                  <a:rPr lang="zh-CN" altLang="en-US" i="0">
                                    <a:solidFill>
                                      <a:srgbClr val="000000"/>
                                    </a:solidFill>
                                    <a:latin typeface="Cambria Math" panose="02040503050406030204" pitchFamily="18" charset="0"/>
                                  </a:rPr>
                                  <m:t>Ax</m:t>
                                </m:r>
                                <m:r>
                                  <m:rPr>
                                    <m:nor/>
                                  </m:rPr>
                                  <a:rPr lang="zh-CN" altLang="en-US" i="0">
                                    <a:solidFill>
                                      <a:srgbClr val="000000"/>
                                    </a:solidFill>
                                    <a:latin typeface="Cambria Math" panose="02040503050406030204" pitchFamily="18" charset="0"/>
                                  </a:rPr>
                                  <m:t>+</m:t>
                                </m:r>
                                <m:r>
                                  <m:rPr>
                                    <m:nor/>
                                  </m:rPr>
                                  <a:rPr lang="zh-CN" altLang="en-US" i="0">
                                    <a:solidFill>
                                      <a:srgbClr val="000000"/>
                                    </a:solidFill>
                                    <a:latin typeface="Cambria Math" panose="02040503050406030204" pitchFamily="18" charset="0"/>
                                  </a:rPr>
                                  <m:t>Bu</m:t>
                                </m:r>
                              </m:e>
                            </m:mr>
                            <m:mr>
                              <m:e>
                                <m:r>
                                  <m:rPr>
                                    <m:nor/>
                                  </m:rPr>
                                  <a:rPr lang="zh-CN" altLang="en-US" i="0">
                                    <a:solidFill>
                                      <a:srgbClr val="000000"/>
                                    </a:solidFill>
                                    <a:latin typeface="Cambria Math" panose="02040503050406030204" pitchFamily="18" charset="0"/>
                                  </a:rPr>
                                  <m:t>y</m:t>
                                </m:r>
                                <m:r>
                                  <m:rPr>
                                    <m:nor/>
                                  </m:rPr>
                                  <a:rPr lang="zh-CN" altLang="en-US" i="0">
                                    <a:solidFill>
                                      <a:srgbClr val="000000"/>
                                    </a:solidFill>
                                    <a:latin typeface="Cambria Math" panose="02040503050406030204" pitchFamily="18" charset="0"/>
                                  </a:rPr>
                                  <m:t>=</m:t>
                                </m:r>
                                <m:r>
                                  <m:rPr>
                                    <m:nor/>
                                  </m:rPr>
                                  <a:rPr lang="zh-CN" altLang="en-US" i="0">
                                    <a:solidFill>
                                      <a:srgbClr val="000000"/>
                                    </a:solidFill>
                                    <a:latin typeface="Cambria Math" panose="02040503050406030204" pitchFamily="18" charset="0"/>
                                  </a:rPr>
                                  <m:t>Cx</m:t>
                                </m:r>
                              </m:e>
                            </m:mr>
                          </m:m>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3851920" y="1632264"/>
                <a:ext cx="1634718" cy="1235053"/>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对象 5"/>
              <p:cNvSpPr txBox="1"/>
              <p:nvPr/>
            </p:nvSpPr>
            <p:spPr>
              <a:xfrm>
                <a:off x="3707904" y="2900004"/>
                <a:ext cx="2448346" cy="184375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nor/>
                        </m:rPr>
                        <a:rPr lang="zh-CN" altLang="en-US" i="0">
                          <a:solidFill>
                            <a:srgbClr val="000000"/>
                          </a:solidFill>
                          <a:latin typeface="Cambria Math" panose="02040503050406030204" pitchFamily="18" charset="0"/>
                        </a:rPr>
                        <m:t>x</m:t>
                      </m:r>
                      <m:r>
                        <m:rPr>
                          <m:nor/>
                        </m:rPr>
                        <a:rPr lang="zh-CN" altLang="en-US" i="0">
                          <a:solidFill>
                            <a:srgbClr val="000000"/>
                          </a:solidFill>
                          <a:latin typeface="Cambria Math" panose="02040503050406030204" pitchFamily="18" charset="0"/>
                        </a:rPr>
                        <m:t>=</m:t>
                      </m:r>
                      <m:sSubSup>
                        <m:sSubSupPr>
                          <m:ctrlPr>
                            <a:rPr lang="zh-CN" altLang="en-US" i="1">
                              <a:solidFill>
                                <a:srgbClr val="000000"/>
                              </a:solidFill>
                              <a:latin typeface="Cambria Math" panose="02040503050406030204" pitchFamily="18" charset="0"/>
                            </a:rPr>
                          </m:ctrlPr>
                        </m:sSubSupPr>
                        <m:e>
                          <m:r>
                            <m:rPr>
                              <m:nor/>
                            </m:rPr>
                            <a:rPr lang="zh-CN" altLang="en-US" i="0">
                              <a:solidFill>
                                <a:srgbClr val="000000"/>
                              </a:solidFill>
                              <a:latin typeface="Cambria Math" panose="02040503050406030204" pitchFamily="18" charset="0"/>
                            </a:rPr>
                            <m:t>P</m:t>
                          </m:r>
                        </m:e>
                        <m:sub>
                          <m:r>
                            <m:rPr>
                              <m:sty m:val="p"/>
                            </m:rPr>
                            <a:rPr lang="zh-CN" altLang="en-US" i="0">
                              <a:solidFill>
                                <a:srgbClr val="000000"/>
                              </a:solidFill>
                              <a:latin typeface="Cambria Math" panose="02040503050406030204" pitchFamily="18" charset="0"/>
                            </a:rPr>
                            <m:t>c</m:t>
                          </m:r>
                        </m:sub>
                        <m:sup>
                          <m:r>
                            <m:rPr>
                              <m:nor/>
                            </m:rPr>
                            <a:rPr lang="zh-CN" altLang="en-US" i="0">
                              <a:solidFill>
                                <a:srgbClr val="000000"/>
                              </a:solidFill>
                              <a:latin typeface="Cambria Math" panose="02040503050406030204" pitchFamily="18" charset="0"/>
                            </a:rPr>
                            <m:t>−1</m:t>
                          </m:r>
                        </m:sup>
                      </m:sSubSup>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r>
                                      <m:rPr>
                                        <m:sty m:val="p"/>
                                      </m:rPr>
                                      <a:rPr lang="zh-CN" altLang="en-US" i="0">
                                        <a:solidFill>
                                          <a:srgbClr val="000000"/>
                                        </a:solidFill>
                                        <a:latin typeface="Cambria Math" panose="02040503050406030204" pitchFamily="18" charset="0"/>
                                      </a:rPr>
                                      <m:t>x</m:t>
                                    </m:r>
                                  </m:e>
                                  <m:sub>
                                    <m:r>
                                      <m:rPr>
                                        <m:sty m:val="p"/>
                                      </m:rPr>
                                      <a:rPr lang="zh-CN" altLang="en-US" i="0">
                                        <a:solidFill>
                                          <a:srgbClr val="000000"/>
                                        </a:solidFill>
                                        <a:latin typeface="Cambria Math" panose="02040503050406030204" pitchFamily="18" charset="0"/>
                                      </a:rPr>
                                      <m:t>c</m:t>
                                    </m:r>
                                  </m:sub>
                                </m:sSub>
                              </m:e>
                            </m:mr>
                            <m:mr>
                              <m:e>
                                <m:r>
                                  <a:rPr lang="zh-CN" altLang="en-US" i="1">
                                    <a:solidFill>
                                      <a:srgbClr val="000000"/>
                                    </a:solidFill>
                                    <a:latin typeface="Cambria Math" panose="02040503050406030204" pitchFamily="18" charset="0"/>
                                  </a:rPr>
                                  <m:t>⋯</m:t>
                                </m:r>
                              </m:e>
                            </m:mr>
                            <m:mr>
                              <m:e>
                                <m:sSub>
                                  <m:sSubPr>
                                    <m:ctrlPr>
                                      <a:rPr lang="zh-CN" altLang="en-US" i="1">
                                        <a:solidFill>
                                          <a:srgbClr val="000000"/>
                                        </a:solidFill>
                                        <a:latin typeface="Cambria Math" panose="02040503050406030204" pitchFamily="18" charset="0"/>
                                      </a:rPr>
                                    </m:ctrlPr>
                                  </m:sSubPr>
                                  <m:e>
                                    <m:r>
                                      <m:rPr>
                                        <m:sty m:val="p"/>
                                      </m:rPr>
                                      <a:rPr lang="zh-CN" altLang="en-US" i="0">
                                        <a:solidFill>
                                          <a:srgbClr val="000000"/>
                                        </a:solidFill>
                                        <a:latin typeface="Cambria Math" panose="02040503050406030204" pitchFamily="18" charset="0"/>
                                      </a:rPr>
                                      <m:t>x</m:t>
                                    </m:r>
                                  </m:e>
                                  <m:sub>
                                    <m:acc>
                                      <m:accPr>
                                        <m:chr m:val="̄"/>
                                        <m:ctrlPr>
                                          <a:rPr lang="zh-CN" altLang="en-US" i="1">
                                            <a:solidFill>
                                              <a:srgbClr val="000000"/>
                                            </a:solidFill>
                                            <a:latin typeface="Cambria Math" panose="02040503050406030204" pitchFamily="18" charset="0"/>
                                          </a:rPr>
                                        </m:ctrlPr>
                                      </m:accPr>
                                      <m:e>
                                        <m:r>
                                          <m:rPr>
                                            <m:sty m:val="p"/>
                                          </m:rPr>
                                          <a:rPr lang="zh-CN" altLang="en-US" i="0">
                                            <a:solidFill>
                                              <a:srgbClr val="000000"/>
                                            </a:solidFill>
                                            <a:latin typeface="Cambria Math" panose="02040503050406030204" pitchFamily="18" charset="0"/>
                                          </a:rPr>
                                          <m:t>c</m:t>
                                        </m:r>
                                      </m:e>
                                    </m:acc>
                                  </m:sub>
                                </m:sSub>
                              </m:e>
                            </m:mr>
                          </m:m>
                        </m:e>
                      </m:d>
                    </m:oMath>
                  </m:oMathPara>
                </a14:m>
                <a:endParaRPr lang="zh-CN" altLang="en-US" dirty="0"/>
              </a:p>
            </p:txBody>
          </p:sp>
        </mc:Choice>
        <mc:Fallback xmlns="">
          <p:sp>
            <p:nvSpPr>
              <p:cNvPr id="6" name="对象 5"/>
              <p:cNvSpPr txBox="1">
                <a:spLocks noRot="1" noChangeAspect="1" noMove="1" noResize="1" noEditPoints="1" noAdjustHandles="1" noChangeArrowheads="1" noChangeShapeType="1" noTextEdit="1"/>
              </p:cNvSpPr>
              <p:nvPr/>
            </p:nvSpPr>
            <p:spPr>
              <a:xfrm>
                <a:off x="3707904" y="2900004"/>
                <a:ext cx="2448346" cy="1843757"/>
              </a:xfrm>
              <a:prstGeom prst="rect">
                <a:avLst/>
              </a:prstGeom>
              <a:blipFill>
                <a:blip r:embed="rId7"/>
                <a:stretch>
                  <a:fillRect/>
                </a:stretch>
              </a:blipFill>
            </p:spPr>
            <p:txBody>
              <a:bodyPr/>
              <a:lstStyle/>
              <a:p>
                <a:r>
                  <a:rPr lang="zh-CN" altLang="en-US">
                    <a:noFill/>
                  </a:rPr>
                  <a:t> </a:t>
                </a:r>
              </a:p>
            </p:txBody>
          </p:sp>
        </mc:Fallback>
      </mc:AlternateContent>
      <p:grpSp>
        <p:nvGrpSpPr>
          <p:cNvPr id="8" name="组合 7"/>
          <p:cNvGrpSpPr/>
          <p:nvPr/>
        </p:nvGrpSpPr>
        <p:grpSpPr>
          <a:xfrm>
            <a:off x="247046" y="4012622"/>
            <a:ext cx="7638406" cy="1079408"/>
            <a:chOff x="247046" y="4012622"/>
            <a:chExt cx="7638406" cy="1079408"/>
          </a:xfrm>
        </p:grpSpPr>
        <p:sp>
          <p:nvSpPr>
            <p:cNvPr id="13" name="矩形 12"/>
            <p:cNvSpPr/>
            <p:nvPr/>
          </p:nvSpPr>
          <p:spPr>
            <a:xfrm>
              <a:off x="247046" y="4012622"/>
              <a:ext cx="7638406" cy="442878"/>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式中 </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按系统可控性矩阵来构造。</a:t>
              </a: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9" name="对象 8"/>
                <p:cNvSpPr txBox="1"/>
                <p:nvPr/>
              </p:nvSpPr>
              <p:spPr>
                <a:xfrm>
                  <a:off x="1258888" y="4073525"/>
                  <a:ext cx="936848" cy="101850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𝑃</m:t>
                            </m:r>
                          </m:e>
                          <m:sub>
                            <m:r>
                              <m:rPr>
                                <m:sty m:val="p"/>
                              </m:rPr>
                              <a:rPr lang="zh-CN" altLang="en-US" i="0">
                                <a:solidFill>
                                  <a:srgbClr val="000000"/>
                                </a:solidFill>
                                <a:latin typeface="Cambria Math" panose="02040503050406030204" pitchFamily="18" charset="0"/>
                              </a:rPr>
                              <m:t>c</m:t>
                            </m:r>
                          </m:sub>
                          <m:sup>
                            <m:r>
                              <a:rPr lang="zh-CN" altLang="en-US" i="1">
                                <a:solidFill>
                                  <a:srgbClr val="000000"/>
                                </a:solidFill>
                                <a:latin typeface="Cambria Math" panose="02040503050406030204" pitchFamily="18" charset="0"/>
                              </a:rPr>
                              <m:t>−1</m:t>
                            </m:r>
                          </m:sup>
                        </m:sSubSup>
                      </m:oMath>
                    </m:oMathPara>
                  </a14:m>
                  <a:endParaRPr lang="zh-CN" altLang="en-US" dirty="0"/>
                </a:p>
              </p:txBody>
            </p:sp>
          </mc:Choice>
          <mc:Fallback xmlns="">
            <p:sp>
              <p:nvSpPr>
                <p:cNvPr id="9" name="对象 8"/>
                <p:cNvSpPr txBox="1">
                  <a:spLocks noRot="1" noChangeAspect="1" noMove="1" noResize="1" noEditPoints="1" noAdjustHandles="1" noChangeArrowheads="1" noChangeShapeType="1" noTextEdit="1"/>
                </p:cNvSpPr>
                <p:nvPr/>
              </p:nvSpPr>
              <p:spPr>
                <a:xfrm>
                  <a:off x="1258888" y="4073525"/>
                  <a:ext cx="936848" cy="1018505"/>
                </a:xfrm>
                <a:prstGeom prst="rect">
                  <a:avLst/>
                </a:prstGeom>
                <a:blipFill>
                  <a:blip r:embed="rId8"/>
                  <a:stretch>
                    <a:fillRect/>
                  </a:stretch>
                </a:blipFill>
              </p:spPr>
              <p:txBody>
                <a:bodyPr/>
                <a:lstStyle/>
                <a:p>
                  <a:r>
                    <a:rPr lang="zh-CN" alt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2" y="695274"/>
            <a:ext cx="7638406" cy="1273875"/>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继而对其中可控性子系统进行可观测性分解，即</a:t>
            </a: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2.217</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13" name="矩形 12"/>
          <p:cNvSpPr/>
          <p:nvPr/>
        </p:nvSpPr>
        <p:spPr>
          <a:xfrm>
            <a:off x="282982" y="4371950"/>
            <a:ext cx="7638406" cy="442878"/>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式中 </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按不可控子系统得可观测性矩阵来构造。</a:t>
            </a: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2" name="对象 1"/>
              <p:cNvSpPr txBox="1"/>
              <p:nvPr/>
            </p:nvSpPr>
            <p:spPr>
              <a:xfrm>
                <a:off x="3479166" y="1233900"/>
                <a:ext cx="3528342" cy="324901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m:rPr>
                              <m:sty m:val="p"/>
                            </m:rPr>
                            <a:rPr lang="zh-CN" altLang="en-US" i="0">
                              <a:solidFill>
                                <a:srgbClr val="000000"/>
                              </a:solidFill>
                              <a:latin typeface="Cambria Math" panose="02040503050406030204" pitchFamily="18" charset="0"/>
                            </a:rPr>
                            <m:t>x</m:t>
                          </m:r>
                        </m:e>
                        <m:sub>
                          <m:r>
                            <m:rPr>
                              <m:sty m:val="p"/>
                            </m:rPr>
                            <a:rPr lang="zh-CN" altLang="en-US" i="0">
                              <a:solidFill>
                                <a:srgbClr val="000000"/>
                              </a:solidFill>
                              <a:latin typeface="Cambria Math" panose="02040503050406030204" pitchFamily="18" charset="0"/>
                            </a:rPr>
                            <m:t>c</m:t>
                          </m:r>
                        </m:sub>
                      </m:sSub>
                      <m:r>
                        <m:rPr>
                          <m:nor/>
                        </m:rPr>
                        <a:rPr lang="zh-CN" altLang="en-US" i="0">
                          <a:solidFill>
                            <a:srgbClr val="000000"/>
                          </a:solidFill>
                          <a:latin typeface="Cambria Math" panose="02040503050406030204" pitchFamily="18" charset="0"/>
                        </a:rPr>
                        <m:t>=</m:t>
                      </m:r>
                      <m:sSubSup>
                        <m:sSubSupPr>
                          <m:ctrlPr>
                            <a:rPr lang="zh-CN" altLang="en-US" i="1">
                              <a:solidFill>
                                <a:srgbClr val="000000"/>
                              </a:solidFill>
                              <a:latin typeface="Cambria Math" panose="02040503050406030204" pitchFamily="18" charset="0"/>
                            </a:rPr>
                          </m:ctrlPr>
                        </m:sSubSupPr>
                        <m:e>
                          <m:r>
                            <m:rPr>
                              <m:nor/>
                            </m:rPr>
                            <a:rPr lang="zh-CN" altLang="en-US" i="0">
                              <a:solidFill>
                                <a:srgbClr val="000000"/>
                              </a:solidFill>
                              <a:latin typeface="Cambria Math" panose="02040503050406030204" pitchFamily="18" charset="0"/>
                            </a:rPr>
                            <m:t>P</m:t>
                          </m:r>
                        </m:e>
                        <m:sub>
                          <m:r>
                            <m:rPr>
                              <m:nor/>
                            </m:rPr>
                            <a:rPr lang="zh-CN" altLang="en-US" i="0">
                              <a:solidFill>
                                <a:srgbClr val="000000"/>
                              </a:solidFill>
                              <a:latin typeface="Cambria Math" panose="02040503050406030204" pitchFamily="18" charset="0"/>
                            </a:rPr>
                            <m:t>ol</m:t>
                          </m:r>
                          <m:r>
                            <m:rPr>
                              <m:nor/>
                            </m:rPr>
                            <a:rPr lang="zh-CN" altLang="en-US" i="0">
                              <a:solidFill>
                                <a:srgbClr val="000000"/>
                              </a:solidFill>
                              <a:latin typeface="Cambria Math" panose="02040503050406030204" pitchFamily="18" charset="0"/>
                            </a:rPr>
                            <m:t> </m:t>
                          </m:r>
                        </m:sub>
                        <m:sup>
                          <m:r>
                            <m:rPr>
                              <m:nor/>
                            </m:rPr>
                            <a:rPr lang="zh-CN" altLang="en-US" i="0">
                              <a:solidFill>
                                <a:srgbClr val="000000"/>
                              </a:solidFill>
                              <a:latin typeface="Cambria Math" panose="02040503050406030204" pitchFamily="18" charset="0"/>
                            </a:rPr>
                            <m:t>−1</m:t>
                          </m:r>
                        </m:sup>
                      </m:sSubSup>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r>
                                      <m:rPr>
                                        <m:sty m:val="p"/>
                                      </m:rPr>
                                      <a:rPr lang="zh-CN" altLang="en-US" i="0">
                                        <a:solidFill>
                                          <a:srgbClr val="000000"/>
                                        </a:solidFill>
                                        <a:latin typeface="Cambria Math" panose="02040503050406030204" pitchFamily="18" charset="0"/>
                                      </a:rPr>
                                      <m:t>x</m:t>
                                    </m:r>
                                  </m:e>
                                  <m:sub>
                                    <m:r>
                                      <m:rPr>
                                        <m:nor/>
                                      </m:rPr>
                                      <a:rPr lang="zh-CN" altLang="en-US" i="0">
                                        <a:solidFill>
                                          <a:srgbClr val="000000"/>
                                        </a:solidFill>
                                        <a:latin typeface="Cambria Math" panose="02040503050406030204" pitchFamily="18" charset="0"/>
                                      </a:rPr>
                                      <m:t>co</m:t>
                                    </m:r>
                                  </m:sub>
                                </m:sSub>
                              </m:e>
                            </m:mr>
                            <m:mr>
                              <m:e>
                                <m:r>
                                  <a:rPr lang="zh-CN" altLang="en-US" i="1">
                                    <a:solidFill>
                                      <a:srgbClr val="000000"/>
                                    </a:solidFill>
                                    <a:latin typeface="Cambria Math" panose="02040503050406030204" pitchFamily="18" charset="0"/>
                                  </a:rPr>
                                  <m:t>⋯</m:t>
                                </m:r>
                              </m:e>
                            </m:mr>
                            <m:mr>
                              <m:e>
                                <m:sSub>
                                  <m:sSubPr>
                                    <m:ctrlPr>
                                      <a:rPr lang="zh-CN" altLang="en-US" i="1">
                                        <a:solidFill>
                                          <a:srgbClr val="000000"/>
                                        </a:solidFill>
                                        <a:latin typeface="Cambria Math" panose="02040503050406030204" pitchFamily="18" charset="0"/>
                                      </a:rPr>
                                    </m:ctrlPr>
                                  </m:sSubPr>
                                  <m:e>
                                    <m:r>
                                      <m:rPr>
                                        <m:sty m:val="p"/>
                                      </m:rPr>
                                      <a:rPr lang="zh-CN" altLang="en-US" i="0">
                                        <a:solidFill>
                                          <a:srgbClr val="000000"/>
                                        </a:solidFill>
                                        <a:latin typeface="Cambria Math" panose="02040503050406030204" pitchFamily="18" charset="0"/>
                                      </a:rPr>
                                      <m:t>x</m:t>
                                    </m:r>
                                  </m:e>
                                  <m:sub>
                                    <m:r>
                                      <m:rPr>
                                        <m:nor/>
                                      </m:rPr>
                                      <a:rPr lang="zh-CN" altLang="en-US" i="0">
                                        <a:solidFill>
                                          <a:srgbClr val="000000"/>
                                        </a:solidFill>
                                        <a:latin typeface="Cambria Math" panose="02040503050406030204" pitchFamily="18" charset="0"/>
                                      </a:rPr>
                                      <m:t>co</m:t>
                                    </m:r>
                                  </m:sub>
                                </m:sSub>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3479166" y="1233900"/>
                <a:ext cx="3528342" cy="3249017"/>
              </a:xfrm>
              <a:prstGeom prst="rect">
                <a:avLst/>
              </a:prstGeom>
              <a:blipFill>
                <a:blip r:embed="rId4"/>
                <a:stretch>
                  <a:fillRect/>
                </a:stretch>
              </a:blipFill>
            </p:spPr>
            <p:txBody>
              <a:bodyPr/>
              <a:lstStyle/>
              <a:p>
                <a:r>
                  <a:rPr lang="zh-CN" altLang="en-US">
                    <a:noFill/>
                  </a:rPr>
                  <a:t> </a:t>
                </a:r>
              </a:p>
            </p:txBody>
          </p:sp>
        </mc:Fallback>
      </mc:AlternateContent>
      <p:grpSp>
        <p:nvGrpSpPr>
          <p:cNvPr id="14" name="组合 13"/>
          <p:cNvGrpSpPr/>
          <p:nvPr/>
        </p:nvGrpSpPr>
        <p:grpSpPr>
          <a:xfrm>
            <a:off x="282982" y="2320078"/>
            <a:ext cx="7638406" cy="3101403"/>
            <a:chOff x="247046" y="4012622"/>
            <a:chExt cx="7638406" cy="3101403"/>
          </a:xfrm>
        </p:grpSpPr>
        <p:sp>
          <p:nvSpPr>
            <p:cNvPr id="15" name="矩形 14"/>
            <p:cNvSpPr/>
            <p:nvPr/>
          </p:nvSpPr>
          <p:spPr>
            <a:xfrm>
              <a:off x="247046" y="4012622"/>
              <a:ext cx="7638406" cy="1689373"/>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式中 </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按可控子系统得可观测性矩阵来构造。</a:t>
              </a: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最后对余下得不可控子系统进行可观测性分解，即</a:t>
              </a: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2.218</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16" name="对象 15"/>
                <p:cNvSpPr txBox="1"/>
                <p:nvPr/>
              </p:nvSpPr>
              <p:spPr>
                <a:xfrm>
                  <a:off x="1200008" y="6134513"/>
                  <a:ext cx="792832" cy="97951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𝑃</m:t>
                            </m:r>
                          </m:e>
                          <m:sub>
                            <m:r>
                              <a:rPr lang="zh-CN" altLang="en-US" i="1">
                                <a:solidFill>
                                  <a:srgbClr val="000000"/>
                                </a:solidFill>
                                <a:latin typeface="Cambria Math" panose="02040503050406030204" pitchFamily="18" charset="0"/>
                              </a:rPr>
                              <m:t>𝑜</m:t>
                            </m:r>
                            <m:r>
                              <a:rPr lang="zh-CN" altLang="en-US" i="1">
                                <a:solidFill>
                                  <a:srgbClr val="000000"/>
                                </a:solidFill>
                                <a:latin typeface="Cambria Math" panose="02040503050406030204" pitchFamily="18" charset="0"/>
                              </a:rPr>
                              <m:t>2</m:t>
                            </m:r>
                          </m:sub>
                          <m:sup>
                            <m:r>
                              <a:rPr lang="zh-CN" altLang="en-US" i="1">
                                <a:solidFill>
                                  <a:srgbClr val="000000"/>
                                </a:solidFill>
                                <a:latin typeface="Cambria Math" panose="02040503050406030204" pitchFamily="18" charset="0"/>
                              </a:rPr>
                              <m:t>−1</m:t>
                            </m:r>
                          </m:sup>
                        </m:sSubSup>
                      </m:oMath>
                    </m:oMathPara>
                  </a14:m>
                  <a:endParaRPr lang="zh-CN" altLang="en-US" dirty="0"/>
                </a:p>
              </p:txBody>
            </p:sp>
          </mc:Choice>
          <mc:Fallback xmlns="">
            <p:sp>
              <p:nvSpPr>
                <p:cNvPr id="16" name="对象 15"/>
                <p:cNvSpPr txBox="1">
                  <a:spLocks noRot="1" noChangeAspect="1" noMove="1" noResize="1" noEditPoints="1" noAdjustHandles="1" noChangeArrowheads="1" noChangeShapeType="1" noTextEdit="1"/>
                </p:cNvSpPr>
                <p:nvPr/>
              </p:nvSpPr>
              <p:spPr>
                <a:xfrm>
                  <a:off x="1200008" y="6134513"/>
                  <a:ext cx="792832" cy="979512"/>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对象 16"/>
                <p:cNvSpPr txBox="1"/>
                <p:nvPr/>
              </p:nvSpPr>
              <p:spPr>
                <a:xfrm>
                  <a:off x="1200008" y="4048270"/>
                  <a:ext cx="1001489" cy="115676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𝑃</m:t>
                            </m:r>
                          </m:e>
                          <m:sub>
                            <m:r>
                              <a:rPr lang="zh-CN" altLang="en-US" i="1">
                                <a:solidFill>
                                  <a:srgbClr val="000000"/>
                                </a:solidFill>
                                <a:latin typeface="Cambria Math" panose="02040503050406030204" pitchFamily="18" charset="0"/>
                              </a:rPr>
                              <m:t>𝑜</m:t>
                            </m:r>
                            <m:r>
                              <a:rPr lang="zh-CN" altLang="en-US" i="1">
                                <a:solidFill>
                                  <a:srgbClr val="000000"/>
                                </a:solidFill>
                                <a:latin typeface="Cambria Math" panose="02040503050406030204" pitchFamily="18" charset="0"/>
                              </a:rPr>
                              <m:t>1</m:t>
                            </m:r>
                          </m:sub>
                          <m:sup>
                            <m:r>
                              <a:rPr lang="zh-CN" altLang="en-US" i="1">
                                <a:solidFill>
                                  <a:srgbClr val="000000"/>
                                </a:solidFill>
                                <a:latin typeface="Cambria Math" panose="02040503050406030204" pitchFamily="18" charset="0"/>
                              </a:rPr>
                              <m:t>−1</m:t>
                            </m:r>
                          </m:sup>
                        </m:sSubSup>
                      </m:oMath>
                    </m:oMathPara>
                  </a14:m>
                  <a:endParaRPr lang="zh-CN" altLang="en-US" dirty="0"/>
                </a:p>
              </p:txBody>
            </p:sp>
          </mc:Choice>
          <mc:Fallback xmlns="">
            <p:sp>
              <p:nvSpPr>
                <p:cNvPr id="17" name="对象 16"/>
                <p:cNvSpPr txBox="1">
                  <a:spLocks noRot="1" noChangeAspect="1" noMove="1" noResize="1" noEditPoints="1" noAdjustHandles="1" noChangeArrowheads="1" noChangeShapeType="1" noTextEdit="1"/>
                </p:cNvSpPr>
                <p:nvPr/>
              </p:nvSpPr>
              <p:spPr>
                <a:xfrm>
                  <a:off x="1200008" y="4048270"/>
                  <a:ext cx="1001489" cy="1156766"/>
                </a:xfrm>
                <a:prstGeom prst="rect">
                  <a:avLst/>
                </a:prstGeom>
                <a:blipFill>
                  <a:blip r:embed="rId6"/>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6" name="对象 5"/>
              <p:cNvSpPr txBox="1"/>
              <p:nvPr/>
            </p:nvSpPr>
            <p:spPr>
              <a:xfrm>
                <a:off x="3419872" y="3226558"/>
                <a:ext cx="4082181" cy="287853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m:rPr>
                              <m:sty m:val="p"/>
                            </m:rPr>
                            <a:rPr lang="zh-CN" altLang="en-US" i="0">
                              <a:solidFill>
                                <a:srgbClr val="000000"/>
                              </a:solidFill>
                              <a:latin typeface="Cambria Math" panose="02040503050406030204" pitchFamily="18" charset="0"/>
                            </a:rPr>
                            <m:t>x</m:t>
                          </m:r>
                        </m:e>
                        <m:sub>
                          <m:r>
                            <m:rPr>
                              <m:sty m:val="p"/>
                            </m:rPr>
                            <a:rPr lang="zh-CN" altLang="en-US" i="0">
                              <a:solidFill>
                                <a:srgbClr val="000000"/>
                              </a:solidFill>
                              <a:latin typeface="Cambria Math" panose="02040503050406030204" pitchFamily="18" charset="0"/>
                            </a:rPr>
                            <m:t>c</m:t>
                          </m:r>
                        </m:sub>
                      </m:sSub>
                      <m:r>
                        <m:rPr>
                          <m:nor/>
                        </m:rPr>
                        <a:rPr lang="zh-CN" altLang="en-US" i="0">
                          <a:solidFill>
                            <a:srgbClr val="000000"/>
                          </a:solidFill>
                          <a:latin typeface="Cambria Math" panose="02040503050406030204" pitchFamily="18" charset="0"/>
                        </a:rPr>
                        <m:t>=</m:t>
                      </m:r>
                      <m:sSubSup>
                        <m:sSubSupPr>
                          <m:ctrlPr>
                            <a:rPr lang="zh-CN" altLang="en-US" i="1">
                              <a:solidFill>
                                <a:srgbClr val="000000"/>
                              </a:solidFill>
                              <a:latin typeface="Cambria Math" panose="02040503050406030204" pitchFamily="18" charset="0"/>
                            </a:rPr>
                          </m:ctrlPr>
                        </m:sSubSupPr>
                        <m:e>
                          <m:r>
                            <m:rPr>
                              <m:nor/>
                            </m:rPr>
                            <a:rPr lang="zh-CN" altLang="en-US" i="0">
                              <a:solidFill>
                                <a:srgbClr val="000000"/>
                              </a:solidFill>
                              <a:latin typeface="Cambria Math" panose="02040503050406030204" pitchFamily="18" charset="0"/>
                            </a:rPr>
                            <m:t>P</m:t>
                          </m:r>
                        </m:e>
                        <m:sub>
                          <m:r>
                            <m:rPr>
                              <m:nor/>
                            </m:rPr>
                            <a:rPr lang="zh-CN" altLang="en-US" i="0">
                              <a:solidFill>
                                <a:srgbClr val="000000"/>
                              </a:solidFill>
                              <a:latin typeface="Cambria Math" panose="02040503050406030204" pitchFamily="18" charset="0"/>
                            </a:rPr>
                            <m:t>o</m:t>
                          </m:r>
                          <m:r>
                            <m:rPr>
                              <m:nor/>
                            </m:rPr>
                            <a:rPr lang="zh-CN" altLang="en-US" i="0">
                              <a:solidFill>
                                <a:srgbClr val="000000"/>
                              </a:solidFill>
                              <a:latin typeface="Cambria Math" panose="02040503050406030204" pitchFamily="18" charset="0"/>
                            </a:rPr>
                            <m:t>2</m:t>
                          </m:r>
                        </m:sub>
                        <m:sup>
                          <m:r>
                            <m:rPr>
                              <m:nor/>
                            </m:rPr>
                            <a:rPr lang="zh-CN" altLang="en-US" i="0">
                              <a:solidFill>
                                <a:srgbClr val="000000"/>
                              </a:solidFill>
                              <a:latin typeface="Cambria Math" panose="02040503050406030204" pitchFamily="18" charset="0"/>
                            </a:rPr>
                            <m:t>−1</m:t>
                          </m:r>
                        </m:sup>
                      </m:sSubSup>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r>
                                      <m:rPr>
                                        <m:sty m:val="p"/>
                                      </m:rPr>
                                      <a:rPr lang="zh-CN" altLang="en-US" i="0">
                                        <a:solidFill>
                                          <a:srgbClr val="000000"/>
                                        </a:solidFill>
                                        <a:latin typeface="Cambria Math" panose="02040503050406030204" pitchFamily="18" charset="0"/>
                                      </a:rPr>
                                      <m:t>x</m:t>
                                    </m:r>
                                  </m:e>
                                  <m:sub>
                                    <m:acc>
                                      <m:accPr>
                                        <m:chr m:val="̄"/>
                                        <m:ctrlPr>
                                          <a:rPr lang="zh-CN" altLang="en-US" i="1">
                                            <a:solidFill>
                                              <a:srgbClr val="000000"/>
                                            </a:solidFill>
                                            <a:latin typeface="Cambria Math" panose="02040503050406030204" pitchFamily="18" charset="0"/>
                                          </a:rPr>
                                        </m:ctrlPr>
                                      </m:accPr>
                                      <m:e>
                                        <m:r>
                                          <m:rPr>
                                            <m:sty m:val="p"/>
                                          </m:rPr>
                                          <a:rPr lang="zh-CN" altLang="en-US" i="0">
                                            <a:solidFill>
                                              <a:srgbClr val="000000"/>
                                            </a:solidFill>
                                            <a:latin typeface="Cambria Math" panose="02040503050406030204" pitchFamily="18" charset="0"/>
                                          </a:rPr>
                                          <m:t>c</m:t>
                                        </m:r>
                                      </m:e>
                                    </m:acc>
                                    <m:r>
                                      <m:rPr>
                                        <m:nor/>
                                      </m:rPr>
                                      <a:rPr lang="zh-CN" altLang="en-US" i="0">
                                        <a:solidFill>
                                          <a:srgbClr val="000000"/>
                                        </a:solidFill>
                                        <a:latin typeface="Cambria Math" panose="02040503050406030204" pitchFamily="18" charset="0"/>
                                      </a:rPr>
                                      <m:t>o</m:t>
                                    </m:r>
                                    <m:r>
                                      <m:rPr>
                                        <m:nor/>
                                      </m:rPr>
                                      <a:rPr lang="zh-CN" altLang="en-US" i="0">
                                        <a:solidFill>
                                          <a:srgbClr val="000000"/>
                                        </a:solidFill>
                                        <a:latin typeface="Cambria Math" panose="02040503050406030204" pitchFamily="18" charset="0"/>
                                      </a:rPr>
                                      <m:t> </m:t>
                                    </m:r>
                                  </m:sub>
                                </m:sSub>
                              </m:e>
                            </m:mr>
                            <m:mr>
                              <m:e>
                                <m:r>
                                  <a:rPr lang="zh-CN" altLang="en-US" i="1">
                                    <a:solidFill>
                                      <a:srgbClr val="000000"/>
                                    </a:solidFill>
                                    <a:latin typeface="Cambria Math" panose="02040503050406030204" pitchFamily="18" charset="0"/>
                                  </a:rPr>
                                  <m:t>⋯</m:t>
                                </m:r>
                              </m:e>
                            </m:mr>
                            <m:mr>
                              <m:e>
                                <m:sSub>
                                  <m:sSubPr>
                                    <m:ctrlPr>
                                      <a:rPr lang="zh-CN" altLang="en-US" i="1">
                                        <a:solidFill>
                                          <a:srgbClr val="000000"/>
                                        </a:solidFill>
                                        <a:latin typeface="Cambria Math" panose="02040503050406030204" pitchFamily="18" charset="0"/>
                                      </a:rPr>
                                    </m:ctrlPr>
                                  </m:sSubPr>
                                  <m:e>
                                    <m:r>
                                      <m:rPr>
                                        <m:sty m:val="p"/>
                                      </m:rPr>
                                      <a:rPr lang="zh-CN" altLang="en-US" i="0">
                                        <a:solidFill>
                                          <a:srgbClr val="000000"/>
                                        </a:solidFill>
                                        <a:latin typeface="Cambria Math" panose="02040503050406030204" pitchFamily="18" charset="0"/>
                                      </a:rPr>
                                      <m:t>x</m:t>
                                    </m:r>
                                  </m:e>
                                  <m:sub>
                                    <m:acc>
                                      <m:accPr>
                                        <m:chr m:val="̄"/>
                                        <m:ctrlPr>
                                          <a:rPr lang="zh-CN" altLang="en-US" i="1">
                                            <a:solidFill>
                                              <a:srgbClr val="000000"/>
                                            </a:solidFill>
                                            <a:latin typeface="Cambria Math" panose="02040503050406030204" pitchFamily="18" charset="0"/>
                                          </a:rPr>
                                        </m:ctrlPr>
                                      </m:accPr>
                                      <m:e>
                                        <m:r>
                                          <m:rPr>
                                            <m:sty m:val="p"/>
                                          </m:rPr>
                                          <a:rPr lang="zh-CN" altLang="en-US" i="0">
                                            <a:solidFill>
                                              <a:srgbClr val="000000"/>
                                            </a:solidFill>
                                            <a:latin typeface="Cambria Math" panose="02040503050406030204" pitchFamily="18" charset="0"/>
                                          </a:rPr>
                                          <m:t>c</m:t>
                                        </m:r>
                                      </m:e>
                                    </m:acc>
                                    <m:acc>
                                      <m:accPr>
                                        <m:chr m:val="̄"/>
                                        <m:ctrlPr>
                                          <a:rPr lang="zh-CN" altLang="en-US" i="1">
                                            <a:solidFill>
                                              <a:srgbClr val="000000"/>
                                            </a:solidFill>
                                            <a:latin typeface="Cambria Math" panose="02040503050406030204" pitchFamily="18" charset="0"/>
                                          </a:rPr>
                                        </m:ctrlPr>
                                      </m:accPr>
                                      <m:e>
                                        <m:r>
                                          <m:rPr>
                                            <m:sty m:val="p"/>
                                          </m:rPr>
                                          <a:rPr lang="zh-CN" altLang="en-US" i="0">
                                            <a:solidFill>
                                              <a:srgbClr val="000000"/>
                                            </a:solidFill>
                                            <a:latin typeface="Cambria Math" panose="02040503050406030204" pitchFamily="18" charset="0"/>
                                          </a:rPr>
                                          <m:t>o</m:t>
                                        </m:r>
                                      </m:e>
                                    </m:acc>
                                  </m:sub>
                                </m:sSub>
                              </m:e>
                            </m:mr>
                          </m:m>
                        </m:e>
                      </m:d>
                    </m:oMath>
                  </m:oMathPara>
                </a14:m>
                <a:endParaRPr lang="zh-CN" altLang="en-US" dirty="0"/>
              </a:p>
            </p:txBody>
          </p:sp>
        </mc:Choice>
        <mc:Fallback xmlns="">
          <p:sp>
            <p:nvSpPr>
              <p:cNvPr id="6" name="对象 5"/>
              <p:cNvSpPr txBox="1">
                <a:spLocks noRot="1" noChangeAspect="1" noMove="1" noResize="1" noEditPoints="1" noAdjustHandles="1" noChangeArrowheads="1" noChangeShapeType="1" noTextEdit="1"/>
              </p:cNvSpPr>
              <p:nvPr/>
            </p:nvSpPr>
            <p:spPr>
              <a:xfrm>
                <a:off x="3419872" y="3226558"/>
                <a:ext cx="4082181" cy="2878534"/>
              </a:xfrm>
              <a:prstGeom prst="rect">
                <a:avLst/>
              </a:prstGeom>
              <a:blipFill>
                <a:blip r:embed="rId7"/>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2" y="695274"/>
            <a:ext cx="7638406" cy="2935868"/>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综合以上三次结构分解，可得如下状态变换关系：</a:t>
            </a: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gn="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gn="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gn="r">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2.219</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12" name="矩形 11"/>
          <p:cNvSpPr/>
          <p:nvPr/>
        </p:nvSpPr>
        <p:spPr>
          <a:xfrm>
            <a:off x="282982" y="3628455"/>
            <a:ext cx="8681506" cy="442878"/>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这样，引入变换矩阵  </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后，可将系统</a:t>
            </a:r>
            <a:r>
              <a:rPr lang="en-US" altLang="zh-CN" dirty="0">
                <a:solidFill>
                  <a:sysClr val="windowText" lastClr="000000"/>
                </a:solidFill>
                <a:latin typeface="宋体" panose="02010600030101010101" pitchFamily="2" charset="-122"/>
                <a:ea typeface="宋体" panose="02010600030101010101" pitchFamily="2" charset="-122"/>
              </a:rPr>
              <a:t>(2.215)</a:t>
            </a:r>
            <a:r>
              <a:rPr lang="zh-CN" altLang="en-US" dirty="0">
                <a:solidFill>
                  <a:sysClr val="windowText" lastClr="000000"/>
                </a:solidFill>
                <a:latin typeface="宋体" panose="02010600030101010101" pitchFamily="2" charset="-122"/>
                <a:ea typeface="宋体" panose="02010600030101010101" pitchFamily="2" charset="-122"/>
              </a:rPr>
              <a:t>分解成下列规范结构形式</a:t>
            </a: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2" name="对象 1"/>
              <p:cNvSpPr txBox="1"/>
              <p:nvPr/>
            </p:nvSpPr>
            <p:spPr>
              <a:xfrm>
                <a:off x="611560" y="1347614"/>
                <a:ext cx="10225062" cy="384492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nor/>
                        </m:rPr>
                        <a:rPr lang="zh-CN" altLang="en-US" i="0">
                          <a:solidFill>
                            <a:srgbClr val="000000"/>
                          </a:solidFill>
                          <a:latin typeface="Cambria Math" panose="02040503050406030204" pitchFamily="18" charset="0"/>
                        </a:rPr>
                        <m:t>x</m:t>
                      </m:r>
                      <m:r>
                        <m:rPr>
                          <m:nor/>
                        </m:rPr>
                        <a:rPr lang="zh-CN" altLang="en-US" i="0">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4"/>
                                    <m:mcJc m:val="center"/>
                                  </m:mcPr>
                                </m:mc>
                              </m:mcs>
                              <m:ctrlPr>
                                <a:rPr lang="zh-CN" altLang="en-US" i="1">
                                  <a:solidFill>
                                    <a:srgbClr val="000000"/>
                                  </a:solidFill>
                                  <a:latin typeface="Cambria Math" panose="02040503050406030204" pitchFamily="18" charset="0"/>
                                </a:rPr>
                              </m:ctrlPr>
                            </m:mPr>
                            <m:mr>
                              <m:e>
                                <m:sSubSup>
                                  <m:sSubSupPr>
                                    <m:ctrlPr>
                                      <a:rPr lang="zh-CN" altLang="en-US" i="1">
                                        <a:solidFill>
                                          <a:srgbClr val="000000"/>
                                        </a:solidFill>
                                        <a:latin typeface="Cambria Math" panose="02040503050406030204" pitchFamily="18" charset="0"/>
                                      </a:rPr>
                                    </m:ctrlPr>
                                  </m:sSubSupPr>
                                  <m:e>
                                    <m:r>
                                      <m:rPr>
                                        <m:sty m:val="p"/>
                                      </m:rPr>
                                      <a:rPr lang="zh-CN" altLang="en-US" i="0">
                                        <a:solidFill>
                                          <a:srgbClr val="000000"/>
                                        </a:solidFill>
                                        <a:latin typeface="Cambria Math" panose="02040503050406030204" pitchFamily="18" charset="0"/>
                                      </a:rPr>
                                      <m:t>P</m:t>
                                    </m:r>
                                  </m:e>
                                  <m:sub>
                                    <m:r>
                                      <m:rPr>
                                        <m:sty m:val="p"/>
                                      </m:rPr>
                                      <a:rPr lang="zh-CN" altLang="en-US" i="0">
                                        <a:solidFill>
                                          <a:srgbClr val="000000"/>
                                        </a:solidFill>
                                        <a:latin typeface="Cambria Math" panose="02040503050406030204" pitchFamily="18" charset="0"/>
                                      </a:rPr>
                                      <m:t>c</m:t>
                                    </m:r>
                                  </m:sub>
                                  <m:sup>
                                    <m:r>
                                      <m:rPr>
                                        <m:nor/>
                                      </m:rPr>
                                      <a:rPr lang="zh-CN" altLang="en-US" i="0">
                                        <a:solidFill>
                                          <a:srgbClr val="000000"/>
                                        </a:solidFill>
                                        <a:latin typeface="Cambria Math" panose="02040503050406030204" pitchFamily="18" charset="0"/>
                                      </a:rPr>
                                      <m:t>−1</m:t>
                                    </m:r>
                                  </m:sup>
                                </m:sSubSup>
                                <m:sSubSup>
                                  <m:sSubSupPr>
                                    <m:ctrlPr>
                                      <a:rPr lang="zh-CN" altLang="en-US" i="1">
                                        <a:solidFill>
                                          <a:srgbClr val="000000"/>
                                        </a:solidFill>
                                        <a:latin typeface="Cambria Math" panose="02040503050406030204" pitchFamily="18" charset="0"/>
                                      </a:rPr>
                                    </m:ctrlPr>
                                  </m:sSubSupPr>
                                  <m:e>
                                    <m:r>
                                      <m:rPr>
                                        <m:sty m:val="p"/>
                                      </m:rPr>
                                      <a:rPr lang="zh-CN" altLang="en-US" i="0">
                                        <a:solidFill>
                                          <a:srgbClr val="000000"/>
                                        </a:solidFill>
                                        <a:latin typeface="Cambria Math" panose="02040503050406030204" pitchFamily="18" charset="0"/>
                                      </a:rPr>
                                      <m:t>P</m:t>
                                    </m:r>
                                  </m:e>
                                  <m:sub>
                                    <m:r>
                                      <m:rPr>
                                        <m:nor/>
                                      </m:rPr>
                                      <a:rPr lang="zh-CN" altLang="en-US" i="0">
                                        <a:solidFill>
                                          <a:srgbClr val="000000"/>
                                        </a:solidFill>
                                        <a:latin typeface="Cambria Math" panose="02040503050406030204" pitchFamily="18" charset="0"/>
                                      </a:rPr>
                                      <m:t>o</m:t>
                                    </m:r>
                                    <m:r>
                                      <m:rPr>
                                        <m:nor/>
                                      </m:rPr>
                                      <a:rPr lang="zh-CN" altLang="en-US" i="0">
                                        <a:solidFill>
                                          <a:srgbClr val="000000"/>
                                        </a:solidFill>
                                        <a:latin typeface="Cambria Math" panose="02040503050406030204" pitchFamily="18" charset="0"/>
                                      </a:rPr>
                                      <m:t>1</m:t>
                                    </m:r>
                                  </m:sub>
                                  <m:sup>
                                    <m:r>
                                      <m:rPr>
                                        <m:nor/>
                                      </m:rPr>
                                      <a:rPr lang="zh-CN" altLang="en-US" i="0">
                                        <a:solidFill>
                                          <a:srgbClr val="000000"/>
                                        </a:solidFill>
                                        <a:latin typeface="Cambria Math" panose="02040503050406030204" pitchFamily="18" charset="0"/>
                                      </a:rPr>
                                      <m:t>−1</m:t>
                                    </m:r>
                                  </m:sup>
                                </m:sSubSup>
                              </m:e>
                              <m:e/>
                              <m:e/>
                              <m:e/>
                            </m:mr>
                            <m:mr>
                              <m:e/>
                              <m:e>
                                <m:sSubSup>
                                  <m:sSubSupPr>
                                    <m:ctrlPr>
                                      <a:rPr lang="zh-CN" altLang="en-US" i="1">
                                        <a:solidFill>
                                          <a:srgbClr val="000000"/>
                                        </a:solidFill>
                                        <a:latin typeface="Cambria Math" panose="02040503050406030204" pitchFamily="18" charset="0"/>
                                      </a:rPr>
                                    </m:ctrlPr>
                                  </m:sSubSupPr>
                                  <m:e>
                                    <m:r>
                                      <m:rPr>
                                        <m:sty m:val="p"/>
                                      </m:rPr>
                                      <a:rPr lang="zh-CN" altLang="en-US" i="0">
                                        <a:solidFill>
                                          <a:srgbClr val="000000"/>
                                        </a:solidFill>
                                        <a:latin typeface="Cambria Math" panose="02040503050406030204" pitchFamily="18" charset="0"/>
                                      </a:rPr>
                                      <m:t>P</m:t>
                                    </m:r>
                                  </m:e>
                                  <m:sub>
                                    <m:r>
                                      <m:rPr>
                                        <m:sty m:val="p"/>
                                      </m:rPr>
                                      <a:rPr lang="zh-CN" altLang="en-US" i="0">
                                        <a:solidFill>
                                          <a:srgbClr val="000000"/>
                                        </a:solidFill>
                                        <a:latin typeface="Cambria Math" panose="02040503050406030204" pitchFamily="18" charset="0"/>
                                      </a:rPr>
                                      <m:t>c</m:t>
                                    </m:r>
                                  </m:sub>
                                  <m:sup>
                                    <m:r>
                                      <m:rPr>
                                        <m:nor/>
                                      </m:rPr>
                                      <a:rPr lang="zh-CN" altLang="en-US" i="0">
                                        <a:solidFill>
                                          <a:srgbClr val="000000"/>
                                        </a:solidFill>
                                        <a:latin typeface="Cambria Math" panose="02040503050406030204" pitchFamily="18" charset="0"/>
                                      </a:rPr>
                                      <m:t>−1</m:t>
                                    </m:r>
                                  </m:sup>
                                </m:sSubSup>
                                <m:sSubSup>
                                  <m:sSubSupPr>
                                    <m:ctrlPr>
                                      <a:rPr lang="zh-CN" altLang="en-US" i="1">
                                        <a:solidFill>
                                          <a:srgbClr val="000000"/>
                                        </a:solidFill>
                                        <a:latin typeface="Cambria Math" panose="02040503050406030204" pitchFamily="18" charset="0"/>
                                      </a:rPr>
                                    </m:ctrlPr>
                                  </m:sSubSupPr>
                                  <m:e>
                                    <m:r>
                                      <m:rPr>
                                        <m:sty m:val="p"/>
                                      </m:rPr>
                                      <a:rPr lang="zh-CN" altLang="en-US" i="0">
                                        <a:solidFill>
                                          <a:srgbClr val="000000"/>
                                        </a:solidFill>
                                        <a:latin typeface="Cambria Math" panose="02040503050406030204" pitchFamily="18" charset="0"/>
                                      </a:rPr>
                                      <m:t>P</m:t>
                                    </m:r>
                                  </m:e>
                                  <m:sub>
                                    <m:r>
                                      <m:rPr>
                                        <m:nor/>
                                      </m:rPr>
                                      <a:rPr lang="zh-CN" altLang="en-US" i="0">
                                        <a:solidFill>
                                          <a:srgbClr val="000000"/>
                                        </a:solidFill>
                                        <a:latin typeface="Cambria Math" panose="02040503050406030204" pitchFamily="18" charset="0"/>
                                      </a:rPr>
                                      <m:t>o</m:t>
                                    </m:r>
                                    <m:r>
                                      <m:rPr>
                                        <m:nor/>
                                      </m:rPr>
                                      <a:rPr lang="zh-CN" altLang="en-US" i="0">
                                        <a:solidFill>
                                          <a:srgbClr val="000000"/>
                                        </a:solidFill>
                                        <a:latin typeface="Cambria Math" panose="02040503050406030204" pitchFamily="18" charset="0"/>
                                      </a:rPr>
                                      <m:t>1</m:t>
                                    </m:r>
                                  </m:sub>
                                  <m:sup>
                                    <m:r>
                                      <m:rPr>
                                        <m:nor/>
                                      </m:rPr>
                                      <a:rPr lang="zh-CN" altLang="en-US" i="0">
                                        <a:solidFill>
                                          <a:srgbClr val="000000"/>
                                        </a:solidFill>
                                        <a:latin typeface="Cambria Math" panose="02040503050406030204" pitchFamily="18" charset="0"/>
                                      </a:rPr>
                                      <m:t>−1</m:t>
                                    </m:r>
                                  </m:sup>
                                </m:sSubSup>
                              </m:e>
                              <m:e/>
                              <m:e/>
                            </m:mr>
                            <m:mr>
                              <m:e/>
                              <m:e/>
                              <m:e>
                                <m:sSubSup>
                                  <m:sSubSupPr>
                                    <m:ctrlPr>
                                      <a:rPr lang="zh-CN" altLang="en-US" i="1">
                                        <a:solidFill>
                                          <a:srgbClr val="000000"/>
                                        </a:solidFill>
                                        <a:latin typeface="Cambria Math" panose="02040503050406030204" pitchFamily="18" charset="0"/>
                                      </a:rPr>
                                    </m:ctrlPr>
                                  </m:sSubSupPr>
                                  <m:e>
                                    <m:r>
                                      <m:rPr>
                                        <m:sty m:val="p"/>
                                      </m:rPr>
                                      <a:rPr lang="zh-CN" altLang="en-US" i="0">
                                        <a:solidFill>
                                          <a:srgbClr val="000000"/>
                                        </a:solidFill>
                                        <a:latin typeface="Cambria Math" panose="02040503050406030204" pitchFamily="18" charset="0"/>
                                      </a:rPr>
                                      <m:t>P</m:t>
                                    </m:r>
                                  </m:e>
                                  <m:sub>
                                    <m:r>
                                      <m:rPr>
                                        <m:sty m:val="p"/>
                                      </m:rPr>
                                      <a:rPr lang="zh-CN" altLang="en-US" i="0">
                                        <a:solidFill>
                                          <a:srgbClr val="000000"/>
                                        </a:solidFill>
                                        <a:latin typeface="Cambria Math" panose="02040503050406030204" pitchFamily="18" charset="0"/>
                                      </a:rPr>
                                      <m:t>c</m:t>
                                    </m:r>
                                  </m:sub>
                                  <m:sup>
                                    <m:r>
                                      <m:rPr>
                                        <m:nor/>
                                      </m:rPr>
                                      <a:rPr lang="zh-CN" altLang="en-US" i="0">
                                        <a:solidFill>
                                          <a:srgbClr val="000000"/>
                                        </a:solidFill>
                                        <a:latin typeface="Cambria Math" panose="02040503050406030204" pitchFamily="18" charset="0"/>
                                      </a:rPr>
                                      <m:t>−1</m:t>
                                    </m:r>
                                  </m:sup>
                                </m:sSubSup>
                                <m:sSubSup>
                                  <m:sSubSupPr>
                                    <m:ctrlPr>
                                      <a:rPr lang="zh-CN" altLang="en-US" i="1">
                                        <a:solidFill>
                                          <a:srgbClr val="000000"/>
                                        </a:solidFill>
                                        <a:latin typeface="Cambria Math" panose="02040503050406030204" pitchFamily="18" charset="0"/>
                                      </a:rPr>
                                    </m:ctrlPr>
                                  </m:sSubSupPr>
                                  <m:e>
                                    <m:r>
                                      <m:rPr>
                                        <m:sty m:val="p"/>
                                      </m:rPr>
                                      <a:rPr lang="zh-CN" altLang="en-US" i="0">
                                        <a:solidFill>
                                          <a:srgbClr val="000000"/>
                                        </a:solidFill>
                                        <a:latin typeface="Cambria Math" panose="02040503050406030204" pitchFamily="18" charset="0"/>
                                      </a:rPr>
                                      <m:t>P</m:t>
                                    </m:r>
                                  </m:e>
                                  <m:sub>
                                    <m:r>
                                      <m:rPr>
                                        <m:nor/>
                                      </m:rPr>
                                      <a:rPr lang="zh-CN" altLang="en-US" i="0">
                                        <a:solidFill>
                                          <a:srgbClr val="000000"/>
                                        </a:solidFill>
                                        <a:latin typeface="Cambria Math" panose="02040503050406030204" pitchFamily="18" charset="0"/>
                                      </a:rPr>
                                      <m:t>02</m:t>
                                    </m:r>
                                  </m:sub>
                                  <m:sup>
                                    <m:r>
                                      <m:rPr>
                                        <m:nor/>
                                      </m:rPr>
                                      <a:rPr lang="zh-CN" altLang="en-US" i="0">
                                        <a:solidFill>
                                          <a:srgbClr val="000000"/>
                                        </a:solidFill>
                                        <a:latin typeface="Cambria Math" panose="02040503050406030204" pitchFamily="18" charset="0"/>
                                      </a:rPr>
                                      <m:t>−1</m:t>
                                    </m:r>
                                  </m:sup>
                                </m:sSubSup>
                              </m:e>
                              <m:e/>
                            </m:mr>
                            <m:mr>
                              <m:e/>
                              <m:e/>
                              <m:e/>
                              <m:e>
                                <m:sSubSup>
                                  <m:sSubSupPr>
                                    <m:ctrlPr>
                                      <a:rPr lang="zh-CN" altLang="en-US" i="1">
                                        <a:solidFill>
                                          <a:srgbClr val="000000"/>
                                        </a:solidFill>
                                        <a:latin typeface="Cambria Math" panose="02040503050406030204" pitchFamily="18" charset="0"/>
                                      </a:rPr>
                                    </m:ctrlPr>
                                  </m:sSubSupPr>
                                  <m:e>
                                    <m:r>
                                      <m:rPr>
                                        <m:sty m:val="p"/>
                                      </m:rPr>
                                      <a:rPr lang="zh-CN" altLang="en-US" i="0">
                                        <a:solidFill>
                                          <a:srgbClr val="000000"/>
                                        </a:solidFill>
                                        <a:latin typeface="Cambria Math" panose="02040503050406030204" pitchFamily="18" charset="0"/>
                                      </a:rPr>
                                      <m:t>P</m:t>
                                    </m:r>
                                  </m:e>
                                  <m:sub>
                                    <m:r>
                                      <m:rPr>
                                        <m:sty m:val="p"/>
                                      </m:rPr>
                                      <a:rPr lang="zh-CN" altLang="en-US" i="0">
                                        <a:solidFill>
                                          <a:srgbClr val="000000"/>
                                        </a:solidFill>
                                        <a:latin typeface="Cambria Math" panose="02040503050406030204" pitchFamily="18" charset="0"/>
                                      </a:rPr>
                                      <m:t>c</m:t>
                                    </m:r>
                                  </m:sub>
                                  <m:sup>
                                    <m:r>
                                      <m:rPr>
                                        <m:nor/>
                                      </m:rPr>
                                      <a:rPr lang="zh-CN" altLang="en-US" i="0">
                                        <a:solidFill>
                                          <a:srgbClr val="000000"/>
                                        </a:solidFill>
                                        <a:latin typeface="Cambria Math" panose="02040503050406030204" pitchFamily="18" charset="0"/>
                                      </a:rPr>
                                      <m:t>−1</m:t>
                                    </m:r>
                                  </m:sup>
                                </m:sSubSup>
                                <m:sSubSup>
                                  <m:sSubSupPr>
                                    <m:ctrlPr>
                                      <a:rPr lang="zh-CN" altLang="en-US" i="1">
                                        <a:solidFill>
                                          <a:srgbClr val="000000"/>
                                        </a:solidFill>
                                        <a:latin typeface="Cambria Math" panose="02040503050406030204" pitchFamily="18" charset="0"/>
                                      </a:rPr>
                                    </m:ctrlPr>
                                  </m:sSubSupPr>
                                  <m:e>
                                    <m:r>
                                      <m:rPr>
                                        <m:sty m:val="p"/>
                                      </m:rPr>
                                      <a:rPr lang="zh-CN" altLang="en-US" i="0">
                                        <a:solidFill>
                                          <a:srgbClr val="000000"/>
                                        </a:solidFill>
                                        <a:latin typeface="Cambria Math" panose="02040503050406030204" pitchFamily="18" charset="0"/>
                                      </a:rPr>
                                      <m:t>P</m:t>
                                    </m:r>
                                  </m:e>
                                  <m:sub>
                                    <m:r>
                                      <m:rPr>
                                        <m:nor/>
                                      </m:rPr>
                                      <a:rPr lang="zh-CN" altLang="en-US" i="0">
                                        <a:solidFill>
                                          <a:srgbClr val="000000"/>
                                        </a:solidFill>
                                        <a:latin typeface="Cambria Math" panose="02040503050406030204" pitchFamily="18" charset="0"/>
                                      </a:rPr>
                                      <m:t>02</m:t>
                                    </m:r>
                                  </m:sub>
                                  <m:sup>
                                    <m:r>
                                      <m:rPr>
                                        <m:nor/>
                                      </m:rPr>
                                      <a:rPr lang="zh-CN" altLang="en-US" i="0">
                                        <a:solidFill>
                                          <a:srgbClr val="000000"/>
                                        </a:solidFill>
                                        <a:latin typeface="Cambria Math" panose="02040503050406030204" pitchFamily="18" charset="0"/>
                                      </a:rPr>
                                      <m:t>−1</m:t>
                                    </m:r>
                                  </m:sup>
                                </m:sSubSup>
                              </m:e>
                            </m:mr>
                          </m:m>
                        </m:e>
                      </m:d>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r>
                                      <m:rPr>
                                        <m:sty m:val="p"/>
                                      </m:rPr>
                                      <a:rPr lang="zh-CN" altLang="en-US" i="0">
                                        <a:solidFill>
                                          <a:srgbClr val="000000"/>
                                        </a:solidFill>
                                        <a:latin typeface="Cambria Math" panose="02040503050406030204" pitchFamily="18" charset="0"/>
                                      </a:rPr>
                                      <m:t>x</m:t>
                                    </m:r>
                                  </m:e>
                                  <m:sub>
                                    <m:r>
                                      <m:rPr>
                                        <m:nor/>
                                      </m:rPr>
                                      <a:rPr lang="zh-CN" altLang="en-US" i="0">
                                        <a:solidFill>
                                          <a:srgbClr val="000000"/>
                                        </a:solidFill>
                                        <a:latin typeface="Cambria Math" panose="02040503050406030204" pitchFamily="18" charset="0"/>
                                      </a:rPr>
                                      <m:t>co</m:t>
                                    </m:r>
                                  </m:sub>
                                </m:sSub>
                              </m:e>
                            </m:mr>
                            <m:mr>
                              <m:e>
                                <m:sSub>
                                  <m:sSubPr>
                                    <m:ctrlPr>
                                      <a:rPr lang="zh-CN" altLang="en-US" i="1">
                                        <a:solidFill>
                                          <a:srgbClr val="000000"/>
                                        </a:solidFill>
                                        <a:latin typeface="Cambria Math" panose="02040503050406030204" pitchFamily="18" charset="0"/>
                                      </a:rPr>
                                    </m:ctrlPr>
                                  </m:sSubPr>
                                  <m:e>
                                    <m:r>
                                      <m:rPr>
                                        <m:sty m:val="p"/>
                                      </m:rPr>
                                      <a:rPr lang="zh-CN" altLang="en-US" i="0">
                                        <a:solidFill>
                                          <a:srgbClr val="000000"/>
                                        </a:solidFill>
                                        <a:latin typeface="Cambria Math" panose="02040503050406030204" pitchFamily="18" charset="0"/>
                                      </a:rPr>
                                      <m:t>x</m:t>
                                    </m:r>
                                  </m:e>
                                  <m:sub>
                                    <m:r>
                                      <m:rPr>
                                        <m:nor/>
                                      </m:rPr>
                                      <a:rPr lang="zh-CN" altLang="en-US" i="0">
                                        <a:solidFill>
                                          <a:srgbClr val="000000"/>
                                        </a:solidFill>
                                        <a:latin typeface="Cambria Math" panose="02040503050406030204" pitchFamily="18" charset="0"/>
                                      </a:rPr>
                                      <m:t>co</m:t>
                                    </m:r>
                                  </m:sub>
                                </m:sSub>
                              </m:e>
                            </m:mr>
                            <m:mr>
                              <m:e>
                                <m:sSub>
                                  <m:sSubPr>
                                    <m:ctrlPr>
                                      <a:rPr lang="zh-CN" altLang="en-US" i="1">
                                        <a:solidFill>
                                          <a:srgbClr val="000000"/>
                                        </a:solidFill>
                                        <a:latin typeface="Cambria Math" panose="02040503050406030204" pitchFamily="18" charset="0"/>
                                      </a:rPr>
                                    </m:ctrlPr>
                                  </m:sSubPr>
                                  <m:e>
                                    <m:r>
                                      <m:rPr>
                                        <m:sty m:val="p"/>
                                      </m:rPr>
                                      <a:rPr lang="zh-CN" altLang="en-US" i="0">
                                        <a:solidFill>
                                          <a:srgbClr val="000000"/>
                                        </a:solidFill>
                                        <a:latin typeface="Cambria Math" panose="02040503050406030204" pitchFamily="18" charset="0"/>
                                      </a:rPr>
                                      <m:t>x</m:t>
                                    </m:r>
                                  </m:e>
                                  <m:sub>
                                    <m:r>
                                      <m:rPr>
                                        <m:nor/>
                                      </m:rPr>
                                      <a:rPr lang="zh-CN" altLang="en-US" i="0">
                                        <a:solidFill>
                                          <a:srgbClr val="000000"/>
                                        </a:solidFill>
                                        <a:latin typeface="Cambria Math" panose="02040503050406030204" pitchFamily="18" charset="0"/>
                                      </a:rPr>
                                      <m:t>c</m:t>
                                    </m:r>
                                    <m:r>
                                      <m:rPr>
                                        <m:nor/>
                                      </m:rPr>
                                      <a:rPr lang="zh-CN" altLang="en-US" i="0">
                                        <a:solidFill>
                                          <a:srgbClr val="000000"/>
                                        </a:solidFill>
                                        <a:latin typeface="Cambria Math" panose="02040503050406030204" pitchFamily="18" charset="0"/>
                                      </a:rPr>
                                      <m:t> </m:t>
                                    </m:r>
                                  </m:sub>
                                </m:sSub>
                              </m:e>
                            </m:mr>
                            <m:mr>
                              <m:e>
                                <m:sSubSup>
                                  <m:sSubSupPr>
                                    <m:ctrlPr>
                                      <a:rPr lang="zh-CN" altLang="en-US" i="1">
                                        <a:solidFill>
                                          <a:srgbClr val="000000"/>
                                        </a:solidFill>
                                        <a:latin typeface="Cambria Math" panose="02040503050406030204" pitchFamily="18" charset="0"/>
                                      </a:rPr>
                                    </m:ctrlPr>
                                  </m:sSubSupPr>
                                  <m:e>
                                    <m:r>
                                      <m:rPr>
                                        <m:sty m:val="p"/>
                                      </m:rPr>
                                      <a:rPr lang="zh-CN" altLang="en-US" i="0">
                                        <a:solidFill>
                                          <a:srgbClr val="000000"/>
                                        </a:solidFill>
                                        <a:latin typeface="Cambria Math" panose="02040503050406030204" pitchFamily="18" charset="0"/>
                                      </a:rPr>
                                      <m:t>x</m:t>
                                    </m:r>
                                  </m:e>
                                  <m:sub>
                                    <m:bar>
                                      <m:barPr>
                                        <m:pos m:val="top"/>
                                        <m:ctrlPr>
                                          <a:rPr lang="zh-CN" altLang="en-US" i="1">
                                            <a:solidFill>
                                              <a:srgbClr val="000000"/>
                                            </a:solidFill>
                                            <a:latin typeface="Cambria Math" panose="02040503050406030204" pitchFamily="18" charset="0"/>
                                          </a:rPr>
                                        </m:ctrlPr>
                                      </m:barPr>
                                      <m:e>
                                        <m:r>
                                          <m:rPr>
                                            <m:nor/>
                                          </m:rPr>
                                          <a:rPr lang="zh-CN" altLang="en-US" i="0">
                                            <a:solidFill>
                                              <a:srgbClr val="000000"/>
                                            </a:solidFill>
                                            <a:latin typeface="Cambria Math" panose="02040503050406030204" pitchFamily="18" charset="0"/>
                                          </a:rPr>
                                          <m:t>co</m:t>
                                        </m:r>
                                      </m:e>
                                    </m:bar>
                                  </m:sub>
                                  <m:sup>
                                    <m:r>
                                      <m:rPr>
                                        <m:nor/>
                                      </m:rPr>
                                      <a:rPr lang="zh-CN" altLang="en-US" i="0">
                                        <a:solidFill>
                                          <a:srgbClr val="000000"/>
                                        </a:solidFill>
                                        <a:latin typeface="Cambria Math" panose="02040503050406030204" pitchFamily="18" charset="0"/>
                                      </a:rPr>
                                      <m:t>−1</m:t>
                                    </m:r>
                                  </m:sup>
                                </m:sSubSup>
                              </m:e>
                            </m:mr>
                          </m:m>
                        </m:e>
                      </m:d>
                      <m:r>
                        <m:rPr>
                          <m:nor/>
                        </m:rPr>
                        <a:rPr lang="zh-CN" altLang="en-US" i="0">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m:rPr>
                              <m:nor/>
                            </m:rPr>
                            <a:rPr lang="zh-CN" altLang="en-US" i="0">
                              <a:solidFill>
                                <a:srgbClr val="000000"/>
                              </a:solidFill>
                              <a:latin typeface="Cambria Math" panose="02040503050406030204" pitchFamily="18" charset="0"/>
                            </a:rPr>
                            <m:t>P</m:t>
                          </m:r>
                        </m:e>
                        <m:sup>
                          <m:r>
                            <m:rPr>
                              <m:nor/>
                            </m:rPr>
                            <a:rPr lang="zh-CN" altLang="en-US" i="0">
                              <a:solidFill>
                                <a:srgbClr val="000000"/>
                              </a:solidFill>
                              <a:latin typeface="Cambria Math" panose="02040503050406030204" pitchFamily="18" charset="0"/>
                            </a:rPr>
                            <m:t>−1</m:t>
                          </m:r>
                        </m:sup>
                      </m:sSup>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r>
                                      <m:rPr>
                                        <m:sty m:val="p"/>
                                      </m:rPr>
                                      <a:rPr lang="zh-CN" altLang="en-US" i="0">
                                        <a:solidFill>
                                          <a:srgbClr val="000000"/>
                                        </a:solidFill>
                                        <a:latin typeface="Cambria Math" panose="02040503050406030204" pitchFamily="18" charset="0"/>
                                      </a:rPr>
                                      <m:t>x</m:t>
                                    </m:r>
                                  </m:e>
                                  <m:sub>
                                    <m:r>
                                      <m:rPr>
                                        <m:nor/>
                                      </m:rPr>
                                      <a:rPr lang="zh-CN" altLang="en-US" i="0">
                                        <a:solidFill>
                                          <a:srgbClr val="000000"/>
                                        </a:solidFill>
                                        <a:latin typeface="Cambria Math" panose="02040503050406030204" pitchFamily="18" charset="0"/>
                                      </a:rPr>
                                      <m:t>co</m:t>
                                    </m:r>
                                  </m:sub>
                                </m:sSub>
                              </m:e>
                            </m:mr>
                            <m:mr>
                              <m:e>
                                <m:sSub>
                                  <m:sSubPr>
                                    <m:ctrlPr>
                                      <a:rPr lang="zh-CN" altLang="en-US" i="1">
                                        <a:solidFill>
                                          <a:srgbClr val="000000"/>
                                        </a:solidFill>
                                        <a:latin typeface="Cambria Math" panose="02040503050406030204" pitchFamily="18" charset="0"/>
                                      </a:rPr>
                                    </m:ctrlPr>
                                  </m:sSubPr>
                                  <m:e>
                                    <m:r>
                                      <m:rPr>
                                        <m:sty m:val="p"/>
                                      </m:rPr>
                                      <a:rPr lang="zh-CN" altLang="en-US" i="0">
                                        <a:solidFill>
                                          <a:srgbClr val="000000"/>
                                        </a:solidFill>
                                        <a:latin typeface="Cambria Math" panose="02040503050406030204" pitchFamily="18" charset="0"/>
                                      </a:rPr>
                                      <m:t>x</m:t>
                                    </m:r>
                                  </m:e>
                                  <m:sub>
                                    <m:r>
                                      <m:rPr>
                                        <m:nor/>
                                      </m:rPr>
                                      <a:rPr lang="zh-CN" altLang="en-US" i="0">
                                        <a:solidFill>
                                          <a:srgbClr val="000000"/>
                                        </a:solidFill>
                                        <a:latin typeface="Cambria Math" panose="02040503050406030204" pitchFamily="18" charset="0"/>
                                      </a:rPr>
                                      <m:t>c</m:t>
                                    </m:r>
                                    <m:acc>
                                      <m:accPr>
                                        <m:chr m:val="̄"/>
                                        <m:ctrlPr>
                                          <a:rPr lang="zh-CN" altLang="en-US" i="1">
                                            <a:solidFill>
                                              <a:srgbClr val="000000"/>
                                            </a:solidFill>
                                            <a:latin typeface="Cambria Math" panose="02040503050406030204" pitchFamily="18" charset="0"/>
                                          </a:rPr>
                                        </m:ctrlPr>
                                      </m:accPr>
                                      <m:e>
                                        <m:r>
                                          <m:rPr>
                                            <m:nor/>
                                          </m:rPr>
                                          <a:rPr lang="zh-CN" altLang="en-US" i="0">
                                            <a:solidFill>
                                              <a:srgbClr val="000000"/>
                                            </a:solidFill>
                                            <a:latin typeface="Cambria Math" panose="02040503050406030204" pitchFamily="18" charset="0"/>
                                          </a:rPr>
                                          <m:t>o</m:t>
                                        </m:r>
                                      </m:e>
                                    </m:acc>
                                  </m:sub>
                                </m:sSub>
                              </m:e>
                            </m:mr>
                            <m:mr>
                              <m:e>
                                <m:sSub>
                                  <m:sSubPr>
                                    <m:ctrlPr>
                                      <a:rPr lang="zh-CN" altLang="en-US" i="1">
                                        <a:solidFill>
                                          <a:srgbClr val="000000"/>
                                        </a:solidFill>
                                        <a:latin typeface="Cambria Math" panose="02040503050406030204" pitchFamily="18" charset="0"/>
                                      </a:rPr>
                                    </m:ctrlPr>
                                  </m:sSubPr>
                                  <m:e>
                                    <m:r>
                                      <m:rPr>
                                        <m:sty m:val="p"/>
                                      </m:rPr>
                                      <a:rPr lang="zh-CN" altLang="en-US" i="0">
                                        <a:solidFill>
                                          <a:srgbClr val="000000"/>
                                        </a:solidFill>
                                        <a:latin typeface="Cambria Math" panose="02040503050406030204" pitchFamily="18" charset="0"/>
                                      </a:rPr>
                                      <m:t>x</m:t>
                                    </m:r>
                                  </m:e>
                                  <m:sub>
                                    <m:acc>
                                      <m:accPr>
                                        <m:chr m:val="̄"/>
                                        <m:ctrlPr>
                                          <a:rPr lang="zh-CN" altLang="en-US" i="1">
                                            <a:solidFill>
                                              <a:srgbClr val="000000"/>
                                            </a:solidFill>
                                            <a:latin typeface="Cambria Math" panose="02040503050406030204" pitchFamily="18" charset="0"/>
                                          </a:rPr>
                                        </m:ctrlPr>
                                      </m:accPr>
                                      <m:e>
                                        <m:r>
                                          <m:rPr>
                                            <m:sty m:val="p"/>
                                          </m:rPr>
                                          <a:rPr lang="zh-CN" altLang="en-US" i="0">
                                            <a:solidFill>
                                              <a:srgbClr val="000000"/>
                                            </a:solidFill>
                                            <a:latin typeface="Cambria Math" panose="02040503050406030204" pitchFamily="18" charset="0"/>
                                          </a:rPr>
                                          <m:t>c</m:t>
                                        </m:r>
                                      </m:e>
                                    </m:acc>
                                    <m:r>
                                      <a:rPr lang="zh-CN" altLang="en-US" i="0">
                                        <a:solidFill>
                                          <a:srgbClr val="000000"/>
                                        </a:solidFill>
                                        <a:latin typeface="Cambria Math" panose="02040503050406030204" pitchFamily="18" charset="0"/>
                                      </a:rPr>
                                      <m:t>0</m:t>
                                    </m:r>
                                  </m:sub>
                                </m:sSub>
                              </m:e>
                            </m:mr>
                            <m:mr>
                              <m:e>
                                <m:sSub>
                                  <m:sSubPr>
                                    <m:ctrlPr>
                                      <a:rPr lang="zh-CN" altLang="en-US" i="1">
                                        <a:solidFill>
                                          <a:srgbClr val="000000"/>
                                        </a:solidFill>
                                        <a:latin typeface="Cambria Math" panose="02040503050406030204" pitchFamily="18" charset="0"/>
                                      </a:rPr>
                                    </m:ctrlPr>
                                  </m:sSubPr>
                                  <m:e>
                                    <m:r>
                                      <m:rPr>
                                        <m:sty m:val="p"/>
                                      </m:rPr>
                                      <a:rPr lang="zh-CN" altLang="en-US" i="0">
                                        <a:solidFill>
                                          <a:srgbClr val="000000"/>
                                        </a:solidFill>
                                        <a:latin typeface="Cambria Math" panose="02040503050406030204" pitchFamily="18" charset="0"/>
                                      </a:rPr>
                                      <m:t>x</m:t>
                                    </m:r>
                                  </m:e>
                                  <m:sub>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𝑐</m:t>
                                        </m:r>
                                      </m:e>
                                    </m:acc>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𝑜</m:t>
                                        </m:r>
                                      </m:e>
                                    </m:acc>
                                  </m:sub>
                                </m:sSub>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611560" y="1347614"/>
                <a:ext cx="10225062" cy="3844925"/>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2843213" y="3692525"/>
                <a:ext cx="2232843" cy="197873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𝑃</m:t>
                          </m:r>
                        </m:e>
                        <m:sup>
                          <m:r>
                            <a:rPr lang="zh-CN" altLang="en-US" i="1">
                              <a:solidFill>
                                <a:srgbClr val="000000"/>
                              </a:solidFill>
                              <a:latin typeface="Cambria Math" panose="02040503050406030204" pitchFamily="18" charset="0"/>
                            </a:rPr>
                            <m:t>−1</m:t>
                          </m:r>
                        </m:sup>
                      </m:sSup>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2843213" y="3692525"/>
                <a:ext cx="2232843" cy="1978736"/>
              </a:xfrm>
              <a:prstGeom prst="rect">
                <a:avLst/>
              </a:prstGeom>
              <a:blipFill>
                <a:blip r:embed="rId5"/>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12" grpId="0"/>
      <p:bldP spid="4" grpId="0"/>
    </p:bld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13" name="矩形 12"/>
          <p:cNvSpPr/>
          <p:nvPr/>
        </p:nvSpPr>
        <p:spPr>
          <a:xfrm>
            <a:off x="389978" y="2244189"/>
            <a:ext cx="8430493" cy="442878"/>
          </a:xfrm>
          <a:prstGeom prst="rect">
            <a:avLst/>
          </a:prstGeom>
          <a:noFill/>
        </p:spPr>
        <p:txBody>
          <a:bodyPr wrap="square">
            <a:spAutoFit/>
          </a:bodyPr>
          <a:lstStyle/>
          <a:p>
            <a:pPr indent="467995" algn="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2.220</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2" name="对象 1"/>
              <p:cNvSpPr txBox="1"/>
              <p:nvPr/>
            </p:nvSpPr>
            <p:spPr>
              <a:xfrm>
                <a:off x="1187624" y="1131590"/>
                <a:ext cx="9505800" cy="518130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r>
                                                <a:rPr lang="zh-CN" altLang="en-US" i="1">
                                                  <a:solidFill>
                                                    <a:srgbClr val="000000"/>
                                                  </a:solidFill>
                                                  <a:latin typeface="Cambria Math" panose="02040503050406030204" pitchFamily="18" charset="0"/>
                                                </a:rPr>
                                                <m:t>𝑐𝑜</m:t>
                                              </m:r>
                                            </m:sub>
                                          </m:sSub>
                                        </m:e>
                                      </m:m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r>
                                                <a:rPr lang="zh-CN" altLang="en-US" i="1">
                                                  <a:solidFill>
                                                    <a:srgbClr val="000000"/>
                                                  </a:solidFill>
                                                  <a:latin typeface="Cambria Math" panose="02040503050406030204" pitchFamily="18" charset="0"/>
                                                </a:rPr>
                                                <m:t>𝑐</m:t>
                                              </m:r>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𝑜</m:t>
                                                  </m:r>
                                                </m:e>
                                              </m:acc>
                                            </m:sub>
                                          </m:sSub>
                                        </m:e>
                                      </m:m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𝑐</m:t>
                                                  </m:r>
                                                </m:e>
                                              </m:acc>
                                              <m:r>
                                                <a:rPr lang="zh-CN" altLang="en-US" i="1">
                                                  <a:solidFill>
                                                    <a:srgbClr val="000000"/>
                                                  </a:solidFill>
                                                  <a:latin typeface="Cambria Math" panose="02040503050406030204" pitchFamily="18" charset="0"/>
                                                </a:rPr>
                                                <m:t>𝑜</m:t>
                                              </m:r>
                                            </m:sub>
                                          </m:sSub>
                                        </m:e>
                                      </m:m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𝑐</m:t>
                                                  </m:r>
                                                </m:e>
                                              </m:acc>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𝑜</m:t>
                                                  </m:r>
                                                </m:e>
                                              </m:acc>
                                            </m:sub>
                                          </m:sSub>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4"/>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𝐴</m:t>
                                                  </m:r>
                                                </m:e>
                                              </m:acc>
                                            </m:e>
                                            <m:sub>
                                              <m:r>
                                                <a:rPr lang="zh-CN" altLang="en-US" i="1">
                                                  <a:solidFill>
                                                    <a:srgbClr val="000000"/>
                                                  </a:solidFill>
                                                  <a:latin typeface="Cambria Math" panose="02040503050406030204" pitchFamily="18" charset="0"/>
                                                </a:rPr>
                                                <m:t>11</m:t>
                                              </m:r>
                                            </m:sub>
                                          </m:sSub>
                                        </m:e>
                                        <m:e>
                                          <m:r>
                                            <a:rPr lang="zh-CN" altLang="en-US" i="1">
                                              <a:solidFill>
                                                <a:srgbClr val="000000"/>
                                              </a:solidFill>
                                              <a:latin typeface="Cambria Math" panose="02040503050406030204" pitchFamily="18" charset="0"/>
                                            </a:rPr>
                                            <m:t>0</m:t>
                                          </m:r>
                                        </m:e>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𝐴</m:t>
                                                  </m:r>
                                                </m:e>
                                              </m:acc>
                                            </m:e>
                                            <m:sub>
                                              <m:r>
                                                <a:rPr lang="zh-CN" altLang="en-US" i="1">
                                                  <a:solidFill>
                                                    <a:srgbClr val="000000"/>
                                                  </a:solidFill>
                                                  <a:latin typeface="Cambria Math" panose="02040503050406030204" pitchFamily="18" charset="0"/>
                                                </a:rPr>
                                                <m:t>11</m:t>
                                              </m:r>
                                            </m:sub>
                                          </m:sSub>
                                        </m:e>
                                        <m:e>
                                          <m:r>
                                            <a:rPr lang="zh-CN" altLang="en-US" i="1">
                                              <a:solidFill>
                                                <a:srgbClr val="000000"/>
                                              </a:solidFill>
                                              <a:latin typeface="Cambria Math" panose="02040503050406030204" pitchFamily="18" charset="0"/>
                                            </a:rPr>
                                            <m:t>0</m:t>
                                          </m:r>
                                        </m:e>
                                      </m:m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𝐴</m:t>
                                                  </m:r>
                                                </m:e>
                                              </m:acc>
                                            </m:e>
                                            <m:sub>
                                              <m:r>
                                                <a:rPr lang="zh-CN" altLang="en-US" i="1">
                                                  <a:solidFill>
                                                    <a:srgbClr val="000000"/>
                                                  </a:solidFill>
                                                  <a:latin typeface="Cambria Math" panose="02040503050406030204" pitchFamily="18" charset="0"/>
                                                </a:rPr>
                                                <m:t>21</m:t>
                                              </m:r>
                                            </m:sub>
                                          </m:sSub>
                                        </m:e>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𝐴</m:t>
                                                  </m:r>
                                                </m:e>
                                              </m:acc>
                                            </m:e>
                                            <m:sub>
                                              <m:r>
                                                <a:rPr lang="zh-CN" altLang="en-US" i="1">
                                                  <a:solidFill>
                                                    <a:srgbClr val="000000"/>
                                                  </a:solidFill>
                                                  <a:latin typeface="Cambria Math" panose="02040503050406030204" pitchFamily="18" charset="0"/>
                                                </a:rPr>
                                                <m:t>22</m:t>
                                              </m:r>
                                            </m:sub>
                                          </m:sSub>
                                        </m:e>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𝐴</m:t>
                                                  </m:r>
                                                </m:e>
                                              </m:acc>
                                            </m:e>
                                            <m:sub>
                                              <m:r>
                                                <a:rPr lang="zh-CN" altLang="en-US" i="1">
                                                  <a:solidFill>
                                                    <a:srgbClr val="000000"/>
                                                  </a:solidFill>
                                                  <a:latin typeface="Cambria Math" panose="02040503050406030204" pitchFamily="18" charset="0"/>
                                                </a:rPr>
                                                <m:t>23</m:t>
                                              </m:r>
                                            </m:sub>
                                          </m:sSub>
                                        </m:e>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𝐴</m:t>
                                                  </m:r>
                                                </m:e>
                                              </m:acc>
                                            </m:e>
                                            <m:sub>
                                              <m:r>
                                                <a:rPr lang="zh-CN" altLang="en-US" i="1">
                                                  <a:solidFill>
                                                    <a:srgbClr val="000000"/>
                                                  </a:solidFill>
                                                  <a:latin typeface="Cambria Math" panose="02040503050406030204" pitchFamily="18" charset="0"/>
                                                </a:rPr>
                                                <m:t>24</m:t>
                                              </m:r>
                                            </m:sub>
                                          </m:sSub>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𝐴</m:t>
                                                  </m:r>
                                                </m:e>
                                              </m:acc>
                                            </m:e>
                                            <m:sub>
                                              <m:r>
                                                <a:rPr lang="zh-CN" altLang="en-US" i="1">
                                                  <a:solidFill>
                                                    <a:srgbClr val="000000"/>
                                                  </a:solidFill>
                                                  <a:latin typeface="Cambria Math" panose="02040503050406030204" pitchFamily="18" charset="0"/>
                                                </a:rPr>
                                                <m:t>33</m:t>
                                              </m:r>
                                            </m:sub>
                                          </m:sSub>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𝐴</m:t>
                                                  </m:r>
                                                </m:e>
                                              </m:acc>
                                            </m:e>
                                            <m:sub>
                                              <m:r>
                                                <a:rPr lang="zh-CN" altLang="en-US" i="1">
                                                  <a:solidFill>
                                                    <a:srgbClr val="000000"/>
                                                  </a:solidFill>
                                                  <a:latin typeface="Cambria Math" panose="02040503050406030204" pitchFamily="18" charset="0"/>
                                                </a:rPr>
                                                <m:t>43</m:t>
                                              </m:r>
                                            </m:sub>
                                          </m:sSub>
                                        </m:e>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𝐴</m:t>
                                                  </m:r>
                                                </m:e>
                                              </m:acc>
                                            </m:e>
                                            <m:sub>
                                              <m:r>
                                                <a:rPr lang="zh-CN" altLang="en-US" i="1">
                                                  <a:solidFill>
                                                    <a:srgbClr val="000000"/>
                                                  </a:solidFill>
                                                  <a:latin typeface="Cambria Math" panose="02040503050406030204" pitchFamily="18" charset="0"/>
                                                </a:rPr>
                                                <m:t>44</m:t>
                                              </m:r>
                                            </m:sub>
                                          </m:sSub>
                                        </m:e>
                                      </m:mr>
                                    </m:m>
                                  </m:e>
                                </m:d>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𝑐𝑜</m:t>
                                              </m:r>
                                            </m:sub>
                                          </m:sSub>
                                        </m:e>
                                      </m:m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𝑐</m:t>
                                              </m:r>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𝑜</m:t>
                                                  </m:r>
                                                </m:e>
                                              </m:acc>
                                            </m:sub>
                                          </m:sSub>
                                        </m:e>
                                      </m:m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𝑐</m:t>
                                                  </m:r>
                                                </m:e>
                                              </m:acc>
                                              <m:r>
                                                <a:rPr lang="zh-CN" altLang="en-US" i="1">
                                                  <a:solidFill>
                                                    <a:srgbClr val="000000"/>
                                                  </a:solidFill>
                                                  <a:latin typeface="Cambria Math" panose="02040503050406030204" pitchFamily="18" charset="0"/>
                                                </a:rPr>
                                                <m:t>𝑜</m:t>
                                              </m:r>
                                            </m:sub>
                                          </m:sSub>
                                        </m:e>
                                      </m:m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𝑐</m:t>
                                                  </m:r>
                                                </m:e>
                                              </m:acc>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𝑜</m:t>
                                                  </m:r>
                                                </m:e>
                                              </m:acc>
                                            </m:sub>
                                          </m:sSub>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𝐵</m:t>
                                                  </m:r>
                                                </m:e>
                                              </m:acc>
                                            </m:e>
                                            <m:sub>
                                              <m:r>
                                                <a:rPr lang="zh-CN" altLang="en-US" i="1">
                                                  <a:solidFill>
                                                    <a:srgbClr val="000000"/>
                                                  </a:solidFill>
                                                  <a:latin typeface="Cambria Math" panose="02040503050406030204" pitchFamily="18" charset="0"/>
                                                </a:rPr>
                                                <m:t>𝑐𝑜</m:t>
                                              </m:r>
                                            </m:sub>
                                          </m:sSub>
                                        </m:e>
                                      </m:m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𝐵</m:t>
                                                  </m:r>
                                                </m:e>
                                              </m:acc>
                                            </m:e>
                                            <m:sub>
                                              <m:r>
                                                <a:rPr lang="zh-CN" altLang="en-US" i="1">
                                                  <a:solidFill>
                                                    <a:srgbClr val="000000"/>
                                                  </a:solidFill>
                                                  <a:latin typeface="Cambria Math" panose="02040503050406030204" pitchFamily="18" charset="0"/>
                                                </a:rPr>
                                                <m:t>𝑐</m:t>
                                              </m:r>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𝑜</m:t>
                                                  </m:r>
                                                </m:e>
                                              </m:acc>
                                            </m:sub>
                                          </m:sSub>
                                        </m:e>
                                      </m:m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mr>
                                    </m:m>
                                  </m:e>
                                </m:d>
                                <m:r>
                                  <a:rPr lang="zh-CN" altLang="en-US" i="1">
                                    <a:solidFill>
                                      <a:srgbClr val="000000"/>
                                    </a:solidFill>
                                    <a:latin typeface="Cambria Math" panose="02040503050406030204" pitchFamily="18" charset="0"/>
                                  </a:rPr>
                                  <m:t>𝑢</m:t>
                                </m:r>
                              </m:e>
                            </m:mr>
                            <m:mr>
                              <m:e>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2</m:t>
                                          </m:r>
                                        </m:e>
                                      </m:mr>
                                      <m:mr>
                                        <m:e>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3</m:t>
                                          </m:r>
                                        </m:e>
                                      </m:mr>
                                      <m:mr>
                                        <m:e>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4</m:t>
                                          </m:r>
                                        </m:e>
                                      </m:mr>
                                    </m:m>
                                  </m:e>
                                </m:d>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4"/>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𝐶</m:t>
                                                  </m:r>
                                                </m:e>
                                              </m:acc>
                                            </m:e>
                                            <m:sub>
                                              <m:r>
                                                <a:rPr lang="zh-CN" altLang="en-US" i="1">
                                                  <a:solidFill>
                                                    <a:srgbClr val="000000"/>
                                                  </a:solidFill>
                                                  <a:latin typeface="Cambria Math" panose="02040503050406030204" pitchFamily="18" charset="0"/>
                                                </a:rPr>
                                                <m:t>𝑐𝑜</m:t>
                                              </m:r>
                                            </m:sub>
                                          </m:sSub>
                                        </m:e>
                                        <m:e>
                                          <m:r>
                                            <a:rPr lang="zh-CN" altLang="en-US" i="1">
                                              <a:solidFill>
                                                <a:srgbClr val="000000"/>
                                              </a:solidFill>
                                              <a:latin typeface="Cambria Math" panose="02040503050406030204" pitchFamily="18" charset="0"/>
                                            </a:rPr>
                                            <m:t>0</m:t>
                                          </m:r>
                                        </m:e>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𝐶</m:t>
                                                  </m:r>
                                                </m:e>
                                              </m:acc>
                                            </m:e>
                                            <m:sub>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𝑐</m:t>
                                                  </m:r>
                                                </m:e>
                                              </m:acc>
                                              <m:r>
                                                <a:rPr lang="zh-CN" altLang="en-US" i="1">
                                                  <a:solidFill>
                                                    <a:srgbClr val="000000"/>
                                                  </a:solidFill>
                                                  <a:latin typeface="Cambria Math" panose="02040503050406030204" pitchFamily="18" charset="0"/>
                                                </a:rPr>
                                                <m:t>𝑜</m:t>
                                              </m:r>
                                            </m:sub>
                                          </m:sSub>
                                        </m:e>
                                        <m:e>
                                          <m:r>
                                            <a:rPr lang="zh-CN" altLang="en-US" i="1">
                                              <a:solidFill>
                                                <a:srgbClr val="000000"/>
                                              </a:solidFill>
                                              <a:latin typeface="Cambria Math" panose="02040503050406030204" pitchFamily="18" charset="0"/>
                                            </a:rPr>
                                            <m:t>0</m:t>
                                          </m:r>
                                        </m:e>
                                      </m:mr>
                                    </m:m>
                                  </m:e>
                                </m:d>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𝑐𝑜</m:t>
                                              </m:r>
                                            </m:sub>
                                          </m:sSub>
                                        </m:e>
                                      </m:m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𝑐</m:t>
                                              </m:r>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𝑜</m:t>
                                                  </m:r>
                                                </m:e>
                                              </m:acc>
                                            </m:sub>
                                          </m:sSub>
                                        </m:e>
                                      </m:m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𝑐</m:t>
                                                  </m:r>
                                                </m:e>
                                              </m:acc>
                                              <m:r>
                                                <a:rPr lang="zh-CN" altLang="en-US" i="1">
                                                  <a:solidFill>
                                                    <a:srgbClr val="000000"/>
                                                  </a:solidFill>
                                                  <a:latin typeface="Cambria Math" panose="02040503050406030204" pitchFamily="18" charset="0"/>
                                                </a:rPr>
                                                <m:t>𝑜</m:t>
                                              </m:r>
                                            </m:sub>
                                          </m:sSub>
                                        </m:e>
                                      </m:m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𝑐</m:t>
                                                  </m:r>
                                                </m:e>
                                              </m:acc>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𝑜</m:t>
                                                  </m:r>
                                                </m:e>
                                              </m:acc>
                                            </m:sub>
                                          </m:sSub>
                                        </m:e>
                                      </m:mr>
                                    </m:m>
                                  </m:e>
                                </m:d>
                              </m:e>
                            </m:mr>
                          </m:m>
                        </m:e>
                      </m:d>
                    </m:oMath>
                  </m:oMathPara>
                </a14:m>
                <a:br>
                  <a:rPr lang="zh-CN" altLang="en-US" dirty="0">
                    <a:solidFill>
                      <a:srgbClr val="000000"/>
                    </a:solidFill>
                  </a:rPr>
                </a:br>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187624" y="1131590"/>
                <a:ext cx="9505800" cy="5181302"/>
              </a:xfrm>
              <a:prstGeom prst="rect">
                <a:avLst/>
              </a:prstGeom>
              <a:blipFill>
                <a:blip r:embed="rId4"/>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2" y="695274"/>
            <a:ext cx="7638406" cy="442878"/>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展开式</a:t>
            </a:r>
            <a:r>
              <a:rPr lang="en-US" altLang="zh-CN" dirty="0">
                <a:solidFill>
                  <a:sysClr val="windowText" lastClr="000000"/>
                </a:solidFill>
                <a:latin typeface="宋体" panose="02010600030101010101" pitchFamily="2" charset="-122"/>
                <a:ea typeface="宋体" panose="02010600030101010101" pitchFamily="2" charset="-122"/>
              </a:rPr>
              <a:t>(2.220),</a:t>
            </a:r>
            <a:r>
              <a:rPr lang="zh-CN" altLang="en-US" dirty="0">
                <a:solidFill>
                  <a:sysClr val="windowText" lastClr="000000"/>
                </a:solidFill>
                <a:latin typeface="宋体" panose="02010600030101010101" pitchFamily="2" charset="-122"/>
                <a:ea typeface="宋体" panose="02010600030101010101" pitchFamily="2" charset="-122"/>
              </a:rPr>
              <a:t>可得系统的可控可观测子系统为</a:t>
            </a: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12" name="矩形 11"/>
          <p:cNvSpPr/>
          <p:nvPr/>
        </p:nvSpPr>
        <p:spPr>
          <a:xfrm>
            <a:off x="282982" y="2439851"/>
            <a:ext cx="7638406" cy="442878"/>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可控不可观测得子系统是</a:t>
            </a: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2" name="对象 1"/>
              <p:cNvSpPr txBox="1"/>
              <p:nvPr/>
            </p:nvSpPr>
            <p:spPr>
              <a:xfrm>
                <a:off x="2673137" y="1326765"/>
                <a:ext cx="5693866" cy="222617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m:rPr>
                                            <m:sty m:val="p"/>
                                          </m:rPr>
                                          <a:rPr lang="zh-CN" altLang="en-US" i="0">
                                            <a:solidFill>
                                              <a:srgbClr val="000000"/>
                                            </a:solidFill>
                                            <a:latin typeface="Cambria Math" panose="02040503050406030204" pitchFamily="18" charset="0"/>
                                          </a:rPr>
                                          <m:t>x</m:t>
                                        </m:r>
                                      </m:e>
                                    </m:acc>
                                  </m:e>
                                  <m:sub>
                                    <m:r>
                                      <m:rPr>
                                        <m:nor/>
                                      </m:rPr>
                                      <a:rPr lang="zh-CN" altLang="en-US" i="0">
                                        <a:solidFill>
                                          <a:srgbClr val="000000"/>
                                        </a:solidFill>
                                        <a:latin typeface="Cambria Math" panose="02040503050406030204" pitchFamily="18" charset="0"/>
                                      </a:rPr>
                                      <m:t>co</m:t>
                                    </m:r>
                                  </m:sub>
                                </m:sSub>
                                <m:r>
                                  <a:rPr lang="zh-CN" altLang="en-US" i="0">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bar>
                                      <m:barPr>
                                        <m:pos m:val="top"/>
                                        <m:ctrlPr>
                                          <a:rPr lang="zh-CN" altLang="en-US" i="1">
                                            <a:solidFill>
                                              <a:srgbClr val="000000"/>
                                            </a:solidFill>
                                            <a:latin typeface="Cambria Math" panose="02040503050406030204" pitchFamily="18" charset="0"/>
                                          </a:rPr>
                                        </m:ctrlPr>
                                      </m:barPr>
                                      <m:e>
                                        <m:r>
                                          <m:rPr>
                                            <m:sty m:val="p"/>
                                          </m:rPr>
                                          <a:rPr lang="zh-CN" altLang="en-US" i="0">
                                            <a:solidFill>
                                              <a:srgbClr val="000000"/>
                                            </a:solidFill>
                                            <a:latin typeface="Cambria Math" panose="02040503050406030204" pitchFamily="18" charset="0"/>
                                          </a:rPr>
                                          <m:t>A</m:t>
                                        </m:r>
                                      </m:e>
                                    </m:bar>
                                  </m:e>
                                  <m:sub>
                                    <m:r>
                                      <m:rPr>
                                        <m:nor/>
                                      </m:rPr>
                                      <a:rPr lang="zh-CN" altLang="en-US" i="0">
                                        <a:solidFill>
                                          <a:srgbClr val="000000"/>
                                        </a:solidFill>
                                        <a:latin typeface="Cambria Math" panose="02040503050406030204" pitchFamily="18" charset="0"/>
                                      </a:rPr>
                                      <m:t>11</m:t>
                                    </m:r>
                                  </m:sub>
                                </m:sSub>
                                <m:sSub>
                                  <m:sSubPr>
                                    <m:ctrlPr>
                                      <a:rPr lang="zh-CN" altLang="en-US" i="1">
                                        <a:solidFill>
                                          <a:srgbClr val="000000"/>
                                        </a:solidFill>
                                        <a:latin typeface="Cambria Math" panose="02040503050406030204" pitchFamily="18" charset="0"/>
                                      </a:rPr>
                                    </m:ctrlPr>
                                  </m:sSubPr>
                                  <m:e>
                                    <m:r>
                                      <m:rPr>
                                        <m:sty m:val="p"/>
                                      </m:rPr>
                                      <a:rPr lang="zh-CN" altLang="en-US" i="0">
                                        <a:solidFill>
                                          <a:srgbClr val="000000"/>
                                        </a:solidFill>
                                        <a:latin typeface="Cambria Math" panose="02040503050406030204" pitchFamily="18" charset="0"/>
                                      </a:rPr>
                                      <m:t>x</m:t>
                                    </m:r>
                                  </m:e>
                                  <m:sub>
                                    <m:r>
                                      <m:rPr>
                                        <m:nor/>
                                      </m:rPr>
                                      <a:rPr lang="zh-CN" altLang="en-US" i="0">
                                        <a:solidFill>
                                          <a:srgbClr val="000000"/>
                                        </a:solidFill>
                                        <a:latin typeface="Cambria Math" panose="02040503050406030204" pitchFamily="18" charset="0"/>
                                      </a:rPr>
                                      <m:t>co</m:t>
                                    </m:r>
                                  </m:sub>
                                </m:sSub>
                                <m:r>
                                  <a:rPr lang="zh-CN" altLang="en-US" i="0">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bar>
                                      <m:barPr>
                                        <m:pos m:val="top"/>
                                        <m:ctrlPr>
                                          <a:rPr lang="zh-CN" altLang="en-US" i="1">
                                            <a:solidFill>
                                              <a:srgbClr val="000000"/>
                                            </a:solidFill>
                                            <a:latin typeface="Cambria Math" panose="02040503050406030204" pitchFamily="18" charset="0"/>
                                          </a:rPr>
                                        </m:ctrlPr>
                                      </m:barPr>
                                      <m:e>
                                        <m:r>
                                          <m:rPr>
                                            <m:sty m:val="p"/>
                                          </m:rPr>
                                          <a:rPr lang="zh-CN" altLang="en-US" i="0">
                                            <a:solidFill>
                                              <a:srgbClr val="000000"/>
                                            </a:solidFill>
                                            <a:latin typeface="Cambria Math" panose="02040503050406030204" pitchFamily="18" charset="0"/>
                                          </a:rPr>
                                          <m:t>A</m:t>
                                        </m:r>
                                      </m:e>
                                    </m:bar>
                                  </m:e>
                                  <m:sub>
                                    <m:r>
                                      <m:rPr>
                                        <m:nor/>
                                      </m:rPr>
                                      <a:rPr lang="zh-CN" altLang="en-US" i="0">
                                        <a:solidFill>
                                          <a:srgbClr val="000000"/>
                                        </a:solidFill>
                                        <a:latin typeface="Cambria Math" panose="02040503050406030204" pitchFamily="18" charset="0"/>
                                      </a:rPr>
                                      <m:t>13</m:t>
                                    </m:r>
                                  </m:sub>
                                </m:sSub>
                                <m:sSub>
                                  <m:sSubPr>
                                    <m:ctrlPr>
                                      <a:rPr lang="zh-CN" altLang="en-US" i="1">
                                        <a:solidFill>
                                          <a:srgbClr val="000000"/>
                                        </a:solidFill>
                                        <a:latin typeface="Cambria Math" panose="02040503050406030204" pitchFamily="18" charset="0"/>
                                      </a:rPr>
                                    </m:ctrlPr>
                                  </m:sSubPr>
                                  <m:e>
                                    <m:r>
                                      <m:rPr>
                                        <m:sty m:val="p"/>
                                      </m:rPr>
                                      <a:rPr lang="zh-CN" altLang="en-US" i="0">
                                        <a:solidFill>
                                          <a:srgbClr val="000000"/>
                                        </a:solidFill>
                                        <a:latin typeface="Cambria Math" panose="02040503050406030204" pitchFamily="18" charset="0"/>
                                      </a:rPr>
                                      <m:t>x</m:t>
                                    </m:r>
                                  </m:e>
                                  <m:sub>
                                    <m:r>
                                      <m:rPr>
                                        <m:nor/>
                                      </m:rPr>
                                      <a:rPr lang="zh-CN" altLang="en-US" i="0">
                                        <a:solidFill>
                                          <a:srgbClr val="000000"/>
                                        </a:solidFill>
                                        <a:latin typeface="Cambria Math" panose="02040503050406030204" pitchFamily="18" charset="0"/>
                                      </a:rPr>
                                      <m:t>c</m:t>
                                    </m:r>
                                    <m:r>
                                      <m:rPr>
                                        <m:nor/>
                                      </m:rPr>
                                      <a:rPr lang="zh-CN" altLang="en-US" i="0">
                                        <a:solidFill>
                                          <a:srgbClr val="000000"/>
                                        </a:solidFill>
                                        <a:latin typeface="Cambria Math" panose="02040503050406030204" pitchFamily="18" charset="0"/>
                                      </a:rPr>
                                      <m:t>0</m:t>
                                    </m:r>
                                  </m:sub>
                                </m:sSub>
                                <m:r>
                                  <a:rPr lang="zh-CN" altLang="en-US" i="0">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bar>
                                      <m:barPr>
                                        <m:pos m:val="top"/>
                                        <m:ctrlPr>
                                          <a:rPr lang="zh-CN" altLang="en-US" i="1">
                                            <a:solidFill>
                                              <a:srgbClr val="000000"/>
                                            </a:solidFill>
                                            <a:latin typeface="Cambria Math" panose="02040503050406030204" pitchFamily="18" charset="0"/>
                                          </a:rPr>
                                        </m:ctrlPr>
                                      </m:barPr>
                                      <m:e>
                                        <m:r>
                                          <m:rPr>
                                            <m:sty m:val="p"/>
                                          </m:rPr>
                                          <a:rPr lang="zh-CN" altLang="en-US" i="0">
                                            <a:solidFill>
                                              <a:srgbClr val="000000"/>
                                            </a:solidFill>
                                            <a:latin typeface="Cambria Math" panose="02040503050406030204" pitchFamily="18" charset="0"/>
                                          </a:rPr>
                                          <m:t>B</m:t>
                                        </m:r>
                                      </m:e>
                                    </m:bar>
                                  </m:e>
                                  <m:sub>
                                    <m:r>
                                      <m:rPr>
                                        <m:nor/>
                                      </m:rPr>
                                      <a:rPr lang="zh-CN" altLang="en-US" i="0">
                                        <a:solidFill>
                                          <a:srgbClr val="000000"/>
                                        </a:solidFill>
                                        <a:latin typeface="Cambria Math" panose="02040503050406030204" pitchFamily="18" charset="0"/>
                                      </a:rPr>
                                      <m:t>co</m:t>
                                    </m:r>
                                  </m:sub>
                                </m:sSub>
                                <m:r>
                                  <m:rPr>
                                    <m:sty m:val="p"/>
                                  </m:rPr>
                                  <a:rPr lang="zh-CN" altLang="en-US" i="0">
                                    <a:solidFill>
                                      <a:srgbClr val="000000"/>
                                    </a:solidFill>
                                    <a:latin typeface="Cambria Math" panose="02040503050406030204" pitchFamily="18" charset="0"/>
                                  </a:rPr>
                                  <m:t>u</m:t>
                                </m:r>
                              </m:e>
                            </m:mr>
                            <m:mr>
                              <m:e>
                                <m:sSub>
                                  <m:sSubPr>
                                    <m:ctrlPr>
                                      <a:rPr lang="zh-CN" altLang="en-US" i="1">
                                        <a:solidFill>
                                          <a:srgbClr val="000000"/>
                                        </a:solidFill>
                                        <a:latin typeface="Cambria Math" panose="02040503050406030204" pitchFamily="18" charset="0"/>
                                      </a:rPr>
                                    </m:ctrlPr>
                                  </m:sSubPr>
                                  <m:e>
                                    <m:r>
                                      <m:rPr>
                                        <m:sty m:val="p"/>
                                      </m:rPr>
                                      <a:rPr lang="zh-CN" altLang="en-US" i="0">
                                        <a:solidFill>
                                          <a:srgbClr val="000000"/>
                                        </a:solidFill>
                                        <a:latin typeface="Cambria Math" panose="02040503050406030204" pitchFamily="18" charset="0"/>
                                      </a:rPr>
                                      <m:t>y</m:t>
                                    </m:r>
                                  </m:e>
                                  <m:sub>
                                    <m:r>
                                      <a:rPr lang="zh-CN" altLang="en-US" i="0">
                                        <a:solidFill>
                                          <a:srgbClr val="000000"/>
                                        </a:solidFill>
                                        <a:latin typeface="Cambria Math" panose="02040503050406030204" pitchFamily="18" charset="0"/>
                                      </a:rPr>
                                      <m:t>1</m:t>
                                    </m:r>
                                  </m:sub>
                                </m:sSub>
                                <m:r>
                                  <a:rPr lang="zh-CN" altLang="en-US" i="0">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bar>
                                      <m:barPr>
                                        <m:pos m:val="top"/>
                                        <m:ctrlPr>
                                          <a:rPr lang="zh-CN" altLang="en-US" i="1">
                                            <a:solidFill>
                                              <a:srgbClr val="000000"/>
                                            </a:solidFill>
                                            <a:latin typeface="Cambria Math" panose="02040503050406030204" pitchFamily="18" charset="0"/>
                                          </a:rPr>
                                        </m:ctrlPr>
                                      </m:barPr>
                                      <m:e>
                                        <m:r>
                                          <m:rPr>
                                            <m:sty m:val="p"/>
                                          </m:rPr>
                                          <a:rPr lang="zh-CN" altLang="en-US" i="0">
                                            <a:solidFill>
                                              <a:srgbClr val="000000"/>
                                            </a:solidFill>
                                            <a:latin typeface="Cambria Math" panose="02040503050406030204" pitchFamily="18" charset="0"/>
                                          </a:rPr>
                                          <m:t>C</m:t>
                                        </m:r>
                                      </m:e>
                                    </m:bar>
                                  </m:e>
                                  <m:sub>
                                    <m:r>
                                      <m:rPr>
                                        <m:nor/>
                                      </m:rPr>
                                      <a:rPr lang="zh-CN" altLang="en-US" i="0">
                                        <a:solidFill>
                                          <a:srgbClr val="000000"/>
                                        </a:solidFill>
                                        <a:latin typeface="Cambria Math" panose="02040503050406030204" pitchFamily="18" charset="0"/>
                                      </a:rPr>
                                      <m:t>co</m:t>
                                    </m:r>
                                  </m:sub>
                                </m:sSub>
                                <m:sSub>
                                  <m:sSubPr>
                                    <m:ctrlPr>
                                      <a:rPr lang="zh-CN" altLang="en-US" i="1">
                                        <a:solidFill>
                                          <a:srgbClr val="000000"/>
                                        </a:solidFill>
                                        <a:latin typeface="Cambria Math" panose="02040503050406030204" pitchFamily="18" charset="0"/>
                                      </a:rPr>
                                    </m:ctrlPr>
                                  </m:sSubPr>
                                  <m:e>
                                    <m:r>
                                      <m:rPr>
                                        <m:sty m:val="p"/>
                                      </m:rPr>
                                      <a:rPr lang="zh-CN" altLang="en-US" i="0">
                                        <a:solidFill>
                                          <a:srgbClr val="000000"/>
                                        </a:solidFill>
                                        <a:latin typeface="Cambria Math" panose="02040503050406030204" pitchFamily="18" charset="0"/>
                                      </a:rPr>
                                      <m:t>x</m:t>
                                    </m:r>
                                  </m:e>
                                  <m:sub>
                                    <m:r>
                                      <m:rPr>
                                        <m:nor/>
                                      </m:rPr>
                                      <a:rPr lang="zh-CN" altLang="en-US" i="0">
                                        <a:solidFill>
                                          <a:srgbClr val="000000"/>
                                        </a:solidFill>
                                        <a:latin typeface="Cambria Math" panose="02040503050406030204" pitchFamily="18" charset="0"/>
                                      </a:rPr>
                                      <m:t>co</m:t>
                                    </m:r>
                                  </m:sub>
                                </m:sSub>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673137" y="1326765"/>
                <a:ext cx="5693866" cy="2226171"/>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1815666" y="3212815"/>
                <a:ext cx="7129338" cy="290641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r>
                                      <m:rPr>
                                        <m:nor/>
                                      </m:rPr>
                                      <a:rPr lang="zh-CN" altLang="en-US" i="0">
                                        <a:solidFill>
                                          <a:srgbClr val="000000"/>
                                        </a:solidFill>
                                        <a:latin typeface="Cambria Math" panose="02040503050406030204" pitchFamily="18" charset="0"/>
                                      </a:rPr>
                                      <m:t>c</m:t>
                                    </m:r>
                                    <m:acc>
                                      <m:accPr>
                                        <m:chr m:val="̄"/>
                                        <m:ctrlPr>
                                          <a:rPr lang="zh-CN" altLang="en-US" i="1">
                                            <a:solidFill>
                                              <a:srgbClr val="000000"/>
                                            </a:solidFill>
                                            <a:latin typeface="Cambria Math" panose="02040503050406030204" pitchFamily="18" charset="0"/>
                                          </a:rPr>
                                        </m:ctrlPr>
                                      </m:accPr>
                                      <m:e>
                                        <m:r>
                                          <m:rPr>
                                            <m:nor/>
                                          </m:rPr>
                                          <a:rPr lang="zh-CN" altLang="en-US" i="0">
                                            <a:solidFill>
                                              <a:srgbClr val="000000"/>
                                            </a:solidFill>
                                            <a:latin typeface="Cambria Math" panose="02040503050406030204" pitchFamily="18" charset="0"/>
                                          </a:rPr>
                                          <m:t>o</m:t>
                                        </m:r>
                                      </m:e>
                                    </m:acc>
                                  </m:sub>
                                </m:sSub>
                                <m:r>
                                  <a:rPr lang="zh-CN" altLang="en-US" i="0">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bar>
                                      <m:barPr>
                                        <m:pos m:val="top"/>
                                        <m:ctrlPr>
                                          <a:rPr lang="zh-CN" altLang="en-US" i="1">
                                            <a:solidFill>
                                              <a:srgbClr val="000000"/>
                                            </a:solidFill>
                                            <a:latin typeface="Cambria Math" panose="02040503050406030204" pitchFamily="18" charset="0"/>
                                          </a:rPr>
                                        </m:ctrlPr>
                                      </m:barPr>
                                      <m:e>
                                        <m:r>
                                          <m:rPr>
                                            <m:sty m:val="p"/>
                                          </m:rPr>
                                          <a:rPr lang="zh-CN" altLang="en-US" i="0">
                                            <a:solidFill>
                                              <a:srgbClr val="000000"/>
                                            </a:solidFill>
                                            <a:latin typeface="Cambria Math" panose="02040503050406030204" pitchFamily="18" charset="0"/>
                                          </a:rPr>
                                          <m:t>A</m:t>
                                        </m:r>
                                      </m:e>
                                    </m:bar>
                                  </m:e>
                                  <m:sub>
                                    <m:r>
                                      <m:rPr>
                                        <m:nor/>
                                      </m:rPr>
                                      <a:rPr lang="zh-CN" altLang="en-US" i="0">
                                        <a:solidFill>
                                          <a:srgbClr val="000000"/>
                                        </a:solidFill>
                                        <a:latin typeface="Cambria Math" panose="02040503050406030204" pitchFamily="18" charset="0"/>
                                      </a:rPr>
                                      <m:t>21</m:t>
                                    </m:r>
                                  </m:sub>
                                </m:sSub>
                                <m:sSub>
                                  <m:sSubPr>
                                    <m:ctrlPr>
                                      <a:rPr lang="zh-CN" altLang="en-US" i="1">
                                        <a:solidFill>
                                          <a:srgbClr val="000000"/>
                                        </a:solidFill>
                                        <a:latin typeface="Cambria Math" panose="02040503050406030204" pitchFamily="18" charset="0"/>
                                      </a:rPr>
                                    </m:ctrlPr>
                                  </m:sSubPr>
                                  <m:e>
                                    <m:r>
                                      <m:rPr>
                                        <m:sty m:val="p"/>
                                      </m:rPr>
                                      <a:rPr lang="zh-CN" altLang="en-US" i="0">
                                        <a:solidFill>
                                          <a:srgbClr val="000000"/>
                                        </a:solidFill>
                                        <a:latin typeface="Cambria Math" panose="02040503050406030204" pitchFamily="18" charset="0"/>
                                      </a:rPr>
                                      <m:t>x</m:t>
                                    </m:r>
                                  </m:e>
                                  <m:sub>
                                    <m:r>
                                      <m:rPr>
                                        <m:nor/>
                                      </m:rPr>
                                      <a:rPr lang="zh-CN" altLang="en-US" i="0">
                                        <a:solidFill>
                                          <a:srgbClr val="000000"/>
                                        </a:solidFill>
                                        <a:latin typeface="Cambria Math" panose="02040503050406030204" pitchFamily="18" charset="0"/>
                                      </a:rPr>
                                      <m:t>co</m:t>
                                    </m:r>
                                  </m:sub>
                                </m:sSub>
                                <m:r>
                                  <a:rPr lang="zh-CN" altLang="en-US" i="0">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bar>
                                      <m:barPr>
                                        <m:pos m:val="top"/>
                                        <m:ctrlPr>
                                          <a:rPr lang="zh-CN" altLang="en-US" i="1">
                                            <a:solidFill>
                                              <a:srgbClr val="000000"/>
                                            </a:solidFill>
                                            <a:latin typeface="Cambria Math" panose="02040503050406030204" pitchFamily="18" charset="0"/>
                                          </a:rPr>
                                        </m:ctrlPr>
                                      </m:barPr>
                                      <m:e>
                                        <m:r>
                                          <m:rPr>
                                            <m:sty m:val="p"/>
                                          </m:rPr>
                                          <a:rPr lang="zh-CN" altLang="en-US" i="0">
                                            <a:solidFill>
                                              <a:srgbClr val="000000"/>
                                            </a:solidFill>
                                            <a:latin typeface="Cambria Math" panose="02040503050406030204" pitchFamily="18" charset="0"/>
                                          </a:rPr>
                                          <m:t>A</m:t>
                                        </m:r>
                                      </m:e>
                                    </m:bar>
                                  </m:e>
                                  <m:sub>
                                    <m:r>
                                      <m:rPr>
                                        <m:nor/>
                                      </m:rPr>
                                      <a:rPr lang="zh-CN" altLang="en-US" i="0">
                                        <a:solidFill>
                                          <a:srgbClr val="000000"/>
                                        </a:solidFill>
                                        <a:latin typeface="Cambria Math" panose="02040503050406030204" pitchFamily="18" charset="0"/>
                                      </a:rPr>
                                      <m:t>22</m:t>
                                    </m:r>
                                  </m:sub>
                                </m:sSub>
                                <m:sSub>
                                  <m:sSubPr>
                                    <m:ctrlPr>
                                      <a:rPr lang="zh-CN" altLang="en-US" i="1">
                                        <a:solidFill>
                                          <a:srgbClr val="000000"/>
                                        </a:solidFill>
                                        <a:latin typeface="Cambria Math" panose="02040503050406030204" pitchFamily="18" charset="0"/>
                                      </a:rPr>
                                    </m:ctrlPr>
                                  </m:sSubPr>
                                  <m:e>
                                    <m:r>
                                      <m:rPr>
                                        <m:sty m:val="p"/>
                                      </m:rPr>
                                      <a:rPr lang="zh-CN" altLang="en-US" i="0">
                                        <a:solidFill>
                                          <a:srgbClr val="000000"/>
                                        </a:solidFill>
                                        <a:latin typeface="Cambria Math" panose="02040503050406030204" pitchFamily="18" charset="0"/>
                                      </a:rPr>
                                      <m:t>x</m:t>
                                    </m:r>
                                  </m:e>
                                  <m:sub>
                                    <m:r>
                                      <m:rPr>
                                        <m:nor/>
                                      </m:rPr>
                                      <a:rPr lang="zh-CN" altLang="en-US" i="0">
                                        <a:solidFill>
                                          <a:srgbClr val="000000"/>
                                        </a:solidFill>
                                        <a:latin typeface="Cambria Math" panose="02040503050406030204" pitchFamily="18" charset="0"/>
                                      </a:rPr>
                                      <m:t>co</m:t>
                                    </m:r>
                                  </m:sub>
                                </m:sSub>
                                <m:r>
                                  <a:rPr lang="zh-CN" altLang="en-US" i="0">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bar>
                                      <m:barPr>
                                        <m:pos m:val="top"/>
                                        <m:ctrlPr>
                                          <a:rPr lang="zh-CN" altLang="en-US" i="1">
                                            <a:solidFill>
                                              <a:srgbClr val="000000"/>
                                            </a:solidFill>
                                            <a:latin typeface="Cambria Math" panose="02040503050406030204" pitchFamily="18" charset="0"/>
                                          </a:rPr>
                                        </m:ctrlPr>
                                      </m:barPr>
                                      <m:e>
                                        <m:r>
                                          <m:rPr>
                                            <m:sty m:val="p"/>
                                          </m:rPr>
                                          <a:rPr lang="zh-CN" altLang="en-US" i="0">
                                            <a:solidFill>
                                              <a:srgbClr val="000000"/>
                                            </a:solidFill>
                                            <a:latin typeface="Cambria Math" panose="02040503050406030204" pitchFamily="18" charset="0"/>
                                          </a:rPr>
                                          <m:t>A</m:t>
                                        </m:r>
                                      </m:e>
                                    </m:bar>
                                  </m:e>
                                  <m:sub>
                                    <m:r>
                                      <m:rPr>
                                        <m:nor/>
                                      </m:rPr>
                                      <a:rPr lang="zh-CN" altLang="en-US" i="0">
                                        <a:solidFill>
                                          <a:srgbClr val="000000"/>
                                        </a:solidFill>
                                        <a:latin typeface="Cambria Math" panose="02040503050406030204" pitchFamily="18" charset="0"/>
                                      </a:rPr>
                                      <m:t>23</m:t>
                                    </m:r>
                                  </m:sub>
                                </m:sSub>
                                <m:sSub>
                                  <m:sSubPr>
                                    <m:ctrlPr>
                                      <a:rPr lang="zh-CN" altLang="en-US" i="1">
                                        <a:solidFill>
                                          <a:srgbClr val="000000"/>
                                        </a:solidFill>
                                        <a:latin typeface="Cambria Math" panose="02040503050406030204" pitchFamily="18" charset="0"/>
                                      </a:rPr>
                                    </m:ctrlPr>
                                  </m:sSubPr>
                                  <m:e>
                                    <m:r>
                                      <m:rPr>
                                        <m:sty m:val="p"/>
                                      </m:rPr>
                                      <a:rPr lang="zh-CN" altLang="en-US" i="0">
                                        <a:solidFill>
                                          <a:srgbClr val="000000"/>
                                        </a:solidFill>
                                        <a:latin typeface="Cambria Math" panose="02040503050406030204" pitchFamily="18" charset="0"/>
                                      </a:rPr>
                                      <m:t>x</m:t>
                                    </m:r>
                                  </m:e>
                                  <m:sub>
                                    <m:r>
                                      <m:rPr>
                                        <m:nor/>
                                      </m:rPr>
                                      <a:rPr lang="zh-CN" altLang="en-US" i="0">
                                        <a:solidFill>
                                          <a:srgbClr val="000000"/>
                                        </a:solidFill>
                                        <a:latin typeface="Cambria Math" panose="02040503050406030204" pitchFamily="18" charset="0"/>
                                      </a:rPr>
                                      <m:t>io</m:t>
                                    </m:r>
                                  </m:sub>
                                </m:sSub>
                                <m:r>
                                  <a:rPr lang="zh-CN" altLang="en-US" i="0">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bar>
                                      <m:barPr>
                                        <m:pos m:val="top"/>
                                        <m:ctrlPr>
                                          <a:rPr lang="zh-CN" altLang="en-US" i="1">
                                            <a:solidFill>
                                              <a:srgbClr val="000000"/>
                                            </a:solidFill>
                                            <a:latin typeface="Cambria Math" panose="02040503050406030204" pitchFamily="18" charset="0"/>
                                          </a:rPr>
                                        </m:ctrlPr>
                                      </m:barPr>
                                      <m:e>
                                        <m:r>
                                          <m:rPr>
                                            <m:sty m:val="p"/>
                                          </m:rPr>
                                          <a:rPr lang="zh-CN" altLang="en-US" i="0">
                                            <a:solidFill>
                                              <a:srgbClr val="000000"/>
                                            </a:solidFill>
                                            <a:latin typeface="Cambria Math" panose="02040503050406030204" pitchFamily="18" charset="0"/>
                                          </a:rPr>
                                          <m:t>A</m:t>
                                        </m:r>
                                      </m:e>
                                    </m:bar>
                                  </m:e>
                                  <m:sub>
                                    <m:r>
                                      <m:rPr>
                                        <m:nor/>
                                      </m:rPr>
                                      <a:rPr lang="zh-CN" altLang="en-US" i="0">
                                        <a:solidFill>
                                          <a:srgbClr val="000000"/>
                                        </a:solidFill>
                                        <a:latin typeface="Cambria Math" panose="02040503050406030204" pitchFamily="18" charset="0"/>
                                      </a:rPr>
                                      <m:t>24</m:t>
                                    </m:r>
                                  </m:sub>
                                </m:sSub>
                                <m:sSub>
                                  <m:sSubPr>
                                    <m:ctrlPr>
                                      <a:rPr lang="zh-CN" altLang="en-US" i="1">
                                        <a:solidFill>
                                          <a:srgbClr val="000000"/>
                                        </a:solidFill>
                                        <a:latin typeface="Cambria Math" panose="02040503050406030204" pitchFamily="18" charset="0"/>
                                      </a:rPr>
                                    </m:ctrlPr>
                                  </m:sSubPr>
                                  <m:e>
                                    <m:r>
                                      <m:rPr>
                                        <m:sty m:val="p"/>
                                      </m:rPr>
                                      <a:rPr lang="zh-CN" altLang="en-US" i="0">
                                        <a:solidFill>
                                          <a:srgbClr val="000000"/>
                                        </a:solidFill>
                                        <a:latin typeface="Cambria Math" panose="02040503050406030204" pitchFamily="18" charset="0"/>
                                      </a:rPr>
                                      <m:t>x</m:t>
                                    </m:r>
                                  </m:e>
                                  <m:sub>
                                    <m:r>
                                      <m:rPr>
                                        <m:nor/>
                                      </m:rPr>
                                      <a:rPr lang="zh-CN" altLang="en-US" i="0">
                                        <a:solidFill>
                                          <a:srgbClr val="000000"/>
                                        </a:solidFill>
                                        <a:latin typeface="Cambria Math" panose="02040503050406030204" pitchFamily="18" charset="0"/>
                                      </a:rPr>
                                      <m:t>co</m:t>
                                    </m:r>
                                  </m:sub>
                                </m:sSub>
                                <m:r>
                                  <a:rPr lang="zh-CN" altLang="en-US" i="0">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bar>
                                      <m:barPr>
                                        <m:pos m:val="top"/>
                                        <m:ctrlPr>
                                          <a:rPr lang="zh-CN" altLang="en-US" i="1">
                                            <a:solidFill>
                                              <a:srgbClr val="000000"/>
                                            </a:solidFill>
                                            <a:latin typeface="Cambria Math" panose="02040503050406030204" pitchFamily="18" charset="0"/>
                                          </a:rPr>
                                        </m:ctrlPr>
                                      </m:barPr>
                                      <m:e>
                                        <m:r>
                                          <m:rPr>
                                            <m:sty m:val="p"/>
                                          </m:rPr>
                                          <a:rPr lang="zh-CN" altLang="en-US" i="0">
                                            <a:solidFill>
                                              <a:srgbClr val="000000"/>
                                            </a:solidFill>
                                            <a:latin typeface="Cambria Math" panose="02040503050406030204" pitchFamily="18" charset="0"/>
                                          </a:rPr>
                                          <m:t>B</m:t>
                                        </m:r>
                                      </m:e>
                                    </m:bar>
                                  </m:e>
                                  <m:sub>
                                    <m:r>
                                      <m:rPr>
                                        <m:nor/>
                                      </m:rPr>
                                      <a:rPr lang="zh-CN" altLang="en-US" i="0">
                                        <a:solidFill>
                                          <a:srgbClr val="000000"/>
                                        </a:solidFill>
                                        <a:latin typeface="Cambria Math" panose="02040503050406030204" pitchFamily="18" charset="0"/>
                                      </a:rPr>
                                      <m:t>co</m:t>
                                    </m:r>
                                  </m:sub>
                                </m:sSub>
                                <m:r>
                                  <m:rPr>
                                    <m:sty m:val="p"/>
                                  </m:rPr>
                                  <a:rPr lang="zh-CN" altLang="en-US" i="0">
                                    <a:solidFill>
                                      <a:srgbClr val="000000"/>
                                    </a:solidFill>
                                    <a:latin typeface="Cambria Math" panose="02040503050406030204" pitchFamily="18" charset="0"/>
                                  </a:rPr>
                                  <m:t>u</m:t>
                                </m:r>
                              </m:e>
                            </m:mr>
                            <m:mr>
                              <m:e>
                                <m:sSub>
                                  <m:sSubPr>
                                    <m:ctrlPr>
                                      <a:rPr lang="zh-CN" altLang="en-US" i="1">
                                        <a:solidFill>
                                          <a:srgbClr val="000000"/>
                                        </a:solidFill>
                                        <a:latin typeface="Cambria Math" panose="02040503050406030204" pitchFamily="18" charset="0"/>
                                      </a:rPr>
                                    </m:ctrlPr>
                                  </m:sSubPr>
                                  <m:e>
                                    <m:r>
                                      <m:rPr>
                                        <m:sty m:val="p"/>
                                      </m:rPr>
                                      <a:rPr lang="zh-CN" altLang="en-US" i="0">
                                        <a:solidFill>
                                          <a:srgbClr val="000000"/>
                                        </a:solidFill>
                                        <a:latin typeface="Cambria Math" panose="02040503050406030204" pitchFamily="18" charset="0"/>
                                      </a:rPr>
                                      <m:t>y</m:t>
                                    </m:r>
                                  </m:e>
                                  <m:sub>
                                    <m:r>
                                      <a:rPr lang="zh-CN" altLang="en-US" i="0">
                                        <a:solidFill>
                                          <a:srgbClr val="000000"/>
                                        </a:solidFill>
                                        <a:latin typeface="Cambria Math" panose="02040503050406030204" pitchFamily="18" charset="0"/>
                                      </a:rPr>
                                      <m:t>2</m:t>
                                    </m:r>
                                  </m:sub>
                                </m:sSub>
                                <m:r>
                                  <m:rPr>
                                    <m:nor/>
                                  </m:rPr>
                                  <a:rPr lang="zh-CN" altLang="en-US" i="0">
                                    <a:solidFill>
                                      <a:srgbClr val="000000"/>
                                    </a:solidFill>
                                    <a:latin typeface="Cambria Math" panose="02040503050406030204" pitchFamily="18" charset="0"/>
                                  </a:rPr>
                                  <m:t>=0</m:t>
                                </m:r>
                              </m:e>
                            </m:mr>
                          </m:m>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1815666" y="3212815"/>
                <a:ext cx="7129338" cy="2906414"/>
              </a:xfrm>
              <a:prstGeom prst="rect">
                <a:avLst/>
              </a:prstGeom>
              <a:blipFill>
                <a:blip r:embed="rId5"/>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12" grpId="0"/>
      <p:bldP spid="4" grpId="0"/>
    </p:bld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2" y="695274"/>
            <a:ext cx="7638406" cy="442878"/>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不可控可观测子系统为</a:t>
            </a: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12" name="矩形 11"/>
          <p:cNvSpPr/>
          <p:nvPr/>
        </p:nvSpPr>
        <p:spPr>
          <a:xfrm>
            <a:off x="313848" y="2571750"/>
            <a:ext cx="7638406" cy="442878"/>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不可控不可观测子系统是</a:t>
            </a: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2" name="对象 1"/>
              <p:cNvSpPr txBox="1"/>
              <p:nvPr/>
            </p:nvSpPr>
            <p:spPr>
              <a:xfrm>
                <a:off x="3131840" y="1347614"/>
                <a:ext cx="3114774" cy="270450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acc>
                                      <m:accPr>
                                        <m:chr m:val="̄"/>
                                        <m:ctrlPr>
                                          <a:rPr lang="zh-CN" altLang="en-US" i="1">
                                            <a:solidFill>
                                              <a:srgbClr val="000000"/>
                                            </a:solidFill>
                                            <a:latin typeface="Cambria Math" panose="02040503050406030204" pitchFamily="18" charset="0"/>
                                          </a:rPr>
                                        </m:ctrlPr>
                                      </m:accPr>
                                      <m:e>
                                        <m:r>
                                          <m:rPr>
                                            <m:sty m:val="p"/>
                                          </m:rPr>
                                          <a:rPr lang="zh-CN" altLang="en-US" i="0">
                                            <a:solidFill>
                                              <a:srgbClr val="000000"/>
                                            </a:solidFill>
                                            <a:latin typeface="Cambria Math" panose="02040503050406030204" pitchFamily="18" charset="0"/>
                                          </a:rPr>
                                          <m:t>c</m:t>
                                        </m:r>
                                      </m:e>
                                    </m:acc>
                                    <m:r>
                                      <m:rPr>
                                        <m:nor/>
                                      </m:rPr>
                                      <a:rPr lang="zh-CN" altLang="en-US" i="0">
                                        <a:solidFill>
                                          <a:srgbClr val="000000"/>
                                        </a:solidFill>
                                        <a:latin typeface="Cambria Math" panose="02040503050406030204" pitchFamily="18" charset="0"/>
                                      </a:rPr>
                                      <m:t>o</m:t>
                                    </m:r>
                                    <m:r>
                                      <m:rPr>
                                        <m:nor/>
                                      </m:rPr>
                                      <a:rPr lang="zh-CN" altLang="en-US" i="0">
                                        <a:solidFill>
                                          <a:srgbClr val="000000"/>
                                        </a:solidFill>
                                        <a:latin typeface="Cambria Math" panose="02040503050406030204" pitchFamily="18" charset="0"/>
                                      </a:rPr>
                                      <m:t> </m:t>
                                    </m:r>
                                  </m:sub>
                                </m:sSub>
                                <m:r>
                                  <a:rPr lang="zh-CN" altLang="en-US" i="0">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bar>
                                      <m:barPr>
                                        <m:pos m:val="top"/>
                                        <m:ctrlPr>
                                          <a:rPr lang="zh-CN" altLang="en-US" i="1">
                                            <a:solidFill>
                                              <a:srgbClr val="000000"/>
                                            </a:solidFill>
                                            <a:latin typeface="Cambria Math" panose="02040503050406030204" pitchFamily="18" charset="0"/>
                                          </a:rPr>
                                        </m:ctrlPr>
                                      </m:barPr>
                                      <m:e>
                                        <m:r>
                                          <m:rPr>
                                            <m:sty m:val="p"/>
                                          </m:rPr>
                                          <a:rPr lang="zh-CN" altLang="en-US" i="0">
                                            <a:solidFill>
                                              <a:srgbClr val="000000"/>
                                            </a:solidFill>
                                            <a:latin typeface="Cambria Math" panose="02040503050406030204" pitchFamily="18" charset="0"/>
                                          </a:rPr>
                                          <m:t>A</m:t>
                                        </m:r>
                                      </m:e>
                                    </m:bar>
                                  </m:e>
                                  <m:sub>
                                    <m:r>
                                      <m:rPr>
                                        <m:nor/>
                                      </m:rPr>
                                      <a:rPr lang="zh-CN" altLang="en-US" i="0">
                                        <a:solidFill>
                                          <a:srgbClr val="000000"/>
                                        </a:solidFill>
                                        <a:latin typeface="Cambria Math" panose="02040503050406030204" pitchFamily="18" charset="0"/>
                                      </a:rPr>
                                      <m:t>33</m:t>
                                    </m:r>
                                  </m:sub>
                                </m:sSub>
                                <m:sSub>
                                  <m:sSubPr>
                                    <m:ctrlPr>
                                      <a:rPr lang="zh-CN" altLang="en-US" i="1">
                                        <a:solidFill>
                                          <a:srgbClr val="000000"/>
                                        </a:solidFill>
                                        <a:latin typeface="Cambria Math" panose="02040503050406030204" pitchFamily="18" charset="0"/>
                                      </a:rPr>
                                    </m:ctrlPr>
                                  </m:sSubPr>
                                  <m:e>
                                    <m:r>
                                      <m:rPr>
                                        <m:sty m:val="p"/>
                                      </m:rPr>
                                      <a:rPr lang="zh-CN" altLang="en-US" i="0">
                                        <a:solidFill>
                                          <a:srgbClr val="000000"/>
                                        </a:solidFill>
                                        <a:latin typeface="Cambria Math" panose="02040503050406030204" pitchFamily="18" charset="0"/>
                                      </a:rPr>
                                      <m:t>x</m:t>
                                    </m:r>
                                  </m:e>
                                  <m:sub>
                                    <m:acc>
                                      <m:accPr>
                                        <m:chr m:val="̄"/>
                                        <m:ctrlPr>
                                          <a:rPr lang="zh-CN" altLang="en-US" i="1">
                                            <a:solidFill>
                                              <a:srgbClr val="000000"/>
                                            </a:solidFill>
                                            <a:latin typeface="Cambria Math" panose="02040503050406030204" pitchFamily="18" charset="0"/>
                                          </a:rPr>
                                        </m:ctrlPr>
                                      </m:accPr>
                                      <m:e>
                                        <m:r>
                                          <m:rPr>
                                            <m:sty m:val="p"/>
                                          </m:rPr>
                                          <a:rPr lang="zh-CN" altLang="en-US" i="0">
                                            <a:solidFill>
                                              <a:srgbClr val="000000"/>
                                            </a:solidFill>
                                            <a:latin typeface="Cambria Math" panose="02040503050406030204" pitchFamily="18" charset="0"/>
                                          </a:rPr>
                                          <m:t>c</m:t>
                                        </m:r>
                                      </m:e>
                                    </m:acc>
                                    <m:r>
                                      <m:rPr>
                                        <m:sty m:val="p"/>
                                      </m:rPr>
                                      <a:rPr lang="zh-CN" altLang="en-US" i="0">
                                        <a:solidFill>
                                          <a:srgbClr val="000000"/>
                                        </a:solidFill>
                                        <a:latin typeface="Cambria Math" panose="02040503050406030204" pitchFamily="18" charset="0"/>
                                      </a:rPr>
                                      <m:t>o</m:t>
                                    </m:r>
                                  </m:sub>
                                </m:sSub>
                              </m:e>
                            </m:mr>
                            <m:mr>
                              <m:e>
                                <m:sSub>
                                  <m:sSubPr>
                                    <m:ctrlPr>
                                      <a:rPr lang="zh-CN" altLang="en-US" i="1">
                                        <a:solidFill>
                                          <a:srgbClr val="000000"/>
                                        </a:solidFill>
                                        <a:latin typeface="Cambria Math" panose="02040503050406030204" pitchFamily="18" charset="0"/>
                                      </a:rPr>
                                    </m:ctrlPr>
                                  </m:sSubPr>
                                  <m:e>
                                    <m:r>
                                      <m:rPr>
                                        <m:sty m:val="p"/>
                                      </m:rPr>
                                      <a:rPr lang="zh-CN" altLang="en-US" i="0">
                                        <a:solidFill>
                                          <a:srgbClr val="000000"/>
                                        </a:solidFill>
                                        <a:latin typeface="Cambria Math" panose="02040503050406030204" pitchFamily="18" charset="0"/>
                                      </a:rPr>
                                      <m:t>y</m:t>
                                    </m:r>
                                  </m:e>
                                  <m:sub>
                                    <m:r>
                                      <a:rPr lang="zh-CN" altLang="en-US" i="0">
                                        <a:solidFill>
                                          <a:srgbClr val="000000"/>
                                        </a:solidFill>
                                        <a:latin typeface="Cambria Math" panose="02040503050406030204" pitchFamily="18" charset="0"/>
                                      </a:rPr>
                                      <m:t>3</m:t>
                                    </m:r>
                                  </m:sub>
                                </m:sSub>
                                <m:r>
                                  <a:rPr lang="zh-CN" altLang="en-US" i="0">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bar>
                                      <m:barPr>
                                        <m:pos m:val="top"/>
                                        <m:ctrlPr>
                                          <a:rPr lang="zh-CN" altLang="en-US" i="1">
                                            <a:solidFill>
                                              <a:srgbClr val="000000"/>
                                            </a:solidFill>
                                            <a:latin typeface="Cambria Math" panose="02040503050406030204" pitchFamily="18" charset="0"/>
                                          </a:rPr>
                                        </m:ctrlPr>
                                      </m:barPr>
                                      <m:e>
                                        <m:r>
                                          <m:rPr>
                                            <m:sty m:val="p"/>
                                          </m:rPr>
                                          <a:rPr lang="zh-CN" altLang="en-US" i="0">
                                            <a:solidFill>
                                              <a:srgbClr val="000000"/>
                                            </a:solidFill>
                                            <a:latin typeface="Cambria Math" panose="02040503050406030204" pitchFamily="18" charset="0"/>
                                          </a:rPr>
                                          <m:t>C</m:t>
                                        </m:r>
                                      </m:e>
                                    </m:bar>
                                  </m:e>
                                  <m:sub>
                                    <m:acc>
                                      <m:accPr>
                                        <m:chr m:val="̄"/>
                                        <m:ctrlPr>
                                          <a:rPr lang="zh-CN" altLang="en-US" i="1">
                                            <a:solidFill>
                                              <a:srgbClr val="000000"/>
                                            </a:solidFill>
                                            <a:latin typeface="Cambria Math" panose="02040503050406030204" pitchFamily="18" charset="0"/>
                                          </a:rPr>
                                        </m:ctrlPr>
                                      </m:accPr>
                                      <m:e>
                                        <m:r>
                                          <m:rPr>
                                            <m:sty m:val="p"/>
                                          </m:rPr>
                                          <a:rPr lang="zh-CN" altLang="en-US" i="0">
                                            <a:solidFill>
                                              <a:srgbClr val="000000"/>
                                            </a:solidFill>
                                            <a:latin typeface="Cambria Math" panose="02040503050406030204" pitchFamily="18" charset="0"/>
                                          </a:rPr>
                                          <m:t>c</m:t>
                                        </m:r>
                                      </m:e>
                                    </m:acc>
                                    <m:r>
                                      <m:rPr>
                                        <m:nor/>
                                      </m:rPr>
                                      <a:rPr lang="zh-CN" altLang="en-US" i="0">
                                        <a:solidFill>
                                          <a:srgbClr val="000000"/>
                                        </a:solidFill>
                                        <a:latin typeface="Cambria Math" panose="02040503050406030204" pitchFamily="18" charset="0"/>
                                      </a:rPr>
                                      <m:t>o</m:t>
                                    </m:r>
                                    <m:r>
                                      <m:rPr>
                                        <m:nor/>
                                      </m:rPr>
                                      <a:rPr lang="zh-CN" altLang="en-US" i="0">
                                        <a:solidFill>
                                          <a:srgbClr val="000000"/>
                                        </a:solidFill>
                                        <a:latin typeface="Cambria Math" panose="02040503050406030204" pitchFamily="18" charset="0"/>
                                      </a:rPr>
                                      <m:t> </m:t>
                                    </m:r>
                                  </m:sub>
                                </m:sSub>
                                <m:sSub>
                                  <m:sSubPr>
                                    <m:ctrlPr>
                                      <a:rPr lang="zh-CN" altLang="en-US" i="1">
                                        <a:solidFill>
                                          <a:srgbClr val="000000"/>
                                        </a:solidFill>
                                        <a:latin typeface="Cambria Math" panose="02040503050406030204" pitchFamily="18" charset="0"/>
                                      </a:rPr>
                                    </m:ctrlPr>
                                  </m:sSubPr>
                                  <m:e>
                                    <m:r>
                                      <m:rPr>
                                        <m:sty m:val="p"/>
                                      </m:rPr>
                                      <a:rPr lang="zh-CN" altLang="en-US" i="0">
                                        <a:solidFill>
                                          <a:srgbClr val="000000"/>
                                        </a:solidFill>
                                        <a:latin typeface="Cambria Math" panose="02040503050406030204" pitchFamily="18" charset="0"/>
                                      </a:rPr>
                                      <m:t>x</m:t>
                                    </m:r>
                                  </m:e>
                                  <m:sub>
                                    <m:acc>
                                      <m:accPr>
                                        <m:chr m:val="̄"/>
                                        <m:ctrlPr>
                                          <a:rPr lang="zh-CN" altLang="en-US" i="1">
                                            <a:solidFill>
                                              <a:srgbClr val="000000"/>
                                            </a:solidFill>
                                            <a:latin typeface="Cambria Math" panose="02040503050406030204" pitchFamily="18" charset="0"/>
                                          </a:rPr>
                                        </m:ctrlPr>
                                      </m:accPr>
                                      <m:e>
                                        <m:r>
                                          <m:rPr>
                                            <m:sty m:val="p"/>
                                          </m:rPr>
                                          <a:rPr lang="zh-CN" altLang="en-US" i="0">
                                            <a:solidFill>
                                              <a:srgbClr val="000000"/>
                                            </a:solidFill>
                                            <a:latin typeface="Cambria Math" panose="02040503050406030204" pitchFamily="18" charset="0"/>
                                          </a:rPr>
                                          <m:t>c</m:t>
                                        </m:r>
                                      </m:e>
                                    </m:acc>
                                    <m:r>
                                      <m:rPr>
                                        <m:sty m:val="p"/>
                                      </m:rPr>
                                      <a:rPr lang="zh-CN" altLang="en-US" i="0">
                                        <a:solidFill>
                                          <a:srgbClr val="000000"/>
                                        </a:solidFill>
                                        <a:latin typeface="Cambria Math" panose="02040503050406030204" pitchFamily="18" charset="0"/>
                                      </a:rPr>
                                      <m:t>o</m:t>
                                    </m:r>
                                  </m:sub>
                                </m:sSub>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3131840" y="1347614"/>
                <a:ext cx="3114774" cy="2704504"/>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2771800" y="3363838"/>
                <a:ext cx="4609107" cy="229583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bar>
                                      <m:barPr>
                                        <m:pos m:val="top"/>
                                        <m:ctrlPr>
                                          <a:rPr lang="zh-CN" altLang="en-US" i="1">
                                            <a:solidFill>
                                              <a:srgbClr val="000000"/>
                                            </a:solidFill>
                                            <a:latin typeface="Cambria Math" panose="02040503050406030204" pitchFamily="18" charset="0"/>
                                          </a:rPr>
                                        </m:ctrlPr>
                                      </m:barPr>
                                      <m:e>
                                        <m:r>
                                          <m:rPr>
                                            <m:nor/>
                                          </m:rPr>
                                          <a:rPr lang="zh-CN" altLang="en-US" i="0">
                                            <a:solidFill>
                                              <a:srgbClr val="000000"/>
                                            </a:solidFill>
                                            <a:latin typeface="Cambria Math" panose="02040503050406030204" pitchFamily="18" charset="0"/>
                                          </a:rPr>
                                          <m:t>co</m:t>
                                        </m:r>
                                      </m:e>
                                    </m:bar>
                                  </m:sub>
                                </m:sSub>
                                <m:r>
                                  <a:rPr lang="zh-CN" altLang="en-US" i="0">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bar>
                                      <m:barPr>
                                        <m:pos m:val="top"/>
                                        <m:ctrlPr>
                                          <a:rPr lang="zh-CN" altLang="en-US" i="1">
                                            <a:solidFill>
                                              <a:srgbClr val="000000"/>
                                            </a:solidFill>
                                            <a:latin typeface="Cambria Math" panose="02040503050406030204" pitchFamily="18" charset="0"/>
                                          </a:rPr>
                                        </m:ctrlPr>
                                      </m:barPr>
                                      <m:e>
                                        <m:r>
                                          <m:rPr>
                                            <m:sty m:val="p"/>
                                          </m:rPr>
                                          <a:rPr lang="zh-CN" altLang="en-US" i="0">
                                            <a:solidFill>
                                              <a:srgbClr val="000000"/>
                                            </a:solidFill>
                                            <a:latin typeface="Cambria Math" panose="02040503050406030204" pitchFamily="18" charset="0"/>
                                          </a:rPr>
                                          <m:t>A</m:t>
                                        </m:r>
                                      </m:e>
                                    </m:bar>
                                  </m:e>
                                  <m:sub>
                                    <m:r>
                                      <m:rPr>
                                        <m:nor/>
                                      </m:rPr>
                                      <a:rPr lang="zh-CN" altLang="en-US" i="0">
                                        <a:solidFill>
                                          <a:srgbClr val="000000"/>
                                        </a:solidFill>
                                        <a:latin typeface="Cambria Math" panose="02040503050406030204" pitchFamily="18" charset="0"/>
                                      </a:rPr>
                                      <m:t>43</m:t>
                                    </m:r>
                                  </m:sub>
                                </m:sSub>
                                <m:sSub>
                                  <m:sSubPr>
                                    <m:ctrlPr>
                                      <a:rPr lang="zh-CN" altLang="en-US" i="1">
                                        <a:solidFill>
                                          <a:srgbClr val="000000"/>
                                        </a:solidFill>
                                        <a:latin typeface="Cambria Math" panose="02040503050406030204" pitchFamily="18" charset="0"/>
                                      </a:rPr>
                                    </m:ctrlPr>
                                  </m:sSubPr>
                                  <m:e>
                                    <m:r>
                                      <m:rPr>
                                        <m:sty m:val="p"/>
                                      </m:rPr>
                                      <a:rPr lang="zh-CN" altLang="en-US" i="0">
                                        <a:solidFill>
                                          <a:srgbClr val="000000"/>
                                        </a:solidFill>
                                        <a:latin typeface="Cambria Math" panose="02040503050406030204" pitchFamily="18" charset="0"/>
                                      </a:rPr>
                                      <m:t>x</m:t>
                                    </m:r>
                                  </m:e>
                                  <m:sub>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𝑐</m:t>
                                        </m:r>
                                      </m:e>
                                    </m:acc>
                                    <m:r>
                                      <a:rPr lang="zh-CN" altLang="en-US" i="1">
                                        <a:solidFill>
                                          <a:srgbClr val="000000"/>
                                        </a:solidFill>
                                        <a:latin typeface="Cambria Math" panose="02040503050406030204" pitchFamily="18" charset="0"/>
                                      </a:rPr>
                                      <m:t>𝑜</m:t>
                                    </m:r>
                                  </m:sub>
                                </m:sSub>
                                <m:r>
                                  <a:rPr lang="zh-CN" altLang="en-US" i="0">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bar>
                                      <m:barPr>
                                        <m:pos m:val="top"/>
                                        <m:ctrlPr>
                                          <a:rPr lang="zh-CN" altLang="en-US" i="1">
                                            <a:solidFill>
                                              <a:srgbClr val="000000"/>
                                            </a:solidFill>
                                            <a:latin typeface="Cambria Math" panose="02040503050406030204" pitchFamily="18" charset="0"/>
                                          </a:rPr>
                                        </m:ctrlPr>
                                      </m:barPr>
                                      <m:e>
                                        <m:r>
                                          <m:rPr>
                                            <m:sty m:val="p"/>
                                          </m:rPr>
                                          <a:rPr lang="zh-CN" altLang="en-US" i="0">
                                            <a:solidFill>
                                              <a:srgbClr val="000000"/>
                                            </a:solidFill>
                                            <a:latin typeface="Cambria Math" panose="02040503050406030204" pitchFamily="18" charset="0"/>
                                          </a:rPr>
                                          <m:t>A</m:t>
                                        </m:r>
                                      </m:e>
                                    </m:bar>
                                  </m:e>
                                  <m:sub>
                                    <m:r>
                                      <m:rPr>
                                        <m:nor/>
                                      </m:rPr>
                                      <a:rPr lang="zh-CN" altLang="en-US" i="0">
                                        <a:solidFill>
                                          <a:srgbClr val="000000"/>
                                        </a:solidFill>
                                        <a:latin typeface="Cambria Math" panose="02040503050406030204" pitchFamily="18" charset="0"/>
                                      </a:rPr>
                                      <m:t>44</m:t>
                                    </m:r>
                                  </m:sub>
                                </m:sSub>
                                <m:sSub>
                                  <m:sSubPr>
                                    <m:ctrlPr>
                                      <a:rPr lang="zh-CN" altLang="en-US" i="1">
                                        <a:solidFill>
                                          <a:srgbClr val="000000"/>
                                        </a:solidFill>
                                        <a:latin typeface="Cambria Math" panose="02040503050406030204" pitchFamily="18" charset="0"/>
                                      </a:rPr>
                                    </m:ctrlPr>
                                  </m:sSubPr>
                                  <m:e>
                                    <m:r>
                                      <m:rPr>
                                        <m:sty m:val="p"/>
                                      </m:rPr>
                                      <a:rPr lang="zh-CN" altLang="en-US" i="0">
                                        <a:solidFill>
                                          <a:srgbClr val="000000"/>
                                        </a:solidFill>
                                        <a:latin typeface="Cambria Math" panose="02040503050406030204" pitchFamily="18" charset="0"/>
                                      </a:rPr>
                                      <m:t>x</m:t>
                                    </m:r>
                                  </m:e>
                                  <m:sub>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𝑐</m:t>
                                        </m:r>
                                      </m:e>
                                    </m:acc>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𝑜</m:t>
                                        </m:r>
                                      </m:e>
                                    </m:acc>
                                  </m:sub>
                                </m:sSub>
                              </m:e>
                            </m:mr>
                            <m:mr>
                              <m:e>
                                <m:sSub>
                                  <m:sSubPr>
                                    <m:ctrlPr>
                                      <a:rPr lang="zh-CN" altLang="en-US" i="1">
                                        <a:solidFill>
                                          <a:srgbClr val="000000"/>
                                        </a:solidFill>
                                        <a:latin typeface="Cambria Math" panose="02040503050406030204" pitchFamily="18" charset="0"/>
                                      </a:rPr>
                                    </m:ctrlPr>
                                  </m:sSubPr>
                                  <m:e>
                                    <m:r>
                                      <m:rPr>
                                        <m:sty m:val="p"/>
                                      </m:rPr>
                                      <a:rPr lang="zh-CN" altLang="en-US" i="0">
                                        <a:solidFill>
                                          <a:srgbClr val="000000"/>
                                        </a:solidFill>
                                        <a:latin typeface="Cambria Math" panose="02040503050406030204" pitchFamily="18" charset="0"/>
                                      </a:rPr>
                                      <m:t>y</m:t>
                                    </m:r>
                                  </m:e>
                                  <m:sub>
                                    <m:r>
                                      <a:rPr lang="zh-CN" altLang="en-US" i="0">
                                        <a:solidFill>
                                          <a:srgbClr val="000000"/>
                                        </a:solidFill>
                                        <a:latin typeface="Cambria Math" panose="02040503050406030204" pitchFamily="18" charset="0"/>
                                      </a:rPr>
                                      <m:t>4</m:t>
                                    </m:r>
                                  </m:sub>
                                </m:sSub>
                                <m:r>
                                  <m:rPr>
                                    <m:nor/>
                                  </m:rPr>
                                  <a:rPr lang="zh-CN" altLang="en-US" i="0">
                                    <a:solidFill>
                                      <a:srgbClr val="000000"/>
                                    </a:solidFill>
                                    <a:latin typeface="Cambria Math" panose="02040503050406030204" pitchFamily="18" charset="0"/>
                                  </a:rPr>
                                  <m:t>=0</m:t>
                                </m:r>
                              </m:e>
                            </m:mr>
                          </m:m>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2771800" y="3363838"/>
                <a:ext cx="4609107" cy="2295832"/>
              </a:xfrm>
              <a:prstGeom prst="rect">
                <a:avLst/>
              </a:prstGeom>
              <a:blipFill>
                <a:blip r:embed="rId5"/>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12" grpId="0"/>
      <p:bldP spid="4" grpId="0"/>
    </p:bld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2" y="695274"/>
            <a:ext cx="7638406" cy="442878"/>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根据式</a:t>
            </a:r>
            <a:r>
              <a:rPr lang="en-US" altLang="zh-CN" dirty="0">
                <a:solidFill>
                  <a:sysClr val="windowText" lastClr="000000"/>
                </a:solidFill>
                <a:latin typeface="宋体" panose="02010600030101010101" pitchFamily="2" charset="-122"/>
                <a:ea typeface="宋体" panose="02010600030101010101" pitchFamily="2" charset="-122"/>
              </a:rPr>
              <a:t>(2.220)</a:t>
            </a:r>
            <a:r>
              <a:rPr lang="zh-CN" altLang="en-US" dirty="0">
                <a:solidFill>
                  <a:sysClr val="windowText" lastClr="000000"/>
                </a:solidFill>
                <a:latin typeface="宋体" panose="02010600030101010101" pitchFamily="2" charset="-122"/>
                <a:ea typeface="宋体" panose="02010600030101010101" pitchFamily="2" charset="-122"/>
              </a:rPr>
              <a:t>可得系统实现结构规范分解后的方框图，如图所所示。</a:t>
            </a: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pic>
        <p:nvPicPr>
          <p:cNvPr id="2" name="图片 1"/>
          <p:cNvPicPr>
            <a:picLocks noChangeAspect="1"/>
          </p:cNvPicPr>
          <p:nvPr/>
        </p:nvPicPr>
        <p:blipFill>
          <a:blip r:embed="rId4"/>
          <a:stretch>
            <a:fillRect/>
          </a:stretch>
        </p:blipFill>
        <p:spPr>
          <a:xfrm>
            <a:off x="889489" y="1450943"/>
            <a:ext cx="7365022" cy="34847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2" y="695274"/>
            <a:ext cx="7638406" cy="442878"/>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例</a:t>
            </a:r>
            <a:r>
              <a:rPr lang="en-US" altLang="zh-CN" dirty="0">
                <a:solidFill>
                  <a:sysClr val="windowText" lastClr="000000"/>
                </a:solidFill>
                <a:latin typeface="宋体" panose="02010600030101010101" pitchFamily="2" charset="-122"/>
                <a:ea typeface="宋体" panose="02010600030101010101" pitchFamily="2" charset="-122"/>
              </a:rPr>
              <a:t>2.55  </a:t>
            </a:r>
            <a:r>
              <a:rPr lang="zh-CN" altLang="en-US" dirty="0">
                <a:solidFill>
                  <a:sysClr val="windowText" lastClr="000000"/>
                </a:solidFill>
                <a:latin typeface="宋体" panose="02010600030101010101" pitchFamily="2" charset="-122"/>
                <a:ea typeface="宋体" panose="02010600030101010101" pitchFamily="2" charset="-122"/>
              </a:rPr>
              <a:t>已知不可控且不可观测线性定常系统的状态空间表达式为</a:t>
            </a: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13" name="矩形 12"/>
          <p:cNvSpPr/>
          <p:nvPr/>
        </p:nvSpPr>
        <p:spPr>
          <a:xfrm>
            <a:off x="282982" y="3122574"/>
            <a:ext cx="8393474" cy="442878"/>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试将系统分别按可控性、可观测性和可控</a:t>
            </a:r>
            <a:r>
              <a:rPr lang="en-US" altLang="zh-CN" dirty="0">
                <a:solidFill>
                  <a:sysClr val="windowText" lastClr="000000"/>
                </a:solidFill>
                <a:latin typeface="宋体" panose="02010600030101010101" pitchFamily="2" charset="-122"/>
                <a:ea typeface="宋体" panose="02010600030101010101" pitchFamily="2" charset="-122"/>
              </a:rPr>
              <a:t>/</a:t>
            </a:r>
            <a:r>
              <a:rPr lang="zh-CN" altLang="en-US" dirty="0">
                <a:solidFill>
                  <a:sysClr val="windowText" lastClr="000000"/>
                </a:solidFill>
                <a:latin typeface="宋体" panose="02010600030101010101" pitchFamily="2" charset="-122"/>
                <a:ea typeface="宋体" panose="02010600030101010101" pitchFamily="2" charset="-122"/>
              </a:rPr>
              <a:t>可观测性分解成结构规范形式。</a:t>
            </a: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2" name="对象 1"/>
              <p:cNvSpPr txBox="1"/>
              <p:nvPr/>
            </p:nvSpPr>
            <p:spPr>
              <a:xfrm>
                <a:off x="3138488" y="1409644"/>
                <a:ext cx="4889897" cy="386873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m:rPr>
                              <m:sty m:val="p"/>
                            </m:rPr>
                            <a:rPr lang="zh-CN" altLang="en-US" i="0">
                              <a:solidFill>
                                <a:srgbClr val="000000"/>
                              </a:solidFill>
                              <a:latin typeface="Cambria Math" panose="02040503050406030204" pitchFamily="18" charset="0"/>
                            </a:rPr>
                            <m:t>x</m:t>
                          </m:r>
                        </m:e>
                      </m:acc>
                      <m:r>
                        <a:rPr lang="zh-CN" altLang="en-US" i="0">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0">
                                    <a:solidFill>
                                      <a:srgbClr val="000000"/>
                                    </a:solidFill>
                                    <a:latin typeface="Cambria Math" panose="02040503050406030204" pitchFamily="18" charset="0"/>
                                  </a:rPr>
                                  <m:t>0</m:t>
                                </m:r>
                              </m:e>
                              <m:e>
                                <m:r>
                                  <a:rPr lang="zh-CN" altLang="en-US" i="0">
                                    <a:solidFill>
                                      <a:srgbClr val="000000"/>
                                    </a:solidFill>
                                    <a:latin typeface="Cambria Math" panose="02040503050406030204" pitchFamily="18" charset="0"/>
                                  </a:rPr>
                                  <m:t>0</m:t>
                                </m:r>
                              </m:e>
                              <m:e>
                                <m:r>
                                  <m:rPr>
                                    <m:nor/>
                                  </m:rPr>
                                  <a:rPr lang="zh-CN" altLang="en-US" i="0">
                                    <a:solidFill>
                                      <a:srgbClr val="000000"/>
                                    </a:solidFill>
                                    <a:latin typeface="Cambria Math" panose="02040503050406030204" pitchFamily="18" charset="0"/>
                                  </a:rPr>
                                  <m:t>−1</m:t>
                                </m:r>
                              </m:e>
                            </m:mr>
                            <m:mr>
                              <m:e>
                                <m:r>
                                  <a:rPr lang="zh-CN" altLang="en-US" i="0">
                                    <a:solidFill>
                                      <a:srgbClr val="000000"/>
                                    </a:solidFill>
                                    <a:latin typeface="Cambria Math" panose="02040503050406030204" pitchFamily="18" charset="0"/>
                                  </a:rPr>
                                  <m:t>1</m:t>
                                </m:r>
                              </m:e>
                              <m:e>
                                <m:r>
                                  <a:rPr lang="zh-CN" altLang="en-US" i="0">
                                    <a:solidFill>
                                      <a:srgbClr val="000000"/>
                                    </a:solidFill>
                                    <a:latin typeface="Cambria Math" panose="02040503050406030204" pitchFamily="18" charset="0"/>
                                  </a:rPr>
                                  <m:t>0</m:t>
                                </m:r>
                              </m:e>
                              <m:e>
                                <m:r>
                                  <m:rPr>
                                    <m:nor/>
                                  </m:rPr>
                                  <a:rPr lang="zh-CN" altLang="en-US" i="0">
                                    <a:solidFill>
                                      <a:srgbClr val="000000"/>
                                    </a:solidFill>
                                    <a:latin typeface="Cambria Math" panose="02040503050406030204" pitchFamily="18" charset="0"/>
                                  </a:rPr>
                                  <m:t>−3</m:t>
                                </m:r>
                              </m:e>
                            </m:mr>
                            <m:mr>
                              <m:e>
                                <m:r>
                                  <a:rPr lang="zh-CN" altLang="en-US" i="0">
                                    <a:solidFill>
                                      <a:srgbClr val="000000"/>
                                    </a:solidFill>
                                    <a:latin typeface="Cambria Math" panose="02040503050406030204" pitchFamily="18" charset="0"/>
                                  </a:rPr>
                                  <m:t>0</m:t>
                                </m:r>
                              </m:e>
                              <m:e>
                                <m:r>
                                  <a:rPr lang="zh-CN" altLang="en-US" i="0">
                                    <a:solidFill>
                                      <a:srgbClr val="000000"/>
                                    </a:solidFill>
                                    <a:latin typeface="Cambria Math" panose="02040503050406030204" pitchFamily="18" charset="0"/>
                                  </a:rPr>
                                  <m:t>1</m:t>
                                </m:r>
                              </m:e>
                              <m:e>
                                <m:r>
                                  <m:rPr>
                                    <m:nor/>
                                  </m:rPr>
                                  <a:rPr lang="zh-CN" altLang="en-US" i="0">
                                    <a:solidFill>
                                      <a:srgbClr val="000000"/>
                                    </a:solidFill>
                                    <a:latin typeface="Cambria Math" panose="02040503050406030204" pitchFamily="18" charset="0"/>
                                  </a:rPr>
                                  <m:t>−3</m:t>
                                </m:r>
                              </m:e>
                            </m:mr>
                          </m:m>
                        </m:e>
                      </m:d>
                      <m:r>
                        <m:rPr>
                          <m:nor/>
                        </m:rPr>
                        <a:rPr lang="zh-CN" altLang="en-US" i="0">
                          <a:solidFill>
                            <a:srgbClr val="000000"/>
                          </a:solidFill>
                          <a:latin typeface="Cambria Math" panose="02040503050406030204" pitchFamily="18" charset="0"/>
                        </a:rPr>
                        <m:t>x</m:t>
                      </m:r>
                      <m:r>
                        <m:rPr>
                          <m:nor/>
                        </m:rPr>
                        <a:rPr lang="zh-CN" altLang="en-US" i="0">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0">
                                    <a:solidFill>
                                      <a:srgbClr val="000000"/>
                                    </a:solidFill>
                                    <a:latin typeface="Cambria Math" panose="02040503050406030204" pitchFamily="18" charset="0"/>
                                  </a:rPr>
                                  <m:t>1</m:t>
                                </m:r>
                              </m:e>
                            </m:mr>
                            <m:mr>
                              <m:e>
                                <m:r>
                                  <a:rPr lang="zh-CN" altLang="en-US" i="0">
                                    <a:solidFill>
                                      <a:srgbClr val="000000"/>
                                    </a:solidFill>
                                    <a:latin typeface="Cambria Math" panose="02040503050406030204" pitchFamily="18" charset="0"/>
                                  </a:rPr>
                                  <m:t>1</m:t>
                                </m:r>
                              </m:e>
                            </m:mr>
                            <m:mr>
                              <m:e>
                                <m:r>
                                  <a:rPr lang="zh-CN" altLang="en-US" i="0">
                                    <a:solidFill>
                                      <a:srgbClr val="000000"/>
                                    </a:solidFill>
                                    <a:latin typeface="Cambria Math" panose="02040503050406030204" pitchFamily="18" charset="0"/>
                                  </a:rPr>
                                  <m:t>0</m:t>
                                </m:r>
                              </m:e>
                            </m:mr>
                          </m:m>
                        </m:e>
                      </m:d>
                      <m:r>
                        <m:rPr>
                          <m:sty m:val="p"/>
                        </m:rPr>
                        <a:rPr lang="zh-CN" altLang="en-US" i="0">
                          <a:solidFill>
                            <a:srgbClr val="000000"/>
                          </a:solidFill>
                          <a:latin typeface="Cambria Math" panose="02040503050406030204" pitchFamily="18" charset="0"/>
                        </a:rPr>
                        <m:t>u</m:t>
                      </m:r>
                    </m:oMath>
                  </m:oMathPara>
                </a14:m>
                <a:endParaRPr lang="en-US" altLang="zh-CN" i="0" dirty="0">
                  <a:solidFill>
                    <a:srgbClr val="000000"/>
                  </a:solidFill>
                  <a:latin typeface="Cambria Math" panose="02040503050406030204" pitchFamily="18" charset="0"/>
                </a:endParaRPr>
              </a:p>
              <a:p>
                <a:pPr/>
                <a:br>
                  <a:rPr lang="zh-CN" altLang="en-US" i="0"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m:rPr>
                          <m:nor/>
                        </m:rPr>
                        <a:rPr lang="zh-CN" altLang="en-US" i="0">
                          <a:solidFill>
                            <a:srgbClr val="000000"/>
                          </a:solidFill>
                          <a:latin typeface="Cambria Math" panose="02040503050406030204" pitchFamily="18" charset="0"/>
                        </a:rPr>
                        <m:t>y</m:t>
                      </m:r>
                      <m:r>
                        <m:rPr>
                          <m:nor/>
                        </m:rPr>
                        <a:rPr lang="zh-CN" altLang="en-US" i="0">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0">
                                    <a:solidFill>
                                      <a:srgbClr val="000000"/>
                                    </a:solidFill>
                                    <a:latin typeface="Cambria Math" panose="02040503050406030204" pitchFamily="18" charset="0"/>
                                  </a:rPr>
                                  <m:t>0</m:t>
                                </m:r>
                              </m:e>
                              <m:e>
                                <m:r>
                                  <a:rPr lang="zh-CN" altLang="en-US" i="0">
                                    <a:solidFill>
                                      <a:srgbClr val="000000"/>
                                    </a:solidFill>
                                    <a:latin typeface="Cambria Math" panose="02040503050406030204" pitchFamily="18" charset="0"/>
                                  </a:rPr>
                                  <m:t>1</m:t>
                                </m:r>
                              </m:e>
                              <m:e>
                                <m:r>
                                  <m:rPr>
                                    <m:nor/>
                                  </m:rPr>
                                  <a:rPr lang="zh-CN" altLang="en-US" i="0">
                                    <a:solidFill>
                                      <a:srgbClr val="000000"/>
                                    </a:solidFill>
                                    <a:latin typeface="Cambria Math" panose="02040503050406030204" pitchFamily="18" charset="0"/>
                                  </a:rPr>
                                  <m:t>−2</m:t>
                                </m:r>
                              </m:e>
                            </m:mr>
                          </m:m>
                        </m:e>
                      </m:d>
                      <m:r>
                        <m:rPr>
                          <m:sty m:val="p"/>
                        </m:rPr>
                        <a:rPr lang="zh-CN" altLang="en-US" i="0">
                          <a:solidFill>
                            <a:srgbClr val="000000"/>
                          </a:solidFill>
                          <a:latin typeface="Cambria Math" panose="02040503050406030204" pitchFamily="18" charset="0"/>
                        </a:rPr>
                        <m:t>x</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3138488" y="1409644"/>
                <a:ext cx="4889897" cy="3868737"/>
              </a:xfrm>
              <a:prstGeom prst="rect">
                <a:avLst/>
              </a:prstGeom>
              <a:blipFill>
                <a:blip r:embed="rId4"/>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2" y="695274"/>
            <a:ext cx="7638406" cy="858377"/>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解</a:t>
            </a:r>
            <a:r>
              <a:rPr lang="en-US" altLang="zh-CN" dirty="0">
                <a:solidFill>
                  <a:sysClr val="windowText" lastClr="000000"/>
                </a:solidFill>
                <a:latin typeface="宋体" panose="02010600030101010101" pitchFamily="2" charset="-122"/>
                <a:ea typeface="宋体" panose="02010600030101010101" pitchFamily="2" charset="-122"/>
              </a:rPr>
              <a:t>(1)</a:t>
            </a:r>
            <a:r>
              <a:rPr lang="zh-CN" altLang="en-US" dirty="0">
                <a:solidFill>
                  <a:sysClr val="windowText" lastClr="000000"/>
                </a:solidFill>
                <a:latin typeface="宋体" panose="02010600030101010101" pitchFamily="2" charset="-122"/>
                <a:ea typeface="宋体" panose="02010600030101010101" pitchFamily="2" charset="-122"/>
              </a:rPr>
              <a:t>按可控性分解</a:t>
            </a: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系统可控性矩阵为</a:t>
            </a: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11" name="矩形 10"/>
          <p:cNvSpPr/>
          <p:nvPr/>
        </p:nvSpPr>
        <p:spPr>
          <a:xfrm>
            <a:off x="282982" y="2882976"/>
            <a:ext cx="7638406" cy="455253"/>
          </a:xfrm>
          <a:prstGeom prst="rect">
            <a:avLst/>
          </a:prstGeom>
          <a:noFill/>
        </p:spPr>
        <p:txBody>
          <a:bodyPr wrap="square">
            <a:spAutoFit/>
          </a:bodyPr>
          <a:lstStyle/>
          <a:p>
            <a:pPr indent="467995">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rank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M </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2 &lt;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 </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3</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，故系统不可控</a:t>
            </a:r>
            <a:r>
              <a:rPr lang="zh-CN" altLang="en-US" dirty="0">
                <a:solidFill>
                  <a:sysClr val="windowText" lastClr="000000"/>
                </a:solidFill>
                <a:latin typeface="宋体" panose="02010600030101010101" pitchFamily="2" charset="-122"/>
                <a:ea typeface="宋体" panose="02010600030101010101" pitchFamily="2" charset="-122"/>
              </a:rPr>
              <a:t>，其可控状态维数为 </a:t>
            </a:r>
            <a:r>
              <a:rPr lang="en-US" altLang="zh-CN" dirty="0">
                <a:solidFill>
                  <a:sysClr val="windowText" lastClr="000000"/>
                </a:solidFill>
                <a:latin typeface="宋体" panose="02010600030101010101" pitchFamily="2" charset="-122"/>
                <a:ea typeface="宋体" panose="02010600030101010101" pitchFamily="2" charset="-122"/>
              </a:rPr>
              <a:t>2</a:t>
            </a:r>
            <a:r>
              <a:rPr lang="zh-CN" altLang="en-US" dirty="0">
                <a:solidFill>
                  <a:sysClr val="windowText" lastClr="000000"/>
                </a:solidFill>
                <a:latin typeface="宋体" panose="02010600030101010101" pitchFamily="2" charset="-122"/>
                <a:ea typeface="宋体" panose="02010600030101010101" pitchFamily="2" charset="-122"/>
              </a:rPr>
              <a:t>，即</a:t>
            </a: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2" name="对象 1"/>
              <p:cNvSpPr txBox="1"/>
              <p:nvPr/>
            </p:nvSpPr>
            <p:spPr>
              <a:xfrm>
                <a:off x="2196405" y="1689619"/>
                <a:ext cx="5183906" cy="209554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nor/>
                        </m:rPr>
                        <a:rPr lang="zh-CN" altLang="en-US" i="0">
                          <a:solidFill>
                            <a:srgbClr val="000000"/>
                          </a:solidFill>
                          <a:latin typeface="Cambria Math" panose="02040503050406030204" pitchFamily="18" charset="0"/>
                        </a:rPr>
                        <m:t>M</m:t>
                      </m:r>
                      <m:r>
                        <m:rPr>
                          <m:nor/>
                        </m:rPr>
                        <a:rPr lang="zh-CN" altLang="en-US" i="0">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m:rPr>
                                    <m:sty m:val="p"/>
                                  </m:rPr>
                                  <a:rPr lang="zh-CN" altLang="en-US" i="0">
                                    <a:solidFill>
                                      <a:srgbClr val="000000"/>
                                    </a:solidFill>
                                    <a:latin typeface="Cambria Math" panose="02040503050406030204" pitchFamily="18" charset="0"/>
                                  </a:rPr>
                                  <m:t>b</m:t>
                                </m:r>
                              </m:e>
                              <m:e>
                                <m:r>
                                  <m:rPr>
                                    <m:nor/>
                                  </m:rPr>
                                  <a:rPr lang="zh-CN" altLang="en-US" i="0">
                                    <a:solidFill>
                                      <a:srgbClr val="000000"/>
                                    </a:solidFill>
                                    <a:latin typeface="Cambria Math" panose="02040503050406030204" pitchFamily="18" charset="0"/>
                                  </a:rPr>
                                  <m:t>Ab</m:t>
                                </m:r>
                              </m:e>
                              <m:e>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A</m:t>
                                    </m:r>
                                  </m:e>
                                  <m:sup>
                                    <m:r>
                                      <a:rPr lang="zh-CN" altLang="en-US" i="0">
                                        <a:solidFill>
                                          <a:srgbClr val="000000"/>
                                        </a:solidFill>
                                        <a:latin typeface="Cambria Math" panose="02040503050406030204" pitchFamily="18" charset="0"/>
                                      </a:rPr>
                                      <m:t>2</m:t>
                                    </m:r>
                                  </m:sup>
                                </m:sSup>
                                <m:r>
                                  <m:rPr>
                                    <m:sty m:val="p"/>
                                  </m:rPr>
                                  <a:rPr lang="zh-CN" altLang="en-US" i="0">
                                    <a:solidFill>
                                      <a:srgbClr val="000000"/>
                                    </a:solidFill>
                                    <a:latin typeface="Cambria Math" panose="02040503050406030204" pitchFamily="18" charset="0"/>
                                  </a:rPr>
                                  <m:t>b</m:t>
                                </m:r>
                              </m:e>
                            </m:mr>
                          </m:m>
                        </m:e>
                      </m:d>
                      <m:r>
                        <a:rPr lang="zh-CN" altLang="en-US" i="0">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0">
                                    <a:solidFill>
                                      <a:srgbClr val="000000"/>
                                    </a:solidFill>
                                    <a:latin typeface="Cambria Math" panose="02040503050406030204" pitchFamily="18" charset="0"/>
                                  </a:rPr>
                                  <m:t>1</m:t>
                                </m:r>
                              </m:e>
                              <m:e>
                                <m:r>
                                  <a:rPr lang="zh-CN" altLang="en-US" i="0">
                                    <a:solidFill>
                                      <a:srgbClr val="000000"/>
                                    </a:solidFill>
                                    <a:latin typeface="Cambria Math" panose="02040503050406030204" pitchFamily="18" charset="0"/>
                                  </a:rPr>
                                  <m:t>0</m:t>
                                </m:r>
                              </m:e>
                              <m:e>
                                <m:r>
                                  <m:rPr>
                                    <m:nor/>
                                  </m:rPr>
                                  <a:rPr lang="zh-CN" altLang="en-US" i="0">
                                    <a:solidFill>
                                      <a:srgbClr val="000000"/>
                                    </a:solidFill>
                                    <a:latin typeface="Cambria Math" panose="02040503050406030204" pitchFamily="18" charset="0"/>
                                  </a:rPr>
                                  <m:t>−1</m:t>
                                </m:r>
                              </m:e>
                            </m:mr>
                            <m:mr>
                              <m:e>
                                <m:r>
                                  <a:rPr lang="zh-CN" altLang="en-US" i="0">
                                    <a:solidFill>
                                      <a:srgbClr val="000000"/>
                                    </a:solidFill>
                                    <a:latin typeface="Cambria Math" panose="02040503050406030204" pitchFamily="18" charset="0"/>
                                  </a:rPr>
                                  <m:t>1</m:t>
                                </m:r>
                              </m:e>
                              <m:e>
                                <m:r>
                                  <a:rPr lang="zh-CN" altLang="en-US" i="0">
                                    <a:solidFill>
                                      <a:srgbClr val="000000"/>
                                    </a:solidFill>
                                    <a:latin typeface="Cambria Math" panose="02040503050406030204" pitchFamily="18" charset="0"/>
                                  </a:rPr>
                                  <m:t>1</m:t>
                                </m:r>
                              </m:e>
                              <m:e>
                                <m:r>
                                  <m:rPr>
                                    <m:nor/>
                                  </m:rPr>
                                  <a:rPr lang="zh-CN" altLang="en-US" i="0">
                                    <a:solidFill>
                                      <a:srgbClr val="000000"/>
                                    </a:solidFill>
                                    <a:latin typeface="Cambria Math" panose="02040503050406030204" pitchFamily="18" charset="0"/>
                                  </a:rPr>
                                  <m:t>−3</m:t>
                                </m:r>
                              </m:e>
                            </m:mr>
                            <m:mr>
                              <m:e>
                                <m:r>
                                  <a:rPr lang="zh-CN" altLang="en-US" i="0">
                                    <a:solidFill>
                                      <a:srgbClr val="000000"/>
                                    </a:solidFill>
                                    <a:latin typeface="Cambria Math" panose="02040503050406030204" pitchFamily="18" charset="0"/>
                                  </a:rPr>
                                  <m:t>0</m:t>
                                </m:r>
                              </m:e>
                              <m:e>
                                <m:r>
                                  <a:rPr lang="zh-CN" altLang="en-US" i="0">
                                    <a:solidFill>
                                      <a:srgbClr val="000000"/>
                                    </a:solidFill>
                                    <a:latin typeface="Cambria Math" panose="02040503050406030204" pitchFamily="18" charset="0"/>
                                  </a:rPr>
                                  <m:t>1</m:t>
                                </m:r>
                              </m:e>
                              <m:e>
                                <m:r>
                                  <m:rPr>
                                    <m:nor/>
                                  </m:rPr>
                                  <a:rPr lang="zh-CN" altLang="en-US" i="0">
                                    <a:solidFill>
                                      <a:srgbClr val="000000"/>
                                    </a:solidFill>
                                    <a:latin typeface="Cambria Math" panose="02040503050406030204" pitchFamily="18" charset="0"/>
                                  </a:rPr>
                                  <m:t>−2</m:t>
                                </m:r>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196405" y="1689619"/>
                <a:ext cx="5183906" cy="2095541"/>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3635374" y="3445993"/>
                <a:ext cx="3744937" cy="200446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nor/>
                        </m:rPr>
                        <a:rPr lang="zh-CN" altLang="en-US" i="0">
                          <a:solidFill>
                            <a:srgbClr val="000000"/>
                          </a:solidFill>
                          <a:latin typeface="Cambria Math" panose="02040503050406030204" pitchFamily="18" charset="0"/>
                        </a:rPr>
                        <m:t>x</m:t>
                      </m:r>
                      <m:r>
                        <m:rPr>
                          <m:nor/>
                        </m:rPr>
                        <a:rPr lang="zh-CN" altLang="en-US" i="0">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𝑐</m:t>
                                    </m:r>
                                  </m:sub>
                                </m:sSub>
                              </m:e>
                            </m:mr>
                            <m:mr>
                              <m:e>
                                <m:r>
                                  <a:rPr lang="zh-CN" altLang="en-US" i="1">
                                    <a:solidFill>
                                      <a:srgbClr val="000000"/>
                                    </a:solidFill>
                                    <a:latin typeface="Cambria Math" panose="02040503050406030204" pitchFamily="18" charset="0"/>
                                  </a:rPr>
                                  <m:t>⋯</m:t>
                                </m:r>
                              </m:e>
                            </m:m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𝑐</m:t>
                                        </m:r>
                                      </m:e>
                                    </m:acc>
                                  </m:sub>
                                </m:sSub>
                              </m:e>
                            </m:mr>
                          </m:m>
                        </m:e>
                      </m:d>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维</m:t>
                            </m:r>
                          </m:e>
                        </m:mr>
                        <m:mr>
                          <m:e>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维</m:t>
                            </m:r>
                          </m:e>
                        </m:mr>
                      </m:m>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3635374" y="3445993"/>
                <a:ext cx="3744937" cy="2004466"/>
              </a:xfrm>
              <a:prstGeom prst="rect">
                <a:avLst/>
              </a:prstGeom>
              <a:blipFill>
                <a:blip r:embed="rId5"/>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11" grpId="0"/>
      <p:bldP spid="4" grpId="0"/>
    </p:bld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2" y="695274"/>
            <a:ext cx="7638406" cy="442878"/>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构造可控性规范分解的变换矩阵</a:t>
            </a: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2771800" y="1522067"/>
                <a:ext cx="5868144" cy="273008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m:rPr>
                              <m:sty m:val="p"/>
                            </m:rPr>
                            <a:rPr lang="zh-CN" altLang="en-US" i="0">
                              <a:solidFill>
                                <a:srgbClr val="000000"/>
                              </a:solidFill>
                              <a:latin typeface="Cambria Math" panose="02040503050406030204" pitchFamily="18" charset="0"/>
                            </a:rPr>
                            <m:t>P</m:t>
                          </m:r>
                        </m:e>
                        <m:sub>
                          <m:r>
                            <m:rPr>
                              <m:sty m:val="p"/>
                            </m:rPr>
                            <a:rPr lang="zh-CN" altLang="en-US" i="0">
                              <a:solidFill>
                                <a:srgbClr val="000000"/>
                              </a:solidFill>
                              <a:latin typeface="Cambria Math" panose="02040503050406030204" pitchFamily="18" charset="0"/>
                            </a:rPr>
                            <m:t>e</m:t>
                          </m:r>
                        </m:sub>
                      </m:sSub>
                      <m:r>
                        <a:rPr lang="zh-CN" altLang="en-US" i="0">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𝑏</m:t>
                                </m:r>
                              </m:e>
                              <m:e>
                                <m:r>
                                  <a:rPr lang="zh-CN" altLang="en-US" i="1">
                                    <a:solidFill>
                                      <a:srgbClr val="000000"/>
                                    </a:solidFill>
                                    <a:latin typeface="Cambria Math" panose="02040503050406030204" pitchFamily="18" charset="0"/>
                                  </a:rPr>
                                  <m:t>𝐴𝑏</m:t>
                                </m:r>
                              </m:e>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𝑝</m:t>
                                    </m:r>
                                  </m:e>
                                  <m:sub>
                                    <m:r>
                                      <a:rPr lang="zh-CN" altLang="en-US" i="1">
                                        <a:solidFill>
                                          <a:srgbClr val="000000"/>
                                        </a:solidFill>
                                        <a:latin typeface="Cambria Math" panose="02040503050406030204" pitchFamily="18" charset="0"/>
                                      </a:rPr>
                                      <m:t>3</m:t>
                                    </m:r>
                                  </m:sub>
                                </m:sSub>
                              </m:e>
                            </m:mr>
                          </m:m>
                        </m:e>
                      </m:d>
                      <m:r>
                        <a:rPr lang="zh-CN" altLang="en-US" i="0">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0">
                                    <a:solidFill>
                                      <a:srgbClr val="000000"/>
                                    </a:solidFill>
                                    <a:latin typeface="Cambria Math" panose="02040503050406030204" pitchFamily="18" charset="0"/>
                                  </a:rPr>
                                  <m:t>1</m:t>
                                </m:r>
                              </m:e>
                              <m:e>
                                <m:r>
                                  <a:rPr lang="zh-CN" altLang="en-US" i="0">
                                    <a:solidFill>
                                      <a:srgbClr val="000000"/>
                                    </a:solidFill>
                                    <a:latin typeface="Cambria Math" panose="02040503050406030204" pitchFamily="18" charset="0"/>
                                  </a:rPr>
                                  <m:t>0</m:t>
                                </m:r>
                              </m:e>
                              <m:e>
                                <m:r>
                                  <a:rPr lang="zh-CN" altLang="en-US" i="0">
                                    <a:solidFill>
                                      <a:srgbClr val="000000"/>
                                    </a:solidFill>
                                    <a:latin typeface="Cambria Math" panose="02040503050406030204" pitchFamily="18" charset="0"/>
                                  </a:rPr>
                                  <m:t>0</m:t>
                                </m:r>
                              </m:e>
                            </m:mr>
                            <m:mr>
                              <m:e>
                                <m:r>
                                  <a:rPr lang="zh-CN" altLang="en-US" i="0">
                                    <a:solidFill>
                                      <a:srgbClr val="000000"/>
                                    </a:solidFill>
                                    <a:latin typeface="Cambria Math" panose="02040503050406030204" pitchFamily="18" charset="0"/>
                                  </a:rPr>
                                  <m:t>1</m:t>
                                </m:r>
                              </m:e>
                              <m:e>
                                <m:r>
                                  <a:rPr lang="zh-CN" altLang="en-US" i="0">
                                    <a:solidFill>
                                      <a:srgbClr val="000000"/>
                                    </a:solidFill>
                                    <a:latin typeface="Cambria Math" panose="02040503050406030204" pitchFamily="18" charset="0"/>
                                  </a:rPr>
                                  <m:t>1</m:t>
                                </m:r>
                              </m:e>
                              <m:e>
                                <m:r>
                                  <a:rPr lang="zh-CN" altLang="en-US" i="0">
                                    <a:solidFill>
                                      <a:srgbClr val="000000"/>
                                    </a:solidFill>
                                    <a:latin typeface="Cambria Math" panose="02040503050406030204" pitchFamily="18" charset="0"/>
                                  </a:rPr>
                                  <m:t>0</m:t>
                                </m:r>
                              </m:e>
                            </m:mr>
                            <m:mr>
                              <m:e>
                                <m:r>
                                  <a:rPr lang="zh-CN" altLang="en-US" i="0">
                                    <a:solidFill>
                                      <a:srgbClr val="000000"/>
                                    </a:solidFill>
                                    <a:latin typeface="Cambria Math" panose="02040503050406030204" pitchFamily="18" charset="0"/>
                                  </a:rPr>
                                  <m:t>0</m:t>
                                </m:r>
                              </m:e>
                              <m:e>
                                <m:r>
                                  <a:rPr lang="zh-CN" altLang="en-US" i="0">
                                    <a:solidFill>
                                      <a:srgbClr val="000000"/>
                                    </a:solidFill>
                                    <a:latin typeface="Cambria Math" panose="02040503050406030204" pitchFamily="18" charset="0"/>
                                  </a:rPr>
                                  <m:t>1</m:t>
                                </m:r>
                              </m:e>
                              <m:e>
                                <m:r>
                                  <a:rPr lang="zh-CN" altLang="en-US" i="0">
                                    <a:solidFill>
                                      <a:srgbClr val="000000"/>
                                    </a:solidFill>
                                    <a:latin typeface="Cambria Math" panose="02040503050406030204" pitchFamily="18" charset="0"/>
                                  </a:rPr>
                                  <m:t>1</m:t>
                                </m:r>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771800" y="1522067"/>
                <a:ext cx="5868144" cy="2730088"/>
              </a:xfrm>
              <a:prstGeom prst="rect">
                <a:avLst/>
              </a:prstGeom>
              <a:blipFill>
                <a:blip r:embed="rId4"/>
                <a:stretch>
                  <a:fillRect/>
                </a:stretch>
              </a:blipFill>
            </p:spPr>
            <p:txBody>
              <a:bodyPr/>
              <a:lstStyle/>
              <a:p>
                <a:r>
                  <a:rPr lang="zh-CN" altLang="en-US">
                    <a:noFill/>
                  </a:rPr>
                  <a:t> </a:t>
                </a:r>
              </a:p>
            </p:txBody>
          </p:sp>
        </mc:Fallback>
      </mc:AlternateContent>
      <p:grpSp>
        <p:nvGrpSpPr>
          <p:cNvPr id="4" name="组合 3"/>
          <p:cNvGrpSpPr/>
          <p:nvPr/>
        </p:nvGrpSpPr>
        <p:grpSpPr>
          <a:xfrm>
            <a:off x="282982" y="2859782"/>
            <a:ext cx="7638406" cy="1694147"/>
            <a:chOff x="282982" y="2085045"/>
            <a:chExt cx="7638406" cy="1694147"/>
          </a:xfrm>
        </p:grpSpPr>
        <p:sp>
          <p:nvSpPr>
            <p:cNvPr id="11" name="矩形 10"/>
            <p:cNvSpPr/>
            <p:nvPr/>
          </p:nvSpPr>
          <p:spPr>
            <a:xfrm>
              <a:off x="282982" y="2085045"/>
              <a:ext cx="7638406" cy="455253"/>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其中    </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是与</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b</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Ab</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线</a:t>
              </a:r>
              <a:r>
                <a:rPr lang="zh-CN" altLang="en-US" dirty="0">
                  <a:solidFill>
                    <a:sysClr val="windowText" lastClr="000000"/>
                  </a:solidFill>
                  <a:latin typeface="宋体" panose="02010600030101010101" pitchFamily="2" charset="-122"/>
                  <a:ea typeface="宋体" panose="02010600030101010101" pitchFamily="2" charset="-122"/>
                </a:rPr>
                <a:t>性无关的任选列向量，计算得</a:t>
              </a: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5" name="对象 4"/>
                <p:cNvSpPr txBox="1"/>
                <p:nvPr/>
              </p:nvSpPr>
              <p:spPr>
                <a:xfrm>
                  <a:off x="1331640" y="2139702"/>
                  <a:ext cx="2524199" cy="163949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𝑝</m:t>
                            </m:r>
                          </m:e>
                          <m:sub>
                            <m:r>
                              <a:rPr lang="zh-CN" altLang="en-US" i="1">
                                <a:solidFill>
                                  <a:srgbClr val="000000"/>
                                </a:solidFill>
                                <a:latin typeface="Cambria Math" panose="02040503050406030204" pitchFamily="18" charset="0"/>
                              </a:rPr>
                              <m:t>3</m:t>
                            </m:r>
                          </m:sub>
                        </m:sSub>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d>
                              <m:dPr>
                                <m:begChr m:val="["/>
                                <m:endChr m:val="]"/>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
                              </m:e>
                            </m:d>
                          </m:e>
                          <m:sup>
                            <m:r>
                              <a:rPr lang="zh-CN" altLang="en-US" i="1">
                                <a:solidFill>
                                  <a:srgbClr val="000000"/>
                                </a:solidFill>
                                <a:latin typeface="Cambria Math" panose="02040503050406030204" pitchFamily="18" charset="0"/>
                              </a:rPr>
                              <m:t>𝑇</m:t>
                            </m:r>
                          </m:sup>
                        </m:sSup>
                      </m:oMath>
                    </m:oMathPara>
                  </a14:m>
                  <a:endParaRPr lang="zh-CN" altLang="en-US" dirty="0"/>
                </a:p>
              </p:txBody>
            </p:sp>
          </mc:Choice>
          <mc:Fallback xmlns="">
            <p:sp>
              <p:nvSpPr>
                <p:cNvPr id="5" name="对象 4"/>
                <p:cNvSpPr txBox="1">
                  <a:spLocks noRot="1" noChangeAspect="1" noMove="1" noResize="1" noEditPoints="1" noAdjustHandles="1" noChangeArrowheads="1" noChangeShapeType="1" noTextEdit="1"/>
                </p:cNvSpPr>
                <p:nvPr/>
              </p:nvSpPr>
              <p:spPr>
                <a:xfrm>
                  <a:off x="1331640" y="2139702"/>
                  <a:ext cx="2524199" cy="1639490"/>
                </a:xfrm>
                <a:prstGeom prst="rect">
                  <a:avLst/>
                </a:prstGeom>
                <a:blipFill>
                  <a:blip r:embed="rId5"/>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7" name="对象 6"/>
              <p:cNvSpPr txBox="1"/>
              <p:nvPr/>
            </p:nvSpPr>
            <p:spPr>
              <a:xfrm>
                <a:off x="3053506" y="3562511"/>
                <a:ext cx="3251423" cy="183202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Sup>
                        <m:sSubSupPr>
                          <m:ctrlPr>
                            <a:rPr lang="zh-CN" altLang="en-US" i="1">
                              <a:solidFill>
                                <a:srgbClr val="000000"/>
                              </a:solidFill>
                              <a:latin typeface="Cambria Math" panose="02040503050406030204" pitchFamily="18" charset="0"/>
                            </a:rPr>
                          </m:ctrlPr>
                        </m:sSubSupPr>
                        <m:e>
                          <m:r>
                            <m:rPr>
                              <m:sty m:val="p"/>
                            </m:rPr>
                            <a:rPr lang="zh-CN" altLang="en-US" i="0">
                              <a:solidFill>
                                <a:srgbClr val="000000"/>
                              </a:solidFill>
                              <a:latin typeface="Cambria Math" panose="02040503050406030204" pitchFamily="18" charset="0"/>
                            </a:rPr>
                            <m:t>P</m:t>
                          </m:r>
                        </m:e>
                        <m:sub>
                          <m:r>
                            <m:rPr>
                              <m:sty m:val="p"/>
                            </m:rPr>
                            <a:rPr lang="zh-CN" altLang="en-US" i="0">
                              <a:solidFill>
                                <a:srgbClr val="000000"/>
                              </a:solidFill>
                              <a:latin typeface="Cambria Math" panose="02040503050406030204" pitchFamily="18" charset="0"/>
                            </a:rPr>
                            <m:t>c</m:t>
                          </m:r>
                        </m:sub>
                        <m:sup>
                          <m:r>
                            <m:rPr>
                              <m:nor/>
                            </m:rPr>
                            <a:rPr lang="zh-CN" altLang="en-US" i="0">
                              <a:solidFill>
                                <a:srgbClr val="000000"/>
                              </a:solidFill>
                              <a:latin typeface="Cambria Math" panose="02040503050406030204" pitchFamily="18" charset="0"/>
                            </a:rPr>
                            <m:t>−1</m:t>
                          </m:r>
                        </m:sup>
                      </m:sSubSup>
                      <m:r>
                        <a:rPr lang="zh-CN" altLang="en-US" i="0">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0">
                                    <a:solidFill>
                                      <a:srgbClr val="000000"/>
                                    </a:solidFill>
                                    <a:latin typeface="Cambria Math" panose="02040503050406030204" pitchFamily="18" charset="0"/>
                                  </a:rPr>
                                  <m:t>1</m:t>
                                </m:r>
                              </m:e>
                              <m:e>
                                <m:r>
                                  <a:rPr lang="zh-CN" altLang="en-US" i="0">
                                    <a:solidFill>
                                      <a:srgbClr val="000000"/>
                                    </a:solidFill>
                                    <a:latin typeface="Cambria Math" panose="02040503050406030204" pitchFamily="18" charset="0"/>
                                  </a:rPr>
                                  <m:t>0</m:t>
                                </m:r>
                              </m:e>
                              <m:e>
                                <m:r>
                                  <a:rPr lang="zh-CN" altLang="en-US" i="0">
                                    <a:solidFill>
                                      <a:srgbClr val="000000"/>
                                    </a:solidFill>
                                    <a:latin typeface="Cambria Math" panose="02040503050406030204" pitchFamily="18" charset="0"/>
                                  </a:rPr>
                                  <m:t>0</m:t>
                                </m:r>
                              </m:e>
                            </m:mr>
                            <m:mr>
                              <m:e>
                                <m:r>
                                  <m:rPr>
                                    <m:nor/>
                                  </m:rPr>
                                  <a:rPr lang="zh-CN" altLang="en-US" i="0">
                                    <a:solidFill>
                                      <a:srgbClr val="000000"/>
                                    </a:solidFill>
                                    <a:latin typeface="Cambria Math" panose="02040503050406030204" pitchFamily="18" charset="0"/>
                                  </a:rPr>
                                  <m:t>−1</m:t>
                                </m:r>
                              </m:e>
                              <m:e>
                                <m:r>
                                  <a:rPr lang="zh-CN" altLang="en-US" i="0">
                                    <a:solidFill>
                                      <a:srgbClr val="000000"/>
                                    </a:solidFill>
                                    <a:latin typeface="Cambria Math" panose="02040503050406030204" pitchFamily="18" charset="0"/>
                                  </a:rPr>
                                  <m:t>1</m:t>
                                </m:r>
                              </m:e>
                              <m:e>
                                <m:r>
                                  <a:rPr lang="zh-CN" altLang="en-US" i="0">
                                    <a:solidFill>
                                      <a:srgbClr val="000000"/>
                                    </a:solidFill>
                                    <a:latin typeface="Cambria Math" panose="02040503050406030204" pitchFamily="18" charset="0"/>
                                  </a:rPr>
                                  <m:t>0</m:t>
                                </m:r>
                              </m:e>
                            </m:mr>
                            <m:mr>
                              <m:e>
                                <m:r>
                                  <a:rPr lang="zh-CN" altLang="en-US" i="0">
                                    <a:solidFill>
                                      <a:srgbClr val="000000"/>
                                    </a:solidFill>
                                    <a:latin typeface="Cambria Math" panose="02040503050406030204" pitchFamily="18" charset="0"/>
                                  </a:rPr>
                                  <m:t>1</m:t>
                                </m:r>
                              </m:e>
                              <m:e>
                                <m:r>
                                  <m:rPr>
                                    <m:nor/>
                                  </m:rPr>
                                  <a:rPr lang="zh-CN" altLang="en-US" i="0">
                                    <a:solidFill>
                                      <a:srgbClr val="000000"/>
                                    </a:solidFill>
                                    <a:latin typeface="Cambria Math" panose="02040503050406030204" pitchFamily="18" charset="0"/>
                                  </a:rPr>
                                  <m:t>−1</m:t>
                                </m:r>
                              </m:e>
                              <m:e>
                                <m:r>
                                  <a:rPr lang="zh-CN" altLang="en-US" i="0">
                                    <a:solidFill>
                                      <a:srgbClr val="000000"/>
                                    </a:solidFill>
                                    <a:latin typeface="Cambria Math" panose="02040503050406030204" pitchFamily="18" charset="0"/>
                                  </a:rPr>
                                  <m:t>1</m:t>
                                </m:r>
                              </m:e>
                            </m:mr>
                          </m:m>
                        </m:e>
                      </m:d>
                    </m:oMath>
                  </m:oMathPara>
                </a14:m>
                <a:endParaRPr lang="zh-CN" altLang="en-US" dirty="0"/>
              </a:p>
            </p:txBody>
          </p:sp>
        </mc:Choice>
        <mc:Fallback xmlns="">
          <p:sp>
            <p:nvSpPr>
              <p:cNvPr id="7" name="对象 6"/>
              <p:cNvSpPr txBox="1">
                <a:spLocks noRot="1" noChangeAspect="1" noMove="1" noResize="1" noEditPoints="1" noAdjustHandles="1" noChangeArrowheads="1" noChangeShapeType="1" noTextEdit="1"/>
              </p:cNvSpPr>
              <p:nvPr/>
            </p:nvSpPr>
            <p:spPr>
              <a:xfrm>
                <a:off x="3053506" y="3562511"/>
                <a:ext cx="3251423" cy="1832026"/>
              </a:xfrm>
              <a:prstGeom prst="rect">
                <a:avLst/>
              </a:prstGeom>
              <a:blipFill>
                <a:blip r:embed="rId6"/>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3" y="640558"/>
            <a:ext cx="6641767" cy="1273875"/>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4</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应用</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Cayley—Hamilton</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定理</a:t>
            </a:r>
            <a:endPar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1</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）根据</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Cayley—Hamilton</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定理</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，方阵</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满足其自身的特征方程，即</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pic>
        <p:nvPicPr>
          <p:cNvPr id="2" name="图片 1"/>
          <p:cNvPicPr>
            <a:picLocks noChangeAspect="1"/>
          </p:cNvPicPr>
          <p:nvPr/>
        </p:nvPicPr>
        <p:blipFill>
          <a:blip r:embed="rId4"/>
          <a:stretch>
            <a:fillRect/>
          </a:stretch>
        </p:blipFill>
        <p:spPr>
          <a:xfrm>
            <a:off x="1187624" y="1559934"/>
            <a:ext cx="6336300" cy="3388078"/>
          </a:xfrm>
          <a:prstGeom prst="rect">
            <a:avLst/>
          </a:prstGeom>
        </p:spPr>
      </p:pic>
      <p:sp>
        <p:nvSpPr>
          <p:cNvPr id="10" name="文本框 9"/>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10" grpId="0"/>
    </p:bld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11" name="矩形 10"/>
          <p:cNvSpPr/>
          <p:nvPr/>
        </p:nvSpPr>
        <p:spPr>
          <a:xfrm>
            <a:off x="282982" y="2882976"/>
            <a:ext cx="7638406" cy="1689373"/>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其中可控子系统为</a:t>
            </a: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不可控子系统为</a:t>
            </a:r>
            <a:endParaRPr lang="en-US" altLang="zh-CN" dirty="0">
              <a:solidFill>
                <a:sysClr val="windowText" lastClr="000000"/>
              </a:solidFill>
              <a:latin typeface="宋体" panose="02010600030101010101" pitchFamily="2" charset="-122"/>
              <a:ea typeface="宋体" panose="02010600030101010101" pitchFamily="2" charset="-122"/>
            </a:endParaRPr>
          </a:p>
        </p:txBody>
      </p:sp>
      <p:grpSp>
        <p:nvGrpSpPr>
          <p:cNvPr id="3" name="组合 2"/>
          <p:cNvGrpSpPr/>
          <p:nvPr/>
        </p:nvGrpSpPr>
        <p:grpSpPr>
          <a:xfrm>
            <a:off x="282982" y="695274"/>
            <a:ext cx="7638406" cy="1686832"/>
            <a:chOff x="282982" y="695274"/>
            <a:chExt cx="7638406" cy="1686832"/>
          </a:xfrm>
        </p:grpSpPr>
        <p:sp>
          <p:nvSpPr>
            <p:cNvPr id="75" name="矩形 74"/>
            <p:cNvSpPr/>
            <p:nvPr/>
          </p:nvSpPr>
          <p:spPr>
            <a:xfrm>
              <a:off x="282982" y="695274"/>
              <a:ext cx="7638406" cy="442878"/>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经变换矩阵</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变换后的系统为</a:t>
              </a: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2" name="对象 1"/>
                <p:cNvSpPr txBox="1"/>
                <p:nvPr/>
              </p:nvSpPr>
              <p:spPr>
                <a:xfrm>
                  <a:off x="1979712" y="788357"/>
                  <a:ext cx="1152128" cy="159374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𝑃</m:t>
                            </m:r>
                          </m:e>
                          <m:sub>
                            <m:r>
                              <m:rPr>
                                <m:sty m:val="p"/>
                              </m:rPr>
                              <a:rPr lang="zh-CN" altLang="en-US" i="0">
                                <a:solidFill>
                                  <a:srgbClr val="000000"/>
                                </a:solidFill>
                                <a:latin typeface="Cambria Math" panose="02040503050406030204" pitchFamily="18" charset="0"/>
                              </a:rPr>
                              <m:t>c</m:t>
                            </m:r>
                          </m:sub>
                        </m:sSub>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979712" y="788357"/>
                  <a:ext cx="1152128" cy="1593749"/>
                </a:xfrm>
                <a:prstGeom prst="rect">
                  <a:avLst/>
                </a:prstGeom>
                <a:blipFill>
                  <a:blip r:embed="rId4"/>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5" name="对象 4"/>
              <p:cNvSpPr txBox="1"/>
              <p:nvPr/>
            </p:nvSpPr>
            <p:spPr>
              <a:xfrm>
                <a:off x="899592" y="1241375"/>
                <a:ext cx="6625356" cy="389232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acc>
                                  </m:e>
                                  <m:sub>
                                    <m:r>
                                      <a:rPr lang="zh-CN" altLang="en-US" i="1">
                                        <a:solidFill>
                                          <a:srgbClr val="000000"/>
                                        </a:solidFill>
                                        <a:latin typeface="Cambria Math" panose="02040503050406030204" pitchFamily="18" charset="0"/>
                                      </a:rPr>
                                      <m:t>𝑐</m:t>
                                    </m:r>
                                  </m:sub>
                                </m:sSub>
                              </m:e>
                            </m:mr>
                            <m:mr>
                              <m:e>
                                <m:r>
                                  <a:rPr lang="zh-CN" altLang="en-US" i="1">
                                    <a:solidFill>
                                      <a:srgbClr val="000000"/>
                                    </a:solidFill>
                                    <a:latin typeface="Cambria Math" panose="02040503050406030204" pitchFamily="18" charset="0"/>
                                  </a:rPr>
                                  <m:t>⋯</m:t>
                                </m:r>
                              </m:e>
                            </m:m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acc>
                                  </m:e>
                                  <m:sub>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𝑐</m:t>
                                        </m:r>
                                      </m:e>
                                    </m:acc>
                                  </m:sub>
                                </m:sSub>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−2</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
                        </m:e>
                      </m:d>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r>
                                      <a:rPr lang="zh-CN" altLang="en-US" i="1">
                                        <a:solidFill>
                                          <a:srgbClr val="000000"/>
                                        </a:solidFill>
                                        <a:latin typeface="Cambria Math" panose="02040503050406030204" pitchFamily="18" charset="0"/>
                                      </a:rPr>
                                      <m:t>𝑐</m:t>
                                    </m:r>
                                  </m:sub>
                                </m:sSub>
                              </m:e>
                            </m:mr>
                            <m:mr>
                              <m:e>
                                <m:r>
                                  <a:rPr lang="zh-CN" altLang="en-US" i="1">
                                    <a:solidFill>
                                      <a:srgbClr val="000000"/>
                                    </a:solidFill>
                                    <a:latin typeface="Cambria Math" panose="02040503050406030204" pitchFamily="18" charset="0"/>
                                  </a:rPr>
                                  <m:t>⋯</m:t>
                                </m:r>
                              </m:e>
                            </m:m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𝑐</m:t>
                                        </m:r>
                                      </m:e>
                                    </m:acc>
                                  </m:sub>
                                </m:sSub>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m:t>
                                </m:r>
                              </m:e>
                            </m:mr>
                            <m:mr>
                              <m:e>
                                <m:r>
                                  <a:rPr lang="zh-CN" altLang="en-US" i="1">
                                    <a:solidFill>
                                      <a:srgbClr val="000000"/>
                                    </a:solidFill>
                                    <a:latin typeface="Cambria Math" panose="02040503050406030204" pitchFamily="18" charset="0"/>
                                  </a:rPr>
                                  <m:t>0</m:t>
                                </m:r>
                              </m:e>
                            </m:mr>
                          </m:m>
                        </m:e>
                      </m:d>
                      <m:r>
                        <a:rPr lang="zh-CN" altLang="en-US" i="1">
                          <a:solidFill>
                            <a:srgbClr val="000000"/>
                          </a:solidFill>
                          <a:latin typeface="Cambria Math" panose="02040503050406030204" pitchFamily="18" charset="0"/>
                        </a:rPr>
                        <m:t>𝑢</m:t>
                      </m:r>
                    </m:oMath>
                  </m:oMathPara>
                </a14:m>
                <a:endParaRPr lang="zh-CN" altLang="en-US" dirty="0"/>
              </a:p>
            </p:txBody>
          </p:sp>
        </mc:Choice>
        <mc:Fallback xmlns="">
          <p:sp>
            <p:nvSpPr>
              <p:cNvPr id="5" name="对象 4"/>
              <p:cNvSpPr txBox="1">
                <a:spLocks noRot="1" noChangeAspect="1" noMove="1" noResize="1" noEditPoints="1" noAdjustHandles="1" noChangeArrowheads="1" noChangeShapeType="1" noTextEdit="1"/>
              </p:cNvSpPr>
              <p:nvPr/>
            </p:nvSpPr>
            <p:spPr>
              <a:xfrm>
                <a:off x="899592" y="1241375"/>
                <a:ext cx="6625356" cy="3892324"/>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对象 6"/>
              <p:cNvSpPr txBox="1"/>
              <p:nvPr/>
            </p:nvSpPr>
            <p:spPr>
              <a:xfrm>
                <a:off x="5081326" y="1306627"/>
                <a:ext cx="5036616" cy="394466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4"/>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m:t>
                                </m:r>
                              </m:e>
                              <m:e>
                                <m:r>
                                  <a:rPr lang="zh-CN" altLang="en-US" i="1">
                                    <a:solidFill>
                                      <a:srgbClr val="000000"/>
                                    </a:solidFill>
                                    <a:latin typeface="Cambria Math" panose="02040503050406030204" pitchFamily="18" charset="0"/>
                                  </a:rPr>
                                  <m:t>−2</m:t>
                                </m:r>
                              </m:e>
                            </m:mr>
                          </m:m>
                        </m:e>
                      </m:d>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r>
                                      <a:rPr lang="zh-CN" altLang="en-US" i="1">
                                        <a:solidFill>
                                          <a:srgbClr val="000000"/>
                                        </a:solidFill>
                                        <a:latin typeface="Cambria Math" panose="02040503050406030204" pitchFamily="18" charset="0"/>
                                      </a:rPr>
                                      <m:t>𝑐</m:t>
                                    </m:r>
                                  </m:sub>
                                </m:sSub>
                              </m:e>
                            </m:mr>
                            <m:mr>
                              <m:e>
                                <m:r>
                                  <a:rPr lang="zh-CN" altLang="en-US" i="1">
                                    <a:solidFill>
                                      <a:srgbClr val="000000"/>
                                    </a:solidFill>
                                    <a:latin typeface="Cambria Math" panose="02040503050406030204" pitchFamily="18" charset="0"/>
                                  </a:rPr>
                                  <m:t>⋯</m:t>
                                </m:r>
                              </m:e>
                            </m:m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r>
                                      <a:rPr lang="zh-CN" altLang="en-US" i="1">
                                        <a:solidFill>
                                          <a:srgbClr val="000000"/>
                                        </a:solidFill>
                                        <a:latin typeface="Cambria Math" panose="02040503050406030204" pitchFamily="18" charset="0"/>
                                      </a:rPr>
                                      <m:t>𝑐</m:t>
                                    </m:r>
                                  </m:sub>
                                </m:sSub>
                              </m:e>
                            </m:mr>
                          </m:m>
                        </m:e>
                      </m:d>
                    </m:oMath>
                  </m:oMathPara>
                </a14:m>
                <a:endParaRPr lang="zh-CN" altLang="en-US" dirty="0"/>
              </a:p>
            </p:txBody>
          </p:sp>
        </mc:Choice>
        <mc:Fallback xmlns="">
          <p:sp>
            <p:nvSpPr>
              <p:cNvPr id="7" name="对象 6"/>
              <p:cNvSpPr txBox="1">
                <a:spLocks noRot="1" noChangeAspect="1" noMove="1" noResize="1" noEditPoints="1" noAdjustHandles="1" noChangeArrowheads="1" noChangeShapeType="1" noTextEdit="1"/>
              </p:cNvSpPr>
              <p:nvPr/>
            </p:nvSpPr>
            <p:spPr>
              <a:xfrm>
                <a:off x="5081326" y="1306627"/>
                <a:ext cx="5036616" cy="3944661"/>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对象 8"/>
              <p:cNvSpPr txBox="1"/>
              <p:nvPr/>
            </p:nvSpPr>
            <p:spPr>
              <a:xfrm>
                <a:off x="2878897" y="2761395"/>
                <a:ext cx="3759300" cy="177708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r>
                            <m:rPr>
                              <m:sty m:val="p"/>
                            </m:rPr>
                            <a:rPr lang="zh-CN" altLang="en-US" i="0">
                              <a:solidFill>
                                <a:srgbClr val="000000"/>
                              </a:solidFill>
                              <a:latin typeface="Cambria Math" panose="02040503050406030204" pitchFamily="18" charset="0"/>
                            </a:rPr>
                            <m:t>c</m:t>
                          </m:r>
                        </m:sub>
                      </m:sSub>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−2</m:t>
                                </m:r>
                              </m:e>
                            </m:mr>
                          </m:m>
                        </m:e>
                      </m:d>
                      <m:sSub>
                        <m:sSubPr>
                          <m:ctrlPr>
                            <a:rPr lang="zh-CN" altLang="en-US" i="1">
                              <a:solidFill>
                                <a:srgbClr val="000000"/>
                              </a:solidFill>
                              <a:latin typeface="Cambria Math" panose="02040503050406030204" pitchFamily="18" charset="0"/>
                            </a:rPr>
                          </m:ctrlPr>
                        </m:sSubPr>
                        <m:e>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𝐱</m:t>
                              </m:r>
                            </m:e>
                          </m:bar>
                        </m:e>
                        <m:sub>
                          <m:r>
                            <m:rPr>
                              <m:sty m:val="p"/>
                            </m:rPr>
                            <a:rPr lang="zh-CN" altLang="en-US" i="0">
                              <a:solidFill>
                                <a:srgbClr val="000000"/>
                              </a:solidFill>
                              <a:latin typeface="Cambria Math" panose="02040503050406030204" pitchFamily="18" charset="0"/>
                            </a:rPr>
                            <m:t>c</m:t>
                          </m:r>
                        </m:sub>
                      </m:sSub>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m:t>
                                </m:r>
                              </m:e>
                            </m:mr>
                          </m:m>
                        </m:e>
                      </m:d>
                      <m:r>
                        <a:rPr lang="zh-CN" altLang="en-US" i="1">
                          <a:solidFill>
                            <a:srgbClr val="000000"/>
                          </a:solidFill>
                          <a:latin typeface="Cambria Math" panose="02040503050406030204" pitchFamily="18" charset="0"/>
                        </a:rPr>
                        <m:t>𝐮</m:t>
                      </m:r>
                    </m:oMath>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𝑦</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mr>
                          </m:m>
                        </m:e>
                      </m:d>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r>
                            <m:rPr>
                              <m:sty m:val="p"/>
                            </m:rPr>
                            <a:rPr lang="zh-CN" altLang="en-US" i="0">
                              <a:solidFill>
                                <a:srgbClr val="000000"/>
                              </a:solidFill>
                              <a:latin typeface="Cambria Math" panose="02040503050406030204" pitchFamily="18" charset="0"/>
                            </a:rPr>
                            <m:t>c</m:t>
                          </m:r>
                        </m:sub>
                      </m:sSub>
                    </m:oMath>
                  </m:oMathPara>
                </a14:m>
                <a:endParaRPr lang="zh-CN" altLang="en-US" dirty="0"/>
              </a:p>
            </p:txBody>
          </p:sp>
        </mc:Choice>
        <mc:Fallback xmlns="">
          <p:sp>
            <p:nvSpPr>
              <p:cNvPr id="9" name="对象 8"/>
              <p:cNvSpPr txBox="1">
                <a:spLocks noRot="1" noChangeAspect="1" noMove="1" noResize="1" noEditPoints="1" noAdjustHandles="1" noChangeArrowheads="1" noChangeShapeType="1" noTextEdit="1"/>
              </p:cNvSpPr>
              <p:nvPr/>
            </p:nvSpPr>
            <p:spPr>
              <a:xfrm>
                <a:off x="2878897" y="2761395"/>
                <a:ext cx="3759300" cy="1777082"/>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对象 11"/>
              <p:cNvSpPr txBox="1"/>
              <p:nvPr/>
            </p:nvSpPr>
            <p:spPr>
              <a:xfrm>
                <a:off x="2862670" y="4126930"/>
                <a:ext cx="2479030" cy="177808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acc>
                        </m:e>
                        <m:sub>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𝑐</m:t>
                              </m:r>
                            </m:e>
                          </m:acc>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𝑐</m:t>
                              </m:r>
                            </m:e>
                          </m:acc>
                        </m:sub>
                      </m:sSub>
                    </m:oMath>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𝑦</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=−2</m:t>
                      </m:r>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𝑐</m:t>
                              </m:r>
                            </m:e>
                          </m:acc>
                        </m:sub>
                      </m:sSub>
                    </m:oMath>
                  </m:oMathPara>
                </a14:m>
                <a:endParaRPr lang="zh-CN" altLang="en-US" dirty="0"/>
              </a:p>
            </p:txBody>
          </p:sp>
        </mc:Choice>
        <mc:Fallback xmlns="">
          <p:sp>
            <p:nvSpPr>
              <p:cNvPr id="12" name="对象 11"/>
              <p:cNvSpPr txBox="1">
                <a:spLocks noRot="1" noChangeAspect="1" noMove="1" noResize="1" noEditPoints="1" noAdjustHandles="1" noChangeArrowheads="1" noChangeShapeType="1" noTextEdit="1"/>
              </p:cNvSpPr>
              <p:nvPr/>
            </p:nvSpPr>
            <p:spPr>
              <a:xfrm>
                <a:off x="2862670" y="4126930"/>
                <a:ext cx="2479030" cy="1778089"/>
              </a:xfrm>
              <a:prstGeom prst="rect">
                <a:avLst/>
              </a:prstGeom>
              <a:blipFill>
                <a:blip r:embed="rId8"/>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11" grpId="0"/>
      <p:bldP spid="9" grpId="0"/>
    </p:bld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2" y="695274"/>
            <a:ext cx="7638406" cy="858377"/>
          </a:xfrm>
          <a:prstGeom prst="rect">
            <a:avLst/>
          </a:prstGeom>
          <a:noFill/>
        </p:spPr>
        <p:txBody>
          <a:bodyPr wrap="square">
            <a:spAutoFit/>
          </a:bodyPr>
          <a:lstStyle/>
          <a:p>
            <a:pPr indent="467995">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(2)</a:t>
            </a:r>
            <a:r>
              <a:rPr lang="zh-CN" altLang="en-US" dirty="0">
                <a:solidFill>
                  <a:sysClr val="windowText" lastClr="000000"/>
                </a:solidFill>
                <a:latin typeface="宋体" panose="02010600030101010101" pitchFamily="2" charset="-122"/>
                <a:ea typeface="宋体" panose="02010600030101010101" pitchFamily="2" charset="-122"/>
              </a:rPr>
              <a:t>按可观测性分解</a:t>
            </a: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系统可观测性矩阵为</a:t>
            </a: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11" name="矩形 10"/>
          <p:cNvSpPr/>
          <p:nvPr/>
        </p:nvSpPr>
        <p:spPr>
          <a:xfrm>
            <a:off x="282982" y="2882976"/>
            <a:ext cx="7638406" cy="442878"/>
          </a:xfrm>
          <a:prstGeom prst="rect">
            <a:avLst/>
          </a:prstGeom>
          <a:noFill/>
        </p:spPr>
        <p:txBody>
          <a:bodyPr wrap="square">
            <a:spAutoFit/>
          </a:bodyPr>
          <a:lstStyle/>
          <a:p>
            <a:pPr indent="467995">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rank N=2,</a:t>
            </a:r>
            <a:r>
              <a:rPr lang="zh-CN" altLang="en-US" dirty="0">
                <a:solidFill>
                  <a:sysClr val="windowText" lastClr="000000"/>
                </a:solidFill>
                <a:latin typeface="宋体" panose="02010600030101010101" pitchFamily="2" charset="-122"/>
                <a:ea typeface="宋体" panose="02010600030101010101" pitchFamily="2" charset="-122"/>
              </a:rPr>
              <a:t>故系统不可观测，其不可观测状态的维数为</a:t>
            </a:r>
            <a:r>
              <a:rPr lang="en-US" altLang="zh-CN" dirty="0">
                <a:solidFill>
                  <a:sysClr val="windowText" lastClr="000000"/>
                </a:solidFill>
                <a:latin typeface="宋体" panose="02010600030101010101" pitchFamily="2" charset="-122"/>
                <a:ea typeface="宋体" panose="02010600030101010101" pitchFamily="2" charset="-122"/>
              </a:rPr>
              <a:t>1,</a:t>
            </a:r>
            <a:r>
              <a:rPr lang="zh-CN" altLang="en-US" dirty="0">
                <a:solidFill>
                  <a:sysClr val="windowText" lastClr="000000"/>
                </a:solidFill>
                <a:latin typeface="宋体" panose="02010600030101010101" pitchFamily="2" charset="-122"/>
                <a:ea typeface="宋体" panose="02010600030101010101" pitchFamily="2" charset="-122"/>
              </a:rPr>
              <a:t>即</a:t>
            </a: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2" name="对象 1"/>
              <p:cNvSpPr txBox="1"/>
              <p:nvPr/>
            </p:nvSpPr>
            <p:spPr>
              <a:xfrm>
                <a:off x="2411760" y="1791959"/>
                <a:ext cx="4498875" cy="245774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nor/>
                        </m:rPr>
                        <a:rPr lang="zh-CN" altLang="en-US" i="0">
                          <a:solidFill>
                            <a:srgbClr val="000000"/>
                          </a:solidFill>
                          <a:latin typeface="Cambria Math" panose="02040503050406030204" pitchFamily="18" charset="0"/>
                        </a:rPr>
                        <m:t>N</m:t>
                      </m:r>
                      <m:r>
                        <m:rPr>
                          <m:nor/>
                        </m:rPr>
                        <a:rPr lang="zh-CN" altLang="en-US" i="0">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m:rPr>
                                    <m:sty m:val="p"/>
                                  </m:rPr>
                                  <a:rPr lang="zh-CN" altLang="en-US" i="0">
                                    <a:solidFill>
                                      <a:srgbClr val="000000"/>
                                    </a:solidFill>
                                    <a:latin typeface="Cambria Math" panose="02040503050406030204" pitchFamily="18" charset="0"/>
                                  </a:rPr>
                                  <m:t>C</m:t>
                                </m:r>
                              </m:e>
                            </m:mr>
                            <m:mr>
                              <m:e>
                                <m:r>
                                  <m:rPr>
                                    <m:nor/>
                                  </m:rPr>
                                  <a:rPr lang="zh-CN" altLang="en-US" i="0">
                                    <a:solidFill>
                                      <a:srgbClr val="000000"/>
                                    </a:solidFill>
                                    <a:latin typeface="Cambria Math" panose="02040503050406030204" pitchFamily="18" charset="0"/>
                                  </a:rPr>
                                  <m:t>CA</m:t>
                                </m:r>
                              </m:e>
                            </m:mr>
                            <m:mr>
                              <m:e>
                                <m:r>
                                  <m:rPr>
                                    <m:nor/>
                                  </m:rPr>
                                  <a:rPr lang="zh-CN" altLang="en-US" i="0">
                                    <a:solidFill>
                                      <a:srgbClr val="000000"/>
                                    </a:solidFill>
                                    <a:latin typeface="Cambria Math" panose="02040503050406030204" pitchFamily="18" charset="0"/>
                                  </a:rPr>
                                  <m:t>C</m:t>
                                </m:r>
                                <m:sSup>
                                  <m:sSupPr>
                                    <m:ctrlPr>
                                      <a:rPr lang="zh-CN" altLang="en-US" i="1">
                                        <a:solidFill>
                                          <a:srgbClr val="000000"/>
                                        </a:solidFill>
                                        <a:latin typeface="Cambria Math" panose="02040503050406030204" pitchFamily="18" charset="0"/>
                                      </a:rPr>
                                    </m:ctrlPr>
                                  </m:sSupPr>
                                  <m:e>
                                    <m:r>
                                      <m:rPr>
                                        <m:nor/>
                                      </m:rPr>
                                      <a:rPr lang="zh-CN" altLang="en-US" i="0">
                                        <a:solidFill>
                                          <a:srgbClr val="000000"/>
                                        </a:solidFill>
                                        <a:latin typeface="Cambria Math" panose="02040503050406030204" pitchFamily="18" charset="0"/>
                                      </a:rPr>
                                      <m:t>A</m:t>
                                    </m:r>
                                  </m:e>
                                  <m:sup>
                                    <m:r>
                                      <a:rPr lang="zh-CN" altLang="en-US" i="0">
                                        <a:solidFill>
                                          <a:srgbClr val="000000"/>
                                        </a:solidFill>
                                        <a:latin typeface="Cambria Math" panose="02040503050406030204" pitchFamily="18" charset="0"/>
                                      </a:rPr>
                                      <m:t>2</m:t>
                                    </m:r>
                                  </m:sup>
                                </m:sSup>
                              </m:e>
                            </m:mr>
                          </m:m>
                        </m:e>
                      </m:d>
                      <m:r>
                        <a:rPr lang="zh-CN" altLang="en-US" i="0">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0">
                                    <a:solidFill>
                                      <a:srgbClr val="000000"/>
                                    </a:solidFill>
                                    <a:latin typeface="Cambria Math" panose="02040503050406030204" pitchFamily="18" charset="0"/>
                                  </a:rPr>
                                  <m:t>0</m:t>
                                </m:r>
                              </m:e>
                              <m:e>
                                <m:r>
                                  <a:rPr lang="zh-CN" altLang="en-US" i="0">
                                    <a:solidFill>
                                      <a:srgbClr val="000000"/>
                                    </a:solidFill>
                                    <a:latin typeface="Cambria Math" panose="02040503050406030204" pitchFamily="18" charset="0"/>
                                  </a:rPr>
                                  <m:t>1</m:t>
                                </m:r>
                              </m:e>
                              <m:e>
                                <m:r>
                                  <m:rPr>
                                    <m:nor/>
                                  </m:rPr>
                                  <a:rPr lang="zh-CN" altLang="en-US" i="0">
                                    <a:solidFill>
                                      <a:srgbClr val="000000"/>
                                    </a:solidFill>
                                    <a:latin typeface="Cambria Math" panose="02040503050406030204" pitchFamily="18" charset="0"/>
                                  </a:rPr>
                                  <m:t>−2</m:t>
                                </m:r>
                              </m:e>
                            </m:mr>
                            <m:mr>
                              <m:e>
                                <m:r>
                                  <a:rPr lang="zh-CN" altLang="en-US" i="0">
                                    <a:solidFill>
                                      <a:srgbClr val="000000"/>
                                    </a:solidFill>
                                    <a:latin typeface="Cambria Math" panose="02040503050406030204" pitchFamily="18" charset="0"/>
                                  </a:rPr>
                                  <m:t>1</m:t>
                                </m:r>
                              </m:e>
                              <m:e>
                                <m:r>
                                  <m:rPr>
                                    <m:nor/>
                                  </m:rPr>
                                  <a:rPr lang="zh-CN" altLang="en-US" i="0">
                                    <a:solidFill>
                                      <a:srgbClr val="000000"/>
                                    </a:solidFill>
                                    <a:latin typeface="Cambria Math" panose="02040503050406030204" pitchFamily="18" charset="0"/>
                                  </a:rPr>
                                  <m:t>−2</m:t>
                                </m:r>
                              </m:e>
                              <m:e>
                                <m:r>
                                  <a:rPr lang="zh-CN" altLang="en-US" i="0">
                                    <a:solidFill>
                                      <a:srgbClr val="000000"/>
                                    </a:solidFill>
                                    <a:latin typeface="Cambria Math" panose="02040503050406030204" pitchFamily="18" charset="0"/>
                                  </a:rPr>
                                  <m:t>3</m:t>
                                </m:r>
                              </m:e>
                            </m:mr>
                            <m:mr>
                              <m:e>
                                <m:r>
                                  <m:rPr>
                                    <m:nor/>
                                  </m:rPr>
                                  <a:rPr lang="zh-CN" altLang="en-US" i="0">
                                    <a:solidFill>
                                      <a:srgbClr val="000000"/>
                                    </a:solidFill>
                                    <a:latin typeface="Cambria Math" panose="02040503050406030204" pitchFamily="18" charset="0"/>
                                  </a:rPr>
                                  <m:t>−2</m:t>
                                </m:r>
                              </m:e>
                              <m:e>
                                <m:r>
                                  <a:rPr lang="zh-CN" altLang="en-US" i="0">
                                    <a:solidFill>
                                      <a:srgbClr val="000000"/>
                                    </a:solidFill>
                                    <a:latin typeface="Cambria Math" panose="02040503050406030204" pitchFamily="18" charset="0"/>
                                  </a:rPr>
                                  <m:t>3</m:t>
                                </m:r>
                              </m:e>
                              <m:e>
                                <m:r>
                                  <m:rPr>
                                    <m:nor/>
                                  </m:rPr>
                                  <a:rPr lang="zh-CN" altLang="en-US" i="0">
                                    <a:solidFill>
                                      <a:srgbClr val="000000"/>
                                    </a:solidFill>
                                    <a:latin typeface="Cambria Math" panose="02040503050406030204" pitchFamily="18" charset="0"/>
                                  </a:rPr>
                                  <m:t>−4</m:t>
                                </m:r>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411760" y="1791959"/>
                <a:ext cx="4498875" cy="245774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2771800" y="3594584"/>
                <a:ext cx="4752925" cy="190854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0</m:t>
                                    </m:r>
                                  </m:sub>
                                </m:sSub>
                              </m:e>
                            </m:mr>
                            <m:mr>
                              <m:e>
                                <m:r>
                                  <a:rPr lang="zh-CN" altLang="en-US" i="1">
                                    <a:solidFill>
                                      <a:srgbClr val="000000"/>
                                    </a:solidFill>
                                    <a:latin typeface="Cambria Math" panose="02040503050406030204" pitchFamily="18" charset="0"/>
                                  </a:rPr>
                                  <m:t>⋯</m:t>
                                </m:r>
                              </m:e>
                            </m:m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acc>
                                      <m:accPr>
                                        <m:chr m:val="̄"/>
                                        <m:ctrlPr>
                                          <a:rPr lang="zh-CN" altLang="en-US" i="1">
                                            <a:solidFill>
                                              <a:srgbClr val="000000"/>
                                            </a:solidFill>
                                            <a:latin typeface="Cambria Math" panose="02040503050406030204" pitchFamily="18" charset="0"/>
                                          </a:rPr>
                                        </m:ctrlPr>
                                      </m:accPr>
                                      <m:e>
                                        <m:r>
                                          <m:rPr>
                                            <m:sty m:val="p"/>
                                          </m:rPr>
                                          <a:rPr lang="zh-CN" altLang="en-US" i="0">
                                            <a:solidFill>
                                              <a:srgbClr val="000000"/>
                                            </a:solidFill>
                                            <a:latin typeface="Cambria Math" panose="02040503050406030204" pitchFamily="18" charset="0"/>
                                          </a:rPr>
                                          <m:t>o</m:t>
                                        </m:r>
                                      </m:e>
                                    </m:acc>
                                  </m:sub>
                                </m:sSub>
                              </m:e>
                            </m:mr>
                          </m:m>
                        </m:e>
                      </m:d>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维</m:t>
                            </m:r>
                          </m:e>
                        </m:mr>
                        <m:mr>
                          <m:e>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维</m:t>
                            </m:r>
                          </m:e>
                        </m:mr>
                      </m:m>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2771800" y="3594584"/>
                <a:ext cx="4752925" cy="1908548"/>
              </a:xfrm>
              <a:prstGeom prst="rect">
                <a:avLst/>
              </a:prstGeom>
              <a:blipFill>
                <a:blip r:embed="rId5"/>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11" grpId="0"/>
    </p:bld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2" y="695274"/>
            <a:ext cx="7638406" cy="442878"/>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构造可观测性规范分解的变换矩阵</a:t>
            </a: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2797166" y="1385488"/>
                <a:ext cx="5495106" cy="399573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m:rPr>
                              <m:sty m:val="p"/>
                            </m:rPr>
                            <a:rPr lang="zh-CN" altLang="en-US" i="0">
                              <a:solidFill>
                                <a:srgbClr val="000000"/>
                              </a:solidFill>
                              <a:latin typeface="Cambria Math" panose="02040503050406030204" pitchFamily="18" charset="0"/>
                            </a:rPr>
                            <m:t>P</m:t>
                          </m:r>
                        </m:e>
                        <m:sub>
                          <m:r>
                            <m:rPr>
                              <m:sty m:val="p"/>
                            </m:rPr>
                            <a:rPr lang="zh-CN" altLang="en-US" i="0">
                              <a:solidFill>
                                <a:srgbClr val="000000"/>
                              </a:solidFill>
                              <a:latin typeface="Cambria Math" panose="02040503050406030204" pitchFamily="18" charset="0"/>
                            </a:rPr>
                            <m:t>o</m:t>
                          </m:r>
                        </m:sub>
                      </m:sSub>
                      <m:r>
                        <a:rPr lang="zh-CN" altLang="en-US" i="0">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m:rPr>
                                    <m:sty m:val="p"/>
                                  </m:rPr>
                                  <a:rPr lang="zh-CN" altLang="en-US" i="0">
                                    <a:solidFill>
                                      <a:srgbClr val="000000"/>
                                    </a:solidFill>
                                    <a:latin typeface="Cambria Math" panose="02040503050406030204" pitchFamily="18" charset="0"/>
                                  </a:rPr>
                                  <m:t>C</m:t>
                                </m:r>
                              </m:e>
                            </m:mr>
                            <m:mr>
                              <m:e>
                                <m:r>
                                  <m:rPr>
                                    <m:nor/>
                                  </m:rPr>
                                  <a:rPr lang="zh-CN" altLang="en-US" i="0">
                                    <a:solidFill>
                                      <a:srgbClr val="000000"/>
                                    </a:solidFill>
                                    <a:latin typeface="Cambria Math" panose="02040503050406030204" pitchFamily="18" charset="0"/>
                                  </a:rPr>
                                  <m:t>CA</m:t>
                                </m:r>
                              </m:e>
                            </m:mr>
                            <m:mr>
                              <m:e>
                                <m:r>
                                  <a:rPr lang="zh-CN" altLang="en-US" i="1">
                                    <a:solidFill>
                                      <a:srgbClr val="000000"/>
                                    </a:solidFill>
                                    <a:latin typeface="Cambria Math" panose="02040503050406030204" pitchFamily="18" charset="0"/>
                                  </a:rPr>
                                  <m:t>⋯</m:t>
                                </m:r>
                              </m:e>
                            </m:mr>
                            <m:mr>
                              <m:e>
                                <m:sSub>
                                  <m:sSubPr>
                                    <m:ctrlPr>
                                      <a:rPr lang="zh-CN" altLang="en-US" i="1">
                                        <a:solidFill>
                                          <a:srgbClr val="000000"/>
                                        </a:solidFill>
                                        <a:latin typeface="Cambria Math" panose="02040503050406030204" pitchFamily="18" charset="0"/>
                                      </a:rPr>
                                    </m:ctrlPr>
                                  </m:sSubPr>
                                  <m:e>
                                    <m:r>
                                      <m:rPr>
                                        <m:sty m:val="p"/>
                                      </m:rPr>
                                      <a:rPr lang="zh-CN" altLang="en-US" i="0">
                                        <a:solidFill>
                                          <a:srgbClr val="000000"/>
                                        </a:solidFill>
                                        <a:latin typeface="Cambria Math" panose="02040503050406030204" pitchFamily="18" charset="0"/>
                                      </a:rPr>
                                      <m:t>P</m:t>
                                    </m:r>
                                  </m:e>
                                  <m:sub>
                                    <m:r>
                                      <a:rPr lang="zh-CN" altLang="en-US" i="0">
                                        <a:solidFill>
                                          <a:srgbClr val="000000"/>
                                        </a:solidFill>
                                        <a:latin typeface="Cambria Math" panose="02040503050406030204" pitchFamily="18" charset="0"/>
                                      </a:rPr>
                                      <m:t>3</m:t>
                                    </m:r>
                                  </m:sub>
                                </m:sSub>
                              </m:e>
                            </m:mr>
                          </m:m>
                        </m:e>
                      </m:d>
                      <m:r>
                        <a:rPr lang="zh-CN" altLang="en-US" i="0">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0">
                                    <a:solidFill>
                                      <a:srgbClr val="000000"/>
                                    </a:solidFill>
                                    <a:latin typeface="Cambria Math" panose="02040503050406030204" pitchFamily="18" charset="0"/>
                                  </a:rPr>
                                  <m:t>0</m:t>
                                </m:r>
                              </m:e>
                              <m:e>
                                <m:r>
                                  <a:rPr lang="zh-CN" altLang="en-US" i="0">
                                    <a:solidFill>
                                      <a:srgbClr val="000000"/>
                                    </a:solidFill>
                                    <a:latin typeface="Cambria Math" panose="02040503050406030204" pitchFamily="18" charset="0"/>
                                  </a:rPr>
                                  <m:t>1</m:t>
                                </m:r>
                              </m:e>
                              <m:e>
                                <m:r>
                                  <m:rPr>
                                    <m:nor/>
                                  </m:rPr>
                                  <a:rPr lang="zh-CN" altLang="en-US" i="0">
                                    <a:solidFill>
                                      <a:srgbClr val="000000"/>
                                    </a:solidFill>
                                    <a:latin typeface="Cambria Math" panose="02040503050406030204" pitchFamily="18" charset="0"/>
                                  </a:rPr>
                                  <m:t>−2</m:t>
                                </m:r>
                              </m:e>
                            </m:mr>
                            <m:mr>
                              <m:e>
                                <m:r>
                                  <a:rPr lang="zh-CN" altLang="en-US" i="0">
                                    <a:solidFill>
                                      <a:srgbClr val="000000"/>
                                    </a:solidFill>
                                    <a:latin typeface="Cambria Math" panose="02040503050406030204" pitchFamily="18" charset="0"/>
                                  </a:rPr>
                                  <m:t>1</m:t>
                                </m:r>
                              </m:e>
                              <m:e>
                                <m:r>
                                  <m:rPr>
                                    <m:nor/>
                                  </m:rPr>
                                  <a:rPr lang="zh-CN" altLang="en-US" i="0">
                                    <a:solidFill>
                                      <a:srgbClr val="000000"/>
                                    </a:solidFill>
                                    <a:latin typeface="Cambria Math" panose="02040503050406030204" pitchFamily="18" charset="0"/>
                                  </a:rPr>
                                  <m:t>−2</m:t>
                                </m:r>
                              </m:e>
                              <m:e>
                                <m:r>
                                  <a:rPr lang="zh-CN" altLang="en-US" i="0">
                                    <a:solidFill>
                                      <a:srgbClr val="000000"/>
                                    </a:solidFill>
                                    <a:latin typeface="Cambria Math" panose="02040503050406030204" pitchFamily="18" charset="0"/>
                                  </a:rPr>
                                  <m:t>3</m:t>
                                </m:r>
                              </m:e>
                            </m:mr>
                            <m:mr>
                              <m:e>
                                <m:r>
                                  <a:rPr lang="zh-CN" altLang="en-US" i="0">
                                    <a:solidFill>
                                      <a:srgbClr val="000000"/>
                                    </a:solidFill>
                                    <a:latin typeface="Cambria Math" panose="02040503050406030204" pitchFamily="18" charset="0"/>
                                  </a:rPr>
                                  <m:t>0</m:t>
                                </m:r>
                              </m:e>
                              <m:e>
                                <m:r>
                                  <a:rPr lang="zh-CN" altLang="en-US" i="0">
                                    <a:solidFill>
                                      <a:srgbClr val="000000"/>
                                    </a:solidFill>
                                    <a:latin typeface="Cambria Math" panose="02040503050406030204" pitchFamily="18" charset="0"/>
                                  </a:rPr>
                                  <m:t>0</m:t>
                                </m:r>
                              </m:e>
                              <m:e>
                                <m:r>
                                  <a:rPr lang="zh-CN" altLang="en-US" i="0">
                                    <a:solidFill>
                                      <a:srgbClr val="000000"/>
                                    </a:solidFill>
                                    <a:latin typeface="Cambria Math" panose="02040503050406030204" pitchFamily="18" charset="0"/>
                                  </a:rPr>
                                  <m:t>1</m:t>
                                </m:r>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797166" y="1385488"/>
                <a:ext cx="5495106" cy="3995737"/>
              </a:xfrm>
              <a:prstGeom prst="rect">
                <a:avLst/>
              </a:prstGeom>
              <a:blipFill>
                <a:blip r:embed="rId4"/>
                <a:stretch>
                  <a:fillRect/>
                </a:stretch>
              </a:blipFill>
            </p:spPr>
            <p:txBody>
              <a:bodyPr/>
              <a:lstStyle/>
              <a:p>
                <a:r>
                  <a:rPr lang="zh-CN" altLang="en-US">
                    <a:noFill/>
                  </a:rPr>
                  <a:t> </a:t>
                </a:r>
              </a:p>
            </p:txBody>
          </p:sp>
        </mc:Fallback>
      </mc:AlternateContent>
      <p:grpSp>
        <p:nvGrpSpPr>
          <p:cNvPr id="4" name="组合 3"/>
          <p:cNvGrpSpPr/>
          <p:nvPr/>
        </p:nvGrpSpPr>
        <p:grpSpPr>
          <a:xfrm>
            <a:off x="282982" y="2882976"/>
            <a:ext cx="7638406" cy="2049829"/>
            <a:chOff x="282982" y="2882976"/>
            <a:chExt cx="7638406" cy="2049829"/>
          </a:xfrm>
        </p:grpSpPr>
        <p:sp>
          <p:nvSpPr>
            <p:cNvPr id="11" name="矩形 10"/>
            <p:cNvSpPr/>
            <p:nvPr/>
          </p:nvSpPr>
          <p:spPr>
            <a:xfrm>
              <a:off x="282982" y="2882976"/>
              <a:ext cx="7638406" cy="455253"/>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其中</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为与</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C</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CA</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线性无关的任取行向量</a:t>
              </a:r>
              <a:r>
                <a:rPr lang="zh-CN" altLang="en-US" dirty="0">
                  <a:solidFill>
                    <a:sysClr val="windowText" lastClr="000000"/>
                  </a:solidFill>
                  <a:latin typeface="宋体" panose="02010600030101010101" pitchFamily="2" charset="-122"/>
                  <a:ea typeface="宋体" panose="02010600030101010101" pitchFamily="2" charset="-122"/>
                </a:rPr>
                <a:t>。求出</a:t>
              </a: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5" name="对象 4"/>
                <p:cNvSpPr txBox="1"/>
                <p:nvPr/>
              </p:nvSpPr>
              <p:spPr>
                <a:xfrm>
                  <a:off x="1311002" y="2978818"/>
                  <a:ext cx="2593032" cy="195398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𝑃</m:t>
                            </m:r>
                          </m:e>
                          <m:sub>
                            <m:r>
                              <a:rPr lang="zh-CN" altLang="en-US" i="1">
                                <a:solidFill>
                                  <a:srgbClr val="000000"/>
                                </a:solidFill>
                                <a:latin typeface="Cambria Math" panose="02040503050406030204" pitchFamily="18" charset="0"/>
                              </a:rPr>
                              <m:t>3</m:t>
                            </m:r>
                          </m:sub>
                        </m:sSub>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
                          </m:e>
                        </m:d>
                      </m:oMath>
                    </m:oMathPara>
                  </a14:m>
                  <a:endParaRPr lang="zh-CN" altLang="en-US" dirty="0"/>
                </a:p>
              </p:txBody>
            </p:sp>
          </mc:Choice>
          <mc:Fallback xmlns="">
            <p:sp>
              <p:nvSpPr>
                <p:cNvPr id="5" name="对象 4"/>
                <p:cNvSpPr txBox="1">
                  <a:spLocks noRot="1" noChangeAspect="1" noMove="1" noResize="1" noEditPoints="1" noAdjustHandles="1" noChangeArrowheads="1" noChangeShapeType="1" noTextEdit="1"/>
                </p:cNvSpPr>
                <p:nvPr/>
              </p:nvSpPr>
              <p:spPr>
                <a:xfrm>
                  <a:off x="1311002" y="2978818"/>
                  <a:ext cx="2593032" cy="1953987"/>
                </a:xfrm>
                <a:prstGeom prst="rect">
                  <a:avLst/>
                </a:prstGeom>
                <a:blipFill>
                  <a:blip r:embed="rId5"/>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7" name="对象 6"/>
              <p:cNvSpPr txBox="1"/>
              <p:nvPr/>
            </p:nvSpPr>
            <p:spPr>
              <a:xfrm>
                <a:off x="3203848" y="3574391"/>
                <a:ext cx="5495106" cy="277750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Sup>
                        <m:sSubSupPr>
                          <m:ctrlPr>
                            <a:rPr lang="zh-CN" altLang="en-US" i="1">
                              <a:solidFill>
                                <a:srgbClr val="000000"/>
                              </a:solidFill>
                              <a:latin typeface="Cambria Math" panose="02040503050406030204" pitchFamily="18" charset="0"/>
                            </a:rPr>
                          </m:ctrlPr>
                        </m:sSubSupPr>
                        <m:e>
                          <m:r>
                            <m:rPr>
                              <m:sty m:val="p"/>
                            </m:rPr>
                            <a:rPr lang="zh-CN" altLang="en-US" i="0">
                              <a:solidFill>
                                <a:srgbClr val="000000"/>
                              </a:solidFill>
                              <a:latin typeface="Cambria Math" panose="02040503050406030204" pitchFamily="18" charset="0"/>
                            </a:rPr>
                            <m:t>P</m:t>
                          </m:r>
                        </m:e>
                        <m:sub>
                          <m:r>
                            <a:rPr lang="zh-CN" altLang="en-US" i="1">
                              <a:solidFill>
                                <a:srgbClr val="000000"/>
                              </a:solidFill>
                              <a:latin typeface="Cambria Math" panose="02040503050406030204" pitchFamily="18" charset="0"/>
                            </a:rPr>
                            <m:t>𝑜</m:t>
                          </m:r>
                        </m:sub>
                        <m:sup>
                          <m:r>
                            <m:rPr>
                              <m:nor/>
                            </m:rPr>
                            <a:rPr lang="zh-CN" altLang="en-US" i="0">
                              <a:solidFill>
                                <a:srgbClr val="000000"/>
                              </a:solidFill>
                              <a:latin typeface="Cambria Math" panose="02040503050406030204" pitchFamily="18" charset="0"/>
                            </a:rPr>
                            <m:t>−1</m:t>
                          </m:r>
                        </m:sup>
                      </m:sSubSup>
                      <m:r>
                        <a:rPr lang="zh-CN" altLang="en-US" i="0">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0">
                                    <a:solidFill>
                                      <a:srgbClr val="000000"/>
                                    </a:solidFill>
                                    <a:latin typeface="Cambria Math" panose="02040503050406030204" pitchFamily="18" charset="0"/>
                                  </a:rPr>
                                  <m:t>2</m:t>
                                </m:r>
                              </m:e>
                              <m:e>
                                <m:r>
                                  <a:rPr lang="zh-CN" altLang="en-US" i="0">
                                    <a:solidFill>
                                      <a:srgbClr val="000000"/>
                                    </a:solidFill>
                                    <a:latin typeface="Cambria Math" panose="02040503050406030204" pitchFamily="18" charset="0"/>
                                  </a:rPr>
                                  <m:t>1</m:t>
                                </m:r>
                              </m:e>
                              <m:e>
                                <m:r>
                                  <a:rPr lang="zh-CN" altLang="en-US" i="0">
                                    <a:solidFill>
                                      <a:srgbClr val="000000"/>
                                    </a:solidFill>
                                    <a:latin typeface="Cambria Math" panose="02040503050406030204" pitchFamily="18" charset="0"/>
                                  </a:rPr>
                                  <m:t>1</m:t>
                                </m:r>
                              </m:e>
                            </m:mr>
                            <m:mr>
                              <m:e>
                                <m:r>
                                  <a:rPr lang="zh-CN" altLang="en-US" i="0">
                                    <a:solidFill>
                                      <a:srgbClr val="000000"/>
                                    </a:solidFill>
                                    <a:latin typeface="Cambria Math" panose="02040503050406030204" pitchFamily="18" charset="0"/>
                                  </a:rPr>
                                  <m:t>1</m:t>
                                </m:r>
                              </m:e>
                              <m:e>
                                <m:r>
                                  <a:rPr lang="zh-CN" altLang="en-US" i="0">
                                    <a:solidFill>
                                      <a:srgbClr val="000000"/>
                                    </a:solidFill>
                                    <a:latin typeface="Cambria Math" panose="02040503050406030204" pitchFamily="18" charset="0"/>
                                  </a:rPr>
                                  <m:t>0</m:t>
                                </m:r>
                              </m:e>
                              <m:e>
                                <m:r>
                                  <a:rPr lang="zh-CN" altLang="en-US" i="0">
                                    <a:solidFill>
                                      <a:srgbClr val="000000"/>
                                    </a:solidFill>
                                    <a:latin typeface="Cambria Math" panose="02040503050406030204" pitchFamily="18" charset="0"/>
                                  </a:rPr>
                                  <m:t>2</m:t>
                                </m:r>
                              </m:e>
                            </m:mr>
                            <m:mr>
                              <m:e>
                                <m:r>
                                  <a:rPr lang="zh-CN" altLang="en-US" i="0">
                                    <a:solidFill>
                                      <a:srgbClr val="000000"/>
                                    </a:solidFill>
                                    <a:latin typeface="Cambria Math" panose="02040503050406030204" pitchFamily="18" charset="0"/>
                                  </a:rPr>
                                  <m:t>0</m:t>
                                </m:r>
                              </m:e>
                              <m:e>
                                <m:r>
                                  <a:rPr lang="zh-CN" altLang="en-US" i="0">
                                    <a:solidFill>
                                      <a:srgbClr val="000000"/>
                                    </a:solidFill>
                                    <a:latin typeface="Cambria Math" panose="02040503050406030204" pitchFamily="18" charset="0"/>
                                  </a:rPr>
                                  <m:t>0</m:t>
                                </m:r>
                              </m:e>
                              <m:e>
                                <m:r>
                                  <a:rPr lang="zh-CN" altLang="en-US" i="0">
                                    <a:solidFill>
                                      <a:srgbClr val="000000"/>
                                    </a:solidFill>
                                    <a:latin typeface="Cambria Math" panose="02040503050406030204" pitchFamily="18" charset="0"/>
                                  </a:rPr>
                                  <m:t>1</m:t>
                                </m:r>
                              </m:e>
                            </m:mr>
                          </m:m>
                        </m:e>
                      </m:d>
                    </m:oMath>
                  </m:oMathPara>
                </a14:m>
                <a:endParaRPr lang="zh-CN" altLang="en-US" dirty="0"/>
              </a:p>
            </p:txBody>
          </p:sp>
        </mc:Choice>
        <mc:Fallback xmlns="">
          <p:sp>
            <p:nvSpPr>
              <p:cNvPr id="7" name="对象 6"/>
              <p:cNvSpPr txBox="1">
                <a:spLocks noRot="1" noChangeAspect="1" noMove="1" noResize="1" noEditPoints="1" noAdjustHandles="1" noChangeArrowheads="1" noChangeShapeType="1" noTextEdit="1"/>
              </p:cNvSpPr>
              <p:nvPr/>
            </p:nvSpPr>
            <p:spPr>
              <a:xfrm>
                <a:off x="3203848" y="3574391"/>
                <a:ext cx="5495106" cy="2777504"/>
              </a:xfrm>
              <a:prstGeom prst="rect">
                <a:avLst/>
              </a:prstGeom>
              <a:blipFill>
                <a:blip r:embed="rId6"/>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7" grpId="0"/>
    </p:bld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13" name="矩形 12"/>
          <p:cNvSpPr/>
          <p:nvPr/>
        </p:nvSpPr>
        <p:spPr>
          <a:xfrm>
            <a:off x="304785" y="3107152"/>
            <a:ext cx="7638406" cy="442878"/>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其中可观测子系统为                     不可观测子系统为</a:t>
            </a:r>
            <a:endParaRPr lang="en-US" altLang="zh-CN" dirty="0">
              <a:solidFill>
                <a:sysClr val="windowText" lastClr="000000"/>
              </a:solidFill>
              <a:latin typeface="宋体" panose="02010600030101010101" pitchFamily="2" charset="-122"/>
              <a:ea typeface="宋体" panose="02010600030101010101" pitchFamily="2" charset="-122"/>
            </a:endParaRPr>
          </a:p>
        </p:txBody>
      </p:sp>
      <p:grpSp>
        <p:nvGrpSpPr>
          <p:cNvPr id="3" name="组合 2"/>
          <p:cNvGrpSpPr/>
          <p:nvPr/>
        </p:nvGrpSpPr>
        <p:grpSpPr>
          <a:xfrm>
            <a:off x="282982" y="695274"/>
            <a:ext cx="7638406" cy="1341075"/>
            <a:chOff x="282982" y="695274"/>
            <a:chExt cx="7638406" cy="1341075"/>
          </a:xfrm>
        </p:grpSpPr>
        <p:sp>
          <p:nvSpPr>
            <p:cNvPr id="75" name="矩形 74"/>
            <p:cNvSpPr/>
            <p:nvPr/>
          </p:nvSpPr>
          <p:spPr>
            <a:xfrm>
              <a:off x="282982" y="695274"/>
              <a:ext cx="7638406" cy="442878"/>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经变换矩阵</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变换后的系统为</a:t>
              </a: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2" name="对象 1"/>
                <p:cNvSpPr txBox="1"/>
                <p:nvPr/>
              </p:nvSpPr>
              <p:spPr>
                <a:xfrm>
                  <a:off x="2051720" y="777263"/>
                  <a:ext cx="1224235" cy="125908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𝑃</m:t>
                            </m:r>
                          </m:e>
                          <m:sub>
                            <m:r>
                              <a:rPr lang="zh-CN" altLang="en-US" i="1">
                                <a:solidFill>
                                  <a:srgbClr val="000000"/>
                                </a:solidFill>
                                <a:latin typeface="Cambria Math" panose="02040503050406030204" pitchFamily="18" charset="0"/>
                              </a:rPr>
                              <m:t>𝑜</m:t>
                            </m:r>
                          </m:sub>
                        </m:sSub>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051720" y="777263"/>
                  <a:ext cx="1224235" cy="1259086"/>
                </a:xfrm>
                <a:prstGeom prst="rect">
                  <a:avLst/>
                </a:prstGeom>
                <a:blipFill>
                  <a:blip r:embed="rId4"/>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5" name="对象 4"/>
              <p:cNvSpPr txBox="1"/>
              <p:nvPr/>
            </p:nvSpPr>
            <p:spPr>
              <a:xfrm>
                <a:off x="1656621" y="1164206"/>
                <a:ext cx="6587787" cy="332427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acc>
                                  <m:accPr>
                                    <m:chr m:val="̇"/>
                                    <m:ctrlPr>
                                      <a:rPr lang="zh-CN" altLang="en-US" i="1">
                                        <a:solidFill>
                                          <a:srgbClr val="000000"/>
                                        </a:solidFill>
                                        <a:latin typeface="Cambria Math" panose="02040503050406030204" pitchFamily="18" charset="0"/>
                                      </a:rPr>
                                    </m:ctrlPr>
                                  </m:acc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acc>
                              </m:e>
                            </m:mr>
                            <m:mr>
                              <m:e>
                                <m:r>
                                  <a:rPr lang="zh-CN" altLang="en-US" i="1">
                                    <a:solidFill>
                                      <a:srgbClr val="000000"/>
                                    </a:solidFill>
                                    <a:latin typeface="Cambria Math" panose="02040503050406030204" pitchFamily="18" charset="0"/>
                                  </a:rPr>
                                  <m:t>⋯</m:t>
                                </m:r>
                              </m:e>
                            </m:m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acc>
                                  </m:e>
                                  <m:sub>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𝑜</m:t>
                                        </m:r>
                                      </m:e>
                                    </m:acc>
                                  </m:sub>
                                </m:sSub>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
                        </m:e>
                      </m:d>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r>
                                      <a:rPr lang="zh-CN" altLang="en-US" i="1">
                                        <a:solidFill>
                                          <a:srgbClr val="000000"/>
                                        </a:solidFill>
                                        <a:latin typeface="Cambria Math" panose="02040503050406030204" pitchFamily="18" charset="0"/>
                                      </a:rPr>
                                      <m:t>𝑜</m:t>
                                    </m:r>
                                  </m:sub>
                                </m:sSub>
                              </m:e>
                            </m:mr>
                            <m:mr>
                              <m:e>
                                <m:r>
                                  <a:rPr lang="zh-CN" altLang="en-US" i="1">
                                    <a:solidFill>
                                      <a:srgbClr val="000000"/>
                                    </a:solidFill>
                                    <a:latin typeface="Cambria Math" panose="02040503050406030204" pitchFamily="18" charset="0"/>
                                  </a:rPr>
                                  <m:t>⋯</m:t>
                                </m:r>
                              </m:e>
                            </m:m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𝑜</m:t>
                                        </m:r>
                                      </m:e>
                                    </m:acc>
                                  </m:sub>
                                </m:sSub>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m:t>
                                </m:r>
                              </m:e>
                            </m:mr>
                            <m:mr>
                              <m:e>
                                <m:r>
                                  <a:rPr lang="zh-CN" altLang="en-US" i="1">
                                    <a:solidFill>
                                      <a:srgbClr val="000000"/>
                                    </a:solidFill>
                                    <a:latin typeface="Cambria Math" panose="02040503050406030204" pitchFamily="18" charset="0"/>
                                  </a:rPr>
                                  <m:t>0</m:t>
                                </m:r>
                              </m:e>
                            </m:mr>
                          </m:m>
                        </m:e>
                      </m:d>
                      <m:r>
                        <a:rPr lang="zh-CN" altLang="en-US" i="1">
                          <a:solidFill>
                            <a:srgbClr val="000000"/>
                          </a:solidFill>
                          <a:latin typeface="Cambria Math" panose="02040503050406030204" pitchFamily="18" charset="0"/>
                        </a:rPr>
                        <m:t>𝑢</m:t>
                      </m:r>
                    </m:oMath>
                    <m:oMath xmlns:m="http://schemas.openxmlformats.org/officeDocument/2006/math">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4"/>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m:t>
                                </m:r>
                              </m:e>
                              <m:e>
                                <m:r>
                                  <a:rPr lang="zh-CN" altLang="en-US" i="1">
                                    <a:solidFill>
                                      <a:srgbClr val="000000"/>
                                    </a:solidFill>
                                    <a:latin typeface="Cambria Math" panose="02040503050406030204" pitchFamily="18" charset="0"/>
                                  </a:rPr>
                                  <m:t>0</m:t>
                                </m:r>
                              </m:e>
                            </m:mr>
                          </m:m>
                        </m:e>
                      </m:d>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r>
                                      <a:rPr lang="zh-CN" altLang="en-US" i="1">
                                        <a:solidFill>
                                          <a:srgbClr val="000000"/>
                                        </a:solidFill>
                                        <a:latin typeface="Cambria Math" panose="02040503050406030204" pitchFamily="18" charset="0"/>
                                      </a:rPr>
                                      <m:t>𝑜</m:t>
                                    </m:r>
                                  </m:sub>
                                </m:sSub>
                              </m:e>
                            </m:mr>
                            <m:mr>
                              <m:e>
                                <m:r>
                                  <a:rPr lang="zh-CN" altLang="en-US" i="1">
                                    <a:solidFill>
                                      <a:srgbClr val="000000"/>
                                    </a:solidFill>
                                    <a:latin typeface="Cambria Math" panose="02040503050406030204" pitchFamily="18" charset="0"/>
                                  </a:rPr>
                                  <m:t>⋯</m:t>
                                </m:r>
                              </m:e>
                            </m:m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𝑜</m:t>
                                        </m:r>
                                      </m:e>
                                    </m:acc>
                                  </m:sub>
                                </m:sSub>
                              </m:e>
                            </m:mr>
                          </m:m>
                        </m:e>
                      </m:d>
                    </m:oMath>
                  </m:oMathPara>
                </a14:m>
                <a:endParaRPr lang="zh-CN" altLang="en-US" dirty="0"/>
              </a:p>
            </p:txBody>
          </p:sp>
        </mc:Choice>
        <mc:Fallback xmlns="">
          <p:sp>
            <p:nvSpPr>
              <p:cNvPr id="5" name="对象 4"/>
              <p:cNvSpPr txBox="1">
                <a:spLocks noRot="1" noChangeAspect="1" noMove="1" noResize="1" noEditPoints="1" noAdjustHandles="1" noChangeArrowheads="1" noChangeShapeType="1" noTextEdit="1"/>
              </p:cNvSpPr>
              <p:nvPr/>
            </p:nvSpPr>
            <p:spPr>
              <a:xfrm>
                <a:off x="1656621" y="1164206"/>
                <a:ext cx="6587787" cy="3324276"/>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对象 6"/>
              <p:cNvSpPr txBox="1"/>
              <p:nvPr/>
            </p:nvSpPr>
            <p:spPr>
              <a:xfrm>
                <a:off x="1092681" y="3550030"/>
                <a:ext cx="4019922" cy="167626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acc>
                                <m:accPr>
                                  <m:chr m:val="̄"/>
                                  <m:ctrlPr>
                                    <a:rPr lang="zh-CN" altLang="en-US" i="1">
                                      <a:solidFill>
                                        <a:srgbClr val="000000"/>
                                      </a:solidFill>
                                      <a:latin typeface="Cambria Math" panose="02040503050406030204" pitchFamily="18" charset="0"/>
                                    </a:rPr>
                                  </m:ctrlPr>
                                </m:accPr>
                                <m:e>
                                  <m:r>
                                    <m:rPr>
                                      <m:sty m:val="p"/>
                                    </m:rPr>
                                    <a:rPr lang="zh-CN" altLang="en-US" i="0">
                                      <a:solidFill>
                                        <a:srgbClr val="000000"/>
                                      </a:solidFill>
                                      <a:latin typeface="Cambria Math" panose="02040503050406030204" pitchFamily="18" charset="0"/>
                                    </a:rPr>
                                    <m:t>x</m:t>
                                  </m:r>
                                </m:e>
                              </m:acc>
                            </m:e>
                          </m:acc>
                        </m:e>
                        <m:sub>
                          <m:r>
                            <a:rPr lang="zh-CN" altLang="en-US" i="0">
                              <a:solidFill>
                                <a:srgbClr val="000000"/>
                              </a:solidFill>
                              <a:latin typeface="Cambria Math" panose="02040503050406030204" pitchFamily="18" charset="0"/>
                            </a:rPr>
                            <m:t>0</m:t>
                          </m:r>
                        </m:sub>
                      </m:sSub>
                      <m:r>
                        <a:rPr lang="zh-CN" altLang="en-US" i="0">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0">
                                    <a:solidFill>
                                      <a:srgbClr val="000000"/>
                                    </a:solidFill>
                                    <a:latin typeface="Cambria Math" panose="02040503050406030204" pitchFamily="18" charset="0"/>
                                  </a:rPr>
                                  <m:t>0</m:t>
                                </m:r>
                              </m:e>
                              <m:e>
                                <m:r>
                                  <a:rPr lang="zh-CN" altLang="en-US" i="0">
                                    <a:solidFill>
                                      <a:srgbClr val="000000"/>
                                    </a:solidFill>
                                    <a:latin typeface="Cambria Math" panose="02040503050406030204" pitchFamily="18" charset="0"/>
                                  </a:rPr>
                                  <m:t>1</m:t>
                                </m:r>
                              </m:e>
                            </m:mr>
                            <m:mr>
                              <m:e>
                                <m:r>
                                  <m:rPr>
                                    <m:nor/>
                                  </m:rPr>
                                  <a:rPr lang="zh-CN" altLang="en-US" i="0">
                                    <a:solidFill>
                                      <a:srgbClr val="000000"/>
                                    </a:solidFill>
                                    <a:latin typeface="Cambria Math" panose="02040503050406030204" pitchFamily="18" charset="0"/>
                                  </a:rPr>
                                  <m:t>−1</m:t>
                                </m:r>
                              </m:e>
                              <m:e>
                                <m:r>
                                  <m:rPr>
                                    <m:nor/>
                                  </m:rPr>
                                  <a:rPr lang="zh-CN" altLang="en-US" i="0">
                                    <a:solidFill>
                                      <a:srgbClr val="000000"/>
                                    </a:solidFill>
                                    <a:latin typeface="Cambria Math" panose="02040503050406030204" pitchFamily="18" charset="0"/>
                                  </a:rPr>
                                  <m:t>−2</m:t>
                                </m:r>
                              </m:e>
                            </m:mr>
                          </m:m>
                        </m:e>
                      </m:d>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m:rPr>
                                  <m:sty m:val="p"/>
                                </m:rPr>
                                <a:rPr lang="zh-CN" altLang="en-US" i="0">
                                  <a:solidFill>
                                    <a:srgbClr val="000000"/>
                                  </a:solidFill>
                                  <a:latin typeface="Cambria Math" panose="02040503050406030204" pitchFamily="18" charset="0"/>
                                </a:rPr>
                                <m:t>x</m:t>
                              </m:r>
                            </m:e>
                          </m:acc>
                        </m:e>
                        <m:sub>
                          <m:r>
                            <a:rPr lang="zh-CN" altLang="en-US" i="0">
                              <a:solidFill>
                                <a:srgbClr val="000000"/>
                              </a:solidFill>
                              <a:latin typeface="Cambria Math" panose="02040503050406030204" pitchFamily="18" charset="0"/>
                            </a:rPr>
                            <m:t>0</m:t>
                          </m:r>
                        </m:sub>
                      </m:sSub>
                      <m:r>
                        <a:rPr lang="zh-CN" altLang="en-US" i="0">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0">
                                    <a:solidFill>
                                      <a:srgbClr val="000000"/>
                                    </a:solidFill>
                                    <a:latin typeface="Cambria Math" panose="02040503050406030204" pitchFamily="18" charset="0"/>
                                  </a:rPr>
                                  <m:t>1</m:t>
                                </m:r>
                              </m:e>
                            </m:mr>
                            <m:mr>
                              <m:e>
                                <m:r>
                                  <m:rPr>
                                    <m:nor/>
                                  </m:rPr>
                                  <a:rPr lang="zh-CN" altLang="en-US" i="0">
                                    <a:solidFill>
                                      <a:srgbClr val="000000"/>
                                    </a:solidFill>
                                    <a:latin typeface="Cambria Math" panose="02040503050406030204" pitchFamily="18" charset="0"/>
                                  </a:rPr>
                                  <m:t>−1</m:t>
                                </m:r>
                              </m:e>
                            </m:mr>
                          </m:m>
                        </m:e>
                      </m:d>
                      <m:r>
                        <m:rPr>
                          <m:sty m:val="p"/>
                        </m:rPr>
                        <a:rPr lang="zh-CN" altLang="en-US" i="0">
                          <a:solidFill>
                            <a:srgbClr val="000000"/>
                          </a:solidFill>
                          <a:latin typeface="Cambria Math" panose="02040503050406030204" pitchFamily="18" charset="0"/>
                        </a:rPr>
                        <m:t>u</m:t>
                      </m:r>
                    </m:oMath>
                  </m:oMathPara>
                </a14:m>
                <a:endParaRPr lang="en-US" altLang="zh-CN" i="0" dirty="0">
                  <a:solidFill>
                    <a:srgbClr val="000000"/>
                  </a:solidFill>
                  <a:latin typeface="Cambria Math" panose="02040503050406030204" pitchFamily="18" charset="0"/>
                </a:endParaRPr>
              </a:p>
              <a:p>
                <a:pPr/>
                <a:br>
                  <a:rPr lang="zh-CN" altLang="en-US" i="0"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m:rPr>
                              <m:sty m:val="p"/>
                            </m:rPr>
                            <a:rPr lang="zh-CN" altLang="en-US" i="0">
                              <a:solidFill>
                                <a:srgbClr val="000000"/>
                              </a:solidFill>
                              <a:latin typeface="Cambria Math" panose="02040503050406030204" pitchFamily="18" charset="0"/>
                            </a:rPr>
                            <m:t>y</m:t>
                          </m:r>
                        </m:e>
                        <m:sub>
                          <m:r>
                            <a:rPr lang="zh-CN" altLang="en-US" i="0">
                              <a:solidFill>
                                <a:srgbClr val="000000"/>
                              </a:solidFill>
                              <a:latin typeface="Cambria Math" panose="02040503050406030204" pitchFamily="18" charset="0"/>
                            </a:rPr>
                            <m:t>1</m:t>
                          </m:r>
                        </m:sub>
                      </m:sSub>
                      <m:r>
                        <a:rPr lang="zh-CN" altLang="en-US" i="0">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0">
                                    <a:solidFill>
                                      <a:srgbClr val="000000"/>
                                    </a:solidFill>
                                    <a:latin typeface="Cambria Math" panose="02040503050406030204" pitchFamily="18" charset="0"/>
                                  </a:rPr>
                                  <m:t>1</m:t>
                                </m:r>
                              </m:e>
                              <m:e>
                                <m:r>
                                  <a:rPr lang="zh-CN" altLang="en-US" i="0">
                                    <a:solidFill>
                                      <a:srgbClr val="000000"/>
                                    </a:solidFill>
                                    <a:latin typeface="Cambria Math" panose="02040503050406030204" pitchFamily="18" charset="0"/>
                                  </a:rPr>
                                  <m:t>0</m:t>
                                </m:r>
                              </m:e>
                            </m:mr>
                          </m:m>
                        </m:e>
                      </m:d>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m:rPr>
                                  <m:sty m:val="p"/>
                                </m:rPr>
                                <a:rPr lang="zh-CN" altLang="en-US" i="0">
                                  <a:solidFill>
                                    <a:srgbClr val="000000"/>
                                  </a:solidFill>
                                  <a:latin typeface="Cambria Math" panose="02040503050406030204" pitchFamily="18" charset="0"/>
                                </a:rPr>
                                <m:t>x</m:t>
                              </m:r>
                            </m:e>
                          </m:acc>
                        </m:e>
                        <m:sub>
                          <m:r>
                            <m:rPr>
                              <m:sty m:val="p"/>
                            </m:rPr>
                            <a:rPr lang="zh-CN" altLang="en-US" i="0">
                              <a:solidFill>
                                <a:srgbClr val="000000"/>
                              </a:solidFill>
                              <a:latin typeface="Cambria Math" panose="02040503050406030204" pitchFamily="18" charset="0"/>
                            </a:rPr>
                            <m:t>o</m:t>
                          </m:r>
                        </m:sub>
                      </m:sSub>
                    </m:oMath>
                  </m:oMathPara>
                </a14:m>
                <a:endParaRPr lang="zh-CN" altLang="en-US" dirty="0"/>
              </a:p>
            </p:txBody>
          </p:sp>
        </mc:Choice>
        <mc:Fallback xmlns="">
          <p:sp>
            <p:nvSpPr>
              <p:cNvPr id="7" name="对象 6"/>
              <p:cNvSpPr txBox="1">
                <a:spLocks noRot="1" noChangeAspect="1" noMove="1" noResize="1" noEditPoints="1" noAdjustHandles="1" noChangeArrowheads="1" noChangeShapeType="1" noTextEdit="1"/>
              </p:cNvSpPr>
              <p:nvPr/>
            </p:nvSpPr>
            <p:spPr>
              <a:xfrm>
                <a:off x="1092681" y="3550030"/>
                <a:ext cx="4019922" cy="1676260"/>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对象 8"/>
              <p:cNvSpPr txBox="1"/>
              <p:nvPr/>
            </p:nvSpPr>
            <p:spPr>
              <a:xfrm>
                <a:off x="5269860" y="3651870"/>
                <a:ext cx="4320281" cy="211551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acc>
                        </m:e>
                        <m:sub>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𝑜</m:t>
                              </m:r>
                            </m:e>
                          </m:acc>
                        </m:sub>
                      </m:sSub>
                      <m:r>
                        <m:rPr>
                          <m:aln/>
                        </m:rP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
                        </m:e>
                      </m:d>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r>
                            <a:rPr lang="zh-CN" altLang="en-US" i="1">
                              <a:solidFill>
                                <a:srgbClr val="000000"/>
                              </a:solidFill>
                              <a:latin typeface="Cambria Math" panose="02040503050406030204" pitchFamily="18" charset="0"/>
                            </a:rPr>
                            <m:t>𝑜</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𝑜</m:t>
                              </m:r>
                            </m:e>
                          </m:acc>
                        </m:sub>
                      </m:sSub>
                    </m:oMath>
                  </m:oMathPara>
                </a14:m>
                <a:endParaRPr lang="en-US" altLang="zh-CN" i="1" dirty="0">
                  <a:solidFill>
                    <a:srgbClr val="000000"/>
                  </a:solidFill>
                  <a:latin typeface="Cambria Math" panose="02040503050406030204" pitchFamily="18" charset="0"/>
                </a:endParaRPr>
              </a:p>
              <a:p>
                <a:pPr/>
                <a:br>
                  <a:rPr lang="zh-CN" alt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𝑦</m:t>
                      </m:r>
                      <m:r>
                        <m:rPr>
                          <m:aln/>
                        </m:rP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0</m:t>
                      </m:r>
                    </m:oMath>
                  </m:oMathPara>
                </a14:m>
                <a:endParaRPr lang="zh-CN" altLang="en-US" dirty="0"/>
              </a:p>
            </p:txBody>
          </p:sp>
        </mc:Choice>
        <mc:Fallback xmlns="">
          <p:sp>
            <p:nvSpPr>
              <p:cNvPr id="9" name="对象 8"/>
              <p:cNvSpPr txBox="1">
                <a:spLocks noRot="1" noChangeAspect="1" noMove="1" noResize="1" noEditPoints="1" noAdjustHandles="1" noChangeArrowheads="1" noChangeShapeType="1" noTextEdit="1"/>
              </p:cNvSpPr>
              <p:nvPr/>
            </p:nvSpPr>
            <p:spPr>
              <a:xfrm>
                <a:off x="5269860" y="3651870"/>
                <a:ext cx="4320281" cy="2115517"/>
              </a:xfrm>
              <a:prstGeom prst="rect">
                <a:avLst/>
              </a:prstGeom>
              <a:blipFill>
                <a:blip r:embed="rId7"/>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13" grpId="0"/>
      <p:bldP spid="7" grpId="0"/>
      <p:bldP spid="9" grpId="0"/>
    </p:bld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2" y="695274"/>
            <a:ext cx="7638406" cy="858377"/>
          </a:xfrm>
          <a:prstGeom prst="rect">
            <a:avLst/>
          </a:prstGeom>
          <a:noFill/>
        </p:spPr>
        <p:txBody>
          <a:bodyPr wrap="square">
            <a:spAutoFit/>
          </a:bodyPr>
          <a:lstStyle/>
          <a:p>
            <a:pPr indent="467995">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(3)</a:t>
            </a:r>
            <a:r>
              <a:rPr lang="zh-CN" altLang="en-US" dirty="0">
                <a:solidFill>
                  <a:sysClr val="windowText" lastClr="000000"/>
                </a:solidFill>
                <a:latin typeface="宋体" panose="02010600030101010101" pitchFamily="2" charset="-122"/>
                <a:ea typeface="宋体" panose="02010600030101010101" pitchFamily="2" charset="-122"/>
              </a:rPr>
              <a:t>按可控</a:t>
            </a:r>
            <a:r>
              <a:rPr lang="en-US" altLang="zh-CN" dirty="0">
                <a:solidFill>
                  <a:sysClr val="windowText" lastClr="000000"/>
                </a:solidFill>
                <a:latin typeface="宋体" panose="02010600030101010101" pitchFamily="2" charset="-122"/>
                <a:ea typeface="宋体" panose="02010600030101010101" pitchFamily="2" charset="-122"/>
              </a:rPr>
              <a:t>/</a:t>
            </a:r>
            <a:r>
              <a:rPr lang="zh-CN" altLang="en-US" dirty="0">
                <a:solidFill>
                  <a:sysClr val="windowText" lastClr="000000"/>
                </a:solidFill>
                <a:latin typeface="宋体" panose="02010600030101010101" pitchFamily="2" charset="-122"/>
                <a:ea typeface="宋体" panose="02010600030101010101" pitchFamily="2" charset="-122"/>
              </a:rPr>
              <a:t>可观测性分解</a:t>
            </a:r>
          </a:p>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在上述按可控性结构分解中，可控子系统的可观测性矩阵为</a:t>
            </a: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11" name="矩形 10"/>
          <p:cNvSpPr/>
          <p:nvPr/>
        </p:nvSpPr>
        <p:spPr>
          <a:xfrm>
            <a:off x="301219" y="2270454"/>
            <a:ext cx="7638406" cy="858377"/>
          </a:xfrm>
          <a:prstGeom prst="rect">
            <a:avLst/>
          </a:prstGeom>
          <a:noFill/>
        </p:spPr>
        <p:txBody>
          <a:bodyPr wrap="square">
            <a:spAutoFit/>
          </a:bodyPr>
          <a:lstStyle/>
          <a:p>
            <a:pPr indent="467995">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rank   =1,</a:t>
            </a:r>
            <a:r>
              <a:rPr lang="zh-CN" altLang="en-US" dirty="0">
                <a:solidFill>
                  <a:sysClr val="windowText" lastClr="000000"/>
                </a:solidFill>
                <a:latin typeface="宋体" panose="02010600030101010101" pitchFamily="2" charset="-122"/>
                <a:ea typeface="宋体" panose="02010600030101010101" pitchFamily="2" charset="-122"/>
              </a:rPr>
              <a:t>故该可控子系统是不可观测的。按可观测性分解，其变换矩阵为</a:t>
            </a: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2" name="对象 1"/>
              <p:cNvSpPr txBox="1"/>
              <p:nvPr/>
            </p:nvSpPr>
            <p:spPr>
              <a:xfrm>
                <a:off x="2800273" y="1547721"/>
                <a:ext cx="4105299" cy="206595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m:rPr>
                              <m:sty m:val="p"/>
                            </m:rPr>
                            <a:rPr lang="zh-CN" altLang="en-US" i="0">
                              <a:solidFill>
                                <a:srgbClr val="000000"/>
                              </a:solidFill>
                              <a:latin typeface="Cambria Math" panose="02040503050406030204" pitchFamily="18" charset="0"/>
                            </a:rPr>
                            <m:t>N</m:t>
                          </m:r>
                        </m:e>
                        <m:sub>
                          <m:r>
                            <a:rPr lang="zh-CN" altLang="en-US" i="0">
                              <a:solidFill>
                                <a:srgbClr val="000000"/>
                              </a:solidFill>
                              <a:latin typeface="Cambria Math" panose="02040503050406030204" pitchFamily="18" charset="0"/>
                            </a:rPr>
                            <m:t>1</m:t>
                          </m:r>
                        </m:sub>
                      </m:sSub>
                      <m:r>
                        <a:rPr lang="zh-CN" altLang="en-US" i="0">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m:rPr>
                                            <m:sty m:val="p"/>
                                          </m:rPr>
                                          <a:rPr lang="zh-CN" altLang="en-US" i="0">
                                            <a:solidFill>
                                              <a:srgbClr val="000000"/>
                                            </a:solidFill>
                                            <a:latin typeface="Cambria Math" panose="02040503050406030204" pitchFamily="18" charset="0"/>
                                          </a:rPr>
                                          <m:t>C</m:t>
                                        </m:r>
                                      </m:e>
                                    </m:acc>
                                  </m:e>
                                  <m:sub>
                                    <m:r>
                                      <m:rPr>
                                        <m:sty m:val="p"/>
                                      </m:rPr>
                                      <a:rPr lang="zh-CN" altLang="en-US" i="0">
                                        <a:solidFill>
                                          <a:srgbClr val="000000"/>
                                        </a:solidFill>
                                        <a:latin typeface="Cambria Math" panose="02040503050406030204" pitchFamily="18" charset="0"/>
                                      </a:rPr>
                                      <m:t>c</m:t>
                                    </m:r>
                                  </m:sub>
                                </m:sSub>
                              </m:e>
                            </m:m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m:rPr>
                                            <m:sty m:val="p"/>
                                          </m:rPr>
                                          <a:rPr lang="zh-CN" altLang="en-US" i="0">
                                            <a:solidFill>
                                              <a:srgbClr val="000000"/>
                                            </a:solidFill>
                                            <a:latin typeface="Cambria Math" panose="02040503050406030204" pitchFamily="18" charset="0"/>
                                          </a:rPr>
                                          <m:t>C</m:t>
                                        </m:r>
                                      </m:e>
                                    </m:acc>
                                  </m:e>
                                  <m:sub>
                                    <m:r>
                                      <m:rPr>
                                        <m:sty m:val="p"/>
                                      </m:rPr>
                                      <a:rPr lang="zh-CN" altLang="en-US" i="0">
                                        <a:solidFill>
                                          <a:srgbClr val="000000"/>
                                        </a:solidFill>
                                        <a:latin typeface="Cambria Math" panose="02040503050406030204" pitchFamily="18" charset="0"/>
                                      </a:rPr>
                                      <m:t>c</m:t>
                                    </m:r>
                                  </m:sub>
                                </m:sSub>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m:rPr>
                                            <m:sty m:val="p"/>
                                          </m:rPr>
                                          <a:rPr lang="zh-CN" altLang="en-US" i="0">
                                            <a:solidFill>
                                              <a:srgbClr val="000000"/>
                                            </a:solidFill>
                                            <a:latin typeface="Cambria Math" panose="02040503050406030204" pitchFamily="18" charset="0"/>
                                          </a:rPr>
                                          <m:t>A</m:t>
                                        </m:r>
                                      </m:e>
                                    </m:acc>
                                  </m:e>
                                  <m:sub>
                                    <m:r>
                                      <m:rPr>
                                        <m:sty m:val="p"/>
                                      </m:rPr>
                                      <a:rPr lang="zh-CN" altLang="en-US" i="0">
                                        <a:solidFill>
                                          <a:srgbClr val="000000"/>
                                        </a:solidFill>
                                        <a:latin typeface="Cambria Math" panose="02040503050406030204" pitchFamily="18" charset="0"/>
                                      </a:rPr>
                                      <m:t>c</m:t>
                                    </m:r>
                                  </m:sub>
                                </m:sSub>
                              </m:e>
                            </m:mr>
                          </m:m>
                        </m:e>
                      </m:d>
                      <m:r>
                        <a:rPr lang="zh-CN" altLang="en-US" i="0">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0">
                                    <a:solidFill>
                                      <a:srgbClr val="000000"/>
                                    </a:solidFill>
                                    <a:latin typeface="Cambria Math" panose="02040503050406030204" pitchFamily="18" charset="0"/>
                                  </a:rPr>
                                  <m:t>1</m:t>
                                </m:r>
                              </m:e>
                              <m:e>
                                <m:r>
                                  <m:rPr>
                                    <m:nor/>
                                  </m:rPr>
                                  <a:rPr lang="zh-CN" altLang="en-US" i="0">
                                    <a:solidFill>
                                      <a:srgbClr val="000000"/>
                                    </a:solidFill>
                                    <a:latin typeface="Cambria Math" panose="02040503050406030204" pitchFamily="18" charset="0"/>
                                  </a:rPr>
                                  <m:t>−1</m:t>
                                </m:r>
                              </m:e>
                            </m:mr>
                            <m:mr>
                              <m:e>
                                <m:r>
                                  <m:rPr>
                                    <m:nor/>
                                  </m:rPr>
                                  <a:rPr lang="zh-CN" altLang="en-US" i="0">
                                    <a:solidFill>
                                      <a:srgbClr val="000000"/>
                                    </a:solidFill>
                                    <a:latin typeface="Cambria Math" panose="02040503050406030204" pitchFamily="18" charset="0"/>
                                  </a:rPr>
                                  <m:t>−1</m:t>
                                </m:r>
                              </m:e>
                              <m:e>
                                <m:r>
                                  <a:rPr lang="zh-CN" altLang="en-US" i="0">
                                    <a:solidFill>
                                      <a:srgbClr val="000000"/>
                                    </a:solidFill>
                                    <a:latin typeface="Cambria Math" panose="02040503050406030204" pitchFamily="18" charset="0"/>
                                  </a:rPr>
                                  <m:t>1</m:t>
                                </m:r>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800273" y="1547721"/>
                <a:ext cx="4105299" cy="206595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1273667" y="2355726"/>
                <a:ext cx="575791" cy="64159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𝑁</m:t>
                          </m:r>
                        </m:e>
                        <m:sub>
                          <m:r>
                            <a:rPr lang="zh-CN" altLang="en-US" i="1">
                              <a:solidFill>
                                <a:srgbClr val="000000"/>
                              </a:solidFill>
                              <a:latin typeface="Cambria Math" panose="02040503050406030204" pitchFamily="18" charset="0"/>
                            </a:rPr>
                            <m:t>1</m:t>
                          </m:r>
                        </m:sub>
                      </m:sSub>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1273667" y="2355726"/>
                <a:ext cx="575791" cy="641598"/>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对象 5"/>
              <p:cNvSpPr txBox="1"/>
              <p:nvPr/>
            </p:nvSpPr>
            <p:spPr>
              <a:xfrm>
                <a:off x="2124074" y="2781300"/>
                <a:ext cx="4608165" cy="137503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m:rPr>
                              <m:sty m:val="p"/>
                            </m:rPr>
                            <a:rPr lang="zh-CN" altLang="en-US" i="0">
                              <a:solidFill>
                                <a:srgbClr val="000000"/>
                              </a:solidFill>
                              <a:latin typeface="Cambria Math" panose="02040503050406030204" pitchFamily="18" charset="0"/>
                            </a:rPr>
                            <m:t>P</m:t>
                          </m:r>
                        </m:e>
                        <m:sub>
                          <m:r>
                            <m:rPr>
                              <m:nor/>
                            </m:rPr>
                            <a:rPr lang="zh-CN" altLang="en-US" i="0">
                              <a:solidFill>
                                <a:srgbClr val="000000"/>
                              </a:solidFill>
                              <a:latin typeface="Cambria Math" panose="02040503050406030204" pitchFamily="18" charset="0"/>
                            </a:rPr>
                            <m:t>o</m:t>
                          </m:r>
                          <m:r>
                            <m:rPr>
                              <m:nor/>
                            </m:rPr>
                            <a:rPr lang="zh-CN" altLang="en-US" i="0">
                              <a:solidFill>
                                <a:srgbClr val="000000"/>
                              </a:solidFill>
                              <a:latin typeface="Cambria Math" panose="02040503050406030204" pitchFamily="18" charset="0"/>
                            </a:rPr>
                            <m:t>1</m:t>
                          </m:r>
                        </m:sub>
                      </m:sSub>
                      <m:r>
                        <a:rPr lang="zh-CN" altLang="en-US" i="0">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bar>
                                      <m:barPr>
                                        <m:pos m:val="top"/>
                                        <m:ctrlPr>
                                          <a:rPr lang="zh-CN" altLang="en-US" i="1">
                                            <a:solidFill>
                                              <a:srgbClr val="000000"/>
                                            </a:solidFill>
                                            <a:latin typeface="Cambria Math" panose="02040503050406030204" pitchFamily="18" charset="0"/>
                                          </a:rPr>
                                        </m:ctrlPr>
                                      </m:barPr>
                                      <m:e>
                                        <m:r>
                                          <m:rPr>
                                            <m:sty m:val="p"/>
                                          </m:rPr>
                                          <a:rPr lang="zh-CN" altLang="en-US" i="0">
                                            <a:solidFill>
                                              <a:srgbClr val="000000"/>
                                            </a:solidFill>
                                            <a:latin typeface="Cambria Math" panose="02040503050406030204" pitchFamily="18" charset="0"/>
                                          </a:rPr>
                                          <m:t>C</m:t>
                                        </m:r>
                                      </m:e>
                                    </m:bar>
                                  </m:e>
                                  <m:sub>
                                    <m:r>
                                      <m:rPr>
                                        <m:sty m:val="p"/>
                                      </m:rPr>
                                      <a:rPr lang="zh-CN" altLang="en-US" i="0">
                                        <a:solidFill>
                                          <a:srgbClr val="000000"/>
                                        </a:solidFill>
                                        <a:latin typeface="Cambria Math" panose="02040503050406030204" pitchFamily="18" charset="0"/>
                                      </a:rPr>
                                      <m:t>c</m:t>
                                    </m:r>
                                  </m:sub>
                                </m:sSub>
                              </m:e>
                            </m:mr>
                            <m:mr>
                              <m:e>
                                <m:sSub>
                                  <m:sSubPr>
                                    <m:ctrlPr>
                                      <a:rPr lang="zh-CN" altLang="en-US" i="1">
                                        <a:solidFill>
                                          <a:srgbClr val="000000"/>
                                        </a:solidFill>
                                        <a:latin typeface="Cambria Math" panose="02040503050406030204" pitchFamily="18" charset="0"/>
                                      </a:rPr>
                                    </m:ctrlPr>
                                  </m:sSubPr>
                                  <m:e>
                                    <m:r>
                                      <m:rPr>
                                        <m:sty m:val="p"/>
                                      </m:rPr>
                                      <a:rPr lang="zh-CN" altLang="en-US" i="0">
                                        <a:solidFill>
                                          <a:srgbClr val="000000"/>
                                        </a:solidFill>
                                        <a:latin typeface="Cambria Math" panose="02040503050406030204" pitchFamily="18" charset="0"/>
                                      </a:rPr>
                                      <m:t>P</m:t>
                                    </m:r>
                                  </m:e>
                                  <m:sub>
                                    <m:r>
                                      <a:rPr lang="zh-CN" altLang="en-US" i="0">
                                        <a:solidFill>
                                          <a:srgbClr val="000000"/>
                                        </a:solidFill>
                                        <a:latin typeface="Cambria Math" panose="02040503050406030204" pitchFamily="18" charset="0"/>
                                      </a:rPr>
                                      <m:t>2</m:t>
                                    </m:r>
                                  </m:sub>
                                </m:sSub>
                              </m:e>
                            </m:mr>
                          </m:m>
                        </m:e>
                      </m:d>
                      <m:r>
                        <a:rPr lang="zh-CN" altLang="en-US" i="0">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0">
                                    <a:solidFill>
                                      <a:srgbClr val="000000"/>
                                    </a:solidFill>
                                    <a:latin typeface="Cambria Math" panose="02040503050406030204" pitchFamily="18" charset="0"/>
                                  </a:rPr>
                                  <m:t>1</m:t>
                                </m:r>
                              </m:e>
                              <m:e>
                                <m:r>
                                  <m:rPr>
                                    <m:nor/>
                                  </m:rPr>
                                  <a:rPr lang="zh-CN" altLang="en-US" i="0">
                                    <a:solidFill>
                                      <a:srgbClr val="000000"/>
                                    </a:solidFill>
                                    <a:latin typeface="Cambria Math" panose="02040503050406030204" pitchFamily="18" charset="0"/>
                                  </a:rPr>
                                  <m:t>−1</m:t>
                                </m:r>
                              </m:e>
                            </m:mr>
                            <m:mr>
                              <m:e>
                                <m:r>
                                  <a:rPr lang="zh-CN" altLang="en-US" i="0">
                                    <a:solidFill>
                                      <a:srgbClr val="000000"/>
                                    </a:solidFill>
                                    <a:latin typeface="Cambria Math" panose="02040503050406030204" pitchFamily="18" charset="0"/>
                                  </a:rPr>
                                  <m:t>0</m:t>
                                </m:r>
                              </m:e>
                              <m:e>
                                <m:r>
                                  <a:rPr lang="zh-CN" altLang="en-US" i="0">
                                    <a:solidFill>
                                      <a:srgbClr val="000000"/>
                                    </a:solidFill>
                                    <a:latin typeface="Cambria Math" panose="02040503050406030204" pitchFamily="18" charset="0"/>
                                  </a:rPr>
                                  <m:t>1</m:t>
                                </m:r>
                              </m:e>
                            </m:mr>
                          </m:m>
                        </m:e>
                      </m:d>
                      <m:r>
                        <m:rPr>
                          <m:nor/>
                        </m:rPr>
                        <a:rPr lang="zh-CN" altLang="en-US" i="0">
                          <a:solidFill>
                            <a:srgbClr val="000000"/>
                          </a:solidFill>
                          <a:latin typeface="Cambria Math" panose="02040503050406030204" pitchFamily="18" charset="0"/>
                        </a:rPr>
                        <m:t>,</m:t>
                      </m:r>
                      <m:sSubSup>
                        <m:sSubSupPr>
                          <m:ctrlPr>
                            <a:rPr lang="zh-CN" altLang="en-US" i="1">
                              <a:solidFill>
                                <a:srgbClr val="000000"/>
                              </a:solidFill>
                              <a:latin typeface="Cambria Math" panose="02040503050406030204" pitchFamily="18" charset="0"/>
                            </a:rPr>
                          </m:ctrlPr>
                        </m:sSubSupPr>
                        <m:e>
                          <m:r>
                            <m:rPr>
                              <m:nor/>
                            </m:rPr>
                            <a:rPr lang="zh-CN" altLang="en-US" i="0">
                              <a:solidFill>
                                <a:srgbClr val="000000"/>
                              </a:solidFill>
                              <a:latin typeface="Cambria Math" panose="02040503050406030204" pitchFamily="18" charset="0"/>
                            </a:rPr>
                            <m:t>P</m:t>
                          </m:r>
                        </m:e>
                        <m:sub>
                          <m:r>
                            <m:rPr>
                              <m:nor/>
                            </m:rPr>
                            <a:rPr lang="zh-CN" altLang="en-US" i="0">
                              <a:solidFill>
                                <a:srgbClr val="000000"/>
                              </a:solidFill>
                              <a:latin typeface="Cambria Math" panose="02040503050406030204" pitchFamily="18" charset="0"/>
                            </a:rPr>
                            <m:t>o</m:t>
                          </m:r>
                          <m:r>
                            <m:rPr>
                              <m:nor/>
                            </m:rPr>
                            <a:rPr lang="zh-CN" altLang="en-US" i="0">
                              <a:solidFill>
                                <a:srgbClr val="000000"/>
                              </a:solidFill>
                              <a:latin typeface="Cambria Math" panose="02040503050406030204" pitchFamily="18" charset="0"/>
                            </a:rPr>
                            <m:t>1</m:t>
                          </m:r>
                        </m:sub>
                        <m:sup>
                          <m:r>
                            <m:rPr>
                              <m:nor/>
                            </m:rPr>
                            <a:rPr lang="zh-CN" altLang="en-US" i="0">
                              <a:solidFill>
                                <a:srgbClr val="000000"/>
                              </a:solidFill>
                              <a:latin typeface="Cambria Math" panose="02040503050406030204" pitchFamily="18" charset="0"/>
                            </a:rPr>
                            <m:t>−1</m:t>
                          </m:r>
                        </m:sup>
                      </m:sSubSup>
                      <m:r>
                        <a:rPr lang="zh-CN" altLang="en-US" i="0">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0">
                                    <a:solidFill>
                                      <a:srgbClr val="000000"/>
                                    </a:solidFill>
                                    <a:latin typeface="Cambria Math" panose="02040503050406030204" pitchFamily="18" charset="0"/>
                                  </a:rPr>
                                  <m:t>1</m:t>
                                </m:r>
                              </m:e>
                              <m:e>
                                <m:r>
                                  <a:rPr lang="zh-CN" altLang="en-US" i="0">
                                    <a:solidFill>
                                      <a:srgbClr val="000000"/>
                                    </a:solidFill>
                                    <a:latin typeface="Cambria Math" panose="02040503050406030204" pitchFamily="18" charset="0"/>
                                  </a:rPr>
                                  <m:t>1</m:t>
                                </m:r>
                              </m:e>
                            </m:mr>
                            <m:mr>
                              <m:e>
                                <m:r>
                                  <a:rPr lang="zh-CN" altLang="en-US" i="0">
                                    <a:solidFill>
                                      <a:srgbClr val="000000"/>
                                    </a:solidFill>
                                    <a:latin typeface="Cambria Math" panose="02040503050406030204" pitchFamily="18" charset="0"/>
                                  </a:rPr>
                                  <m:t>0</m:t>
                                </m:r>
                              </m:e>
                              <m:e>
                                <m:r>
                                  <a:rPr lang="zh-CN" altLang="en-US" i="0">
                                    <a:solidFill>
                                      <a:srgbClr val="000000"/>
                                    </a:solidFill>
                                    <a:latin typeface="Cambria Math" panose="02040503050406030204" pitchFamily="18" charset="0"/>
                                  </a:rPr>
                                  <m:t>1</m:t>
                                </m:r>
                              </m:e>
                            </m:mr>
                          </m:m>
                        </m:e>
                      </m:d>
                    </m:oMath>
                  </m:oMathPara>
                </a14:m>
                <a:endParaRPr lang="zh-CN" altLang="en-US" dirty="0"/>
              </a:p>
            </p:txBody>
          </p:sp>
        </mc:Choice>
        <mc:Fallback xmlns="">
          <p:sp>
            <p:nvSpPr>
              <p:cNvPr id="6" name="对象 5"/>
              <p:cNvSpPr txBox="1">
                <a:spLocks noRot="1" noChangeAspect="1" noMove="1" noResize="1" noEditPoints="1" noAdjustHandles="1" noChangeArrowheads="1" noChangeShapeType="1" noTextEdit="1"/>
              </p:cNvSpPr>
              <p:nvPr/>
            </p:nvSpPr>
            <p:spPr>
              <a:xfrm>
                <a:off x="2124074" y="2781300"/>
                <a:ext cx="4608165" cy="1375036"/>
              </a:xfrm>
              <a:prstGeom prst="rect">
                <a:avLst/>
              </a:prstGeom>
              <a:blipFill>
                <a:blip r:embed="rId6"/>
                <a:stretch>
                  <a:fillRect/>
                </a:stretch>
              </a:blipFill>
            </p:spPr>
            <p:txBody>
              <a:bodyPr/>
              <a:lstStyle/>
              <a:p>
                <a:r>
                  <a:rPr lang="zh-CN" altLang="en-US">
                    <a:noFill/>
                  </a:rPr>
                  <a:t> </a:t>
                </a:r>
              </a:p>
            </p:txBody>
          </p:sp>
        </mc:Fallback>
      </mc:AlternateContent>
      <p:grpSp>
        <p:nvGrpSpPr>
          <p:cNvPr id="8" name="组合 7"/>
          <p:cNvGrpSpPr/>
          <p:nvPr/>
        </p:nvGrpSpPr>
        <p:grpSpPr>
          <a:xfrm>
            <a:off x="301219" y="3780427"/>
            <a:ext cx="7638406" cy="1859882"/>
            <a:chOff x="301219" y="3780427"/>
            <a:chExt cx="7638406" cy="1859882"/>
          </a:xfrm>
        </p:grpSpPr>
        <p:sp>
          <p:nvSpPr>
            <p:cNvPr id="13" name="矩形 12"/>
            <p:cNvSpPr/>
            <p:nvPr/>
          </p:nvSpPr>
          <p:spPr>
            <a:xfrm>
              <a:off x="301219" y="3780427"/>
              <a:ext cx="7638406" cy="858377"/>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而系统的一维不可控子系统显然是可观测的，无需再分解，故可令其变换矩阵</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并由</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和</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构成分块对角阵</a:t>
              </a: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9" name="对象 8"/>
                <p:cNvSpPr txBox="1"/>
                <p:nvPr/>
              </p:nvSpPr>
              <p:spPr>
                <a:xfrm>
                  <a:off x="1273667" y="4265274"/>
                  <a:ext cx="1527098" cy="137503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𝑃</m:t>
                            </m:r>
                          </m:e>
                          <m:sub>
                            <m:r>
                              <a:rPr lang="zh-CN" altLang="en-US" i="1">
                                <a:solidFill>
                                  <a:srgbClr val="000000"/>
                                </a:solidFill>
                                <a:latin typeface="Cambria Math" panose="02040503050406030204" pitchFamily="18" charset="0"/>
                              </a:rPr>
                              <m:t>𝑜</m:t>
                            </m:r>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=1</m:t>
                        </m:r>
                      </m:oMath>
                    </m:oMathPara>
                  </a14:m>
                  <a:endParaRPr lang="zh-CN" altLang="en-US" dirty="0"/>
                </a:p>
              </p:txBody>
            </p:sp>
          </mc:Choice>
          <mc:Fallback xmlns="">
            <p:sp>
              <p:nvSpPr>
                <p:cNvPr id="9" name="对象 8"/>
                <p:cNvSpPr txBox="1">
                  <a:spLocks noRot="1" noChangeAspect="1" noMove="1" noResize="1" noEditPoints="1" noAdjustHandles="1" noChangeArrowheads="1" noChangeShapeType="1" noTextEdit="1"/>
                </p:cNvSpPr>
                <p:nvPr/>
              </p:nvSpPr>
              <p:spPr>
                <a:xfrm>
                  <a:off x="1273667" y="4265274"/>
                  <a:ext cx="1527098" cy="1375035"/>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对象 11"/>
                <p:cNvSpPr txBox="1"/>
                <p:nvPr/>
              </p:nvSpPr>
              <p:spPr>
                <a:xfrm>
                  <a:off x="2714639" y="4267099"/>
                  <a:ext cx="788368" cy="85837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𝑃</m:t>
                            </m:r>
                          </m:e>
                          <m:sub>
                            <m:r>
                              <a:rPr lang="zh-CN" altLang="en-US" i="1">
                                <a:solidFill>
                                  <a:srgbClr val="000000"/>
                                </a:solidFill>
                                <a:latin typeface="Cambria Math" panose="02040503050406030204" pitchFamily="18" charset="0"/>
                              </a:rPr>
                              <m:t>𝑜</m:t>
                            </m:r>
                            <m:r>
                              <a:rPr lang="zh-CN" altLang="en-US" i="1">
                                <a:solidFill>
                                  <a:srgbClr val="000000"/>
                                </a:solidFill>
                                <a:latin typeface="Cambria Math" panose="02040503050406030204" pitchFamily="18" charset="0"/>
                              </a:rPr>
                              <m:t>1</m:t>
                            </m:r>
                          </m:sub>
                        </m:sSub>
                      </m:oMath>
                    </m:oMathPara>
                  </a14:m>
                  <a:endParaRPr lang="zh-CN" altLang="en-US" dirty="0"/>
                </a:p>
              </p:txBody>
            </p:sp>
          </mc:Choice>
          <mc:Fallback xmlns="">
            <p:sp>
              <p:nvSpPr>
                <p:cNvPr id="12" name="对象 11"/>
                <p:cNvSpPr txBox="1">
                  <a:spLocks noRot="1" noChangeAspect="1" noMove="1" noResize="1" noEditPoints="1" noAdjustHandles="1" noChangeArrowheads="1" noChangeShapeType="1" noTextEdit="1"/>
                </p:cNvSpPr>
                <p:nvPr/>
              </p:nvSpPr>
              <p:spPr>
                <a:xfrm>
                  <a:off x="2714639" y="4267099"/>
                  <a:ext cx="788368" cy="858377"/>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对象 14"/>
                <p:cNvSpPr txBox="1"/>
                <p:nvPr/>
              </p:nvSpPr>
              <p:spPr>
                <a:xfrm>
                  <a:off x="3366116" y="4242661"/>
                  <a:ext cx="864494" cy="83932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𝑃</m:t>
                            </m:r>
                          </m:e>
                          <m:sub>
                            <m:r>
                              <a:rPr lang="zh-CN" altLang="en-US" i="1">
                                <a:solidFill>
                                  <a:srgbClr val="000000"/>
                                </a:solidFill>
                                <a:latin typeface="Cambria Math" panose="02040503050406030204" pitchFamily="18" charset="0"/>
                              </a:rPr>
                              <m:t>𝑜</m:t>
                            </m:r>
                            <m:r>
                              <a:rPr lang="zh-CN" altLang="en-US" i="1">
                                <a:solidFill>
                                  <a:srgbClr val="000000"/>
                                </a:solidFill>
                                <a:latin typeface="Cambria Math" panose="02040503050406030204" pitchFamily="18" charset="0"/>
                              </a:rPr>
                              <m:t>2</m:t>
                            </m:r>
                          </m:sub>
                        </m:sSub>
                      </m:oMath>
                    </m:oMathPara>
                  </a14:m>
                  <a:endParaRPr lang="zh-CN" altLang="en-US" dirty="0"/>
                </a:p>
              </p:txBody>
            </p:sp>
          </mc:Choice>
          <mc:Fallback xmlns="">
            <p:sp>
              <p:nvSpPr>
                <p:cNvPr id="15" name="对象 14"/>
                <p:cNvSpPr txBox="1">
                  <a:spLocks noRot="1" noChangeAspect="1" noMove="1" noResize="1" noEditPoints="1" noAdjustHandles="1" noChangeArrowheads="1" noChangeShapeType="1" noTextEdit="1"/>
                </p:cNvSpPr>
                <p:nvPr/>
              </p:nvSpPr>
              <p:spPr>
                <a:xfrm>
                  <a:off x="3366116" y="4242661"/>
                  <a:ext cx="864494" cy="839326"/>
                </a:xfrm>
                <a:prstGeom prst="rect">
                  <a:avLst/>
                </a:prstGeom>
                <a:blipFill>
                  <a:blip r:embed="rId9"/>
                  <a:stretch>
                    <a:fillRect/>
                  </a:stretch>
                </a:blipFill>
              </p:spPr>
              <p:txBody>
                <a:bodyPr/>
                <a:lstStyle/>
                <a:p>
                  <a:r>
                    <a:rPr lang="zh-CN" alt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11" grpId="0"/>
      <p:bldP spid="4" grpId="0"/>
      <p:bldP spid="6" grpId="0"/>
    </p:bld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11" name="矩形 10"/>
          <p:cNvSpPr/>
          <p:nvPr/>
        </p:nvSpPr>
        <p:spPr>
          <a:xfrm>
            <a:off x="389979" y="3040510"/>
            <a:ext cx="7638406" cy="858377"/>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引入相似变换</a:t>
            </a:r>
            <a:r>
              <a:rPr lang="en-US" altLang="zh-CN" dirty="0">
                <a:solidFill>
                  <a:sysClr val="windowText" lastClr="000000"/>
                </a:solidFill>
                <a:latin typeface="宋体" panose="02010600030101010101" pitchFamily="2" charset="-122"/>
                <a:ea typeface="宋体" panose="02010600030101010101" pitchFamily="2" charset="-122"/>
              </a:rPr>
              <a:t>         ,</a:t>
            </a:r>
            <a:r>
              <a:rPr lang="zh-CN" altLang="en-US" dirty="0">
                <a:solidFill>
                  <a:sysClr val="windowText" lastClr="000000"/>
                </a:solidFill>
                <a:latin typeface="宋体" panose="02010600030101010101" pitchFamily="2" charset="-122"/>
                <a:ea typeface="宋体" panose="02010600030101010101" pitchFamily="2" charset="-122"/>
              </a:rPr>
              <a:t>对按可控性分解后的系统再按可观测性进行分解，得系统按可控</a:t>
            </a:r>
            <a:r>
              <a:rPr lang="en-US" altLang="zh-CN" dirty="0">
                <a:solidFill>
                  <a:sysClr val="windowText" lastClr="000000"/>
                </a:solidFill>
                <a:latin typeface="宋体" panose="02010600030101010101" pitchFamily="2" charset="-122"/>
                <a:ea typeface="宋体" panose="02010600030101010101" pitchFamily="2" charset="-122"/>
              </a:rPr>
              <a:t>/</a:t>
            </a:r>
            <a:r>
              <a:rPr lang="zh-CN" altLang="en-US" dirty="0">
                <a:solidFill>
                  <a:sysClr val="windowText" lastClr="000000"/>
                </a:solidFill>
                <a:latin typeface="宋体" panose="02010600030101010101" pitchFamily="2" charset="-122"/>
                <a:ea typeface="宋体" panose="02010600030101010101" pitchFamily="2" charset="-122"/>
              </a:rPr>
              <a:t>可观测性分解的最后结果</a:t>
            </a:r>
            <a:endParaRPr lang="en-US" altLang="zh-CN" dirty="0">
              <a:solidFill>
                <a:sysClr val="windowText" lastClr="000000"/>
              </a:solidFill>
              <a:latin typeface="宋体" panose="02010600030101010101" pitchFamily="2" charset="-122"/>
              <a:ea typeface="宋体" panose="02010600030101010101" pitchFamily="2" charset="-122"/>
            </a:endParaRPr>
          </a:p>
        </p:txBody>
      </p:sp>
      <p:sp>
        <p:nvSpPr>
          <p:cNvPr id="12" name="矩形 11"/>
          <p:cNvSpPr/>
          <p:nvPr/>
        </p:nvSpPr>
        <p:spPr>
          <a:xfrm>
            <a:off x="247046" y="1716998"/>
            <a:ext cx="7638406" cy="442878"/>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计算得</a:t>
            </a:r>
            <a:endParaRPr lang="en-US" altLang="zh-CN" dirty="0">
              <a:solidFill>
                <a:sysClr val="windowText" lastClr="000000"/>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2" name="对象 1"/>
              <p:cNvSpPr txBox="1"/>
              <p:nvPr/>
            </p:nvSpPr>
            <p:spPr>
              <a:xfrm>
                <a:off x="2339752" y="943536"/>
                <a:ext cx="4752429" cy="240895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𝑃</m:t>
                          </m:r>
                        </m:e>
                        <m:sub>
                          <m:r>
                            <a:rPr lang="zh-CN" altLang="en-US" i="1">
                              <a:solidFill>
                                <a:srgbClr val="000000"/>
                              </a:solidFill>
                              <a:latin typeface="Cambria Math" panose="02040503050406030204" pitchFamily="18" charset="0"/>
                            </a:rPr>
                            <m:t>12</m:t>
                          </m:r>
                        </m:sub>
                      </m:sSub>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𝑃</m:t>
                                    </m:r>
                                  </m:e>
                                  <m:sub>
                                    <m:r>
                                      <a:rPr lang="zh-CN" altLang="en-US" i="1">
                                        <a:solidFill>
                                          <a:srgbClr val="000000"/>
                                        </a:solidFill>
                                        <a:latin typeface="Cambria Math" panose="02040503050406030204" pitchFamily="18" charset="0"/>
                                      </a:rPr>
                                      <m:t>𝑜</m:t>
                                    </m:r>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𝑃</m:t>
                                    </m:r>
                                  </m:e>
                                  <m:sub>
                                    <m:r>
                                      <a:rPr lang="zh-CN" altLang="en-US" i="1">
                                        <a:solidFill>
                                          <a:srgbClr val="000000"/>
                                        </a:solidFill>
                                        <a:latin typeface="Cambria Math" panose="02040503050406030204" pitchFamily="18" charset="0"/>
                                      </a:rPr>
                                      <m:t>𝑜</m:t>
                                    </m:r>
                                    <m:r>
                                      <a:rPr lang="zh-CN" altLang="en-US" i="1">
                                        <a:solidFill>
                                          <a:srgbClr val="000000"/>
                                        </a:solidFill>
                                        <a:latin typeface="Cambria Math" panose="02040503050406030204" pitchFamily="18" charset="0"/>
                                      </a:rPr>
                                      <m:t>2</m:t>
                                    </m:r>
                                  </m:sub>
                                </m:sSub>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339752" y="943536"/>
                <a:ext cx="4752429" cy="2408950"/>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3313907" y="2083054"/>
                <a:ext cx="3922290" cy="240895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Sup>
                        <m:sSubSupPr>
                          <m:ctrlPr>
                            <a:rPr lang="zh-CN" altLang="en-US" i="1">
                              <a:solidFill>
                                <a:srgbClr val="000000"/>
                              </a:solidFill>
                              <a:latin typeface="Cambria Math" panose="02040503050406030204" pitchFamily="18" charset="0"/>
                            </a:rPr>
                          </m:ctrlPr>
                        </m:sSubSupPr>
                        <m:e>
                          <m:r>
                            <m:rPr>
                              <m:sty m:val="p"/>
                            </m:rPr>
                            <a:rPr lang="zh-CN" altLang="en-US" i="0">
                              <a:solidFill>
                                <a:srgbClr val="000000"/>
                              </a:solidFill>
                              <a:latin typeface="Cambria Math" panose="02040503050406030204" pitchFamily="18" charset="0"/>
                            </a:rPr>
                            <m:t>P</m:t>
                          </m:r>
                        </m:e>
                        <m:sub>
                          <m:r>
                            <m:rPr>
                              <m:nor/>
                            </m:rPr>
                            <a:rPr lang="zh-CN" altLang="en-US" i="0">
                              <a:solidFill>
                                <a:srgbClr val="000000"/>
                              </a:solidFill>
                              <a:latin typeface="Cambria Math" panose="02040503050406030204" pitchFamily="18" charset="0"/>
                            </a:rPr>
                            <m:t>12</m:t>
                          </m:r>
                        </m:sub>
                        <m:sup>
                          <m:r>
                            <m:rPr>
                              <m:nor/>
                            </m:rPr>
                            <a:rPr lang="zh-CN" altLang="en-US" i="0">
                              <a:solidFill>
                                <a:srgbClr val="000000"/>
                              </a:solidFill>
                              <a:latin typeface="Cambria Math" panose="02040503050406030204" pitchFamily="18" charset="0"/>
                            </a:rPr>
                            <m:t>−1</m:t>
                          </m:r>
                        </m:sup>
                      </m:sSubSup>
                      <m:r>
                        <a:rPr lang="zh-CN" altLang="en-US" i="0">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0">
                                    <a:solidFill>
                                      <a:srgbClr val="000000"/>
                                    </a:solidFill>
                                    <a:latin typeface="Cambria Math" panose="02040503050406030204" pitchFamily="18" charset="0"/>
                                  </a:rPr>
                                  <m:t>1</m:t>
                                </m:r>
                              </m:e>
                              <m:e>
                                <m:r>
                                  <a:rPr lang="zh-CN" altLang="en-US" i="0">
                                    <a:solidFill>
                                      <a:srgbClr val="000000"/>
                                    </a:solidFill>
                                    <a:latin typeface="Cambria Math" panose="02040503050406030204" pitchFamily="18" charset="0"/>
                                  </a:rPr>
                                  <m:t>1</m:t>
                                </m:r>
                              </m:e>
                              <m:e>
                                <m:r>
                                  <a:rPr lang="zh-CN" altLang="en-US" i="0">
                                    <a:solidFill>
                                      <a:srgbClr val="000000"/>
                                    </a:solidFill>
                                    <a:latin typeface="Cambria Math" panose="02040503050406030204" pitchFamily="18" charset="0"/>
                                  </a:rPr>
                                  <m:t>0</m:t>
                                </m:r>
                              </m:e>
                            </m:mr>
                            <m:mr>
                              <m:e>
                                <m:r>
                                  <a:rPr lang="zh-CN" altLang="en-US" i="0">
                                    <a:solidFill>
                                      <a:srgbClr val="000000"/>
                                    </a:solidFill>
                                    <a:latin typeface="Cambria Math" panose="02040503050406030204" pitchFamily="18" charset="0"/>
                                  </a:rPr>
                                  <m:t>0</m:t>
                                </m:r>
                              </m:e>
                              <m:e>
                                <m:r>
                                  <a:rPr lang="zh-CN" altLang="en-US" i="0">
                                    <a:solidFill>
                                      <a:srgbClr val="000000"/>
                                    </a:solidFill>
                                    <a:latin typeface="Cambria Math" panose="02040503050406030204" pitchFamily="18" charset="0"/>
                                  </a:rPr>
                                  <m:t>1</m:t>
                                </m:r>
                              </m:e>
                              <m:e>
                                <m:r>
                                  <a:rPr lang="zh-CN" altLang="en-US" i="0">
                                    <a:solidFill>
                                      <a:srgbClr val="000000"/>
                                    </a:solidFill>
                                    <a:latin typeface="Cambria Math" panose="02040503050406030204" pitchFamily="18" charset="0"/>
                                  </a:rPr>
                                  <m:t>0</m:t>
                                </m:r>
                              </m:e>
                            </m:mr>
                            <m:mr>
                              <m:e>
                                <m:r>
                                  <a:rPr lang="zh-CN" altLang="en-US" i="0">
                                    <a:solidFill>
                                      <a:srgbClr val="000000"/>
                                    </a:solidFill>
                                    <a:latin typeface="Cambria Math" panose="02040503050406030204" pitchFamily="18" charset="0"/>
                                  </a:rPr>
                                  <m:t>0</m:t>
                                </m:r>
                              </m:e>
                              <m:e>
                                <m:r>
                                  <a:rPr lang="zh-CN" altLang="en-US" i="0">
                                    <a:solidFill>
                                      <a:srgbClr val="000000"/>
                                    </a:solidFill>
                                    <a:latin typeface="Cambria Math" panose="02040503050406030204" pitchFamily="18" charset="0"/>
                                  </a:rPr>
                                  <m:t>1</m:t>
                                </m:r>
                              </m:e>
                              <m:e>
                                <m:r>
                                  <a:rPr lang="zh-CN" altLang="en-US" i="0">
                                    <a:solidFill>
                                      <a:srgbClr val="000000"/>
                                    </a:solidFill>
                                    <a:latin typeface="Cambria Math" panose="02040503050406030204" pitchFamily="18" charset="0"/>
                                  </a:rPr>
                                  <m:t>1</m:t>
                                </m:r>
                              </m:e>
                            </m:mr>
                          </m:m>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3313907" y="2083054"/>
                <a:ext cx="3922290" cy="2408950"/>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对象 5"/>
              <p:cNvSpPr txBox="1"/>
              <p:nvPr/>
            </p:nvSpPr>
            <p:spPr>
              <a:xfrm>
                <a:off x="2267744" y="3116762"/>
                <a:ext cx="2520280" cy="150515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𝑃</m:t>
                          </m:r>
                        </m:e>
                        <m:sub>
                          <m:r>
                            <a:rPr lang="zh-CN" altLang="en-US" i="1">
                              <a:solidFill>
                                <a:srgbClr val="000000"/>
                              </a:solidFill>
                              <a:latin typeface="Cambria Math" panose="02040503050406030204" pitchFamily="18" charset="0"/>
                            </a:rPr>
                            <m:t>12</m:t>
                          </m:r>
                        </m:sub>
                      </m:sSub>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oMath>
                  </m:oMathPara>
                </a14:m>
                <a:endParaRPr lang="zh-CN" altLang="en-US" dirty="0"/>
              </a:p>
            </p:txBody>
          </p:sp>
        </mc:Choice>
        <mc:Fallback xmlns="">
          <p:sp>
            <p:nvSpPr>
              <p:cNvPr id="6" name="对象 5"/>
              <p:cNvSpPr txBox="1">
                <a:spLocks noRot="1" noChangeAspect="1" noMove="1" noResize="1" noEditPoints="1" noAdjustHandles="1" noChangeArrowheads="1" noChangeShapeType="1" noTextEdit="1"/>
              </p:cNvSpPr>
              <p:nvPr/>
            </p:nvSpPr>
            <p:spPr>
              <a:xfrm>
                <a:off x="2267744" y="3116762"/>
                <a:ext cx="2520280" cy="1505155"/>
              </a:xfrm>
              <a:prstGeom prst="rect">
                <a:avLst/>
              </a:prstGeom>
              <a:blipFill>
                <a:blip r:embed="rId6"/>
                <a:stretch>
                  <a:fillRect t="-161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对象 7"/>
              <p:cNvSpPr txBox="1"/>
              <p:nvPr/>
            </p:nvSpPr>
            <p:spPr>
              <a:xfrm>
                <a:off x="3394568" y="3957263"/>
                <a:ext cx="5120133" cy="201175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acc>
                            <m:accPr>
                              <m:chr m:val="̂"/>
                              <m:ctrlPr>
                                <a:rPr lang="zh-CN" altLang="en-US" i="1">
                                  <a:solidFill>
                                    <a:srgbClr val="000000"/>
                                  </a:solidFill>
                                  <a:latin typeface="Cambria Math" panose="02040503050406030204" pitchFamily="18" charset="0"/>
                                </a:rPr>
                              </m:ctrlPr>
                            </m:accPr>
                            <m:e>
                              <m:r>
                                <m:rPr>
                                  <m:sty m:val="p"/>
                                </m:rPr>
                                <a:rPr lang="zh-CN" altLang="en-US" i="0">
                                  <a:solidFill>
                                    <a:srgbClr val="000000"/>
                                  </a:solidFill>
                                  <a:latin typeface="Cambria Math" panose="02040503050406030204" pitchFamily="18" charset="0"/>
                                </a:rPr>
                                <m:t>x</m:t>
                              </m:r>
                            </m:e>
                          </m:acc>
                        </m:e>
                      </m:acc>
                      <m:r>
                        <m:rPr>
                          <m:nor/>
                        </m:rPr>
                        <a:rPr lang="zh-CN" altLang="en-US" i="0">
                          <a:solidFill>
                            <a:srgbClr val="000000"/>
                          </a:solidFill>
                          <a:latin typeface="Cambria Math" panose="02040503050406030204" pitchFamily="18" charset="0"/>
                        </a:rPr>
                        <m:t>=</m:t>
                      </m:r>
                      <m:acc>
                        <m:accPr>
                          <m:chr m:val="̂"/>
                          <m:ctrlPr>
                            <a:rPr lang="zh-CN" altLang="en-US" i="1">
                              <a:solidFill>
                                <a:srgbClr val="000000"/>
                              </a:solidFill>
                              <a:latin typeface="Cambria Math" panose="02040503050406030204" pitchFamily="18" charset="0"/>
                            </a:rPr>
                          </m:ctrlPr>
                        </m:accPr>
                        <m:e>
                          <m:r>
                            <m:rPr>
                              <m:nor/>
                            </m:rPr>
                            <a:rPr lang="zh-CN" altLang="en-US" i="0">
                              <a:solidFill>
                                <a:srgbClr val="000000"/>
                              </a:solidFill>
                              <a:latin typeface="Cambria Math" panose="02040503050406030204" pitchFamily="18" charset="0"/>
                            </a:rPr>
                            <m:t>A</m:t>
                          </m:r>
                        </m:e>
                      </m:acc>
                      <m:acc>
                        <m:accPr>
                          <m:chr m:val="̂"/>
                          <m:ctrlPr>
                            <a:rPr lang="zh-CN" altLang="en-US" i="1">
                              <a:solidFill>
                                <a:srgbClr val="000000"/>
                              </a:solidFill>
                              <a:latin typeface="Cambria Math" panose="02040503050406030204" pitchFamily="18" charset="0"/>
                            </a:rPr>
                          </m:ctrlPr>
                        </m:accPr>
                        <m:e>
                          <m:r>
                            <m:rPr>
                              <m:sty m:val="p"/>
                            </m:rPr>
                            <a:rPr lang="zh-CN" altLang="en-US" i="0">
                              <a:solidFill>
                                <a:srgbClr val="000000"/>
                              </a:solidFill>
                              <a:latin typeface="Cambria Math" panose="02040503050406030204" pitchFamily="18" charset="0"/>
                            </a:rPr>
                            <m:t>x</m:t>
                          </m:r>
                        </m:e>
                      </m:acc>
                      <m:r>
                        <m:rPr>
                          <m:nor/>
                        </m:rPr>
                        <a:rPr lang="zh-CN" altLang="en-US" i="0">
                          <a:solidFill>
                            <a:srgbClr val="000000"/>
                          </a:solidFill>
                          <a:latin typeface="Cambria Math" panose="02040503050406030204" pitchFamily="18" charset="0"/>
                        </a:rPr>
                        <m:t>+</m:t>
                      </m:r>
                      <m:acc>
                        <m:accPr>
                          <m:chr m:val="̂"/>
                          <m:ctrlPr>
                            <a:rPr lang="zh-CN" altLang="en-US" i="1">
                              <a:solidFill>
                                <a:srgbClr val="000000"/>
                              </a:solidFill>
                              <a:latin typeface="Cambria Math" panose="02040503050406030204" pitchFamily="18" charset="0"/>
                            </a:rPr>
                          </m:ctrlPr>
                        </m:accPr>
                        <m:e>
                          <m:r>
                            <m:rPr>
                              <m:nor/>
                            </m:rPr>
                            <a:rPr lang="zh-CN" altLang="en-US" i="0">
                              <a:solidFill>
                                <a:srgbClr val="000000"/>
                              </a:solidFill>
                              <a:latin typeface="Cambria Math" panose="02040503050406030204" pitchFamily="18" charset="0"/>
                            </a:rPr>
                            <m:t>b</m:t>
                          </m:r>
                        </m:e>
                      </m:acc>
                      <m:r>
                        <m:rPr>
                          <m:sty m:val="p"/>
                        </m:rPr>
                        <a:rPr lang="zh-CN" altLang="en-US" i="0">
                          <a:solidFill>
                            <a:srgbClr val="000000"/>
                          </a:solidFill>
                          <a:latin typeface="Cambria Math" panose="02040503050406030204" pitchFamily="18" charset="0"/>
                        </a:rPr>
                        <m:t>u</m:t>
                      </m:r>
                    </m:oMath>
                    <m:oMath xmlns:m="http://schemas.openxmlformats.org/officeDocument/2006/math">
                      <m:r>
                        <m:rPr>
                          <m:nor/>
                        </m:rPr>
                        <a:rPr lang="zh-CN" altLang="en-US" i="0">
                          <a:solidFill>
                            <a:srgbClr val="000000"/>
                          </a:solidFill>
                          <a:latin typeface="Cambria Math" panose="02040503050406030204" pitchFamily="18" charset="0"/>
                        </a:rPr>
                        <m:t>y</m:t>
                      </m:r>
                      <m:r>
                        <m:rPr>
                          <m:nor/>
                        </m:rPr>
                        <a:rPr lang="zh-CN" altLang="en-US" i="0">
                          <a:solidFill>
                            <a:srgbClr val="000000"/>
                          </a:solidFill>
                          <a:latin typeface="Cambria Math" panose="02040503050406030204" pitchFamily="18" charset="0"/>
                        </a:rPr>
                        <m:t>=</m:t>
                      </m:r>
                      <m:acc>
                        <m:accPr>
                          <m:chr m:val="̂"/>
                          <m:ctrlPr>
                            <a:rPr lang="zh-CN" altLang="en-US" i="1">
                              <a:solidFill>
                                <a:srgbClr val="000000"/>
                              </a:solidFill>
                              <a:latin typeface="Cambria Math" panose="02040503050406030204" pitchFamily="18" charset="0"/>
                            </a:rPr>
                          </m:ctrlPr>
                        </m:accPr>
                        <m:e>
                          <m:r>
                            <m:rPr>
                              <m:sty m:val="p"/>
                            </m:rPr>
                            <a:rPr lang="zh-CN" altLang="en-US" i="0">
                              <a:solidFill>
                                <a:srgbClr val="000000"/>
                              </a:solidFill>
                              <a:latin typeface="Cambria Math" panose="02040503050406030204" pitchFamily="18" charset="0"/>
                            </a:rPr>
                            <m:t>C</m:t>
                          </m:r>
                        </m:e>
                      </m:acc>
                      <m:acc>
                        <m:accPr>
                          <m:chr m:val="̂"/>
                          <m:ctrlPr>
                            <a:rPr lang="zh-CN" altLang="en-US" i="1">
                              <a:solidFill>
                                <a:srgbClr val="000000"/>
                              </a:solidFill>
                              <a:latin typeface="Cambria Math" panose="02040503050406030204" pitchFamily="18" charset="0"/>
                            </a:rPr>
                          </m:ctrlPr>
                        </m:accPr>
                        <m:e>
                          <m:r>
                            <m:rPr>
                              <m:sty m:val="p"/>
                            </m:rPr>
                            <a:rPr lang="zh-CN" altLang="en-US" i="0">
                              <a:solidFill>
                                <a:srgbClr val="000000"/>
                              </a:solidFill>
                              <a:latin typeface="Cambria Math" panose="02040503050406030204" pitchFamily="18" charset="0"/>
                            </a:rPr>
                            <m:t>x</m:t>
                          </m:r>
                        </m:e>
                      </m:acc>
                    </m:oMath>
                  </m:oMathPara>
                </a14:m>
                <a:endParaRPr lang="zh-CN" altLang="en-US" dirty="0"/>
              </a:p>
            </p:txBody>
          </p:sp>
        </mc:Choice>
        <mc:Fallback xmlns="">
          <p:sp>
            <p:nvSpPr>
              <p:cNvPr id="8" name="对象 7"/>
              <p:cNvSpPr txBox="1">
                <a:spLocks noRot="1" noChangeAspect="1" noMove="1" noResize="1" noEditPoints="1" noAdjustHandles="1" noChangeArrowheads="1" noChangeShapeType="1" noTextEdit="1"/>
              </p:cNvSpPr>
              <p:nvPr/>
            </p:nvSpPr>
            <p:spPr>
              <a:xfrm>
                <a:off x="3394568" y="3957263"/>
                <a:ext cx="5120133" cy="2011759"/>
              </a:xfrm>
              <a:prstGeom prst="rect">
                <a:avLst/>
              </a:prstGeom>
              <a:blipFill>
                <a:blip r:embed="rId7"/>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11" grpId="0"/>
      <p:bldP spid="12" grpId="0"/>
      <p:bldP spid="4" grpId="0"/>
      <p:bldP spid="6" grpId="0"/>
      <p:bldP spid="8" grpId="0"/>
    </p:bld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2" y="695274"/>
            <a:ext cx="7638406" cy="442878"/>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式中：</a:t>
            </a: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1835696" y="1225983"/>
                <a:ext cx="2806126" cy="294210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m:rPr>
                              <m:sty m:val="p"/>
                            </m:rPr>
                            <a:rPr lang="zh-CN" altLang="en-US" i="0">
                              <a:solidFill>
                                <a:srgbClr val="000000"/>
                              </a:solidFill>
                              <a:latin typeface="Cambria Math" panose="02040503050406030204" pitchFamily="18" charset="0"/>
                            </a:rPr>
                            <m:t>x</m:t>
                          </m:r>
                        </m:e>
                      </m:acc>
                      <m:r>
                        <a:rPr lang="zh-CN" altLang="en-US" i="0">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m:rPr>
                                            <m:sty m:val="p"/>
                                          </m:rPr>
                                          <a:rPr lang="zh-CN" altLang="en-US" i="0">
                                            <a:solidFill>
                                              <a:srgbClr val="000000"/>
                                            </a:solidFill>
                                            <a:latin typeface="Cambria Math" panose="02040503050406030204" pitchFamily="18" charset="0"/>
                                          </a:rPr>
                                          <m:t>x</m:t>
                                        </m:r>
                                      </m:e>
                                    </m:acc>
                                  </m:e>
                                  <m:sub>
                                    <m:r>
                                      <m:rPr>
                                        <m:nor/>
                                      </m:rPr>
                                      <a:rPr lang="zh-CN" altLang="en-US" i="0">
                                        <a:solidFill>
                                          <a:srgbClr val="000000"/>
                                        </a:solidFill>
                                        <a:latin typeface="Cambria Math" panose="02040503050406030204" pitchFamily="18" charset="0"/>
                                      </a:rPr>
                                      <m:t>co</m:t>
                                    </m:r>
                                  </m:sub>
                                </m:sSub>
                              </m:e>
                            </m:m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m:rPr>
                                            <m:sty m:val="p"/>
                                          </m:rPr>
                                          <a:rPr lang="zh-CN" altLang="en-US" i="0">
                                            <a:solidFill>
                                              <a:srgbClr val="000000"/>
                                            </a:solidFill>
                                            <a:latin typeface="Cambria Math" panose="02040503050406030204" pitchFamily="18" charset="0"/>
                                          </a:rPr>
                                          <m:t>x</m:t>
                                        </m:r>
                                      </m:e>
                                    </m:acc>
                                  </m:e>
                                  <m:sub>
                                    <m:r>
                                      <m:rPr>
                                        <m:nor/>
                                      </m:rPr>
                                      <a:rPr lang="zh-CN" altLang="en-US" i="0">
                                        <a:solidFill>
                                          <a:srgbClr val="000000"/>
                                        </a:solidFill>
                                        <a:latin typeface="Cambria Math" panose="02040503050406030204" pitchFamily="18" charset="0"/>
                                      </a:rPr>
                                      <m:t>c</m:t>
                                    </m:r>
                                    <m:acc>
                                      <m:accPr>
                                        <m:chr m:val="̄"/>
                                        <m:ctrlPr>
                                          <a:rPr lang="zh-CN" altLang="en-US" i="1">
                                            <a:solidFill>
                                              <a:srgbClr val="000000"/>
                                            </a:solidFill>
                                            <a:latin typeface="Cambria Math" panose="02040503050406030204" pitchFamily="18" charset="0"/>
                                          </a:rPr>
                                        </m:ctrlPr>
                                      </m:accPr>
                                      <m:e>
                                        <m:r>
                                          <m:rPr>
                                            <m:nor/>
                                          </m:rPr>
                                          <a:rPr lang="zh-CN" altLang="en-US" i="0">
                                            <a:solidFill>
                                              <a:srgbClr val="000000"/>
                                            </a:solidFill>
                                            <a:latin typeface="Cambria Math" panose="02040503050406030204" pitchFamily="18" charset="0"/>
                                          </a:rPr>
                                          <m:t>o</m:t>
                                        </m:r>
                                      </m:e>
                                    </m:acc>
                                  </m:sub>
                                </m:sSub>
                              </m:e>
                            </m:m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m:rPr>
                                            <m:sty m:val="p"/>
                                          </m:rPr>
                                          <a:rPr lang="zh-CN" altLang="en-US" i="0">
                                            <a:solidFill>
                                              <a:srgbClr val="000000"/>
                                            </a:solidFill>
                                            <a:latin typeface="Cambria Math" panose="02040503050406030204" pitchFamily="18" charset="0"/>
                                          </a:rPr>
                                          <m:t>x</m:t>
                                        </m:r>
                                      </m:e>
                                    </m:acc>
                                  </m:e>
                                  <m:sub>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𝑐</m:t>
                                        </m:r>
                                      </m:e>
                                    </m:acc>
                                    <m:r>
                                      <a:rPr lang="zh-CN" altLang="en-US" i="1">
                                        <a:solidFill>
                                          <a:srgbClr val="000000"/>
                                        </a:solidFill>
                                        <a:latin typeface="Cambria Math" panose="02040503050406030204" pitchFamily="18" charset="0"/>
                                      </a:rPr>
                                      <m:t>𝑜</m:t>
                                    </m:r>
                                  </m:sub>
                                </m:sSub>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835696" y="1225983"/>
                <a:ext cx="2806126" cy="2942106"/>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3567747" y="1362491"/>
                <a:ext cx="5401196" cy="308573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m:rPr>
                              <m:sty m:val="p"/>
                            </m:rPr>
                            <a:rPr lang="zh-CN" altLang="en-US" i="0">
                              <a:solidFill>
                                <a:srgbClr val="000000"/>
                              </a:solidFill>
                              <a:latin typeface="Cambria Math" panose="02040503050406030204" pitchFamily="18" charset="0"/>
                            </a:rPr>
                            <m:t>A</m:t>
                          </m:r>
                        </m:e>
                      </m:acc>
                      <m:r>
                        <m:rPr>
                          <m:nor/>
                        </m:rPr>
                        <a:rPr lang="zh-CN" altLang="en-US" i="0">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m:rPr>
                              <m:nor/>
                            </m:rPr>
                            <a:rPr lang="zh-CN" altLang="en-US" i="0">
                              <a:solidFill>
                                <a:srgbClr val="000000"/>
                              </a:solidFill>
                              <a:latin typeface="Cambria Math" panose="02040503050406030204" pitchFamily="18" charset="0"/>
                            </a:rPr>
                            <m:t>P</m:t>
                          </m:r>
                        </m:e>
                        <m:sub>
                          <m:r>
                            <m:rPr>
                              <m:nor/>
                            </m:rPr>
                            <a:rPr lang="zh-CN" altLang="en-US" i="0">
                              <a:solidFill>
                                <a:srgbClr val="000000"/>
                              </a:solidFill>
                              <a:latin typeface="Cambria Math" panose="02040503050406030204" pitchFamily="18" charset="0"/>
                            </a:rPr>
                            <m:t>12</m:t>
                          </m:r>
                        </m:sub>
                      </m:sSub>
                      <m:acc>
                        <m:accPr>
                          <m:chr m:val="̄"/>
                          <m:ctrlPr>
                            <a:rPr lang="zh-CN" altLang="en-US" i="1">
                              <a:solidFill>
                                <a:srgbClr val="000000"/>
                              </a:solidFill>
                              <a:latin typeface="Cambria Math" panose="02040503050406030204" pitchFamily="18" charset="0"/>
                            </a:rPr>
                          </m:ctrlPr>
                        </m:accPr>
                        <m:e>
                          <m:r>
                            <m:rPr>
                              <m:sty m:val="p"/>
                            </m:rPr>
                            <a:rPr lang="zh-CN" altLang="en-US" i="0">
                              <a:solidFill>
                                <a:srgbClr val="000000"/>
                              </a:solidFill>
                              <a:latin typeface="Cambria Math" panose="02040503050406030204" pitchFamily="18" charset="0"/>
                            </a:rPr>
                            <m:t>A</m:t>
                          </m:r>
                        </m:e>
                      </m:acc>
                      <m:sSubSup>
                        <m:sSubSupPr>
                          <m:ctrlPr>
                            <a:rPr lang="zh-CN" altLang="en-US" i="1">
                              <a:solidFill>
                                <a:srgbClr val="000000"/>
                              </a:solidFill>
                              <a:latin typeface="Cambria Math" panose="02040503050406030204" pitchFamily="18" charset="0"/>
                            </a:rPr>
                          </m:ctrlPr>
                        </m:sSubSupPr>
                        <m:e>
                          <m:r>
                            <m:rPr>
                              <m:sty m:val="p"/>
                            </m:rPr>
                            <a:rPr lang="zh-CN" altLang="en-US" i="0">
                              <a:solidFill>
                                <a:srgbClr val="000000"/>
                              </a:solidFill>
                              <a:latin typeface="Cambria Math" panose="02040503050406030204" pitchFamily="18" charset="0"/>
                            </a:rPr>
                            <m:t>P</m:t>
                          </m:r>
                        </m:e>
                        <m:sub>
                          <m:r>
                            <m:rPr>
                              <m:nor/>
                            </m:rPr>
                            <a:rPr lang="zh-CN" altLang="en-US" i="0">
                              <a:solidFill>
                                <a:srgbClr val="000000"/>
                              </a:solidFill>
                              <a:latin typeface="Cambria Math" panose="02040503050406030204" pitchFamily="18" charset="0"/>
                            </a:rPr>
                            <m:t>12</m:t>
                          </m:r>
                        </m:sub>
                        <m:sup>
                          <m:r>
                            <m:rPr>
                              <m:nor/>
                            </m:rPr>
                            <a:rPr lang="zh-CN" altLang="en-US" i="0">
                              <a:solidFill>
                                <a:srgbClr val="000000"/>
                              </a:solidFill>
                              <a:latin typeface="Cambria Math" panose="02040503050406030204" pitchFamily="18" charset="0"/>
                            </a:rPr>
                            <m:t>−1</m:t>
                          </m:r>
                        </m:sup>
                      </m:sSubSup>
                      <m:r>
                        <a:rPr lang="zh-CN" altLang="en-US" i="0">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3567747" y="1362491"/>
                <a:ext cx="5401196" cy="3085735"/>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对象 5"/>
              <p:cNvSpPr txBox="1"/>
              <p:nvPr/>
            </p:nvSpPr>
            <p:spPr>
              <a:xfrm>
                <a:off x="1187624" y="2631462"/>
                <a:ext cx="5183086" cy="294210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m:rPr>
                              <m:sty m:val="p"/>
                            </m:rPr>
                            <a:rPr lang="zh-CN" altLang="en-US" i="0">
                              <a:solidFill>
                                <a:srgbClr val="000000"/>
                              </a:solidFill>
                              <a:latin typeface="Cambria Math" panose="02040503050406030204" pitchFamily="18" charset="0"/>
                            </a:rPr>
                            <m:t>b</m:t>
                          </m:r>
                        </m:e>
                      </m:acc>
                      <m:r>
                        <m:rPr>
                          <m:nor/>
                        </m:rPr>
                        <a:rPr lang="zh-CN" altLang="en-US" i="0">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m:rPr>
                              <m:nor/>
                            </m:rPr>
                            <a:rPr lang="zh-CN" altLang="en-US" i="0">
                              <a:solidFill>
                                <a:srgbClr val="000000"/>
                              </a:solidFill>
                              <a:latin typeface="Cambria Math" panose="02040503050406030204" pitchFamily="18" charset="0"/>
                            </a:rPr>
                            <m:t>P</m:t>
                          </m:r>
                        </m:e>
                        <m:sub>
                          <m:r>
                            <m:rPr>
                              <m:nor/>
                            </m:rPr>
                            <a:rPr lang="zh-CN" altLang="en-US" i="0">
                              <a:solidFill>
                                <a:srgbClr val="000000"/>
                              </a:solidFill>
                              <a:latin typeface="Cambria Math" panose="02040503050406030204" pitchFamily="18" charset="0"/>
                            </a:rPr>
                            <m:t>12</m:t>
                          </m:r>
                        </m:sub>
                      </m:sSub>
                      <m:bar>
                        <m:barPr>
                          <m:pos m:val="top"/>
                          <m:ctrlPr>
                            <a:rPr lang="zh-CN" altLang="en-US" i="1">
                              <a:solidFill>
                                <a:srgbClr val="000000"/>
                              </a:solidFill>
                              <a:latin typeface="Cambria Math" panose="02040503050406030204" pitchFamily="18" charset="0"/>
                            </a:rPr>
                          </m:ctrlPr>
                        </m:barPr>
                        <m:e>
                          <m:r>
                            <m:rPr>
                              <m:sty m:val="p"/>
                            </m:rPr>
                            <a:rPr lang="zh-CN" altLang="en-US" i="0">
                              <a:solidFill>
                                <a:srgbClr val="000000"/>
                              </a:solidFill>
                              <a:latin typeface="Cambria Math" panose="02040503050406030204" pitchFamily="18" charset="0"/>
                            </a:rPr>
                            <m:t>b</m:t>
                          </m:r>
                        </m:e>
                      </m:bar>
                      <m:r>
                        <a:rPr lang="zh-CN" altLang="en-US" i="0">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0">
                                    <a:solidFill>
                                      <a:srgbClr val="000000"/>
                                    </a:solidFill>
                                    <a:latin typeface="Cambria Math" panose="02040503050406030204" pitchFamily="18" charset="0"/>
                                  </a:rPr>
                                  <m:t>1</m:t>
                                </m:r>
                              </m:e>
                            </m:mr>
                            <m:mr>
                              <m:e>
                                <m:r>
                                  <a:rPr lang="zh-CN" altLang="en-US" i="0">
                                    <a:solidFill>
                                      <a:srgbClr val="000000"/>
                                    </a:solidFill>
                                    <a:latin typeface="Cambria Math" panose="02040503050406030204" pitchFamily="18" charset="0"/>
                                  </a:rPr>
                                  <m:t>0</m:t>
                                </m:r>
                              </m:e>
                            </m:mr>
                            <m:mr>
                              <m:e>
                                <m:r>
                                  <m:rPr>
                                    <m:nor/>
                                  </m:rPr>
                                  <a:rPr lang="zh-CN" altLang="en-US" i="0">
                                    <a:solidFill>
                                      <a:srgbClr val="000000"/>
                                    </a:solidFill>
                                    <a:latin typeface="Cambria Math" panose="02040503050406030204" pitchFamily="18" charset="0"/>
                                  </a:rPr>
                                  <m:t>….</m:t>
                                </m:r>
                              </m:e>
                            </m:mr>
                            <m:mr>
                              <m:e>
                                <m:r>
                                  <a:rPr lang="zh-CN" altLang="en-US" i="0">
                                    <a:solidFill>
                                      <a:srgbClr val="000000"/>
                                    </a:solidFill>
                                    <a:latin typeface="Cambria Math" panose="02040503050406030204" pitchFamily="18" charset="0"/>
                                  </a:rPr>
                                  <m:t>0</m:t>
                                </m:r>
                              </m:e>
                            </m:mr>
                          </m:m>
                        </m:e>
                      </m:d>
                    </m:oMath>
                  </m:oMathPara>
                </a14:m>
                <a:endParaRPr lang="zh-CN" altLang="en-US" dirty="0"/>
              </a:p>
            </p:txBody>
          </p:sp>
        </mc:Choice>
        <mc:Fallback xmlns="">
          <p:sp>
            <p:nvSpPr>
              <p:cNvPr id="6" name="对象 5"/>
              <p:cNvSpPr txBox="1">
                <a:spLocks noRot="1" noChangeAspect="1" noMove="1" noResize="1" noEditPoints="1" noAdjustHandles="1" noChangeArrowheads="1" noChangeShapeType="1" noTextEdit="1"/>
              </p:cNvSpPr>
              <p:nvPr/>
            </p:nvSpPr>
            <p:spPr>
              <a:xfrm>
                <a:off x="1187624" y="2631462"/>
                <a:ext cx="5183086" cy="2942106"/>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对象 7"/>
              <p:cNvSpPr txBox="1"/>
              <p:nvPr/>
            </p:nvSpPr>
            <p:spPr>
              <a:xfrm>
                <a:off x="3563938" y="2978149"/>
                <a:ext cx="6048622" cy="274052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m:rPr>
                              <m:sty m:val="p"/>
                            </m:rPr>
                            <a:rPr lang="zh-CN" altLang="en-US" i="0">
                              <a:solidFill>
                                <a:srgbClr val="000000"/>
                              </a:solidFill>
                              <a:latin typeface="Cambria Math" panose="02040503050406030204" pitchFamily="18" charset="0"/>
                            </a:rPr>
                            <m:t>C</m:t>
                          </m:r>
                        </m:e>
                      </m:acc>
                      <m:r>
                        <a:rPr lang="zh-CN" altLang="en-US" i="0">
                          <a:solidFill>
                            <a:srgbClr val="000000"/>
                          </a:solidFill>
                          <a:latin typeface="Cambria Math" panose="02040503050406030204" pitchFamily="18" charset="0"/>
                        </a:rPr>
                        <m:t>=</m:t>
                      </m:r>
                      <m:bar>
                        <m:barPr>
                          <m:pos m:val="top"/>
                          <m:ctrlPr>
                            <a:rPr lang="zh-CN" altLang="en-US" i="1">
                              <a:solidFill>
                                <a:srgbClr val="000000"/>
                              </a:solidFill>
                              <a:latin typeface="Cambria Math" panose="02040503050406030204" pitchFamily="18" charset="0"/>
                            </a:rPr>
                          </m:ctrlPr>
                        </m:barPr>
                        <m:e>
                          <m:r>
                            <m:rPr>
                              <m:sty m:val="p"/>
                            </m:rPr>
                            <a:rPr lang="zh-CN" altLang="en-US" i="0">
                              <a:solidFill>
                                <a:srgbClr val="000000"/>
                              </a:solidFill>
                              <a:latin typeface="Cambria Math" panose="02040503050406030204" pitchFamily="18" charset="0"/>
                            </a:rPr>
                            <m:t>C</m:t>
                          </m:r>
                        </m:e>
                      </m:bar>
                      <m:sSubSup>
                        <m:sSubSupPr>
                          <m:ctrlPr>
                            <a:rPr lang="zh-CN" altLang="en-US" i="1">
                              <a:solidFill>
                                <a:srgbClr val="000000"/>
                              </a:solidFill>
                              <a:latin typeface="Cambria Math" panose="02040503050406030204" pitchFamily="18" charset="0"/>
                            </a:rPr>
                          </m:ctrlPr>
                        </m:sSubSupPr>
                        <m:e>
                          <m:r>
                            <m:rPr>
                              <m:sty m:val="p"/>
                            </m:rPr>
                            <a:rPr lang="zh-CN" altLang="en-US" i="0">
                              <a:solidFill>
                                <a:srgbClr val="000000"/>
                              </a:solidFill>
                              <a:latin typeface="Cambria Math" panose="02040503050406030204" pitchFamily="18" charset="0"/>
                            </a:rPr>
                            <m:t>P</m:t>
                          </m:r>
                        </m:e>
                        <m:sub>
                          <m:r>
                            <m:rPr>
                              <m:nor/>
                            </m:rPr>
                            <a:rPr lang="zh-CN" altLang="en-US" i="0">
                              <a:solidFill>
                                <a:srgbClr val="000000"/>
                              </a:solidFill>
                              <a:latin typeface="Cambria Math" panose="02040503050406030204" pitchFamily="18" charset="0"/>
                            </a:rPr>
                            <m:t>12</m:t>
                          </m:r>
                        </m:sub>
                        <m:sup>
                          <m:r>
                            <m:rPr>
                              <m:nor/>
                            </m:rPr>
                            <a:rPr lang="zh-CN" altLang="en-US" i="0">
                              <a:solidFill>
                                <a:srgbClr val="000000"/>
                              </a:solidFill>
                              <a:latin typeface="Cambria Math" panose="02040503050406030204" pitchFamily="18" charset="0"/>
                            </a:rPr>
                            <m:t>−1</m:t>
                          </m:r>
                        </m:sup>
                      </m:sSubSup>
                      <m:r>
                        <a:rPr lang="zh-CN" altLang="en-US" i="0">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0">
                                    <a:solidFill>
                                      <a:srgbClr val="000000"/>
                                    </a:solidFill>
                                    <a:latin typeface="Cambria Math" panose="02040503050406030204" pitchFamily="18" charset="0"/>
                                  </a:rPr>
                                  <m:t>1</m:t>
                                </m:r>
                              </m:e>
                              <m:e>
                                <m:r>
                                  <a:rPr lang="zh-CN" altLang="en-US" i="0">
                                    <a:solidFill>
                                      <a:srgbClr val="000000"/>
                                    </a:solidFill>
                                    <a:latin typeface="Cambria Math" panose="02040503050406030204" pitchFamily="18" charset="0"/>
                                  </a:rPr>
                                  <m:t>0</m:t>
                                </m:r>
                              </m:e>
                              <m:e>
                                <m:r>
                                  <a:rPr lang="zh-CN" altLang="en-US" i="0">
                                    <a:solidFill>
                                      <a:srgbClr val="000000"/>
                                    </a:solidFill>
                                    <a:latin typeface="Cambria Math" panose="02040503050406030204" pitchFamily="18" charset="0"/>
                                  </a:rPr>
                                  <m:t>2</m:t>
                                </m:r>
                              </m:e>
                            </m:mr>
                          </m:m>
                        </m:e>
                      </m:d>
                    </m:oMath>
                  </m:oMathPara>
                </a14:m>
                <a:endParaRPr lang="zh-CN" altLang="en-US" dirty="0"/>
              </a:p>
            </p:txBody>
          </p:sp>
        </mc:Choice>
        <mc:Fallback xmlns="">
          <p:sp>
            <p:nvSpPr>
              <p:cNvPr id="8" name="对象 7"/>
              <p:cNvSpPr txBox="1">
                <a:spLocks noRot="1" noChangeAspect="1" noMove="1" noResize="1" noEditPoints="1" noAdjustHandles="1" noChangeArrowheads="1" noChangeShapeType="1" noTextEdit="1"/>
              </p:cNvSpPr>
              <p:nvPr/>
            </p:nvSpPr>
            <p:spPr>
              <a:xfrm>
                <a:off x="3563938" y="2978149"/>
                <a:ext cx="6048622" cy="2740521"/>
              </a:xfrm>
              <a:prstGeom prst="rect">
                <a:avLst/>
              </a:prstGeom>
              <a:blipFill>
                <a:blip r:embed="rId7"/>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6" grpId="0"/>
      <p:bldP spid="8" grpId="0"/>
    </p:bld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282982" y="695274"/>
            <a:ext cx="7638406" cy="2935868"/>
          </a:xfrm>
          <a:prstGeom prst="rect">
            <a:avLst/>
          </a:prstGeom>
          <a:noFill/>
        </p:spPr>
        <p:txBody>
          <a:bodyPr wrap="square">
            <a:spAutoFit/>
          </a:bodyPr>
          <a:lstStyle/>
          <a:p>
            <a:pPr indent="467995">
              <a:lnSpc>
                <a:spcPct val="150000"/>
              </a:lnSpc>
            </a:pPr>
            <a:r>
              <a:rPr lang="en-US" altLang="zh-CN" b="1" dirty="0">
                <a:solidFill>
                  <a:sysClr val="windowText" lastClr="000000"/>
                </a:solidFill>
                <a:latin typeface="宋体" panose="02010600030101010101" pitchFamily="2" charset="-122"/>
                <a:ea typeface="宋体" panose="02010600030101010101" pitchFamily="2" charset="-122"/>
              </a:rPr>
              <a:t>2.5.9  </a:t>
            </a:r>
            <a:r>
              <a:rPr lang="zh-CN" altLang="en-US" b="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应用 </a:t>
            </a:r>
            <a:r>
              <a:rPr lang="en-US" altLang="zh-CN" b="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MATLAB</a:t>
            </a:r>
            <a:r>
              <a:rPr lang="zh-CN" altLang="en-US" b="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分析系统的可控性与可观测性</a:t>
            </a:r>
            <a:endParaRPr lang="en-US" altLang="zh-CN" b="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indent="467995">
              <a:lnSpc>
                <a:spcPct val="150000"/>
              </a:lnSpc>
            </a:pP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例</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2.56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已知线性连续系统</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试判别系统的可控性与可观性。</a:t>
            </a: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2411760" y="1861197"/>
                <a:ext cx="5182950" cy="258702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𝑢</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oMath>
                    <m:oMath xmlns:m="http://schemas.openxmlformats.org/officeDocument/2006/math">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
                        </m:e>
                      </m:d>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411760" y="1861197"/>
                <a:ext cx="5182950" cy="2587029"/>
              </a:xfrm>
              <a:prstGeom prst="rect">
                <a:avLst/>
              </a:prstGeom>
              <a:blipFill>
                <a:blip r:embed="rId4"/>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02241" y="543174"/>
            <a:ext cx="7638406" cy="4182363"/>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解</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:(1)</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判别系统的可控性，在 </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MATLAB</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中输人如下命令</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    A=[1,1;-2,-1];</a:t>
            </a:r>
          </a:p>
          <a:p>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    B=[0;1];</a:t>
            </a:r>
          </a:p>
          <a:p>
            <a:r>
              <a:rPr lang="pt-BR" altLang="zh-CN" sz="1800" b="0" i="0" u="none" strike="noStrike" baseline="0" dirty="0">
                <a:solidFill>
                  <a:srgbClr val="000000"/>
                </a:solidFill>
                <a:latin typeface="Times New Roman" panose="02020603050405020304" pitchFamily="18" charset="0"/>
                <a:cs typeface="Times New Roman" panose="02020603050405020304" pitchFamily="18" charset="0"/>
              </a:rPr>
              <a:t>    M=ctrb(A,B),n=rank(M)</a:t>
            </a:r>
          </a:p>
          <a:p>
            <a:pPr indent="467995">
              <a:lnSpc>
                <a:spcPct val="150000"/>
              </a:lnSpc>
            </a:pP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执行命令得</a:t>
            </a:r>
            <a:endParaRPr lang="pt-BR"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indent="467995">
              <a:lnSpc>
                <a:spcPct val="150000"/>
              </a:lnSpc>
            </a:pPr>
            <a:r>
              <a:rPr lang="pt-BR"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M =</a:t>
            </a:r>
          </a:p>
          <a:p>
            <a:pPr indent="467995">
              <a:lnSpc>
                <a:spcPct val="150000"/>
              </a:lnSpc>
            </a:pPr>
            <a:r>
              <a:rPr lang="pt-BR"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0     1</a:t>
            </a:r>
          </a:p>
          <a:p>
            <a:pPr indent="467995">
              <a:lnSpc>
                <a:spcPct val="150000"/>
              </a:lnSpc>
            </a:pPr>
            <a:r>
              <a:rPr lang="pt-BR"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1    -1</a:t>
            </a:r>
          </a:p>
          <a:p>
            <a:pPr indent="467995">
              <a:lnSpc>
                <a:spcPct val="150000"/>
              </a:lnSpc>
            </a:pPr>
            <a:r>
              <a:rPr lang="pt-BR"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 =</a:t>
            </a:r>
          </a:p>
          <a:p>
            <a:pPr indent="467995">
              <a:lnSpc>
                <a:spcPct val="150000"/>
              </a:lnSpc>
            </a:pPr>
            <a:r>
              <a:rPr lang="pt-BR"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2</a:t>
            </a:r>
          </a:p>
          <a:p>
            <a:pPr indent="467995">
              <a:lnSpc>
                <a:spcPct val="150000"/>
              </a:lnSpc>
            </a:pP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易见，                                                           ，系统状态可控。</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3" name="对象 2"/>
              <p:cNvSpPr txBox="1"/>
              <p:nvPr/>
            </p:nvSpPr>
            <p:spPr>
              <a:xfrm>
                <a:off x="1475656" y="4227934"/>
                <a:ext cx="6626745" cy="194406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𝑟𝑎𝑛𝑘</m:t>
                      </m:r>
                      <m:r>
                        <a:rPr lang="zh-CN" altLang="en-US" i="1">
                          <a:solidFill>
                            <a:srgbClr val="000000"/>
                          </a:solidFill>
                          <a:latin typeface="Cambria Math" panose="02040503050406030204" pitchFamily="18" charset="0"/>
                        </a:rPr>
                        <m:t>𝐌</m:t>
                      </m:r>
                      <m:r>
                        <a:rPr lang="zh-CN" altLang="en-US" i="1">
                          <a:solidFill>
                            <a:srgbClr val="000000"/>
                          </a:solidFill>
                          <a:latin typeface="Cambria Math" panose="02040503050406030204" pitchFamily="18" charset="0"/>
                        </a:rPr>
                        <m:t>=</m:t>
                      </m:r>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rank</m:t>
                          </m:r>
                        </m:fName>
                        <m:e>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mr>
                              </m:m>
                            </m:e>
                          </m:d>
                        </m:e>
                      </m:func>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𝑛</m:t>
                      </m:r>
                    </m:oMath>
                  </m:oMathPara>
                </a14:m>
                <a:endParaRPr lang="zh-CN" altLang="en-US" dirty="0"/>
              </a:p>
            </p:txBody>
          </p:sp>
        </mc:Choice>
        <mc:Fallback xmlns="">
          <p:sp>
            <p:nvSpPr>
              <p:cNvPr id="3" name="对象 2"/>
              <p:cNvSpPr txBox="1">
                <a:spLocks noRot="1" noChangeAspect="1" noMove="1" noResize="1" noEditPoints="1" noAdjustHandles="1" noChangeArrowheads="1" noChangeShapeType="1" noTextEdit="1"/>
              </p:cNvSpPr>
              <p:nvPr/>
            </p:nvSpPr>
            <p:spPr>
              <a:xfrm>
                <a:off x="1475656" y="4227934"/>
                <a:ext cx="6626745" cy="1944067"/>
              </a:xfrm>
              <a:prstGeom prst="rect">
                <a:avLst/>
              </a:prstGeom>
              <a:blipFill>
                <a:blip r:embed="rId4"/>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02241" y="543174"/>
            <a:ext cx="7638406" cy="4182363"/>
          </a:xfrm>
          <a:prstGeom prst="rect">
            <a:avLst/>
          </a:prstGeom>
          <a:noFill/>
        </p:spPr>
        <p:txBody>
          <a:bodyPr wrap="square">
            <a:spAutoFit/>
          </a:bodyPr>
          <a:lstStyle/>
          <a:p>
            <a:pPr indent="467995">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2)</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判别系统的可观性，输入如下 </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MATLAB</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命令</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    A=[1,1;-2,-1];</a:t>
            </a:r>
          </a:p>
          <a:p>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    C=[1,0];</a:t>
            </a:r>
          </a:p>
          <a:p>
            <a:r>
              <a:rPr lang="pt-BR" altLang="zh-CN" sz="1800" b="0" i="0" u="none" strike="noStrike" baseline="0" dirty="0">
                <a:solidFill>
                  <a:srgbClr val="000000"/>
                </a:solidFill>
                <a:latin typeface="Times New Roman" panose="02020603050405020304" pitchFamily="18" charset="0"/>
                <a:cs typeface="Times New Roman" panose="02020603050405020304" pitchFamily="18" charset="0"/>
              </a:rPr>
              <a:t>    N=obsv(A,C),rN=rank(N)</a:t>
            </a:r>
          </a:p>
          <a:p>
            <a:pPr indent="467995">
              <a:lnSpc>
                <a:spcPct val="150000"/>
              </a:lnSpc>
            </a:pP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执行命令得</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indent="467995">
              <a:lnSpc>
                <a:spcPct val="150000"/>
              </a:lnSpc>
            </a:pPr>
            <a:r>
              <a:rPr lang="pt-BR"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 =</a:t>
            </a:r>
          </a:p>
          <a:p>
            <a:pPr indent="467995">
              <a:lnSpc>
                <a:spcPct val="150000"/>
              </a:lnSpc>
            </a:pPr>
            <a:r>
              <a:rPr lang="pt-BR"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1     0</a:t>
            </a:r>
          </a:p>
          <a:p>
            <a:pPr indent="467995">
              <a:lnSpc>
                <a:spcPct val="150000"/>
              </a:lnSpc>
            </a:pPr>
            <a:r>
              <a:rPr lang="pt-BR"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1     1</a:t>
            </a:r>
          </a:p>
          <a:p>
            <a:pPr indent="467995">
              <a:lnSpc>
                <a:spcPct val="150000"/>
              </a:lnSpc>
            </a:pPr>
            <a:r>
              <a:rPr lang="pt-BR"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rN =</a:t>
            </a:r>
          </a:p>
          <a:p>
            <a:pPr indent="467995">
              <a:lnSpc>
                <a:spcPct val="150000"/>
              </a:lnSpc>
            </a:pPr>
            <a:r>
              <a:rPr lang="pt-BR"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2</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indent="467995">
              <a:lnSpc>
                <a:spcPct val="150000"/>
              </a:lnSpc>
            </a:pP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易见，                                                      ，系统状态可观。</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1411301" y="4168291"/>
                <a:ext cx="6321397" cy="195041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𝑟𝑎𝑛𝑘𝑁</m:t>
                      </m:r>
                      <m:r>
                        <a:rPr lang="zh-CN" altLang="en-US" i="1">
                          <a:solidFill>
                            <a:srgbClr val="000000"/>
                          </a:solidFill>
                          <a:latin typeface="Cambria Math" panose="02040503050406030204" pitchFamily="18" charset="0"/>
                        </a:rPr>
                        <m:t>=</m:t>
                      </m:r>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rank</m:t>
                          </m:r>
                        </m:fName>
                        <m:e>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mr>
                              </m:m>
                            </m:e>
                          </m:d>
                        </m:e>
                      </m:func>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𝑛</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411301" y="4168291"/>
                <a:ext cx="6321397" cy="1950417"/>
              </a:xfrm>
              <a:prstGeom prst="rect">
                <a:avLst/>
              </a:prstGeom>
              <a:blipFill>
                <a:blip r:embed="rId4"/>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pSp>
        <p:nvGrpSpPr>
          <p:cNvPr id="5" name="组合 4"/>
          <p:cNvGrpSpPr/>
          <p:nvPr/>
        </p:nvGrpSpPr>
        <p:grpSpPr>
          <a:xfrm>
            <a:off x="755576" y="912482"/>
            <a:ext cx="6641767" cy="1396302"/>
            <a:chOff x="784883" y="995808"/>
            <a:chExt cx="6641767" cy="1396302"/>
          </a:xfrm>
        </p:grpSpPr>
        <p:sp>
          <p:nvSpPr>
            <p:cNvPr id="75" name="矩形 74"/>
            <p:cNvSpPr/>
            <p:nvPr/>
          </p:nvSpPr>
          <p:spPr>
            <a:xfrm>
              <a:off x="784883" y="995808"/>
              <a:ext cx="6641767" cy="858377"/>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a:t>
              </a:r>
              <a:r>
                <a:rPr lang="en-US" altLang="zh-CN" dirty="0">
                  <a:solidFill>
                    <a:sysClr val="windowText" lastClr="000000"/>
                  </a:solidFill>
                  <a:latin typeface="宋体" panose="02010600030101010101" pitchFamily="2" charset="-122"/>
                  <a:ea typeface="宋体" panose="02010600030101010101" pitchFamily="2" charset="-122"/>
                </a:rPr>
                <a:t>2</a:t>
              </a:r>
              <a:r>
                <a:rPr lang="zh-CN" altLang="en-US" dirty="0">
                  <a:solidFill>
                    <a:sysClr val="windowText" lastClr="000000"/>
                  </a:solidFill>
                  <a:latin typeface="宋体" panose="02010600030101010101" pitchFamily="2" charset="-122"/>
                  <a:ea typeface="宋体" panose="02010600030101010101" pitchFamily="2" charset="-122"/>
                </a:rPr>
                <a:t>）化    为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 </a:t>
              </a:r>
              <a:r>
                <a:rPr lang="zh-CN" altLang="en-US" dirty="0">
                  <a:solidFill>
                    <a:sysClr val="windowText" lastClr="000000"/>
                  </a:solidFill>
                  <a:latin typeface="宋体" panose="02010600030101010101" pitchFamily="2" charset="-122"/>
                  <a:ea typeface="宋体" panose="02010600030101010101" pitchFamily="2" charset="-122"/>
                </a:rPr>
                <a:t>的有限项</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2" name="对象 1"/>
                <p:cNvSpPr txBox="1"/>
                <p:nvPr/>
              </p:nvSpPr>
              <p:spPr>
                <a:xfrm>
                  <a:off x="2023587" y="1100680"/>
                  <a:ext cx="1512267" cy="129143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𝐴𝑡</m:t>
                            </m:r>
                          </m:sup>
                        </m:sSup>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023587" y="1100680"/>
                  <a:ext cx="1512267" cy="1291430"/>
                </a:xfrm>
                <a:prstGeom prst="rect">
                  <a:avLst/>
                </a:prstGeom>
                <a:blipFill rotWithShape="1">
                  <a:blip r:embed="rId4"/>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3" name="对象 2"/>
              <p:cNvSpPr txBox="1"/>
              <p:nvPr/>
            </p:nvSpPr>
            <p:spPr>
              <a:xfrm>
                <a:off x="1724638" y="1616301"/>
                <a:ext cx="6810375" cy="57308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𝐴𝑡</m:t>
                          </m:r>
                        </m:sup>
                      </m:sSup>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𝑎</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𝐼</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𝑎</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𝑎</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𝐴</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𝑎</m:t>
                          </m:r>
                        </m:e>
                        <m:sub>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𝐴</m:t>
                          </m:r>
                        </m:e>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sup>
                      </m:sSup>
                    </m:oMath>
                  </m:oMathPara>
                </a14:m>
                <a:endParaRPr lang="zh-CN" altLang="en-US" dirty="0"/>
              </a:p>
            </p:txBody>
          </p:sp>
        </mc:Choice>
        <mc:Fallback xmlns="">
          <p:sp>
            <p:nvSpPr>
              <p:cNvPr id="3" name="对象 2"/>
              <p:cNvSpPr txBox="1">
                <a:spLocks noRot="1" noChangeAspect="1" noMove="1" noResize="1" noEditPoints="1" noAdjustHandles="1" noChangeArrowheads="1" noChangeShapeType="1" noTextEdit="1"/>
              </p:cNvSpPr>
              <p:nvPr/>
            </p:nvSpPr>
            <p:spPr>
              <a:xfrm>
                <a:off x="1724638" y="1616301"/>
                <a:ext cx="6810375" cy="573087"/>
              </a:xfrm>
              <a:prstGeom prst="rect">
                <a:avLst/>
              </a:prstGeom>
              <a:blipFill rotWithShape="1">
                <a:blip r:embed="rId5"/>
                <a:stretch>
                  <a:fillRect l="-9" t="-39" r="9" b="95"/>
                </a:stretch>
              </a:blipFill>
            </p:spPr>
            <p:txBody>
              <a:bodyPr/>
              <a:lstStyle/>
              <a:p>
                <a:r>
                  <a:rPr lang="zh-CN" altLang="en-US">
                    <a:noFill/>
                  </a:rPr>
                  <a:t> </a:t>
                </a:r>
              </a:p>
            </p:txBody>
          </p:sp>
        </mc:Fallback>
      </mc:AlternateContent>
      <p:grpSp>
        <p:nvGrpSpPr>
          <p:cNvPr id="6" name="组合 5"/>
          <p:cNvGrpSpPr/>
          <p:nvPr/>
        </p:nvGrpSpPr>
        <p:grpSpPr>
          <a:xfrm>
            <a:off x="1106472" y="2083362"/>
            <a:ext cx="6641767" cy="870751"/>
            <a:chOff x="1106472" y="2083362"/>
            <a:chExt cx="6641767" cy="870751"/>
          </a:xfrm>
        </p:grpSpPr>
        <p:sp>
          <p:nvSpPr>
            <p:cNvPr id="29" name="矩形 28"/>
            <p:cNvSpPr/>
            <p:nvPr/>
          </p:nvSpPr>
          <p:spPr>
            <a:xfrm>
              <a:off x="1106472" y="2083362"/>
              <a:ext cx="6641767" cy="870751"/>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3</a:t>
              </a:r>
              <a:r>
                <a:rPr lang="zh-CN" altLang="en-US" dirty="0">
                  <a:solidFill>
                    <a:sysClr val="windowText" lastClr="000000"/>
                  </a:solidFill>
                  <a:latin typeface="宋体" panose="02010600030101010101" pitchFamily="2" charset="-122"/>
                  <a:ea typeface="宋体" panose="02010600030101010101" pitchFamily="2" charset="-122"/>
                </a:rPr>
                <a:t>）      的计算</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     </a:t>
              </a:r>
              <a:r>
                <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1</a:t>
              </a: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的特征值互异时，</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4" name="对象 3"/>
                <p:cNvSpPr txBox="1"/>
                <p:nvPr/>
              </p:nvSpPr>
              <p:spPr>
                <a:xfrm>
                  <a:off x="1763080" y="2163136"/>
                  <a:ext cx="649288" cy="46831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𝑎</m:t>
                            </m:r>
                          </m:e>
                          <m:sub>
                            <m:r>
                              <a:rPr lang="zh-CN" altLang="en-US" i="1">
                                <a:solidFill>
                                  <a:srgbClr val="000000"/>
                                </a:solidFill>
                                <a:latin typeface="Cambria Math" panose="02040503050406030204" pitchFamily="18" charset="0"/>
                              </a:rPr>
                              <m:t>𝑖</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1763080" y="2163136"/>
                  <a:ext cx="649288" cy="468312"/>
                </a:xfrm>
                <a:prstGeom prst="rect">
                  <a:avLst/>
                </a:prstGeom>
                <a:blipFill rotWithShape="1">
                  <a:blip r:embed="rId6"/>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7" name="对象 6"/>
              <p:cNvSpPr txBox="1"/>
              <p:nvPr/>
            </p:nvSpPr>
            <p:spPr>
              <a:xfrm>
                <a:off x="1724638" y="3030537"/>
                <a:ext cx="5405437" cy="211296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𝑎</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e>
                            </m:m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𝑎</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e>
                            </m:mr>
                            <m:mr>
                              <m:e>
                                <m:r>
                                  <a:rPr lang="zh-CN" altLang="en-US" i="1">
                                    <a:solidFill>
                                      <a:srgbClr val="000000"/>
                                    </a:solidFill>
                                    <a:latin typeface="Cambria Math" panose="02040503050406030204" pitchFamily="18" charset="0"/>
                                  </a:rPr>
                                  <m:t>⋮</m:t>
                                </m:r>
                              </m:e>
                            </m:m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𝑎</m:t>
                                    </m:r>
                                  </m:e>
                                  <m:sub>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e>
                            </m:mr>
                          </m:m>
                        </m:e>
                      </m:d>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d>
                            <m:dPr>
                              <m:begChr m:val="["/>
                              <m:endChr m:val="]"/>
                              <m:ctrlPr>
                                <a:rPr lang="zh-CN" altLang="en-US" i="1">
                                  <a:solidFill>
                                    <a:srgbClr val="000000"/>
                                  </a:solidFill>
                                  <a:latin typeface="Cambria Math" panose="02040503050406030204" pitchFamily="18" charset="0"/>
                                </a:rPr>
                              </m:ctrlPr>
                            </m:dPr>
                            <m:e>
                              <m:m>
                                <m:mPr>
                                  <m:plcHide m:val="on"/>
                                  <m:mcs>
                                    <m:mc>
                                      <m:mcPr>
                                        <m:count m:val="5"/>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𝑠</m:t>
                                        </m:r>
                                      </m:e>
                                      <m:sub>
                                        <m:r>
                                          <a:rPr lang="zh-CN" altLang="en-US" i="1">
                                            <a:solidFill>
                                              <a:srgbClr val="000000"/>
                                            </a:solidFill>
                                            <a:latin typeface="Cambria Math" panose="02040503050406030204" pitchFamily="18" charset="0"/>
                                          </a:rPr>
                                          <m:t>1</m:t>
                                        </m:r>
                                      </m:sub>
                                    </m:sSub>
                                  </m:e>
                                  <m:e>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𝑠</m:t>
                                        </m:r>
                                      </m:e>
                                      <m:sub>
                                        <m:r>
                                          <a:rPr lang="zh-CN" altLang="en-US" i="1">
                                            <a:solidFill>
                                              <a:srgbClr val="000000"/>
                                            </a:solidFill>
                                            <a:latin typeface="Cambria Math" panose="02040503050406030204" pitchFamily="18" charset="0"/>
                                          </a:rPr>
                                          <m:t>1</m:t>
                                        </m:r>
                                      </m:sub>
                                      <m:sup>
                                        <m:r>
                                          <a:rPr lang="zh-CN" altLang="en-US" i="1">
                                            <a:solidFill>
                                              <a:srgbClr val="000000"/>
                                            </a:solidFill>
                                            <a:latin typeface="Cambria Math" panose="02040503050406030204" pitchFamily="18" charset="0"/>
                                          </a:rPr>
                                          <m:t>2</m:t>
                                        </m:r>
                                      </m:sup>
                                    </m:sSubSup>
                                  </m:e>
                                  <m:e>
                                    <m:r>
                                      <a:rPr lang="zh-CN" altLang="en-US" i="1">
                                        <a:solidFill>
                                          <a:srgbClr val="000000"/>
                                        </a:solidFill>
                                        <a:latin typeface="Cambria Math" panose="02040503050406030204" pitchFamily="18" charset="0"/>
                                      </a:rPr>
                                      <m:t>⋯</m:t>
                                    </m:r>
                                  </m:e>
                                  <m:e>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𝑠</m:t>
                                        </m:r>
                                      </m:e>
                                      <m:sub>
                                        <m:r>
                                          <a:rPr lang="zh-CN" altLang="en-US" i="1">
                                            <a:solidFill>
                                              <a:srgbClr val="000000"/>
                                            </a:solidFill>
                                            <a:latin typeface="Cambria Math" panose="02040503050406030204" pitchFamily="18" charset="0"/>
                                          </a:rPr>
                                          <m:t>1</m:t>
                                        </m:r>
                                      </m:sub>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sup>
                                    </m:sSubSup>
                                  </m:e>
                                </m:mr>
                                <m:mr>
                                  <m:e>
                                    <m:r>
                                      <a:rPr lang="zh-CN" altLang="en-US" i="1">
                                        <a:solidFill>
                                          <a:srgbClr val="000000"/>
                                        </a:solidFill>
                                        <a:latin typeface="Cambria Math" panose="02040503050406030204" pitchFamily="18" charset="0"/>
                                      </a:rPr>
                                      <m:t>1</m:t>
                                    </m:r>
                                  </m:e>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𝑠</m:t>
                                        </m:r>
                                      </m:e>
                                      <m:sub>
                                        <m:r>
                                          <a:rPr lang="zh-CN" altLang="en-US" i="1">
                                            <a:solidFill>
                                              <a:srgbClr val="000000"/>
                                            </a:solidFill>
                                            <a:latin typeface="Cambria Math" panose="02040503050406030204" pitchFamily="18" charset="0"/>
                                          </a:rPr>
                                          <m:t>2</m:t>
                                        </m:r>
                                      </m:sub>
                                    </m:sSub>
                                  </m:e>
                                  <m:e>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𝑠</m:t>
                                        </m:r>
                                      </m:e>
                                      <m:sub>
                                        <m:r>
                                          <a:rPr lang="zh-CN" altLang="en-US" i="1">
                                            <a:solidFill>
                                              <a:srgbClr val="000000"/>
                                            </a:solidFill>
                                            <a:latin typeface="Cambria Math" panose="02040503050406030204" pitchFamily="18" charset="0"/>
                                          </a:rPr>
                                          <m:t>2</m:t>
                                        </m:r>
                                      </m:sub>
                                      <m:sup>
                                        <m:r>
                                          <a:rPr lang="zh-CN" altLang="en-US" i="1">
                                            <a:solidFill>
                                              <a:srgbClr val="000000"/>
                                            </a:solidFill>
                                            <a:latin typeface="Cambria Math" panose="02040503050406030204" pitchFamily="18" charset="0"/>
                                          </a:rPr>
                                          <m:t>2</m:t>
                                        </m:r>
                                      </m:sup>
                                    </m:sSubSup>
                                  </m:e>
                                  <m:e>
                                    <m:r>
                                      <a:rPr lang="zh-CN" altLang="en-US" i="1">
                                        <a:solidFill>
                                          <a:srgbClr val="000000"/>
                                        </a:solidFill>
                                        <a:latin typeface="Cambria Math" panose="02040503050406030204" pitchFamily="18" charset="0"/>
                                      </a:rPr>
                                      <m:t>⋯</m:t>
                                    </m:r>
                                  </m:e>
                                  <m:e>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𝑠</m:t>
                                        </m:r>
                                      </m:e>
                                      <m:sub>
                                        <m:r>
                                          <a:rPr lang="zh-CN" altLang="en-US" i="1">
                                            <a:solidFill>
                                              <a:srgbClr val="000000"/>
                                            </a:solidFill>
                                            <a:latin typeface="Cambria Math" panose="02040503050406030204" pitchFamily="18" charset="0"/>
                                          </a:rPr>
                                          <m:t>2</m:t>
                                        </m:r>
                                      </m:sub>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sup>
                                    </m:sSubSup>
                                  </m:e>
                                </m:mr>
                                <m:mr>
                                  <m:e>
                                    <m:r>
                                      <a:rPr lang="zh-CN" altLang="en-US" i="1">
                                        <a:solidFill>
                                          <a:srgbClr val="000000"/>
                                        </a:solidFill>
                                        <a:latin typeface="Cambria Math" panose="02040503050406030204" pitchFamily="18" charset="0"/>
                                      </a:rPr>
                                      <m:t>⋮</m:t>
                                    </m:r>
                                  </m:e>
                                  <m:e/>
                                  <m:e/>
                                  <m:e/>
                                  <m:e/>
                                </m:mr>
                                <m:mr>
                                  <m:e>
                                    <m:r>
                                      <a:rPr lang="zh-CN" altLang="en-US" i="1">
                                        <a:solidFill>
                                          <a:srgbClr val="000000"/>
                                        </a:solidFill>
                                        <a:latin typeface="Cambria Math" panose="02040503050406030204" pitchFamily="18" charset="0"/>
                                      </a:rPr>
                                      <m:t>1</m:t>
                                    </m:r>
                                  </m:e>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𝑠</m:t>
                                        </m:r>
                                      </m:e>
                                      <m:sub>
                                        <m:r>
                                          <a:rPr lang="zh-CN" altLang="en-US" i="1">
                                            <a:solidFill>
                                              <a:srgbClr val="000000"/>
                                            </a:solidFill>
                                            <a:latin typeface="Cambria Math" panose="02040503050406030204" pitchFamily="18" charset="0"/>
                                          </a:rPr>
                                          <m:t>𝑛</m:t>
                                        </m:r>
                                      </m:sub>
                                    </m:sSub>
                                  </m:e>
                                  <m:e>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𝑠</m:t>
                                        </m:r>
                                      </m:e>
                                      <m:sub>
                                        <m:r>
                                          <a:rPr lang="zh-CN" altLang="en-US" i="1">
                                            <a:solidFill>
                                              <a:srgbClr val="000000"/>
                                            </a:solidFill>
                                            <a:latin typeface="Cambria Math" panose="02040503050406030204" pitchFamily="18" charset="0"/>
                                          </a:rPr>
                                          <m:t>𝑛</m:t>
                                        </m:r>
                                      </m:sub>
                                      <m:sup>
                                        <m:r>
                                          <a:rPr lang="zh-CN" altLang="en-US" i="1">
                                            <a:solidFill>
                                              <a:srgbClr val="000000"/>
                                            </a:solidFill>
                                            <a:latin typeface="Cambria Math" panose="02040503050406030204" pitchFamily="18" charset="0"/>
                                          </a:rPr>
                                          <m:t>2</m:t>
                                        </m:r>
                                      </m:sup>
                                    </m:sSubSup>
                                  </m:e>
                                  <m:e>
                                    <m:r>
                                      <a:rPr lang="zh-CN" altLang="en-US" i="1">
                                        <a:solidFill>
                                          <a:srgbClr val="000000"/>
                                        </a:solidFill>
                                        <a:latin typeface="Cambria Math" panose="02040503050406030204" pitchFamily="18" charset="0"/>
                                      </a:rPr>
                                      <m:t>⋯</m:t>
                                    </m:r>
                                  </m:e>
                                  <m:e>
                                    <m:sSubSup>
                                      <m:sSubSupPr>
                                        <m:ctrlPr>
                                          <a:rPr lang="zh-CN" altLang="en-US"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𝑠</m:t>
                                        </m:r>
                                      </m:e>
                                      <m:sub>
                                        <m:r>
                                          <a:rPr lang="zh-CN" altLang="en-US" i="1">
                                            <a:solidFill>
                                              <a:srgbClr val="000000"/>
                                            </a:solidFill>
                                            <a:latin typeface="Cambria Math" panose="02040503050406030204" pitchFamily="18" charset="0"/>
                                          </a:rPr>
                                          <m:t>𝑛</m:t>
                                        </m:r>
                                      </m:sub>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sup>
                                    </m:sSubSup>
                                  </m:e>
                                </m:mr>
                              </m:m>
                            </m:e>
                          </m:d>
                        </m:e>
                        <m:sup>
                          <m:r>
                            <a:rPr lang="zh-CN" altLang="en-US" i="1">
                              <a:solidFill>
                                <a:srgbClr val="000000"/>
                              </a:solidFill>
                              <a:latin typeface="Cambria Math" panose="02040503050406030204" pitchFamily="18" charset="0"/>
                            </a:rPr>
                            <m:t>−1</m:t>
                          </m:r>
                        </m:sup>
                      </m:sSup>
                      <m:d>
                        <m:dPr>
                          <m:begChr m:val="["/>
                          <m:endChr m:val="]"/>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𝑠</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𝑡</m:t>
                                    </m:r>
                                  </m:sup>
                                </m:sSup>
                              </m:e>
                            </m:mr>
                            <m:mr>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𝑠</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𝑡</m:t>
                                    </m:r>
                                  </m:sup>
                                </m:sSup>
                              </m:e>
                            </m:mr>
                            <m:mr>
                              <m:e>
                                <m:r>
                                  <a:rPr lang="zh-CN" altLang="en-US" i="1">
                                    <a:solidFill>
                                      <a:srgbClr val="000000"/>
                                    </a:solidFill>
                                    <a:latin typeface="Cambria Math" panose="02040503050406030204" pitchFamily="18" charset="0"/>
                                  </a:rPr>
                                  <m:t>⋮</m:t>
                                </m:r>
                              </m:e>
                            </m:mr>
                            <m:mr>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𝑠</m:t>
                                        </m:r>
                                      </m:e>
                                      <m:sub>
                                        <m:r>
                                          <a:rPr lang="zh-CN" altLang="en-US" i="1">
                                            <a:solidFill>
                                              <a:srgbClr val="000000"/>
                                            </a:solidFill>
                                            <a:latin typeface="Cambria Math" panose="02040503050406030204" pitchFamily="18" charset="0"/>
                                          </a:rPr>
                                          <m:t>𝑛</m:t>
                                        </m:r>
                                      </m:sub>
                                    </m:sSub>
                                    <m:r>
                                      <a:rPr lang="zh-CN" altLang="en-US" i="1">
                                        <a:solidFill>
                                          <a:srgbClr val="000000"/>
                                        </a:solidFill>
                                        <a:latin typeface="Cambria Math" panose="02040503050406030204" pitchFamily="18" charset="0"/>
                                      </a:rPr>
                                      <m:t>𝑡</m:t>
                                    </m:r>
                                  </m:sup>
                                </m:sSup>
                              </m:e>
                            </m:mr>
                          </m:m>
                        </m:e>
                      </m:d>
                    </m:oMath>
                  </m:oMathPara>
                </a14:m>
                <a:endParaRPr lang="zh-CN" altLang="en-US" dirty="0"/>
              </a:p>
            </p:txBody>
          </p:sp>
        </mc:Choice>
        <mc:Fallback xmlns="">
          <p:sp>
            <p:nvSpPr>
              <p:cNvPr id="7" name="对象 6"/>
              <p:cNvSpPr txBox="1">
                <a:spLocks noRot="1" noChangeAspect="1" noMove="1" noResize="1" noEditPoints="1" noAdjustHandles="1" noChangeArrowheads="1" noChangeShapeType="1" noTextEdit="1"/>
              </p:cNvSpPr>
              <p:nvPr/>
            </p:nvSpPr>
            <p:spPr>
              <a:xfrm>
                <a:off x="1724638" y="3030537"/>
                <a:ext cx="5405437" cy="2112963"/>
              </a:xfrm>
              <a:prstGeom prst="rect">
                <a:avLst/>
              </a:prstGeom>
              <a:blipFill rotWithShape="1">
                <a:blip r:embed="rId7"/>
                <a:stretch>
                  <a:fillRect l="-11" t="-15" r="5"/>
                </a:stretch>
              </a:blipFill>
            </p:spPr>
            <p:txBody>
              <a:bodyPr/>
              <a:lstStyle/>
              <a:p>
                <a:r>
                  <a:rPr lang="zh-CN" altLang="en-US">
                    <a:noFill/>
                  </a:rPr>
                  <a:t> </a:t>
                </a:r>
              </a:p>
            </p:txBody>
          </p:sp>
        </mc:Fallback>
      </mc:AlternateContent>
      <p:sp>
        <p:nvSpPr>
          <p:cNvPr id="15" name="文本框 14"/>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 grpId="0"/>
      <p:bldP spid="15" grpId="0"/>
    </p:bld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02241" y="543174"/>
            <a:ext cx="7638406" cy="2935868"/>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例</a:t>
            </a:r>
            <a:r>
              <a:rPr lang="en-US" altLang="zh-CN" dirty="0">
                <a:solidFill>
                  <a:sysClr val="windowText" lastClr="000000"/>
                </a:solidFill>
                <a:latin typeface="宋体" panose="02010600030101010101" pitchFamily="2" charset="-122"/>
                <a:ea typeface="宋体" panose="02010600030101010101" pitchFamily="2" charset="-122"/>
              </a:rPr>
              <a:t>2.57 </a:t>
            </a:r>
            <a:r>
              <a:rPr lang="zh-CN" altLang="en-US" dirty="0">
                <a:solidFill>
                  <a:sysClr val="windowText" lastClr="000000"/>
                </a:solidFill>
                <a:latin typeface="宋体" panose="02010600030101010101" pitchFamily="2" charset="-122"/>
                <a:ea typeface="宋体" panose="02010600030101010101" pitchFamily="2" charset="-122"/>
              </a:rPr>
              <a:t>已知线性连续系统</a:t>
            </a: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试给出系统的可控规范型和可观规范型。</a:t>
            </a: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3" name="对象 2"/>
              <p:cNvSpPr txBox="1"/>
              <p:nvPr/>
            </p:nvSpPr>
            <p:spPr>
              <a:xfrm>
                <a:off x="2959100" y="1062038"/>
                <a:ext cx="4277196" cy="276469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smtClean="0">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3</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0</m:t>
                                </m:r>
                              </m:e>
                            </m:mr>
                          </m:m>
                        </m:e>
                      </m:d>
                      <m:r>
                        <a:rPr lang="zh-CN" altLang="en-US" i="1">
                          <a:solidFill>
                            <a:srgbClr val="000000"/>
                          </a:solidFill>
                          <a:latin typeface="Cambria Math" panose="02040503050406030204" pitchFamily="18" charset="0"/>
                        </a:rPr>
                        <m:t>𝐱</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2</m:t>
                                </m:r>
                              </m:e>
                            </m:mr>
                            <m:mr>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𝑢</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oMath>
                  </m:oMathPara>
                </a14:m>
                <a:endParaRPr lang="en-US" altLang="zh-CN" i="1" dirty="0">
                  <a:solidFill>
                    <a:srgbClr val="000000"/>
                  </a:solidFill>
                  <a:latin typeface="Cambria Math" panose="02040503050406030204" pitchFamily="18" charset="0"/>
                </a:endParaRPr>
              </a:p>
              <a:p>
                <a:pPr/>
                <a:br>
                  <a:rPr lang="zh-CN" alt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3" name="对象 2"/>
              <p:cNvSpPr txBox="1">
                <a:spLocks noRot="1" noChangeAspect="1" noMove="1" noResize="1" noEditPoints="1" noAdjustHandles="1" noChangeArrowheads="1" noChangeShapeType="1" noTextEdit="1"/>
              </p:cNvSpPr>
              <p:nvPr/>
            </p:nvSpPr>
            <p:spPr>
              <a:xfrm>
                <a:off x="2959100" y="1062038"/>
                <a:ext cx="4277196" cy="2764690"/>
              </a:xfrm>
              <a:prstGeom prst="rect">
                <a:avLst/>
              </a:prstGeom>
              <a:blipFill>
                <a:blip r:embed="rId4"/>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02241" y="543174"/>
            <a:ext cx="7638406" cy="1689373"/>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解</a:t>
            </a:r>
            <a:r>
              <a:rPr lang="en-US" altLang="zh-CN" dirty="0">
                <a:solidFill>
                  <a:sysClr val="windowText" lastClr="000000"/>
                </a:solidFill>
                <a:latin typeface="宋体" panose="02010600030101010101" pitchFamily="2" charset="-122"/>
                <a:ea typeface="宋体" panose="02010600030101010101" pitchFamily="2" charset="-122"/>
              </a:rPr>
              <a:t>(1)</a:t>
            </a:r>
            <a:r>
              <a:rPr lang="zh-CN" altLang="en-US" dirty="0">
                <a:solidFill>
                  <a:sysClr val="windowText" lastClr="000000"/>
                </a:solidFill>
                <a:latin typeface="宋体" panose="02010600030101010101" pitchFamily="2" charset="-122"/>
                <a:ea typeface="宋体" panose="02010600030101010101" pitchFamily="2" charset="-122"/>
              </a:rPr>
              <a:t>求可控规范型和可观规范</a:t>
            </a:r>
            <a:r>
              <a:rPr lang="en-US" altLang="zh-CN" dirty="0">
                <a:solidFill>
                  <a:sysClr val="windowText" lastClr="000000"/>
                </a:solidFill>
                <a:latin typeface="宋体" panose="02010600030101010101" pitchFamily="2" charset="-122"/>
                <a:ea typeface="宋体" panose="02010600030101010101" pitchFamily="2" charset="-122"/>
              </a:rPr>
              <a:t>MATLAB</a:t>
            </a:r>
            <a:r>
              <a:rPr lang="zh-CN" altLang="en-US" dirty="0">
                <a:solidFill>
                  <a:sysClr val="windowText" lastClr="000000"/>
                </a:solidFill>
                <a:latin typeface="宋体" panose="02010600030101010101" pitchFamily="2" charset="-122"/>
                <a:ea typeface="宋体" panose="02010600030101010101" pitchFamily="2" charset="-122"/>
              </a:rPr>
              <a:t>没有提供直接求取系统可控规范</a:t>
            </a:r>
            <a:r>
              <a:rPr lang="en-US" altLang="zh-CN" dirty="0">
                <a:solidFill>
                  <a:sysClr val="windowText" lastClr="000000"/>
                </a:solidFill>
                <a:latin typeface="宋体" panose="02010600030101010101" pitchFamily="2" charset="-122"/>
                <a:ea typeface="宋体" panose="02010600030101010101" pitchFamily="2" charset="-122"/>
              </a:rPr>
              <a:t>1</a:t>
            </a:r>
            <a:r>
              <a:rPr lang="zh-CN" altLang="en-US" dirty="0">
                <a:solidFill>
                  <a:sysClr val="windowText" lastClr="000000"/>
                </a:solidFill>
                <a:latin typeface="宋体" panose="02010600030101010101" pitchFamily="2" charset="-122"/>
                <a:ea typeface="宋体" panose="02010600030101010101" pitchFamily="2" charset="-122"/>
              </a:rPr>
              <a:t>型或可观规范</a:t>
            </a:r>
            <a:r>
              <a:rPr lang="en-US" altLang="zh-CN" dirty="0">
                <a:solidFill>
                  <a:sysClr val="windowText" lastClr="000000"/>
                </a:solidFill>
                <a:latin typeface="宋体" panose="02010600030101010101" pitchFamily="2" charset="-122"/>
                <a:ea typeface="宋体" panose="02010600030101010101" pitchFamily="2" charset="-122"/>
              </a:rPr>
              <a:t>Ⅱ</a:t>
            </a:r>
            <a:r>
              <a:rPr lang="zh-CN" altLang="en-US" dirty="0">
                <a:solidFill>
                  <a:sysClr val="windowText" lastClr="000000"/>
                </a:solidFill>
                <a:latin typeface="宋体" panose="02010600030101010101" pitchFamily="2" charset="-122"/>
                <a:ea typeface="宋体" panose="02010600030101010101" pitchFamily="2" charset="-122"/>
              </a:rPr>
              <a:t>型的函数，因此需要自行编制程序实现，注意到这两种表达形式是对偶的，因此，只要求得一种形式，另一种形式即可获得，给出了求可控规范</a:t>
            </a:r>
            <a:r>
              <a:rPr lang="en-US" altLang="zh-CN" dirty="0">
                <a:solidFill>
                  <a:sysClr val="windowText" lastClr="000000"/>
                </a:solidFill>
                <a:latin typeface="宋体" panose="02010600030101010101" pitchFamily="2" charset="-122"/>
                <a:ea typeface="宋体" panose="02010600030101010101" pitchFamily="2" charset="-122"/>
              </a:rPr>
              <a:t>I</a:t>
            </a:r>
            <a:r>
              <a:rPr lang="zh-CN" altLang="en-US" dirty="0">
                <a:solidFill>
                  <a:sysClr val="windowText" lastClr="000000"/>
                </a:solidFill>
                <a:latin typeface="宋体" panose="02010600030101010101" pitchFamily="2" charset="-122"/>
                <a:ea typeface="宋体" panose="02010600030101010101" pitchFamily="2" charset="-122"/>
              </a:rPr>
              <a:t>型的 </a:t>
            </a:r>
            <a:r>
              <a:rPr lang="en-US" altLang="zh-CN" dirty="0">
                <a:solidFill>
                  <a:sysClr val="windowText" lastClr="000000"/>
                </a:solidFill>
                <a:latin typeface="宋体" panose="02010600030101010101" pitchFamily="2" charset="-122"/>
                <a:ea typeface="宋体" panose="02010600030101010101" pitchFamily="2" charset="-122"/>
              </a:rPr>
              <a:t>MATLAB</a:t>
            </a:r>
            <a:r>
              <a:rPr lang="zh-CN" altLang="en-US" dirty="0">
                <a:solidFill>
                  <a:sysClr val="windowText" lastClr="000000"/>
                </a:solidFill>
                <a:latin typeface="宋体" panose="02010600030101010101" pitchFamily="2" charset="-122"/>
                <a:ea typeface="宋体" panose="02010600030101010101" pitchFamily="2" charset="-122"/>
              </a:rPr>
              <a:t>函数。</a:t>
            </a: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pic>
        <p:nvPicPr>
          <p:cNvPr id="2" name="图片 1"/>
          <p:cNvPicPr>
            <a:picLocks noChangeAspect="1"/>
          </p:cNvPicPr>
          <p:nvPr/>
        </p:nvPicPr>
        <p:blipFill>
          <a:blip r:embed="rId4"/>
          <a:stretch>
            <a:fillRect/>
          </a:stretch>
        </p:blipFill>
        <p:spPr>
          <a:xfrm>
            <a:off x="182840" y="2232547"/>
            <a:ext cx="4371236" cy="2715465"/>
          </a:xfrm>
          <a:prstGeom prst="rect">
            <a:avLst/>
          </a:prstGeom>
        </p:spPr>
      </p:pic>
      <p:pic>
        <p:nvPicPr>
          <p:cNvPr id="3" name="图片 2"/>
          <p:cNvPicPr>
            <a:picLocks noChangeAspect="1"/>
          </p:cNvPicPr>
          <p:nvPr/>
        </p:nvPicPr>
        <p:blipFill>
          <a:blip r:embed="rId5"/>
          <a:stretch>
            <a:fillRect/>
          </a:stretch>
        </p:blipFill>
        <p:spPr>
          <a:xfrm>
            <a:off x="4523742" y="2232547"/>
            <a:ext cx="3899370" cy="27154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mc:AlternateContent xmlns:mc="http://schemas.openxmlformats.org/markup-compatibility/2006" xmlns:a14="http://schemas.microsoft.com/office/drawing/2010/main">
        <mc:Choice Requires="a14">
          <p:sp>
            <p:nvSpPr>
              <p:cNvPr id="75" name="矩形 74"/>
              <p:cNvSpPr/>
              <p:nvPr/>
            </p:nvSpPr>
            <p:spPr>
              <a:xfrm>
                <a:off x="302241" y="543174"/>
                <a:ext cx="7638406" cy="4597862"/>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为了避免矩阵数值运算导致的误差， </a:t>
                </a:r>
                <a:r>
                  <a:rPr lang="en-US" altLang="zh-CN" dirty="0" err="1">
                    <a:solidFill>
                      <a:sysClr val="windowText" lastClr="000000"/>
                    </a:solidFill>
                    <a:latin typeface="宋体" panose="02010600030101010101" pitchFamily="2" charset="-122"/>
                    <a:ea typeface="宋体" panose="02010600030101010101" pitchFamily="2" charset="-122"/>
                  </a:rPr>
                  <a:t>canoni</a:t>
                </a:r>
                <a:r>
                  <a:rPr lang="zh-CN" altLang="en-US" dirty="0">
                    <a:solidFill>
                      <a:sysClr val="windowText" lastClr="000000"/>
                    </a:solidFill>
                    <a:latin typeface="宋体" panose="02010600030101010101" pitchFamily="2" charset="-122"/>
                    <a:ea typeface="宋体" panose="02010600030101010101" pitchFamily="2" charset="-122"/>
                  </a:rPr>
                  <a:t>实现时采用了符号运算，即将数值矩阵</a:t>
                </a:r>
                <a:r>
                  <a:rPr lang="en-US" altLang="zh-CN" dirty="0">
                    <a:solidFill>
                      <a:sysClr val="windowText" lastClr="000000"/>
                    </a:solidFill>
                    <a:latin typeface="宋体" panose="02010600030101010101" pitchFamily="2" charset="-122"/>
                    <a:ea typeface="宋体" panose="02010600030101010101" pitchFamily="2" charset="-122"/>
                  </a:rPr>
                  <a:t>A</a:t>
                </a: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B</a:t>
                </a: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dirty="0">
                    <a:solidFill>
                      <a:sysClr val="windowText" lastClr="000000"/>
                    </a:solidFill>
                    <a:latin typeface="宋体" panose="02010600030101010101" pitchFamily="2" charset="-122"/>
                    <a:ea typeface="宋体" panose="02010600030101010101" pitchFamily="2" charset="-122"/>
                  </a:rPr>
                  <a:t>C</a:t>
                </a:r>
                <a:r>
                  <a:rPr lang="zh-CN" altLang="en-US" dirty="0">
                    <a:solidFill>
                      <a:sysClr val="windowText" lastClr="000000"/>
                    </a:solidFill>
                    <a:latin typeface="宋体" panose="02010600030101010101" pitchFamily="2" charset="-122"/>
                    <a:ea typeface="宋体" panose="02010600030101010101" pitchFamily="2" charset="-122"/>
                  </a:rPr>
                  <a:t>首先转变为符号矩阵形式，进行相似变换后再恢复为数值形式。注意到， </a:t>
                </a:r>
                <a:r>
                  <a:rPr lang="en-US" altLang="zh-CN" dirty="0" err="1">
                    <a:solidFill>
                      <a:sysClr val="windowText" lastClr="000000"/>
                    </a:solidFill>
                    <a:latin typeface="宋体" panose="02010600030101010101" pitchFamily="2" charset="-122"/>
                    <a:ea typeface="宋体" panose="02010600030101010101" pitchFamily="2" charset="-122"/>
                  </a:rPr>
                  <a:t>ccanonl</a:t>
                </a:r>
                <a:r>
                  <a:rPr lang="zh-CN" altLang="en-US" dirty="0">
                    <a:solidFill>
                      <a:sysClr val="windowText" lastClr="000000"/>
                    </a:solidFill>
                    <a:latin typeface="宋体" panose="02010600030101010101" pitchFamily="2" charset="-122"/>
                    <a:ea typeface="宋体" panose="02010600030101010101" pitchFamily="2" charset="-122"/>
                  </a:rPr>
                  <a:t>函数调用了另一子函数 </a:t>
                </a:r>
                <a:r>
                  <a:rPr lang="en-US" altLang="zh-CN" dirty="0" err="1">
                    <a:solidFill>
                      <a:sysClr val="windowText" lastClr="000000"/>
                    </a:solidFill>
                    <a:latin typeface="宋体" panose="02010600030101010101" pitchFamily="2" charset="-122"/>
                    <a:ea typeface="宋体" panose="02010600030101010101" pitchFamily="2" charset="-122"/>
                  </a:rPr>
                  <a:t>polymn</a:t>
                </a:r>
                <a:r>
                  <a:rPr lang="zh-CN" altLang="en-US" dirty="0">
                    <a:solidFill>
                      <a:sysClr val="windowText" lastClr="000000"/>
                    </a:solidFill>
                    <a:latin typeface="宋体" panose="02010600030101010101" pitchFamily="2" charset="-122"/>
                    <a:ea typeface="宋体" panose="02010600030101010101" pitchFamily="2" charset="-122"/>
                  </a:rPr>
                  <a:t>以计算矩阵</a:t>
                </a: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其中，</a:t>
                </a:r>
                <a14:m>
                  <m:oMath xmlns:m="http://schemas.openxmlformats.org/officeDocument/2006/math">
                    <m:sSub>
                      <m:sSubPr>
                        <m:ctrlPr>
                          <a:rPr lang="en-US" altLang="zh-CN" i="1" smtClean="0">
                            <a:solidFill>
                              <a:sysClr val="windowText" lastClr="000000"/>
                            </a:solidFill>
                            <a:latin typeface="Cambria Math" panose="02040503050406030204" pitchFamily="18" charset="0"/>
                            <a:ea typeface="宋体" panose="02010600030101010101" pitchFamily="2" charset="-122"/>
                          </a:rPr>
                        </m:ctrlPr>
                      </m:sSubPr>
                      <m:e>
                        <m:r>
                          <a:rPr lang="en-US" altLang="zh-CN" i="1" smtClean="0">
                            <a:solidFill>
                              <a:sysClr val="windowText" lastClr="000000"/>
                            </a:solidFill>
                            <a:latin typeface="Cambria Math" panose="02040503050406030204" pitchFamily="18" charset="0"/>
                            <a:ea typeface="宋体" panose="02010600030101010101" pitchFamily="2" charset="-122"/>
                          </a:rPr>
                          <m:t>𝛼</m:t>
                        </m:r>
                      </m:e>
                      <m:sub>
                        <m:r>
                          <a:rPr lang="en-US" altLang="zh-CN" b="0" i="1" smtClean="0">
                            <a:solidFill>
                              <a:sysClr val="windowText" lastClr="000000"/>
                            </a:solidFill>
                            <a:latin typeface="Cambria Math" panose="02040503050406030204" pitchFamily="18" charset="0"/>
                            <a:ea typeface="宋体" panose="02010600030101010101" pitchFamily="2" charset="-122"/>
                          </a:rPr>
                          <m:t>𝑖</m:t>
                        </m:r>
                      </m:sub>
                    </m:sSub>
                  </m:oMath>
                </a14:m>
                <a:r>
                  <a:rPr lang="en-US" altLang="zh-CN" dirty="0">
                    <a:solidFill>
                      <a:sysClr val="windowText" lastClr="000000"/>
                    </a:solidFill>
                    <a:latin typeface="宋体" panose="02010600030101010101" pitchFamily="2" charset="-122"/>
                    <a:ea typeface="宋体" panose="02010600030101010101" pitchFamily="2" charset="-122"/>
                  </a:rPr>
                  <a:t>(</a:t>
                </a:r>
                <a:r>
                  <a:rPr lang="en-US" altLang="zh-CN" dirty="0" err="1">
                    <a:solidFill>
                      <a:sysClr val="windowText" lastClr="000000"/>
                    </a:solidFill>
                    <a:latin typeface="宋体" panose="02010600030101010101" pitchFamily="2" charset="-122"/>
                    <a:ea typeface="宋体" panose="02010600030101010101" pitchFamily="2" charset="-122"/>
                  </a:rPr>
                  <a:t>i</a:t>
                </a:r>
                <a:r>
                  <a:rPr lang="en-US" altLang="zh-CN" dirty="0">
                    <a:solidFill>
                      <a:sysClr val="windowText" lastClr="000000"/>
                    </a:solidFill>
                    <a:latin typeface="宋体" panose="02010600030101010101" pitchFamily="2" charset="-122"/>
                    <a:ea typeface="宋体" panose="02010600030101010101" pitchFamily="2" charset="-122"/>
                  </a:rPr>
                  <a:t>=1,2,…,n-1)</a:t>
                </a:r>
                <a:r>
                  <a:rPr lang="zh-CN" altLang="en-US" dirty="0">
                    <a:solidFill>
                      <a:sysClr val="windowText" lastClr="000000"/>
                    </a:solidFill>
                    <a:latin typeface="宋体" panose="02010600030101010101" pitchFamily="2" charset="-122"/>
                    <a:ea typeface="宋体" panose="02010600030101010101" pitchFamily="2" charset="-122"/>
                  </a:rPr>
                  <a:t>为</a:t>
                </a:r>
                <a:r>
                  <a:rPr lang="en-US" altLang="zh-CN" dirty="0" err="1">
                    <a:solidFill>
                      <a:sysClr val="windowText" lastClr="000000"/>
                    </a:solidFill>
                    <a:latin typeface="宋体" panose="02010600030101010101" pitchFamily="2" charset="-122"/>
                    <a:ea typeface="宋体" panose="02010600030101010101" pitchFamily="2" charset="-122"/>
                  </a:rPr>
                  <a:t>n×n</a:t>
                </a:r>
                <a:r>
                  <a:rPr lang="zh-CN" altLang="en-US" dirty="0">
                    <a:solidFill>
                      <a:sysClr val="windowText" lastClr="000000"/>
                    </a:solidFill>
                    <a:latin typeface="宋体" panose="02010600030101010101" pitchFamily="2" charset="-122"/>
                    <a:ea typeface="宋体" panose="02010600030101010101" pitchFamily="2" charset="-122"/>
                  </a:rPr>
                  <a:t>矩阵</a:t>
                </a:r>
                <a:r>
                  <a:rPr lang="en-US" altLang="zh-CN" dirty="0">
                    <a:solidFill>
                      <a:sysClr val="windowText" lastClr="000000"/>
                    </a:solidFill>
                    <a:latin typeface="宋体" panose="02010600030101010101" pitchFamily="2" charset="-122"/>
                    <a:ea typeface="宋体" panose="02010600030101010101" pitchFamily="2" charset="-122"/>
                  </a:rPr>
                  <a:t>A</a:t>
                </a:r>
                <a:r>
                  <a:rPr lang="zh-CN" altLang="en-US" dirty="0">
                    <a:solidFill>
                      <a:sysClr val="windowText" lastClr="000000"/>
                    </a:solidFill>
                    <a:latin typeface="宋体" panose="02010600030101010101" pitchFamily="2" charset="-122"/>
                    <a:ea typeface="宋体" panose="02010600030101010101" pitchFamily="2" charset="-122"/>
                  </a:rPr>
                  <a:t>的特征多项式</a:t>
                </a: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的各项系数。</a:t>
                </a:r>
                <a:endParaRPr lang="en-US" altLang="zh-CN" dirty="0">
                  <a:solidFill>
                    <a:sysClr val="windowText" lastClr="000000"/>
                  </a:solidFill>
                  <a:latin typeface="宋体" panose="02010600030101010101" pitchFamily="2" charset="-122"/>
                  <a:ea typeface="宋体" panose="02010600030101010101" pitchFamily="2" charset="-122"/>
                </a:endParaRPr>
              </a:p>
            </p:txBody>
          </p:sp>
        </mc:Choice>
        <mc:Fallback xmlns="">
          <p:sp>
            <p:nvSpPr>
              <p:cNvPr id="75" name="矩形 74"/>
              <p:cNvSpPr>
                <a:spLocks noRot="1" noChangeAspect="1" noMove="1" noResize="1" noEditPoints="1" noAdjustHandles="1" noChangeArrowheads="1" noChangeShapeType="1" noTextEdit="1"/>
              </p:cNvSpPr>
              <p:nvPr/>
            </p:nvSpPr>
            <p:spPr>
              <a:xfrm>
                <a:off x="302241" y="543174"/>
                <a:ext cx="7638406" cy="4597862"/>
              </a:xfrm>
              <a:prstGeom prst="rect">
                <a:avLst/>
              </a:prstGeom>
              <a:blipFill>
                <a:blip r:embed="rId3"/>
                <a:stretch>
                  <a:fillRect l="-718" r="-638" b="-1194"/>
                </a:stretch>
              </a:blipFill>
            </p:spPr>
            <p:txBody>
              <a:bodyPr/>
              <a:lstStyle/>
              <a:p>
                <a:r>
                  <a:rPr lang="zh-CN" altLang="en-US">
                    <a:noFill/>
                  </a:rPr>
                  <a:t> </a:t>
                </a:r>
              </a:p>
            </p:txBody>
          </p:sp>
        </mc:Fallback>
      </mc:AlternateContent>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2411760" y="2085054"/>
                <a:ext cx="5301753" cy="338457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𝐑</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5"/>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𝛼</m:t>
                                    </m:r>
                                  </m:e>
                                  <m:sub>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sub>
                                </m:sSub>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m:t>
                                </m:r>
                              </m:e>
                              <m:e>
                                <m:r>
                                  <a:rPr lang="zh-CN" altLang="en-US" i="1">
                                    <a:solidFill>
                                      <a:srgbClr val="000000"/>
                                    </a:solidFill>
                                    <a:latin typeface="Cambria Math" panose="02040503050406030204" pitchFamily="18" charset="0"/>
                                  </a:rPr>
                                  <m:t>⋮</m:t>
                                </m:r>
                              </m:e>
                              <m:e>
                                <m:r>
                                  <a:rPr lang="zh-CN" altLang="en-US" i="1">
                                    <a:solidFill>
                                      <a:srgbClr val="000000"/>
                                    </a:solidFill>
                                    <a:latin typeface="Cambria Math" panose="02040503050406030204" pitchFamily="18" charset="0"/>
                                  </a:rPr>
                                  <m:t>⋱</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𝛼</m:t>
                                    </m:r>
                                  </m:e>
                                  <m:sub>
                                    <m:r>
                                      <a:rPr lang="zh-CN" altLang="en-US" i="1">
                                        <a:solidFill>
                                          <a:srgbClr val="000000"/>
                                        </a:solidFill>
                                        <a:latin typeface="Cambria Math" panose="02040503050406030204" pitchFamily="18" charset="0"/>
                                      </a:rPr>
                                      <m:t>2</m:t>
                                    </m:r>
                                  </m:sub>
                                </m:sSub>
                              </m:e>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𝛼</m:t>
                                    </m:r>
                                  </m:e>
                                  <m:sub>
                                    <m:r>
                                      <a:rPr lang="zh-CN" altLang="en-US" i="1">
                                        <a:solidFill>
                                          <a:srgbClr val="000000"/>
                                        </a:solidFill>
                                        <a:latin typeface="Cambria Math" panose="02040503050406030204" pitchFamily="18" charset="0"/>
                                      </a:rPr>
                                      <m:t>3</m:t>
                                    </m:r>
                                  </m:sub>
                                </m:sSub>
                              </m:e>
                              <m:e>
                                <m:r>
                                  <a:rPr lang="zh-CN" altLang="en-US" i="1">
                                    <a:solidFill>
                                      <a:srgbClr val="000000"/>
                                    </a:solidFill>
                                    <a:latin typeface="Cambria Math" panose="02040503050406030204" pitchFamily="18" charset="0"/>
                                  </a:rPr>
                                  <m:t>⋯</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𝛼</m:t>
                                    </m:r>
                                  </m:e>
                                  <m:sub>
                                    <m:r>
                                      <a:rPr lang="zh-CN" altLang="en-US" i="1">
                                        <a:solidFill>
                                          <a:srgbClr val="000000"/>
                                        </a:solidFill>
                                        <a:latin typeface="Cambria Math" panose="02040503050406030204" pitchFamily="18" charset="0"/>
                                      </a:rPr>
                                      <m:t>1</m:t>
                                    </m:r>
                                  </m:sub>
                                </m:sSub>
                              </m:e>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𝛼</m:t>
                                    </m:r>
                                  </m:e>
                                  <m:sub>
                                    <m:r>
                                      <a:rPr lang="zh-CN" altLang="en-US" i="1">
                                        <a:solidFill>
                                          <a:srgbClr val="000000"/>
                                        </a:solidFill>
                                        <a:latin typeface="Cambria Math" panose="02040503050406030204" pitchFamily="18" charset="0"/>
                                      </a:rPr>
                                      <m:t>2</m:t>
                                    </m:r>
                                  </m:sub>
                                </m:sSub>
                              </m:e>
                              <m:e>
                                <m:r>
                                  <a:rPr lang="zh-CN" altLang="en-US" i="1">
                                    <a:solidFill>
                                      <a:srgbClr val="000000"/>
                                    </a:solidFill>
                                    <a:latin typeface="Cambria Math" panose="02040503050406030204" pitchFamily="18" charset="0"/>
                                  </a:rPr>
                                  <m:t>⋯</m:t>
                                </m:r>
                              </m:e>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𝛼</m:t>
                                    </m:r>
                                  </m:e>
                                  <m:sub>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sub>
                                </m:sSub>
                              </m:e>
                              <m:e>
                                <m:r>
                                  <a:rPr lang="zh-CN" altLang="en-US" i="1">
                                    <a:solidFill>
                                      <a:srgbClr val="000000"/>
                                    </a:solidFill>
                                    <a:latin typeface="Cambria Math" panose="02040503050406030204" pitchFamily="18" charset="0"/>
                                  </a:rPr>
                                  <m:t>1</m:t>
                                </m:r>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411760" y="2085054"/>
                <a:ext cx="5301753" cy="3384574"/>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2074863" y="4267200"/>
                <a:ext cx="6601593" cy="122152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𝐈</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𝐀</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𝑠</m:t>
                          </m:r>
                        </m:e>
                        <m:sup>
                          <m:r>
                            <a:rPr lang="zh-CN" altLang="en-US" i="1">
                              <a:solidFill>
                                <a:srgbClr val="000000"/>
                              </a:solidFill>
                              <a:latin typeface="Cambria Math" panose="02040503050406030204" pitchFamily="18" charset="0"/>
                            </a:rPr>
                            <m:t>𝑛</m:t>
                          </m:r>
                        </m:sup>
                      </m:sSup>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𝛼</m:t>
                          </m:r>
                        </m:e>
                        <m:sub>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sub>
                      </m:sSub>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𝑠</m:t>
                          </m:r>
                        </m:e>
                        <m:sup>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𝛼</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𝛼</m:t>
                          </m:r>
                        </m:e>
                        <m:sub>
                          <m:r>
                            <a:rPr lang="zh-CN" altLang="en-US" i="1">
                              <a:solidFill>
                                <a:srgbClr val="000000"/>
                              </a:solidFill>
                              <a:latin typeface="Cambria Math" panose="02040503050406030204" pitchFamily="18" charset="0"/>
                            </a:rPr>
                            <m:t>0</m:t>
                          </m:r>
                        </m:sub>
                      </m:sSub>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2074863" y="4267200"/>
                <a:ext cx="6601593" cy="1221522"/>
              </a:xfrm>
              <a:prstGeom prst="rect">
                <a:avLst/>
              </a:prstGeom>
              <a:blipFill>
                <a:blip r:embed="rId6"/>
                <a:stretch>
                  <a:fillRect l="-277"/>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02241" y="543174"/>
            <a:ext cx="7638406" cy="2935868"/>
          </a:xfrm>
          <a:prstGeom prst="rect">
            <a:avLst/>
          </a:prstGeom>
          <a:noFill/>
        </p:spPr>
        <p:txBody>
          <a:bodyPr wrap="square">
            <a:spAutoFit/>
          </a:bodyPr>
          <a:lstStyle/>
          <a:p>
            <a:pPr indent="467995">
              <a:lnSpc>
                <a:spcPct val="150000"/>
              </a:lnSpc>
            </a:pPr>
            <a:r>
              <a:rPr lang="en-US" altLang="zh-CN" dirty="0" err="1">
                <a:solidFill>
                  <a:sysClr val="windowText" lastClr="000000"/>
                </a:solidFill>
                <a:latin typeface="宋体" panose="02010600030101010101" pitchFamily="2" charset="-122"/>
                <a:ea typeface="宋体" panose="02010600030101010101" pitchFamily="2" charset="-122"/>
              </a:rPr>
              <a:t>polymtx</a:t>
            </a:r>
            <a:r>
              <a:rPr lang="zh-CN" altLang="en-US" dirty="0">
                <a:solidFill>
                  <a:sysClr val="windowText" lastClr="000000"/>
                </a:solidFill>
                <a:latin typeface="宋体" panose="02010600030101010101" pitchFamily="2" charset="-122"/>
                <a:ea typeface="宋体" panose="02010600030101010101" pitchFamily="2" charset="-122"/>
              </a:rPr>
              <a:t>函数如下所示。</a:t>
            </a: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pic>
        <p:nvPicPr>
          <p:cNvPr id="3" name="图片 2"/>
          <p:cNvPicPr>
            <a:picLocks noChangeAspect="1"/>
          </p:cNvPicPr>
          <p:nvPr/>
        </p:nvPicPr>
        <p:blipFill>
          <a:blip r:embed="rId4"/>
          <a:stretch>
            <a:fillRect/>
          </a:stretch>
        </p:blipFill>
        <p:spPr>
          <a:xfrm>
            <a:off x="755576" y="1027220"/>
            <a:ext cx="4213654" cy="41162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02241" y="543174"/>
            <a:ext cx="7638406" cy="3628366"/>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对此例，执行如下 </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MATLAB</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命令</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    A=[1,2,0;3,-1,1;0,2,0];</a:t>
            </a:r>
          </a:p>
          <a:p>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    B=[2;1;1];</a:t>
            </a:r>
          </a:p>
          <a:p>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    C=[0,0,1];</a:t>
            </a:r>
          </a:p>
          <a:p>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    [</a:t>
            </a:r>
            <a:r>
              <a:rPr lang="en-US" altLang="zh-CN" sz="1800" b="0" i="0" u="none" strike="noStrike" baseline="0" dirty="0" err="1">
                <a:solidFill>
                  <a:srgbClr val="000000"/>
                </a:solidFill>
                <a:latin typeface="Times New Roman" panose="02020603050405020304" pitchFamily="18" charset="0"/>
                <a:cs typeface="Times New Roman" panose="02020603050405020304" pitchFamily="18" charset="0"/>
              </a:rPr>
              <a:t>csys,osys</a:t>
            </a:r>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a:t>
            </a:r>
            <a:r>
              <a:rPr lang="en-US" altLang="zh-CN" sz="1800" b="0" i="0" u="none" strike="noStrike" baseline="0" dirty="0" err="1">
                <a:solidFill>
                  <a:srgbClr val="000000"/>
                </a:solidFill>
                <a:latin typeface="Times New Roman" panose="02020603050405020304" pitchFamily="18" charset="0"/>
                <a:cs typeface="Times New Roman" panose="02020603050405020304" pitchFamily="18" charset="0"/>
              </a:rPr>
              <a:t>ccanonl</a:t>
            </a:r>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(A,B,C)</a:t>
            </a:r>
          </a:p>
          <a:p>
            <a:pPr indent="467995">
              <a:lnSpc>
                <a:spcPct val="150000"/>
              </a:lnSpc>
            </a:pP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可得</a:t>
            </a:r>
            <a:r>
              <a:rPr lang="en-US" altLang="zh-CN"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Abar</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Bars=       Cbar=         T=</a:t>
            </a:r>
          </a:p>
          <a:p>
            <a:pPr indent="467995">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0  1  0          0      3   2   1        -2    4    2</a:t>
            </a:r>
          </a:p>
          <a:p>
            <a:pPr indent="467995">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0  0  1          0                       -1    6    1</a:t>
            </a:r>
          </a:p>
          <a:p>
            <a:pPr indent="467995">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-2  9  0          1                        3    2    1</a:t>
            </a: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aphicFrame>
        <p:nvGraphicFramePr>
          <p:cNvPr id="2" name="对象 1"/>
          <p:cNvGraphicFramePr>
            <a:graphicFrameLocks noChangeAspect="1"/>
          </p:cNvGraphicFramePr>
          <p:nvPr/>
        </p:nvGraphicFramePr>
        <p:xfrm>
          <a:off x="2463800" y="2667000"/>
          <a:ext cx="914400" cy="198438"/>
        </p:xfrm>
        <a:graphic>
          <a:graphicData uri="http://schemas.openxmlformats.org/presentationml/2006/ole">
            <mc:AlternateContent xmlns:mc="http://schemas.openxmlformats.org/markup-compatibility/2006">
              <mc:Choice xmlns:v="urn:schemas-microsoft-com:vml" Requires="v">
                <p:oleObj name="Equation" r:id="rId4" imgW="3048000" imgH="4572000" progId="Equation.DSMT4">
                  <p:embed/>
                </p:oleObj>
              </mc:Choice>
              <mc:Fallback>
                <p:oleObj name="Equation" r:id="rId4" imgW="3048000" imgH="4572000" progId="Equation.DSMT4">
                  <p:embed/>
                  <p:pic>
                    <p:nvPicPr>
                      <p:cNvPr id="0" name="图片 2"/>
                      <p:cNvPicPr/>
                      <p:nvPr/>
                    </p:nvPicPr>
                    <p:blipFill>
                      <a:blip r:embed="rId5"/>
                      <a:stretch>
                        <a:fillRect/>
                      </a:stretch>
                    </p:blipFill>
                    <p:spPr>
                      <a:xfrm>
                        <a:off x="2463800" y="2667000"/>
                        <a:ext cx="914400" cy="198438"/>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02241" y="543174"/>
            <a:ext cx="7638406" cy="2520370"/>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即系统的可控规范</a:t>
            </a:r>
            <a:r>
              <a:rPr lang="en-US" altLang="zh-CN" dirty="0">
                <a:solidFill>
                  <a:sysClr val="windowText" lastClr="000000"/>
                </a:solidFill>
                <a:latin typeface="宋体" panose="02010600030101010101" pitchFamily="2" charset="-122"/>
                <a:ea typeface="宋体" panose="02010600030101010101" pitchFamily="2" charset="-122"/>
              </a:rPr>
              <a:t>Ⅰ</a:t>
            </a:r>
            <a:r>
              <a:rPr lang="zh-CN" altLang="en-US" dirty="0">
                <a:solidFill>
                  <a:sysClr val="windowText" lastClr="000000"/>
                </a:solidFill>
                <a:latin typeface="宋体" panose="02010600030101010101" pitchFamily="2" charset="-122"/>
                <a:ea typeface="宋体" panose="02010600030101010101" pitchFamily="2" charset="-122"/>
              </a:rPr>
              <a:t>型为：</a:t>
            </a: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可观规范</a:t>
            </a:r>
            <a:r>
              <a:rPr lang="en-US" altLang="zh-CN" dirty="0">
                <a:solidFill>
                  <a:sysClr val="windowText" lastClr="000000"/>
                </a:solidFill>
                <a:latin typeface="宋体" panose="02010600030101010101" pitchFamily="2" charset="-122"/>
                <a:ea typeface="宋体" panose="02010600030101010101" pitchFamily="2" charset="-122"/>
              </a:rPr>
              <a:t>Ⅱ</a:t>
            </a:r>
            <a:r>
              <a:rPr lang="zh-CN" altLang="en-US" dirty="0">
                <a:solidFill>
                  <a:sysClr val="windowText" lastClr="000000"/>
                </a:solidFill>
                <a:latin typeface="宋体" panose="02010600030101010101" pitchFamily="2" charset="-122"/>
                <a:ea typeface="宋体" panose="02010600030101010101" pitchFamily="2" charset="-122"/>
              </a:rPr>
              <a:t>型为：</a:t>
            </a: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3211513" y="1131888"/>
                <a:ext cx="3016671" cy="193165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acc>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9</m:t>
                                </m:r>
                              </m:e>
                              <m:e>
                                <m:r>
                                  <a:rPr lang="zh-CN" altLang="en-US" i="1">
                                    <a:solidFill>
                                      <a:srgbClr val="000000"/>
                                    </a:solidFill>
                                    <a:latin typeface="Cambria Math" panose="02040503050406030204" pitchFamily="18" charset="0"/>
                                  </a:rPr>
                                  <m:t>0</m:t>
                                </m:r>
                              </m:e>
                            </m:mr>
                          </m:m>
                        </m:e>
                      </m:d>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𝑢</m:t>
                      </m:r>
                    </m:oMath>
                  </m:oMathPara>
                </a14:m>
                <a:endParaRPr lang="en-US" altLang="zh-CN" i="1" dirty="0">
                  <a:solidFill>
                    <a:srgbClr val="000000"/>
                  </a:solidFill>
                  <a:latin typeface="Cambria Math" panose="02040503050406030204" pitchFamily="18" charset="0"/>
                </a:endParaRPr>
              </a:p>
              <a:p>
                <a:pPr/>
                <a:br>
                  <a:rPr lang="zh-CN" alt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3</m:t>
                                </m:r>
                              </m:e>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1</m:t>
                                </m:r>
                              </m:e>
                            </m:mr>
                          </m:m>
                        </m:e>
                      </m:d>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3211513" y="1131888"/>
                <a:ext cx="3016671" cy="1931656"/>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3063874" y="3063874"/>
                <a:ext cx="4316437" cy="207962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acc>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−2</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9</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
                        </m:e>
                      </m:d>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3</m:t>
                                </m:r>
                              </m:e>
                            </m:mr>
                            <m:mr>
                              <m:e>
                                <m:r>
                                  <a:rPr lang="zh-CN" altLang="en-US" i="1">
                                    <a:solidFill>
                                      <a:srgbClr val="000000"/>
                                    </a:solidFill>
                                    <a:latin typeface="Cambria Math" panose="02040503050406030204" pitchFamily="18" charset="0"/>
                                  </a:rPr>
                                  <m:t>2</m:t>
                                </m:r>
                              </m:e>
                            </m:mr>
                            <m:mr>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𝑢</m:t>
                      </m:r>
                    </m:oMath>
                  </m:oMathPara>
                </a14:m>
                <a:endParaRPr lang="en-US" altLang="zh-CN" i="1" dirty="0">
                  <a:solidFill>
                    <a:srgbClr val="000000"/>
                  </a:solidFill>
                  <a:latin typeface="Cambria Math" panose="02040503050406030204" pitchFamily="18" charset="0"/>
                </a:endParaRPr>
              </a:p>
              <a:p>
                <a:pPr/>
                <a:br>
                  <a:rPr lang="zh-CN" alt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
                        </m:e>
                      </m:d>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3063874" y="3063874"/>
                <a:ext cx="4316437" cy="2079625"/>
              </a:xfrm>
              <a:prstGeom prst="rect">
                <a:avLst/>
              </a:prstGeom>
              <a:blipFill>
                <a:blip r:embed="rId5"/>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4" grpId="0"/>
    </p:bld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02241" y="543174"/>
            <a:ext cx="7638406" cy="4182363"/>
          </a:xfrm>
          <a:prstGeom prst="rect">
            <a:avLst/>
          </a:prstGeom>
          <a:noFill/>
        </p:spPr>
        <p:txBody>
          <a:bodyPr wrap="square">
            <a:spAutoFit/>
          </a:bodyPr>
          <a:lstStyle/>
          <a:p>
            <a:pPr indent="467995">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(2)</a:t>
            </a:r>
            <a:r>
              <a:rPr lang="zh-CN" altLang="en-US" dirty="0">
                <a:solidFill>
                  <a:sysClr val="windowText" lastClr="000000"/>
                </a:solidFill>
                <a:latin typeface="宋体" panose="02010600030101010101" pitchFamily="2" charset="-122"/>
                <a:ea typeface="宋体" panose="02010600030101010101" pitchFamily="2" charset="-122"/>
              </a:rPr>
              <a:t>求可控规范</a:t>
            </a:r>
            <a:r>
              <a:rPr lang="en-US" altLang="zh-CN" dirty="0">
                <a:solidFill>
                  <a:sysClr val="windowText" lastClr="000000"/>
                </a:solidFill>
                <a:latin typeface="宋体" panose="02010600030101010101" pitchFamily="2" charset="-122"/>
                <a:ea typeface="宋体" panose="02010600030101010101" pitchFamily="2" charset="-122"/>
              </a:rPr>
              <a:t>Ⅱ</a:t>
            </a:r>
            <a:r>
              <a:rPr lang="zh-CN" altLang="en-US" dirty="0">
                <a:solidFill>
                  <a:sysClr val="windowText" lastClr="000000"/>
                </a:solidFill>
                <a:latin typeface="宋体" panose="02010600030101010101" pitchFamily="2" charset="-122"/>
                <a:ea typeface="宋体" panose="02010600030101010101" pitchFamily="2" charset="-122"/>
              </a:rPr>
              <a:t>型和可观规范</a:t>
            </a:r>
            <a:r>
              <a:rPr lang="en-US" altLang="zh-CN" dirty="0">
                <a:solidFill>
                  <a:sysClr val="windowText" lastClr="000000"/>
                </a:solidFill>
                <a:latin typeface="宋体" panose="02010600030101010101" pitchFamily="2" charset="-122"/>
                <a:ea typeface="宋体" panose="02010600030101010101" pitchFamily="2" charset="-122"/>
              </a:rPr>
              <a:t>1</a:t>
            </a:r>
            <a:r>
              <a:rPr lang="zh-CN" altLang="en-US" dirty="0">
                <a:solidFill>
                  <a:sysClr val="windowText" lastClr="000000"/>
                </a:solidFill>
                <a:latin typeface="宋体" panose="02010600030101010101" pitchFamily="2" charset="-122"/>
                <a:ea typeface="宋体" panose="02010600030101010101" pitchFamily="2" charset="-122"/>
              </a:rPr>
              <a:t>型</a:t>
            </a: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r>
              <a:rPr lang="en-US" altLang="zh-CN" dirty="0">
                <a:latin typeface="宋体" panose="02010600030101010101" pitchFamily="2" charset="-122"/>
                <a:ea typeface="宋体" panose="02010600030101010101" pitchFamily="2" charset="-122"/>
              </a:rPr>
              <a:t>MATLAB</a:t>
            </a:r>
            <a:r>
              <a:rPr lang="zh-CN" altLang="en-US" dirty="0">
                <a:latin typeface="宋体" panose="02010600030101010101" pitchFamily="2" charset="-122"/>
                <a:ea typeface="宋体" panose="02010600030101010101" pitchFamily="2" charset="-122"/>
              </a:rPr>
              <a:t>自身提供的 </a:t>
            </a:r>
            <a:r>
              <a:rPr lang="en-US" altLang="zh-CN" dirty="0">
                <a:latin typeface="宋体" panose="02010600030101010101" pitchFamily="2" charset="-122"/>
                <a:ea typeface="宋体" panose="02010600030101010101" pitchFamily="2" charset="-122"/>
              </a:rPr>
              <a:t>canon</a:t>
            </a:r>
            <a:r>
              <a:rPr lang="zh-CN" altLang="en-US" dirty="0">
                <a:latin typeface="宋体" panose="02010600030101010101" pitchFamily="2" charset="-122"/>
                <a:ea typeface="宋体" panose="02010600030101010101" pitchFamily="2" charset="-122"/>
              </a:rPr>
              <a:t>函数可以直接给出系统的可控规范</a:t>
            </a:r>
            <a:r>
              <a:rPr lang="en-US" altLang="zh-CN" dirty="0">
                <a:latin typeface="宋体" panose="02010600030101010101" pitchFamily="2" charset="-122"/>
                <a:ea typeface="宋体" panose="02010600030101010101" pitchFamily="2" charset="-122"/>
              </a:rPr>
              <a:t>Ⅱ</a:t>
            </a:r>
            <a:r>
              <a:rPr lang="zh-CN" altLang="en-US" dirty="0">
                <a:latin typeface="宋体" panose="02010600030101010101" pitchFamily="2" charset="-122"/>
                <a:ea typeface="宋体" panose="02010600030101010101" pitchFamily="2" charset="-122"/>
              </a:rPr>
              <a:t>型形式，其句法为</a:t>
            </a:r>
            <a:endParaRPr lang="en-US" altLang="zh-CN" dirty="0">
              <a:latin typeface="宋体" panose="02010600030101010101" pitchFamily="2" charset="-122"/>
              <a:ea typeface="宋体" panose="02010600030101010101" pitchFamily="2" charset="-122"/>
            </a:endParaRPr>
          </a:p>
          <a:p>
            <a:pPr indent="467995">
              <a:lnSpc>
                <a:spcPct val="150000"/>
              </a:lnSpc>
            </a:pPr>
            <a:r>
              <a:rPr lang="en-US" altLang="zh-CN" dirty="0" err="1">
                <a:latin typeface="宋体" panose="02010600030101010101" pitchFamily="2" charset="-122"/>
                <a:ea typeface="宋体" panose="02010600030101010101" pitchFamily="2" charset="-122"/>
              </a:rPr>
              <a:t>csys</a:t>
            </a:r>
            <a:r>
              <a:rPr lang="en-US" altLang="zh-CN" dirty="0">
                <a:latin typeface="宋体" panose="02010600030101010101" pitchFamily="2" charset="-122"/>
                <a:ea typeface="宋体" panose="02010600030101010101" pitchFamily="2" charset="-122"/>
              </a:rPr>
              <a:t> =canon(sys, 'companion)</a:t>
            </a:r>
          </a:p>
          <a:p>
            <a:pPr indent="467995">
              <a:lnSpc>
                <a:spcPct val="150000"/>
              </a:lnSpc>
            </a:pPr>
            <a:r>
              <a:rPr lang="zh-CN" altLang="en-US" dirty="0">
                <a:latin typeface="宋体" panose="02010600030101010101" pitchFamily="2" charset="-122"/>
                <a:ea typeface="宋体" panose="02010600030101010101" pitchFamily="2" charset="-122"/>
              </a:rPr>
              <a:t>对此例，在 </a:t>
            </a:r>
            <a:r>
              <a:rPr lang="en-US" altLang="zh-CN" dirty="0">
                <a:latin typeface="宋体" panose="02010600030101010101" pitchFamily="2" charset="-122"/>
                <a:ea typeface="宋体" panose="02010600030101010101" pitchFamily="2" charset="-122"/>
              </a:rPr>
              <a:t>MATLAB</a:t>
            </a:r>
            <a:r>
              <a:rPr lang="zh-CN" altLang="en-US" dirty="0">
                <a:latin typeface="宋体" panose="02010600030101010101" pitchFamily="2" charset="-122"/>
                <a:ea typeface="宋体" panose="02010600030101010101" pitchFamily="2" charset="-122"/>
              </a:rPr>
              <a:t>下执行命令</a:t>
            </a:r>
            <a:endParaRPr lang="en-US" altLang="zh-CN" dirty="0">
              <a:latin typeface="宋体" panose="02010600030101010101" pitchFamily="2" charset="-122"/>
              <a:ea typeface="宋体" panose="02010600030101010101" pitchFamily="2" charset="-122"/>
            </a:endParaRPr>
          </a:p>
          <a:p>
            <a:r>
              <a:rPr lang="en-US" altLang="zh-CN" sz="1800" b="0" i="0" u="none" strike="noStrike" baseline="0" dirty="0">
                <a:latin typeface="Courier New" panose="02070309020205020404" pitchFamily="49" charset="0"/>
              </a:rPr>
              <a:t>    A=[1,2,0;3,-1,1;0,2,0];</a:t>
            </a:r>
          </a:p>
          <a:p>
            <a:r>
              <a:rPr lang="en-US" altLang="zh-CN" sz="1800" b="0" i="0" u="none" strike="noStrike" baseline="0" dirty="0">
                <a:latin typeface="Courier New" panose="02070309020205020404" pitchFamily="49" charset="0"/>
              </a:rPr>
              <a:t>    B=[2;1;1];</a:t>
            </a:r>
          </a:p>
          <a:p>
            <a:r>
              <a:rPr lang="en-US" altLang="zh-CN" sz="1800" b="0" i="0" u="none" strike="noStrike" baseline="0" dirty="0">
                <a:latin typeface="Courier New" panose="02070309020205020404" pitchFamily="49" charset="0"/>
              </a:rPr>
              <a:t>    C=[0,0,1];</a:t>
            </a:r>
          </a:p>
          <a:p>
            <a:r>
              <a:rPr lang="en-US" altLang="zh-CN" sz="1800" b="0" i="0" u="none" strike="noStrike" baseline="0" dirty="0">
                <a:latin typeface="Courier New" panose="02070309020205020404" pitchFamily="49" charset="0"/>
              </a:rPr>
              <a:t>    </a:t>
            </a:r>
            <a:r>
              <a:rPr lang="en-US" altLang="zh-CN" sz="1800" b="0" i="0" u="none" strike="noStrike" baseline="0" dirty="0" err="1">
                <a:latin typeface="Courier New" panose="02070309020205020404" pitchFamily="49" charset="0"/>
              </a:rPr>
              <a:t>csys</a:t>
            </a:r>
            <a:r>
              <a:rPr lang="en-US" altLang="zh-CN" sz="1800" b="0" i="0" u="none" strike="noStrike" baseline="0" dirty="0">
                <a:latin typeface="Courier New" panose="02070309020205020404" pitchFamily="49" charset="0"/>
              </a:rPr>
              <a:t>=canon(ss(A,B,C,0),'companion’)</a:t>
            </a:r>
          </a:p>
          <a:p>
            <a:endParaRPr lang="en-US" altLang="zh-CN" dirty="0">
              <a:latin typeface="Courier New" panose="02070309020205020404" pitchFamily="49" charset="0"/>
            </a:endParaRPr>
          </a:p>
          <a:p>
            <a:r>
              <a:rPr lang="en-US" altLang="zh-CN" sz="1800" b="0" i="0" u="none" strike="noStrike" baseline="0" dirty="0">
                <a:latin typeface="Courier New" panose="02070309020205020404" pitchFamily="49" charset="0"/>
              </a:rPr>
              <a:t>    </a:t>
            </a:r>
            <a:r>
              <a:rPr lang="zh-CN" altLang="en-US" sz="1800" b="0" i="0" u="none" strike="noStrike" baseline="0" dirty="0">
                <a:latin typeface="Courier New" panose="02070309020205020404" pitchFamily="49" charset="0"/>
              </a:rPr>
              <a:t>执行命令可得</a:t>
            </a:r>
            <a:endParaRPr lang="en-US" altLang="zh-CN" sz="1800" b="0" i="0" u="none" strike="noStrike" baseline="0" dirty="0">
              <a:latin typeface="Courier New" panose="02070309020205020404" pitchFamily="49" charset="0"/>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02241" y="543174"/>
            <a:ext cx="3693695" cy="4597862"/>
          </a:xfrm>
          <a:prstGeom prst="rect">
            <a:avLst/>
          </a:prstGeom>
          <a:noFill/>
        </p:spPr>
        <p:txBody>
          <a:bodyPr wrap="square">
            <a:spAutoFit/>
          </a:bodyPr>
          <a:lstStyle/>
          <a:p>
            <a:pPr indent="467995">
              <a:lnSpc>
                <a:spcPct val="150000"/>
              </a:lnSpc>
            </a:pPr>
            <a:r>
              <a:rPr lang="es-E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csys =</a:t>
            </a:r>
          </a:p>
          <a:p>
            <a:pPr indent="467995">
              <a:lnSpc>
                <a:spcPct val="150000"/>
              </a:lnSpc>
            </a:pPr>
            <a:r>
              <a:rPr lang="es-E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 = </a:t>
            </a:r>
          </a:p>
          <a:p>
            <a:pPr indent="467995">
              <a:lnSpc>
                <a:spcPct val="150000"/>
              </a:lnSpc>
            </a:pPr>
            <a:r>
              <a:rPr lang="es-E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x1  x2  x3</a:t>
            </a:r>
          </a:p>
          <a:p>
            <a:pPr indent="467995">
              <a:lnSpc>
                <a:spcPct val="150000"/>
              </a:lnSpc>
            </a:pPr>
            <a:r>
              <a:rPr lang="es-E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x1   0   0  -2</a:t>
            </a:r>
          </a:p>
          <a:p>
            <a:pPr indent="467995">
              <a:lnSpc>
                <a:spcPct val="150000"/>
              </a:lnSpc>
            </a:pPr>
            <a:r>
              <a:rPr lang="es-E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x2   1   0   9</a:t>
            </a:r>
          </a:p>
          <a:p>
            <a:pPr indent="467995">
              <a:lnSpc>
                <a:spcPct val="150000"/>
              </a:lnSpc>
            </a:pPr>
            <a:r>
              <a:rPr lang="es-E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x3   0   1   0</a:t>
            </a:r>
          </a:p>
          <a:p>
            <a:pPr indent="467995">
              <a:lnSpc>
                <a:spcPct val="150000"/>
              </a:lnSpc>
            </a:pPr>
            <a:r>
              <a:rPr lang="es-E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B = </a:t>
            </a:r>
          </a:p>
          <a:p>
            <a:pPr indent="467995">
              <a:lnSpc>
                <a:spcPct val="150000"/>
              </a:lnSpc>
            </a:pPr>
            <a:r>
              <a:rPr lang="es-E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u1</a:t>
            </a:r>
          </a:p>
          <a:p>
            <a:pPr indent="467995">
              <a:lnSpc>
                <a:spcPct val="150000"/>
              </a:lnSpc>
            </a:pPr>
            <a:r>
              <a:rPr lang="es-E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x1   1</a:t>
            </a:r>
          </a:p>
          <a:p>
            <a:pPr indent="467995">
              <a:lnSpc>
                <a:spcPct val="150000"/>
              </a:lnSpc>
            </a:pPr>
            <a:r>
              <a:rPr lang="es-E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x2   0</a:t>
            </a:r>
          </a:p>
          <a:p>
            <a:pPr indent="467995">
              <a:lnSpc>
                <a:spcPct val="150000"/>
              </a:lnSpc>
            </a:pPr>
            <a:r>
              <a:rPr lang="es-E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x3   0</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8" name="文本框 7"/>
          <p:cNvSpPr txBox="1"/>
          <p:nvPr/>
        </p:nvSpPr>
        <p:spPr>
          <a:xfrm>
            <a:off x="3995936" y="771550"/>
            <a:ext cx="4572000" cy="2935868"/>
          </a:xfrm>
          <a:prstGeom prst="rect">
            <a:avLst/>
          </a:prstGeom>
          <a:noFill/>
        </p:spPr>
        <p:txBody>
          <a:bodyPr wrap="square">
            <a:spAutoFit/>
          </a:bodyPr>
          <a:lstStyle/>
          <a:p>
            <a:pPr indent="467995">
              <a:lnSpc>
                <a:spcPct val="150000"/>
              </a:lnSpc>
            </a:pPr>
            <a:r>
              <a:rPr lang="es-E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C = </a:t>
            </a:r>
          </a:p>
          <a:p>
            <a:pPr indent="467995">
              <a:lnSpc>
                <a:spcPct val="150000"/>
              </a:lnSpc>
            </a:pPr>
            <a:r>
              <a:rPr lang="es-E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x1  x2  x3</a:t>
            </a:r>
          </a:p>
          <a:p>
            <a:pPr indent="467995">
              <a:lnSpc>
                <a:spcPct val="150000"/>
              </a:lnSpc>
            </a:pPr>
            <a:r>
              <a:rPr lang="es-E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y1   1   2  12</a:t>
            </a:r>
          </a:p>
          <a:p>
            <a:pPr indent="467995">
              <a:lnSpc>
                <a:spcPct val="150000"/>
              </a:lnSpc>
            </a:pPr>
            <a:r>
              <a:rPr lang="es-E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D = </a:t>
            </a:r>
          </a:p>
          <a:p>
            <a:pPr indent="467995">
              <a:lnSpc>
                <a:spcPct val="150000"/>
              </a:lnSpc>
            </a:pPr>
            <a:r>
              <a:rPr lang="es-E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u1</a:t>
            </a:r>
          </a:p>
          <a:p>
            <a:pPr indent="467995">
              <a:lnSpc>
                <a:spcPct val="150000"/>
              </a:lnSpc>
            </a:pPr>
            <a:r>
              <a:rPr lang="es-E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y1   0</a:t>
            </a:r>
          </a:p>
          <a:p>
            <a:pPr indent="467995">
              <a:lnSpc>
                <a:spcPct val="150000"/>
              </a:lnSpc>
            </a:pPr>
            <a:r>
              <a:rPr lang="es-E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Continuous-time state-space model.</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02241" y="543174"/>
            <a:ext cx="7638406" cy="4182363"/>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即系统的可控规范</a:t>
            </a:r>
            <a:r>
              <a:rPr lang="en-US" altLang="zh-CN" dirty="0">
                <a:solidFill>
                  <a:sysClr val="windowText" lastClr="000000"/>
                </a:solidFill>
                <a:latin typeface="宋体" panose="02010600030101010101" pitchFamily="2" charset="-122"/>
                <a:ea typeface="宋体" panose="02010600030101010101" pitchFamily="2" charset="-122"/>
              </a:rPr>
              <a:t>Ⅱ</a:t>
            </a:r>
            <a:r>
              <a:rPr lang="zh-CN" altLang="en-US" dirty="0">
                <a:solidFill>
                  <a:sysClr val="windowText" lastClr="000000"/>
                </a:solidFill>
                <a:latin typeface="宋体" panose="02010600030101010101" pitchFamily="2" charset="-122"/>
                <a:ea typeface="宋体" panose="02010600030101010101" pitchFamily="2" charset="-122"/>
              </a:rPr>
              <a:t>型为</a:t>
            </a: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可观规范</a:t>
            </a:r>
            <a:r>
              <a:rPr lang="en-US" altLang="zh-CN" dirty="0">
                <a:solidFill>
                  <a:sysClr val="windowText" lastClr="000000"/>
                </a:solidFill>
                <a:latin typeface="宋体" panose="02010600030101010101" pitchFamily="2" charset="-122"/>
                <a:ea typeface="宋体" panose="02010600030101010101" pitchFamily="2" charset="-122"/>
              </a:rPr>
              <a:t>Ⅰ</a:t>
            </a:r>
            <a:r>
              <a:rPr lang="zh-CN" altLang="en-US" dirty="0">
                <a:solidFill>
                  <a:sysClr val="windowText" lastClr="000000"/>
                </a:solidFill>
                <a:latin typeface="宋体" panose="02010600030101010101" pitchFamily="2" charset="-122"/>
                <a:ea typeface="宋体" panose="02010600030101010101" pitchFamily="2" charset="-122"/>
              </a:rPr>
              <a:t>型为</a:t>
            </a: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但需注意， </a:t>
            </a:r>
            <a:r>
              <a:rPr lang="en-US" altLang="zh-CN" dirty="0">
                <a:solidFill>
                  <a:sysClr val="windowText" lastClr="000000"/>
                </a:solidFill>
                <a:latin typeface="宋体" panose="02010600030101010101" pitchFamily="2" charset="-122"/>
                <a:ea typeface="宋体" panose="02010600030101010101" pitchFamily="2" charset="-122"/>
              </a:rPr>
              <a:t>canon</a:t>
            </a:r>
            <a:r>
              <a:rPr lang="zh-CN" altLang="en-US" dirty="0">
                <a:solidFill>
                  <a:sysClr val="windowText" lastClr="000000"/>
                </a:solidFill>
                <a:latin typeface="宋体" panose="02010600030101010101" pitchFamily="2" charset="-122"/>
                <a:ea typeface="宋体" panose="02010600030101010101" pitchFamily="2" charset="-122"/>
              </a:rPr>
              <a:t>函数的伴随正则形式易出现病态，为了避免这种情形，同样也可仿照 </a:t>
            </a:r>
            <a:r>
              <a:rPr lang="en-US" altLang="zh-CN" dirty="0" err="1">
                <a:solidFill>
                  <a:sysClr val="windowText" lastClr="000000"/>
                </a:solidFill>
                <a:latin typeface="宋体" panose="02010600030101010101" pitchFamily="2" charset="-122"/>
                <a:ea typeface="宋体" panose="02010600030101010101" pitchFamily="2" charset="-122"/>
              </a:rPr>
              <a:t>canonl</a:t>
            </a:r>
            <a:r>
              <a:rPr lang="zh-CN" altLang="en-US" dirty="0">
                <a:solidFill>
                  <a:sysClr val="windowText" lastClr="000000"/>
                </a:solidFill>
                <a:latin typeface="宋体" panose="02010600030101010101" pitchFamily="2" charset="-122"/>
                <a:ea typeface="宋体" panose="02010600030101010101" pitchFamily="2" charset="-122"/>
              </a:rPr>
              <a:t>函数采用符号运算技术实现。此处不再赘述。</a:t>
            </a: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3419872" y="771550"/>
                <a:ext cx="3837905" cy="244524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acc>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−2</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9</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
                        </m:e>
                      </m:d>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mr>
                          </m:m>
                        </m:e>
                      </m:d>
                      <m:r>
                        <a:rPr lang="zh-CN" altLang="en-US" i="1">
                          <a:solidFill>
                            <a:srgbClr val="000000"/>
                          </a:solidFill>
                          <a:latin typeface="Cambria Math" panose="02040503050406030204" pitchFamily="18" charset="0"/>
                        </a:rPr>
                        <m:t>𝑢</m:t>
                      </m:r>
                    </m:oMath>
                  </m:oMathPara>
                </a14:m>
                <a:endParaRPr lang="en-US" altLang="zh-CN" i="1" dirty="0">
                  <a:solidFill>
                    <a:srgbClr val="000000"/>
                  </a:solidFill>
                  <a:latin typeface="Cambria Math" panose="02040503050406030204" pitchFamily="18" charset="0"/>
                </a:endParaRPr>
              </a:p>
              <a:p>
                <a:pPr/>
                <a:br>
                  <a:rPr lang="zh-CN" alt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12</m:t>
                                </m:r>
                              </m:e>
                            </m:mr>
                          </m:m>
                        </m:e>
                      </m:d>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3419872" y="771550"/>
                <a:ext cx="3837905" cy="2445246"/>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3152444" y="2465795"/>
                <a:ext cx="4840237" cy="301074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acc>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9</m:t>
                                </m:r>
                              </m:e>
                              <m:e>
                                <m:r>
                                  <a:rPr lang="zh-CN" altLang="en-US" i="1">
                                    <a:solidFill>
                                      <a:srgbClr val="000000"/>
                                    </a:solidFill>
                                    <a:latin typeface="Cambria Math" panose="02040503050406030204" pitchFamily="18" charset="0"/>
                                  </a:rPr>
                                  <m:t>0</m:t>
                                </m:r>
                              </m:e>
                            </m:mr>
                          </m:m>
                        </m:e>
                      </m:d>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2</m:t>
                                </m:r>
                              </m:e>
                            </m:mr>
                            <m:mr>
                              <m:e>
                                <m:r>
                                  <a:rPr lang="zh-CN" altLang="en-US" i="1">
                                    <a:solidFill>
                                      <a:srgbClr val="000000"/>
                                    </a:solidFill>
                                    <a:latin typeface="Cambria Math" panose="02040503050406030204" pitchFamily="18" charset="0"/>
                                  </a:rPr>
                                  <m:t>12</m:t>
                                </m:r>
                              </m:e>
                            </m:mr>
                          </m:m>
                        </m:e>
                      </m:d>
                      <m:r>
                        <a:rPr lang="zh-CN" altLang="en-US" i="1">
                          <a:solidFill>
                            <a:srgbClr val="000000"/>
                          </a:solidFill>
                          <a:latin typeface="Cambria Math" panose="02040503050406030204" pitchFamily="18" charset="0"/>
                        </a:rPr>
                        <m:t>𝑢</m:t>
                      </m:r>
                    </m:oMath>
                  </m:oMathPara>
                </a14:m>
                <a:endParaRPr lang="en-US" altLang="zh-CN" i="1" dirty="0">
                  <a:solidFill>
                    <a:srgbClr val="000000"/>
                  </a:solidFill>
                  <a:latin typeface="Cambria Math" panose="02040503050406030204" pitchFamily="18" charset="0"/>
                </a:endParaRPr>
              </a:p>
              <a:p>
                <a:pPr/>
                <a:br>
                  <a:rPr lang="zh-CN" alt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
                        </m:e>
                      </m:d>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3152444" y="2465795"/>
                <a:ext cx="4840237" cy="3010743"/>
              </a:xfrm>
              <a:prstGeom prst="rect">
                <a:avLst/>
              </a:prstGeom>
              <a:blipFill>
                <a:blip r:embed="rId5"/>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02241" y="543174"/>
            <a:ext cx="7638406" cy="2935868"/>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例</a:t>
            </a:r>
            <a:r>
              <a:rPr lang="en-US" altLang="zh-CN" dirty="0">
                <a:solidFill>
                  <a:sysClr val="windowText" lastClr="000000"/>
                </a:solidFill>
                <a:latin typeface="宋体" panose="02010600030101010101" pitchFamily="2" charset="-122"/>
                <a:ea typeface="宋体" panose="02010600030101010101" pitchFamily="2" charset="-122"/>
              </a:rPr>
              <a:t>2.58  </a:t>
            </a:r>
            <a:r>
              <a:rPr lang="zh-CN" altLang="en-US" dirty="0">
                <a:solidFill>
                  <a:sysClr val="windowText" lastClr="000000"/>
                </a:solidFill>
                <a:latin typeface="宋体" panose="02010600030101010101" pitchFamily="2" charset="-122"/>
                <a:ea typeface="宋体" panose="02010600030101010101" pitchFamily="2" charset="-122"/>
              </a:rPr>
              <a:t>已知线性连续系统</a:t>
            </a: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试分别按可控性与可观测性进行规范分解。</a:t>
            </a: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2843808" y="1257970"/>
                <a:ext cx="4107904" cy="388553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−4</m:t>
                                </m:r>
                              </m:e>
                              <m:e>
                                <m:r>
                                  <a:rPr lang="zh-CN" altLang="en-US" i="1">
                                    <a:solidFill>
                                      <a:srgbClr val="000000"/>
                                    </a:solidFill>
                                    <a:latin typeface="Cambria Math" panose="02040503050406030204" pitchFamily="18" charset="0"/>
                                  </a:rPr>
                                  <m:t>3</m:t>
                                </m:r>
                              </m:e>
                            </m:mr>
                          </m:m>
                        </m:e>
                      </m:d>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𝑢</m:t>
                      </m:r>
                    </m:oMath>
                  </m:oMathPara>
                </a14:m>
                <a:endParaRPr lang="en-US" altLang="zh-CN" i="1" dirty="0">
                  <a:solidFill>
                    <a:srgbClr val="000000"/>
                  </a:solidFill>
                  <a:latin typeface="Cambria Math" panose="02040503050406030204" pitchFamily="18" charset="0"/>
                </a:endParaRPr>
              </a:p>
              <a:p>
                <a:pPr/>
                <a:br>
                  <a:rPr lang="zh-CN" alt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𝐱</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843808" y="1257970"/>
                <a:ext cx="4107904" cy="3885530"/>
              </a:xfrm>
              <a:prstGeom prst="rect">
                <a:avLst/>
              </a:prstGeom>
              <a:blipFill>
                <a:blip r:embed="rId4"/>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7440" y="1907847"/>
            <a:ext cx="1717384"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dirty="0"/>
          </a:p>
        </p:txBody>
      </p:sp>
      <p:sp>
        <p:nvSpPr>
          <p:cNvPr id="3" name="文本框 2"/>
          <p:cNvSpPr txBox="1"/>
          <p:nvPr/>
        </p:nvSpPr>
        <p:spPr>
          <a:xfrm>
            <a:off x="605137" y="2236389"/>
            <a:ext cx="723596" cy="530917"/>
          </a:xfrm>
          <a:prstGeom prst="rect">
            <a:avLst/>
          </a:prstGeom>
          <a:noFill/>
        </p:spPr>
        <p:txBody>
          <a:bodyPr wrap="square" lIns="68580" tIns="34291" rIns="68580" bIns="34291" rtlCol="0">
            <a:spAutoFit/>
          </a:bodyPr>
          <a:lstStyle/>
          <a:p>
            <a:r>
              <a:rPr lang="en-US" altLang="zh-CN" sz="3000" b="1" dirty="0">
                <a:solidFill>
                  <a:schemeClr val="bg1"/>
                </a:solidFill>
                <a:latin typeface="微软雅黑" panose="020B0503020204020204" pitchFamily="34" charset="-122"/>
                <a:ea typeface="微软雅黑" panose="020B0503020204020204" pitchFamily="34" charset="-122"/>
              </a:rPr>
              <a:t>2.1</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1783801" y="1907847"/>
            <a:ext cx="305972"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noAutofit/>
          </a:bodyPr>
          <a:lstStyle/>
          <a:p>
            <a:pPr algn="ctr"/>
            <a:endParaRPr lang="zh-CN" altLang="en-US" dirty="0"/>
          </a:p>
        </p:txBody>
      </p:sp>
      <p:sp>
        <p:nvSpPr>
          <p:cNvPr id="13" name="文本框 12"/>
          <p:cNvSpPr txBox="1"/>
          <p:nvPr/>
        </p:nvSpPr>
        <p:spPr>
          <a:xfrm>
            <a:off x="2915816" y="1851669"/>
            <a:ext cx="4242187" cy="1300358"/>
          </a:xfrm>
          <a:prstGeom prst="rect">
            <a:avLst/>
          </a:prstGeom>
          <a:noFill/>
        </p:spPr>
        <p:txBody>
          <a:bodyPr wrap="none" lIns="68580" tIns="34291" rIns="68580" bIns="34291" rtlCol="0">
            <a:spAutoFit/>
          </a:bodyPr>
          <a:lstStyle/>
          <a:p>
            <a:r>
              <a:rPr lang="zh-CN" altLang="en-US" sz="4000" dirty="0">
                <a:solidFill>
                  <a:srgbClr val="112F70"/>
                </a:solidFill>
                <a:latin typeface="微软雅黑" panose="020B0503020204020204" pitchFamily="34" charset="-122"/>
                <a:ea typeface="微软雅黑" panose="020B0503020204020204" pitchFamily="34" charset="-122"/>
              </a:rPr>
              <a:t>线性定常连续系统</a:t>
            </a:r>
            <a:endParaRPr lang="en-US" altLang="zh-CN" sz="4000" dirty="0">
              <a:solidFill>
                <a:srgbClr val="112F70"/>
              </a:solidFill>
              <a:latin typeface="微软雅黑" panose="020B0503020204020204" pitchFamily="34" charset="-122"/>
              <a:ea typeface="微软雅黑" panose="020B0503020204020204" pitchFamily="34" charset="-122"/>
            </a:endParaRPr>
          </a:p>
          <a:p>
            <a:r>
              <a:rPr lang="zh-CN" altLang="en-US" sz="4000" dirty="0">
                <a:solidFill>
                  <a:srgbClr val="112F70"/>
                </a:solidFill>
                <a:latin typeface="微软雅黑" panose="020B0503020204020204" pitchFamily="34" charset="-122"/>
                <a:ea typeface="微软雅黑" panose="020B0503020204020204" pitchFamily="34" charset="-122"/>
              </a:rPr>
              <a:t>状态方程的解</a:t>
            </a:r>
            <a:endParaRPr lang="zh-CN" altLang="en-US" sz="4000" b="1" dirty="0">
              <a:solidFill>
                <a:srgbClr val="112F7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 presetClass="entr" presetSubtype="1" fill="hold" grpId="0" nodeType="withEffect">
                                  <p:stCondLst>
                                    <p:cond delay="30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400" fill="hold"/>
                                        <p:tgtEl>
                                          <p:spTgt spid="11"/>
                                        </p:tgtEl>
                                        <p:attrNameLst>
                                          <p:attrName>ppt_x</p:attrName>
                                        </p:attrNameLst>
                                      </p:cBhvr>
                                      <p:tavLst>
                                        <p:tav tm="0">
                                          <p:val>
                                            <p:strVal val="#ppt_x"/>
                                          </p:val>
                                        </p:tav>
                                        <p:tav tm="100000">
                                          <p:val>
                                            <p:strVal val="#ppt_x"/>
                                          </p:val>
                                        </p:tav>
                                      </p:tavLst>
                                    </p:anim>
                                    <p:anim calcmode="lin" valueType="num">
                                      <p:cBhvr additive="base">
                                        <p:cTn id="11" dur="4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3" y="995808"/>
            <a:ext cx="6641767" cy="455253"/>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    </a:t>
            </a:r>
            <a:r>
              <a:rPr lang="en-US" altLang="zh-CN" dirty="0">
                <a:solidFill>
                  <a:sysClr val="windowText" lastClr="000000"/>
                </a:solidFill>
                <a:latin typeface="宋体" panose="02010600030101010101" pitchFamily="2" charset="-122"/>
                <a:ea typeface="宋体" panose="02010600030101010101" pitchFamily="2" charset="-122"/>
              </a:rPr>
              <a:t>2</a:t>
            </a:r>
            <a:r>
              <a:rPr lang="zh-CN" altLang="en-US" dirty="0">
                <a:solidFill>
                  <a:sysClr val="windowText" lastClr="000000"/>
                </a:solidFill>
                <a:latin typeface="宋体" panose="02010600030101010101" pitchFamily="2" charset="-122"/>
                <a:ea typeface="宋体" panose="02010600030101010101" pitchFamily="2" charset="-122"/>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dirty="0">
                <a:solidFill>
                  <a:sysClr val="windowText" lastClr="000000"/>
                </a:solidFill>
                <a:latin typeface="宋体" panose="02010600030101010101" pitchFamily="2" charset="-122"/>
                <a:ea typeface="宋体" panose="02010600030101010101" pitchFamily="2" charset="-122"/>
              </a:rPr>
              <a:t>的特征值有相同时</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aphicFrame>
        <p:nvGraphicFramePr>
          <p:cNvPr id="2" name="对象 1"/>
          <p:cNvGraphicFramePr>
            <a:graphicFrameLocks noChangeAspect="1"/>
          </p:cNvGraphicFramePr>
          <p:nvPr/>
        </p:nvGraphicFramePr>
        <p:xfrm>
          <a:off x="1385888" y="1635125"/>
          <a:ext cx="6372225" cy="3095625"/>
        </p:xfrm>
        <a:graphic>
          <a:graphicData uri="http://schemas.openxmlformats.org/presentationml/2006/ole">
            <mc:AlternateContent xmlns:mc="http://schemas.openxmlformats.org/markup-compatibility/2006">
              <mc:Choice xmlns:v="urn:schemas-microsoft-com:vml" Requires="v">
                <p:oleObj name="Equation" r:id="rId4" imgW="109118400" imgH="53035200" progId="Equation.DSMT4">
                  <p:embed/>
                </p:oleObj>
              </mc:Choice>
              <mc:Fallback>
                <p:oleObj name="Equation" r:id="rId4" imgW="109118400" imgH="53035200" progId="Equation.DSMT4">
                  <p:embed/>
                  <p:pic>
                    <p:nvPicPr>
                      <p:cNvPr id="0" name="图片 2"/>
                      <p:cNvPicPr/>
                      <p:nvPr/>
                    </p:nvPicPr>
                    <p:blipFill>
                      <a:blip r:embed="rId5"/>
                      <a:stretch>
                        <a:fillRect/>
                      </a:stretch>
                    </p:blipFill>
                    <p:spPr>
                      <a:xfrm>
                        <a:off x="1385888" y="1635125"/>
                        <a:ext cx="6372225" cy="3095625"/>
                      </a:xfrm>
                      <a:prstGeom prst="rect">
                        <a:avLst/>
                      </a:prstGeom>
                    </p:spPr>
                  </p:pic>
                </p:oleObj>
              </mc:Fallback>
            </mc:AlternateContent>
          </a:graphicData>
        </a:graphic>
      </p:graphicFrame>
      <p:sp>
        <p:nvSpPr>
          <p:cNvPr id="10" name="文本框 9"/>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10" grpId="0"/>
    </p:bld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02241" y="543174"/>
            <a:ext cx="7638406" cy="3212867"/>
          </a:xfrm>
          <a:prstGeom prst="rect">
            <a:avLst/>
          </a:prstGeom>
          <a:noFill/>
        </p:spPr>
        <p:txBody>
          <a:bodyPr wrap="square">
            <a:spAutoFit/>
          </a:bodyPr>
          <a:lstStyle/>
          <a:p>
            <a:pPr indent="467995">
              <a:lnSpc>
                <a:spcPct val="150000"/>
              </a:lnSpc>
            </a:pPr>
            <a:r>
              <a:rPr lang="zh-CN" altLang="en-US" b="1" dirty="0">
                <a:solidFill>
                  <a:sysClr val="windowText" lastClr="000000"/>
                </a:solidFill>
                <a:latin typeface="宋体" panose="02010600030101010101" pitchFamily="2" charset="-122"/>
                <a:ea typeface="宋体" panose="02010600030101010101" pitchFamily="2" charset="-122"/>
              </a:rPr>
              <a:t>解</a:t>
            </a:r>
            <a:r>
              <a:rPr lang="zh-CN" altLang="en-US" dirty="0">
                <a:solidFill>
                  <a:sysClr val="windowText" lastClr="000000"/>
                </a:solidFill>
                <a:latin typeface="宋体" panose="02010600030101010101" pitchFamily="2" charset="-122"/>
                <a:ea typeface="宋体" panose="02010600030101010101" pitchFamily="2" charset="-122"/>
              </a:rPr>
              <a:t>  </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(1)</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按可控性分解</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indent="467995">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MATLAB</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控制系统工具箱提供了 </a:t>
            </a:r>
            <a:r>
              <a:rPr lang="en-US" altLang="zh-CN"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ctrbf</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函数用于实现可控性分解，应用该函数的 </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MATLAB</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命令如下</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    A=[1,2,-1;0,1,0;1,-4,3];</a:t>
            </a:r>
          </a:p>
          <a:p>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    B=[0;0;1];</a:t>
            </a:r>
          </a:p>
          <a:p>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    C=[1,-1,1];</a:t>
            </a:r>
          </a:p>
          <a:p>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    [</a:t>
            </a:r>
            <a:r>
              <a:rPr lang="en-US" altLang="zh-CN" sz="1800" b="0" i="0" u="none" strike="noStrike" baseline="0" dirty="0" err="1">
                <a:solidFill>
                  <a:srgbClr val="000000"/>
                </a:solidFill>
                <a:latin typeface="Times New Roman" panose="02020603050405020304" pitchFamily="18" charset="0"/>
                <a:cs typeface="Times New Roman" panose="02020603050405020304" pitchFamily="18" charset="0"/>
              </a:rPr>
              <a:t>Abar,Bbar,Cbar,P,k</a:t>
            </a:r>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a:t>
            </a:r>
            <a:r>
              <a:rPr lang="en-US" altLang="zh-CN" sz="1800" b="0" i="0" u="none" strike="noStrike" baseline="0" dirty="0" err="1">
                <a:solidFill>
                  <a:srgbClr val="000000"/>
                </a:solidFill>
                <a:latin typeface="Times New Roman" panose="02020603050405020304" pitchFamily="18" charset="0"/>
                <a:cs typeface="Times New Roman" panose="02020603050405020304" pitchFamily="18" charset="0"/>
              </a:rPr>
              <a:t>ctrbf</a:t>
            </a:r>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(A,B,C)</a:t>
            </a:r>
          </a:p>
          <a:p>
            <a:pPr indent="467995">
              <a:lnSpc>
                <a:spcPct val="150000"/>
              </a:lnSpc>
            </a:pP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indent="467995">
              <a:lnSpc>
                <a:spcPct val="150000"/>
              </a:lnSpc>
            </a:pP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执行命令得</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02241" y="543174"/>
            <a:ext cx="3333792" cy="4597862"/>
          </a:xfrm>
          <a:prstGeom prst="rect">
            <a:avLst/>
          </a:prstGeom>
          <a:noFill/>
        </p:spPr>
        <p:txBody>
          <a:bodyPr wrap="square">
            <a:spAutoFit/>
          </a:bodyPr>
          <a:lstStyle/>
          <a:p>
            <a:pPr indent="467995">
              <a:lnSpc>
                <a:spcPct val="150000"/>
              </a:lnSpc>
            </a:pPr>
            <a:r>
              <a:rPr lang="sv-SE"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Abar =</a:t>
            </a:r>
          </a:p>
          <a:p>
            <a:pPr indent="467995">
              <a:lnSpc>
                <a:spcPct val="150000"/>
              </a:lnSpc>
            </a:pPr>
            <a:r>
              <a:rPr lang="sv-SE"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1     0     0</a:t>
            </a:r>
          </a:p>
          <a:p>
            <a:pPr indent="467995">
              <a:lnSpc>
                <a:spcPct val="150000"/>
              </a:lnSpc>
            </a:pPr>
            <a:r>
              <a:rPr lang="sv-SE"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-2     1     1</a:t>
            </a:r>
          </a:p>
          <a:p>
            <a:pPr indent="467995">
              <a:lnSpc>
                <a:spcPct val="150000"/>
              </a:lnSpc>
            </a:pPr>
            <a:r>
              <a:rPr lang="sv-SE"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-4    -1     3</a:t>
            </a:r>
          </a:p>
          <a:p>
            <a:pPr indent="467995">
              <a:lnSpc>
                <a:spcPct val="150000"/>
              </a:lnSpc>
            </a:pPr>
            <a:r>
              <a:rPr lang="sv-SE"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Bbar =</a:t>
            </a:r>
          </a:p>
          <a:p>
            <a:pPr indent="467995">
              <a:lnSpc>
                <a:spcPct val="150000"/>
              </a:lnSpc>
            </a:pPr>
            <a:r>
              <a:rPr lang="sv-SE"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0</a:t>
            </a:r>
          </a:p>
          <a:p>
            <a:pPr indent="467995">
              <a:lnSpc>
                <a:spcPct val="150000"/>
              </a:lnSpc>
            </a:pPr>
            <a:r>
              <a:rPr lang="sv-SE"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0</a:t>
            </a:r>
          </a:p>
          <a:p>
            <a:pPr indent="467995">
              <a:lnSpc>
                <a:spcPct val="150000"/>
              </a:lnSpc>
            </a:pPr>
            <a:r>
              <a:rPr lang="sv-SE"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1</a:t>
            </a:r>
          </a:p>
          <a:p>
            <a:pPr indent="467995">
              <a:lnSpc>
                <a:spcPct val="150000"/>
              </a:lnSpc>
            </a:pPr>
            <a:r>
              <a:rPr lang="sv-SE"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Cbar =</a:t>
            </a:r>
          </a:p>
          <a:p>
            <a:pPr indent="467995">
              <a:lnSpc>
                <a:spcPct val="150000"/>
              </a:lnSpc>
            </a:pPr>
            <a:r>
              <a:rPr lang="sv-SE"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-1    -1     1</a:t>
            </a:r>
          </a:p>
          <a:p>
            <a:pPr indent="467995">
              <a:lnSpc>
                <a:spcPct val="150000"/>
              </a:lnSpc>
            </a:pPr>
            <a:r>
              <a:rPr lang="sv-SE"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0</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8" name="文本框 7"/>
          <p:cNvSpPr txBox="1"/>
          <p:nvPr/>
        </p:nvSpPr>
        <p:spPr>
          <a:xfrm>
            <a:off x="3516631" y="559306"/>
            <a:ext cx="4572000" cy="2537874"/>
          </a:xfrm>
          <a:prstGeom prst="rect">
            <a:avLst/>
          </a:prstGeom>
          <a:noFill/>
        </p:spPr>
        <p:txBody>
          <a:bodyPr wrap="square">
            <a:spAutoFit/>
          </a:bodyPr>
          <a:lstStyle/>
          <a:p>
            <a:pPr indent="467995">
              <a:lnSpc>
                <a:spcPct val="150000"/>
              </a:lnSpc>
            </a:pPr>
            <a:r>
              <a:rPr lang="sv-SE"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P =</a:t>
            </a:r>
          </a:p>
          <a:p>
            <a:pPr indent="467995">
              <a:lnSpc>
                <a:spcPct val="150000"/>
              </a:lnSpc>
            </a:pPr>
            <a:r>
              <a:rPr lang="sv-SE"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0     1     0</a:t>
            </a:r>
          </a:p>
          <a:p>
            <a:pPr indent="467995">
              <a:lnSpc>
                <a:spcPct val="150000"/>
              </a:lnSpc>
            </a:pPr>
            <a:r>
              <a:rPr lang="sv-SE"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-1     0     0</a:t>
            </a:r>
          </a:p>
          <a:p>
            <a:pPr indent="467995">
              <a:lnSpc>
                <a:spcPct val="150000"/>
              </a:lnSpc>
            </a:pPr>
            <a:r>
              <a:rPr lang="sv-SE"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0     0     1</a:t>
            </a:r>
          </a:p>
          <a:p>
            <a:pPr indent="467995">
              <a:lnSpc>
                <a:spcPct val="150000"/>
              </a:lnSpc>
            </a:pPr>
            <a:r>
              <a:rPr lang="sv-SE"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k =</a:t>
            </a:r>
          </a:p>
          <a:p>
            <a:pPr indent="467995">
              <a:lnSpc>
                <a:spcPct val="150000"/>
              </a:lnSpc>
            </a:pPr>
            <a:r>
              <a:rPr lang="sv-SE"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1     1 </a:t>
            </a:r>
            <a:endParaRPr lang="zh-CN" altLang="en-US"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02241" y="543174"/>
            <a:ext cx="7638406" cy="4182363"/>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即</a:t>
            </a: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式中，下标</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c</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表示可控部分，下标</a:t>
            </a:r>
            <a:r>
              <a:rPr lang="en-US" altLang="zh-CN"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ue</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表示不可</a:t>
            </a:r>
            <a:r>
              <a:rPr lang="zh-CN" altLang="en-US" dirty="0">
                <a:solidFill>
                  <a:sysClr val="windowText" lastClr="000000"/>
                </a:solidFill>
                <a:latin typeface="宋体" panose="02010600030101010101" pitchFamily="2" charset="-122"/>
                <a:ea typeface="宋体" panose="02010600030101010101" pitchFamily="2" charset="-122"/>
              </a:rPr>
              <a:t>控。</a:t>
            </a: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可控子系统动态方程为</a:t>
            </a: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不可控子系统动态方程为</a:t>
            </a: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1794970" y="411510"/>
                <a:ext cx="7179369" cy="523413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𝐀</m:t>
                          </m:r>
                        </m:e>
                      </m:ba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𝐴</m:t>
                                        </m:r>
                                      </m:e>
                                    </m:acc>
                                  </m:e>
                                  <m:sub>
                                    <m:r>
                                      <a:rPr lang="zh-CN" altLang="en-US" i="1">
                                        <a:solidFill>
                                          <a:srgbClr val="000000"/>
                                        </a:solidFill>
                                        <a:latin typeface="Cambria Math" panose="02040503050406030204" pitchFamily="18" charset="0"/>
                                      </a:rPr>
                                      <m:t>𝑢𝑐</m:t>
                                    </m:r>
                                  </m:sub>
                                </m:sSub>
                              </m:e>
                              <m:e>
                                <m:r>
                                  <a:rPr lang="zh-CN" altLang="en-US" i="1">
                                    <a:solidFill>
                                      <a:srgbClr val="000000"/>
                                    </a:solidFill>
                                    <a:latin typeface="Cambria Math" panose="02040503050406030204" pitchFamily="18" charset="0"/>
                                  </a:rPr>
                                  <m:t>0</m:t>
                                </m:r>
                              </m:e>
                            </m:m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𝐴</m:t>
                                        </m:r>
                                      </m:e>
                                    </m:acc>
                                  </m:e>
                                  <m:sub>
                                    <m:r>
                                      <a:rPr lang="zh-CN" altLang="en-US" i="1">
                                        <a:solidFill>
                                          <a:srgbClr val="000000"/>
                                        </a:solidFill>
                                        <a:latin typeface="Cambria Math" panose="02040503050406030204" pitchFamily="18" charset="0"/>
                                      </a:rPr>
                                      <m:t>21</m:t>
                                    </m:r>
                                  </m:sub>
                                </m:sSub>
                              </m:e>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𝐴</m:t>
                                        </m:r>
                                      </m:e>
                                    </m:acc>
                                  </m:e>
                                  <m:sub>
                                    <m:r>
                                      <a:rPr lang="zh-CN" altLang="en-US" i="1">
                                        <a:solidFill>
                                          <a:srgbClr val="000000"/>
                                        </a:solidFill>
                                        <a:latin typeface="Cambria Math" panose="02040503050406030204" pitchFamily="18" charset="0"/>
                                      </a:rPr>
                                      <m:t>𝑐</m:t>
                                    </m:r>
                                  </m:sub>
                                </m:sSub>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4</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3</m:t>
                                </m:r>
                              </m:e>
                            </m:mr>
                          </m:m>
                        </m:e>
                      </m:d>
                      <m:r>
                        <a:rPr lang="zh-CN" altLang="en-US" i="1">
                          <a:solidFill>
                            <a:srgbClr val="000000"/>
                          </a:solidFill>
                          <a:latin typeface="Cambria Math" panose="02040503050406030204" pitchFamily="18" charset="0"/>
                        </a:rPr>
                        <m:t>,   ​</m:t>
                      </m:r>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𝐁</m:t>
                          </m:r>
                        </m:e>
                      </m:ba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m:t>
                                </m:r>
                              </m:e>
                            </m:mr>
                            <m:mr>
                              <m:e>
                                <m:sSub>
                                  <m:sSubPr>
                                    <m:ctrlPr>
                                      <a:rPr lang="zh-CN" altLang="en-US" i="1">
                                        <a:solidFill>
                                          <a:srgbClr val="000000"/>
                                        </a:solidFill>
                                        <a:latin typeface="Cambria Math" panose="02040503050406030204" pitchFamily="18" charset="0"/>
                                      </a:rPr>
                                    </m:ctrlPr>
                                  </m:sSubPr>
                                  <m:e>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𝐁</m:t>
                                        </m:r>
                                      </m:e>
                                    </m:bar>
                                  </m:e>
                                  <m:sub>
                                    <m:r>
                                      <m:rPr>
                                        <m:sty m:val="p"/>
                                      </m:rPr>
                                      <a:rPr lang="zh-CN" altLang="en-US" i="0">
                                        <a:solidFill>
                                          <a:srgbClr val="000000"/>
                                        </a:solidFill>
                                        <a:latin typeface="Cambria Math" panose="02040503050406030204" pitchFamily="18" charset="0"/>
                                      </a:rPr>
                                      <m:t>c</m:t>
                                    </m:r>
                                  </m:sub>
                                </m:sSub>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m:t>
                                </m:r>
                              </m:e>
                            </m:m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−1</m:t>
                                </m:r>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794970" y="411510"/>
                <a:ext cx="7179369" cy="5234136"/>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2807024" y="1419622"/>
                <a:ext cx="5221361" cy="356064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𝐂</m:t>
                          </m:r>
                        </m:e>
                      </m:bar>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𝐶</m:t>
                                        </m:r>
                                      </m:e>
                                    </m:acc>
                                  </m:e>
                                  <m:sub>
                                    <m:r>
                                      <a:rPr lang="zh-CN" altLang="en-US" i="1">
                                        <a:solidFill>
                                          <a:srgbClr val="000000"/>
                                        </a:solidFill>
                                        <a:latin typeface="Cambria Math" panose="02040503050406030204" pitchFamily="18" charset="0"/>
                                      </a:rPr>
                                      <m:t>𝑢𝑐</m:t>
                                    </m:r>
                                  </m:sub>
                                </m:sSub>
                              </m:e>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𝐶</m:t>
                                        </m:r>
                                      </m:e>
                                    </m:acc>
                                  </m:e>
                                  <m:sub>
                                    <m:r>
                                      <a:rPr lang="zh-CN" altLang="en-US" i="1">
                                        <a:solidFill>
                                          <a:srgbClr val="000000"/>
                                        </a:solidFill>
                                        <a:latin typeface="Cambria Math" panose="02040503050406030204" pitchFamily="18" charset="0"/>
                                      </a:rPr>
                                      <m:t>𝑐</m:t>
                                    </m:r>
                                  </m:sub>
                                </m:sSub>
                              </m:e>
                            </m:mr>
                          </m:m>
                        </m:e>
                      </m:d>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mr>
                          </m:m>
                        </m:e>
                      </m:d>
                    </m:oMath>
                  </m:oMathPara>
                </a14:m>
                <a:endParaRPr lang="en-US" altLang="zh-CN" i="1" dirty="0">
                  <a:solidFill>
                    <a:srgbClr val="000000"/>
                  </a:solidFill>
                  <a:latin typeface="Cambria Math" panose="02040503050406030204" pitchFamily="18" charset="0"/>
                </a:endParaRPr>
              </a:p>
              <a:p>
                <a:pPr/>
                <a:br>
                  <a:rPr lang="zh-CN" alt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𝐏</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2807024" y="1419622"/>
                <a:ext cx="5221361" cy="3560644"/>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对象 5"/>
              <p:cNvSpPr txBox="1"/>
              <p:nvPr/>
            </p:nvSpPr>
            <p:spPr>
              <a:xfrm>
                <a:off x="3635896" y="3411939"/>
                <a:ext cx="7799362" cy="269376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limUpp>
                            <m:limUppPr>
                              <m:ctrlPr>
                                <a:rPr lang="zh-CN" altLang="en-US" i="1">
                                  <a:solidFill>
                                    <a:srgbClr val="000000"/>
                                  </a:solidFill>
                                  <a:latin typeface="Cambria Math" panose="02040503050406030204" pitchFamily="18" charset="0"/>
                                </a:rPr>
                              </m:ctrlPr>
                            </m:limUppPr>
                            <m:e>
                              <m:r>
                                <a:rPr lang="zh-CN" altLang="en-US" i="1">
                                  <a:solidFill>
                                    <a:srgbClr val="000000"/>
                                  </a:solidFill>
                                  <a:latin typeface="Cambria Math" panose="02040503050406030204" pitchFamily="18" charset="0"/>
                                </a:rPr>
                                <m:t>𝐱</m:t>
                              </m:r>
                            </m:e>
                            <m:lim>
                              <m:r>
                                <a:rPr lang="zh-CN" altLang="en-US" i="1">
                                  <a:solidFill>
                                    <a:srgbClr val="000000"/>
                                  </a:solidFill>
                                  <a:latin typeface="Cambria Math" panose="02040503050406030204" pitchFamily="18" charset="0"/>
                                </a:rPr>
                                <m:t>.</m:t>
                              </m:r>
                            </m:lim>
                          </m:limUpp>
                        </m:e>
                        <m:sub>
                          <m:r>
                            <m:rPr>
                              <m:sty m:val="p"/>
                            </m:rPr>
                            <a:rPr lang="zh-CN" altLang="en-US" i="0">
                              <a:solidFill>
                                <a:srgbClr val="000000"/>
                              </a:solidFill>
                              <a:latin typeface="Cambria Math" panose="02040503050406030204" pitchFamily="18" charset="0"/>
                            </a:rPr>
                            <m:t>c</m:t>
                          </m:r>
                        </m:sub>
                      </m:sSub>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3</m:t>
                                </m:r>
                              </m:e>
                            </m:mr>
                          </m:m>
                        </m:e>
                      </m:d>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𝐱</m:t>
                          </m:r>
                        </m:e>
                        <m:sub>
                          <m:r>
                            <m:rPr>
                              <m:sty m:val="p"/>
                            </m:rPr>
                            <a:rPr lang="zh-CN" altLang="en-US" i="0">
                              <a:solidFill>
                                <a:srgbClr val="000000"/>
                              </a:solidFill>
                              <a:latin typeface="Cambria Math" panose="02040503050406030204" pitchFamily="18" charset="0"/>
                            </a:rPr>
                            <m:t>c</m:t>
                          </m:r>
                        </m:sub>
                      </m:sSub>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−2</m:t>
                                </m:r>
                              </m:e>
                            </m:mr>
                            <m:mr>
                              <m:e>
                                <m:r>
                                  <a:rPr lang="zh-CN" altLang="en-US" i="1">
                                    <a:solidFill>
                                      <a:srgbClr val="000000"/>
                                    </a:solidFill>
                                    <a:latin typeface="Cambria Math" panose="02040503050406030204" pitchFamily="18" charset="0"/>
                                  </a:rPr>
                                  <m:t>4</m:t>
                                </m:r>
                              </m:e>
                            </m:mr>
                          </m:m>
                        </m:e>
                      </m:d>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𝐱</m:t>
                          </m:r>
                        </m:e>
                        <m:sub>
                          <m:r>
                            <m:rPr>
                              <m:nor/>
                            </m:rPr>
                            <a:rPr lang="zh-CN" altLang="en-US" i="0">
                              <a:solidFill>
                                <a:srgbClr val="000000"/>
                              </a:solidFill>
                              <a:latin typeface="Cambria Math" panose="02040503050406030204" pitchFamily="18" charset="0"/>
                            </a:rPr>
                            <m:t>uc</m:t>
                          </m:r>
                        </m:sub>
                      </m:sSub>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𝑢</m:t>
                      </m:r>
                    </m:oMath>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𝑦</m:t>
                          </m:r>
                        </m:e>
                        <m:sub>
                          <m:r>
                            <m:rPr>
                              <m:sty m:val="p"/>
                            </m:rPr>
                            <a:rPr lang="zh-CN" altLang="en-US" i="0">
                              <a:solidFill>
                                <a:srgbClr val="000000"/>
                              </a:solidFill>
                              <a:latin typeface="Cambria Math" panose="02040503050406030204" pitchFamily="18" charset="0"/>
                            </a:rPr>
                            <m:t>c</m:t>
                          </m:r>
                        </m:sub>
                      </m:sSub>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mr>
                          </m:m>
                        </m:e>
                      </m:d>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𝐱</m:t>
                          </m:r>
                        </m:e>
                        <m:sub>
                          <m:r>
                            <m:rPr>
                              <m:sty m:val="p"/>
                            </m:rPr>
                            <a:rPr lang="zh-CN" altLang="en-US" i="0">
                              <a:solidFill>
                                <a:srgbClr val="000000"/>
                              </a:solidFill>
                              <a:latin typeface="Cambria Math" panose="02040503050406030204" pitchFamily="18" charset="0"/>
                            </a:rPr>
                            <m:t>c</m:t>
                          </m:r>
                        </m:sub>
                      </m:sSub>
                    </m:oMath>
                  </m:oMathPara>
                </a14:m>
                <a:endParaRPr lang="zh-CN" altLang="en-US" dirty="0"/>
              </a:p>
            </p:txBody>
          </p:sp>
        </mc:Choice>
        <mc:Fallback xmlns="">
          <p:sp>
            <p:nvSpPr>
              <p:cNvPr id="6" name="对象 5"/>
              <p:cNvSpPr txBox="1">
                <a:spLocks noRot="1" noChangeAspect="1" noMove="1" noResize="1" noEditPoints="1" noAdjustHandles="1" noChangeArrowheads="1" noChangeShapeType="1" noTextEdit="1"/>
              </p:cNvSpPr>
              <p:nvPr/>
            </p:nvSpPr>
            <p:spPr>
              <a:xfrm>
                <a:off x="3635896" y="3411939"/>
                <a:ext cx="7799362" cy="2693762"/>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对象 7"/>
              <p:cNvSpPr txBox="1"/>
              <p:nvPr/>
            </p:nvSpPr>
            <p:spPr>
              <a:xfrm>
                <a:off x="3644726" y="4418867"/>
                <a:ext cx="5212531" cy="255371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limUpp>
                            <m:limUppPr>
                              <m:ctrlPr>
                                <a:rPr lang="zh-CN" altLang="en-US" i="1">
                                  <a:solidFill>
                                    <a:srgbClr val="000000"/>
                                  </a:solidFill>
                                  <a:latin typeface="Cambria Math" panose="02040503050406030204" pitchFamily="18" charset="0"/>
                                </a:rPr>
                              </m:ctrlPr>
                            </m:limUppPr>
                            <m:e>
                              <m:r>
                                <a:rPr lang="zh-CN" altLang="en-US" i="1">
                                  <a:solidFill>
                                    <a:srgbClr val="000000"/>
                                  </a:solidFill>
                                  <a:latin typeface="Cambria Math" panose="02040503050406030204" pitchFamily="18" charset="0"/>
                                </a:rPr>
                                <m:t>𝐱</m:t>
                              </m:r>
                            </m:e>
                            <m:lim>
                              <m:r>
                                <a:rPr lang="zh-CN" altLang="en-US" i="1">
                                  <a:solidFill>
                                    <a:srgbClr val="000000"/>
                                  </a:solidFill>
                                  <a:latin typeface="Cambria Math" panose="02040503050406030204" pitchFamily="18" charset="0"/>
                                </a:rPr>
                                <m:t>.</m:t>
                              </m:r>
                            </m:lim>
                          </m:limUpp>
                        </m:e>
                        <m:sub>
                          <m:r>
                            <m:rPr>
                              <m:nor/>
                            </m:rPr>
                            <a:rPr lang="zh-CN" altLang="en-US" i="0">
                              <a:solidFill>
                                <a:srgbClr val="000000"/>
                              </a:solidFill>
                              <a:latin typeface="Cambria Math" panose="02040503050406030204" pitchFamily="18" charset="0"/>
                            </a:rPr>
                            <m:t>uc</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𝐱</m:t>
                          </m:r>
                        </m:e>
                        <m:sub>
                          <m:r>
                            <m:rPr>
                              <m:nor/>
                            </m:rPr>
                            <a:rPr lang="zh-CN" altLang="en-US" i="0">
                              <a:solidFill>
                                <a:srgbClr val="000000"/>
                              </a:solidFill>
                              <a:latin typeface="Cambria Math" panose="02040503050406030204" pitchFamily="18" charset="0"/>
                            </a:rPr>
                            <m:t>uc</m:t>
                          </m:r>
                        </m:sub>
                      </m:sSub>
                      <m:r>
                        <a:rPr lang="zh-CN" altLang="en-US" i="1">
                          <a:solidFill>
                            <a:srgbClr val="000000"/>
                          </a:solidFill>
                          <a:latin typeface="Cambria Math" panose="02040503050406030204" pitchFamily="18" charset="0"/>
                        </a:rPr>
                        <m:t>,   ​</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𝑦</m:t>
                          </m:r>
                        </m:e>
                        <m:sub>
                          <m:r>
                            <m:rPr>
                              <m:nor/>
                            </m:rPr>
                            <a:rPr lang="zh-CN" altLang="en-US" i="0">
                              <a:solidFill>
                                <a:srgbClr val="000000"/>
                              </a:solidFill>
                              <a:latin typeface="Cambria Math" panose="02040503050406030204" pitchFamily="18" charset="0"/>
                            </a:rPr>
                            <m:t>uc</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𝐱</m:t>
                          </m:r>
                        </m:e>
                        <m:sub>
                          <m:r>
                            <m:rPr>
                              <m:nor/>
                            </m:rPr>
                            <a:rPr lang="zh-CN" altLang="en-US" i="0">
                              <a:solidFill>
                                <a:srgbClr val="000000"/>
                              </a:solidFill>
                              <a:latin typeface="Cambria Math" panose="02040503050406030204" pitchFamily="18" charset="0"/>
                            </a:rPr>
                            <m:t>uc</m:t>
                          </m:r>
                        </m:sub>
                      </m:sSub>
                    </m:oMath>
                  </m:oMathPara>
                </a14:m>
                <a:endParaRPr lang="zh-CN" altLang="en-US" dirty="0"/>
              </a:p>
            </p:txBody>
          </p:sp>
        </mc:Choice>
        <mc:Fallback xmlns="">
          <p:sp>
            <p:nvSpPr>
              <p:cNvPr id="8" name="对象 7"/>
              <p:cNvSpPr txBox="1">
                <a:spLocks noRot="1" noChangeAspect="1" noMove="1" noResize="1" noEditPoints="1" noAdjustHandles="1" noChangeArrowheads="1" noChangeShapeType="1" noTextEdit="1"/>
              </p:cNvSpPr>
              <p:nvPr/>
            </p:nvSpPr>
            <p:spPr>
              <a:xfrm>
                <a:off x="3644726" y="4418867"/>
                <a:ext cx="5212531" cy="2553716"/>
              </a:xfrm>
              <a:prstGeom prst="rect">
                <a:avLst/>
              </a:prstGeom>
              <a:blipFill>
                <a:blip r:embed="rId7"/>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02241" y="543174"/>
            <a:ext cx="7638406" cy="1689373"/>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注意到 </a:t>
            </a:r>
            <a:r>
              <a:rPr lang="en-US" altLang="zh-CN" dirty="0" err="1">
                <a:solidFill>
                  <a:sysClr val="windowText" lastClr="000000"/>
                </a:solidFill>
                <a:latin typeface="宋体" panose="02010600030101010101" pitchFamily="2" charset="-122"/>
                <a:ea typeface="宋体" panose="02010600030101010101" pitchFamily="2" charset="-122"/>
              </a:rPr>
              <a:t>ctrbf</a:t>
            </a:r>
            <a:r>
              <a:rPr lang="zh-CN" altLang="en-US" dirty="0">
                <a:solidFill>
                  <a:sysClr val="windowText" lastClr="000000"/>
                </a:solidFill>
                <a:latin typeface="宋体" panose="02010600030101010101" pitchFamily="2" charset="-122"/>
                <a:ea typeface="宋体" panose="02010600030101010101" pitchFamily="2" charset="-122"/>
              </a:rPr>
              <a:t>函数分解后的分块矩阵形式与前文介绍的分解形式并不一致，这是由于 </a:t>
            </a:r>
            <a:r>
              <a:rPr lang="en-US" altLang="zh-CN" dirty="0" err="1">
                <a:solidFill>
                  <a:sysClr val="windowText" lastClr="000000"/>
                </a:solidFill>
                <a:latin typeface="宋体" panose="02010600030101010101" pitchFamily="2" charset="-122"/>
                <a:ea typeface="宋体" panose="02010600030101010101" pitchFamily="2" charset="-122"/>
              </a:rPr>
              <a:t>ctrbf</a:t>
            </a:r>
            <a:r>
              <a:rPr lang="zh-CN" altLang="en-US" dirty="0">
                <a:solidFill>
                  <a:sysClr val="windowText" lastClr="000000"/>
                </a:solidFill>
                <a:latin typeface="宋体" panose="02010600030101010101" pitchFamily="2" charset="-122"/>
                <a:ea typeface="宋体" panose="02010600030101010101" pitchFamily="2" charset="-122"/>
              </a:rPr>
              <a:t>函数采用了不同的分解算法（ </a:t>
            </a:r>
            <a:r>
              <a:rPr lang="en-US" altLang="zh-CN" dirty="0" err="1">
                <a:solidFill>
                  <a:sysClr val="windowText" lastClr="000000"/>
                </a:solidFill>
                <a:latin typeface="宋体" panose="02010600030101010101" pitchFamily="2" charset="-122"/>
                <a:ea typeface="宋体" panose="02010600030101010101" pitchFamily="2" charset="-122"/>
              </a:rPr>
              <a:t>Rosenbrock</a:t>
            </a:r>
            <a:r>
              <a:rPr lang="zh-CN" altLang="en-US" dirty="0">
                <a:solidFill>
                  <a:sysClr val="windowText" lastClr="000000"/>
                </a:solidFill>
                <a:latin typeface="宋体" panose="02010600030101010101" pitchFamily="2" charset="-122"/>
                <a:ea typeface="宋体" panose="02010600030101010101" pitchFamily="2" charset="-122"/>
              </a:rPr>
              <a:t>于</a:t>
            </a:r>
            <a:r>
              <a:rPr lang="en-US" altLang="zh-CN" dirty="0">
                <a:solidFill>
                  <a:sysClr val="windowText" lastClr="000000"/>
                </a:solidFill>
                <a:latin typeface="宋体" panose="02010600030101010101" pitchFamily="2" charset="-122"/>
                <a:ea typeface="宋体" panose="02010600030101010101" pitchFamily="2" charset="-122"/>
              </a:rPr>
              <a:t>1968</a:t>
            </a:r>
            <a:r>
              <a:rPr lang="zh-CN" altLang="en-US" dirty="0">
                <a:solidFill>
                  <a:sysClr val="windowText" lastClr="000000"/>
                </a:solidFill>
                <a:latin typeface="宋体" panose="02010600030101010101" pitchFamily="2" charset="-122"/>
                <a:ea typeface="宋体" panose="02010600030101010101" pitchFamily="2" charset="-122"/>
              </a:rPr>
              <a:t>年提出）。为了实现前文的分解形式，可以自行编制相应的 </a:t>
            </a:r>
            <a:r>
              <a:rPr lang="en-US" altLang="zh-CN" dirty="0">
                <a:solidFill>
                  <a:sysClr val="windowText" lastClr="000000"/>
                </a:solidFill>
                <a:latin typeface="宋体" panose="02010600030101010101" pitchFamily="2" charset="-122"/>
                <a:ea typeface="宋体" panose="02010600030101010101" pitchFamily="2" charset="-122"/>
              </a:rPr>
              <a:t>MATLAB</a:t>
            </a:r>
            <a:r>
              <a:rPr lang="zh-CN" altLang="en-US" dirty="0">
                <a:solidFill>
                  <a:sysClr val="windowText" lastClr="000000"/>
                </a:solidFill>
                <a:latin typeface="宋体" panose="02010600030101010101" pitchFamily="2" charset="-122"/>
                <a:ea typeface="宋体" panose="02010600030101010101" pitchFamily="2" charset="-122"/>
              </a:rPr>
              <a:t>函数。下面给出了实现前文可控性分解算法 </a:t>
            </a:r>
            <a:r>
              <a:rPr lang="en-US" altLang="zh-CN" dirty="0">
                <a:solidFill>
                  <a:sysClr val="windowText" lastClr="000000"/>
                </a:solidFill>
                <a:latin typeface="宋体" panose="02010600030101010101" pitchFamily="2" charset="-122"/>
                <a:ea typeface="宋体" panose="02010600030101010101" pitchFamily="2" charset="-122"/>
              </a:rPr>
              <a:t>MATLAB</a:t>
            </a:r>
            <a:r>
              <a:rPr lang="zh-CN" altLang="en-US" dirty="0">
                <a:solidFill>
                  <a:sysClr val="windowText" lastClr="000000"/>
                </a:solidFill>
                <a:latin typeface="宋体" panose="02010600030101010101" pitchFamily="2" charset="-122"/>
                <a:ea typeface="宋体" panose="02010600030101010101" pitchFamily="2" charset="-122"/>
              </a:rPr>
              <a:t>函数 </a:t>
            </a:r>
            <a:r>
              <a:rPr lang="en-US" altLang="zh-CN" dirty="0" err="1">
                <a:solidFill>
                  <a:sysClr val="windowText" lastClr="000000"/>
                </a:solidFill>
                <a:latin typeface="宋体" panose="02010600030101010101" pitchFamily="2" charset="-122"/>
                <a:ea typeface="宋体" panose="02010600030101010101" pitchFamily="2" charset="-122"/>
              </a:rPr>
              <a:t>cdecomp</a:t>
            </a:r>
            <a:r>
              <a:rPr lang="zh-CN" altLang="en-US" dirty="0">
                <a:solidFill>
                  <a:sysClr val="windowText" lastClr="000000"/>
                </a:solidFill>
                <a:latin typeface="宋体" panose="02010600030101010101" pitchFamily="2" charset="-122"/>
                <a:ea typeface="宋体" panose="02010600030101010101" pitchFamily="2" charset="-122"/>
              </a:rPr>
              <a:t>。</a:t>
            </a: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pic>
        <p:nvPicPr>
          <p:cNvPr id="2" name="图片 1"/>
          <p:cNvPicPr>
            <a:picLocks noChangeAspect="1"/>
          </p:cNvPicPr>
          <p:nvPr/>
        </p:nvPicPr>
        <p:blipFill>
          <a:blip r:embed="rId4"/>
          <a:stretch>
            <a:fillRect/>
          </a:stretch>
        </p:blipFill>
        <p:spPr>
          <a:xfrm>
            <a:off x="467544" y="2232547"/>
            <a:ext cx="3168352" cy="2856711"/>
          </a:xfrm>
          <a:prstGeom prst="rect">
            <a:avLst/>
          </a:prstGeom>
        </p:spPr>
      </p:pic>
      <p:pic>
        <p:nvPicPr>
          <p:cNvPr id="3" name="图片 2"/>
          <p:cNvPicPr>
            <a:picLocks noChangeAspect="1"/>
          </p:cNvPicPr>
          <p:nvPr/>
        </p:nvPicPr>
        <p:blipFill>
          <a:blip r:embed="rId5"/>
          <a:stretch>
            <a:fillRect/>
          </a:stretch>
        </p:blipFill>
        <p:spPr>
          <a:xfrm>
            <a:off x="3543478" y="2277764"/>
            <a:ext cx="5132978" cy="27662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539552" y="3689268"/>
            <a:ext cx="7638406" cy="1273875"/>
          </a:xfrm>
          <a:prstGeom prst="rect">
            <a:avLst/>
          </a:prstGeom>
          <a:noFill/>
        </p:spPr>
        <p:txBody>
          <a:bodyPr wrap="square">
            <a:spAutoFit/>
          </a:bodyPr>
          <a:lstStyle/>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应用 </a:t>
            </a:r>
            <a:r>
              <a:rPr lang="en-US" altLang="zh-CN" dirty="0" err="1">
                <a:solidFill>
                  <a:sysClr val="windowText" lastClr="000000"/>
                </a:solidFill>
                <a:latin typeface="宋体" panose="02010600030101010101" pitchFamily="2" charset="-122"/>
                <a:ea typeface="宋体" panose="02010600030101010101" pitchFamily="2" charset="-122"/>
              </a:rPr>
              <a:t>cdecomp</a:t>
            </a:r>
            <a:r>
              <a:rPr lang="zh-CN" altLang="en-US" dirty="0">
                <a:solidFill>
                  <a:sysClr val="windowText" lastClr="000000"/>
                </a:solidFill>
                <a:latin typeface="宋体" panose="02010600030101010101" pitchFamily="2" charset="-122"/>
                <a:ea typeface="宋体" panose="02010600030101010101" pitchFamily="2" charset="-122"/>
              </a:rPr>
              <a:t>函数实现本例可控性分解的 </a:t>
            </a:r>
            <a:r>
              <a:rPr lang="en-US" altLang="zh-CN" dirty="0">
                <a:solidFill>
                  <a:sysClr val="windowText" lastClr="000000"/>
                </a:solidFill>
                <a:latin typeface="宋体" panose="02010600030101010101" pitchFamily="2" charset="-122"/>
                <a:ea typeface="宋体" panose="02010600030101010101" pitchFamily="2" charset="-122"/>
              </a:rPr>
              <a:t>MATLAB</a:t>
            </a:r>
            <a:r>
              <a:rPr lang="zh-CN" altLang="en-US" dirty="0">
                <a:solidFill>
                  <a:sysClr val="windowText" lastClr="000000"/>
                </a:solidFill>
                <a:latin typeface="宋体" panose="02010600030101010101" pitchFamily="2" charset="-122"/>
                <a:ea typeface="宋体" panose="02010600030101010101" pitchFamily="2" charset="-122"/>
              </a:rPr>
              <a:t>命令如下</a:t>
            </a: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pic>
        <p:nvPicPr>
          <p:cNvPr id="2" name="图片 1"/>
          <p:cNvPicPr>
            <a:picLocks noChangeAspect="1"/>
          </p:cNvPicPr>
          <p:nvPr/>
        </p:nvPicPr>
        <p:blipFill>
          <a:blip r:embed="rId4"/>
          <a:stretch>
            <a:fillRect/>
          </a:stretch>
        </p:blipFill>
        <p:spPr>
          <a:xfrm>
            <a:off x="755576" y="559306"/>
            <a:ext cx="4840982" cy="34117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02240" y="543174"/>
            <a:ext cx="7870295" cy="3212867"/>
          </a:xfrm>
          <a:prstGeom prst="rect">
            <a:avLst/>
          </a:prstGeom>
          <a:noFill/>
        </p:spPr>
        <p:txBody>
          <a:bodyPr wrap="square">
            <a:spAutoFit/>
          </a:bodyPr>
          <a:lstStyle/>
          <a:p>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A=[1,2 ,-1;0,1,0;1,-4,3];</a:t>
            </a:r>
          </a:p>
          <a:p>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B=[0;0;1];</a:t>
            </a:r>
          </a:p>
          <a:p>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C=[1,-1,1];</a:t>
            </a:r>
          </a:p>
          <a:p>
            <a:r>
              <a:rPr lang="pt-BR" altLang="zh-CN" sz="1800" b="0" i="0" u="none" strike="noStrike" baseline="0" dirty="0">
                <a:solidFill>
                  <a:srgbClr val="000000"/>
                </a:solidFill>
                <a:latin typeface="Times New Roman" panose="02020603050405020304" pitchFamily="18" charset="0"/>
                <a:cs typeface="Times New Roman" panose="02020603050405020304" pitchFamily="18" charset="0"/>
              </a:rPr>
              <a:t>[Abar,Bbar,Cbar,P]=cdecomp(A,B,C)</a:t>
            </a:r>
          </a:p>
          <a:p>
            <a:pPr indent="467995">
              <a:lnSpc>
                <a:spcPct val="150000"/>
              </a:lnSpc>
            </a:pP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执行结果如下</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indent="467995">
              <a:lnSpc>
                <a:spcPct val="150000"/>
              </a:lnSpc>
            </a:pPr>
            <a:r>
              <a:rPr lang="en-US" altLang="zh-CN"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Abar</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Bbar</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Char=            P=</a:t>
            </a:r>
          </a:p>
          <a:p>
            <a:pPr indent="467995">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0    -4    2           1          1    2    -1      0    -1    0</a:t>
            </a:r>
          </a:p>
          <a:p>
            <a:pPr indent="467995">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1     4   -2           0                               0     0   -1</a:t>
            </a:r>
          </a:p>
          <a:p>
            <a:pPr indent="467995">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0     0    1           0                               1     3    0</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02241" y="543174"/>
            <a:ext cx="7638406" cy="4182363"/>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即</a:t>
            </a: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可控子系统动态方程为</a:t>
            </a: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不可控子系统动态方程为</a:t>
            </a: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1771849" y="456528"/>
                <a:ext cx="7120631" cy="551752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bar>
                        <m:barPr>
                          <m:pos m:val="top"/>
                          <m:ctrlPr>
                            <a:rPr lang="zh-CN" altLang="en-US" i="1" smtClean="0">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𝐀</m:t>
                          </m:r>
                        </m:e>
                      </m:ba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𝐴</m:t>
                                        </m:r>
                                      </m:e>
                                    </m:acc>
                                  </m:e>
                                  <m:sub>
                                    <m:r>
                                      <a:rPr lang="zh-CN" altLang="en-US" i="1">
                                        <a:solidFill>
                                          <a:srgbClr val="000000"/>
                                        </a:solidFill>
                                        <a:latin typeface="Cambria Math" panose="02040503050406030204" pitchFamily="18" charset="0"/>
                                      </a:rPr>
                                      <m:t>11</m:t>
                                    </m:r>
                                  </m:sub>
                                </m:sSub>
                              </m:e>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𝐴</m:t>
                                        </m:r>
                                      </m:e>
                                    </m:acc>
                                  </m:e>
                                  <m:sub>
                                    <m:r>
                                      <a:rPr lang="zh-CN" altLang="en-US" i="1">
                                        <a:solidFill>
                                          <a:srgbClr val="000000"/>
                                        </a:solidFill>
                                        <a:latin typeface="Cambria Math" panose="02040503050406030204" pitchFamily="18" charset="0"/>
                                      </a:rPr>
                                      <m:t>12</m:t>
                                    </m:r>
                                  </m:sub>
                                </m:sSub>
                              </m:e>
                            </m:mr>
                            <m:mr>
                              <m:e>
                                <m:r>
                                  <a:rPr lang="zh-CN" altLang="en-US" i="1">
                                    <a:solidFill>
                                      <a:srgbClr val="000000"/>
                                    </a:solidFill>
                                    <a:latin typeface="Cambria Math" panose="02040503050406030204" pitchFamily="18" charset="0"/>
                                  </a:rPr>
                                  <m:t>0</m:t>
                                </m:r>
                              </m:e>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𝐴</m:t>
                                        </m:r>
                                      </m:e>
                                    </m:acc>
                                  </m:e>
                                  <m:sub>
                                    <m:r>
                                      <a:rPr lang="zh-CN" altLang="en-US" i="1">
                                        <a:solidFill>
                                          <a:srgbClr val="000000"/>
                                        </a:solidFill>
                                        <a:latin typeface="Cambria Math" panose="02040503050406030204" pitchFamily="18" charset="0"/>
                                      </a:rPr>
                                      <m:t>22</m:t>
                                    </m:r>
                                  </m:sub>
                                </m:sSub>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−4</m:t>
                                </m:r>
                              </m:e>
                              <m:e>
                                <m:r>
                                  <a:rPr lang="zh-CN" altLang="en-US" i="1">
                                    <a:solidFill>
                                      <a:srgbClr val="000000"/>
                                    </a:solidFill>
                                    <a:latin typeface="Cambria Math" panose="02040503050406030204" pitchFamily="18" charset="0"/>
                                  </a:rPr>
                                  <m:t>2</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4</m:t>
                                </m:r>
                              </m:e>
                              <m:e>
                                <m:r>
                                  <a:rPr lang="zh-CN" altLang="en-US" i="1">
                                    <a:solidFill>
                                      <a:srgbClr val="000000"/>
                                    </a:solidFill>
                                    <a:latin typeface="Cambria Math" panose="02040503050406030204" pitchFamily="18" charset="0"/>
                                  </a:rPr>
                                  <m:t>−2</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m:t>
                      </m:r>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𝐁</m:t>
                          </m:r>
                        </m:e>
                      </m:ba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𝐁</m:t>
                                        </m:r>
                                      </m:e>
                                    </m:bar>
                                  </m:e>
                                  <m:sub>
                                    <m:r>
                                      <a:rPr lang="zh-CN" altLang="en-US" i="1">
                                        <a:solidFill>
                                          <a:srgbClr val="000000"/>
                                        </a:solidFill>
                                        <a:latin typeface="Cambria Math" panose="02040503050406030204" pitchFamily="18" charset="0"/>
                                      </a:rPr>
                                      <m:t>1</m:t>
                                    </m:r>
                                  </m:sub>
                                </m:sSub>
                              </m:e>
                            </m:mr>
                            <m:mr>
                              <m:e>
                                <m:r>
                                  <a:rPr lang="zh-CN" altLang="en-US" i="1">
                                    <a:solidFill>
                                      <a:srgbClr val="000000"/>
                                    </a:solidFill>
                                    <a:latin typeface="Cambria Math" panose="02040503050406030204" pitchFamily="18" charset="0"/>
                                  </a:rPr>
                                  <m:t>….</m:t>
                                </m:r>
                              </m:e>
                            </m:mr>
                            <m:mr>
                              <m:e>
                                <m:r>
                                  <a:rPr lang="zh-CN" altLang="en-US" i="1">
                                    <a:solidFill>
                                      <a:srgbClr val="000000"/>
                                    </a:solidFill>
                                    <a:latin typeface="Cambria Math" panose="02040503050406030204" pitchFamily="18" charset="0"/>
                                  </a:rPr>
                                  <m:t>0</m:t>
                                </m:r>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m:t>
                                </m:r>
                              </m:e>
                            </m:mr>
                            <m:mr>
                              <m:e>
                                <m:r>
                                  <a:rPr lang="zh-CN" altLang="en-US" i="1">
                                    <a:solidFill>
                                      <a:srgbClr val="000000"/>
                                    </a:solidFill>
                                    <a:latin typeface="Cambria Math" panose="02040503050406030204" pitchFamily="18" charset="0"/>
                                  </a:rPr>
                                  <m:t>0</m:t>
                                </m:r>
                              </m:e>
                            </m:mr>
                          </m:m>
                        </m:e>
                      </m:d>
                    </m:oMath>
                  </m:oMathPara>
                </a14:m>
                <a:endParaRPr lang="en-US" altLang="zh-CN" i="1" dirty="0">
                  <a:solidFill>
                    <a:srgbClr val="000000"/>
                  </a:solidFill>
                  <a:latin typeface="Cambria Math" panose="02040503050406030204" pitchFamily="18" charset="0"/>
                </a:endParaRPr>
              </a:p>
              <a:p>
                <a:pPr/>
                <a:br>
                  <a:rPr lang="zh-CN" alt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𝐂</m:t>
                          </m:r>
                        </m:e>
                      </m:bar>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𝐶</m:t>
                                        </m:r>
                                      </m:e>
                                    </m:acc>
                                  </m:e>
                                  <m:sub>
                                    <m:r>
                                      <a:rPr lang="zh-CN" altLang="en-US" i="1">
                                        <a:solidFill>
                                          <a:srgbClr val="000000"/>
                                        </a:solidFill>
                                        <a:latin typeface="Cambria Math" panose="02040503050406030204" pitchFamily="18" charset="0"/>
                                      </a:rPr>
                                      <m:t>1</m:t>
                                    </m:r>
                                  </m:sub>
                                </m:sSub>
                              </m:e>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𝐶</m:t>
                                        </m:r>
                                      </m:e>
                                    </m:acc>
                                  </m:e>
                                  <m:sub>
                                    <m:r>
                                      <a:rPr lang="zh-CN" altLang="en-US" i="1">
                                        <a:solidFill>
                                          <a:srgbClr val="000000"/>
                                        </a:solidFill>
                                        <a:latin typeface="Cambria Math" panose="02040503050406030204" pitchFamily="18" charset="0"/>
                                      </a:rPr>
                                      <m:t>2</m:t>
                                    </m:r>
                                  </m:sub>
                                </m:sSub>
                              </m:e>
                            </m:mr>
                          </m:m>
                        </m:e>
                      </m:d>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−1</m:t>
                                </m:r>
                              </m:e>
                            </m:mr>
                          </m:m>
                        </m:e>
                      </m:d>
                      <m:r>
                        <a:rPr lang="en-US" altLang="zh-CN" b="0" i="1" smtClean="0">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𝐏</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3</m:t>
                                </m:r>
                              </m:e>
                              <m:e>
                                <m:r>
                                  <a:rPr lang="zh-CN" altLang="en-US" i="1">
                                    <a:solidFill>
                                      <a:srgbClr val="000000"/>
                                    </a:solidFill>
                                    <a:latin typeface="Cambria Math" panose="02040503050406030204" pitchFamily="18" charset="0"/>
                                  </a:rPr>
                                  <m:t>0</m:t>
                                </m:r>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771849" y="456528"/>
                <a:ext cx="7120631" cy="5517529"/>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3533085" y="2786512"/>
                <a:ext cx="4968949" cy="216537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r>
                            <m:rPr>
                              <m:sty m:val="p"/>
                            </m:rPr>
                            <a:rPr lang="zh-CN" altLang="en-US" i="0">
                              <a:solidFill>
                                <a:srgbClr val="000000"/>
                              </a:solidFill>
                              <a:latin typeface="Cambria Math" panose="02040503050406030204" pitchFamily="18" charset="0"/>
                            </a:rPr>
                            <m:t>c</m:t>
                          </m:r>
                        </m:sub>
                      </m:sSub>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−4</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4</m:t>
                                </m:r>
                              </m:e>
                            </m:mr>
                          </m:m>
                        </m:e>
                      </m:d>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𝐱</m:t>
                          </m:r>
                        </m:e>
                        <m:sub>
                          <m:r>
                            <m:rPr>
                              <m:sty m:val="p"/>
                            </m:rPr>
                            <a:rPr lang="zh-CN" altLang="en-US" i="0">
                              <a:solidFill>
                                <a:srgbClr val="000000"/>
                              </a:solidFill>
                              <a:latin typeface="Cambria Math" panose="02040503050406030204" pitchFamily="18" charset="0"/>
                            </a:rPr>
                            <m:t>c</m:t>
                          </m:r>
                        </m:sub>
                      </m:sSub>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2</m:t>
                                </m:r>
                              </m:e>
                            </m:mr>
                            <m:mr>
                              <m:e>
                                <m:r>
                                  <a:rPr lang="zh-CN" altLang="en-US" i="1">
                                    <a:solidFill>
                                      <a:srgbClr val="000000"/>
                                    </a:solidFill>
                                    <a:latin typeface="Cambria Math" panose="02040503050406030204" pitchFamily="18" charset="0"/>
                                  </a:rPr>
                                  <m:t>−2</m:t>
                                </m:r>
                              </m:e>
                            </m:mr>
                          </m:m>
                        </m:e>
                      </m:d>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𝐱</m:t>
                          </m:r>
                        </m:e>
                        <m:sub>
                          <m:r>
                            <m:rPr>
                              <m:nor/>
                            </m:rPr>
                            <a:rPr lang="zh-CN" altLang="en-US" i="0">
                              <a:solidFill>
                                <a:srgbClr val="000000"/>
                              </a:solidFill>
                              <a:latin typeface="Cambria Math" panose="02040503050406030204" pitchFamily="18" charset="0"/>
                            </a:rPr>
                            <m:t>uc</m:t>
                          </m:r>
                        </m:sub>
                      </m:sSub>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m:t>
                                </m:r>
                              </m:e>
                            </m:mr>
                          </m:m>
                        </m:e>
                      </m:d>
                      <m:r>
                        <a:rPr lang="zh-CN" altLang="en-US" i="1">
                          <a:solidFill>
                            <a:srgbClr val="000000"/>
                          </a:solidFill>
                          <a:latin typeface="Cambria Math" panose="02040503050406030204" pitchFamily="18" charset="0"/>
                        </a:rPr>
                        <m:t>𝑢</m:t>
                      </m:r>
                    </m:oMath>
                  </m:oMathPara>
                </a14:m>
                <a:endParaRPr lang="en-US" altLang="zh-CN" i="1" dirty="0">
                  <a:solidFill>
                    <a:srgbClr val="000000"/>
                  </a:solidFill>
                  <a:latin typeface="Cambria Math" panose="02040503050406030204" pitchFamily="18" charset="0"/>
                </a:endParaRPr>
              </a:p>
              <a:p>
                <a:pPr/>
                <a:br>
                  <a:rPr lang="zh-CN" alt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𝑦</m:t>
                          </m:r>
                        </m:e>
                        <m:sub>
                          <m:r>
                            <m:rPr>
                              <m:sty m:val="p"/>
                            </m:rPr>
                            <a:rPr lang="zh-CN" altLang="en-US" i="0">
                              <a:solidFill>
                                <a:srgbClr val="000000"/>
                              </a:solidFill>
                              <a:latin typeface="Cambria Math" panose="02040503050406030204" pitchFamily="18" charset="0"/>
                            </a:rPr>
                            <m:t>c</m:t>
                          </m:r>
                        </m:sub>
                      </m:sSub>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2</m:t>
                                </m:r>
                              </m:e>
                            </m:mr>
                          </m:m>
                        </m:e>
                      </m:d>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𝐱</m:t>
                          </m:r>
                        </m:e>
                        <m:sub>
                          <m:r>
                            <m:rPr>
                              <m:sty m:val="p"/>
                            </m:rPr>
                            <a:rPr lang="zh-CN" altLang="en-US" i="0">
                              <a:solidFill>
                                <a:srgbClr val="000000"/>
                              </a:solidFill>
                              <a:latin typeface="Cambria Math" panose="02040503050406030204" pitchFamily="18" charset="0"/>
                            </a:rPr>
                            <m:t>c</m:t>
                          </m:r>
                        </m:sub>
                      </m:sSub>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3533085" y="2786512"/>
                <a:ext cx="4968949" cy="2165374"/>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对象 5"/>
              <p:cNvSpPr txBox="1"/>
              <p:nvPr/>
            </p:nvSpPr>
            <p:spPr>
              <a:xfrm>
                <a:off x="3533085" y="4301445"/>
                <a:ext cx="3623716" cy="130088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r>
                            <m:rPr>
                              <m:nor/>
                            </m:rPr>
                            <a:rPr lang="zh-CN" altLang="en-US" i="0">
                              <a:solidFill>
                                <a:srgbClr val="000000"/>
                              </a:solidFill>
                              <a:latin typeface="Cambria Math" panose="02040503050406030204" pitchFamily="18" charset="0"/>
                            </a:rPr>
                            <m:t>ue</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𝐱</m:t>
                          </m:r>
                        </m:e>
                        <m:sub>
                          <m:r>
                            <m:rPr>
                              <m:nor/>
                            </m:rPr>
                            <a:rPr lang="zh-CN" altLang="en-US" i="0">
                              <a:solidFill>
                                <a:srgbClr val="000000"/>
                              </a:solidFill>
                              <a:latin typeface="Cambria Math" panose="02040503050406030204" pitchFamily="18" charset="0"/>
                            </a:rPr>
                            <m:t>ue</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𝑦</m:t>
                          </m:r>
                        </m:e>
                        <m:sub>
                          <m:r>
                            <m:rPr>
                              <m:nor/>
                            </m:rPr>
                            <a:rPr lang="zh-CN" altLang="en-US" i="0">
                              <a:solidFill>
                                <a:srgbClr val="000000"/>
                              </a:solidFill>
                              <a:latin typeface="Cambria Math" panose="02040503050406030204" pitchFamily="18" charset="0"/>
                            </a:rPr>
                            <m:t>ue</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𝐱</m:t>
                          </m:r>
                        </m:e>
                        <m:sub>
                          <m:r>
                            <m:rPr>
                              <m:nor/>
                            </m:rPr>
                            <a:rPr lang="zh-CN" altLang="en-US" i="0">
                              <a:solidFill>
                                <a:srgbClr val="000000"/>
                              </a:solidFill>
                              <a:latin typeface="Cambria Math" panose="02040503050406030204" pitchFamily="18" charset="0"/>
                            </a:rPr>
                            <m:t>uc</m:t>
                          </m:r>
                        </m:sub>
                      </m:sSub>
                    </m:oMath>
                  </m:oMathPara>
                </a14:m>
                <a:endParaRPr lang="zh-CN" altLang="en-US" dirty="0"/>
              </a:p>
            </p:txBody>
          </p:sp>
        </mc:Choice>
        <mc:Fallback xmlns="">
          <p:sp>
            <p:nvSpPr>
              <p:cNvPr id="6" name="对象 5"/>
              <p:cNvSpPr txBox="1">
                <a:spLocks noRot="1" noChangeAspect="1" noMove="1" noResize="1" noEditPoints="1" noAdjustHandles="1" noChangeArrowheads="1" noChangeShapeType="1" noTextEdit="1"/>
              </p:cNvSpPr>
              <p:nvPr/>
            </p:nvSpPr>
            <p:spPr>
              <a:xfrm>
                <a:off x="3533085" y="4301445"/>
                <a:ext cx="3623716" cy="1300881"/>
              </a:xfrm>
              <a:prstGeom prst="rect">
                <a:avLst/>
              </a:prstGeom>
              <a:blipFill>
                <a:blip r:embed="rId6"/>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5">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5">
                                            <p:txEl>
                                              <p:pRg st="9" end="9"/>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4" grpId="0"/>
      <p:bldP spid="6" grpId="0"/>
    </p:bld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02241" y="543174"/>
            <a:ext cx="7638406" cy="3212867"/>
          </a:xfrm>
          <a:prstGeom prst="rect">
            <a:avLst/>
          </a:prstGeom>
          <a:noFill/>
        </p:spPr>
        <p:txBody>
          <a:bodyPr wrap="square">
            <a:spAutoFit/>
          </a:bodyPr>
          <a:lstStyle/>
          <a:p>
            <a:pPr indent="467995">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(2)</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按可观性分解</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indent="467995">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MATLAB</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控制系统工具箱提供了 </a:t>
            </a:r>
            <a:r>
              <a:rPr lang="en-US" altLang="zh-CN"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obst</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函数用于实现可观性分解，应用该函数的 </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MATLAB</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命令如下</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    A=[1,2 ,-1;0,1,0;1,-4,3];</a:t>
            </a:r>
          </a:p>
          <a:p>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    B=[0;0;1];</a:t>
            </a:r>
          </a:p>
          <a:p>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    C=[1,-1,1];</a:t>
            </a:r>
          </a:p>
          <a:p>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    [</a:t>
            </a:r>
            <a:r>
              <a:rPr lang="en-US" altLang="zh-CN" sz="1800" b="0" i="0" u="none" strike="noStrike" baseline="0" dirty="0" err="1">
                <a:solidFill>
                  <a:srgbClr val="000000"/>
                </a:solidFill>
                <a:latin typeface="Times New Roman" panose="02020603050405020304" pitchFamily="18" charset="0"/>
                <a:cs typeface="Times New Roman" panose="02020603050405020304" pitchFamily="18" charset="0"/>
              </a:rPr>
              <a:t>Abar,Bbar,Cbar,P,k</a:t>
            </a:r>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a:t>
            </a:r>
            <a:r>
              <a:rPr lang="en-US" altLang="zh-CN" sz="1800" b="0" i="0" u="none" strike="noStrike" baseline="0" dirty="0" err="1">
                <a:solidFill>
                  <a:srgbClr val="000000"/>
                </a:solidFill>
                <a:latin typeface="Times New Roman" panose="02020603050405020304" pitchFamily="18" charset="0"/>
                <a:cs typeface="Times New Roman" panose="02020603050405020304" pitchFamily="18" charset="0"/>
              </a:rPr>
              <a:t>obsvf</a:t>
            </a:r>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(A,B,C)</a:t>
            </a:r>
          </a:p>
          <a:p>
            <a:pPr indent="467995">
              <a:lnSpc>
                <a:spcPct val="150000"/>
              </a:lnSpc>
            </a:pP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indent="467995">
              <a:lnSpc>
                <a:spcPct val="150000"/>
              </a:lnSpc>
            </a:pP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执行命令可得</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02241" y="543174"/>
            <a:ext cx="4197888" cy="4182363"/>
          </a:xfrm>
          <a:prstGeom prst="rect">
            <a:avLst/>
          </a:prstGeom>
          <a:noFill/>
        </p:spPr>
        <p:txBody>
          <a:bodyPr wrap="square">
            <a:spAutoFit/>
          </a:bodyPr>
          <a:lstStyle/>
          <a:p>
            <a:pPr indent="467995">
              <a:lnSpc>
                <a:spcPct val="150000"/>
              </a:lnSpc>
            </a:pPr>
            <a:r>
              <a:rPr lang="sv-SE"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Abar =</a:t>
            </a:r>
          </a:p>
          <a:p>
            <a:pPr indent="467995">
              <a:lnSpc>
                <a:spcPct val="150000"/>
              </a:lnSpc>
            </a:pPr>
            <a:r>
              <a:rPr lang="sv-SE"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2.0000   -2.3094   -4.0825</a:t>
            </a:r>
          </a:p>
          <a:p>
            <a:pPr indent="467995">
              <a:lnSpc>
                <a:spcPct val="150000"/>
              </a:lnSpc>
            </a:pPr>
            <a:r>
              <a:rPr lang="sv-SE"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0.0000    0.6667   -0.9428</a:t>
            </a:r>
          </a:p>
          <a:p>
            <a:pPr indent="467995">
              <a:lnSpc>
                <a:spcPct val="150000"/>
              </a:lnSpc>
            </a:pPr>
            <a:r>
              <a:rPr lang="sv-SE"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-0.0000    0.4714    2.3333</a:t>
            </a:r>
          </a:p>
          <a:p>
            <a:pPr indent="467995">
              <a:lnSpc>
                <a:spcPct val="150000"/>
              </a:lnSpc>
            </a:pPr>
            <a:r>
              <a:rPr lang="sv-SE"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Bbar =</a:t>
            </a:r>
          </a:p>
          <a:p>
            <a:pPr indent="467995">
              <a:lnSpc>
                <a:spcPct val="150000"/>
              </a:lnSpc>
            </a:pPr>
            <a:r>
              <a:rPr lang="sv-SE"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-0.7071</a:t>
            </a:r>
          </a:p>
          <a:p>
            <a:pPr indent="467995">
              <a:lnSpc>
                <a:spcPct val="150000"/>
              </a:lnSpc>
            </a:pPr>
            <a:r>
              <a:rPr lang="sv-SE"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-0.4082</a:t>
            </a:r>
          </a:p>
          <a:p>
            <a:pPr indent="467995">
              <a:lnSpc>
                <a:spcPct val="150000"/>
              </a:lnSpc>
            </a:pPr>
            <a:r>
              <a:rPr lang="sv-SE"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0.5774</a:t>
            </a:r>
          </a:p>
          <a:p>
            <a:pPr indent="467995">
              <a:lnSpc>
                <a:spcPct val="150000"/>
              </a:lnSpc>
            </a:pPr>
            <a:r>
              <a:rPr lang="sv-SE"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Cbar =</a:t>
            </a:r>
          </a:p>
          <a:p>
            <a:pPr indent="467995">
              <a:lnSpc>
                <a:spcPct val="150000"/>
              </a:lnSpc>
            </a:pPr>
            <a:r>
              <a:rPr lang="sv-SE"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0    0.0000    1.7321</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8" name="文本框 7"/>
          <p:cNvSpPr txBox="1"/>
          <p:nvPr/>
        </p:nvSpPr>
        <p:spPr>
          <a:xfrm>
            <a:off x="3978257" y="564252"/>
            <a:ext cx="4572000" cy="2520370"/>
          </a:xfrm>
          <a:prstGeom prst="rect">
            <a:avLst/>
          </a:prstGeom>
          <a:noFill/>
        </p:spPr>
        <p:txBody>
          <a:bodyPr wrap="square">
            <a:spAutoFit/>
          </a:bodyPr>
          <a:lstStyle/>
          <a:p>
            <a:pPr indent="467995">
              <a:lnSpc>
                <a:spcPct val="150000"/>
              </a:lnSpc>
            </a:pPr>
            <a:r>
              <a:rPr lang="sv-SE"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P =</a:t>
            </a:r>
          </a:p>
          <a:p>
            <a:pPr indent="467995">
              <a:lnSpc>
                <a:spcPct val="150000"/>
              </a:lnSpc>
            </a:pPr>
            <a:r>
              <a:rPr lang="sv-SE"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0.7071    0.0000   -0.7071</a:t>
            </a:r>
          </a:p>
          <a:p>
            <a:pPr indent="467995">
              <a:lnSpc>
                <a:spcPct val="150000"/>
              </a:lnSpc>
            </a:pPr>
            <a:r>
              <a:rPr lang="sv-SE"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-0.4082   -0.8165   -0.4082</a:t>
            </a:r>
          </a:p>
          <a:p>
            <a:pPr indent="467995">
              <a:lnSpc>
                <a:spcPct val="150000"/>
              </a:lnSpc>
            </a:pPr>
            <a:r>
              <a:rPr lang="sv-SE"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0.5774   -0.5774    0.5774</a:t>
            </a:r>
          </a:p>
          <a:p>
            <a:pPr indent="467995">
              <a:lnSpc>
                <a:spcPct val="150000"/>
              </a:lnSpc>
            </a:pPr>
            <a:r>
              <a:rPr lang="sv-SE"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k =</a:t>
            </a:r>
          </a:p>
          <a:p>
            <a:pPr indent="467995">
              <a:lnSpc>
                <a:spcPct val="150000"/>
              </a:lnSpc>
            </a:pPr>
            <a:r>
              <a:rPr lang="sv-SE"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1     1     0</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02241" y="543174"/>
            <a:ext cx="7638406" cy="3766865"/>
          </a:xfrm>
          <a:prstGeom prst="rect">
            <a:avLst/>
          </a:prstGeom>
          <a:noFill/>
        </p:spPr>
        <p:txBody>
          <a:bodyPr wrap="square">
            <a:spAutoFit/>
          </a:bodyPr>
          <a:lstStyle/>
          <a:p>
            <a:pPr indent="467995">
              <a:lnSpc>
                <a:spcPct val="150000"/>
              </a:lnSpc>
            </a:pPr>
            <a:r>
              <a:rPr lang="en-US" altLang="zh-CN"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obst</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函数直接利用对偶原理词用 </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curb</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函数实现系统结构分解，由于实现算法的原因，得到的变换矩阵中元素为非有理数，导致变换后的系数矩阵也出现了无理数。为了清楚起见，可以通过 </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MATLAB</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提供的符号化函数</a:t>
            </a:r>
            <a:r>
              <a:rPr lang="en-US" altLang="zh-CN"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sym</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对上面的结果进行转换，即执行</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    A=[1,2 ,-1;0,1,0;1,-4,3];</a:t>
            </a:r>
          </a:p>
          <a:p>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    B=[0;0;1];</a:t>
            </a:r>
          </a:p>
          <a:p>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    C=[1,-1,1];</a:t>
            </a:r>
          </a:p>
          <a:p>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    [</a:t>
            </a:r>
            <a:r>
              <a:rPr lang="en-US" altLang="zh-CN" sz="1800" b="0" i="0" u="none" strike="noStrike" baseline="0" dirty="0" err="1">
                <a:solidFill>
                  <a:srgbClr val="000000"/>
                </a:solidFill>
                <a:latin typeface="Times New Roman" panose="02020603050405020304" pitchFamily="18" charset="0"/>
                <a:cs typeface="Times New Roman" panose="02020603050405020304" pitchFamily="18" charset="0"/>
              </a:rPr>
              <a:t>Abar,Bbar,Cbar,P,k</a:t>
            </a:r>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a:t>
            </a:r>
            <a:r>
              <a:rPr lang="en-US" altLang="zh-CN" sz="1800" b="0" i="0" u="none" strike="noStrike" baseline="0" dirty="0" err="1">
                <a:solidFill>
                  <a:srgbClr val="000000"/>
                </a:solidFill>
                <a:latin typeface="Times New Roman" panose="02020603050405020304" pitchFamily="18" charset="0"/>
                <a:cs typeface="Times New Roman" panose="02020603050405020304" pitchFamily="18" charset="0"/>
              </a:rPr>
              <a:t>obsvf</a:t>
            </a:r>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(A,B,C)</a:t>
            </a:r>
          </a:p>
          <a:p>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    </a:t>
            </a:r>
            <a:r>
              <a:rPr lang="en-US" altLang="zh-CN" sz="1800" b="0" i="0" u="none" strike="noStrike" baseline="0" dirty="0" err="1">
                <a:solidFill>
                  <a:srgbClr val="000000"/>
                </a:solidFill>
                <a:latin typeface="Times New Roman" panose="02020603050405020304" pitchFamily="18" charset="0"/>
                <a:cs typeface="Times New Roman" panose="02020603050405020304" pitchFamily="18" charset="0"/>
              </a:rPr>
              <a:t>Abar</a:t>
            </a:r>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=simplify(</a:t>
            </a:r>
            <a:r>
              <a:rPr lang="en-US" altLang="zh-CN" sz="1800" b="0" i="0" u="none" strike="noStrike" baseline="0" dirty="0" err="1">
                <a:solidFill>
                  <a:srgbClr val="000000"/>
                </a:solidFill>
                <a:latin typeface="Times New Roman" panose="02020603050405020304" pitchFamily="18" charset="0"/>
                <a:cs typeface="Times New Roman" panose="02020603050405020304" pitchFamily="18" charset="0"/>
              </a:rPr>
              <a:t>sym</a:t>
            </a:r>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a:t>
            </a:r>
            <a:r>
              <a:rPr lang="en-US" altLang="zh-CN" sz="1800" b="0" i="0" u="none" strike="noStrike" baseline="0" dirty="0" err="1">
                <a:solidFill>
                  <a:srgbClr val="000000"/>
                </a:solidFill>
                <a:latin typeface="Times New Roman" panose="02020603050405020304" pitchFamily="18" charset="0"/>
                <a:cs typeface="Times New Roman" panose="02020603050405020304" pitchFamily="18" charset="0"/>
              </a:rPr>
              <a:t>Abar</a:t>
            </a:r>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a:t>
            </a:r>
            <a:r>
              <a:rPr lang="en-US" altLang="zh-CN" sz="1800" b="0" i="0" u="none" strike="noStrike" baseline="0" dirty="0" err="1">
                <a:solidFill>
                  <a:srgbClr val="000000"/>
                </a:solidFill>
                <a:latin typeface="Times New Roman" panose="02020603050405020304" pitchFamily="18" charset="0"/>
                <a:cs typeface="Times New Roman" panose="02020603050405020304" pitchFamily="18" charset="0"/>
              </a:rPr>
              <a:t>Bbar</a:t>
            </a:r>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=simplify(</a:t>
            </a:r>
            <a:r>
              <a:rPr lang="en-US" altLang="zh-CN" sz="1800" b="0" i="0" u="none" strike="noStrike" baseline="0" dirty="0" err="1">
                <a:solidFill>
                  <a:srgbClr val="000000"/>
                </a:solidFill>
                <a:latin typeface="Times New Roman" panose="02020603050405020304" pitchFamily="18" charset="0"/>
                <a:cs typeface="Times New Roman" panose="02020603050405020304" pitchFamily="18" charset="0"/>
              </a:rPr>
              <a:t>sym</a:t>
            </a:r>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a:t>
            </a:r>
            <a:r>
              <a:rPr lang="en-US" altLang="zh-CN" sz="1800" b="0" i="0" u="none" strike="noStrike" baseline="0" dirty="0" err="1">
                <a:solidFill>
                  <a:srgbClr val="000000"/>
                </a:solidFill>
                <a:latin typeface="Times New Roman" panose="02020603050405020304" pitchFamily="18" charset="0"/>
                <a:cs typeface="Times New Roman" panose="02020603050405020304" pitchFamily="18" charset="0"/>
              </a:rPr>
              <a:t>Bbar</a:t>
            </a:r>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a:t>
            </a:r>
          </a:p>
          <a:p>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    Cbar=simplify(</a:t>
            </a:r>
            <a:r>
              <a:rPr lang="en-US" altLang="zh-CN" sz="1800" b="0" i="0" u="none" strike="noStrike" baseline="0" dirty="0" err="1">
                <a:solidFill>
                  <a:srgbClr val="000000"/>
                </a:solidFill>
                <a:latin typeface="Times New Roman" panose="02020603050405020304" pitchFamily="18" charset="0"/>
                <a:cs typeface="Times New Roman" panose="02020603050405020304" pitchFamily="18" charset="0"/>
              </a:rPr>
              <a:t>sym</a:t>
            </a:r>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(Cbar)),P=simplify(</a:t>
            </a:r>
            <a:r>
              <a:rPr lang="en-US" altLang="zh-CN" sz="1800" b="0" i="0" u="none" strike="noStrike" baseline="0" dirty="0" err="1">
                <a:solidFill>
                  <a:srgbClr val="000000"/>
                </a:solidFill>
                <a:latin typeface="Times New Roman" panose="02020603050405020304" pitchFamily="18" charset="0"/>
                <a:cs typeface="Times New Roman" panose="02020603050405020304" pitchFamily="18" charset="0"/>
              </a:rPr>
              <a:t>sym</a:t>
            </a:r>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(P))</a:t>
            </a:r>
          </a:p>
          <a:p>
            <a:pPr indent="467995">
              <a:lnSpc>
                <a:spcPct val="150000"/>
              </a:lnSpc>
            </a:pP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得到</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2" y="762480"/>
            <a:ext cx="6641767" cy="858377"/>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直接法</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例题 </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1.1</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9" name="Rectangle 5"/>
          <p:cNvSpPr>
            <a:spLocks noChangeArrowheads="1"/>
          </p:cNvSpPr>
          <p:nvPr/>
        </p:nvSpPr>
        <p:spPr bwMode="auto">
          <a:xfrm>
            <a:off x="683568" y="1620857"/>
            <a:ext cx="8229600"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eaLnBrk="1" hangingPunct="1">
              <a:lnSpc>
                <a:spcPct val="150000"/>
              </a:lnSpc>
              <a:buFontTx/>
              <a:buNone/>
            </a:pPr>
            <a:r>
              <a:rPr lang="en-US" altLang="zh-CN" sz="1800" dirty="0">
                <a:solidFill>
                  <a:schemeClr val="tx1">
                    <a:lumMod val="95000"/>
                    <a:lumOff val="5000"/>
                  </a:schemeClr>
                </a:solidFill>
                <a:latin typeface="宋体" panose="02010600030101010101" pitchFamily="2" charset="-122"/>
                <a:cs typeface="Arial" panose="020B0604020202020204" pitchFamily="34" charset="0"/>
              </a:rPr>
              <a:t>【</a:t>
            </a:r>
            <a:r>
              <a:rPr lang="zh-CN" altLang="en-US" sz="1800" dirty="0">
                <a:solidFill>
                  <a:schemeClr val="tx1">
                    <a:lumMod val="95000"/>
                    <a:lumOff val="5000"/>
                  </a:schemeClr>
                </a:solidFill>
                <a:latin typeface="宋体" panose="02010600030101010101" pitchFamily="2" charset="-122"/>
                <a:cs typeface="Arial" panose="020B0604020202020204" pitchFamily="34" charset="0"/>
              </a:rPr>
              <a:t>例</a:t>
            </a:r>
            <a:r>
              <a:rPr lang="en-US" altLang="zh-CN" sz="1800" dirty="0">
                <a:solidFill>
                  <a:schemeClr val="tx1">
                    <a:lumMod val="95000"/>
                    <a:lumOff val="5000"/>
                  </a:schemeClr>
                </a:solidFill>
                <a:latin typeface="宋体" panose="02010600030101010101" pitchFamily="2" charset="-122"/>
                <a:cs typeface="Arial" panose="020B0604020202020204" pitchFamily="34" charset="0"/>
              </a:rPr>
              <a:t>】</a:t>
            </a:r>
            <a:r>
              <a:rPr lang="zh-CN" altLang="en-US" sz="1800" dirty="0">
                <a:solidFill>
                  <a:schemeClr val="tx1">
                    <a:lumMod val="95000"/>
                    <a:lumOff val="5000"/>
                  </a:schemeClr>
                </a:solidFill>
                <a:latin typeface="宋体" panose="02010600030101010101" pitchFamily="2" charset="-122"/>
                <a:cs typeface="Arial" panose="020B0604020202020204" pitchFamily="34" charset="0"/>
              </a:rPr>
              <a:t>已知　  　　　　求</a:t>
            </a:r>
          </a:p>
          <a:p>
            <a:pPr marL="0" eaLnBrk="1" hangingPunct="1">
              <a:lnSpc>
                <a:spcPct val="150000"/>
              </a:lnSpc>
              <a:buFontTx/>
              <a:buNone/>
            </a:pPr>
            <a:r>
              <a:rPr lang="zh-CN" altLang="en-US" sz="1800" dirty="0">
                <a:solidFill>
                  <a:schemeClr val="tx1">
                    <a:lumMod val="95000"/>
                    <a:lumOff val="5000"/>
                  </a:schemeClr>
                </a:solidFill>
                <a:latin typeface="宋体" panose="02010600030101010101" pitchFamily="2" charset="-122"/>
                <a:cs typeface="Arial" panose="020B0604020202020204" pitchFamily="34" charset="0"/>
              </a:rPr>
              <a:t>解：</a:t>
            </a:r>
          </a:p>
        </p:txBody>
      </p:sp>
      <mc:AlternateContent xmlns:mc="http://schemas.openxmlformats.org/markup-compatibility/2006" xmlns:a14="http://schemas.microsoft.com/office/drawing/2010/main">
        <mc:Choice Requires="a14">
          <p:sp>
            <p:nvSpPr>
              <p:cNvPr id="2" name="对象 1"/>
              <p:cNvSpPr txBox="1"/>
              <p:nvPr/>
            </p:nvSpPr>
            <p:spPr>
              <a:xfrm>
                <a:off x="1891456" y="1617566"/>
                <a:ext cx="1727721" cy="119174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𝐴</m:t>
                      </m:r>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891456" y="1617566"/>
                <a:ext cx="1727721" cy="1191745"/>
              </a:xfrm>
              <a:prstGeom prst="rect">
                <a:avLst/>
              </a:prstGeom>
              <a:blipFill rotWithShape="1">
                <a:blip r:embed="rId4"/>
                <a:stretch>
                  <a:fillRect l="-25" t="-19" r="18" b="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对象 2"/>
              <p:cNvSpPr txBox="1"/>
              <p:nvPr/>
            </p:nvSpPr>
            <p:spPr>
              <a:xfrm>
                <a:off x="3596010" y="1711621"/>
                <a:ext cx="975990" cy="85045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𝐴𝑡</m:t>
                          </m:r>
                        </m:sup>
                      </m:sSup>
                    </m:oMath>
                  </m:oMathPara>
                </a14:m>
                <a:endParaRPr lang="zh-CN" altLang="en-US" dirty="0"/>
              </a:p>
            </p:txBody>
          </p:sp>
        </mc:Choice>
        <mc:Fallback xmlns="">
          <p:sp>
            <p:nvSpPr>
              <p:cNvPr id="3" name="对象 2"/>
              <p:cNvSpPr txBox="1">
                <a:spLocks noRot="1" noChangeAspect="1" noMove="1" noResize="1" noEditPoints="1" noAdjustHandles="1" noChangeArrowheads="1" noChangeShapeType="1" noTextEdit="1"/>
              </p:cNvSpPr>
              <p:nvPr/>
            </p:nvSpPr>
            <p:spPr>
              <a:xfrm>
                <a:off x="3596010" y="1711621"/>
                <a:ext cx="975990" cy="850459"/>
              </a:xfrm>
              <a:prstGeom prst="rect">
                <a:avLst/>
              </a:prstGeom>
              <a:blipFill rotWithShape="1">
                <a:blip r:embed="rId5"/>
                <a:stretch>
                  <a:fillRect l="-1" t="-35" b="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1259632" y="2499613"/>
                <a:ext cx="4752528" cy="116478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𝐴𝑡</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𝐼</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𝐴𝑡</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𝐴</m:t>
                          </m:r>
                        </m:e>
                        <m:sup>
                          <m:r>
                            <a:rPr lang="zh-CN" altLang="en-US" i="1">
                              <a:solidFill>
                                <a:srgbClr val="000000"/>
                              </a:solidFill>
                              <a:latin typeface="Cambria Math" panose="02040503050406030204" pitchFamily="18" charset="0"/>
                            </a:rPr>
                            <m:t>2</m:t>
                          </m:r>
                        </m:sup>
                      </m:s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3!</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𝐴</m:t>
                          </m:r>
                        </m:e>
                        <m:sup>
                          <m:r>
                            <a:rPr lang="zh-CN" altLang="en-US" i="1">
                              <a:solidFill>
                                <a:srgbClr val="000000"/>
                              </a:solidFill>
                              <a:latin typeface="Cambria Math" panose="02040503050406030204" pitchFamily="18" charset="0"/>
                            </a:rPr>
                            <m:t>3</m:t>
                          </m:r>
                        </m:sup>
                      </m:s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3</m:t>
                          </m:r>
                        </m:sup>
                      </m:sSup>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1259632" y="2499613"/>
                <a:ext cx="4752528" cy="1164784"/>
              </a:xfrm>
              <a:prstGeom prst="rect">
                <a:avLst/>
              </a:prstGeom>
              <a:blipFill rotWithShape="1">
                <a:blip r:embed="rId6"/>
                <a:stretch>
                  <a:fillRect l="-9" t="-22" r="13" b="3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对象 4"/>
              <p:cNvSpPr txBox="1"/>
              <p:nvPr/>
            </p:nvSpPr>
            <p:spPr>
              <a:xfrm>
                <a:off x="1658466" y="3260235"/>
                <a:ext cx="3875088" cy="85566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𝑡</m:t>
                                </m:r>
                              </m:e>
                            </m:mr>
                            <m:mr>
                              <m:e>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e>
                              <m:e>
                                <m:r>
                                  <a:rPr lang="zh-CN" altLang="en-US" i="1">
                                    <a:solidFill>
                                      <a:srgbClr val="000000"/>
                                    </a:solidFill>
                                    <a:latin typeface="Cambria Math" panose="02040503050406030204" pitchFamily="18" charset="0"/>
                                  </a:rPr>
                                  <m:t>0</m:t>
                                </m:r>
                              </m:e>
                            </m:mr>
                          </m:m>
                        </m:e>
                      </m:d>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2</m:t>
                                    </m:r>
                                  </m:sup>
                                </m:sSup>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2</m:t>
                                    </m:r>
                                  </m:sup>
                                </m:sSup>
                              </m:e>
                            </m:mr>
                          </m:m>
                        </m:e>
                      </m:d>
                    </m:oMath>
                  </m:oMathPara>
                </a14:m>
                <a:endParaRPr lang="zh-CN" altLang="en-US" dirty="0"/>
              </a:p>
            </p:txBody>
          </p:sp>
        </mc:Choice>
        <mc:Fallback xmlns="">
          <p:sp>
            <p:nvSpPr>
              <p:cNvPr id="5" name="对象 4"/>
              <p:cNvSpPr txBox="1">
                <a:spLocks noRot="1" noChangeAspect="1" noMove="1" noResize="1" noEditPoints="1" noAdjustHandles="1" noChangeArrowheads="1" noChangeShapeType="1" noTextEdit="1"/>
              </p:cNvSpPr>
              <p:nvPr/>
            </p:nvSpPr>
            <p:spPr>
              <a:xfrm>
                <a:off x="1658466" y="3260235"/>
                <a:ext cx="3875088" cy="855663"/>
              </a:xfrm>
              <a:prstGeom prst="rect">
                <a:avLst/>
              </a:prstGeom>
              <a:blipFill rotWithShape="1">
                <a:blip r:embed="rId7"/>
                <a:stretch>
                  <a:fillRect l="-12" t="-17" r="4" b="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对象 5"/>
              <p:cNvSpPr txBox="1"/>
              <p:nvPr/>
            </p:nvSpPr>
            <p:spPr>
              <a:xfrm>
                <a:off x="5347420" y="3260235"/>
                <a:ext cx="3043783" cy="161051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3!</m:t>
                          </m:r>
                        </m:den>
                      </m:f>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3</m:t>
                                    </m:r>
                                  </m:sup>
                                </m:sSup>
                              </m:e>
                            </m:mr>
                            <m:mr>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3</m:t>
                                    </m:r>
                                  </m:sup>
                                </m:sSup>
                              </m:e>
                              <m:e>
                                <m:r>
                                  <a:rPr lang="zh-CN" altLang="en-US" i="1">
                                    <a:solidFill>
                                      <a:srgbClr val="000000"/>
                                    </a:solidFill>
                                    <a:latin typeface="Cambria Math" panose="02040503050406030204" pitchFamily="18" charset="0"/>
                                  </a:rPr>
                                  <m:t>0</m:t>
                                </m:r>
                              </m:e>
                            </m:mr>
                          </m:m>
                        </m:e>
                      </m:d>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6" name="对象 5"/>
              <p:cNvSpPr txBox="1">
                <a:spLocks noRot="1" noChangeAspect="1" noMove="1" noResize="1" noEditPoints="1" noAdjustHandles="1" noChangeArrowheads="1" noChangeShapeType="1" noTextEdit="1"/>
              </p:cNvSpPr>
              <p:nvPr/>
            </p:nvSpPr>
            <p:spPr>
              <a:xfrm>
                <a:off x="5347420" y="3260235"/>
                <a:ext cx="3043783" cy="1610518"/>
              </a:xfrm>
              <a:prstGeom prst="rect">
                <a:avLst/>
              </a:prstGeom>
              <a:blipFill rotWithShape="1">
                <a:blip r:embed="rId8"/>
                <a:stretch>
                  <a:fillRect l="-3" t="-9" r="10" b="19"/>
                </a:stretch>
              </a:blipFill>
            </p:spPr>
            <p:txBody>
              <a:bodyPr/>
              <a:lstStyle/>
              <a:p>
                <a:r>
                  <a:rPr lang="zh-CN" altLang="en-US">
                    <a:noFill/>
                  </a:rPr>
                  <a:t> </a:t>
                </a:r>
              </a:p>
            </p:txBody>
          </p:sp>
        </mc:Fallback>
      </mc:AlternateContent>
      <p:sp>
        <p:nvSpPr>
          <p:cNvPr id="15" name="文本框 14"/>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4" grpId="0"/>
      <p:bldP spid="5" grpId="0"/>
      <p:bldP spid="6" grpId="0"/>
      <p:bldP spid="15" grpId="0"/>
    </p:bld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02241" y="543174"/>
            <a:ext cx="7638406" cy="4182363"/>
          </a:xfrm>
          <a:prstGeom prst="rect">
            <a:avLst/>
          </a:prstGeom>
          <a:noFill/>
        </p:spPr>
        <p:txBody>
          <a:bodyPr wrap="square">
            <a:spAutoFit/>
          </a:bodyPr>
          <a:lstStyle/>
          <a:p>
            <a:pPr indent="467995">
              <a:lnSpc>
                <a:spcPct val="150000"/>
              </a:lnSpc>
            </a:pPr>
            <a:r>
              <a:rPr lang="en-US" altLang="zh-CN"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Abar</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p>
          <a:p>
            <a:pPr indent="467995">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2, -(4*3^(1/2))/3, -(5*6^(1/2))/3]</a:t>
            </a:r>
          </a:p>
          <a:p>
            <a:pPr indent="467995">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1/2251799813685248,            2/3, -(2*2^(1/2))/3]</a:t>
            </a:r>
          </a:p>
          <a:p>
            <a:pPr indent="467995">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-1/2251799813685248,      2^(1/2)/3,            7/3]</a:t>
            </a:r>
          </a:p>
          <a:p>
            <a:pPr indent="467995">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Cbar =</a:t>
            </a:r>
          </a:p>
          <a:p>
            <a:pPr indent="467995">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[ 0, 1/9007199254740992, 3^(1/2)]</a:t>
            </a:r>
          </a:p>
          <a:p>
            <a:pPr indent="467995">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P =</a:t>
            </a:r>
          </a:p>
          <a:p>
            <a:pPr indent="467995">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2^(1/2)/2, 7/18014398509481984, -2^(1/2)/2]</a:t>
            </a:r>
          </a:p>
          <a:p>
            <a:pPr indent="467995">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-6^(1/2)/6,          -6^(1/2)/3, -6^(1/2)/6]</a:t>
            </a:r>
          </a:p>
          <a:p>
            <a:pPr indent="467995">
              <a:lnSpc>
                <a:spcPct val="150000"/>
              </a:lnSpc>
            </a:pP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3^(1/2)/3,          -3^(1/2)/3,  3^(1/2)/3]</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02241" y="543174"/>
            <a:ext cx="7638406" cy="3766865"/>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即</a:t>
            </a: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963414" y="833461"/>
                <a:ext cx="8001073" cy="347657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𝐀</m:t>
                          </m:r>
                        </m:e>
                      </m:ba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𝐴</m:t>
                                        </m:r>
                                      </m:e>
                                    </m:acc>
                                  </m:e>
                                  <m:sub>
                                    <m:r>
                                      <a:rPr lang="zh-CN" altLang="en-US" i="1">
                                        <a:solidFill>
                                          <a:srgbClr val="000000"/>
                                        </a:solidFill>
                                        <a:latin typeface="Cambria Math" panose="02040503050406030204" pitchFamily="18" charset="0"/>
                                      </a:rPr>
                                      <m:t>𝑛𝑜</m:t>
                                    </m:r>
                                  </m:sub>
                                </m:sSub>
                              </m:e>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𝐴</m:t>
                                        </m:r>
                                      </m:e>
                                    </m:acc>
                                  </m:e>
                                  <m:sub>
                                    <m:r>
                                      <a:rPr lang="zh-CN" altLang="en-US" i="1">
                                        <a:solidFill>
                                          <a:srgbClr val="000000"/>
                                        </a:solidFill>
                                        <a:latin typeface="Cambria Math" panose="02040503050406030204" pitchFamily="18" charset="0"/>
                                      </a:rPr>
                                      <m:t>12</m:t>
                                    </m:r>
                                  </m:sub>
                                </m:sSub>
                              </m:e>
                            </m:mr>
                            <m:mr>
                              <m:e>
                                <m:r>
                                  <a:rPr lang="zh-CN" altLang="en-US" i="1">
                                    <a:solidFill>
                                      <a:srgbClr val="000000"/>
                                    </a:solidFill>
                                    <a:latin typeface="Cambria Math" panose="02040503050406030204" pitchFamily="18" charset="0"/>
                                  </a:rPr>
                                  <m:t>0</m:t>
                                </m:r>
                              </m:e>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𝐴</m:t>
                                        </m:r>
                                      </m:e>
                                    </m:acc>
                                  </m:e>
                                  <m:sub>
                                    <m:r>
                                      <a:rPr lang="zh-CN" altLang="en-US" i="1">
                                        <a:solidFill>
                                          <a:srgbClr val="000000"/>
                                        </a:solidFill>
                                        <a:latin typeface="Cambria Math" panose="02040503050406030204" pitchFamily="18" charset="0"/>
                                      </a:rPr>
                                      <m:t>0</m:t>
                                    </m:r>
                                  </m:sub>
                                </m:sSub>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4</m:t>
                                    </m:r>
                                  </m:num>
                                  <m:den>
                                    <m:r>
                                      <a:rPr lang="zh-CN" altLang="en-US" i="1">
                                        <a:solidFill>
                                          <a:srgbClr val="000000"/>
                                        </a:solidFill>
                                        <a:latin typeface="Cambria Math" panose="02040503050406030204" pitchFamily="18" charset="0"/>
                                      </a:rPr>
                                      <m:t>3</m:t>
                                    </m:r>
                                  </m:den>
                                </m:f>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3</m:t>
                                    </m:r>
                                  </m:e>
                                </m:rad>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5</m:t>
                                    </m:r>
                                  </m:num>
                                  <m:den>
                                    <m:r>
                                      <a:rPr lang="zh-CN" altLang="en-US" i="1">
                                        <a:solidFill>
                                          <a:srgbClr val="000000"/>
                                        </a:solidFill>
                                        <a:latin typeface="Cambria Math" panose="02040503050406030204" pitchFamily="18" charset="0"/>
                                      </a:rPr>
                                      <m:t>3</m:t>
                                    </m:r>
                                  </m:den>
                                </m:f>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6</m:t>
                                    </m:r>
                                  </m:e>
                                </m:rad>
                              </m:e>
                            </m:mr>
                            <m:mr>
                              <m:e>
                                <m:r>
                                  <a:rPr lang="zh-CN" altLang="en-US" i="1">
                                    <a:solidFill>
                                      <a:srgbClr val="000000"/>
                                    </a:solidFill>
                                    <a:latin typeface="Cambria Math" panose="02040503050406030204" pitchFamily="18" charset="0"/>
                                  </a:rPr>
                                  <m:t>0</m:t>
                                </m:r>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2</m:t>
                                    </m:r>
                                  </m:num>
                                  <m:den>
                                    <m:r>
                                      <a:rPr lang="zh-CN" altLang="en-US" i="1">
                                        <a:solidFill>
                                          <a:srgbClr val="000000"/>
                                        </a:solidFill>
                                        <a:latin typeface="Cambria Math" panose="02040503050406030204" pitchFamily="18" charset="0"/>
                                      </a:rPr>
                                      <m:t>3</m:t>
                                    </m:r>
                                  </m:den>
                                </m:f>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2</m:t>
                                    </m:r>
                                  </m:num>
                                  <m:den>
                                    <m:r>
                                      <a:rPr lang="zh-CN" altLang="en-US" i="1">
                                        <a:solidFill>
                                          <a:srgbClr val="000000"/>
                                        </a:solidFill>
                                        <a:latin typeface="Cambria Math" panose="02040503050406030204" pitchFamily="18" charset="0"/>
                                      </a:rPr>
                                      <m:t>3</m:t>
                                    </m:r>
                                  </m:den>
                                </m:f>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2</m:t>
                                    </m:r>
                                  </m:e>
                                </m:rad>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3</m:t>
                                    </m:r>
                                  </m:den>
                                </m:f>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2</m:t>
                                    </m:r>
                                  </m:e>
                                </m:rad>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7</m:t>
                                    </m:r>
                                  </m:num>
                                  <m:den>
                                    <m:r>
                                      <a:rPr lang="zh-CN" altLang="en-US" i="1">
                                        <a:solidFill>
                                          <a:srgbClr val="000000"/>
                                        </a:solidFill>
                                        <a:latin typeface="Cambria Math" panose="02040503050406030204" pitchFamily="18" charset="0"/>
                                      </a:rPr>
                                      <m:t>3</m:t>
                                    </m:r>
                                  </m:den>
                                </m:f>
                              </m:e>
                            </m:mr>
                          </m:m>
                        </m:e>
                      </m:d>
                      <m:r>
                        <a:rPr lang="zh-CN" altLang="en-US" i="1">
                          <a:solidFill>
                            <a:srgbClr val="000000"/>
                          </a:solidFill>
                          <a:latin typeface="Cambria Math" panose="02040503050406030204" pitchFamily="18" charset="0"/>
                        </a:rPr>
                        <m:t>,   ​</m:t>
                      </m:r>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𝐁</m:t>
                          </m:r>
                        </m:e>
                      </m:ba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𝐵</m:t>
                                        </m:r>
                                      </m:e>
                                    </m:acc>
                                  </m:e>
                                  <m:sub>
                                    <m:r>
                                      <a:rPr lang="zh-CN" altLang="en-US" i="1">
                                        <a:solidFill>
                                          <a:srgbClr val="000000"/>
                                        </a:solidFill>
                                        <a:latin typeface="Cambria Math" panose="02040503050406030204" pitchFamily="18" charset="0"/>
                                      </a:rPr>
                                      <m:t>𝑛𝑜</m:t>
                                    </m:r>
                                  </m:sub>
                                </m:sSub>
                              </m:e>
                            </m:m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𝐵</m:t>
                                        </m:r>
                                      </m:e>
                                    </m:acc>
                                  </m:e>
                                  <m:sub>
                                    <m:r>
                                      <a:rPr lang="zh-CN" altLang="en-US" i="1">
                                        <a:solidFill>
                                          <a:srgbClr val="000000"/>
                                        </a:solidFill>
                                        <a:latin typeface="Cambria Math" panose="02040503050406030204" pitchFamily="18" charset="0"/>
                                      </a:rPr>
                                      <m:t>0</m:t>
                                    </m:r>
                                  </m:sub>
                                </m:sSub>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2</m:t>
                                        </m:r>
                                      </m:e>
                                    </m:rad>
                                  </m:num>
                                  <m:den>
                                    <m:r>
                                      <a:rPr lang="zh-CN" altLang="en-US" i="1">
                                        <a:solidFill>
                                          <a:srgbClr val="000000"/>
                                        </a:solidFill>
                                        <a:latin typeface="Cambria Math" panose="02040503050406030204" pitchFamily="18" charset="0"/>
                                      </a:rPr>
                                      <m:t>2</m:t>
                                    </m:r>
                                  </m:den>
                                </m:f>
                              </m:e>
                            </m:mr>
                            <m:mr>
                              <m:e>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6</m:t>
                                        </m:r>
                                      </m:e>
                                    </m:rad>
                                  </m:num>
                                  <m:den>
                                    <m:r>
                                      <a:rPr lang="zh-CN" altLang="en-US" i="1">
                                        <a:solidFill>
                                          <a:srgbClr val="000000"/>
                                        </a:solidFill>
                                        <a:latin typeface="Cambria Math" panose="02040503050406030204" pitchFamily="18" charset="0"/>
                                      </a:rPr>
                                      <m:t>6</m:t>
                                    </m:r>
                                  </m:den>
                                </m:f>
                              </m:e>
                            </m:mr>
                            <m:mr>
                              <m:e>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3</m:t>
                                        </m:r>
                                      </m:e>
                                    </m:rad>
                                  </m:num>
                                  <m:den>
                                    <m:r>
                                      <a:rPr lang="zh-CN" altLang="en-US" i="1">
                                        <a:solidFill>
                                          <a:srgbClr val="000000"/>
                                        </a:solidFill>
                                        <a:latin typeface="Cambria Math" panose="02040503050406030204" pitchFamily="18" charset="0"/>
                                      </a:rPr>
                                      <m:t>3</m:t>
                                    </m:r>
                                  </m:den>
                                </m:f>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963414" y="833461"/>
                <a:ext cx="8001073" cy="3476578"/>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1115616" y="2859782"/>
                <a:ext cx="8885534" cy="313786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𝐂</m:t>
                          </m:r>
                        </m:e>
                      </m:bar>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𝐶</m:t>
                                        </m:r>
                                      </m:e>
                                    </m:acc>
                                  </m:e>
                                  <m:sub>
                                    <m:r>
                                      <a:rPr lang="zh-CN" altLang="en-US" i="1">
                                        <a:solidFill>
                                          <a:srgbClr val="000000"/>
                                        </a:solidFill>
                                        <a:latin typeface="Cambria Math" panose="02040503050406030204" pitchFamily="18" charset="0"/>
                                      </a:rPr>
                                      <m:t>0</m:t>
                                    </m:r>
                                  </m:sub>
                                </m:sSub>
                              </m:e>
                            </m:mr>
                          </m:m>
                        </m:e>
                      </m:d>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m:t>
                                </m:r>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3</m:t>
                                    </m:r>
                                  </m:e>
                                </m:rad>
                              </m:e>
                            </m:mr>
                          </m:m>
                        </m:e>
                      </m:d>
                      <m:r>
                        <a:rPr lang="zh-CN" altLang="en-US" i="1">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𝐏</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2</m:t>
                                    </m:r>
                                  </m:e>
                                </m:rad>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2</m:t>
                                    </m:r>
                                  </m:e>
                                </m:rad>
                              </m:e>
                            </m:mr>
                            <m:mr>
                              <m:e>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6</m:t>
                                    </m:r>
                                  </m:den>
                                </m:f>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6</m:t>
                                    </m:r>
                                  </m:e>
                                </m:rad>
                              </m:e>
                              <m:e>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3</m:t>
                                    </m:r>
                                  </m:den>
                                </m:f>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6</m:t>
                                    </m:r>
                                  </m:e>
                                </m:rad>
                              </m:e>
                              <m:e>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6</m:t>
                                    </m:r>
                                  </m:den>
                                </m:f>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6</m:t>
                                    </m:r>
                                  </m:e>
                                </m:rad>
                              </m:e>
                            </m:mr>
                            <m:mr>
                              <m:e>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3</m:t>
                                    </m:r>
                                  </m:den>
                                </m:f>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3</m:t>
                                    </m:r>
                                  </m:e>
                                </m:rad>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3</m:t>
                                    </m:r>
                                  </m:den>
                                </m:f>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3</m:t>
                                    </m:r>
                                  </m:e>
                                </m:rad>
                              </m:e>
                              <m:e>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3</m:t>
                                    </m:r>
                                  </m:den>
                                </m:f>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3</m:t>
                                    </m:r>
                                  </m:e>
                                </m:rad>
                              </m:e>
                            </m:mr>
                          </m:m>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1115616" y="2859782"/>
                <a:ext cx="8885534" cy="3137867"/>
              </a:xfrm>
              <a:prstGeom prst="rect">
                <a:avLst/>
              </a:prstGeom>
              <a:blipFill>
                <a:blip r:embed="rId5"/>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4" grpId="0"/>
    </p:bld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02241" y="543174"/>
            <a:ext cx="7638406" cy="3766865"/>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式中，下标。表示可观，</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no</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表</a:t>
            </a:r>
            <a:r>
              <a:rPr lang="zh-CN" altLang="en-US" dirty="0">
                <a:solidFill>
                  <a:sysClr val="windowText" lastClr="000000"/>
                </a:solidFill>
                <a:latin typeface="宋体" panose="02010600030101010101" pitchFamily="2" charset="-122"/>
                <a:ea typeface="宋体" panose="02010600030101010101" pitchFamily="2" charset="-122"/>
              </a:rPr>
              <a:t>示不可观。</a:t>
            </a: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可观子系统动态方程为</a:t>
            </a: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不可观子系统动态方程为</a:t>
            </a: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2738531" y="1275606"/>
                <a:ext cx="4924318" cy="376686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r>
                            <a:rPr lang="zh-CN" altLang="en-US" i="1">
                              <a:solidFill>
                                <a:srgbClr val="000000"/>
                              </a:solidFill>
                              <a:latin typeface="Cambria Math" panose="02040503050406030204" pitchFamily="18" charset="0"/>
                            </a:rPr>
                            <m:t>𝑜</m:t>
                          </m:r>
                        </m:sub>
                      </m:sSub>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2</m:t>
                                    </m:r>
                                  </m:num>
                                  <m:den>
                                    <m:r>
                                      <a:rPr lang="zh-CN" altLang="en-US" i="1">
                                        <a:solidFill>
                                          <a:srgbClr val="000000"/>
                                        </a:solidFill>
                                        <a:latin typeface="Cambria Math" panose="02040503050406030204" pitchFamily="18" charset="0"/>
                                      </a:rPr>
                                      <m:t>3</m:t>
                                    </m:r>
                                  </m:den>
                                </m:f>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2</m:t>
                                    </m:r>
                                  </m:num>
                                  <m:den>
                                    <m:r>
                                      <a:rPr lang="zh-CN" altLang="en-US" i="1">
                                        <a:solidFill>
                                          <a:srgbClr val="000000"/>
                                        </a:solidFill>
                                        <a:latin typeface="Cambria Math" panose="02040503050406030204" pitchFamily="18" charset="0"/>
                                      </a:rPr>
                                      <m:t>3</m:t>
                                    </m:r>
                                  </m:den>
                                </m:f>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2</m:t>
                                    </m:r>
                                  </m:e>
                                </m:rad>
                              </m:e>
                            </m:mr>
                            <m:mr>
                              <m:e>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3</m:t>
                                    </m:r>
                                  </m:den>
                                </m:f>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2</m:t>
                                    </m:r>
                                  </m:e>
                                </m:rad>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7</m:t>
                                    </m:r>
                                  </m:num>
                                  <m:den>
                                    <m:r>
                                      <a:rPr lang="zh-CN" altLang="en-US" i="1">
                                        <a:solidFill>
                                          <a:srgbClr val="000000"/>
                                        </a:solidFill>
                                        <a:latin typeface="Cambria Math" panose="02040503050406030204" pitchFamily="18" charset="0"/>
                                      </a:rPr>
                                      <m:t>3</m:t>
                                    </m:r>
                                  </m:den>
                                </m:f>
                              </m:e>
                            </m:mr>
                          </m:m>
                        </m:e>
                      </m:d>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6</m:t>
                                        </m:r>
                                      </m:e>
                                    </m:rad>
                                  </m:num>
                                  <m:den>
                                    <m:r>
                                      <a:rPr lang="zh-CN" altLang="en-US" i="1">
                                        <a:solidFill>
                                          <a:srgbClr val="000000"/>
                                        </a:solidFill>
                                        <a:latin typeface="Cambria Math" panose="02040503050406030204" pitchFamily="18" charset="0"/>
                                      </a:rPr>
                                      <m:t>6</m:t>
                                    </m:r>
                                  </m:den>
                                </m:f>
                              </m:e>
                            </m:mr>
                            <m:mr>
                              <m:e>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3</m:t>
                                        </m:r>
                                      </m:e>
                                    </m:rad>
                                  </m:num>
                                  <m:den>
                                    <m:r>
                                      <a:rPr lang="zh-CN" altLang="en-US" i="1">
                                        <a:solidFill>
                                          <a:srgbClr val="000000"/>
                                        </a:solidFill>
                                        <a:latin typeface="Cambria Math" panose="02040503050406030204" pitchFamily="18" charset="0"/>
                                      </a:rPr>
                                      <m:t>3</m:t>
                                    </m:r>
                                  </m:den>
                                </m:f>
                              </m:e>
                            </m:mr>
                          </m:m>
                        </m:e>
                      </m:d>
                      <m:r>
                        <a:rPr lang="zh-CN" altLang="en-US" i="1">
                          <a:solidFill>
                            <a:srgbClr val="000000"/>
                          </a:solidFill>
                          <a:latin typeface="Cambria Math" panose="02040503050406030204" pitchFamily="18" charset="0"/>
                        </a:rPr>
                        <m:t>𝑢</m:t>
                      </m:r>
                    </m:oMath>
                  </m:oMathPara>
                </a14:m>
                <a:endParaRPr lang="en-US" altLang="zh-CN" i="1" dirty="0">
                  <a:solidFill>
                    <a:srgbClr val="000000"/>
                  </a:solidFill>
                  <a:latin typeface="Cambria Math" panose="02040503050406030204" pitchFamily="18" charset="0"/>
                </a:endParaRPr>
              </a:p>
              <a:p>
                <a:pPr/>
                <a:br>
                  <a:rPr lang="zh-CN" alt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𝑦</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m:t>
                                </m:r>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3</m:t>
                                    </m:r>
                                  </m:e>
                                </m:rad>
                              </m:e>
                            </m:mr>
                          </m:m>
                        </m:e>
                      </m:d>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𝐱</m:t>
                          </m:r>
                        </m:e>
                        <m:sub>
                          <m:r>
                            <a:rPr lang="zh-CN" altLang="en-US" i="1">
                              <a:solidFill>
                                <a:srgbClr val="000000"/>
                              </a:solidFill>
                              <a:latin typeface="Cambria Math" panose="02040503050406030204" pitchFamily="18" charset="0"/>
                            </a:rPr>
                            <m:t>0</m:t>
                          </m:r>
                        </m:sub>
                      </m:sSub>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738531" y="1275606"/>
                <a:ext cx="4924318" cy="3766865"/>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2046162" y="3840247"/>
                <a:ext cx="7750993" cy="221552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r>
                            <m:rPr>
                              <m:nor/>
                            </m:rPr>
                            <a:rPr lang="zh-CN" altLang="en-US" i="0">
                              <a:solidFill>
                                <a:srgbClr val="000000"/>
                              </a:solidFill>
                              <a:latin typeface="Cambria Math" panose="02040503050406030204" pitchFamily="18" charset="0"/>
                            </a:rPr>
                            <m:t>no</m:t>
                          </m:r>
                          <m:r>
                            <m:rPr>
                              <m:nor/>
                            </m:rPr>
                            <a:rPr lang="zh-CN" altLang="en-US" i="0">
                              <a:solidFill>
                                <a:srgbClr val="000000"/>
                              </a:solidFill>
                              <a:latin typeface="Cambria Math" panose="02040503050406030204" pitchFamily="18" charset="0"/>
                            </a:rPr>
                            <m:t> </m:t>
                          </m:r>
                        </m:sub>
                      </m:sSub>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4</m:t>
                              </m:r>
                            </m:num>
                            <m:den>
                              <m:r>
                                <a:rPr lang="zh-CN" altLang="en-US" i="1">
                                  <a:solidFill>
                                    <a:srgbClr val="000000"/>
                                  </a:solidFill>
                                  <a:latin typeface="Cambria Math" panose="02040503050406030204" pitchFamily="18" charset="0"/>
                                </a:rPr>
                                <m:t>3</m:t>
                              </m:r>
                            </m:den>
                          </m:f>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3</m:t>
                              </m:r>
                            </m:e>
                          </m:rad>
                          <m:r>
                            <a:rPr lang="zh-CN" altLang="en-US" i="1">
                              <a:solidFill>
                                <a:srgbClr val="000000"/>
                              </a:solidFill>
                              <a:latin typeface="Cambria Math" panose="02040503050406030204" pitchFamily="18" charset="0"/>
                            </a:rPr>
                            <m:t>   ​</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5</m:t>
                              </m:r>
                            </m:num>
                            <m:den>
                              <m:r>
                                <a:rPr lang="zh-CN" altLang="en-US" i="1">
                                  <a:solidFill>
                                    <a:srgbClr val="000000"/>
                                  </a:solidFill>
                                  <a:latin typeface="Cambria Math" panose="02040503050406030204" pitchFamily="18" charset="0"/>
                                </a:rPr>
                                <m:t>3</m:t>
                              </m:r>
                            </m:den>
                          </m:f>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6</m:t>
                              </m:r>
                            </m:e>
                          </m:rad>
                        </m:e>
                      </m:d>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m:rPr>
                              <m:sty m:val="p"/>
                            </m:rPr>
                            <a:rPr lang="zh-CN" altLang="en-US" i="0">
                              <a:solidFill>
                                <a:srgbClr val="000000"/>
                              </a:solidFill>
                              <a:latin typeface="Cambria Math" panose="02040503050406030204" pitchFamily="18" charset="0"/>
                            </a:rPr>
                            <m:t>o</m:t>
                          </m:r>
                        </m:sub>
                      </m:sSub>
                      <m:r>
                        <a:rPr lang="zh-CN" altLang="en-US" i="1">
                          <a:solidFill>
                            <a:srgbClr val="000000"/>
                          </a:solidFill>
                          <a:latin typeface="Cambria Math" panose="02040503050406030204" pitchFamily="18" charset="0"/>
                        </a:rPr>
                        <m:t>+2</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m:rPr>
                              <m:nor/>
                            </m:rPr>
                            <a:rPr lang="zh-CN" altLang="en-US" i="0">
                              <a:solidFill>
                                <a:srgbClr val="000000"/>
                              </a:solidFill>
                              <a:latin typeface="Cambria Math" panose="02040503050406030204" pitchFamily="18" charset="0"/>
                            </a:rPr>
                            <m:t>no</m:t>
                          </m:r>
                        </m:sub>
                      </m:sSub>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ad>
                            <m:radPr>
                              <m:degHide m:val="on"/>
                              <m:ctrlPr>
                                <a:rPr lang="zh-CN" altLang="en-US" i="1">
                                  <a:solidFill>
                                    <a:srgbClr val="000000"/>
                                  </a:solidFill>
                                  <a:latin typeface="Cambria Math" panose="02040503050406030204" pitchFamily="18" charset="0"/>
                                </a:rPr>
                              </m:ctrlPr>
                            </m:radPr>
                            <m:deg/>
                            <m:e>
                              <m:r>
                                <a:rPr lang="zh-CN" altLang="en-US" i="1">
                                  <a:solidFill>
                                    <a:srgbClr val="000000"/>
                                  </a:solidFill>
                                  <a:latin typeface="Cambria Math" panose="02040503050406030204" pitchFamily="18" charset="0"/>
                                </a:rPr>
                                <m:t>2</m:t>
                              </m:r>
                            </m:e>
                          </m:rad>
                        </m:num>
                        <m:den>
                          <m:r>
                            <a:rPr lang="zh-CN" altLang="en-US" i="1">
                              <a:solidFill>
                                <a:srgbClr val="000000"/>
                              </a:solidFill>
                              <a:latin typeface="Cambria Math" panose="02040503050406030204" pitchFamily="18" charset="0"/>
                            </a:rPr>
                            <m:t>2</m:t>
                          </m:r>
                        </m:den>
                      </m:f>
                      <m:r>
                        <a:rPr lang="zh-CN" altLang="en-US" i="1">
                          <a:solidFill>
                            <a:srgbClr val="000000"/>
                          </a:solidFill>
                          <a:latin typeface="Cambria Math" panose="02040503050406030204" pitchFamily="18" charset="0"/>
                        </a:rPr>
                        <m:t>𝑢</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𝑦</m:t>
                          </m:r>
                        </m:e>
                        <m:sub>
                          <m:r>
                            <m:rPr>
                              <m:nor/>
                            </m:rPr>
                            <a:rPr lang="zh-CN" altLang="en-US" i="0">
                              <a:solidFill>
                                <a:srgbClr val="000000"/>
                              </a:solidFill>
                              <a:latin typeface="Cambria Math" panose="02040503050406030204" pitchFamily="18" charset="0"/>
                            </a:rPr>
                            <m:t>no</m:t>
                          </m:r>
                        </m:sub>
                      </m:sSub>
                      <m:r>
                        <a:rPr lang="zh-CN" altLang="en-US" i="1">
                          <a:solidFill>
                            <a:srgbClr val="000000"/>
                          </a:solidFill>
                          <a:latin typeface="Cambria Math" panose="02040503050406030204" pitchFamily="18" charset="0"/>
                        </a:rPr>
                        <m:t>=0</m:t>
                      </m:r>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2046162" y="3840247"/>
                <a:ext cx="7750993" cy="2215529"/>
              </a:xfrm>
              <a:prstGeom prst="rect">
                <a:avLst/>
              </a:prstGeom>
              <a:blipFill>
                <a:blip r:embed="rId5"/>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5">
                                            <p:txEl>
                                              <p:pRg st="7" end="7"/>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2" grpId="0"/>
      <p:bldP spid="4" grpId="0"/>
    </p:bld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02241" y="543174"/>
            <a:ext cx="7638406" cy="858377"/>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同样，进行可观性分解时也可自行根据对偶原理应用</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上文的</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comp</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函数</a:t>
            </a:r>
            <a:r>
              <a:rPr lang="zh-CN" altLang="en-US" dirty="0">
                <a:solidFill>
                  <a:sysClr val="windowText" lastClr="000000"/>
                </a:solidFill>
                <a:latin typeface="宋体" panose="02010600030101010101" pitchFamily="2" charset="-122"/>
                <a:ea typeface="宋体" panose="02010600030101010101" pitchFamily="2" charset="-122"/>
              </a:rPr>
              <a:t>编程实现，相应的 </a:t>
            </a:r>
            <a:r>
              <a:rPr lang="en-US" altLang="zh-CN" dirty="0">
                <a:solidFill>
                  <a:sysClr val="windowText" lastClr="000000"/>
                </a:solidFill>
                <a:latin typeface="宋体" panose="02010600030101010101" pitchFamily="2" charset="-122"/>
                <a:ea typeface="宋体" panose="02010600030101010101" pitchFamily="2" charset="-122"/>
              </a:rPr>
              <a:t>decomp</a:t>
            </a:r>
            <a:r>
              <a:rPr lang="zh-CN" altLang="en-US" dirty="0">
                <a:solidFill>
                  <a:sysClr val="windowText" lastClr="000000"/>
                </a:solidFill>
                <a:latin typeface="宋体" panose="02010600030101010101" pitchFamily="2" charset="-122"/>
                <a:ea typeface="宋体" panose="02010600030101010101" pitchFamily="2" charset="-122"/>
              </a:rPr>
              <a:t>函数如下所示。</a:t>
            </a: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pic>
        <p:nvPicPr>
          <p:cNvPr id="2" name="图片 1"/>
          <p:cNvPicPr>
            <a:picLocks noChangeAspect="1"/>
          </p:cNvPicPr>
          <p:nvPr/>
        </p:nvPicPr>
        <p:blipFill>
          <a:blip r:embed="rId4"/>
          <a:stretch>
            <a:fillRect/>
          </a:stretch>
        </p:blipFill>
        <p:spPr>
          <a:xfrm>
            <a:off x="2344844" y="1401551"/>
            <a:ext cx="4454311" cy="37419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02241" y="543174"/>
            <a:ext cx="7638406" cy="3277820"/>
          </a:xfrm>
          <a:prstGeom prst="rect">
            <a:avLst/>
          </a:prstGeom>
          <a:noFill/>
        </p:spPr>
        <p:txBody>
          <a:bodyPr wrap="square">
            <a:spAutoFit/>
          </a:bodyPr>
          <a:lstStyle/>
          <a:p>
            <a:pPr indent="467995">
              <a:lnSpc>
                <a:spcPct val="150000"/>
              </a:lnSpc>
            </a:pP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对此例，应用上述函数时，直接执行如下 </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MATLAB</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命令</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    A=[1,2 ,-1;0,1,0;1,-4,3];</a:t>
            </a:r>
          </a:p>
          <a:p>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    B=[0;0;1];</a:t>
            </a:r>
          </a:p>
          <a:p>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    C=[1,-1,1];</a:t>
            </a:r>
          </a:p>
          <a:p>
            <a:r>
              <a:rPr lang="pt-BR" altLang="zh-CN" sz="1800" b="0" i="0" u="none" strike="noStrike" baseline="0" dirty="0">
                <a:solidFill>
                  <a:srgbClr val="000000"/>
                </a:solidFill>
                <a:latin typeface="Times New Roman" panose="02020603050405020304" pitchFamily="18" charset="0"/>
                <a:cs typeface="Times New Roman" panose="02020603050405020304" pitchFamily="18" charset="0"/>
              </a:rPr>
              <a:t>    [Abar,Bbar,Cbar,P]=odecomp(A,B,C)</a:t>
            </a:r>
            <a:endParaRPr lang="en-US" altLang="zh-CN" sz="1800" b="0" i="0" u="none" strike="noStrike" baseline="0"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可得</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1800" b="0" i="0" u="none" strike="noStrike" baseline="0"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r>
              <a:rPr lang="en-US" altLang="zh-CN"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Abar</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dirty="0" err="1">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Bbar</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Cbar=           P=</a:t>
            </a:r>
          </a:p>
          <a:p>
            <a:r>
              <a:rPr lang="en-US" altLang="zh-CN" sz="1800" b="0" i="0" u="none" strike="noStrike" baseline="0"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0    1    0            1             1    0    0       1    2    1</a:t>
            </a:r>
          </a:p>
          <a:p>
            <a:r>
              <a:rPr lang="en-US" altLang="zh-CN" sz="1800" b="0" i="0" u="none" strike="noStrike" baseline="0"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-2    3    0            2                                 -1   -3    0</a:t>
            </a:r>
          </a:p>
          <a:p>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1   -1    2            0                                  1    2    0  </a:t>
            </a:r>
            <a:endParaRPr lang="pt-BR" altLang="zh-CN" sz="1800" b="0" i="0" u="none" strike="noStrike" baseline="0" dirty="0">
              <a:solidFill>
                <a:srgbClr val="000000"/>
              </a:solidFill>
              <a:latin typeface="Times New Roman" panose="02020603050405020304" pitchFamily="18" charset="0"/>
              <a:cs typeface="Times New Roman" panose="02020603050405020304" pitchFamily="18"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16835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系统的可控性与可观测性</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02241" y="543174"/>
            <a:ext cx="7638406" cy="4597862"/>
          </a:xfrm>
          <a:prstGeom prst="rect">
            <a:avLst/>
          </a:prstGeom>
          <a:noFill/>
        </p:spPr>
        <p:txBody>
          <a:bodyPr wrap="square">
            <a:spAutoFit/>
          </a:bodyPr>
          <a:lstStyle/>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可观子系统动态方程为</a:t>
            </a: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不可观子系统动态方程为</a:t>
            </a: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endParaRPr lang="en-US" altLang="zh-CN" dirty="0">
              <a:solidFill>
                <a:sysClr val="windowText" lastClr="000000"/>
              </a:solidFill>
              <a:latin typeface="宋体" panose="02010600030101010101" pitchFamily="2" charset="-122"/>
              <a:ea typeface="宋体" panose="02010600030101010101" pitchFamily="2" charset="-122"/>
            </a:endParaRPr>
          </a:p>
          <a:p>
            <a:pPr indent="467995">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由此例可见，由于非奇异变换矩阵</a:t>
            </a:r>
            <a:r>
              <a:rPr lang="en-US" altLang="zh-CN" dirty="0">
                <a:solidFill>
                  <a:sysClr val="windowText" lastClr="000000"/>
                </a:solidFill>
                <a:latin typeface="宋体" panose="02010600030101010101" pitchFamily="2" charset="-122"/>
                <a:ea typeface="宋体" panose="02010600030101010101" pitchFamily="2" charset="-122"/>
              </a:rPr>
              <a:t>P</a:t>
            </a:r>
            <a:r>
              <a:rPr lang="zh-CN" altLang="en-US" dirty="0">
                <a:solidFill>
                  <a:sysClr val="windowText" lastClr="000000"/>
                </a:solidFill>
                <a:latin typeface="宋体" panose="02010600030101010101" pitchFamily="2" charset="-122"/>
                <a:ea typeface="宋体" panose="02010600030101010101" pitchFamily="2" charset="-122"/>
              </a:rPr>
              <a:t>的构成不是唯一的，因此，系统按可控性或可观性进行结构分解时结果也不是唯一的。</a:t>
            </a: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1701422" y="543174"/>
                <a:ext cx="6533108" cy="402723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𝐀</m:t>
                          </m:r>
                        </m:e>
                      </m:ba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𝐴</m:t>
                                        </m:r>
                                      </m:e>
                                    </m:acc>
                                  </m:e>
                                  <m:sub>
                                    <m:r>
                                      <a:rPr lang="zh-CN" altLang="en-US" i="1">
                                        <a:solidFill>
                                          <a:srgbClr val="000000"/>
                                        </a:solidFill>
                                        <a:latin typeface="Cambria Math" panose="02040503050406030204" pitchFamily="18" charset="0"/>
                                      </a:rPr>
                                      <m:t>11</m:t>
                                    </m:r>
                                  </m:sub>
                                </m:sSub>
                              </m:e>
                              <m:e>
                                <m:r>
                                  <a:rPr lang="zh-CN" altLang="en-US" i="1">
                                    <a:solidFill>
                                      <a:srgbClr val="000000"/>
                                    </a:solidFill>
                                    <a:latin typeface="Cambria Math" panose="02040503050406030204" pitchFamily="18" charset="0"/>
                                  </a:rPr>
                                  <m:t>0</m:t>
                                </m:r>
                              </m:e>
                            </m:m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𝐴</m:t>
                                        </m:r>
                                      </m:e>
                                    </m:acc>
                                  </m:e>
                                  <m:sub>
                                    <m:r>
                                      <a:rPr lang="zh-CN" altLang="en-US" i="1">
                                        <a:solidFill>
                                          <a:srgbClr val="000000"/>
                                        </a:solidFill>
                                        <a:latin typeface="Cambria Math" panose="02040503050406030204" pitchFamily="18" charset="0"/>
                                      </a:rPr>
                                      <m:t>21</m:t>
                                    </m:r>
                                  </m:sub>
                                </m:sSub>
                              </m:e>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𝐴</m:t>
                                        </m:r>
                                      </m:e>
                                    </m:acc>
                                  </m:e>
                                  <m:sub>
                                    <m:r>
                                      <a:rPr lang="zh-CN" altLang="en-US" i="1">
                                        <a:solidFill>
                                          <a:srgbClr val="000000"/>
                                        </a:solidFill>
                                        <a:latin typeface="Cambria Math" panose="02040503050406030204" pitchFamily="18" charset="0"/>
                                      </a:rPr>
                                      <m:t>22</m:t>
                                    </m:r>
                                  </m:sub>
                                </m:sSub>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3</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2</m:t>
                                </m:r>
                              </m:e>
                            </m:mr>
                          </m:m>
                        </m:e>
                      </m:d>
                      <m:r>
                        <a:rPr lang="zh-CN" altLang="en-US" i="1">
                          <a:solidFill>
                            <a:srgbClr val="000000"/>
                          </a:solidFill>
                          <a:latin typeface="Cambria Math" panose="02040503050406030204" pitchFamily="18" charset="0"/>
                        </a:rPr>
                        <m:t>,   ​</m:t>
                      </m:r>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𝐁</m:t>
                          </m:r>
                        </m:e>
                      </m:ba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𝐵</m:t>
                                        </m:r>
                                      </m:e>
                                    </m:acc>
                                  </m:e>
                                  <m:sub>
                                    <m:r>
                                      <a:rPr lang="zh-CN" altLang="en-US" i="1">
                                        <a:solidFill>
                                          <a:srgbClr val="000000"/>
                                        </a:solidFill>
                                        <a:latin typeface="Cambria Math" panose="02040503050406030204" pitchFamily="18" charset="0"/>
                                      </a:rPr>
                                      <m:t>1</m:t>
                                    </m:r>
                                  </m:sub>
                                </m:sSub>
                              </m:e>
                            </m:m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𝐵</m:t>
                                        </m:r>
                                      </m:e>
                                    </m:acc>
                                  </m:e>
                                  <m:sub>
                                    <m:r>
                                      <a:rPr lang="zh-CN" altLang="en-US" i="1">
                                        <a:solidFill>
                                          <a:srgbClr val="000000"/>
                                        </a:solidFill>
                                        <a:latin typeface="Cambria Math" panose="02040503050406030204" pitchFamily="18" charset="0"/>
                                      </a:rPr>
                                      <m:t>2</m:t>
                                    </m:r>
                                  </m:sub>
                                </m:sSub>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2</m:t>
                                </m:r>
                              </m:e>
                            </m:mr>
                            <m:mr>
                              <m:e>
                                <m:r>
                                  <a:rPr lang="zh-CN" altLang="en-US" i="1">
                                    <a:solidFill>
                                      <a:srgbClr val="000000"/>
                                    </a:solidFill>
                                    <a:latin typeface="Cambria Math" panose="02040503050406030204" pitchFamily="18" charset="0"/>
                                  </a:rPr>
                                  <m:t>0</m:t>
                                </m:r>
                              </m:e>
                            </m:mr>
                          </m:m>
                        </m:e>
                      </m:d>
                      <m:r>
                        <a:rPr lang="zh-CN" altLang="en-US" i="1">
                          <a:solidFill>
                            <a:srgbClr val="000000"/>
                          </a:solidFill>
                          <a:latin typeface="Cambria Math" panose="02040503050406030204" pitchFamily="18" charset="0"/>
                        </a:rPr>
                        <m:t>,</m:t>
                      </m:r>
                    </m:oMath>
                  </m:oMathPara>
                </a14:m>
                <a:endParaRPr lang="en-US" altLang="zh-CN" i="1" dirty="0">
                  <a:solidFill>
                    <a:srgbClr val="000000"/>
                  </a:solidFill>
                  <a:latin typeface="Cambria Math" panose="02040503050406030204" pitchFamily="18" charset="0"/>
                </a:endParaRPr>
              </a:p>
              <a:p>
                <a:pPr/>
                <a:br>
                  <a:rPr lang="zh-CN" alt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bar>
                        <m:barPr>
                          <m:pos m:val="top"/>
                          <m:ctrlPr>
                            <a:rPr lang="zh-CN" altLang="en-US" i="1">
                              <a:solidFill>
                                <a:srgbClr val="000000"/>
                              </a:solidFill>
                              <a:latin typeface="Cambria Math" panose="02040503050406030204" pitchFamily="18" charset="0"/>
                            </a:rPr>
                          </m:ctrlPr>
                        </m:barPr>
                        <m:e>
                          <m:r>
                            <a:rPr lang="zh-CN" altLang="en-US" i="1">
                              <a:solidFill>
                                <a:srgbClr val="000000"/>
                              </a:solidFill>
                              <a:latin typeface="Cambria Math" panose="02040503050406030204" pitchFamily="18" charset="0"/>
                            </a:rPr>
                            <m:t>𝐂</m:t>
                          </m:r>
                        </m:e>
                      </m:bar>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𝐶</m:t>
                                        </m:r>
                                      </m:e>
                                    </m:acc>
                                  </m:e>
                                  <m:sub>
                                    <m:r>
                                      <a:rPr lang="zh-CN" altLang="en-US" i="1">
                                        <a:solidFill>
                                          <a:srgbClr val="000000"/>
                                        </a:solidFill>
                                        <a:latin typeface="Cambria Math" panose="02040503050406030204" pitchFamily="18" charset="0"/>
                                      </a:rPr>
                                      <m:t>1</m:t>
                                    </m:r>
                                  </m:sub>
                                </m:sSub>
                              </m:e>
                              <m:e>
                                <m:r>
                                  <a:rPr lang="zh-CN" altLang="en-US" i="1">
                                    <a:solidFill>
                                      <a:srgbClr val="000000"/>
                                    </a:solidFill>
                                    <a:latin typeface="Cambria Math" panose="02040503050406030204" pitchFamily="18" charset="0"/>
                                  </a:rPr>
                                  <m:t>0</m:t>
                                </m:r>
                              </m:e>
                            </m:mr>
                          </m:m>
                        </m:e>
                      </m:d>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
                        </m:e>
                      </m:d>
                    </m:oMath>
                  </m:oMathPara>
                </a14:m>
                <a:endParaRPr lang="en-US" altLang="zh-CN" i="1" dirty="0">
                  <a:solidFill>
                    <a:srgbClr val="000000"/>
                  </a:solidFill>
                  <a:latin typeface="Cambria Math" panose="02040503050406030204" pitchFamily="18" charset="0"/>
                </a:endParaRPr>
              </a:p>
              <a:p>
                <a:pPr/>
                <a:br>
                  <a:rPr lang="zh-CN" alt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𝐏</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−3</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0</m:t>
                                </m:r>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701422" y="543174"/>
                <a:ext cx="6533108" cy="4027238"/>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3419872" y="2997007"/>
                <a:ext cx="6192192" cy="262963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m:rPr>
                                  <m:sty m:val="p"/>
                                </m:rPr>
                                <a:rPr lang="zh-CN" altLang="en-US" i="0">
                                  <a:solidFill>
                                    <a:srgbClr val="000000"/>
                                  </a:solidFill>
                                  <a:latin typeface="Cambria Math" panose="02040503050406030204" pitchFamily="18" charset="0"/>
                                </a:rPr>
                                <m:t>x</m:t>
                              </m:r>
                            </m:e>
                          </m:acc>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3</m:t>
                                </m:r>
                              </m:e>
                            </m:mr>
                          </m:m>
                        </m:e>
                      </m:d>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𝐱</m:t>
                          </m:r>
                        </m:e>
                        <m:sub>
                          <m:r>
                            <m:rPr>
                              <m:sty m:val="p"/>
                            </m:rPr>
                            <a:rPr lang="zh-CN" altLang="en-US" i="0">
                              <a:solidFill>
                                <a:srgbClr val="000000"/>
                              </a:solidFill>
                              <a:latin typeface="Cambria Math" panose="02040503050406030204" pitchFamily="18" charset="0"/>
                            </a:rPr>
                            <m:t>o</m:t>
                          </m:r>
                        </m:sub>
                      </m:sSub>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2</m:t>
                                </m:r>
                              </m:e>
                            </m:mr>
                          </m:m>
                        </m:e>
                      </m:d>
                      <m:r>
                        <a:rPr lang="zh-CN" altLang="en-US" i="1">
                          <a:solidFill>
                            <a:srgbClr val="000000"/>
                          </a:solidFill>
                          <a:latin typeface="Cambria Math" panose="02040503050406030204" pitchFamily="18" charset="0"/>
                        </a:rPr>
                        <m:t>𝑢</m:t>
                      </m:r>
                      <m:r>
                        <a:rPr lang="zh-CN" altLang="en-US" i="1">
                          <a:solidFill>
                            <a:srgbClr val="000000"/>
                          </a:solidFill>
                          <a:latin typeface="Cambria Math" panose="02040503050406030204" pitchFamily="18" charset="0"/>
                        </a:rPr>
                        <m:t>,   ​</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𝑦</m:t>
                          </m:r>
                        </m:e>
                        <m:sub>
                          <m:r>
                            <m:rPr>
                              <m:sty m:val="p"/>
                            </m:rPr>
                            <a:rPr lang="zh-CN" altLang="en-US" i="0">
                              <a:solidFill>
                                <a:srgbClr val="000000"/>
                              </a:solidFill>
                              <a:latin typeface="Cambria Math" panose="02040503050406030204" pitchFamily="18" charset="0"/>
                            </a:rPr>
                            <m:t>o</m:t>
                          </m:r>
                        </m:sub>
                      </m:sSub>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
                        </m:e>
                      </m:d>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𝐱</m:t>
                          </m:r>
                        </m:e>
                        <m:sub>
                          <m:r>
                            <m:rPr>
                              <m:sty m:val="p"/>
                            </m:rPr>
                            <a:rPr lang="zh-CN" altLang="en-US" i="0">
                              <a:solidFill>
                                <a:srgbClr val="000000"/>
                              </a:solidFill>
                              <a:latin typeface="Cambria Math" panose="02040503050406030204" pitchFamily="18" charset="0"/>
                            </a:rPr>
                            <m:t>o</m:t>
                          </m:r>
                        </m:sub>
                      </m:sSub>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3419872" y="2997007"/>
                <a:ext cx="6192192" cy="2629634"/>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对象 5"/>
              <p:cNvSpPr txBox="1"/>
              <p:nvPr/>
            </p:nvSpPr>
            <p:spPr>
              <a:xfrm>
                <a:off x="3413206" y="3795886"/>
                <a:ext cx="4198938" cy="51593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r>
                            <m:rPr>
                              <m:nor/>
                            </m:rPr>
                            <a:rPr lang="zh-CN" altLang="en-US" i="0">
                              <a:solidFill>
                                <a:srgbClr val="000000"/>
                              </a:solidFill>
                              <a:latin typeface="Cambria Math" panose="02040503050406030204" pitchFamily="18" charset="0"/>
                            </a:rPr>
                            <m:t>no</m:t>
                          </m:r>
                        </m:sub>
                      </m:sSub>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mr>
                          </m:m>
                        </m:e>
                      </m:d>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𝐱</m:t>
                          </m:r>
                        </m:e>
                        <m:sub>
                          <m:r>
                            <m:rPr>
                              <m:sty m:val="p"/>
                            </m:rPr>
                            <a:rPr lang="zh-CN" altLang="en-US" i="0">
                              <a:solidFill>
                                <a:srgbClr val="000000"/>
                              </a:solidFill>
                              <a:latin typeface="Cambria Math" panose="02040503050406030204" pitchFamily="18" charset="0"/>
                            </a:rPr>
                            <m:t>o</m:t>
                          </m:r>
                        </m:sub>
                      </m:sSub>
                      <m:r>
                        <a:rPr lang="zh-CN" altLang="en-US" i="1">
                          <a:solidFill>
                            <a:srgbClr val="000000"/>
                          </a:solidFill>
                          <a:latin typeface="Cambria Math" panose="02040503050406030204" pitchFamily="18" charset="0"/>
                        </a:rPr>
                        <m:t>+2</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𝐱</m:t>
                          </m:r>
                        </m:e>
                        <m:sub>
                          <m:r>
                            <m:rPr>
                              <m:nor/>
                            </m:rPr>
                            <a:rPr lang="zh-CN" altLang="en-US" i="0">
                              <a:solidFill>
                                <a:srgbClr val="000000"/>
                              </a:solidFill>
                              <a:latin typeface="Cambria Math" panose="02040503050406030204" pitchFamily="18" charset="0"/>
                            </a:rPr>
                            <m:t>no</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𝑦</m:t>
                          </m:r>
                        </m:e>
                        <m:sub>
                          <m:r>
                            <m:rPr>
                              <m:nor/>
                            </m:rPr>
                            <a:rPr lang="zh-CN" altLang="en-US" i="0">
                              <a:solidFill>
                                <a:srgbClr val="000000"/>
                              </a:solidFill>
                              <a:latin typeface="Cambria Math" panose="02040503050406030204" pitchFamily="18" charset="0"/>
                            </a:rPr>
                            <m:t>no</m:t>
                          </m:r>
                        </m:sub>
                      </m:sSub>
                      <m:r>
                        <a:rPr lang="zh-CN" altLang="en-US" i="1">
                          <a:solidFill>
                            <a:srgbClr val="000000"/>
                          </a:solidFill>
                          <a:latin typeface="Cambria Math" panose="02040503050406030204" pitchFamily="18" charset="0"/>
                        </a:rPr>
                        <m:t>=0</m:t>
                      </m:r>
                    </m:oMath>
                  </m:oMathPara>
                </a14:m>
                <a:endParaRPr lang="zh-CN" altLang="en-US" dirty="0"/>
              </a:p>
            </p:txBody>
          </p:sp>
        </mc:Choice>
        <mc:Fallback xmlns="">
          <p:sp>
            <p:nvSpPr>
              <p:cNvPr id="6" name="对象 5"/>
              <p:cNvSpPr txBox="1">
                <a:spLocks noRot="1" noChangeAspect="1" noMove="1" noResize="1" noEditPoints="1" noAdjustHandles="1" noChangeArrowheads="1" noChangeShapeType="1" noTextEdit="1"/>
              </p:cNvSpPr>
              <p:nvPr/>
            </p:nvSpPr>
            <p:spPr>
              <a:xfrm>
                <a:off x="3413206" y="3795886"/>
                <a:ext cx="4198938" cy="515938"/>
              </a:xfrm>
              <a:prstGeom prst="rect">
                <a:avLst/>
              </a:prstGeom>
              <a:blipFill>
                <a:blip r:embed="rId6"/>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5">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5">
                                            <p:txEl>
                                              <p:pRg st="7" end="7"/>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4" grpId="0"/>
      <p:bldP spid="6" grpId="0"/>
    </p:bldLst>
  </p:timing>
</p:sld>
</file>

<file path=ppt/slides/slide3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文本框 28"/>
          <p:cNvSpPr txBox="1"/>
          <p:nvPr/>
        </p:nvSpPr>
        <p:spPr>
          <a:xfrm>
            <a:off x="3923928" y="2319907"/>
            <a:ext cx="1663331" cy="623250"/>
          </a:xfrm>
          <a:prstGeom prst="rect">
            <a:avLst/>
          </a:prstGeom>
          <a:noFill/>
        </p:spPr>
        <p:txBody>
          <a:bodyPr wrap="square" lIns="68580" tIns="34291" rIns="68580" bIns="34291"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谢谢！</a:t>
            </a:r>
          </a:p>
        </p:txBody>
      </p:sp>
      <p:sp>
        <p:nvSpPr>
          <p:cNvPr id="31" name="等腰三角形 26"/>
          <p:cNvSpPr/>
          <p:nvPr/>
        </p:nvSpPr>
        <p:spPr>
          <a:xfrm>
            <a:off x="1115618" y="4011911"/>
            <a:ext cx="851351" cy="506643"/>
          </a:xfrm>
          <a:custGeom>
            <a:avLst/>
            <a:gdLst>
              <a:gd name="connsiteX0" fmla="*/ 0 w 1203469"/>
              <a:gd name="connsiteY0" fmla="*/ 1037474 h 1037474"/>
              <a:gd name="connsiteX1" fmla="*/ 601735 w 1203469"/>
              <a:gd name="connsiteY1" fmla="*/ 0 h 1037474"/>
              <a:gd name="connsiteX2" fmla="*/ 1203469 w 1203469"/>
              <a:gd name="connsiteY2" fmla="*/ 1037474 h 1037474"/>
              <a:gd name="connsiteX3" fmla="*/ 0 w 1203469"/>
              <a:gd name="connsiteY3" fmla="*/ 1037474 h 1037474"/>
              <a:gd name="connsiteX0-1" fmla="*/ 0 w 1736869"/>
              <a:gd name="connsiteY0-2" fmla="*/ 1037474 h 1037474"/>
              <a:gd name="connsiteX1-3" fmla="*/ 601735 w 1736869"/>
              <a:gd name="connsiteY1-4" fmla="*/ 0 h 1037474"/>
              <a:gd name="connsiteX2-5" fmla="*/ 1736869 w 1736869"/>
              <a:gd name="connsiteY2-6" fmla="*/ 294524 h 1037474"/>
              <a:gd name="connsiteX3-7" fmla="*/ 0 w 1736869"/>
              <a:gd name="connsiteY3-8" fmla="*/ 1037474 h 1037474"/>
              <a:gd name="connsiteX0-9" fmla="*/ 369815 w 1135134"/>
              <a:gd name="connsiteY0-10" fmla="*/ 675524 h 675524"/>
              <a:gd name="connsiteX1-11" fmla="*/ 0 w 1135134"/>
              <a:gd name="connsiteY1-12" fmla="*/ 0 h 675524"/>
              <a:gd name="connsiteX2-13" fmla="*/ 1135134 w 1135134"/>
              <a:gd name="connsiteY2-14" fmla="*/ 294524 h 675524"/>
              <a:gd name="connsiteX3-15" fmla="*/ 369815 w 1135134"/>
              <a:gd name="connsiteY3-16" fmla="*/ 675524 h 675524"/>
            </a:gdLst>
            <a:ahLst/>
            <a:cxnLst>
              <a:cxn ang="0">
                <a:pos x="connsiteX0-1" y="connsiteY0-2"/>
              </a:cxn>
              <a:cxn ang="0">
                <a:pos x="connsiteX1-3" y="connsiteY1-4"/>
              </a:cxn>
              <a:cxn ang="0">
                <a:pos x="connsiteX2-5" y="connsiteY2-6"/>
              </a:cxn>
              <a:cxn ang="0">
                <a:pos x="connsiteX3-7" y="connsiteY3-8"/>
              </a:cxn>
            </a:cxnLst>
            <a:rect l="l" t="t" r="r" b="b"/>
            <a:pathLst>
              <a:path w="1135134" h="675524">
                <a:moveTo>
                  <a:pt x="369815" y="675524"/>
                </a:moveTo>
                <a:lnTo>
                  <a:pt x="0" y="0"/>
                </a:lnTo>
                <a:lnTo>
                  <a:pt x="1135134" y="294524"/>
                </a:lnTo>
                <a:lnTo>
                  <a:pt x="369815" y="6755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a:p>
        </p:txBody>
      </p:sp>
      <p:sp>
        <p:nvSpPr>
          <p:cNvPr id="35" name="等腰三角形 26"/>
          <p:cNvSpPr/>
          <p:nvPr/>
        </p:nvSpPr>
        <p:spPr>
          <a:xfrm rot="5400000">
            <a:off x="265950" y="3103291"/>
            <a:ext cx="531271" cy="601919"/>
          </a:xfrm>
          <a:custGeom>
            <a:avLst/>
            <a:gdLst>
              <a:gd name="connsiteX0" fmla="*/ 0 w 1203469"/>
              <a:gd name="connsiteY0" fmla="*/ 1037474 h 1037474"/>
              <a:gd name="connsiteX1" fmla="*/ 601735 w 1203469"/>
              <a:gd name="connsiteY1" fmla="*/ 0 h 1037474"/>
              <a:gd name="connsiteX2" fmla="*/ 1203469 w 1203469"/>
              <a:gd name="connsiteY2" fmla="*/ 1037474 h 1037474"/>
              <a:gd name="connsiteX3" fmla="*/ 0 w 1203469"/>
              <a:gd name="connsiteY3" fmla="*/ 1037474 h 1037474"/>
              <a:gd name="connsiteX0-1" fmla="*/ 0 w 1736869"/>
              <a:gd name="connsiteY0-2" fmla="*/ 1037474 h 1037474"/>
              <a:gd name="connsiteX1-3" fmla="*/ 601735 w 1736869"/>
              <a:gd name="connsiteY1-4" fmla="*/ 0 h 1037474"/>
              <a:gd name="connsiteX2-5" fmla="*/ 1736869 w 1736869"/>
              <a:gd name="connsiteY2-6" fmla="*/ 294524 h 1037474"/>
              <a:gd name="connsiteX3-7" fmla="*/ 0 w 1736869"/>
              <a:gd name="connsiteY3-8" fmla="*/ 1037474 h 1037474"/>
              <a:gd name="connsiteX0-9" fmla="*/ 369815 w 1135134"/>
              <a:gd name="connsiteY0-10" fmla="*/ 675524 h 675524"/>
              <a:gd name="connsiteX1-11" fmla="*/ 0 w 1135134"/>
              <a:gd name="connsiteY1-12" fmla="*/ 0 h 675524"/>
              <a:gd name="connsiteX2-13" fmla="*/ 1135134 w 1135134"/>
              <a:gd name="connsiteY2-14" fmla="*/ 294524 h 675524"/>
              <a:gd name="connsiteX3-15" fmla="*/ 369815 w 1135134"/>
              <a:gd name="connsiteY3-16" fmla="*/ 675524 h 675524"/>
              <a:gd name="connsiteX0-17" fmla="*/ 369815 w 1135134"/>
              <a:gd name="connsiteY0-18" fmla="*/ 675524 h 675524"/>
              <a:gd name="connsiteX1-19" fmla="*/ 0 w 1135134"/>
              <a:gd name="connsiteY1-20" fmla="*/ 0 h 675524"/>
              <a:gd name="connsiteX2-21" fmla="*/ 1135134 w 1135134"/>
              <a:gd name="connsiteY2-22" fmla="*/ 391312 h 675524"/>
              <a:gd name="connsiteX3-23" fmla="*/ 369815 w 1135134"/>
              <a:gd name="connsiteY3-24" fmla="*/ 675524 h 675524"/>
              <a:gd name="connsiteX0-25" fmla="*/ 369815 w 1199659"/>
              <a:gd name="connsiteY0-26" fmla="*/ 675524 h 1359189"/>
              <a:gd name="connsiteX1-27" fmla="*/ 0 w 1199659"/>
              <a:gd name="connsiteY1-28" fmla="*/ 0 h 1359189"/>
              <a:gd name="connsiteX2-29" fmla="*/ 1199659 w 1199659"/>
              <a:gd name="connsiteY2-30" fmla="*/ 1359189 h 1359189"/>
              <a:gd name="connsiteX3-31" fmla="*/ 369815 w 1199659"/>
              <a:gd name="connsiteY3-32" fmla="*/ 675524 h 1359189"/>
            </a:gdLst>
            <a:ahLst/>
            <a:cxnLst>
              <a:cxn ang="0">
                <a:pos x="connsiteX0-1" y="connsiteY0-2"/>
              </a:cxn>
              <a:cxn ang="0">
                <a:pos x="connsiteX1-3" y="connsiteY1-4"/>
              </a:cxn>
              <a:cxn ang="0">
                <a:pos x="connsiteX2-5" y="connsiteY2-6"/>
              </a:cxn>
              <a:cxn ang="0">
                <a:pos x="connsiteX3-7" y="connsiteY3-8"/>
              </a:cxn>
            </a:cxnLst>
            <a:rect l="l" t="t" r="r" b="b"/>
            <a:pathLst>
              <a:path w="1199659" h="1359189">
                <a:moveTo>
                  <a:pt x="369815" y="675524"/>
                </a:moveTo>
                <a:lnTo>
                  <a:pt x="0" y="0"/>
                </a:lnTo>
                <a:lnTo>
                  <a:pt x="1199659" y="1359189"/>
                </a:lnTo>
                <a:lnTo>
                  <a:pt x="369815" y="6755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a:p>
        </p:txBody>
      </p:sp>
      <p:sp>
        <p:nvSpPr>
          <p:cNvPr id="36" name="等腰三角形 26"/>
          <p:cNvSpPr/>
          <p:nvPr/>
        </p:nvSpPr>
        <p:spPr>
          <a:xfrm rot="8958318">
            <a:off x="1313553" y="3687516"/>
            <a:ext cx="207867" cy="123703"/>
          </a:xfrm>
          <a:custGeom>
            <a:avLst/>
            <a:gdLst>
              <a:gd name="connsiteX0" fmla="*/ 0 w 1203469"/>
              <a:gd name="connsiteY0" fmla="*/ 1037474 h 1037474"/>
              <a:gd name="connsiteX1" fmla="*/ 601735 w 1203469"/>
              <a:gd name="connsiteY1" fmla="*/ 0 h 1037474"/>
              <a:gd name="connsiteX2" fmla="*/ 1203469 w 1203469"/>
              <a:gd name="connsiteY2" fmla="*/ 1037474 h 1037474"/>
              <a:gd name="connsiteX3" fmla="*/ 0 w 1203469"/>
              <a:gd name="connsiteY3" fmla="*/ 1037474 h 1037474"/>
              <a:gd name="connsiteX0-1" fmla="*/ 0 w 1736869"/>
              <a:gd name="connsiteY0-2" fmla="*/ 1037474 h 1037474"/>
              <a:gd name="connsiteX1-3" fmla="*/ 601735 w 1736869"/>
              <a:gd name="connsiteY1-4" fmla="*/ 0 h 1037474"/>
              <a:gd name="connsiteX2-5" fmla="*/ 1736869 w 1736869"/>
              <a:gd name="connsiteY2-6" fmla="*/ 294524 h 1037474"/>
              <a:gd name="connsiteX3-7" fmla="*/ 0 w 1736869"/>
              <a:gd name="connsiteY3-8" fmla="*/ 1037474 h 1037474"/>
              <a:gd name="connsiteX0-9" fmla="*/ 369815 w 1135134"/>
              <a:gd name="connsiteY0-10" fmla="*/ 675524 h 675524"/>
              <a:gd name="connsiteX1-11" fmla="*/ 0 w 1135134"/>
              <a:gd name="connsiteY1-12" fmla="*/ 0 h 675524"/>
              <a:gd name="connsiteX2-13" fmla="*/ 1135134 w 1135134"/>
              <a:gd name="connsiteY2-14" fmla="*/ 294524 h 675524"/>
              <a:gd name="connsiteX3-15" fmla="*/ 369815 w 1135134"/>
              <a:gd name="connsiteY3-16" fmla="*/ 675524 h 675524"/>
            </a:gdLst>
            <a:ahLst/>
            <a:cxnLst>
              <a:cxn ang="0">
                <a:pos x="connsiteX0-1" y="connsiteY0-2"/>
              </a:cxn>
              <a:cxn ang="0">
                <a:pos x="connsiteX1-3" y="connsiteY1-4"/>
              </a:cxn>
              <a:cxn ang="0">
                <a:pos x="connsiteX2-5" y="connsiteY2-6"/>
              </a:cxn>
              <a:cxn ang="0">
                <a:pos x="connsiteX3-7" y="connsiteY3-8"/>
              </a:cxn>
            </a:cxnLst>
            <a:rect l="l" t="t" r="r" b="b"/>
            <a:pathLst>
              <a:path w="1135134" h="675524">
                <a:moveTo>
                  <a:pt x="369815" y="675524"/>
                </a:moveTo>
                <a:lnTo>
                  <a:pt x="0" y="0"/>
                </a:lnTo>
                <a:lnTo>
                  <a:pt x="1135134" y="294524"/>
                </a:lnTo>
                <a:lnTo>
                  <a:pt x="369815" y="6755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929" y="571337"/>
            <a:ext cx="1131591" cy="11315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9"/>
                                        </p:tgtEl>
                                        <p:attrNameLst>
                                          <p:attrName>ppt_y</p:attrName>
                                        </p:attrNameLst>
                                      </p:cBhvr>
                                      <p:tavLst>
                                        <p:tav tm="0">
                                          <p:val>
                                            <p:strVal val="#ppt_y"/>
                                          </p:val>
                                        </p:tav>
                                        <p:tav tm="100000">
                                          <p:val>
                                            <p:strVal val="#ppt_y"/>
                                          </p:val>
                                        </p:tav>
                                      </p:tavLst>
                                    </p:anim>
                                    <p:anim calcmode="lin" valueType="num">
                                      <p:cBhvr>
                                        <p:cTn id="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1116013" y="825500"/>
                <a:ext cx="4968155" cy="196227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f>
                                  <m:fPr>
                                    <m:ctrlPr>
                                      <a:rPr lang="zh-CN" altLang="en-US" i="1">
                                        <a:solidFill>
                                          <a:srgbClr val="000000"/>
                                        </a:solidFill>
                                        <a:latin typeface="Cambria Math" panose="02040503050406030204" pitchFamily="18" charset="0"/>
                                      </a:rPr>
                                    </m:ctrlPr>
                                  </m:fPr>
                                  <m:num>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2</m:t>
                                        </m:r>
                                      </m:sup>
                                    </m:sSup>
                                  </m:num>
                                  <m:den>
                                    <m:r>
                                      <a:rPr lang="zh-CN" altLang="en-US" i="1">
                                        <a:solidFill>
                                          <a:srgbClr val="000000"/>
                                        </a:solidFill>
                                        <a:latin typeface="Cambria Math" panose="02040503050406030204" pitchFamily="18" charset="0"/>
                                      </a:rPr>
                                      <m:t>2</m:t>
                                    </m:r>
                                  </m:den>
                                </m:f>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4</m:t>
                                        </m:r>
                                      </m:sup>
                                    </m:sSup>
                                  </m:num>
                                  <m:den>
                                    <m:r>
                                      <a:rPr lang="zh-CN" altLang="en-US" i="1">
                                        <a:solidFill>
                                          <a:srgbClr val="000000"/>
                                        </a:solidFill>
                                        <a:latin typeface="Cambria Math" panose="02040503050406030204" pitchFamily="18" charset="0"/>
                                      </a:rPr>
                                      <m:t>4!</m:t>
                                    </m:r>
                                  </m:den>
                                </m:f>
                                <m:r>
                                  <a:rPr lang="zh-CN" altLang="en-US" i="1">
                                    <a:solidFill>
                                      <a:srgbClr val="000000"/>
                                    </a:solidFill>
                                    <a:latin typeface="Cambria Math" panose="02040503050406030204" pitchFamily="18" charset="0"/>
                                  </a:rPr>
                                  <m:t>−⋯</m:t>
                                </m:r>
                              </m:e>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3</m:t>
                                        </m:r>
                                      </m:sup>
                                    </m:sSup>
                                  </m:num>
                                  <m:den>
                                    <m:r>
                                      <a:rPr lang="zh-CN" altLang="en-US" i="1">
                                        <a:solidFill>
                                          <a:srgbClr val="000000"/>
                                        </a:solidFill>
                                        <a:latin typeface="Cambria Math" panose="02040503050406030204" pitchFamily="18" charset="0"/>
                                      </a:rPr>
                                      <m:t>3!</m:t>
                                    </m:r>
                                  </m:den>
                                </m:f>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5</m:t>
                                        </m:r>
                                      </m:sup>
                                    </m:sSup>
                                  </m:num>
                                  <m:den>
                                    <m:r>
                                      <a:rPr lang="zh-CN" altLang="en-US" i="1">
                                        <a:solidFill>
                                          <a:srgbClr val="000000"/>
                                        </a:solidFill>
                                        <a:latin typeface="Cambria Math" panose="02040503050406030204" pitchFamily="18" charset="0"/>
                                      </a:rPr>
                                      <m:t>5!</m:t>
                                    </m:r>
                                  </m:den>
                                </m:f>
                                <m:r>
                                  <a:rPr lang="zh-CN" altLang="en-US" i="1">
                                    <a:solidFill>
                                      <a:srgbClr val="000000"/>
                                    </a:solidFill>
                                    <a:latin typeface="Cambria Math" panose="02040503050406030204" pitchFamily="18" charset="0"/>
                                  </a:rPr>
                                  <m:t>−⋯</m:t>
                                </m:r>
                              </m:e>
                            </m:mr>
                            <m:mr>
                              <m:e>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3</m:t>
                                        </m:r>
                                      </m:sup>
                                    </m:sSup>
                                  </m:num>
                                  <m:den>
                                    <m:r>
                                      <a:rPr lang="zh-CN" altLang="en-US" i="1">
                                        <a:solidFill>
                                          <a:srgbClr val="000000"/>
                                        </a:solidFill>
                                        <a:latin typeface="Cambria Math" panose="02040503050406030204" pitchFamily="18" charset="0"/>
                                      </a:rPr>
                                      <m:t>3!</m:t>
                                    </m:r>
                                  </m:den>
                                </m:f>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5</m:t>
                                        </m:r>
                                      </m:sup>
                                    </m:sSup>
                                  </m:num>
                                  <m:den>
                                    <m:r>
                                      <a:rPr lang="zh-CN" altLang="en-US" i="1">
                                        <a:solidFill>
                                          <a:srgbClr val="000000"/>
                                        </a:solidFill>
                                        <a:latin typeface="Cambria Math" panose="02040503050406030204" pitchFamily="18" charset="0"/>
                                      </a:rPr>
                                      <m:t>5!</m:t>
                                    </m:r>
                                  </m:den>
                                </m:f>
                                <m:r>
                                  <a:rPr lang="zh-CN" altLang="en-US" i="1">
                                    <a:solidFill>
                                      <a:srgbClr val="000000"/>
                                    </a:solidFill>
                                    <a:latin typeface="Cambria Math" panose="02040503050406030204" pitchFamily="18" charset="0"/>
                                  </a:rPr>
                                  <m:t>+⋯</m:t>
                                </m:r>
                              </m:e>
                              <m:e>
                                <m:r>
                                  <a:rPr lang="zh-CN" altLang="en-US" i="1">
                                    <a:solidFill>
                                      <a:srgbClr val="000000"/>
                                    </a:solidFill>
                                    <a:latin typeface="Cambria Math" panose="02040503050406030204" pitchFamily="18" charset="0"/>
                                  </a:rPr>
                                  <m:t>1−</m:t>
                                </m:r>
                                <m:f>
                                  <m:fPr>
                                    <m:ctrlPr>
                                      <a:rPr lang="zh-CN" altLang="en-US" i="1">
                                        <a:solidFill>
                                          <a:srgbClr val="000000"/>
                                        </a:solidFill>
                                        <a:latin typeface="Cambria Math" panose="02040503050406030204" pitchFamily="18" charset="0"/>
                                      </a:rPr>
                                    </m:ctrlPr>
                                  </m:fPr>
                                  <m:num>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2</m:t>
                                        </m:r>
                                      </m:sup>
                                    </m:sSup>
                                  </m:num>
                                  <m:den>
                                    <m:r>
                                      <a:rPr lang="zh-CN" altLang="en-US" i="1">
                                        <a:solidFill>
                                          <a:srgbClr val="000000"/>
                                        </a:solidFill>
                                        <a:latin typeface="Cambria Math" panose="02040503050406030204" pitchFamily="18" charset="0"/>
                                      </a:rPr>
                                      <m:t>2!</m:t>
                                    </m:r>
                                  </m:den>
                                </m:f>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4</m:t>
                                        </m:r>
                                      </m:sup>
                                    </m:sSup>
                                  </m:num>
                                  <m:den>
                                    <m:r>
                                      <a:rPr lang="zh-CN" altLang="en-US" i="1">
                                        <a:solidFill>
                                          <a:srgbClr val="000000"/>
                                        </a:solidFill>
                                        <a:latin typeface="Cambria Math" panose="02040503050406030204" pitchFamily="18" charset="0"/>
                                      </a:rPr>
                                      <m:t>4!</m:t>
                                    </m:r>
                                  </m:den>
                                </m:f>
                                <m:r>
                                  <a:rPr lang="zh-CN" altLang="en-US" i="1">
                                    <a:solidFill>
                                      <a:srgbClr val="000000"/>
                                    </a:solidFill>
                                    <a:latin typeface="Cambria Math" panose="02040503050406030204" pitchFamily="18" charset="0"/>
                                  </a:rPr>
                                  <m:t>−⋯</m:t>
                                </m:r>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116013" y="825500"/>
                <a:ext cx="4968155" cy="1962274"/>
              </a:xfrm>
              <a:prstGeom prst="rect">
                <a:avLst/>
              </a:prstGeom>
              <a:blipFill rotWithShape="1">
                <a:blip r:embed="rId4"/>
                <a:stretch>
                  <a:fillRect l="-6" r="5" b="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对象 2"/>
              <p:cNvSpPr txBox="1"/>
              <p:nvPr/>
            </p:nvSpPr>
            <p:spPr>
              <a:xfrm>
                <a:off x="1116013" y="2571750"/>
                <a:ext cx="3455987" cy="143983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cos</m:t>
                                    </m:r>
                                  </m:fName>
                                  <m:e>
                                    <m:r>
                                      <a:rPr lang="zh-CN" altLang="en-US" i="1">
                                        <a:solidFill>
                                          <a:srgbClr val="000000"/>
                                        </a:solidFill>
                                        <a:latin typeface="Cambria Math" panose="02040503050406030204" pitchFamily="18" charset="0"/>
                                      </a:rPr>
                                      <m:t>𝑡</m:t>
                                    </m:r>
                                  </m:e>
                                </m:func>
                              </m:e>
                              <m:e>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sin</m:t>
                                    </m:r>
                                  </m:fName>
                                  <m:e>
                                    <m:r>
                                      <a:rPr lang="zh-CN" altLang="en-US" i="1">
                                        <a:solidFill>
                                          <a:srgbClr val="000000"/>
                                        </a:solidFill>
                                        <a:latin typeface="Cambria Math" panose="02040503050406030204" pitchFamily="18" charset="0"/>
                                      </a:rPr>
                                      <m:t>𝑡</m:t>
                                    </m:r>
                                  </m:e>
                                </m:func>
                              </m:e>
                            </m:mr>
                            <m:mr>
                              <m:e>
                                <m:r>
                                  <a:rPr lang="zh-CN" altLang="en-US" i="1">
                                    <a:solidFill>
                                      <a:srgbClr val="000000"/>
                                    </a:solidFill>
                                    <a:latin typeface="Cambria Math" panose="02040503050406030204" pitchFamily="18" charset="0"/>
                                  </a:rPr>
                                  <m:t>−</m:t>
                                </m:r>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sin</m:t>
                                    </m:r>
                                  </m:fName>
                                  <m:e>
                                    <m:r>
                                      <a:rPr lang="zh-CN" altLang="en-US" i="1">
                                        <a:solidFill>
                                          <a:srgbClr val="000000"/>
                                        </a:solidFill>
                                        <a:latin typeface="Cambria Math" panose="02040503050406030204" pitchFamily="18" charset="0"/>
                                      </a:rPr>
                                      <m:t>𝑡</m:t>
                                    </m:r>
                                  </m:e>
                                </m:func>
                              </m:e>
                              <m:e>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cos</m:t>
                                    </m:r>
                                  </m:fName>
                                  <m:e>
                                    <m:r>
                                      <a:rPr lang="zh-CN" altLang="en-US" i="1">
                                        <a:solidFill>
                                          <a:srgbClr val="000000"/>
                                        </a:solidFill>
                                        <a:latin typeface="Cambria Math" panose="02040503050406030204" pitchFamily="18" charset="0"/>
                                      </a:rPr>
                                      <m:t>𝑡</m:t>
                                    </m:r>
                                  </m:e>
                                </m:func>
                              </m:e>
                            </m:mr>
                          </m:m>
                        </m:e>
                      </m:d>
                    </m:oMath>
                  </m:oMathPara>
                </a14:m>
                <a:endParaRPr lang="zh-CN" altLang="en-US" dirty="0"/>
              </a:p>
            </p:txBody>
          </p:sp>
        </mc:Choice>
        <mc:Fallback xmlns="">
          <p:sp>
            <p:nvSpPr>
              <p:cNvPr id="3" name="对象 2"/>
              <p:cNvSpPr txBox="1">
                <a:spLocks noRot="1" noChangeAspect="1" noMove="1" noResize="1" noEditPoints="1" noAdjustHandles="1" noChangeArrowheads="1" noChangeShapeType="1" noTextEdit="1"/>
              </p:cNvSpPr>
              <p:nvPr/>
            </p:nvSpPr>
            <p:spPr>
              <a:xfrm>
                <a:off x="1116013" y="2571750"/>
                <a:ext cx="3455987" cy="1439837"/>
              </a:xfrm>
              <a:prstGeom prst="rect">
                <a:avLst/>
              </a:prstGeom>
              <a:blipFill rotWithShape="1">
                <a:blip r:embed="rId5"/>
                <a:stretch>
                  <a:fillRect l="-9" b="20"/>
                </a:stretch>
              </a:blipFill>
            </p:spPr>
            <p:txBody>
              <a:bodyPr/>
              <a:lstStyle/>
              <a:p>
                <a:r>
                  <a:rPr lang="zh-CN" altLang="en-US">
                    <a:noFill/>
                  </a:rPr>
                  <a:t> </a:t>
                </a:r>
              </a:p>
            </p:txBody>
          </p:sp>
        </mc:Fallback>
      </mc:AlternateContent>
      <p:sp>
        <p:nvSpPr>
          <p:cNvPr id="11" name="文本框 10"/>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3"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3" y="995808"/>
            <a:ext cx="6641767"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例题 </a:t>
            </a:r>
            <a:r>
              <a:rPr lang="en-US" altLang="zh-CN" dirty="0">
                <a:solidFill>
                  <a:sysClr val="windowText" lastClr="000000"/>
                </a:solidFill>
                <a:latin typeface="宋体" panose="02010600030101010101" pitchFamily="2" charset="-122"/>
                <a:ea typeface="宋体" panose="02010600030101010101" pitchFamily="2" charset="-122"/>
              </a:rPr>
              <a:t>1.2</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pSp>
        <p:nvGrpSpPr>
          <p:cNvPr id="10" name="Group 7"/>
          <p:cNvGrpSpPr/>
          <p:nvPr/>
        </p:nvGrpSpPr>
        <p:grpSpPr bwMode="auto">
          <a:xfrm>
            <a:off x="784883" y="1666430"/>
            <a:ext cx="3533776" cy="371475"/>
            <a:chOff x="340" y="665"/>
            <a:chExt cx="2226" cy="234"/>
          </a:xfrm>
        </p:grpSpPr>
        <p:sp>
          <p:nvSpPr>
            <p:cNvPr id="13" name="Rectangle 10"/>
            <p:cNvSpPr>
              <a:spLocks noChangeArrowheads="1"/>
            </p:cNvSpPr>
            <p:nvPr/>
          </p:nvSpPr>
          <p:spPr bwMode="auto">
            <a:xfrm>
              <a:off x="340" y="665"/>
              <a:ext cx="84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dirty="0">
                  <a:solidFill>
                    <a:sysClr val="windowText" lastClr="000000"/>
                  </a:solidFill>
                  <a:latin typeface="宋体" panose="02010600030101010101" pitchFamily="2" charset="-122"/>
                </a:rPr>
                <a:t>【</a:t>
              </a:r>
              <a:r>
                <a:rPr lang="zh-CN" altLang="en-US" dirty="0">
                  <a:solidFill>
                    <a:sysClr val="windowText" lastClr="000000"/>
                  </a:solidFill>
                  <a:latin typeface="宋体" panose="02010600030101010101" pitchFamily="2" charset="-122"/>
                </a:rPr>
                <a:t>例</a:t>
              </a:r>
              <a:r>
                <a:rPr lang="en-US" altLang="zh-CN" dirty="0">
                  <a:solidFill>
                    <a:sysClr val="windowText" lastClr="000000"/>
                  </a:solidFill>
                  <a:latin typeface="宋体" panose="02010600030101010101" pitchFamily="2" charset="-122"/>
                </a:rPr>
                <a:t>】</a:t>
              </a:r>
              <a:r>
                <a:rPr lang="zh-CN" altLang="en-US" dirty="0">
                  <a:solidFill>
                    <a:sysClr val="windowText" lastClr="000000"/>
                  </a:solidFill>
                  <a:latin typeface="宋体" panose="02010600030101010101" pitchFamily="2" charset="-122"/>
                </a:rPr>
                <a:t>已知</a:t>
              </a:r>
            </a:p>
          </p:txBody>
        </p:sp>
        <p:sp>
          <p:nvSpPr>
            <p:cNvPr id="14" name="Rectangle 11"/>
            <p:cNvSpPr>
              <a:spLocks noChangeArrowheads="1"/>
            </p:cNvSpPr>
            <p:nvPr/>
          </p:nvSpPr>
          <p:spPr bwMode="auto">
            <a:xfrm>
              <a:off x="2159" y="666"/>
              <a:ext cx="40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nb-NO" dirty="0">
                  <a:solidFill>
                    <a:sysClr val="windowText" lastClr="000000"/>
                  </a:solidFill>
                  <a:latin typeface="宋体" panose="02010600030101010101" pitchFamily="2" charset="-122"/>
                </a:rPr>
                <a:t>，求</a:t>
              </a:r>
            </a:p>
          </p:txBody>
        </p:sp>
      </p:grpSp>
      <p:sp>
        <p:nvSpPr>
          <p:cNvPr id="15" name="Rectangle 12"/>
          <p:cNvSpPr>
            <a:spLocks noChangeArrowheads="1"/>
          </p:cNvSpPr>
          <p:nvPr/>
        </p:nvSpPr>
        <p:spPr bwMode="auto">
          <a:xfrm>
            <a:off x="907622" y="2083944"/>
            <a:ext cx="10080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latin typeface="+mn-ea"/>
                <a:ea typeface="+mn-ea"/>
              </a:rPr>
              <a:t>解</a:t>
            </a:r>
            <a:r>
              <a:rPr lang="en-US" altLang="zh-CN" b="1" dirty="0">
                <a:latin typeface="+mn-ea"/>
                <a:ea typeface="+mn-ea"/>
              </a:rPr>
              <a:t>:</a:t>
            </a:r>
            <a:r>
              <a:rPr lang="en-US" altLang="zh-CN" sz="2800" b="1" dirty="0">
                <a:latin typeface="宋体" panose="02010600030101010101" pitchFamily="2" charset="-122"/>
              </a:rPr>
              <a:t> </a:t>
            </a:r>
            <a:endParaRPr lang="en-US" altLang="zh-CN" sz="2800" b="1" dirty="0"/>
          </a:p>
        </p:txBody>
      </p:sp>
      <mc:AlternateContent xmlns:mc="http://schemas.openxmlformats.org/markup-compatibility/2006" xmlns:a14="http://schemas.microsoft.com/office/drawing/2010/main">
        <mc:Choice Requires="a14">
          <p:sp>
            <p:nvSpPr>
              <p:cNvPr id="3" name="对象 2"/>
              <p:cNvSpPr txBox="1"/>
              <p:nvPr/>
            </p:nvSpPr>
            <p:spPr>
              <a:xfrm>
                <a:off x="1043608" y="2566987"/>
                <a:ext cx="8784976" cy="126523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𝐀</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−3</m:t>
                                </m:r>
                              </m:e>
                            </m:mr>
                          </m:m>
                        </m:e>
                      </m:d>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−3</m:t>
                                    </m:r>
                                  </m:e>
                                </m:mr>
                              </m:m>
                            </m:e>
                          </m:d>
                        </m:e>
                        <m:sup>
                          <m:r>
                            <a:rPr lang="zh-CN" altLang="en-US" i="1">
                              <a:solidFill>
                                <a:srgbClr val="000000"/>
                              </a:solidFill>
                              <a:latin typeface="Cambria Math" panose="02040503050406030204" pitchFamily="18" charset="0"/>
                            </a:rPr>
                            <m:t>2</m:t>
                          </m:r>
                        </m:sup>
                      </m:sSup>
                      <m:f>
                        <m:fPr>
                          <m:ctrlPr>
                            <a:rPr lang="zh-CN" altLang="en-US" i="1">
                              <a:solidFill>
                                <a:srgbClr val="000000"/>
                              </a:solidFill>
                              <a:latin typeface="Cambria Math" panose="02040503050406030204" pitchFamily="18" charset="0"/>
                            </a:rPr>
                          </m:ctrlPr>
                        </m:fPr>
                        <m:num>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2</m:t>
                              </m:r>
                            </m:sup>
                          </m:sSup>
                        </m:num>
                        <m:den>
                          <m:r>
                            <a:rPr lang="zh-CN" altLang="en-US" i="1">
                              <a:solidFill>
                                <a:srgbClr val="000000"/>
                              </a:solidFill>
                              <a:latin typeface="Cambria Math" panose="02040503050406030204" pitchFamily="18" charset="0"/>
                            </a:rPr>
                            <m:t>2!</m:t>
                          </m:r>
                        </m:den>
                      </m:f>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−3</m:t>
                                    </m:r>
                                  </m:e>
                                </m:mr>
                              </m:m>
                            </m:e>
                          </m:d>
                        </m:e>
                        <m:sup>
                          <m:r>
                            <a:rPr lang="zh-CN" altLang="en-US" i="1">
                              <a:solidFill>
                                <a:srgbClr val="000000"/>
                              </a:solidFill>
                              <a:latin typeface="Cambria Math" panose="02040503050406030204" pitchFamily="18" charset="0"/>
                            </a:rPr>
                            <m:t>3</m:t>
                          </m:r>
                        </m:sup>
                      </m:sSup>
                      <m:f>
                        <m:fPr>
                          <m:ctrlPr>
                            <a:rPr lang="zh-CN" altLang="en-US" i="1">
                              <a:solidFill>
                                <a:srgbClr val="000000"/>
                              </a:solidFill>
                              <a:latin typeface="Cambria Math" panose="02040503050406030204" pitchFamily="18" charset="0"/>
                            </a:rPr>
                          </m:ctrlPr>
                        </m:fPr>
                        <m:num>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3</m:t>
                              </m:r>
                            </m:sup>
                          </m:sSup>
                        </m:num>
                        <m:den>
                          <m:r>
                            <a:rPr lang="zh-CN" altLang="en-US" i="1">
                              <a:solidFill>
                                <a:srgbClr val="000000"/>
                              </a:solidFill>
                              <a:latin typeface="Cambria Math" panose="02040503050406030204" pitchFamily="18" charset="0"/>
                            </a:rPr>
                            <m:t>3!</m:t>
                          </m:r>
                        </m:den>
                      </m:f>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3" name="对象 2"/>
              <p:cNvSpPr txBox="1">
                <a:spLocks noRot="1" noChangeAspect="1" noMove="1" noResize="1" noEditPoints="1" noAdjustHandles="1" noChangeArrowheads="1" noChangeShapeType="1" noTextEdit="1"/>
              </p:cNvSpPr>
              <p:nvPr/>
            </p:nvSpPr>
            <p:spPr>
              <a:xfrm>
                <a:off x="1043608" y="2566987"/>
                <a:ext cx="8784976" cy="1265237"/>
              </a:xfrm>
              <a:prstGeom prst="rect">
                <a:avLst/>
              </a:prstGeom>
              <a:blipFill rotWithShape="1">
                <a:blip r:embed="rId4"/>
                <a:stretch>
                  <a:fillRect l="-3" t="-25" r="1" b="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1454014" y="3359642"/>
                <a:ext cx="6491612" cy="170385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3</m:t>
                                    </m:r>
                                  </m:sup>
                                </m:sSup>
                                <m:r>
                                  <a:rPr lang="zh-CN" altLang="en-US" i="1">
                                    <a:solidFill>
                                      <a:srgbClr val="000000"/>
                                    </a:solidFill>
                                    <a:latin typeface="Cambria Math" panose="02040503050406030204" pitchFamily="18" charset="0"/>
                                  </a:rPr>
                                  <m:t>+⋯</m:t>
                                </m:r>
                              </m:e>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7</m:t>
                                    </m:r>
                                  </m:num>
                                  <m:den>
                                    <m:r>
                                      <a:rPr lang="zh-CN" altLang="en-US" i="1">
                                        <a:solidFill>
                                          <a:srgbClr val="000000"/>
                                        </a:solidFill>
                                        <a:latin typeface="Cambria Math" panose="02040503050406030204" pitchFamily="18" charset="0"/>
                                      </a:rPr>
                                      <m:t>6</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3</m:t>
                                    </m:r>
                                  </m:sup>
                                </m:sSup>
                                <m:r>
                                  <a:rPr lang="zh-CN" altLang="en-US" i="1">
                                    <a:solidFill>
                                      <a:srgbClr val="000000"/>
                                    </a:solidFill>
                                    <a:latin typeface="Cambria Math" panose="02040503050406030204" pitchFamily="18" charset="0"/>
                                  </a:rPr>
                                  <m:t>+⋯</m:t>
                                </m:r>
                              </m:e>
                            </m:mr>
                            <m:mr>
                              <m:e>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+3</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7</m:t>
                                    </m:r>
                                  </m:num>
                                  <m:den>
                                    <m:r>
                                      <a:rPr lang="zh-CN" altLang="en-US" i="1">
                                        <a:solidFill>
                                          <a:srgbClr val="000000"/>
                                        </a:solidFill>
                                        <a:latin typeface="Cambria Math" panose="02040503050406030204" pitchFamily="18" charset="0"/>
                                      </a:rPr>
                                      <m:t>3</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3</m:t>
                                    </m:r>
                                  </m:sup>
                                </m:sSup>
                                <m:r>
                                  <a:rPr lang="zh-CN" altLang="en-US" i="1">
                                    <a:solidFill>
                                      <a:srgbClr val="000000"/>
                                    </a:solidFill>
                                    <a:latin typeface="Cambria Math" panose="02040503050406030204" pitchFamily="18" charset="0"/>
                                  </a:rPr>
                                  <m:t>+⋯</m:t>
                                </m:r>
                              </m:e>
                              <m:e>
                                <m:r>
                                  <a:rPr lang="zh-CN" altLang="en-US" i="1">
                                    <a:solidFill>
                                      <a:srgbClr val="000000"/>
                                    </a:solidFill>
                                    <a:latin typeface="Cambria Math" panose="02040503050406030204" pitchFamily="18" charset="0"/>
                                  </a:rPr>
                                  <m:t>1−3</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7</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5</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3</m:t>
                                    </m:r>
                                  </m:sup>
                                </m:sSup>
                                <m:r>
                                  <a:rPr lang="zh-CN" altLang="en-US" i="1">
                                    <a:solidFill>
                                      <a:srgbClr val="000000"/>
                                    </a:solidFill>
                                    <a:latin typeface="Cambria Math" panose="02040503050406030204" pitchFamily="18" charset="0"/>
                                  </a:rPr>
                                  <m:t>+⋯</m:t>
                                </m:r>
                              </m:e>
                            </m:mr>
                          </m:m>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1454014" y="3359642"/>
                <a:ext cx="6491612" cy="1703858"/>
              </a:xfrm>
              <a:prstGeom prst="rect">
                <a:avLst/>
              </a:prstGeom>
              <a:blipFill rotWithShape="1">
                <a:blip r:embed="rId5"/>
                <a:stretch>
                  <a:fillRect l="-8" t="-29" r="8" b="1"/>
                </a:stretch>
              </a:blipFill>
            </p:spPr>
            <p:txBody>
              <a:bodyPr/>
              <a:lstStyle/>
              <a:p>
                <a:r>
                  <a:rPr lang="zh-CN" altLang="en-US">
                    <a:noFill/>
                  </a:rPr>
                  <a:t> </a:t>
                </a:r>
              </a:p>
            </p:txBody>
          </p:sp>
        </mc:Fallback>
      </mc:AlternateContent>
      <p:sp>
        <p:nvSpPr>
          <p:cNvPr id="18" name="文本框 17"/>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mc:AlternateContent xmlns:mc="http://schemas.openxmlformats.org/markup-compatibility/2006" xmlns:a14="http://schemas.microsoft.com/office/drawing/2010/main">
        <mc:Choice Requires="a14">
          <p:sp>
            <p:nvSpPr>
              <p:cNvPr id="9" name="文本框 8"/>
              <p:cNvSpPr txBox="1"/>
              <p:nvPr/>
            </p:nvSpPr>
            <p:spPr>
              <a:xfrm>
                <a:off x="4198801" y="1661472"/>
                <a:ext cx="746398" cy="3748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zh-CN" altLang="en-US" i="1" smtClean="0">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𝐀</m:t>
                          </m:r>
                          <m:r>
                            <a:rPr lang="zh-CN" altLang="en-US" i="1">
                              <a:solidFill>
                                <a:srgbClr val="000000"/>
                              </a:solidFill>
                              <a:latin typeface="Cambria Math" panose="02040503050406030204" pitchFamily="18" charset="0"/>
                            </a:rPr>
                            <m:t>𝑡</m:t>
                          </m:r>
                        </m:sup>
                      </m:sSup>
                    </m:oMath>
                  </m:oMathPara>
                </a14:m>
                <a:endParaRPr lang="zh-CN" altLang="en-US" dirty="0"/>
              </a:p>
            </p:txBody>
          </p:sp>
        </mc:Choice>
        <mc:Fallback xmlns="">
          <p:sp>
            <p:nvSpPr>
              <p:cNvPr id="9" name="文本框 8"/>
              <p:cNvSpPr txBox="1">
                <a:spLocks noRot="1" noChangeAspect="1" noMove="1" noResize="1" noEditPoints="1" noAdjustHandles="1" noChangeArrowheads="1" noChangeShapeType="1" noTextEdit="1"/>
              </p:cNvSpPr>
              <p:nvPr/>
            </p:nvSpPr>
            <p:spPr>
              <a:xfrm>
                <a:off x="4198801" y="1661472"/>
                <a:ext cx="746398" cy="374846"/>
              </a:xfrm>
              <a:prstGeom prst="rect">
                <a:avLst/>
              </a:prstGeom>
              <a:blipFill rotWithShape="1">
                <a:blip r:embed="rId6"/>
                <a:stretch>
                  <a:fillRect l="-24" t="-83" r="61" b="13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p:cNvSpPr txBox="1"/>
              <p:nvPr/>
            </p:nvSpPr>
            <p:spPr>
              <a:xfrm>
                <a:off x="2181693" y="1571769"/>
                <a:ext cx="2088128" cy="554254"/>
              </a:xfrm>
              <a:prstGeom prst="rect">
                <a:avLst/>
              </a:prstGeom>
              <a:noFill/>
            </p:spPr>
            <p:txBody>
              <a:bodyPr wrap="square">
                <a:spAutoFit/>
              </a:bodyPr>
              <a:lstStyle/>
              <a:p>
                <a:r>
                  <a:rPr lang="en-US" altLang="zh-CN" i="1" dirty="0">
                    <a:solidFill>
                      <a:srgbClr val="000000"/>
                    </a:solidFill>
                  </a:rPr>
                  <a:t>A</a:t>
                </a:r>
                <a14:m>
                  <m:oMath xmlns:m="http://schemas.openxmlformats.org/officeDocument/2006/math">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en-US" altLang="zh-CN" b="0" i="1" smtClean="0">
                                  <a:solidFill>
                                    <a:srgbClr val="000000"/>
                                  </a:solidFill>
                                  <a:latin typeface="Cambria Math" panose="02040503050406030204" pitchFamily="18" charset="0"/>
                                </a:rPr>
                                <m:t>0</m:t>
                              </m:r>
                            </m:e>
                            <m:e>
                              <m:r>
                                <a:rPr lang="en-US" altLang="zh-CN" b="0" i="1" smtClean="0">
                                  <a:solidFill>
                                    <a:srgbClr val="000000"/>
                                  </a:solidFill>
                                  <a:latin typeface="Cambria Math" panose="02040503050406030204" pitchFamily="18" charset="0"/>
                                </a:rPr>
                                <m:t>1</m:t>
                              </m:r>
                            </m:e>
                          </m:mr>
                          <m:mr>
                            <m:e>
                              <m:r>
                                <a:rPr lang="en-US" altLang="zh-CN" b="0" i="1" smtClean="0">
                                  <a:solidFill>
                                    <a:srgbClr val="000000"/>
                                  </a:solidFill>
                                  <a:latin typeface="Cambria Math" panose="02040503050406030204" pitchFamily="18" charset="0"/>
                                </a:rPr>
                                <m:t>−2</m:t>
                              </m:r>
                            </m:e>
                            <m:e>
                              <m:r>
                                <a:rPr lang="en-US" altLang="zh-CN" b="0" i="1" smtClean="0">
                                  <a:solidFill>
                                    <a:srgbClr val="000000"/>
                                  </a:solidFill>
                                  <a:latin typeface="Cambria Math" panose="02040503050406030204" pitchFamily="18" charset="0"/>
                                </a:rPr>
                                <m:t>−3</m:t>
                              </m:r>
                            </m:e>
                          </m:mr>
                        </m:m>
                      </m:e>
                    </m:d>
                  </m:oMath>
                </a14:m>
                <a:endParaRPr lang="zh-CN" altLang="en-US" dirty="0"/>
              </a:p>
            </p:txBody>
          </p:sp>
        </mc:Choice>
        <mc:Fallback xmlns="">
          <p:sp>
            <p:nvSpPr>
              <p:cNvPr id="17" name="文本框 16"/>
              <p:cNvSpPr txBox="1">
                <a:spLocks noRot="1" noChangeAspect="1" noMove="1" noResize="1" noEditPoints="1" noAdjustHandles="1" noChangeArrowheads="1" noChangeShapeType="1" noTextEdit="1"/>
              </p:cNvSpPr>
              <p:nvPr/>
            </p:nvSpPr>
            <p:spPr>
              <a:xfrm>
                <a:off x="2181693" y="1571769"/>
                <a:ext cx="2088128" cy="554254"/>
              </a:xfrm>
              <a:prstGeom prst="rect">
                <a:avLst/>
              </a:prstGeom>
              <a:blipFill rotWithShape="1">
                <a:blip r:embed="rId7"/>
                <a:stretch>
                  <a:fillRect l="-22" t="-26" r="4" b="8"/>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3" grpId="0"/>
      <p:bldP spid="4" grpId="0"/>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3" y="627839"/>
            <a:ext cx="6641767" cy="442878"/>
          </a:xfrm>
          <a:prstGeom prst="rect">
            <a:avLst/>
          </a:prstGeom>
          <a:noFill/>
        </p:spPr>
        <p:txBody>
          <a:bodyPr wrap="square">
            <a:spAutoFit/>
          </a:bodyPr>
          <a:lstStyle/>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2</a:t>
            </a:r>
            <a:r>
              <a:rPr lang="zh-CN" altLang="en-US" dirty="0">
                <a:solidFill>
                  <a:sysClr val="windowText" lastClr="000000"/>
                </a:solidFill>
                <a:latin typeface="宋体" panose="02010600030101010101" pitchFamily="2" charset="-122"/>
                <a:ea typeface="宋体" panose="02010600030101010101" pitchFamily="2" charset="-122"/>
              </a:rPr>
              <a:t>、拉普拉斯变换法</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14" name="Rectangle 14"/>
          <p:cNvSpPr>
            <a:spLocks noChangeArrowheads="1"/>
          </p:cNvSpPr>
          <p:nvPr/>
        </p:nvSpPr>
        <p:spPr bwMode="auto">
          <a:xfrm>
            <a:off x="1315962" y="1914811"/>
            <a:ext cx="6495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latin typeface="Times New Roman" panose="02020603050405020304" pitchFamily="18" charset="0"/>
              </a:rPr>
              <a:t>解</a:t>
            </a:r>
            <a:r>
              <a:rPr lang="zh-CN" altLang="en-US" b="1" dirty="0">
                <a:latin typeface="宋体" panose="02010600030101010101" pitchFamily="2" charset="-122"/>
              </a:rPr>
              <a:t>：</a:t>
            </a:r>
            <a:endParaRPr lang="zh-CN" altLang="en-US" b="1" dirty="0"/>
          </a:p>
        </p:txBody>
      </p:sp>
      <mc:AlternateContent xmlns:mc="http://schemas.openxmlformats.org/markup-compatibility/2006" xmlns:a14="http://schemas.microsoft.com/office/drawing/2010/main">
        <mc:Choice Requires="a14">
          <p:sp>
            <p:nvSpPr>
              <p:cNvPr id="2" name="对象 1"/>
              <p:cNvSpPr txBox="1"/>
              <p:nvPr/>
            </p:nvSpPr>
            <p:spPr>
              <a:xfrm>
                <a:off x="2107038" y="2181487"/>
                <a:ext cx="2349500" cy="89058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𝐈</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𝐀</m:t>
                      </m:r>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𝑠</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+3</m:t>
                                </m:r>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107038" y="2181487"/>
                <a:ext cx="2349500" cy="890588"/>
              </a:xfrm>
              <a:prstGeom prst="rect">
                <a:avLst/>
              </a:prstGeom>
              <a:blipFill rotWithShape="1">
                <a:blip r:embed="rId4"/>
                <a:stretch>
                  <a:fillRect l="-5" t="-29" r="5" b="6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对象 2"/>
              <p:cNvSpPr txBox="1"/>
              <p:nvPr/>
            </p:nvSpPr>
            <p:spPr>
              <a:xfrm>
                <a:off x="1662764" y="3219822"/>
                <a:ext cx="7953375" cy="103663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𝐈</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𝐀</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d>
                            <m:dPr>
                              <m:begChr m:val="|"/>
                              <m:endChr m:val="|"/>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𝐈</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𝐀</m:t>
                              </m:r>
                            </m:e>
                          </m:d>
                        </m:den>
                      </m:f>
                      <m:r>
                        <a:rPr lang="zh-CN" altLang="en-US" i="1">
                          <a:solidFill>
                            <a:srgbClr val="000000"/>
                          </a:solidFill>
                          <a:latin typeface="Cambria Math" panose="02040503050406030204" pitchFamily="18" charset="0"/>
                        </a:rPr>
                        <m:t>𝑎𝑑𝑗</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𝐈</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𝐀</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+2)</m:t>
                          </m:r>
                        </m:den>
                      </m:f>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+3</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𝑠</m:t>
                                </m:r>
                              </m:e>
                            </m:mr>
                          </m:m>
                        </m:e>
                      </m:d>
                    </m:oMath>
                  </m:oMathPara>
                </a14:m>
                <a:endParaRPr lang="zh-CN" altLang="en-US" dirty="0"/>
              </a:p>
            </p:txBody>
          </p:sp>
        </mc:Choice>
        <mc:Fallback xmlns="">
          <p:sp>
            <p:nvSpPr>
              <p:cNvPr id="3" name="对象 2"/>
              <p:cNvSpPr txBox="1">
                <a:spLocks noRot="1" noChangeAspect="1" noMove="1" noResize="1" noEditPoints="1" noAdjustHandles="1" noChangeArrowheads="1" noChangeShapeType="1" noTextEdit="1"/>
              </p:cNvSpPr>
              <p:nvPr/>
            </p:nvSpPr>
            <p:spPr>
              <a:xfrm>
                <a:off x="1662764" y="3219822"/>
                <a:ext cx="7953375" cy="1036638"/>
              </a:xfrm>
              <a:prstGeom prst="rect">
                <a:avLst/>
              </a:prstGeom>
              <a:blipFill rotWithShape="1">
                <a:blip r:embed="rId5"/>
                <a:stretch>
                  <a:fillRect l="-4" t="-36" r="4" b="5"/>
                </a:stretch>
              </a:blipFill>
            </p:spPr>
            <p:txBody>
              <a:bodyPr/>
              <a:lstStyle/>
              <a:p>
                <a:r>
                  <a:rPr lang="zh-CN" altLang="en-US">
                    <a:noFill/>
                  </a:rPr>
                  <a:t> </a:t>
                </a:r>
              </a:p>
            </p:txBody>
          </p:sp>
        </mc:Fallback>
      </mc:AlternateContent>
      <p:sp>
        <p:nvSpPr>
          <p:cNvPr id="18" name="文本框 17"/>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p:grpSp>
        <p:nvGrpSpPr>
          <p:cNvPr id="4" name="Group 7"/>
          <p:cNvGrpSpPr/>
          <p:nvPr/>
        </p:nvGrpSpPr>
        <p:grpSpPr bwMode="auto">
          <a:xfrm>
            <a:off x="971600" y="1307820"/>
            <a:ext cx="3533776" cy="371475"/>
            <a:chOff x="340" y="665"/>
            <a:chExt cx="2226" cy="234"/>
          </a:xfrm>
        </p:grpSpPr>
        <p:sp>
          <p:nvSpPr>
            <p:cNvPr id="5" name="Rectangle 10"/>
            <p:cNvSpPr>
              <a:spLocks noChangeArrowheads="1"/>
            </p:cNvSpPr>
            <p:nvPr/>
          </p:nvSpPr>
          <p:spPr bwMode="auto">
            <a:xfrm>
              <a:off x="340" y="665"/>
              <a:ext cx="84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dirty="0">
                  <a:solidFill>
                    <a:sysClr val="windowText" lastClr="000000"/>
                  </a:solidFill>
                  <a:latin typeface="宋体" panose="02010600030101010101" pitchFamily="2" charset="-122"/>
                </a:rPr>
                <a:t>【</a:t>
              </a:r>
              <a:r>
                <a:rPr lang="zh-CN" altLang="en-US" dirty="0">
                  <a:solidFill>
                    <a:sysClr val="windowText" lastClr="000000"/>
                  </a:solidFill>
                  <a:latin typeface="宋体" panose="02010600030101010101" pitchFamily="2" charset="-122"/>
                </a:rPr>
                <a:t>例</a:t>
              </a:r>
              <a:r>
                <a:rPr lang="en-US" altLang="zh-CN" dirty="0">
                  <a:solidFill>
                    <a:sysClr val="windowText" lastClr="000000"/>
                  </a:solidFill>
                  <a:latin typeface="宋体" panose="02010600030101010101" pitchFamily="2" charset="-122"/>
                </a:rPr>
                <a:t>】</a:t>
              </a:r>
              <a:r>
                <a:rPr lang="zh-CN" altLang="en-US" dirty="0">
                  <a:solidFill>
                    <a:sysClr val="windowText" lastClr="000000"/>
                  </a:solidFill>
                  <a:latin typeface="宋体" panose="02010600030101010101" pitchFamily="2" charset="-122"/>
                </a:rPr>
                <a:t>已知</a:t>
              </a:r>
            </a:p>
          </p:txBody>
        </p:sp>
        <p:sp>
          <p:nvSpPr>
            <p:cNvPr id="6" name="Rectangle 11"/>
            <p:cNvSpPr>
              <a:spLocks noChangeArrowheads="1"/>
            </p:cNvSpPr>
            <p:nvPr/>
          </p:nvSpPr>
          <p:spPr bwMode="auto">
            <a:xfrm>
              <a:off x="2159" y="666"/>
              <a:ext cx="40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nb-NO" dirty="0">
                  <a:solidFill>
                    <a:sysClr val="windowText" lastClr="000000"/>
                  </a:solidFill>
                  <a:latin typeface="宋体" panose="02010600030101010101" pitchFamily="2" charset="-122"/>
                </a:rPr>
                <a:t>，求</a:t>
              </a:r>
            </a:p>
          </p:txBody>
        </p:sp>
      </p:grpSp>
      <mc:AlternateContent xmlns:mc="http://schemas.openxmlformats.org/markup-compatibility/2006" xmlns:a14="http://schemas.microsoft.com/office/drawing/2010/main">
        <mc:Choice Requires="a14">
          <p:sp>
            <p:nvSpPr>
              <p:cNvPr id="7" name="文本框 6"/>
              <p:cNvSpPr txBox="1"/>
              <p:nvPr/>
            </p:nvSpPr>
            <p:spPr>
              <a:xfrm>
                <a:off x="4385518" y="1302862"/>
                <a:ext cx="746398" cy="3748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zh-CN" altLang="en-US" i="1" smtClean="0">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𝐀</m:t>
                          </m:r>
                          <m:r>
                            <a:rPr lang="zh-CN" altLang="en-US" i="1">
                              <a:solidFill>
                                <a:srgbClr val="000000"/>
                              </a:solidFill>
                              <a:latin typeface="Cambria Math" panose="02040503050406030204" pitchFamily="18" charset="0"/>
                            </a:rPr>
                            <m:t>𝑡</m:t>
                          </m:r>
                        </m:sup>
                      </m:sSup>
                    </m:oMath>
                  </m:oMathPara>
                </a14:m>
                <a:endParaRPr lang="zh-CN" alt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4385518" y="1302862"/>
                <a:ext cx="746398" cy="374846"/>
              </a:xfrm>
              <a:prstGeom prst="rect">
                <a:avLst/>
              </a:prstGeom>
              <a:blipFill rotWithShape="1">
                <a:blip r:embed="rId6"/>
                <a:stretch>
                  <a:fillRect l="-28" t="-127" r="64" b="1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2368410" y="1213159"/>
                <a:ext cx="2088128" cy="554254"/>
              </a:xfrm>
              <a:prstGeom prst="rect">
                <a:avLst/>
              </a:prstGeom>
              <a:noFill/>
            </p:spPr>
            <p:txBody>
              <a:bodyPr wrap="square">
                <a:spAutoFit/>
              </a:bodyPr>
              <a:lstStyle/>
              <a:p>
                <a:r>
                  <a:rPr lang="en-US" altLang="zh-CN" i="1" dirty="0">
                    <a:solidFill>
                      <a:srgbClr val="000000"/>
                    </a:solidFill>
                  </a:rPr>
                  <a:t>A</a:t>
                </a:r>
                <a14:m>
                  <m:oMath xmlns:m="http://schemas.openxmlformats.org/officeDocument/2006/math">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en-US" altLang="zh-CN" b="0" i="1" smtClean="0">
                                  <a:solidFill>
                                    <a:srgbClr val="000000"/>
                                  </a:solidFill>
                                  <a:latin typeface="Cambria Math" panose="02040503050406030204" pitchFamily="18" charset="0"/>
                                </a:rPr>
                                <m:t>0</m:t>
                              </m:r>
                            </m:e>
                            <m:e>
                              <m:r>
                                <a:rPr lang="en-US" altLang="zh-CN" b="0" i="1" smtClean="0">
                                  <a:solidFill>
                                    <a:srgbClr val="000000"/>
                                  </a:solidFill>
                                  <a:latin typeface="Cambria Math" panose="02040503050406030204" pitchFamily="18" charset="0"/>
                                </a:rPr>
                                <m:t>1</m:t>
                              </m:r>
                            </m:e>
                          </m:mr>
                          <m:mr>
                            <m:e>
                              <m:r>
                                <a:rPr lang="en-US" altLang="zh-CN" b="0" i="1" smtClean="0">
                                  <a:solidFill>
                                    <a:srgbClr val="000000"/>
                                  </a:solidFill>
                                  <a:latin typeface="Cambria Math" panose="02040503050406030204" pitchFamily="18" charset="0"/>
                                </a:rPr>
                                <m:t>−2</m:t>
                              </m:r>
                            </m:e>
                            <m:e>
                              <m:r>
                                <a:rPr lang="en-US" altLang="zh-CN" b="0" i="1" smtClean="0">
                                  <a:solidFill>
                                    <a:srgbClr val="000000"/>
                                  </a:solidFill>
                                  <a:latin typeface="Cambria Math" panose="02040503050406030204" pitchFamily="18" charset="0"/>
                                </a:rPr>
                                <m:t>−3</m:t>
                              </m:r>
                            </m:e>
                          </m:mr>
                        </m:m>
                      </m:e>
                    </m:d>
                  </m:oMath>
                </a14:m>
                <a:endParaRPr lang="zh-CN" alt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2368410" y="1213159"/>
                <a:ext cx="2088128" cy="554254"/>
              </a:xfrm>
              <a:prstGeom prst="rect">
                <a:avLst/>
              </a:prstGeom>
              <a:blipFill rotWithShape="1">
                <a:blip r:embed="rId7"/>
                <a:stretch>
                  <a:fillRect l="-24" t="-56" r="5" b="38"/>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2" grpId="0"/>
      <p:bldP spid="3"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1115616" y="3219822"/>
                <a:ext cx="8642920" cy="204073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𝐀</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0">
                              <a:solidFill>
                                <a:srgbClr val="000000"/>
                              </a:solidFill>
                              <a:latin typeface="Cambria Math" panose="02040503050406030204" pitchFamily="18" charset="0"/>
                            </a:rPr>
                            <m:t>£</m:t>
                          </m:r>
                        </m:e>
                        <m:sup>
                          <m:r>
                            <m:rPr>
                              <m:nor/>
                            </m:rPr>
                            <a:rPr lang="zh-CN" altLang="en-US" i="0">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𝐈</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𝐀</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2</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mr>
                            <m:mr>
                              <m:e>
                                <m:r>
                                  <a:rPr lang="zh-CN" altLang="en-US" i="1">
                                    <a:solidFill>
                                      <a:srgbClr val="000000"/>
                                    </a:solidFill>
                                    <a:latin typeface="Cambria Math" panose="02040503050406030204" pitchFamily="18" charset="0"/>
                                  </a:rPr>
                                  <m:t>−2</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e>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+2</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115616" y="3219822"/>
                <a:ext cx="8642920" cy="2040731"/>
              </a:xfrm>
              <a:prstGeom prst="rect">
                <a:avLst/>
              </a:prstGeom>
              <a:blipFill rotWithShape="1">
                <a:blip r:embed="rId4"/>
                <a:stretch>
                  <a:fillRect l="-6" t="-18" r="6" b="1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对象 2"/>
              <p:cNvSpPr txBox="1"/>
              <p:nvPr/>
            </p:nvSpPr>
            <p:spPr>
              <a:xfrm>
                <a:off x="898525" y="1131590"/>
                <a:ext cx="8065070" cy="245000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+2)</m:t>
                                    </m:r>
                                  </m:den>
                                </m:f>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+2)</m:t>
                                    </m:r>
                                  </m:den>
                                </m:f>
                              </m:e>
                            </m:m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−2</m:t>
                                    </m:r>
                                  </m:num>
                                  <m:den>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+2)</m:t>
                                    </m:r>
                                  </m:den>
                                </m:f>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𝑠</m:t>
                                    </m:r>
                                  </m:num>
                                  <m:den>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+2)</m:t>
                                    </m:r>
                                  </m:den>
                                </m:f>
                              </m:e>
                            </m:mr>
                          </m:m>
                        </m:e>
                      </m:d>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2</m:t>
                                    </m:r>
                                  </m:num>
                                  <m:den>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+1</m:t>
                                    </m:r>
                                  </m:den>
                                </m:f>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+2</m:t>
                                    </m:r>
                                  </m:den>
                                </m:f>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+1</m:t>
                                    </m:r>
                                  </m:den>
                                </m:f>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+2</m:t>
                                    </m:r>
                                  </m:den>
                                </m:f>
                              </m:e>
                            </m:m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−2</m:t>
                                    </m:r>
                                  </m:num>
                                  <m:den>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+1</m:t>
                                    </m:r>
                                  </m:den>
                                </m:f>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2</m:t>
                                    </m:r>
                                  </m:num>
                                  <m:den>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+2</m:t>
                                    </m:r>
                                  </m:den>
                                </m:f>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+1</m:t>
                                    </m:r>
                                  </m:den>
                                </m:f>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2</m:t>
                                    </m:r>
                                  </m:num>
                                  <m:den>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+2</m:t>
                                    </m:r>
                                  </m:den>
                                </m:f>
                              </m:e>
                            </m:mr>
                          </m:m>
                        </m:e>
                      </m:d>
                    </m:oMath>
                  </m:oMathPara>
                </a14:m>
                <a:endParaRPr lang="zh-CN" altLang="en-US" dirty="0"/>
              </a:p>
            </p:txBody>
          </p:sp>
        </mc:Choice>
        <mc:Fallback xmlns="">
          <p:sp>
            <p:nvSpPr>
              <p:cNvPr id="3" name="对象 2"/>
              <p:cNvSpPr txBox="1">
                <a:spLocks noRot="1" noChangeAspect="1" noMove="1" noResize="1" noEditPoints="1" noAdjustHandles="1" noChangeArrowheads="1" noChangeShapeType="1" noTextEdit="1"/>
              </p:cNvSpPr>
              <p:nvPr/>
            </p:nvSpPr>
            <p:spPr>
              <a:xfrm>
                <a:off x="898525" y="1131590"/>
                <a:ext cx="8065070" cy="2450008"/>
              </a:xfrm>
              <a:prstGeom prst="rect">
                <a:avLst/>
              </a:prstGeom>
              <a:blipFill rotWithShape="1">
                <a:blip r:embed="rId5"/>
                <a:stretch>
                  <a:fillRect t="-1" r="7" b="8"/>
                </a:stretch>
              </a:blipFill>
            </p:spPr>
            <p:txBody>
              <a:bodyPr/>
              <a:lstStyle/>
              <a:p>
                <a:r>
                  <a:rPr lang="zh-CN" altLang="en-US">
                    <a:noFill/>
                  </a:rPr>
                  <a:t> </a:t>
                </a:r>
              </a:p>
            </p:txBody>
          </p:sp>
        </mc:Fallback>
      </mc:AlternateContent>
      <p:sp>
        <p:nvSpPr>
          <p:cNvPr id="11" name="文本框 10"/>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2"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3" y="995808"/>
            <a:ext cx="6641767" cy="455253"/>
          </a:xfrm>
          <a:prstGeom prst="rect">
            <a:avLst/>
          </a:prstGeom>
          <a:noFill/>
        </p:spPr>
        <p:txBody>
          <a:bodyPr wrap="square">
            <a:spAutoFit/>
          </a:bodyPr>
          <a:lstStyle/>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3</a:t>
            </a:r>
            <a:r>
              <a:rPr lang="zh-CN" altLang="en-US" dirty="0">
                <a:solidFill>
                  <a:sysClr val="windowText" lastClr="000000"/>
                </a:solidFill>
                <a:latin typeface="宋体" panose="02010600030101010101" pitchFamily="2" charset="-122"/>
                <a:ea typeface="宋体" panose="02010600030101010101" pitchFamily="2" charset="-122"/>
              </a:rPr>
              <a:t>、化矩阵</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dirty="0">
                <a:solidFill>
                  <a:sysClr val="windowText" lastClr="000000"/>
                </a:solidFill>
                <a:latin typeface="宋体" panose="02010600030101010101" pitchFamily="2" charset="-122"/>
                <a:ea typeface="宋体" panose="02010600030101010101" pitchFamily="2" charset="-122"/>
              </a:rPr>
              <a:t>为标准型</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1735931" y="2571750"/>
                <a:ext cx="3505200" cy="120650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𝐴𝑡</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𝑃</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𝜆</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𝑡</m:t>
                                    </m:r>
                                  </m:sup>
                                </m:sSup>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𝜆</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𝑡</m:t>
                                    </m:r>
                                  </m:sup>
                                </m:sSup>
                              </m:e>
                            </m:mr>
                          </m:m>
                        </m:e>
                      </m:d>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𝑃</m:t>
                          </m:r>
                        </m:e>
                        <m:sup>
                          <m:r>
                            <a:rPr lang="zh-CN" altLang="en-US" i="1">
                              <a:solidFill>
                                <a:srgbClr val="000000"/>
                              </a:solidFill>
                              <a:latin typeface="Cambria Math" panose="02040503050406030204" pitchFamily="18" charset="0"/>
                            </a:rPr>
                            <m:t>−1</m:t>
                          </m:r>
                        </m:sup>
                      </m:sSup>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735931" y="2571750"/>
                <a:ext cx="3505200" cy="1206500"/>
              </a:xfrm>
              <a:prstGeom prst="rect">
                <a:avLst/>
              </a:prstGeom>
              <a:blipFill rotWithShape="1">
                <a:blip r:embed="rId4"/>
                <a:stretch>
                  <a:fillRect l="-14" r="1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对象 2"/>
              <p:cNvSpPr txBox="1"/>
              <p:nvPr/>
            </p:nvSpPr>
            <p:spPr>
              <a:xfrm>
                <a:off x="1735931" y="3699321"/>
                <a:ext cx="2990105" cy="144417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𝜆</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=−1,</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𝜆</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=−2</m:t>
                      </m:r>
                    </m:oMath>
                  </m:oMathPara>
                </a14:m>
                <a:endParaRPr lang="zh-CN" altLang="en-US" dirty="0"/>
              </a:p>
            </p:txBody>
          </p:sp>
        </mc:Choice>
        <mc:Fallback xmlns="">
          <p:sp>
            <p:nvSpPr>
              <p:cNvPr id="3" name="对象 2"/>
              <p:cNvSpPr txBox="1">
                <a:spLocks noRot="1" noChangeAspect="1" noMove="1" noResize="1" noEditPoints="1" noAdjustHandles="1" noChangeArrowheads="1" noChangeShapeType="1" noTextEdit="1"/>
              </p:cNvSpPr>
              <p:nvPr/>
            </p:nvSpPr>
            <p:spPr>
              <a:xfrm>
                <a:off x="1735931" y="3699321"/>
                <a:ext cx="2990105" cy="1444179"/>
              </a:xfrm>
              <a:prstGeom prst="rect">
                <a:avLst/>
              </a:prstGeom>
              <a:blipFill rotWithShape="1">
                <a:blip r:embed="rId5"/>
                <a:stretch>
                  <a:fillRect l="-16" t="-31" r="12"/>
                </a:stretch>
              </a:blipFill>
            </p:spPr>
            <p:txBody>
              <a:bodyPr/>
              <a:lstStyle/>
              <a:p>
                <a:r>
                  <a:rPr lang="zh-CN" altLang="en-US">
                    <a:noFill/>
                  </a:rPr>
                  <a:t> </a:t>
                </a:r>
              </a:p>
            </p:txBody>
          </p:sp>
        </mc:Fallback>
      </mc:AlternateContent>
      <p:sp>
        <p:nvSpPr>
          <p:cNvPr id="16" name="文本框 15"/>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p:grpSp>
        <p:nvGrpSpPr>
          <p:cNvPr id="4" name="Group 7"/>
          <p:cNvGrpSpPr/>
          <p:nvPr/>
        </p:nvGrpSpPr>
        <p:grpSpPr bwMode="auto">
          <a:xfrm>
            <a:off x="1066800" y="1651276"/>
            <a:ext cx="3533776" cy="371475"/>
            <a:chOff x="340" y="665"/>
            <a:chExt cx="2226" cy="234"/>
          </a:xfrm>
        </p:grpSpPr>
        <p:sp>
          <p:nvSpPr>
            <p:cNvPr id="5" name="Rectangle 10"/>
            <p:cNvSpPr>
              <a:spLocks noChangeArrowheads="1"/>
            </p:cNvSpPr>
            <p:nvPr/>
          </p:nvSpPr>
          <p:spPr bwMode="auto">
            <a:xfrm>
              <a:off x="340" y="665"/>
              <a:ext cx="84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dirty="0">
                  <a:solidFill>
                    <a:sysClr val="windowText" lastClr="000000"/>
                  </a:solidFill>
                  <a:latin typeface="宋体" panose="02010600030101010101" pitchFamily="2" charset="-122"/>
                </a:rPr>
                <a:t>【</a:t>
              </a:r>
              <a:r>
                <a:rPr lang="zh-CN" altLang="en-US" dirty="0">
                  <a:solidFill>
                    <a:sysClr val="windowText" lastClr="000000"/>
                  </a:solidFill>
                  <a:latin typeface="宋体" panose="02010600030101010101" pitchFamily="2" charset="-122"/>
                </a:rPr>
                <a:t>例</a:t>
              </a:r>
              <a:r>
                <a:rPr lang="en-US" altLang="zh-CN" dirty="0">
                  <a:solidFill>
                    <a:sysClr val="windowText" lastClr="000000"/>
                  </a:solidFill>
                  <a:latin typeface="宋体" panose="02010600030101010101" pitchFamily="2" charset="-122"/>
                </a:rPr>
                <a:t>】</a:t>
              </a:r>
              <a:r>
                <a:rPr lang="zh-CN" altLang="en-US" dirty="0">
                  <a:solidFill>
                    <a:sysClr val="windowText" lastClr="000000"/>
                  </a:solidFill>
                  <a:latin typeface="宋体" panose="02010600030101010101" pitchFamily="2" charset="-122"/>
                </a:rPr>
                <a:t>已知</a:t>
              </a:r>
            </a:p>
          </p:txBody>
        </p:sp>
        <p:sp>
          <p:nvSpPr>
            <p:cNvPr id="6" name="Rectangle 11"/>
            <p:cNvSpPr>
              <a:spLocks noChangeArrowheads="1"/>
            </p:cNvSpPr>
            <p:nvPr/>
          </p:nvSpPr>
          <p:spPr bwMode="auto">
            <a:xfrm>
              <a:off x="2159" y="666"/>
              <a:ext cx="40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nb-NO" dirty="0">
                  <a:solidFill>
                    <a:sysClr val="windowText" lastClr="000000"/>
                  </a:solidFill>
                  <a:latin typeface="宋体" panose="02010600030101010101" pitchFamily="2" charset="-122"/>
                </a:rPr>
                <a:t>，求</a:t>
              </a:r>
            </a:p>
          </p:txBody>
        </p:sp>
      </p:grpSp>
      <mc:AlternateContent xmlns:mc="http://schemas.openxmlformats.org/markup-compatibility/2006" xmlns:a14="http://schemas.microsoft.com/office/drawing/2010/main">
        <mc:Choice Requires="a14">
          <p:sp>
            <p:nvSpPr>
              <p:cNvPr id="7" name="文本框 6"/>
              <p:cNvSpPr txBox="1"/>
              <p:nvPr/>
            </p:nvSpPr>
            <p:spPr>
              <a:xfrm>
                <a:off x="4480718" y="1646318"/>
                <a:ext cx="746398" cy="3748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zh-CN" altLang="en-US" i="1" smtClean="0">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𝐀</m:t>
                          </m:r>
                          <m:r>
                            <a:rPr lang="zh-CN" altLang="en-US" i="1">
                              <a:solidFill>
                                <a:srgbClr val="000000"/>
                              </a:solidFill>
                              <a:latin typeface="Cambria Math" panose="02040503050406030204" pitchFamily="18" charset="0"/>
                            </a:rPr>
                            <m:t>𝑡</m:t>
                          </m:r>
                        </m:sup>
                      </m:sSup>
                    </m:oMath>
                  </m:oMathPara>
                </a14:m>
                <a:endParaRPr lang="zh-CN" alt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4480718" y="1646318"/>
                <a:ext cx="746398" cy="374846"/>
              </a:xfrm>
              <a:prstGeom prst="rect">
                <a:avLst/>
              </a:prstGeom>
              <a:blipFill rotWithShape="1">
                <a:blip r:embed="rId6"/>
                <a:stretch>
                  <a:fillRect l="-21" t="-106" r="58" b="1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2463610" y="1556615"/>
                <a:ext cx="2088128" cy="554254"/>
              </a:xfrm>
              <a:prstGeom prst="rect">
                <a:avLst/>
              </a:prstGeom>
              <a:noFill/>
            </p:spPr>
            <p:txBody>
              <a:bodyPr wrap="square">
                <a:spAutoFit/>
              </a:bodyPr>
              <a:lstStyle/>
              <a:p>
                <a:r>
                  <a:rPr lang="en-US" altLang="zh-CN" i="1" dirty="0">
                    <a:solidFill>
                      <a:srgbClr val="000000"/>
                    </a:solidFill>
                  </a:rPr>
                  <a:t>A</a:t>
                </a:r>
                <a14:m>
                  <m:oMath xmlns:m="http://schemas.openxmlformats.org/officeDocument/2006/math">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en-US" altLang="zh-CN" b="0" i="1" smtClean="0">
                                  <a:solidFill>
                                    <a:srgbClr val="000000"/>
                                  </a:solidFill>
                                  <a:latin typeface="Cambria Math" panose="02040503050406030204" pitchFamily="18" charset="0"/>
                                </a:rPr>
                                <m:t>0</m:t>
                              </m:r>
                            </m:e>
                            <m:e>
                              <m:r>
                                <a:rPr lang="en-US" altLang="zh-CN" b="0" i="1" smtClean="0">
                                  <a:solidFill>
                                    <a:srgbClr val="000000"/>
                                  </a:solidFill>
                                  <a:latin typeface="Cambria Math" panose="02040503050406030204" pitchFamily="18" charset="0"/>
                                </a:rPr>
                                <m:t>1</m:t>
                              </m:r>
                            </m:e>
                          </m:mr>
                          <m:mr>
                            <m:e>
                              <m:r>
                                <a:rPr lang="en-US" altLang="zh-CN" b="0" i="1" smtClean="0">
                                  <a:solidFill>
                                    <a:srgbClr val="000000"/>
                                  </a:solidFill>
                                  <a:latin typeface="Cambria Math" panose="02040503050406030204" pitchFamily="18" charset="0"/>
                                </a:rPr>
                                <m:t>−2</m:t>
                              </m:r>
                            </m:e>
                            <m:e>
                              <m:r>
                                <a:rPr lang="en-US" altLang="zh-CN" b="0" i="1" smtClean="0">
                                  <a:solidFill>
                                    <a:srgbClr val="000000"/>
                                  </a:solidFill>
                                  <a:latin typeface="Cambria Math" panose="02040503050406030204" pitchFamily="18" charset="0"/>
                                </a:rPr>
                                <m:t>−3</m:t>
                              </m:r>
                            </m:e>
                          </m:mr>
                        </m:m>
                      </m:e>
                    </m:d>
                  </m:oMath>
                </a14:m>
                <a:endParaRPr lang="zh-CN" alt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2463610" y="1556615"/>
                <a:ext cx="2088128" cy="554254"/>
              </a:xfrm>
              <a:prstGeom prst="rect">
                <a:avLst/>
              </a:prstGeom>
              <a:blipFill rotWithShape="1">
                <a:blip r:embed="rId7"/>
                <a:stretch>
                  <a:fillRect l="-21" t="-41" r="3" b="23"/>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2" grpId="0"/>
      <p:bldP spid="3" grpId="0"/>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1800225" y="590550"/>
                <a:ext cx="5868119" cy="457835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𝑃</m:t>
                      </m:r>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m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𝜆</m:t>
                                    </m:r>
                                  </m:e>
                                  <m:sub>
                                    <m:r>
                                      <a:rPr lang="zh-CN" altLang="en-US" i="1">
                                        <a:solidFill>
                                          <a:srgbClr val="000000"/>
                                        </a:solidFill>
                                        <a:latin typeface="Cambria Math" panose="02040503050406030204" pitchFamily="18" charset="0"/>
                                      </a:rPr>
                                      <m:t>1</m:t>
                                    </m:r>
                                  </m:sub>
                                </m:sSub>
                              </m:e>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𝜆</m:t>
                                    </m:r>
                                  </m:e>
                                  <m:sub>
                                    <m:r>
                                      <a:rPr lang="zh-CN" altLang="en-US" i="1">
                                        <a:solidFill>
                                          <a:srgbClr val="000000"/>
                                        </a:solidFill>
                                        <a:latin typeface="Cambria Math" panose="02040503050406030204" pitchFamily="18" charset="0"/>
                                      </a:rPr>
                                      <m:t>2</m:t>
                                    </m:r>
                                  </m:sub>
                                </m:sSub>
                              </m:e>
                            </m:mr>
                          </m:m>
                        </m:e>
                      </m:d>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−2</m:t>
                                </m:r>
                              </m:e>
                            </m:mr>
                          </m:m>
                        </m:e>
                      </m:d>
                    </m:oMath>
                  </m:oMathPara>
                </a14:m>
                <a:endParaRPr lang="en-US" altLang="zh-CN" i="1" dirty="0">
                  <a:solidFill>
                    <a:srgbClr val="000000"/>
                  </a:solidFill>
                  <a:latin typeface="Cambria Math" panose="02040503050406030204" pitchFamily="18" charset="0"/>
                </a:endParaRPr>
              </a:p>
              <a:p>
                <a:pPr/>
                <a:br>
                  <a:rPr lang="zh-CN" alt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𝑃</m:t>
                          </m:r>
                        </m:e>
                        <m:sup>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mr>
                          </m:m>
                        </m:e>
                      </m:d>
                    </m:oMath>
                  </m:oMathPara>
                </a14:m>
                <a:endParaRPr lang="en-US" altLang="zh-CN" i="1" dirty="0">
                  <a:solidFill>
                    <a:srgbClr val="000000"/>
                  </a:solidFill>
                  <a:latin typeface="Cambria Math" panose="02040503050406030204" pitchFamily="18" charset="0"/>
                </a:endParaRPr>
              </a:p>
              <a:p>
                <a:pPr/>
                <a:br>
                  <a:rPr lang="zh-CN" alt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𝐴𝑡</m:t>
                          </m:r>
                        </m:sup>
                      </m:sSup>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−2</m:t>
                                </m:r>
                              </m:e>
                            </m:mr>
                          </m:m>
                        </m:e>
                      </m:d>
                      <m:m>
                        <m:mPr>
                          <m:plcHide m:val="on"/>
                          <m:mcs>
                            <m:mc>
                              <m:mcPr>
                                <m:count m:val="1"/>
                                <m:mcJc m:val="center"/>
                              </m:mcPr>
                            </m:mc>
                          </m:mcs>
                          <m:ctrlPr>
                            <a:rPr lang="zh-CN" altLang="en-US" i="1">
                              <a:solidFill>
                                <a:srgbClr val="000000"/>
                              </a:solidFill>
                              <a:latin typeface="Cambria Math" panose="02040503050406030204" pitchFamily="18" charset="0"/>
                            </a:rPr>
                          </m:ctrlPr>
                        </m:mPr>
                        <m:mr>
                          <m:e>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mr>
                                </m:m>
                              </m:e>
                            </m:d>
                          </m:e>
                        </m:mr>
                      </m:m>
                      <m:m>
                        <m:mPr>
                          <m:plcHide m:val="on"/>
                          <m:mcs>
                            <m:mc>
                              <m:mcPr>
                                <m:count m:val="1"/>
                                <m:mcJc m:val="center"/>
                              </m:mcPr>
                            </m:mc>
                          </m:mcs>
                          <m:ctrlPr>
                            <a:rPr lang="zh-CN" altLang="en-US" i="1">
                              <a:solidFill>
                                <a:srgbClr val="000000"/>
                              </a:solidFill>
                              <a:latin typeface="Cambria Math" panose="02040503050406030204" pitchFamily="18" charset="0"/>
                            </a:rPr>
                          </m:ctrlPr>
                        </m:mPr>
                        <m:mr>
                          <m:e>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mr>
                                </m:m>
                              </m:e>
                            </m:d>
                          </m:e>
                        </m:mr>
                      </m:m>
                    </m:oMath>
                  </m:oMathPara>
                </a14:m>
                <a:endParaRPr lang="en-US" altLang="zh-CN" i="1" dirty="0">
                  <a:solidFill>
                    <a:srgbClr val="000000"/>
                  </a:solidFill>
                  <a:latin typeface="Cambria Math" panose="02040503050406030204" pitchFamily="18" charset="0"/>
                </a:endParaRPr>
              </a:p>
              <a:p>
                <a:pPr/>
                <a:br>
                  <a:rPr lang="zh-CN" alt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m>
                        <m:mPr>
                          <m:plcHide m:val="on"/>
                          <m:mcs>
                            <m:mc>
                              <m:mcPr>
                                <m:count m:val="2"/>
                                <m:mcJc m:val="center"/>
                              </m:mcPr>
                            </m:mc>
                          </m:mcs>
                          <m:ctrlPr>
                            <a:rPr lang="zh-CN" altLang="en-US" i="1">
                              <a:solidFill>
                                <a:srgbClr val="000000"/>
                              </a:solidFill>
                              <a:latin typeface="Cambria Math" panose="02040503050406030204" pitchFamily="18" charset="0"/>
                            </a:rPr>
                          </m:ctrlPr>
                        </m:mPr>
                        <m:mr>
                          <m:e/>
                          <m:e>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e>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mr>
                                  <m:mr>
                                    <m:e>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e>
                                    <m:e>
                                      <m:r>
                                        <a:rPr lang="zh-CN" altLang="en-US" i="1">
                                          <a:solidFill>
                                            <a:srgbClr val="000000"/>
                                          </a:solidFill>
                                          <a:latin typeface="Cambria Math" panose="02040503050406030204" pitchFamily="18" charset="0"/>
                                        </a:rPr>
                                        <m:t>−2</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mr>
                                </m:m>
                              </m:e>
                            </m:d>
                            <m:m>
                              <m:mPr>
                                <m:plcHide m:val="on"/>
                                <m:mcs>
                                  <m:mc>
                                    <m:mcPr>
                                      <m:count m:val="1"/>
                                      <m:mcJc m:val="center"/>
                                    </m:mcPr>
                                  </m:mc>
                                </m:mcs>
                                <m:ctrlPr>
                                  <a:rPr lang="zh-CN" altLang="en-US" i="1">
                                    <a:solidFill>
                                      <a:srgbClr val="000000"/>
                                    </a:solidFill>
                                    <a:latin typeface="Cambria Math" panose="02040503050406030204" pitchFamily="18" charset="0"/>
                                  </a:rPr>
                                </m:ctrlPr>
                              </m:mPr>
                              <m:mr>
                                <m:e>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mr>
                                      </m:m>
                                    </m:e>
                                  </m:d>
                                </m:e>
                              </m:mr>
                            </m:m>
                          </m:e>
                        </m:mr>
                      </m:m>
                    </m:oMath>
                  </m:oMathPara>
                </a14:m>
                <a:endParaRPr lang="en-US" altLang="zh-CN" i="1" dirty="0">
                  <a:solidFill>
                    <a:srgbClr val="000000"/>
                  </a:solidFill>
                  <a:latin typeface="Cambria Math" panose="02040503050406030204" pitchFamily="18" charset="0"/>
                </a:endParaRPr>
              </a:p>
              <a:p>
                <a:pPr/>
                <a:br>
                  <a:rPr lang="zh-CN" alt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m>
                        <m:mPr>
                          <m:plcHide m:val="on"/>
                          <m:mcs>
                            <m:mc>
                              <m:mcPr>
                                <m:count m:val="2"/>
                                <m:mcJc m:val="center"/>
                              </m:mcPr>
                            </m:mc>
                          </m:mcs>
                          <m:ctrlPr>
                            <a:rPr lang="zh-CN" altLang="en-US" i="1">
                              <a:solidFill>
                                <a:srgbClr val="000000"/>
                              </a:solidFill>
                              <a:latin typeface="Cambria Math" panose="02040503050406030204" pitchFamily="18" charset="0"/>
                            </a:rPr>
                          </m:ctrlPr>
                        </m:mPr>
                        <m:mr>
                          <m:e/>
                          <m:e>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2</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mr>
                                  <m:mr>
                                    <m:e>
                                      <m:r>
                                        <a:rPr lang="zh-CN" altLang="en-US" i="1">
                                          <a:solidFill>
                                            <a:srgbClr val="000000"/>
                                          </a:solidFill>
                                          <a:latin typeface="Cambria Math" panose="02040503050406030204" pitchFamily="18" charset="0"/>
                                        </a:rPr>
                                        <m:t>−2</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+2</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e>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+2</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mr>
                                </m:m>
                              </m:e>
                            </m:d>
                          </m:e>
                        </m:mr>
                      </m:m>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800225" y="590550"/>
                <a:ext cx="5868119" cy="4578350"/>
              </a:xfrm>
              <a:prstGeom prst="rect">
                <a:avLst/>
              </a:prstGeom>
              <a:blipFill rotWithShape="1">
                <a:blip r:embed="rId4"/>
                <a:stretch>
                  <a:fillRect r="1"/>
                </a:stretch>
              </a:blipFill>
            </p:spPr>
            <p:txBody>
              <a:bodyPr/>
              <a:lstStyle/>
              <a:p>
                <a:r>
                  <a:rPr lang="zh-CN" altLang="en-US">
                    <a:noFill/>
                  </a:rPr>
                  <a:t> </a:t>
                </a:r>
              </a:p>
            </p:txBody>
          </p:sp>
        </mc:Fallback>
      </mc:AlternateContent>
      <p:sp>
        <p:nvSpPr>
          <p:cNvPr id="10" name="文本框 9"/>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3" y="995808"/>
            <a:ext cx="6641767" cy="455253"/>
          </a:xfrm>
          <a:prstGeom prst="rect">
            <a:avLst/>
          </a:prstGeom>
          <a:noFill/>
        </p:spPr>
        <p:txBody>
          <a:bodyPr wrap="square">
            <a:spAutoFit/>
          </a:bodyPr>
          <a:lstStyle/>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4</a:t>
            </a:r>
            <a:r>
              <a:rPr lang="zh-CN" altLang="en-US" dirty="0">
                <a:solidFill>
                  <a:sysClr val="windowText" lastClr="000000"/>
                </a:solidFill>
                <a:latin typeface="宋体" panose="02010600030101010101" pitchFamily="2" charset="-122"/>
                <a:ea typeface="宋体" panose="02010600030101010101" pitchFamily="2" charset="-122"/>
              </a:rPr>
              <a:t>、化矩阵指数为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 </a:t>
            </a:r>
            <a:r>
              <a:rPr lang="zh-CN" altLang="en-US" dirty="0">
                <a:solidFill>
                  <a:sysClr val="windowText" lastClr="000000"/>
                </a:solidFill>
                <a:latin typeface="宋体" panose="02010600030101010101" pitchFamily="2" charset="-122"/>
                <a:ea typeface="宋体" panose="02010600030101010101" pitchFamily="2" charset="-122"/>
              </a:rPr>
              <a:t>的有限项</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971550" y="2682875"/>
                <a:ext cx="5184775" cy="152082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zh-CN" altLang="en-US" i="1" smtClean="0">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𝜆</m:t>
                          </m:r>
                          <m:r>
                            <a:rPr lang="zh-CN" altLang="en-US" i="1">
                              <a:solidFill>
                                <a:srgbClr val="000000"/>
                              </a:solidFill>
                              <a:latin typeface="Cambria Math" panose="02040503050406030204" pitchFamily="18" charset="0"/>
                            </a:rPr>
                            <m:t>𝐼</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e>
                      </m:d>
                      <m:r>
                        <a:rPr lang="zh-CN" altLang="en-US" i="1">
                          <a:solidFill>
                            <a:srgbClr val="000000"/>
                          </a:solidFill>
                          <a:latin typeface="Cambria Math" panose="02040503050406030204" pitchFamily="18" charset="0"/>
                        </a:rPr>
                        <m:t>=</m:t>
                      </m:r>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det</m:t>
                          </m:r>
                        </m:fName>
                        <m:e>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𝜆</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𝜆</m:t>
                                    </m:r>
                                    <m:r>
                                      <a:rPr lang="zh-CN" altLang="en-US" i="1">
                                        <a:solidFill>
                                          <a:srgbClr val="000000"/>
                                        </a:solidFill>
                                        <a:latin typeface="Cambria Math" panose="02040503050406030204" pitchFamily="18" charset="0"/>
                                      </a:rPr>
                                      <m:t>+3</m:t>
                                    </m:r>
                                  </m:e>
                                </m:mr>
                              </m:m>
                            </m:e>
                          </m:d>
                        </m:e>
                      </m:func>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𝜆</m:t>
                          </m:r>
                          <m:r>
                            <a:rPr lang="zh-CN" altLang="en-US" i="1">
                              <a:solidFill>
                                <a:srgbClr val="000000"/>
                              </a:solidFill>
                              <a:latin typeface="Cambria Math" panose="02040503050406030204" pitchFamily="18" charset="0"/>
                            </a:rPr>
                            <m:t>+1</m:t>
                          </m:r>
                        </m:e>
                      </m:d>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𝜆</m:t>
                          </m:r>
                          <m:r>
                            <a:rPr lang="zh-CN" altLang="en-US" i="1">
                              <a:solidFill>
                                <a:srgbClr val="000000"/>
                              </a:solidFill>
                              <a:latin typeface="Cambria Math" panose="02040503050406030204" pitchFamily="18" charset="0"/>
                            </a:rPr>
                            <m:t>+2</m:t>
                          </m:r>
                        </m:e>
                      </m:d>
                    </m:oMath>
                  </m:oMathPara>
                </a14:m>
                <a:endParaRPr lang="en-US" altLang="zh-CN" i="1" dirty="0">
                  <a:solidFill>
                    <a:srgbClr val="000000"/>
                  </a:solidFill>
                  <a:latin typeface="Cambria Math" panose="02040503050406030204" pitchFamily="18" charset="0"/>
                </a:endParaRPr>
              </a:p>
              <a:p>
                <a:endParaRPr lang="en-US" altLang="zh-CN" i="1" dirty="0">
                  <a:solidFill>
                    <a:srgbClr val="000000"/>
                  </a:solidFill>
                  <a:latin typeface="Cambria Math" panose="02040503050406030204" pitchFamily="18" charset="0"/>
                </a:endParaRPr>
              </a:p>
              <a:p>
                <a:pPr/>
                <a:br>
                  <a:rPr lang="zh-CN" alt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m>
                        <m:mPr>
                          <m:plcHide m:val="on"/>
                          <m:mcs>
                            <m:mc>
                              <m:mcPr>
                                <m:count m:val="3"/>
                                <m:mcJc m:val="center"/>
                              </m:mcPr>
                            </m:mc>
                          </m:mcs>
                          <m:ctrlPr>
                            <a:rPr lang="zh-CN" altLang="en-US" i="1">
                              <a:solidFill>
                                <a:srgbClr val="000000"/>
                              </a:solidFill>
                              <a:latin typeface="Cambria Math" panose="02040503050406030204" pitchFamily="18" charset="0"/>
                            </a:rPr>
                          </m:ctrlPr>
                        </m:mPr>
                        <m:mr>
                          <m:e/>
                          <m:e/>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𝜆</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=−1</m:t>
                            </m:r>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m:t>
                                  </m:r>
                                </m:e>
                                <m:e/>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𝜆</m:t>
                                      </m:r>
                                    </m:e>
                                    <m:sub>
                                      <m:r>
                                        <a:rPr lang="zh-CN" altLang="en-US" i="1">
                                          <a:solidFill>
                                            <a:srgbClr val="000000"/>
                                          </a:solidFill>
                                          <a:latin typeface="Cambria Math" panose="02040503050406030204" pitchFamily="18" charset="0"/>
                                        </a:rPr>
                                        <m:t>2</m:t>
                                      </m:r>
                                    </m:sub>
                                  </m:sSub>
                                </m:e>
                              </m:mr>
                            </m:m>
                          </m:e>
                        </m:mr>
                      </m:m>
                      <m:r>
                        <a:rPr lang="zh-CN" altLang="en-US" i="1">
                          <a:solidFill>
                            <a:srgbClr val="000000"/>
                          </a:solidFill>
                          <a:latin typeface="Cambria Math" panose="02040503050406030204" pitchFamily="18" charset="0"/>
                        </a:rPr>
                        <m:t>=−2.</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971550" y="2682875"/>
                <a:ext cx="5184775" cy="1520825"/>
              </a:xfrm>
              <a:prstGeom prst="rect">
                <a:avLst/>
              </a:prstGeom>
              <a:blipFill rotWithShape="1">
                <a:blip r:embed="rId4"/>
                <a:stretch>
                  <a:fillRect/>
                </a:stretch>
              </a:blipFill>
            </p:spPr>
            <p:txBody>
              <a:bodyPr/>
              <a:lstStyle/>
              <a:p>
                <a:r>
                  <a:rPr lang="zh-CN" altLang="en-US">
                    <a:noFill/>
                  </a:rPr>
                  <a:t> </a:t>
                </a:r>
              </a:p>
            </p:txBody>
          </p:sp>
        </mc:Fallback>
      </mc:AlternateContent>
      <p:sp>
        <p:nvSpPr>
          <p:cNvPr id="15" name="文本框 14"/>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p:grpSp>
        <p:nvGrpSpPr>
          <p:cNvPr id="3" name="Group 7"/>
          <p:cNvGrpSpPr/>
          <p:nvPr/>
        </p:nvGrpSpPr>
        <p:grpSpPr bwMode="auto">
          <a:xfrm>
            <a:off x="1014950" y="1692722"/>
            <a:ext cx="3533776" cy="371475"/>
            <a:chOff x="340" y="665"/>
            <a:chExt cx="2226" cy="234"/>
          </a:xfrm>
        </p:grpSpPr>
        <p:sp>
          <p:nvSpPr>
            <p:cNvPr id="4" name="Rectangle 10"/>
            <p:cNvSpPr>
              <a:spLocks noChangeArrowheads="1"/>
            </p:cNvSpPr>
            <p:nvPr/>
          </p:nvSpPr>
          <p:spPr bwMode="auto">
            <a:xfrm>
              <a:off x="340" y="665"/>
              <a:ext cx="84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dirty="0">
                  <a:solidFill>
                    <a:sysClr val="windowText" lastClr="000000"/>
                  </a:solidFill>
                  <a:latin typeface="宋体" panose="02010600030101010101" pitchFamily="2" charset="-122"/>
                </a:rPr>
                <a:t>【</a:t>
              </a:r>
              <a:r>
                <a:rPr lang="zh-CN" altLang="en-US" dirty="0">
                  <a:solidFill>
                    <a:sysClr val="windowText" lastClr="000000"/>
                  </a:solidFill>
                  <a:latin typeface="宋体" panose="02010600030101010101" pitchFamily="2" charset="-122"/>
                </a:rPr>
                <a:t>例</a:t>
              </a:r>
              <a:r>
                <a:rPr lang="en-US" altLang="zh-CN" dirty="0">
                  <a:solidFill>
                    <a:sysClr val="windowText" lastClr="000000"/>
                  </a:solidFill>
                  <a:latin typeface="宋体" panose="02010600030101010101" pitchFamily="2" charset="-122"/>
                </a:rPr>
                <a:t>】</a:t>
              </a:r>
              <a:r>
                <a:rPr lang="zh-CN" altLang="en-US" dirty="0">
                  <a:solidFill>
                    <a:sysClr val="windowText" lastClr="000000"/>
                  </a:solidFill>
                  <a:latin typeface="宋体" panose="02010600030101010101" pitchFamily="2" charset="-122"/>
                </a:rPr>
                <a:t>已知</a:t>
              </a:r>
            </a:p>
          </p:txBody>
        </p:sp>
        <p:sp>
          <p:nvSpPr>
            <p:cNvPr id="5" name="Rectangle 11"/>
            <p:cNvSpPr>
              <a:spLocks noChangeArrowheads="1"/>
            </p:cNvSpPr>
            <p:nvPr/>
          </p:nvSpPr>
          <p:spPr bwMode="auto">
            <a:xfrm>
              <a:off x="2159" y="666"/>
              <a:ext cx="40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nb-NO" dirty="0">
                  <a:solidFill>
                    <a:sysClr val="windowText" lastClr="000000"/>
                  </a:solidFill>
                  <a:latin typeface="宋体" panose="02010600030101010101" pitchFamily="2" charset="-122"/>
                </a:rPr>
                <a:t>，求</a:t>
              </a:r>
            </a:p>
          </p:txBody>
        </p:sp>
      </p:grpSp>
      <mc:AlternateContent xmlns:mc="http://schemas.openxmlformats.org/markup-compatibility/2006" xmlns:a14="http://schemas.microsoft.com/office/drawing/2010/main">
        <mc:Choice Requires="a14">
          <p:sp>
            <p:nvSpPr>
              <p:cNvPr id="6" name="文本框 5"/>
              <p:cNvSpPr txBox="1"/>
              <p:nvPr/>
            </p:nvSpPr>
            <p:spPr>
              <a:xfrm>
                <a:off x="4428868" y="1687764"/>
                <a:ext cx="746398" cy="3748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zh-CN" altLang="en-US" i="1" smtClean="0">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𝐀</m:t>
                          </m:r>
                          <m:r>
                            <a:rPr lang="zh-CN" altLang="en-US" i="1">
                              <a:solidFill>
                                <a:srgbClr val="000000"/>
                              </a:solidFill>
                              <a:latin typeface="Cambria Math" panose="02040503050406030204" pitchFamily="18" charset="0"/>
                            </a:rPr>
                            <m:t>𝑡</m:t>
                          </m:r>
                        </m:sup>
                      </m:sSup>
                    </m:oMath>
                  </m:oMathPara>
                </a14:m>
                <a:endParaRPr lang="zh-CN" altLang="en-US" dirty="0"/>
              </a:p>
            </p:txBody>
          </p:sp>
        </mc:Choice>
        <mc:Fallback xmlns="">
          <p:sp>
            <p:nvSpPr>
              <p:cNvPr id="6" name="文本框 5"/>
              <p:cNvSpPr txBox="1">
                <a:spLocks noRot="1" noChangeAspect="1" noMove="1" noResize="1" noEditPoints="1" noAdjustHandles="1" noChangeArrowheads="1" noChangeShapeType="1" noTextEdit="1"/>
              </p:cNvSpPr>
              <p:nvPr/>
            </p:nvSpPr>
            <p:spPr>
              <a:xfrm>
                <a:off x="4428868" y="1687764"/>
                <a:ext cx="746398" cy="374846"/>
              </a:xfrm>
              <a:prstGeom prst="rect">
                <a:avLst/>
              </a:prstGeom>
              <a:blipFill rotWithShape="1">
                <a:blip r:embed="rId5"/>
                <a:stretch>
                  <a:fillRect l="-51" t="-152" r="2" b="3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p:cNvSpPr txBox="1"/>
              <p:nvPr/>
            </p:nvSpPr>
            <p:spPr>
              <a:xfrm>
                <a:off x="2411760" y="1598061"/>
                <a:ext cx="2088128" cy="554254"/>
              </a:xfrm>
              <a:prstGeom prst="rect">
                <a:avLst/>
              </a:prstGeom>
              <a:noFill/>
            </p:spPr>
            <p:txBody>
              <a:bodyPr wrap="square">
                <a:spAutoFit/>
              </a:bodyPr>
              <a:lstStyle/>
              <a:p>
                <a:r>
                  <a:rPr lang="en-US" altLang="zh-CN" i="1" dirty="0">
                    <a:solidFill>
                      <a:srgbClr val="000000"/>
                    </a:solidFill>
                  </a:rPr>
                  <a:t>A</a:t>
                </a:r>
                <a14:m>
                  <m:oMath xmlns:m="http://schemas.openxmlformats.org/officeDocument/2006/math">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en-US" altLang="zh-CN" b="0" i="1" smtClean="0">
                                  <a:solidFill>
                                    <a:srgbClr val="000000"/>
                                  </a:solidFill>
                                  <a:latin typeface="Cambria Math" panose="02040503050406030204" pitchFamily="18" charset="0"/>
                                </a:rPr>
                                <m:t>0</m:t>
                              </m:r>
                            </m:e>
                            <m:e>
                              <m:r>
                                <a:rPr lang="en-US" altLang="zh-CN" b="0" i="1" smtClean="0">
                                  <a:solidFill>
                                    <a:srgbClr val="000000"/>
                                  </a:solidFill>
                                  <a:latin typeface="Cambria Math" panose="02040503050406030204" pitchFamily="18" charset="0"/>
                                </a:rPr>
                                <m:t>1</m:t>
                              </m:r>
                            </m:e>
                          </m:mr>
                          <m:mr>
                            <m:e>
                              <m:r>
                                <a:rPr lang="en-US" altLang="zh-CN" b="0" i="1" smtClean="0">
                                  <a:solidFill>
                                    <a:srgbClr val="000000"/>
                                  </a:solidFill>
                                  <a:latin typeface="Cambria Math" panose="02040503050406030204" pitchFamily="18" charset="0"/>
                                </a:rPr>
                                <m:t>−2</m:t>
                              </m:r>
                            </m:e>
                            <m:e>
                              <m:r>
                                <a:rPr lang="en-US" altLang="zh-CN" b="0" i="1" smtClean="0">
                                  <a:solidFill>
                                    <a:srgbClr val="000000"/>
                                  </a:solidFill>
                                  <a:latin typeface="Cambria Math" panose="02040503050406030204" pitchFamily="18" charset="0"/>
                                </a:rPr>
                                <m:t>−3</m:t>
                              </m:r>
                            </m:e>
                          </m:mr>
                        </m:m>
                      </m:e>
                    </m:d>
                  </m:oMath>
                </a14:m>
                <a:endParaRPr lang="zh-CN" alt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2411760" y="1598061"/>
                <a:ext cx="2088128" cy="554254"/>
              </a:xfrm>
              <a:prstGeom prst="rect">
                <a:avLst/>
              </a:prstGeom>
              <a:blipFill rotWithShape="1">
                <a:blip r:embed="rId6"/>
                <a:stretch>
                  <a:fillRect l="-1" t="-72" r="13" b="54"/>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2"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1563688" y="1059582"/>
                <a:ext cx="6464697" cy="335195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smtClean="0">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𝐴𝑡</m:t>
                          </m:r>
                        </m:sup>
                      </m:sSup>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𝑎</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𝐼</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𝑎</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oMath>
                  </m:oMathPara>
                </a14:m>
                <a:endParaRPr lang="en-US" altLang="zh-CN" i="1" dirty="0">
                  <a:solidFill>
                    <a:srgbClr val="000000"/>
                  </a:solidFill>
                  <a:latin typeface="Cambria Math" panose="02040503050406030204" pitchFamily="18" charset="0"/>
                </a:endParaRPr>
              </a:p>
              <a:p>
                <a:pPr/>
                <a:br>
                  <a:rPr lang="zh-CN" alt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d>
                        <m:dPr>
                          <m:begChr m:val="["/>
                          <m:endChr m:val="]"/>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𝑎</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e>
                            </m:m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𝑎</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e>
                            </m:mr>
                          </m:m>
                        </m:e>
                      </m:d>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𝜆</m:t>
                                        </m:r>
                                      </m:e>
                                      <m:sub>
                                        <m:r>
                                          <a:rPr lang="zh-CN" altLang="en-US" i="1">
                                            <a:solidFill>
                                              <a:srgbClr val="000000"/>
                                            </a:solidFill>
                                            <a:latin typeface="Cambria Math" panose="02040503050406030204" pitchFamily="18" charset="0"/>
                                          </a:rPr>
                                          <m:t>1</m:t>
                                        </m:r>
                                      </m:sub>
                                    </m:sSub>
                                  </m:e>
                                </m:mr>
                                <m:mr>
                                  <m:e>
                                    <m:r>
                                      <a:rPr lang="zh-CN" altLang="en-US" i="1">
                                        <a:solidFill>
                                          <a:srgbClr val="000000"/>
                                        </a:solidFill>
                                        <a:latin typeface="Cambria Math" panose="02040503050406030204" pitchFamily="18" charset="0"/>
                                      </a:rPr>
                                      <m:t>1</m:t>
                                    </m:r>
                                  </m:e>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𝜆</m:t>
                                        </m:r>
                                      </m:e>
                                      <m:sub>
                                        <m:r>
                                          <a:rPr lang="zh-CN" altLang="en-US" i="1">
                                            <a:solidFill>
                                              <a:srgbClr val="000000"/>
                                            </a:solidFill>
                                            <a:latin typeface="Cambria Math" panose="02040503050406030204" pitchFamily="18" charset="0"/>
                                          </a:rPr>
                                          <m:t>2</m:t>
                                        </m:r>
                                      </m:sub>
                                    </m:sSub>
                                  </m:e>
                                </m:mr>
                              </m:m>
                            </m:e>
                          </m:d>
                        </m:e>
                        <m:sup>
                          <m:r>
                            <a:rPr lang="zh-CN" altLang="en-US" i="1">
                              <a:solidFill>
                                <a:srgbClr val="000000"/>
                              </a:solidFill>
                              <a:latin typeface="Cambria Math" panose="02040503050406030204" pitchFamily="18" charset="0"/>
                            </a:rPr>
                            <m:t>−1</m:t>
                          </m:r>
                        </m:sup>
                      </m:sSup>
                      <m:m>
                        <m:mPr>
                          <m:plcHide m:val="on"/>
                          <m:mcs>
                            <m:mc>
                              <m:mcPr>
                                <m:count m:val="1"/>
                                <m:mcJc m:val="center"/>
                              </m:mcPr>
                            </m:mc>
                          </m:mcs>
                          <m:ctrlPr>
                            <a:rPr lang="zh-CN" altLang="en-US" i="1">
                              <a:solidFill>
                                <a:srgbClr val="000000"/>
                              </a:solidFill>
                              <a:latin typeface="Cambria Math" panose="02040503050406030204" pitchFamily="18" charset="0"/>
                            </a:rPr>
                          </m:ctrlPr>
                        </m:mPr>
                        <m:mr>
                          <m:e>
                            <m:d>
                              <m:dPr>
                                <m:begChr m:val="["/>
                                <m:endChr m:val="]"/>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𝜆</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𝑡</m:t>
                                          </m:r>
                                        </m:sup>
                                      </m:sSup>
                                    </m:e>
                                  </m:mr>
                                  <m:mr>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𝜆</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𝑡</m:t>
                                          </m:r>
                                        </m:sup>
                                      </m:sSup>
                                    </m:e>
                                  </m:mr>
                                </m:m>
                              </m:e>
                            </m:d>
                          </m:e>
                        </m:mr>
                      </m:m>
                    </m:oMath>
                  </m:oMathPara>
                </a14:m>
                <a:endParaRPr lang="en-US" altLang="zh-CN" i="1" dirty="0">
                  <a:solidFill>
                    <a:srgbClr val="000000"/>
                  </a:solidFill>
                  <a:latin typeface="Cambria Math" panose="02040503050406030204" pitchFamily="18" charset="0"/>
                </a:endParaRPr>
              </a:p>
              <a:p>
                <a:pPr/>
                <a:br>
                  <a:rPr lang="zh-CN" alt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d>
                        <m:dPr>
                          <m:begChr m:val="["/>
                          <m:endChr m:val="]"/>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𝑎</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e>
                            </m:m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𝑎</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e>
                            </m:mr>
                          </m:m>
                        </m:e>
                      </m:d>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−2</m:t>
                                    </m:r>
                                  </m:e>
                                </m:mr>
                              </m:m>
                            </m:e>
                          </m:d>
                        </m:e>
                        <m:sup>
                          <m:r>
                            <a:rPr lang="zh-CN" altLang="en-US" i="1">
                              <a:solidFill>
                                <a:srgbClr val="000000"/>
                              </a:solidFill>
                              <a:latin typeface="Cambria Math" panose="02040503050406030204" pitchFamily="18" charset="0"/>
                            </a:rPr>
                            <m:t>−1</m:t>
                          </m:r>
                        </m:sup>
                      </m:sSup>
                      <m:d>
                        <m:dPr>
                          <m:begChr m:val="["/>
                          <m:endChr m:val="]"/>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e>
                            </m:mr>
                            <m:mr>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mr>
                          </m:m>
                        </m:e>
                      </m:d>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−1</m:t>
                                </m:r>
                              </m:e>
                            </m:mr>
                          </m:m>
                        </m:e>
                      </m:d>
                      <m:d>
                        <m:dPr>
                          <m:begChr m:val="["/>
                          <m:endChr m:val="]"/>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e>
                            </m:mr>
                            <m:mr>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mr>
                          </m:m>
                        </m:e>
                      </m:d>
                    </m:oMath>
                  </m:oMathPara>
                </a14:m>
                <a:endParaRPr lang="en-US" altLang="zh-CN" i="1" dirty="0">
                  <a:solidFill>
                    <a:srgbClr val="000000"/>
                  </a:solidFill>
                  <a:latin typeface="Cambria Math" panose="02040503050406030204" pitchFamily="18" charset="0"/>
                </a:endParaRPr>
              </a:p>
              <a:p>
                <a:pPr/>
                <a:br>
                  <a:rPr lang="zh-CN" alt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a:rPr lang="en-US" altLang="zh-CN" b="0" i="1" smtClean="0">
                          <a:solidFill>
                            <a:srgbClr val="000000"/>
                          </a:solidFill>
                          <a:latin typeface="Cambria Math" panose="02040503050406030204" pitchFamily="18" charset="0"/>
                        </a:rPr>
                        <m:t>    </m:t>
                      </m:r>
                      <m:m>
                        <m:mPr>
                          <m:plcHide m:val="on"/>
                          <m:mcs>
                            <m:mc>
                              <m:mcPr>
                                <m:count m:val="3"/>
                                <m:mcJc m:val="center"/>
                              </m:mcPr>
                            </m:mc>
                          </m:mcs>
                          <m:ctrlPr>
                            <a:rPr lang="zh-CN" altLang="en-US" i="1">
                              <a:solidFill>
                                <a:srgbClr val="000000"/>
                              </a:solidFill>
                              <a:latin typeface="Cambria Math" panose="02040503050406030204" pitchFamily="18" charset="0"/>
                            </a:rPr>
                          </m:ctrlPr>
                        </m:mPr>
                        <m:mr>
                          <m:e/>
                          <m:e/>
                          <m:e>
                            <m:r>
                              <a:rPr lang="zh-CN" altLang="en-US" i="1">
                                <a:solidFill>
                                  <a:srgbClr val="000000"/>
                                </a:solidFill>
                                <a:latin typeface="Cambria Math" panose="02040503050406030204" pitchFamily="18" charset="0"/>
                              </a:rPr>
                              <m:t>=</m:t>
                            </m:r>
                          </m:e>
                        </m:mr>
                      </m:m>
                      <m:d>
                        <m:dPr>
                          <m:begChr m:val="["/>
                          <m:endChr m:val="]"/>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2</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mr>
                            <m:mr>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563688" y="1059582"/>
                <a:ext cx="6464697" cy="3351956"/>
              </a:xfrm>
              <a:prstGeom prst="rect">
                <a:avLst/>
              </a:prstGeom>
              <a:blipFill rotWithShape="1">
                <a:blip r:embed="rId4"/>
                <a:stretch>
                  <a:fillRect l="-5" t="-12" r="1" b="6"/>
                </a:stretch>
              </a:blipFill>
            </p:spPr>
            <p:txBody>
              <a:bodyPr/>
              <a:lstStyle/>
              <a:p>
                <a:r>
                  <a:rPr lang="zh-CN" altLang="en-US">
                    <a:noFill/>
                  </a:rPr>
                  <a:t> </a:t>
                </a:r>
              </a:p>
            </p:txBody>
          </p:sp>
        </mc:Fallback>
      </mc:AlternateContent>
      <p:sp>
        <p:nvSpPr>
          <p:cNvPr id="10" name="文本框 9"/>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8"/>
            <a:ext cx="388843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3" y="995808"/>
            <a:ext cx="6641767" cy="858377"/>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系统状态空间分析的目的是要揭示系统状态的运动规律和基本特性。</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通常对系统进行定量和定性两方面的分析。</a:t>
            </a:r>
            <a:endParaRPr lang="en-US" altLang="zh-CN" dirty="0">
              <a:solidFill>
                <a:sysClr val="windowText" lastClr="000000"/>
              </a:solidFill>
              <a:latin typeface="宋体" panose="02010600030101010101" pitchFamily="2" charset="-122"/>
              <a:ea typeface="宋体" panose="02010600030101010101" pitchFamily="2" charset="-122"/>
            </a:endParaRPr>
          </a:p>
        </p:txBody>
      </p:sp>
      <p:sp>
        <p:nvSpPr>
          <p:cNvPr id="29" name="矩形 28"/>
          <p:cNvSpPr/>
          <p:nvPr/>
        </p:nvSpPr>
        <p:spPr>
          <a:xfrm>
            <a:off x="798349" y="2215827"/>
            <a:ext cx="6641767"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关键的性质：</a:t>
            </a:r>
            <a:r>
              <a:rPr lang="en-US" altLang="zh-CN" b="1" dirty="0">
                <a:solidFill>
                  <a:srgbClr val="0000FF"/>
                </a:solidFill>
                <a:latin typeface="宋体" panose="02010600030101010101" pitchFamily="2" charset="-122"/>
                <a:ea typeface="宋体" panose="02010600030101010101" pitchFamily="2" charset="-122"/>
                <a:cs typeface="Arial" panose="020B0604020202020204" pitchFamily="34" charset="0"/>
              </a:rPr>
              <a:t>1</a:t>
            </a:r>
            <a:r>
              <a:rPr lang="zh-CN" altLang="en-US" b="1" dirty="0">
                <a:solidFill>
                  <a:srgbClr val="0000FF"/>
                </a:solidFill>
                <a:latin typeface="宋体" panose="02010600030101010101" pitchFamily="2" charset="-122"/>
                <a:ea typeface="宋体" panose="02010600030101010101" pitchFamily="2" charset="-122"/>
                <a:cs typeface="Arial" panose="020B0604020202020204" pitchFamily="34" charset="0"/>
              </a:rPr>
              <a:t>、可控性；</a:t>
            </a:r>
            <a:r>
              <a:rPr lang="en-US" altLang="zh-CN" b="1" dirty="0">
                <a:solidFill>
                  <a:srgbClr val="0000FF"/>
                </a:solidFill>
                <a:latin typeface="宋体" panose="02010600030101010101" pitchFamily="2" charset="-122"/>
                <a:ea typeface="宋体" panose="02010600030101010101" pitchFamily="2" charset="-122"/>
                <a:cs typeface="Arial" panose="020B0604020202020204" pitchFamily="34" charset="0"/>
              </a:rPr>
              <a:t>2</a:t>
            </a:r>
            <a:r>
              <a:rPr lang="zh-CN" altLang="en-US" b="1" dirty="0">
                <a:solidFill>
                  <a:srgbClr val="0000FF"/>
                </a:solidFill>
                <a:latin typeface="宋体" panose="02010600030101010101" pitchFamily="2" charset="-122"/>
                <a:ea typeface="宋体" panose="02010600030101010101" pitchFamily="2" charset="-122"/>
                <a:cs typeface="Arial" panose="020B0604020202020204" pitchFamily="34" charset="0"/>
              </a:rPr>
              <a:t>、可观测性；</a:t>
            </a:r>
            <a:r>
              <a:rPr lang="en-US" altLang="zh-CN" b="1" dirty="0">
                <a:solidFill>
                  <a:srgbClr val="0000FF"/>
                </a:solidFill>
                <a:latin typeface="宋体" panose="02010600030101010101" pitchFamily="2" charset="-122"/>
                <a:ea typeface="宋体" panose="02010600030101010101" pitchFamily="2" charset="-122"/>
                <a:cs typeface="Arial" panose="020B0604020202020204" pitchFamily="34" charset="0"/>
              </a:rPr>
              <a:t>3</a:t>
            </a:r>
            <a:r>
              <a:rPr lang="zh-CN" altLang="en-US" b="1" dirty="0">
                <a:solidFill>
                  <a:srgbClr val="0000FF"/>
                </a:solidFill>
                <a:latin typeface="宋体" panose="02010600030101010101" pitchFamily="2" charset="-122"/>
                <a:ea typeface="宋体" panose="02010600030101010101" pitchFamily="2" charset="-122"/>
                <a:cs typeface="Arial" panose="020B0604020202020204" pitchFamily="34" charset="0"/>
              </a:rPr>
              <a:t>、稳定性；</a:t>
            </a:r>
          </a:p>
        </p:txBody>
      </p:sp>
      <p:sp>
        <p:nvSpPr>
          <p:cNvPr id="30" name="矩形 29"/>
          <p:cNvSpPr/>
          <p:nvPr/>
        </p:nvSpPr>
        <p:spPr>
          <a:xfrm>
            <a:off x="798349" y="3289316"/>
            <a:ext cx="6641767" cy="858377"/>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系统分析的目的：定量地确定系统状态的变化规律，从而对系统的实际运动过程做出精确的估计。</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828675" y="1079500"/>
                <a:ext cx="7055693" cy="350847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𝐴𝑡</m:t>
                          </m:r>
                        </m:sup>
                      </m:sSup>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𝑎</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𝐼</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𝑎</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oMath>
                  </m:oMathPara>
                </a14:m>
                <a:endParaRPr lang="en-US" altLang="zh-CN" i="1" dirty="0">
                  <a:solidFill>
                    <a:srgbClr val="000000"/>
                  </a:solidFill>
                  <a:latin typeface="Cambria Math" panose="02040503050406030204" pitchFamily="18" charset="0"/>
                </a:endParaRPr>
              </a:p>
              <a:p>
                <a:pPr/>
                <a:br>
                  <a:rPr lang="zh-CN" alt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m>
                        <m:mPr>
                          <m:plcHide m:val="on"/>
                          <m:mcs>
                            <m:mc>
                              <m:mcPr>
                                <m:count m:val="2"/>
                                <m:mcJc m:val="center"/>
                              </m:mcPr>
                            </m:mc>
                          </m:mcs>
                          <m:ctrlPr>
                            <a:rPr lang="zh-CN" altLang="en-US" i="1">
                              <a:solidFill>
                                <a:srgbClr val="000000"/>
                              </a:solidFill>
                              <a:latin typeface="Cambria Math" panose="02040503050406030204" pitchFamily="18" charset="0"/>
                            </a:rPr>
                          </m:ctrlPr>
                        </m:mPr>
                        <m:mr>
                          <m:e/>
                          <m:e>
                            <m:r>
                              <a:rPr lang="zh-CN" altLang="en-US" i="1">
                                <a:solidFill>
                                  <a:srgbClr val="000000"/>
                                </a:solidFill>
                                <a:latin typeface="Cambria Math" panose="02040503050406030204" pitchFamily="18" charset="0"/>
                              </a:rPr>
                              <m:t>=(2</m:t>
                            </m:r>
                          </m:e>
                        </m:mr>
                      </m:m>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−3</m:t>
                                </m:r>
                              </m:e>
                            </m:mr>
                          </m:m>
                        </m:e>
                      </m:d>
                    </m:oMath>
                  </m:oMathPara>
                </a14:m>
                <a:endParaRPr lang="en-US" altLang="zh-CN" i="1" dirty="0">
                  <a:solidFill>
                    <a:srgbClr val="000000"/>
                  </a:solidFill>
                  <a:latin typeface="Cambria Math" panose="02040503050406030204" pitchFamily="18" charset="0"/>
                </a:endParaRPr>
              </a:p>
              <a:p>
                <a:pPr/>
                <a:br>
                  <a:rPr lang="zh-CN" alt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m>
                        <m:mPr>
                          <m:plcHide m:val="on"/>
                          <m:mcs>
                            <m:mc>
                              <m:mcPr>
                                <m:count m:val="2"/>
                                <m:mcJc m:val="center"/>
                              </m:mcPr>
                            </m:mc>
                          </m:mcs>
                          <m:ctrlPr>
                            <a:rPr lang="zh-CN" altLang="en-US" i="1">
                              <a:solidFill>
                                <a:srgbClr val="000000"/>
                              </a:solidFill>
                              <a:latin typeface="Cambria Math" panose="02040503050406030204" pitchFamily="18" charset="0"/>
                            </a:rPr>
                          </m:ctrlPr>
                        </m:mPr>
                        <m:mr>
                          <m:e/>
                          <m:e>
                            <m:r>
                              <a:rPr lang="zh-CN" altLang="en-US" i="1">
                                <a:solidFill>
                                  <a:srgbClr val="000000"/>
                                </a:solidFill>
                                <a:latin typeface="Cambria Math" panose="02040503050406030204" pitchFamily="18" charset="0"/>
                              </a:rPr>
                              <m:t>=</m:t>
                            </m:r>
                          </m:e>
                        </m:mr>
                      </m:m>
                      <m:d>
                        <m:dPr>
                          <m:begChr m:val="["/>
                          <m:endChr m:val="]"/>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2</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mr>
                            <m:mr>
                              <m:e>
                                <m:r>
                                  <a:rPr lang="zh-CN" altLang="en-US" i="1">
                                    <a:solidFill>
                                      <a:srgbClr val="000000"/>
                                    </a:solidFill>
                                    <a:latin typeface="Cambria Math" panose="02040503050406030204" pitchFamily="18" charset="0"/>
                                  </a:rPr>
                                  <m:t>−2</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+2</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e>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+2</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828675" y="1079500"/>
                <a:ext cx="7055693" cy="3508474"/>
              </a:xfrm>
              <a:prstGeom prst="rect">
                <a:avLst/>
              </a:prstGeom>
              <a:blipFill rotWithShape="1">
                <a:blip r:embed="rId4"/>
                <a:stretch>
                  <a:fillRect r="3" b="3"/>
                </a:stretch>
              </a:blipFill>
            </p:spPr>
            <p:txBody>
              <a:bodyPr/>
              <a:lstStyle/>
              <a:p>
                <a:r>
                  <a:rPr lang="zh-CN" altLang="en-US">
                    <a:noFill/>
                  </a:rPr>
                  <a:t> </a:t>
                </a:r>
              </a:p>
            </p:txBody>
          </p:sp>
        </mc:Fallback>
      </mc:AlternateContent>
      <p:sp>
        <p:nvSpPr>
          <p:cNvPr id="10" name="文本框 9"/>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71599" y="849278"/>
            <a:ext cx="6641767" cy="442878"/>
          </a:xfrm>
          <a:prstGeom prst="rect">
            <a:avLst/>
          </a:prstGeom>
          <a:noFill/>
        </p:spPr>
        <p:txBody>
          <a:bodyPr wrap="square">
            <a:spAutoFit/>
          </a:bodyPr>
          <a:lstStyle/>
          <a:p>
            <a:pPr>
              <a:lnSpc>
                <a:spcPct val="150000"/>
              </a:lnSpc>
            </a:pPr>
            <a:r>
              <a:rPr lang="en-US" altLang="zh-CN" b="1" dirty="0">
                <a:solidFill>
                  <a:sysClr val="windowText" lastClr="000000"/>
                </a:solidFill>
                <a:latin typeface="宋体" panose="02010600030101010101" pitchFamily="2" charset="-122"/>
                <a:ea typeface="宋体" panose="02010600030101010101" pitchFamily="2" charset="-122"/>
              </a:rPr>
              <a:t>2.1.3  </a:t>
            </a:r>
            <a:r>
              <a:rPr lang="zh-CN" altLang="en-US" b="1" dirty="0">
                <a:solidFill>
                  <a:sysClr val="windowText" lastClr="000000"/>
                </a:solidFill>
                <a:latin typeface="宋体" panose="02010600030101010101" pitchFamily="2" charset="-122"/>
                <a:ea typeface="宋体" panose="02010600030101010101" pitchFamily="2" charset="-122"/>
              </a:rPr>
              <a:t>非齐次状态方程的解</a:t>
            </a:r>
            <a:endParaRPr lang="zh-CN" altLang="en-US" b="1"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sp>
        <p:nvSpPr>
          <p:cNvPr id="29" name="矩形 28"/>
          <p:cNvSpPr/>
          <p:nvPr/>
        </p:nvSpPr>
        <p:spPr>
          <a:xfrm>
            <a:off x="771598" y="1429120"/>
            <a:ext cx="6641767" cy="1273875"/>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下面讨论线性定常系统在外加控</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制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u</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t</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作用</a:t>
            </a:r>
            <a:r>
              <a:rPr lang="zh-CN" altLang="en-US" dirty="0">
                <a:solidFill>
                  <a:sysClr val="windowText" lastClr="000000"/>
                </a:solidFill>
                <a:latin typeface="宋体" panose="02010600030101010101" pitchFamily="2" charset="-122"/>
                <a:ea typeface="宋体" panose="02010600030101010101" pitchFamily="2" charset="-122"/>
              </a:rPr>
              <a:t>下的强制运动。此时状态方程为非齐次矩阵微分方程，即</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sp>
        <p:nvSpPr>
          <p:cNvPr id="30" name="矩形 29"/>
          <p:cNvSpPr/>
          <p:nvPr/>
        </p:nvSpPr>
        <p:spPr>
          <a:xfrm>
            <a:off x="800125" y="3005676"/>
            <a:ext cx="6641767" cy="1689373"/>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式中：</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x——n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维状态向量</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u——r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维输入或控制向量</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A——n*n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常系数矩阵</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B——n*n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常系数矩阵</a:t>
            </a:r>
            <a:endPar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3276600" y="2322512"/>
                <a:ext cx="2591544" cy="75329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𝐵𝑢</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3276600" y="2322512"/>
                <a:ext cx="2591544" cy="753293"/>
              </a:xfrm>
              <a:prstGeom prst="rect">
                <a:avLst/>
              </a:prstGeom>
              <a:blipFill rotWithShape="1">
                <a:blip r:embed="rId4"/>
                <a:stretch>
                  <a:fillRect t="-42" r="4" b="66"/>
                </a:stretch>
              </a:blipFill>
            </p:spPr>
            <p:txBody>
              <a:bodyPr/>
              <a:lstStyle/>
              <a:p>
                <a:r>
                  <a:rPr lang="zh-CN" altLang="en-US">
                    <a:noFill/>
                  </a:rPr>
                  <a:t> </a:t>
                </a:r>
              </a:p>
            </p:txBody>
          </p:sp>
        </mc:Fallback>
      </mc:AlternateContent>
      <p:sp>
        <p:nvSpPr>
          <p:cNvPr id="10" name="文本框 9"/>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30"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3" y="995808"/>
            <a:ext cx="6641767" cy="858377"/>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求解非齐次状态方程一般有两种方法，即一般法和拉氏变换法。</a:t>
            </a:r>
            <a:endParaRPr lang="en-US" altLang="zh-CN"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1</a:t>
            </a:r>
            <a:r>
              <a:rPr lang="zh-CN" altLang="en-US" dirty="0">
                <a:solidFill>
                  <a:sysClr val="windowText" lastClr="000000"/>
                </a:solidFill>
                <a:latin typeface="宋体" panose="02010600030101010101" pitchFamily="2" charset="-122"/>
                <a:ea typeface="宋体" panose="02010600030101010101" pitchFamily="2" charset="-122"/>
              </a:rPr>
              <a:t>、一般法</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sp>
        <p:nvSpPr>
          <p:cNvPr id="29" name="矩形 28"/>
          <p:cNvSpPr/>
          <p:nvPr/>
        </p:nvSpPr>
        <p:spPr>
          <a:xfrm>
            <a:off x="796751" y="1830465"/>
            <a:ext cx="6641767"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将非齐次状态方程改写为如下形式</a:t>
            </a:r>
            <a:endPar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3363913" y="2274888"/>
                <a:ext cx="2116137" cy="5365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𝐵𝑢</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3363913" y="2274888"/>
                <a:ext cx="2116137" cy="536575"/>
              </a:xfrm>
              <a:prstGeom prst="rect">
                <a:avLst/>
              </a:prstGeom>
              <a:blipFill rotWithShape="1">
                <a:blip r:embed="rId4"/>
                <a:stretch>
                  <a:fillRect l="-15" t="-59" b="59"/>
                </a:stretch>
              </a:blipFill>
            </p:spPr>
            <p:txBody>
              <a:bodyPr/>
              <a:lstStyle/>
              <a:p>
                <a:r>
                  <a:rPr lang="zh-CN" altLang="en-US">
                    <a:noFill/>
                  </a:rPr>
                  <a:t> </a:t>
                </a:r>
              </a:p>
            </p:txBody>
          </p:sp>
        </mc:Fallback>
      </mc:AlternateContent>
      <p:grpSp>
        <p:nvGrpSpPr>
          <p:cNvPr id="4" name="组合 3"/>
          <p:cNvGrpSpPr/>
          <p:nvPr/>
        </p:nvGrpSpPr>
        <p:grpSpPr>
          <a:xfrm>
            <a:off x="796751" y="2747382"/>
            <a:ext cx="6641767" cy="525960"/>
            <a:chOff x="796750" y="2834304"/>
            <a:chExt cx="6641767" cy="525960"/>
          </a:xfrm>
        </p:grpSpPr>
        <p:sp>
          <p:nvSpPr>
            <p:cNvPr id="30" name="矩形 29"/>
            <p:cNvSpPr/>
            <p:nvPr/>
          </p:nvSpPr>
          <p:spPr>
            <a:xfrm>
              <a:off x="796750" y="2834304"/>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式两边同时左乘      得</a:t>
              </a:r>
            </a:p>
          </p:txBody>
        </p:sp>
        <mc:AlternateContent xmlns:mc="http://schemas.openxmlformats.org/markup-compatibility/2006" xmlns:a14="http://schemas.microsoft.com/office/drawing/2010/main">
          <mc:Choice Requires="a14">
            <p:sp>
              <p:nvSpPr>
                <p:cNvPr id="3" name="对象 2"/>
                <p:cNvSpPr txBox="1"/>
                <p:nvPr/>
              </p:nvSpPr>
              <p:spPr>
                <a:xfrm>
                  <a:off x="2541263" y="2909414"/>
                  <a:ext cx="593725" cy="45085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𝐴𝑡</m:t>
                            </m:r>
                          </m:sup>
                        </m:sSup>
                      </m:oMath>
                    </m:oMathPara>
                  </a14:m>
                  <a:endParaRPr lang="zh-CN" altLang="en-US" dirty="0"/>
                </a:p>
              </p:txBody>
            </p:sp>
          </mc:Choice>
          <mc:Fallback xmlns="">
            <p:sp>
              <p:nvSpPr>
                <p:cNvPr id="3" name="对象 2"/>
                <p:cNvSpPr txBox="1">
                  <a:spLocks noRot="1" noChangeAspect="1" noMove="1" noResize="1" noEditPoints="1" noAdjustHandles="1" noChangeArrowheads="1" noChangeShapeType="1" noTextEdit="1"/>
                </p:cNvSpPr>
                <p:nvPr/>
              </p:nvSpPr>
              <p:spPr>
                <a:xfrm>
                  <a:off x="2541263" y="2909414"/>
                  <a:ext cx="593725" cy="450850"/>
                </a:xfrm>
                <a:prstGeom prst="rect">
                  <a:avLst/>
                </a:prstGeom>
                <a:blipFill rotWithShape="1">
                  <a:blip r:embed="rId5"/>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5" name="对象 4"/>
              <p:cNvSpPr txBox="1"/>
              <p:nvPr/>
            </p:nvSpPr>
            <p:spPr>
              <a:xfrm>
                <a:off x="2771268" y="3273342"/>
                <a:ext cx="4667250" cy="7270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𝐴𝑡</m:t>
                          </m:r>
                        </m:sup>
                      </m:sSup>
                      <m:d>
                        <m:dPr>
                          <m:ctrlPr>
                            <a:rPr lang="zh-CN" altLang="en-US" i="1">
                              <a:solidFill>
                                <a:srgbClr val="000000"/>
                              </a:solidFill>
                              <a:latin typeface="Cambria Math" panose="02040503050406030204" pitchFamily="18" charset="0"/>
                            </a:rPr>
                          </m:ctrlPr>
                        </m:d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𝐴𝑥</m:t>
                          </m:r>
                        </m:e>
                      </m:d>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𝐴𝑡</m:t>
                          </m:r>
                        </m:sup>
                      </m:sSup>
                      <m:r>
                        <a:rPr lang="zh-CN" altLang="en-US" i="1">
                          <a:solidFill>
                            <a:srgbClr val="000000"/>
                          </a:solidFill>
                          <a:latin typeface="Cambria Math" panose="02040503050406030204" pitchFamily="18" charset="0"/>
                        </a:rPr>
                        <m:t>𝐵𝑢</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oMath>
                  </m:oMathPara>
                </a14:m>
                <a:endParaRPr lang="zh-CN" altLang="en-US" dirty="0"/>
              </a:p>
            </p:txBody>
          </p:sp>
        </mc:Choice>
        <mc:Fallback xmlns="">
          <p:sp>
            <p:nvSpPr>
              <p:cNvPr id="5" name="对象 4"/>
              <p:cNvSpPr txBox="1">
                <a:spLocks noRot="1" noChangeAspect="1" noMove="1" noResize="1" noEditPoints="1" noAdjustHandles="1" noChangeArrowheads="1" noChangeShapeType="1" noTextEdit="1"/>
              </p:cNvSpPr>
              <p:nvPr/>
            </p:nvSpPr>
            <p:spPr>
              <a:xfrm>
                <a:off x="2771268" y="3273342"/>
                <a:ext cx="4667250" cy="727075"/>
              </a:xfrm>
              <a:prstGeom prst="rect">
                <a:avLst/>
              </a:prstGeom>
              <a:blipFill rotWithShape="1">
                <a:blip r:embed="rId6"/>
                <a:stretch>
                  <a:fillRect l="-3" t="-76" r="3" b="76"/>
                </a:stretch>
              </a:blipFill>
            </p:spPr>
            <p:txBody>
              <a:bodyPr/>
              <a:lstStyle/>
              <a:p>
                <a:r>
                  <a:rPr lang="zh-CN" altLang="en-US">
                    <a:noFill/>
                  </a:rPr>
                  <a:t> </a:t>
                </a:r>
              </a:p>
            </p:txBody>
          </p:sp>
        </mc:Fallback>
      </mc:AlternateContent>
      <p:sp>
        <p:nvSpPr>
          <p:cNvPr id="14" name="矩形 13"/>
          <p:cNvSpPr/>
          <p:nvPr/>
        </p:nvSpPr>
        <p:spPr>
          <a:xfrm>
            <a:off x="784882" y="3727689"/>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考虑到</a:t>
            </a:r>
          </a:p>
        </p:txBody>
      </p:sp>
      <mc:AlternateContent xmlns:mc="http://schemas.openxmlformats.org/markup-compatibility/2006" xmlns:a14="http://schemas.microsoft.com/office/drawing/2010/main">
        <mc:Choice Requires="a14">
          <p:sp>
            <p:nvSpPr>
              <p:cNvPr id="6" name="对象 5"/>
              <p:cNvSpPr txBox="1"/>
              <p:nvPr/>
            </p:nvSpPr>
            <p:spPr>
              <a:xfrm>
                <a:off x="2699792" y="3949128"/>
                <a:ext cx="4187825" cy="93980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𝑑</m:t>
                          </m:r>
                        </m:num>
                        <m:den>
                          <m:r>
                            <a:rPr lang="zh-CN" altLang="en-US" i="1">
                              <a:solidFill>
                                <a:srgbClr val="000000"/>
                              </a:solidFill>
                              <a:latin typeface="Cambria Math" panose="02040503050406030204" pitchFamily="18" charset="0"/>
                            </a:rPr>
                            <m:t>𝑑𝑡</m:t>
                          </m:r>
                        </m:den>
                      </m:f>
                      <m:d>
                        <m:dPr>
                          <m:begChr m:val="["/>
                          <m:endChr m:val="]"/>
                          <m:ctrlPr>
                            <a:rPr lang="zh-CN" altLang="en-US" i="1">
                              <a:solidFill>
                                <a:srgbClr val="000000"/>
                              </a:solidFill>
                              <a:latin typeface="Cambria Math" panose="02040503050406030204" pitchFamily="18" charset="0"/>
                            </a:rPr>
                          </m:ctrlPr>
                        </m:dPr>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𝐴𝑡</m:t>
                              </m:r>
                            </m:sup>
                          </m:sSup>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e>
                      </m:d>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𝐴𝑡</m:t>
                          </m:r>
                        </m:sup>
                      </m:sSup>
                      <m:d>
                        <m:dPr>
                          <m:ctrlPr>
                            <a:rPr lang="zh-CN" altLang="en-US" i="1">
                              <a:solidFill>
                                <a:srgbClr val="000000"/>
                              </a:solidFill>
                              <a:latin typeface="Cambria Math" panose="02040503050406030204" pitchFamily="18" charset="0"/>
                            </a:rPr>
                          </m:ctrlPr>
                        </m:d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𝐴𝑥</m:t>
                          </m:r>
                        </m:e>
                      </m:d>
                    </m:oMath>
                  </m:oMathPara>
                </a14:m>
                <a:endParaRPr lang="zh-CN" altLang="en-US" dirty="0"/>
              </a:p>
            </p:txBody>
          </p:sp>
        </mc:Choice>
        <mc:Fallback xmlns="">
          <p:sp>
            <p:nvSpPr>
              <p:cNvPr id="6" name="对象 5"/>
              <p:cNvSpPr txBox="1">
                <a:spLocks noRot="1" noChangeAspect="1" noMove="1" noResize="1" noEditPoints="1" noAdjustHandles="1" noChangeArrowheads="1" noChangeShapeType="1" noTextEdit="1"/>
              </p:cNvSpPr>
              <p:nvPr/>
            </p:nvSpPr>
            <p:spPr>
              <a:xfrm>
                <a:off x="2699792" y="3949128"/>
                <a:ext cx="4187825" cy="939800"/>
              </a:xfrm>
              <a:prstGeom prst="rect">
                <a:avLst/>
              </a:prstGeom>
              <a:blipFill rotWithShape="1">
                <a:blip r:embed="rId7"/>
                <a:stretch>
                  <a:fillRect l="-10" t="-7" r="10" b="7"/>
                </a:stretch>
              </a:blipFill>
            </p:spPr>
            <p:txBody>
              <a:bodyPr/>
              <a:lstStyle/>
              <a:p>
                <a:r>
                  <a:rPr lang="zh-CN" altLang="en-US">
                    <a:noFill/>
                  </a:rPr>
                  <a:t> </a:t>
                </a:r>
              </a:p>
            </p:txBody>
          </p:sp>
        </mc:Fallback>
      </mc:AlternateContent>
      <p:sp>
        <p:nvSpPr>
          <p:cNvPr id="17" name="文本框 16"/>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5" grpId="0"/>
      <p:bldP spid="14" grpId="0"/>
      <p:bldP spid="6" grpId="0"/>
      <p:bldP spid="1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29" name="矩形 28"/>
          <p:cNvSpPr/>
          <p:nvPr/>
        </p:nvSpPr>
        <p:spPr>
          <a:xfrm>
            <a:off x="929020" y="1634654"/>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上式积分可得</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pSp>
        <p:nvGrpSpPr>
          <p:cNvPr id="6" name="组合 5"/>
          <p:cNvGrpSpPr/>
          <p:nvPr/>
        </p:nvGrpSpPr>
        <p:grpSpPr>
          <a:xfrm>
            <a:off x="929021" y="847172"/>
            <a:ext cx="6641767" cy="932490"/>
            <a:chOff x="784883" y="849313"/>
            <a:chExt cx="6641767" cy="932490"/>
          </a:xfrm>
        </p:grpSpPr>
        <p:sp>
          <p:nvSpPr>
            <p:cNvPr id="75" name="矩形 74"/>
            <p:cNvSpPr/>
            <p:nvPr/>
          </p:nvSpPr>
          <p:spPr>
            <a:xfrm>
              <a:off x="784883" y="995808"/>
              <a:ext cx="6641767"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可得</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2" name="对象 1"/>
                <p:cNvSpPr txBox="1"/>
                <p:nvPr/>
              </p:nvSpPr>
              <p:spPr>
                <a:xfrm>
                  <a:off x="2517774" y="849313"/>
                  <a:ext cx="3422255" cy="93249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𝑑</m:t>
                            </m:r>
                          </m:num>
                          <m:den>
                            <m:r>
                              <a:rPr lang="zh-CN" altLang="en-US" i="1">
                                <a:solidFill>
                                  <a:srgbClr val="000000"/>
                                </a:solidFill>
                                <a:latin typeface="Cambria Math" panose="02040503050406030204" pitchFamily="18" charset="0"/>
                              </a:rPr>
                              <m:t>𝑑𝑡</m:t>
                            </m:r>
                          </m:den>
                        </m:f>
                        <m:d>
                          <m:dPr>
                            <m:begChr m:val="["/>
                            <m:endChr m:val="]"/>
                            <m:ctrlPr>
                              <a:rPr lang="zh-CN" altLang="en-US" i="1">
                                <a:solidFill>
                                  <a:srgbClr val="000000"/>
                                </a:solidFill>
                                <a:latin typeface="Cambria Math" panose="02040503050406030204" pitchFamily="18" charset="0"/>
                              </a:rPr>
                            </m:ctrlPr>
                          </m:dPr>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𝐴𝑡</m:t>
                                </m:r>
                              </m:sup>
                            </m:sSup>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e>
                        </m:d>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𝐴𝑡</m:t>
                            </m:r>
                          </m:sup>
                        </m:sSup>
                        <m:r>
                          <a:rPr lang="zh-CN" altLang="en-US" i="1">
                            <a:solidFill>
                              <a:srgbClr val="000000"/>
                            </a:solidFill>
                            <a:latin typeface="Cambria Math" panose="02040503050406030204" pitchFamily="18" charset="0"/>
                          </a:rPr>
                          <m:t>𝐵𝑢</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517774" y="849313"/>
                  <a:ext cx="3422255" cy="932490"/>
                </a:xfrm>
                <a:prstGeom prst="rect">
                  <a:avLst/>
                </a:prstGeom>
                <a:blipFill rotWithShape="1">
                  <a:blip r:embed="rId4"/>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3" name="对象 2"/>
              <p:cNvSpPr txBox="1"/>
              <p:nvPr/>
            </p:nvSpPr>
            <p:spPr>
              <a:xfrm>
                <a:off x="2411759" y="1824848"/>
                <a:ext cx="5159025" cy="98771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nary>
                        <m:naryP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𝑡</m:t>
                          </m:r>
                        </m:sup>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𝑑</m:t>
                              </m:r>
                            </m:num>
                            <m:den>
                              <m:r>
                                <a:rPr lang="zh-CN" altLang="en-US" i="1">
                                  <a:solidFill>
                                    <a:srgbClr val="000000"/>
                                  </a:solidFill>
                                  <a:latin typeface="Cambria Math" panose="02040503050406030204" pitchFamily="18" charset="0"/>
                                </a:rPr>
                                <m:t>𝑑</m:t>
                              </m:r>
                              <m:r>
                                <a:rPr lang="zh-CN" altLang="en-US" i="1">
                                  <a:solidFill>
                                    <a:srgbClr val="000000"/>
                                  </a:solidFill>
                                  <a:latin typeface="Cambria Math" panose="02040503050406030204" pitchFamily="18" charset="0"/>
                                </a:rPr>
                                <m:t>𝜏</m:t>
                              </m:r>
                            </m:den>
                          </m:f>
                          <m:d>
                            <m:dPr>
                              <m:begChr m:val="["/>
                              <m:endChr m:val="]"/>
                              <m:ctrlPr>
                                <a:rPr lang="zh-CN" altLang="en-US" i="1">
                                  <a:solidFill>
                                    <a:srgbClr val="000000"/>
                                  </a:solidFill>
                                  <a:latin typeface="Cambria Math" panose="02040503050406030204" pitchFamily="18" charset="0"/>
                                </a:rPr>
                              </m:ctrlPr>
                            </m:dPr>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r>
                                    <a:rPr lang="zh-CN" altLang="en-US" i="1">
                                      <a:solidFill>
                                        <a:srgbClr val="000000"/>
                                      </a:solidFill>
                                      <a:latin typeface="Cambria Math" panose="02040503050406030204" pitchFamily="18" charset="0"/>
                                    </a:rPr>
                                    <m:t>𝜏</m:t>
                                  </m:r>
                                </m:sup>
                              </m:sSup>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𝜏</m:t>
                                  </m:r>
                                </m:e>
                              </m:d>
                            </m:e>
                          </m:d>
                          <m:r>
                            <a:rPr lang="zh-CN" altLang="en-US" i="1">
                              <a:solidFill>
                                <a:srgbClr val="000000"/>
                              </a:solidFill>
                              <a:latin typeface="Cambria Math" panose="02040503050406030204" pitchFamily="18" charset="0"/>
                            </a:rPr>
                            <m:t>𝑑</m:t>
                          </m:r>
                          <m:r>
                            <a:rPr lang="zh-CN" altLang="en-US" i="1">
                              <a:solidFill>
                                <a:srgbClr val="000000"/>
                              </a:solidFill>
                              <a:latin typeface="Cambria Math" panose="02040503050406030204" pitchFamily="18" charset="0"/>
                            </a:rPr>
                            <m:t>𝜏</m:t>
                          </m:r>
                          <m:r>
                            <a:rPr lang="zh-CN" altLang="en-US" i="1">
                              <a:solidFill>
                                <a:srgbClr val="000000"/>
                              </a:solidFill>
                              <a:latin typeface="Cambria Math" panose="02040503050406030204" pitchFamily="18" charset="0"/>
                            </a:rPr>
                            <m:t>=</m:t>
                          </m:r>
                          <m:nary>
                            <m:naryP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𝑡</m:t>
                              </m:r>
                            </m:sup>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r>
                                    <a:rPr lang="zh-CN" altLang="en-US" i="1">
                                      <a:solidFill>
                                        <a:srgbClr val="000000"/>
                                      </a:solidFill>
                                      <a:latin typeface="Cambria Math" panose="02040503050406030204" pitchFamily="18" charset="0"/>
                                    </a:rPr>
                                    <m:t>𝜏</m:t>
                                  </m:r>
                                </m:sup>
                              </m:sSup>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𝐵𝑢</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𝜏</m:t>
                                  </m:r>
                                </m:e>
                              </m:d>
                              <m:r>
                                <a:rPr lang="zh-CN" altLang="en-US" i="1">
                                  <a:solidFill>
                                    <a:srgbClr val="000000"/>
                                  </a:solidFill>
                                  <a:latin typeface="Cambria Math" panose="02040503050406030204" pitchFamily="18" charset="0"/>
                                </a:rPr>
                                <m:t>𝑑</m:t>
                              </m:r>
                              <m:r>
                                <a:rPr lang="zh-CN" altLang="en-US" i="1">
                                  <a:solidFill>
                                    <a:srgbClr val="000000"/>
                                  </a:solidFill>
                                  <a:latin typeface="Cambria Math" panose="02040503050406030204" pitchFamily="18" charset="0"/>
                                </a:rPr>
                                <m:t>𝜏</m:t>
                              </m:r>
                            </m:e>
                          </m:nary>
                        </m:e>
                      </m:nary>
                    </m:oMath>
                  </m:oMathPara>
                </a14:m>
                <a:endParaRPr lang="zh-CN" altLang="en-US" dirty="0"/>
              </a:p>
            </p:txBody>
          </p:sp>
        </mc:Choice>
        <mc:Fallback xmlns="">
          <p:sp>
            <p:nvSpPr>
              <p:cNvPr id="3" name="对象 2"/>
              <p:cNvSpPr txBox="1">
                <a:spLocks noRot="1" noChangeAspect="1" noMove="1" noResize="1" noEditPoints="1" noAdjustHandles="1" noChangeArrowheads="1" noChangeShapeType="1" noTextEdit="1"/>
              </p:cNvSpPr>
              <p:nvPr/>
            </p:nvSpPr>
            <p:spPr>
              <a:xfrm>
                <a:off x="2411759" y="1824848"/>
                <a:ext cx="5159025" cy="987717"/>
              </a:xfrm>
              <a:prstGeom prst="rect">
                <a:avLst/>
              </a:prstGeom>
              <a:blipFill rotWithShape="1">
                <a:blip r:embed="rId5"/>
                <a:stretch>
                  <a:fillRect l="-1" t="-50" r="6" b="15"/>
                </a:stretch>
              </a:blipFill>
            </p:spPr>
            <p:txBody>
              <a:bodyPr/>
              <a:lstStyle/>
              <a:p>
                <a:r>
                  <a:rPr lang="zh-CN" altLang="en-US">
                    <a:noFill/>
                  </a:rPr>
                  <a:t> </a:t>
                </a:r>
              </a:p>
            </p:txBody>
          </p:sp>
        </mc:Fallback>
      </mc:AlternateContent>
      <p:grpSp>
        <p:nvGrpSpPr>
          <p:cNvPr id="5" name="组合 4"/>
          <p:cNvGrpSpPr/>
          <p:nvPr/>
        </p:nvGrpSpPr>
        <p:grpSpPr>
          <a:xfrm>
            <a:off x="929019" y="2742696"/>
            <a:ext cx="7890798" cy="1269214"/>
            <a:chOff x="929019" y="2742696"/>
            <a:chExt cx="7890798" cy="1269214"/>
          </a:xfrm>
        </p:grpSpPr>
        <p:sp>
          <p:nvSpPr>
            <p:cNvPr id="30" name="矩形 29"/>
            <p:cNvSpPr/>
            <p:nvPr/>
          </p:nvSpPr>
          <p:spPr>
            <a:xfrm>
              <a:off x="929019" y="2772949"/>
              <a:ext cx="6641767"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其中</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4" name="对象 3"/>
                <p:cNvSpPr txBox="1"/>
                <p:nvPr/>
              </p:nvSpPr>
              <p:spPr>
                <a:xfrm>
                  <a:off x="2361543" y="2742696"/>
                  <a:ext cx="6458274" cy="126921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nary>
                          <m:naryP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𝑡</m:t>
                            </m:r>
                          </m:sup>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𝑑</m:t>
                                </m:r>
                              </m:num>
                              <m:den>
                                <m:r>
                                  <a:rPr lang="zh-CN" altLang="en-US" i="1">
                                    <a:solidFill>
                                      <a:srgbClr val="000000"/>
                                    </a:solidFill>
                                    <a:latin typeface="Cambria Math" panose="02040503050406030204" pitchFamily="18" charset="0"/>
                                  </a:rPr>
                                  <m:t>𝑑</m:t>
                                </m:r>
                                <m:r>
                                  <a:rPr lang="zh-CN" altLang="en-US" i="1">
                                    <a:solidFill>
                                      <a:srgbClr val="000000"/>
                                    </a:solidFill>
                                    <a:latin typeface="Cambria Math" panose="02040503050406030204" pitchFamily="18" charset="0"/>
                                  </a:rPr>
                                  <m:t>𝜏</m:t>
                                </m:r>
                              </m:den>
                            </m:f>
                            <m:d>
                              <m:dPr>
                                <m:begChr m:val="["/>
                                <m:endChr m:val="]"/>
                                <m:ctrlPr>
                                  <a:rPr lang="zh-CN" altLang="en-US" i="1">
                                    <a:solidFill>
                                      <a:srgbClr val="000000"/>
                                    </a:solidFill>
                                    <a:latin typeface="Cambria Math" panose="02040503050406030204" pitchFamily="18" charset="0"/>
                                  </a:rPr>
                                </m:ctrlPr>
                              </m:dPr>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r>
                                      <a:rPr lang="zh-CN" altLang="en-US" i="1">
                                        <a:solidFill>
                                          <a:srgbClr val="000000"/>
                                        </a:solidFill>
                                        <a:latin typeface="Cambria Math" panose="02040503050406030204" pitchFamily="18" charset="0"/>
                                      </a:rPr>
                                      <m:t>𝜏</m:t>
                                    </m:r>
                                  </m:sup>
                                </m:sSup>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𝜏</m:t>
                                    </m:r>
                                  </m:e>
                                </m:d>
                              </m:e>
                            </m:d>
                            <m:r>
                              <a:rPr lang="zh-CN" altLang="en-US" i="1">
                                <a:solidFill>
                                  <a:srgbClr val="000000"/>
                                </a:solidFill>
                                <a:latin typeface="Cambria Math" panose="02040503050406030204" pitchFamily="18" charset="0"/>
                              </a:rPr>
                              <m:t>𝑑</m:t>
                            </m:r>
                            <m:r>
                              <a:rPr lang="zh-CN" altLang="en-US" i="1">
                                <a:solidFill>
                                  <a:srgbClr val="000000"/>
                                </a:solidFill>
                                <a:latin typeface="Cambria Math" panose="02040503050406030204" pitchFamily="18" charset="0"/>
                              </a:rPr>
                              <m:t>𝜏</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r>
                                  <a:rPr lang="zh-CN" altLang="en-US" i="1">
                                    <a:solidFill>
                                      <a:srgbClr val="000000"/>
                                    </a:solidFill>
                                    <a:latin typeface="Cambria Math" panose="02040503050406030204" pitchFamily="18" charset="0"/>
                                  </a:rPr>
                                  <m:t>𝜏</m:t>
                                </m:r>
                              </m:sup>
                            </m:sSup>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𝜏</m:t>
                                </m:r>
                              </m:e>
                            </m:d>
                            <m:d>
                              <m:dPr>
                                <m:begChr m:val="|"/>
                                <m:endChr m:val=""/>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𝑡</m:t>
                                      </m:r>
                                    </m:e>
                                  </m:mr>
                                  <m:mr>
                                    <m:e>
                                      <m:r>
                                        <a:rPr lang="zh-CN" altLang="en-US" i="1">
                                          <a:solidFill>
                                            <a:srgbClr val="000000"/>
                                          </a:solidFill>
                                          <a:latin typeface="Cambria Math" panose="02040503050406030204" pitchFamily="18" charset="0"/>
                                        </a:rPr>
                                        <m:t>0</m:t>
                                      </m:r>
                                    </m:e>
                                  </m:mr>
                                </m:m>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r>
                                      <a:rPr lang="zh-CN" altLang="en-US" i="1">
                                        <a:solidFill>
                                          <a:srgbClr val="000000"/>
                                        </a:solidFill>
                                        <a:latin typeface="Cambria Math" panose="02040503050406030204" pitchFamily="18" charset="0"/>
                                      </a:rPr>
                                      <m:t>𝜏</m:t>
                                    </m:r>
                                  </m:sup>
                                </m:sSup>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𝜏</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m:t>
                                    </m:r>
                                  </m:e>
                                </m:d>
                              </m:e>
                            </m:d>
                          </m:e>
                        </m:nary>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2361543" y="2742696"/>
                  <a:ext cx="6458274" cy="1269214"/>
                </a:xfrm>
                <a:prstGeom prst="rect">
                  <a:avLst/>
                </a:prstGeom>
                <a:blipFill rotWithShape="1">
                  <a:blip r:embed="rId6"/>
                </a:blipFill>
              </p:spPr>
              <p:txBody>
                <a:bodyPr/>
                <a:lstStyle/>
                <a:p>
                  <a:r>
                    <a:rPr lang="zh-CN" altLang="en-US">
                      <a:noFill/>
                    </a:rPr>
                    <a:t> </a:t>
                  </a:r>
                </a:p>
              </p:txBody>
            </p:sp>
          </mc:Fallback>
        </mc:AlternateContent>
      </p:grpSp>
      <p:grpSp>
        <p:nvGrpSpPr>
          <p:cNvPr id="8" name="组合 7"/>
          <p:cNvGrpSpPr/>
          <p:nvPr/>
        </p:nvGrpSpPr>
        <p:grpSpPr>
          <a:xfrm>
            <a:off x="929018" y="3650188"/>
            <a:ext cx="6641767" cy="1133367"/>
            <a:chOff x="929018" y="3650188"/>
            <a:chExt cx="6641767" cy="1133367"/>
          </a:xfrm>
        </p:grpSpPr>
        <p:sp>
          <p:nvSpPr>
            <p:cNvPr id="14" name="矩形 13"/>
            <p:cNvSpPr/>
            <p:nvPr/>
          </p:nvSpPr>
          <p:spPr>
            <a:xfrm>
              <a:off x="929018" y="3689805"/>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则</a:t>
              </a:r>
            </a:p>
          </p:txBody>
        </p:sp>
        <mc:AlternateContent xmlns:mc="http://schemas.openxmlformats.org/markup-compatibility/2006" xmlns:a14="http://schemas.microsoft.com/office/drawing/2010/main">
          <mc:Choice Requires="a14">
            <p:sp>
              <p:nvSpPr>
                <p:cNvPr id="7" name="对象 6"/>
                <p:cNvSpPr txBox="1"/>
                <p:nvPr/>
              </p:nvSpPr>
              <p:spPr>
                <a:xfrm>
                  <a:off x="2411759" y="3650188"/>
                  <a:ext cx="4842222" cy="113336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𝐴𝑡</m:t>
                            </m:r>
                          </m:sup>
                        </m:sSup>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m:t>
                            </m:r>
                          </m:e>
                        </m:d>
                        <m:r>
                          <a:rPr lang="zh-CN" altLang="en-US" i="1">
                            <a:solidFill>
                              <a:srgbClr val="000000"/>
                            </a:solidFill>
                            <a:latin typeface="Cambria Math" panose="02040503050406030204" pitchFamily="18" charset="0"/>
                          </a:rPr>
                          <m:t>+</m:t>
                        </m:r>
                        <m:nary>
                          <m:naryP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𝑡</m:t>
                            </m:r>
                          </m:sup>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r>
                                  <a:rPr lang="zh-CN" altLang="en-US" i="1">
                                    <a:solidFill>
                                      <a:srgbClr val="000000"/>
                                    </a:solidFill>
                                    <a:latin typeface="Cambria Math" panose="02040503050406030204" pitchFamily="18" charset="0"/>
                                  </a:rPr>
                                  <m:t>𝜏</m:t>
                                </m:r>
                              </m:sup>
                            </m:sSup>
                            <m:r>
                              <a:rPr lang="zh-CN" altLang="en-US" i="1">
                                <a:solidFill>
                                  <a:srgbClr val="000000"/>
                                </a:solidFill>
                                <a:latin typeface="Cambria Math" panose="02040503050406030204" pitchFamily="18" charset="0"/>
                              </a:rPr>
                              <m:t>𝐵𝑢</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𝜏</m:t>
                                </m:r>
                              </m:e>
                            </m:d>
                            <m:r>
                              <a:rPr lang="zh-CN" altLang="en-US" i="1">
                                <a:solidFill>
                                  <a:srgbClr val="000000"/>
                                </a:solidFill>
                                <a:latin typeface="Cambria Math" panose="02040503050406030204" pitchFamily="18" charset="0"/>
                              </a:rPr>
                              <m:t>𝑑</m:t>
                            </m:r>
                            <m:r>
                              <a:rPr lang="zh-CN" altLang="en-US" i="1">
                                <a:solidFill>
                                  <a:srgbClr val="000000"/>
                                </a:solidFill>
                                <a:latin typeface="Cambria Math" panose="02040503050406030204" pitchFamily="18" charset="0"/>
                              </a:rPr>
                              <m:t>𝜏</m:t>
                            </m:r>
                          </m:e>
                        </m:nary>
                      </m:oMath>
                    </m:oMathPara>
                  </a14:m>
                  <a:endParaRPr lang="zh-CN" altLang="en-US" dirty="0"/>
                </a:p>
              </p:txBody>
            </p:sp>
          </mc:Choice>
          <mc:Fallback xmlns="">
            <p:sp>
              <p:nvSpPr>
                <p:cNvPr id="7" name="对象 6"/>
                <p:cNvSpPr txBox="1">
                  <a:spLocks noRot="1" noChangeAspect="1" noMove="1" noResize="1" noEditPoints="1" noAdjustHandles="1" noChangeArrowheads="1" noChangeShapeType="1" noTextEdit="1"/>
                </p:cNvSpPr>
                <p:nvPr/>
              </p:nvSpPr>
              <p:spPr>
                <a:xfrm>
                  <a:off x="2411759" y="3650188"/>
                  <a:ext cx="4842222" cy="1133367"/>
                </a:xfrm>
                <a:prstGeom prst="rect">
                  <a:avLst/>
                </a:prstGeom>
                <a:blipFill rotWithShape="1">
                  <a:blip r:embed="rId7"/>
                </a:blipFill>
              </p:spPr>
              <p:txBody>
                <a:bodyPr/>
                <a:lstStyle/>
                <a:p>
                  <a:r>
                    <a:rPr lang="zh-CN" altLang="en-US">
                      <a:noFill/>
                    </a:rPr>
                    <a:t> </a:t>
                  </a:r>
                </a:p>
              </p:txBody>
            </p:sp>
          </mc:Fallback>
        </mc:AlternateContent>
      </p:grpSp>
      <p:sp>
        <p:nvSpPr>
          <p:cNvPr id="17" name="文本框 16"/>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29" grpId="0"/>
      <p:bldP spid="3" grpId="0"/>
      <p:bldP spid="1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30" name="矩形 29"/>
          <p:cNvSpPr/>
          <p:nvPr/>
        </p:nvSpPr>
        <p:spPr>
          <a:xfrm>
            <a:off x="784882" y="2859782"/>
            <a:ext cx="6641767" cy="858377"/>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通过系统的状态转移矩阵 </a:t>
            </a:r>
            <a:r>
              <a:rPr lang="el-GR"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Φ</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t</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，非齐次状态方程的解还可以写成如下形式</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pSp>
        <p:nvGrpSpPr>
          <p:cNvPr id="9" name="组合 8"/>
          <p:cNvGrpSpPr/>
          <p:nvPr/>
        </p:nvGrpSpPr>
        <p:grpSpPr>
          <a:xfrm>
            <a:off x="784882" y="659730"/>
            <a:ext cx="6641767" cy="965533"/>
            <a:chOff x="796750" y="2834304"/>
            <a:chExt cx="6641767" cy="965533"/>
          </a:xfrm>
        </p:grpSpPr>
        <p:sp>
          <p:nvSpPr>
            <p:cNvPr id="10" name="矩形 9"/>
            <p:cNvSpPr/>
            <p:nvPr/>
          </p:nvSpPr>
          <p:spPr>
            <a:xfrm>
              <a:off x="796750" y="2834304"/>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式两边同时左乘     得</a:t>
              </a:r>
            </a:p>
          </p:txBody>
        </p:sp>
        <mc:AlternateContent xmlns:mc="http://schemas.openxmlformats.org/markup-compatibility/2006" xmlns:a14="http://schemas.microsoft.com/office/drawing/2010/main">
          <mc:Choice Requires="a14">
            <p:sp>
              <p:nvSpPr>
                <p:cNvPr id="11" name="对象 10"/>
                <p:cNvSpPr txBox="1"/>
                <p:nvPr/>
              </p:nvSpPr>
              <p:spPr>
                <a:xfrm>
                  <a:off x="2495636" y="2930295"/>
                  <a:ext cx="950292" cy="86954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𝐴𝑡</m:t>
                            </m:r>
                          </m:sup>
                        </m:sSup>
                      </m:oMath>
                    </m:oMathPara>
                  </a14:m>
                  <a:endParaRPr lang="zh-CN" altLang="en-US" dirty="0"/>
                </a:p>
              </p:txBody>
            </p:sp>
          </mc:Choice>
          <mc:Fallback xmlns="">
            <p:sp>
              <p:nvSpPr>
                <p:cNvPr id="11" name="对象 10"/>
                <p:cNvSpPr txBox="1">
                  <a:spLocks noRot="1" noChangeAspect="1" noMove="1" noResize="1" noEditPoints="1" noAdjustHandles="1" noChangeArrowheads="1" noChangeShapeType="1" noTextEdit="1"/>
                </p:cNvSpPr>
                <p:nvPr/>
              </p:nvSpPr>
              <p:spPr>
                <a:xfrm>
                  <a:off x="2495636" y="2930295"/>
                  <a:ext cx="950292" cy="869542"/>
                </a:xfrm>
                <a:prstGeom prst="rect">
                  <a:avLst/>
                </a:prstGeom>
                <a:blipFill rotWithShape="1">
                  <a:blip r:embed="rId4"/>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2" name="对象 1"/>
              <p:cNvSpPr txBox="1"/>
              <p:nvPr/>
            </p:nvSpPr>
            <p:spPr>
              <a:xfrm>
                <a:off x="2031361" y="1128063"/>
                <a:ext cx="4148807" cy="140366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𝐴𝑡</m:t>
                          </m:r>
                        </m:sup>
                      </m:sSup>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m:t>
                          </m:r>
                        </m:e>
                      </m:d>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𝐴𝑡</m:t>
                          </m:r>
                        </m:sup>
                      </m:sSup>
                      <m:nary>
                        <m:naryP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𝑡</m:t>
                          </m:r>
                        </m:sup>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r>
                                <a:rPr lang="zh-CN" altLang="en-US" i="1">
                                  <a:solidFill>
                                    <a:srgbClr val="000000"/>
                                  </a:solidFill>
                                  <a:latin typeface="Cambria Math" panose="02040503050406030204" pitchFamily="18" charset="0"/>
                                </a:rPr>
                                <m:t>𝜏</m:t>
                              </m:r>
                            </m:sup>
                          </m:sSup>
                          <m:r>
                            <a:rPr lang="zh-CN" altLang="en-US" i="1">
                              <a:solidFill>
                                <a:srgbClr val="000000"/>
                              </a:solidFill>
                              <a:latin typeface="Cambria Math" panose="02040503050406030204" pitchFamily="18" charset="0"/>
                            </a:rPr>
                            <m:t>𝐵𝑢</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𝜏</m:t>
                              </m:r>
                            </m:e>
                          </m:d>
                          <m:r>
                            <a:rPr lang="zh-CN" altLang="en-US" i="1">
                              <a:solidFill>
                                <a:srgbClr val="000000"/>
                              </a:solidFill>
                              <a:latin typeface="Cambria Math" panose="02040503050406030204" pitchFamily="18" charset="0"/>
                            </a:rPr>
                            <m:t>𝑑</m:t>
                          </m:r>
                          <m:r>
                            <a:rPr lang="zh-CN" altLang="en-US" i="1">
                              <a:solidFill>
                                <a:srgbClr val="000000"/>
                              </a:solidFill>
                              <a:latin typeface="Cambria Math" panose="02040503050406030204" pitchFamily="18" charset="0"/>
                            </a:rPr>
                            <m:t>𝜏</m:t>
                          </m:r>
                        </m:e>
                      </m:nary>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031361" y="1128063"/>
                <a:ext cx="4148807" cy="1403661"/>
              </a:xfrm>
              <a:prstGeom prst="rect">
                <a:avLst/>
              </a:prstGeom>
              <a:blipFill rotWithShape="1">
                <a:blip r:embed="rId5"/>
                <a:stretch>
                  <a:fillRect l="-15" t="-22" r="8" b="4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对象 2"/>
              <p:cNvSpPr txBox="1"/>
              <p:nvPr/>
            </p:nvSpPr>
            <p:spPr>
              <a:xfrm>
                <a:off x="2031361" y="2009069"/>
                <a:ext cx="5824935" cy="170142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𝐴𝑡</m:t>
                          </m:r>
                        </m:sup>
                      </m:sSup>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m:t>
                          </m:r>
                        </m:e>
                      </m:d>
                      <m:r>
                        <a:rPr lang="zh-CN" altLang="en-US" i="1">
                          <a:solidFill>
                            <a:srgbClr val="000000"/>
                          </a:solidFill>
                          <a:latin typeface="Cambria Math" panose="02040503050406030204" pitchFamily="18" charset="0"/>
                        </a:rPr>
                        <m:t>+</m:t>
                      </m:r>
                      <m:nary>
                        <m:naryP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𝑡</m:t>
                          </m:r>
                        </m:sup>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𝐴</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𝜏</m:t>
                              </m:r>
                              <m:r>
                                <a:rPr lang="zh-CN" altLang="en-US" i="1">
                                  <a:solidFill>
                                    <a:srgbClr val="000000"/>
                                  </a:solidFill>
                                  <a:latin typeface="Cambria Math" panose="02040503050406030204" pitchFamily="18" charset="0"/>
                                </a:rPr>
                                <m:t>)</m:t>
                              </m:r>
                            </m:sup>
                          </m:sSup>
                          <m:r>
                            <a:rPr lang="zh-CN" altLang="en-US" i="1">
                              <a:solidFill>
                                <a:srgbClr val="000000"/>
                              </a:solidFill>
                              <a:latin typeface="Cambria Math" panose="02040503050406030204" pitchFamily="18" charset="0"/>
                            </a:rPr>
                            <m:t>𝐵𝑢</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𝜏</m:t>
                              </m:r>
                            </m:e>
                          </m:d>
                          <m:r>
                            <a:rPr lang="zh-CN" altLang="en-US" i="1">
                              <a:solidFill>
                                <a:srgbClr val="000000"/>
                              </a:solidFill>
                              <a:latin typeface="Cambria Math" panose="02040503050406030204" pitchFamily="18" charset="0"/>
                            </a:rPr>
                            <m:t>𝑑</m:t>
                          </m:r>
                          <m:r>
                            <a:rPr lang="zh-CN" altLang="en-US" i="1">
                              <a:solidFill>
                                <a:srgbClr val="000000"/>
                              </a:solidFill>
                              <a:latin typeface="Cambria Math" panose="02040503050406030204" pitchFamily="18" charset="0"/>
                            </a:rPr>
                            <m:t>𝜏</m:t>
                          </m:r>
                        </m:e>
                      </m:nary>
                    </m:oMath>
                  </m:oMathPara>
                </a14:m>
                <a:endParaRPr lang="zh-CN" altLang="en-US" dirty="0"/>
              </a:p>
            </p:txBody>
          </p:sp>
        </mc:Choice>
        <mc:Fallback xmlns="">
          <p:sp>
            <p:nvSpPr>
              <p:cNvPr id="3" name="对象 2"/>
              <p:cNvSpPr txBox="1">
                <a:spLocks noRot="1" noChangeAspect="1" noMove="1" noResize="1" noEditPoints="1" noAdjustHandles="1" noChangeArrowheads="1" noChangeShapeType="1" noTextEdit="1"/>
              </p:cNvSpPr>
              <p:nvPr/>
            </p:nvSpPr>
            <p:spPr>
              <a:xfrm>
                <a:off x="2031361" y="2009069"/>
                <a:ext cx="5824935" cy="1701425"/>
              </a:xfrm>
              <a:prstGeom prst="rect">
                <a:avLst/>
              </a:prstGeom>
              <a:blipFill rotWithShape="1">
                <a:blip r:embed="rId6"/>
                <a:stretch>
                  <a:fillRect l="-11" t="-33" r="1" b="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对象 4"/>
              <p:cNvSpPr txBox="1"/>
              <p:nvPr/>
            </p:nvSpPr>
            <p:spPr>
              <a:xfrm>
                <a:off x="2031361" y="3798188"/>
                <a:ext cx="5263281" cy="111000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m:t>
                      </m:r>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m:t>
                          </m:r>
                        </m:e>
                      </m:d>
                      <m:r>
                        <a:rPr lang="zh-CN" altLang="en-US" i="1">
                          <a:solidFill>
                            <a:srgbClr val="000000"/>
                          </a:solidFill>
                          <a:latin typeface="Cambria Math" panose="02040503050406030204" pitchFamily="18" charset="0"/>
                        </a:rPr>
                        <m:t>+</m:t>
                      </m:r>
                      <m:nary>
                        <m:naryP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𝑡</m:t>
                          </m:r>
                        </m:sup>
                        <m:e>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𝜏</m:t>
                              </m:r>
                            </m:e>
                          </m:d>
                          <m:r>
                            <a:rPr lang="zh-CN" altLang="en-US" i="1">
                              <a:solidFill>
                                <a:srgbClr val="000000"/>
                              </a:solidFill>
                              <a:latin typeface="Cambria Math" panose="02040503050406030204" pitchFamily="18" charset="0"/>
                            </a:rPr>
                            <m:t>𝐵𝑢</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𝜏</m:t>
                              </m:r>
                            </m:e>
                          </m:d>
                          <m:r>
                            <a:rPr lang="zh-CN" altLang="en-US" i="1">
                              <a:solidFill>
                                <a:srgbClr val="000000"/>
                              </a:solidFill>
                              <a:latin typeface="Cambria Math" panose="02040503050406030204" pitchFamily="18" charset="0"/>
                            </a:rPr>
                            <m:t>𝑑</m:t>
                          </m:r>
                          <m:r>
                            <a:rPr lang="zh-CN" altLang="en-US" i="1">
                              <a:solidFill>
                                <a:srgbClr val="000000"/>
                              </a:solidFill>
                              <a:latin typeface="Cambria Math" panose="02040503050406030204" pitchFamily="18" charset="0"/>
                            </a:rPr>
                            <m:t>𝜏</m:t>
                          </m:r>
                        </m:e>
                      </m:nary>
                    </m:oMath>
                  </m:oMathPara>
                </a14:m>
                <a:endParaRPr lang="zh-CN" altLang="en-US" dirty="0"/>
              </a:p>
            </p:txBody>
          </p:sp>
        </mc:Choice>
        <mc:Fallback xmlns="">
          <p:sp>
            <p:nvSpPr>
              <p:cNvPr id="5" name="对象 4"/>
              <p:cNvSpPr txBox="1">
                <a:spLocks noRot="1" noChangeAspect="1" noMove="1" noResize="1" noEditPoints="1" noAdjustHandles="1" noChangeArrowheads="1" noChangeShapeType="1" noTextEdit="1"/>
              </p:cNvSpPr>
              <p:nvPr/>
            </p:nvSpPr>
            <p:spPr>
              <a:xfrm>
                <a:off x="2031361" y="3798188"/>
                <a:ext cx="5263281" cy="1110005"/>
              </a:xfrm>
              <a:prstGeom prst="rect">
                <a:avLst/>
              </a:prstGeom>
              <a:blipFill rotWithShape="1">
                <a:blip r:embed="rId7"/>
                <a:stretch>
                  <a:fillRect l="-12" t="-23" r="8" b="25"/>
                </a:stretch>
              </a:blipFill>
            </p:spPr>
            <p:txBody>
              <a:bodyPr/>
              <a:lstStyle/>
              <a:p>
                <a:r>
                  <a:rPr lang="zh-CN" altLang="en-US">
                    <a:noFill/>
                  </a:rPr>
                  <a:t> </a:t>
                </a:r>
              </a:p>
            </p:txBody>
          </p:sp>
        </mc:Fallback>
      </mc:AlternateContent>
      <p:sp>
        <p:nvSpPr>
          <p:cNvPr id="20" name="文本框 19"/>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30" grpId="0"/>
      <p:bldP spid="3" grpId="0"/>
      <p:bldP spid="5"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mc:AlternateContent xmlns:mc="http://schemas.openxmlformats.org/markup-compatibility/2006" xmlns:a14="http://schemas.microsoft.com/office/drawing/2010/main">
        <mc:Choice Requires="a14">
          <p:sp>
            <p:nvSpPr>
              <p:cNvPr id="75" name="矩形 74"/>
              <p:cNvSpPr/>
              <p:nvPr/>
            </p:nvSpPr>
            <p:spPr>
              <a:xfrm>
                <a:off x="520507" y="2730352"/>
                <a:ext cx="7531533" cy="453073"/>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如果初始时间不为零，而是</a:t>
                </a:r>
                <a14:m>
                  <m:oMath xmlns:m="http://schemas.openxmlformats.org/officeDocument/2006/math">
                    <m:sSub>
                      <m:sSubPr>
                        <m:ctrlPr>
                          <a:rPr lang="en-US" altLang="zh-CN" i="1" smtClean="0">
                            <a:solidFill>
                              <a:sysClr val="windowText" lastClr="000000"/>
                            </a:solidFill>
                            <a:latin typeface="Cambria Math" panose="02040503050406030204" pitchFamily="18" charset="0"/>
                            <a:ea typeface="宋体" panose="02010600030101010101" pitchFamily="2" charset="-122"/>
                          </a:rPr>
                        </m:ctrlPr>
                      </m:sSubPr>
                      <m:e>
                        <m:r>
                          <m:rPr>
                            <m:sty m:val="p"/>
                          </m:rPr>
                          <a:rPr lang="en-US" altLang="zh-CN" i="1">
                            <a:solidFill>
                              <a:sysClr val="windowText" lastClr="000000"/>
                            </a:solidFill>
                            <a:latin typeface="Cambria Math" panose="02040503050406030204" pitchFamily="18" charset="0"/>
                            <a:ea typeface="宋体" panose="02010600030101010101" pitchFamily="2" charset="-122"/>
                          </a:rPr>
                          <m:t>t</m:t>
                        </m:r>
                      </m:e>
                      <m:sub>
                        <m:r>
                          <a:rPr lang="en-US" altLang="zh-CN" b="0" i="1" smtClean="0">
                            <a:solidFill>
                              <a:sysClr val="windowText" lastClr="000000"/>
                            </a:solidFill>
                            <a:latin typeface="Cambria Math" panose="02040503050406030204" pitchFamily="18" charset="0"/>
                            <a:ea typeface="宋体" panose="02010600030101010101" pitchFamily="2" charset="-122"/>
                          </a:rPr>
                          <m:t>0</m:t>
                        </m:r>
                      </m:sub>
                    </m:sSub>
                  </m:oMath>
                </a14:m>
                <a:r>
                  <a:rPr lang="zh-CN" altLang="en-US" dirty="0">
                    <a:solidFill>
                      <a:sysClr val="windowText" lastClr="000000"/>
                    </a:solidFill>
                    <a:latin typeface="宋体" panose="02010600030101010101" pitchFamily="2" charset="-122"/>
                    <a:ea typeface="宋体" panose="02010600030101010101" pitchFamily="2" charset="-122"/>
                  </a:rPr>
                  <a:t>时，则非齐次状态方程的解具有如下形式</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mc:Choice>
        <mc:Fallback xmlns="">
          <p:sp>
            <p:nvSpPr>
              <p:cNvPr id="75" name="矩形 74"/>
              <p:cNvSpPr>
                <a:spLocks noRot="1" noChangeAspect="1" noMove="1" noResize="1" noEditPoints="1" noAdjustHandles="1" noChangeArrowheads="1" noChangeShapeType="1" noTextEdit="1"/>
              </p:cNvSpPr>
              <p:nvPr/>
            </p:nvSpPr>
            <p:spPr>
              <a:xfrm>
                <a:off x="520507" y="2730352"/>
                <a:ext cx="7531533" cy="453073"/>
              </a:xfrm>
              <a:prstGeom prst="rect">
                <a:avLst/>
              </a:prstGeom>
              <a:blipFill rotWithShape="1">
                <a:blip r:embed="rId3"/>
                <a:stretch>
                  <a:fillRect l="-6" t="-107" r="3" b="-803"/>
                </a:stretch>
              </a:blipFill>
            </p:spPr>
            <p:txBody>
              <a:bodyPr/>
              <a:lstStyle/>
              <a:p>
                <a:r>
                  <a:rPr lang="zh-CN" altLang="en-US">
                    <a:noFill/>
                  </a:rPr>
                  <a:t> </a:t>
                </a:r>
              </a:p>
            </p:txBody>
          </p:sp>
        </mc:Fallback>
      </mc:AlternateContent>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1115616" y="3448050"/>
                <a:ext cx="7157987" cy="160439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m:t>
                      </m:r>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m:t>
                      </m:r>
                      <m:nary>
                        <m:naryP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𝑡</m:t>
                          </m:r>
                        </m:sup>
                        <m:e>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𝜏</m:t>
                              </m:r>
                            </m:e>
                          </m:d>
                          <m:r>
                            <a:rPr lang="zh-CN" altLang="en-US" i="1">
                              <a:solidFill>
                                <a:srgbClr val="000000"/>
                              </a:solidFill>
                              <a:latin typeface="Cambria Math" panose="02040503050406030204" pitchFamily="18" charset="0"/>
                            </a:rPr>
                            <m:t>𝐵𝑢</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𝜏</m:t>
                              </m:r>
                            </m:e>
                          </m:d>
                          <m:r>
                            <a:rPr lang="zh-CN" altLang="en-US" i="1">
                              <a:solidFill>
                                <a:srgbClr val="000000"/>
                              </a:solidFill>
                              <a:latin typeface="Cambria Math" panose="02040503050406030204" pitchFamily="18" charset="0"/>
                            </a:rPr>
                            <m:t>𝑑</m:t>
                          </m:r>
                          <m:r>
                            <a:rPr lang="zh-CN" altLang="en-US" i="1">
                              <a:solidFill>
                                <a:srgbClr val="000000"/>
                              </a:solidFill>
                              <a:latin typeface="Cambria Math" panose="02040503050406030204" pitchFamily="18" charset="0"/>
                            </a:rPr>
                            <m:t>𝜏</m:t>
                          </m:r>
                        </m:e>
                      </m:nary>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115616" y="3448050"/>
                <a:ext cx="7157987" cy="1604392"/>
              </a:xfrm>
              <a:prstGeom prst="rect">
                <a:avLst/>
              </a:prstGeom>
              <a:blipFill>
                <a:blip r:embed="rId5"/>
                <a:stretch>
                  <a:fillRect/>
                </a:stretch>
              </a:blipFill>
            </p:spPr>
            <p:txBody>
              <a:bodyPr/>
              <a:lstStyle/>
              <a:p>
                <a:r>
                  <a:rPr lang="zh-CN" altLang="en-US">
                    <a:noFill/>
                  </a:rPr>
                  <a:t> </a:t>
                </a:r>
              </a:p>
            </p:txBody>
          </p:sp>
        </mc:Fallback>
      </mc:AlternateContent>
      <p:sp>
        <p:nvSpPr>
          <p:cNvPr id="10" name="文本框 9"/>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p:sp>
        <p:nvSpPr>
          <p:cNvPr id="4" name="文本框 3"/>
          <p:cNvSpPr txBox="1"/>
          <p:nvPr/>
        </p:nvSpPr>
        <p:spPr>
          <a:xfrm>
            <a:off x="562422" y="784777"/>
            <a:ext cx="8114033" cy="1477328"/>
          </a:xfrm>
          <a:prstGeom prst="rect">
            <a:avLst/>
          </a:prstGeom>
          <a:noFill/>
        </p:spPr>
        <p:txBody>
          <a:bodyPr wrap="square">
            <a:spAutoFit/>
          </a:bodyPr>
          <a:lstStyle/>
          <a:p>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非齐次状态方程的解包括两部分，即：</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1）由</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初始状态 </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x</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(0) </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引起的状态转移分量 </a:t>
            </a:r>
            <a:r>
              <a:rPr lang="el-GR"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Φ</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t</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x</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(0) </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，这是自由运动的结果；</a:t>
            </a:r>
            <a:endPar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2）由控制向量 </a:t>
            </a:r>
            <a:r>
              <a:rPr lang="zh-CN" altLang="en-US"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u</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(0) </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引起的受控分量                                      </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它是强迫运动的结果。</a:t>
            </a:r>
          </a:p>
        </p:txBody>
      </p:sp>
      <mc:AlternateContent xmlns:mc="http://schemas.openxmlformats.org/markup-compatibility/2006" xmlns:a14="http://schemas.microsoft.com/office/drawing/2010/main">
        <mc:Choice Requires="a14">
          <p:sp>
            <p:nvSpPr>
              <p:cNvPr id="5" name="对象 6"/>
              <p:cNvSpPr txBox="1"/>
              <p:nvPr/>
            </p:nvSpPr>
            <p:spPr>
              <a:xfrm>
                <a:off x="4283967" y="1706097"/>
                <a:ext cx="3744417" cy="117529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nary>
                        <m:naryP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𝑡</m:t>
                          </m:r>
                        </m:sup>
                        <m:e>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𝜏</m:t>
                              </m:r>
                            </m:e>
                          </m:d>
                          <m:r>
                            <a:rPr lang="zh-CN" altLang="en-US" i="1">
                              <a:solidFill>
                                <a:srgbClr val="000000"/>
                              </a:solidFill>
                              <a:latin typeface="Cambria Math" panose="02040503050406030204" pitchFamily="18" charset="0"/>
                            </a:rPr>
                            <m:t>𝐵𝑢</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𝜏</m:t>
                              </m:r>
                            </m:e>
                          </m:d>
                          <m:r>
                            <a:rPr lang="zh-CN" altLang="en-US" i="1">
                              <a:solidFill>
                                <a:srgbClr val="000000"/>
                              </a:solidFill>
                              <a:latin typeface="Cambria Math" panose="02040503050406030204" pitchFamily="18" charset="0"/>
                            </a:rPr>
                            <m:t>𝑑</m:t>
                          </m:r>
                          <m:r>
                            <a:rPr lang="zh-CN" altLang="en-US" i="1">
                              <a:solidFill>
                                <a:srgbClr val="000000"/>
                              </a:solidFill>
                              <a:latin typeface="Cambria Math" panose="02040503050406030204" pitchFamily="18" charset="0"/>
                            </a:rPr>
                            <m:t>𝜏</m:t>
                          </m:r>
                        </m:e>
                      </m:nary>
                    </m:oMath>
                  </m:oMathPara>
                </a14:m>
                <a:endParaRPr lang="zh-CN" altLang="en-US" dirty="0"/>
              </a:p>
            </p:txBody>
          </p:sp>
        </mc:Choice>
        <mc:Fallback xmlns="">
          <p:sp>
            <p:nvSpPr>
              <p:cNvPr id="5" name="对象 6"/>
              <p:cNvSpPr txBox="1">
                <a:spLocks noRot="1" noChangeAspect="1" noMove="1" noResize="1" noEditPoints="1" noAdjustHandles="1" noChangeArrowheads="1" noChangeShapeType="1" noTextEdit="1"/>
              </p:cNvSpPr>
              <p:nvPr/>
            </p:nvSpPr>
            <p:spPr>
              <a:xfrm>
                <a:off x="4283967" y="1706097"/>
                <a:ext cx="3744417" cy="1175299"/>
              </a:xfrm>
              <a:prstGeom prst="rect">
                <a:avLst/>
              </a:prstGeom>
              <a:blipFill rotWithShape="1">
                <a:blip r:embed="rId7"/>
                <a:stretch>
                  <a:fillRect l="-7" t="-41" r="2" b="34"/>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5" grpId="0"/>
      <p:bldP spid="2" grpId="0"/>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3" y="555526"/>
            <a:ext cx="6641767" cy="442878"/>
          </a:xfrm>
          <a:prstGeom prst="rect">
            <a:avLst/>
          </a:prstGeom>
          <a:noFill/>
        </p:spPr>
        <p:txBody>
          <a:bodyPr wrap="square">
            <a:spAutoFit/>
          </a:bodyPr>
          <a:lstStyle/>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2</a:t>
            </a:r>
            <a:r>
              <a:rPr lang="zh-CN" altLang="en-US" dirty="0">
                <a:solidFill>
                  <a:sysClr val="windowText" lastClr="000000"/>
                </a:solidFill>
                <a:latin typeface="宋体" panose="02010600030101010101" pitchFamily="2" charset="-122"/>
                <a:ea typeface="宋体" panose="02010600030101010101" pitchFamily="2" charset="-122"/>
              </a:rPr>
              <a:t>、拉氏变换法</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sp>
        <p:nvSpPr>
          <p:cNvPr id="30" name="矩形 29"/>
          <p:cNvSpPr/>
          <p:nvPr/>
        </p:nvSpPr>
        <p:spPr>
          <a:xfrm>
            <a:off x="751456" y="1455196"/>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将上式两边同时取拉氏变换得</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pSp>
        <p:nvGrpSpPr>
          <p:cNvPr id="3" name="组合 2"/>
          <p:cNvGrpSpPr/>
          <p:nvPr/>
        </p:nvGrpSpPr>
        <p:grpSpPr>
          <a:xfrm>
            <a:off x="784883" y="1005361"/>
            <a:ext cx="6641767" cy="666258"/>
            <a:chOff x="784883" y="1278466"/>
            <a:chExt cx="6641767" cy="666258"/>
          </a:xfrm>
        </p:grpSpPr>
        <p:sp>
          <p:nvSpPr>
            <p:cNvPr id="29" name="矩形 28"/>
            <p:cNvSpPr/>
            <p:nvPr/>
          </p:nvSpPr>
          <p:spPr>
            <a:xfrm>
              <a:off x="784883" y="1278466"/>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设非齐次状态方程为</a:t>
              </a:r>
            </a:p>
          </p:txBody>
        </p:sp>
        <mc:AlternateContent xmlns:mc="http://schemas.openxmlformats.org/markup-compatibility/2006" xmlns:a14="http://schemas.microsoft.com/office/drawing/2010/main">
          <mc:Choice Requires="a14">
            <p:sp>
              <p:nvSpPr>
                <p:cNvPr id="2" name="对象 1"/>
                <p:cNvSpPr txBox="1"/>
                <p:nvPr/>
              </p:nvSpPr>
              <p:spPr>
                <a:xfrm>
                  <a:off x="3059832" y="1358787"/>
                  <a:ext cx="2160240" cy="58593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𝐵𝑢</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3059832" y="1358787"/>
                  <a:ext cx="2160240" cy="585937"/>
                </a:xfrm>
                <a:prstGeom prst="rect">
                  <a:avLst/>
                </a:prstGeom>
                <a:blipFill rotWithShape="1">
                  <a:blip r:embed="rId4"/>
                </a:blipFill>
              </p:spPr>
              <p:txBody>
                <a:bodyPr/>
                <a:lstStyle/>
                <a:p>
                  <a:r>
                    <a:rPr lang="zh-CN" altLang="en-US">
                      <a:noFill/>
                    </a:rPr>
                    <a:t> </a:t>
                  </a:r>
                </a:p>
              </p:txBody>
            </p:sp>
          </mc:Fallback>
        </mc:AlternateContent>
      </p:grpSp>
      <p:grpSp>
        <p:nvGrpSpPr>
          <p:cNvPr id="11" name="Group 7"/>
          <p:cNvGrpSpPr/>
          <p:nvPr/>
        </p:nvGrpSpPr>
        <p:grpSpPr bwMode="auto">
          <a:xfrm>
            <a:off x="2085180" y="1929254"/>
            <a:ext cx="5045076" cy="1377951"/>
            <a:chOff x="1540" y="1570"/>
            <a:chExt cx="3178" cy="868"/>
          </a:xfrm>
        </p:grpSpPr>
        <mc:AlternateContent xmlns:mc="http://schemas.openxmlformats.org/markup-compatibility/2006" xmlns:a14="http://schemas.microsoft.com/office/drawing/2010/main">
          <mc:Choice Requires="a14">
            <p:sp>
              <p:nvSpPr>
                <p:cNvPr id="12" name="Object 8"/>
                <p:cNvSpPr txBox="1"/>
                <p:nvPr/>
              </p:nvSpPr>
              <p:spPr bwMode="auto">
                <a:xfrm>
                  <a:off x="1540" y="1570"/>
                  <a:ext cx="3178" cy="502"/>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𝑠𝑥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(0)=</m:t>
                        </m:r>
                        <m:r>
                          <a:rPr lang="zh-CN" altLang="en-US" i="1">
                            <a:solidFill>
                              <a:srgbClr val="000000"/>
                            </a:solidFill>
                            <a:latin typeface="Cambria Math" panose="02040503050406030204" pitchFamily="18" charset="0"/>
                          </a:rPr>
                          <m:t>𝐴𝑥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𝐵𝑢</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12" name="Object 8"/>
                <p:cNvSpPr txBox="1">
                  <a:spLocks noRot="1" noChangeAspect="1" noMove="1" noResize="1" noEditPoints="1" noAdjustHandles="1" noChangeArrowheads="1" noChangeShapeType="1" noTextEdit="1"/>
                </p:cNvSpPr>
                <p:nvPr/>
              </p:nvSpPr>
              <p:spPr bwMode="auto">
                <a:xfrm>
                  <a:off x="1540" y="1570"/>
                  <a:ext cx="3178" cy="502"/>
                </a:xfrm>
                <a:prstGeom prst="rect">
                  <a:avLst/>
                </a:prstGeom>
                <a:blipFill rotWithShape="1">
                  <a:blip r:embed="rId5"/>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Object 9"/>
                <p:cNvSpPr txBox="1"/>
                <p:nvPr/>
              </p:nvSpPr>
              <p:spPr bwMode="auto">
                <a:xfrm>
                  <a:off x="1542" y="1945"/>
                  <a:ext cx="3041" cy="493"/>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𝑠𝐼</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(0)+</m:t>
                        </m:r>
                        <m:r>
                          <a:rPr lang="zh-CN" altLang="en-US" i="1">
                            <a:solidFill>
                              <a:srgbClr val="000000"/>
                            </a:solidFill>
                            <a:latin typeface="Cambria Math" panose="02040503050406030204" pitchFamily="18" charset="0"/>
                          </a:rPr>
                          <m:t>𝐵𝑢</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13" name="Object 9"/>
                <p:cNvSpPr txBox="1">
                  <a:spLocks noRot="1" noChangeAspect="1" noMove="1" noResize="1" noEditPoints="1" noAdjustHandles="1" noChangeArrowheads="1" noChangeShapeType="1" noTextEdit="1"/>
                </p:cNvSpPr>
                <p:nvPr/>
              </p:nvSpPr>
              <p:spPr bwMode="auto">
                <a:xfrm>
                  <a:off x="1542" y="1945"/>
                  <a:ext cx="3041" cy="493"/>
                </a:xfrm>
                <a:prstGeom prst="rect">
                  <a:avLst/>
                </a:prstGeom>
                <a:blipFill rotWithShape="1">
                  <a:blip r:embed="rId6"/>
                </a:blipFill>
                <a:ln>
                  <a:noFill/>
                </a:ln>
              </p:spPr>
              <p:txBody>
                <a:bodyPr/>
                <a:lstStyle/>
                <a:p>
                  <a:r>
                    <a:rPr lang="zh-CN" altLang="en-US">
                      <a:noFill/>
                    </a:rPr>
                    <a:t> </a:t>
                  </a:r>
                </a:p>
              </p:txBody>
            </p:sp>
          </mc:Fallback>
        </mc:AlternateContent>
      </p:grpSp>
      <p:grpSp>
        <p:nvGrpSpPr>
          <p:cNvPr id="5" name="组合 4"/>
          <p:cNvGrpSpPr/>
          <p:nvPr/>
        </p:nvGrpSpPr>
        <p:grpSpPr>
          <a:xfrm>
            <a:off x="751456" y="2946400"/>
            <a:ext cx="6641767" cy="1005153"/>
            <a:chOff x="751456" y="3429113"/>
            <a:chExt cx="6641767" cy="1005153"/>
          </a:xfrm>
        </p:grpSpPr>
        <p:sp>
          <p:nvSpPr>
            <p:cNvPr id="15" name="矩形 14"/>
            <p:cNvSpPr/>
            <p:nvPr/>
          </p:nvSpPr>
          <p:spPr>
            <a:xfrm>
              <a:off x="751456" y="3429113"/>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两边同时左乘           得</a:t>
              </a:r>
            </a:p>
          </p:txBody>
        </p:sp>
        <mc:AlternateContent xmlns:mc="http://schemas.openxmlformats.org/markup-compatibility/2006" xmlns:a14="http://schemas.microsoft.com/office/drawing/2010/main">
          <mc:Choice Requires="a14">
            <p:sp>
              <p:nvSpPr>
                <p:cNvPr id="4" name="对象 3"/>
                <p:cNvSpPr txBox="1"/>
                <p:nvPr/>
              </p:nvSpPr>
              <p:spPr>
                <a:xfrm>
                  <a:off x="2195736" y="3519866"/>
                  <a:ext cx="2176463" cy="914400"/>
                </a:xfrm>
                <a:prstGeom prst="rect">
                  <a:avLst/>
                </a:prstGeom>
              </p:spPr>
              <p:txBody>
                <a:bodyPr>
                  <a:normAutofit/>
                </a:bodyPr>
                <a:lstStyle/>
                <a:p>
                  <a14:m>
                    <m:oMath xmlns:m="http://schemas.openxmlformats.org/officeDocument/2006/math">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𝑠𝐼</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e>
                          </m:d>
                        </m:e>
                        <m:sup>
                          <m:r>
                            <a:rPr lang="zh-CN" altLang="en-US" i="1">
                              <a:solidFill>
                                <a:srgbClr val="000000"/>
                              </a:solidFill>
                              <a:latin typeface="Cambria Math" panose="02040503050406030204" pitchFamily="18" charset="0"/>
                            </a:rPr>
                            <m:t>−1</m:t>
                          </m:r>
                        </m:sup>
                      </m:sSup>
                    </m:oMath>
                  </a14:m>
                  <a:r>
                    <a:rPr lang="zh-CN" altLang="en-US" dirty="0"/>
                    <a:t>  </a:t>
                  </a:r>
                </a:p>
              </p:txBody>
            </p:sp>
          </mc:Choice>
          <mc:Fallback xmlns="">
            <p:sp>
              <p:nvSpPr>
                <p:cNvPr id="4" name="对象 3"/>
                <p:cNvSpPr txBox="1">
                  <a:spLocks noRot="1" noChangeAspect="1" noMove="1" noResize="1" noEditPoints="1" noAdjustHandles="1" noChangeArrowheads="1" noChangeShapeType="1" noTextEdit="1"/>
                </p:cNvSpPr>
                <p:nvPr/>
              </p:nvSpPr>
              <p:spPr>
                <a:xfrm>
                  <a:off x="2195736" y="3519866"/>
                  <a:ext cx="2176463" cy="914400"/>
                </a:xfrm>
                <a:prstGeom prst="rect">
                  <a:avLst/>
                </a:prstGeom>
                <a:blipFill rotWithShape="1">
                  <a:blip r:embed="rId7"/>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6" name="对象 5"/>
              <p:cNvSpPr txBox="1"/>
              <p:nvPr/>
            </p:nvSpPr>
            <p:spPr>
              <a:xfrm>
                <a:off x="2084972" y="3465277"/>
                <a:ext cx="6781800" cy="65563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𝑠𝐼</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(0)+(</m:t>
                      </m:r>
                      <m:r>
                        <a:rPr lang="zh-CN" altLang="en-US" i="1">
                          <a:solidFill>
                            <a:srgbClr val="000000"/>
                          </a:solidFill>
                          <a:latin typeface="Cambria Math" panose="02040503050406030204" pitchFamily="18" charset="0"/>
                        </a:rPr>
                        <m:t>𝑠𝐼</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𝐵𝑢</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6" name="对象 5"/>
              <p:cNvSpPr txBox="1">
                <a:spLocks noRot="1" noChangeAspect="1" noMove="1" noResize="1" noEditPoints="1" noAdjustHandles="1" noChangeArrowheads="1" noChangeShapeType="1" noTextEdit="1"/>
              </p:cNvSpPr>
              <p:nvPr/>
            </p:nvSpPr>
            <p:spPr>
              <a:xfrm>
                <a:off x="2084972" y="3465277"/>
                <a:ext cx="6781800" cy="655638"/>
              </a:xfrm>
              <a:prstGeom prst="rect">
                <a:avLst/>
              </a:prstGeom>
              <a:blipFill rotWithShape="1">
                <a:blip r:embed="rId8"/>
                <a:stretch>
                  <a:fillRect l="-4" t="-13" r="4" b="61"/>
                </a:stretch>
              </a:blipFill>
            </p:spPr>
            <p:txBody>
              <a:bodyPr/>
              <a:lstStyle/>
              <a:p>
                <a:r>
                  <a:rPr lang="zh-CN" altLang="en-US">
                    <a:noFill/>
                  </a:rPr>
                  <a:t> </a:t>
                </a:r>
              </a:p>
            </p:txBody>
          </p:sp>
        </mc:Fallback>
      </mc:AlternateContent>
      <p:sp>
        <p:nvSpPr>
          <p:cNvPr id="20" name="矩形 19"/>
          <p:cNvSpPr/>
          <p:nvPr/>
        </p:nvSpPr>
        <p:spPr>
          <a:xfrm>
            <a:off x="784883" y="3836379"/>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拉氏反变换得</a:t>
            </a:r>
          </a:p>
        </p:txBody>
      </p:sp>
      <mc:AlternateContent xmlns:mc="http://schemas.openxmlformats.org/markup-compatibility/2006" xmlns:a14="http://schemas.microsoft.com/office/drawing/2010/main">
        <mc:Choice Requires="a14">
          <p:sp>
            <p:nvSpPr>
              <p:cNvPr id="7" name="对象 6"/>
              <p:cNvSpPr txBox="1"/>
              <p:nvPr/>
            </p:nvSpPr>
            <p:spPr>
              <a:xfrm>
                <a:off x="1691680" y="4389743"/>
                <a:ext cx="6184900" cy="56673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𝐿</m:t>
                          </m:r>
                        </m:e>
                        <m:sup>
                          <m:r>
                            <a:rPr lang="zh-CN" altLang="en-US" i="1">
                              <a:solidFill>
                                <a:srgbClr val="000000"/>
                              </a:solidFill>
                              <a:latin typeface="Cambria Math" panose="02040503050406030204" pitchFamily="18" charset="0"/>
                            </a:rPr>
                            <m:t>−1</m:t>
                          </m:r>
                        </m:sup>
                      </m:sSup>
                      <m:d>
                        <m:dPr>
                          <m:begChr m:val="["/>
                          <m:endChr m:val="]"/>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𝑠𝐼</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−1</m:t>
                              </m:r>
                            </m:sup>
                          </m:sSup>
                        </m:e>
                      </m:d>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(0)+</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𝐿</m:t>
                          </m:r>
                        </m:e>
                        <m:sup>
                          <m:r>
                            <a:rPr lang="zh-CN" altLang="en-US" i="1">
                              <a:solidFill>
                                <a:srgbClr val="000000"/>
                              </a:solidFill>
                              <a:latin typeface="Cambria Math" panose="02040503050406030204" pitchFamily="18" charset="0"/>
                            </a:rPr>
                            <m:t>−1</m:t>
                          </m:r>
                        </m:sup>
                      </m:sSup>
                      <m:d>
                        <m:dPr>
                          <m:begChr m:val="["/>
                          <m:endChr m:val="]"/>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𝑠𝐼</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−1</m:t>
                              </m:r>
                            </m:sup>
                          </m:sSup>
                        </m:e>
                      </m:d>
                      <m:r>
                        <a:rPr lang="zh-CN" altLang="en-US" i="1">
                          <a:solidFill>
                            <a:srgbClr val="000000"/>
                          </a:solidFill>
                          <a:latin typeface="Cambria Math" panose="02040503050406030204" pitchFamily="18" charset="0"/>
                        </a:rPr>
                        <m:t>𝐵𝑢</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7" name="对象 6"/>
              <p:cNvSpPr txBox="1">
                <a:spLocks noRot="1" noChangeAspect="1" noMove="1" noResize="1" noEditPoints="1" noAdjustHandles="1" noChangeArrowheads="1" noChangeShapeType="1" noTextEdit="1"/>
              </p:cNvSpPr>
              <p:nvPr/>
            </p:nvSpPr>
            <p:spPr>
              <a:xfrm>
                <a:off x="1691680" y="4389743"/>
                <a:ext cx="6184900" cy="566738"/>
              </a:xfrm>
              <a:prstGeom prst="rect">
                <a:avLst/>
              </a:prstGeom>
              <a:blipFill rotWithShape="1">
                <a:blip r:embed="rId9"/>
                <a:stretch>
                  <a:fillRect l="-1" t="-110" r="1" b="54"/>
                </a:stretch>
              </a:blipFill>
            </p:spPr>
            <p:txBody>
              <a:bodyPr/>
              <a:lstStyle/>
              <a:p>
                <a:r>
                  <a:rPr lang="zh-CN" altLang="en-US">
                    <a:noFill/>
                  </a:rPr>
                  <a:t> </a:t>
                </a:r>
              </a:p>
            </p:txBody>
          </p:sp>
        </mc:Fallback>
      </mc:AlternateContent>
      <p:sp>
        <p:nvSpPr>
          <p:cNvPr id="23" name="文本框 22"/>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6" grpId="0"/>
      <p:bldP spid="20" grpId="0"/>
      <p:bldP spid="7" grpId="0"/>
      <p:bldP spid="2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3" y="995808"/>
            <a:ext cx="6641767"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例题 </a:t>
            </a:r>
            <a:r>
              <a:rPr lang="en-US" altLang="zh-CN" dirty="0">
                <a:solidFill>
                  <a:sysClr val="windowText" lastClr="000000"/>
                </a:solidFill>
                <a:latin typeface="宋体" panose="02010600030101010101" pitchFamily="2" charset="-122"/>
                <a:ea typeface="宋体" panose="02010600030101010101" pitchFamily="2" charset="-122"/>
              </a:rPr>
              <a:t>2.10 </a:t>
            </a:r>
            <a:r>
              <a:rPr lang="zh-CN" altLang="en-US" dirty="0">
                <a:solidFill>
                  <a:sysClr val="windowText" lastClr="000000"/>
                </a:solidFill>
                <a:latin typeface="宋体" panose="02010600030101010101" pitchFamily="2" charset="-122"/>
                <a:ea typeface="宋体" panose="02010600030101010101" pitchFamily="2" charset="-122"/>
              </a:rPr>
              <a:t>线性定常系统的非齐次状态方程为</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sp>
        <p:nvSpPr>
          <p:cNvPr id="29" name="矩形 28"/>
          <p:cNvSpPr/>
          <p:nvPr/>
        </p:nvSpPr>
        <p:spPr>
          <a:xfrm>
            <a:off x="1251116" y="2116497"/>
            <a:ext cx="6641767" cy="455253"/>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试求当输入函数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u</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t</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1</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t</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宋体" panose="02010600030101010101" pitchFamily="2" charset="-122"/>
                <a:ea typeface="宋体" panose="02010600030101010101" pitchFamily="2" charset="-122"/>
              </a:rPr>
              <a:t>时非齐次状态方程的解。</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2987824" y="1443703"/>
                <a:ext cx="3617912" cy="100590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r>
                                      <a:rPr lang="zh-CN" altLang="en-US" i="1">
                                        <a:solidFill>
                                          <a:srgbClr val="000000"/>
                                        </a:solidFill>
                                        <a:latin typeface="Cambria Math" panose="02040503050406030204" pitchFamily="18" charset="0"/>
                                      </a:rPr>
                                      <m:t>1</m:t>
                                    </m:r>
                                  </m:sub>
                                </m:sSub>
                              </m:e>
                            </m:m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r>
                                      <a:rPr lang="zh-CN" altLang="en-US" i="1">
                                        <a:solidFill>
                                          <a:srgbClr val="000000"/>
                                        </a:solidFill>
                                        <a:latin typeface="Cambria Math" panose="02040503050406030204" pitchFamily="18" charset="0"/>
                                      </a:rPr>
                                      <m:t>2</m:t>
                                    </m:r>
                                  </m:sub>
                                </m:sSub>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−3</m:t>
                                </m:r>
                              </m:e>
                              <m:e>
                                <m:r>
                                  <a:rPr lang="zh-CN" altLang="en-US" i="1">
                                    <a:solidFill>
                                      <a:srgbClr val="000000"/>
                                    </a:solidFill>
                                    <a:latin typeface="Cambria Math" panose="02040503050406030204" pitchFamily="18" charset="0"/>
                                  </a:rPr>
                                  <m:t>−4</m:t>
                                </m:r>
                              </m:e>
                            </m:mr>
                          </m:m>
                        </m:e>
                      </m:d>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1</m:t>
                                    </m:r>
                                  </m:sub>
                                </m:sSub>
                              </m:e>
                            </m:m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2</m:t>
                                    </m:r>
                                  </m:sub>
                                </m:sSub>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𝑢</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987824" y="1443703"/>
                <a:ext cx="3617912" cy="1005904"/>
              </a:xfrm>
              <a:prstGeom prst="rect">
                <a:avLst/>
              </a:prstGeom>
              <a:blipFill rotWithShape="1">
                <a:blip r:embed="rId4"/>
                <a:stretch>
                  <a:fillRect l="-4" t="-35" r="13" b="41"/>
                </a:stretch>
              </a:blipFill>
            </p:spPr>
            <p:txBody>
              <a:bodyPr/>
              <a:lstStyle/>
              <a:p>
                <a:r>
                  <a:rPr lang="zh-CN" altLang="en-US">
                    <a:noFill/>
                  </a:rPr>
                  <a:t> </a:t>
                </a:r>
              </a:p>
            </p:txBody>
          </p:sp>
        </mc:Fallback>
      </mc:AlternateContent>
      <p:grpSp>
        <p:nvGrpSpPr>
          <p:cNvPr id="5" name="组合 4"/>
          <p:cNvGrpSpPr/>
          <p:nvPr/>
        </p:nvGrpSpPr>
        <p:grpSpPr>
          <a:xfrm>
            <a:off x="1251115" y="2684540"/>
            <a:ext cx="6641767" cy="1103956"/>
            <a:chOff x="1251115" y="2684540"/>
            <a:chExt cx="6641767" cy="1103956"/>
          </a:xfrm>
        </p:grpSpPr>
        <p:sp>
          <p:nvSpPr>
            <p:cNvPr id="30" name="矩形 29"/>
            <p:cNvSpPr/>
            <p:nvPr/>
          </p:nvSpPr>
          <p:spPr>
            <a:xfrm>
              <a:off x="1251115" y="2684540"/>
              <a:ext cx="6641767" cy="442878"/>
            </a:xfrm>
            <a:prstGeom prst="rect">
              <a:avLst/>
            </a:prstGeom>
            <a:noFill/>
          </p:spPr>
          <p:txBody>
            <a:bodyPr wrap="square">
              <a:spAutoFit/>
            </a:bodyPr>
            <a:lstStyle/>
            <a:p>
              <a:pPr>
                <a:lnSpc>
                  <a:spcPct val="150000"/>
                </a:lnSpc>
              </a:pPr>
              <a:r>
                <a:rPr lang="zh-CN" altLang="en-US" b="1" dirty="0">
                  <a:solidFill>
                    <a:sysClr val="windowText" lastClr="000000"/>
                  </a:solidFill>
                  <a:latin typeface="宋体" panose="02010600030101010101" pitchFamily="2" charset="-122"/>
                  <a:ea typeface="宋体" panose="02010600030101010101" pitchFamily="2" charset="-122"/>
                </a:rPr>
                <a:t>解</a:t>
              </a:r>
              <a:r>
                <a:rPr lang="zh-CN" altLang="en-US" dirty="0">
                  <a:solidFill>
                    <a:sysClr val="windowText" lastClr="000000"/>
                  </a:solidFill>
                  <a:latin typeface="宋体" panose="02010600030101010101" pitchFamily="2" charset="-122"/>
                  <a:ea typeface="宋体" panose="02010600030101010101" pitchFamily="2" charset="-122"/>
                </a:rPr>
                <a:t> 该系统的状态转移矩阵                       为</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4" name="对象 3"/>
                <p:cNvSpPr txBox="1"/>
                <p:nvPr/>
              </p:nvSpPr>
              <p:spPr>
                <a:xfrm>
                  <a:off x="3995936" y="2758035"/>
                  <a:ext cx="3114327" cy="103046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𝐿</m:t>
                            </m:r>
                          </m:e>
                          <m:sup>
                            <m:r>
                              <a:rPr lang="zh-CN" altLang="en-US" i="1">
                                <a:solidFill>
                                  <a:srgbClr val="000000"/>
                                </a:solidFill>
                                <a:latin typeface="Cambria Math" panose="02040503050406030204" pitchFamily="18" charset="0"/>
                              </a:rPr>
                              <m:t>−1</m:t>
                            </m:r>
                          </m:sup>
                        </m:sSup>
                        <m:d>
                          <m:dPr>
                            <m:begChr m:val="["/>
                            <m:endChr m:val="]"/>
                            <m:ctrlPr>
                              <a:rPr lang="zh-CN" altLang="en-US" i="1">
                                <a:solidFill>
                                  <a:srgbClr val="000000"/>
                                </a:solidFill>
                                <a:latin typeface="Cambria Math" panose="02040503050406030204" pitchFamily="18" charset="0"/>
                              </a:rPr>
                            </m:ctrlPr>
                          </m:dPr>
                          <m:e>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𝑠𝐼</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e>
                                </m:d>
                              </m:e>
                              <m:sup>
                                <m:r>
                                  <a:rPr lang="zh-CN" altLang="en-US" i="1">
                                    <a:solidFill>
                                      <a:srgbClr val="000000"/>
                                    </a:solidFill>
                                    <a:latin typeface="Cambria Math" panose="02040503050406030204" pitchFamily="18" charset="0"/>
                                  </a:rPr>
                                  <m:t>−1</m:t>
                                </m:r>
                              </m:sup>
                            </m:sSup>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3995936" y="2758035"/>
                  <a:ext cx="3114327" cy="1030461"/>
                </a:xfrm>
                <a:prstGeom prst="rect">
                  <a:avLst/>
                </a:prstGeom>
                <a:blipFill rotWithShape="1">
                  <a:blip r:embed="rId5"/>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6" name="对象 5"/>
              <p:cNvSpPr txBox="1"/>
              <p:nvPr/>
            </p:nvSpPr>
            <p:spPr>
              <a:xfrm>
                <a:off x="1907704" y="3249561"/>
                <a:ext cx="4790206" cy="180020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𝑡</m:t>
                                    </m:r>
                                  </m:sup>
                                </m:sSup>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𝑡</m:t>
                                    </m:r>
                                  </m:sup>
                                </m:sSup>
                              </m:e>
                            </m:mr>
                            <m:mr>
                              <m:e>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𝑡</m:t>
                                    </m:r>
                                  </m:sup>
                                </m:sSup>
                              </m:e>
                              <m:e>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𝑡</m:t>
                                    </m:r>
                                  </m:sup>
                                </m:sSup>
                              </m:e>
                            </m:mr>
                          </m:m>
                        </m:e>
                      </m:d>
                    </m:oMath>
                  </m:oMathPara>
                </a14:m>
                <a:endParaRPr lang="zh-CN" altLang="en-US" dirty="0"/>
              </a:p>
            </p:txBody>
          </p:sp>
        </mc:Choice>
        <mc:Fallback xmlns="">
          <p:sp>
            <p:nvSpPr>
              <p:cNvPr id="6" name="对象 5"/>
              <p:cNvSpPr txBox="1">
                <a:spLocks noRot="1" noChangeAspect="1" noMove="1" noResize="1" noEditPoints="1" noAdjustHandles="1" noChangeArrowheads="1" noChangeShapeType="1" noTextEdit="1"/>
              </p:cNvSpPr>
              <p:nvPr/>
            </p:nvSpPr>
            <p:spPr>
              <a:xfrm>
                <a:off x="1907704" y="3249561"/>
                <a:ext cx="4790206" cy="1800200"/>
              </a:xfrm>
              <a:prstGeom prst="rect">
                <a:avLst/>
              </a:prstGeom>
              <a:blipFill rotWithShape="1">
                <a:blip r:embed="rId6"/>
                <a:stretch>
                  <a:fillRect l="-3" t="-15" r="12" b="13"/>
                </a:stretch>
              </a:blipFill>
            </p:spPr>
            <p:txBody>
              <a:bodyPr/>
              <a:lstStyle/>
              <a:p>
                <a:r>
                  <a:rPr lang="zh-CN" altLang="en-US">
                    <a:noFill/>
                  </a:rPr>
                  <a:t> </a:t>
                </a:r>
              </a:p>
            </p:txBody>
          </p:sp>
        </mc:Fallback>
      </mc:AlternateContent>
      <p:sp>
        <p:nvSpPr>
          <p:cNvPr id="14" name="文本框 13"/>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6" grpId="0"/>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3" y="747825"/>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可得非齐次状态方程解的初态转移分量为</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1259632" y="1507434"/>
                <a:ext cx="7056784" cy="212863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m:t>
                          </m:r>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𝑡</m:t>
                                    </m:r>
                                  </m:sup>
                                </m:sSup>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𝑡</m:t>
                                    </m:r>
                                  </m:sup>
                                </m:sSup>
                              </m:e>
                            </m:mr>
                            <m:mr>
                              <m:e>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𝑡</m:t>
                                    </m:r>
                                  </m:sup>
                                </m:sSup>
                              </m:e>
                              <m:e>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𝑡</m:t>
                                    </m:r>
                                  </m:sup>
                                </m:sSup>
                              </m:e>
                            </m:mr>
                          </m:m>
                        </m:e>
                      </m:d>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m:t>
                          </m:r>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259632" y="1507434"/>
                <a:ext cx="7056784" cy="2128632"/>
              </a:xfrm>
              <a:prstGeom prst="rect">
                <a:avLst/>
              </a:prstGeom>
              <a:blipFill rotWithShape="1">
                <a:blip r:embed="rId4"/>
                <a:stretch>
                  <a:fillRect l="-6" t="-27" r="6" b="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对象 2"/>
              <p:cNvSpPr txBox="1"/>
              <p:nvPr/>
            </p:nvSpPr>
            <p:spPr>
              <a:xfrm>
                <a:off x="1907704" y="2922809"/>
                <a:ext cx="5976664" cy="2220691"/>
              </a:xfrm>
              <a:prstGeom prst="rect">
                <a:avLst/>
              </a:prstGeom>
            </p:spPr>
            <p:txBody>
              <a:bodyPr>
                <a:normAutofit fontScale="92500"/>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d>
                                  <m:dPr>
                                    <m:ctrlPr>
                                      <a:rPr lang="zh-CN" altLang="en-US" i="1">
                                        <a:solidFill>
                                          <a:srgbClr val="000000"/>
                                        </a:solidFill>
                                        <a:latin typeface="Cambria Math" panose="02040503050406030204" pitchFamily="18" charset="0"/>
                                      </a:rPr>
                                    </m:ctrlPr>
                                  </m:dP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𝑡</m:t>
                                        </m:r>
                                      </m:sup>
                                    </m:sSup>
                                  </m:e>
                                </m:d>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1</m:t>
                                    </m:r>
                                  </m:sub>
                                </m:sSub>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m:t>
                                    </m:r>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𝑡</m:t>
                                        </m:r>
                                      </m:sup>
                                    </m:sSup>
                                  </m:e>
                                </m:d>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2</m:t>
                                    </m:r>
                                  </m:sub>
                                </m:sSub>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m:t>
                                    </m:r>
                                  </m:e>
                                </m:d>
                              </m:e>
                              <m:e/>
                            </m:mr>
                            <m:m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𝑡</m:t>
                                        </m:r>
                                      </m:sup>
                                    </m:sSup>
                                  </m:e>
                                </m:d>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1</m:t>
                                    </m:r>
                                  </m:sub>
                                </m:sSub>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m:t>
                                    </m:r>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𝑡</m:t>
                                        </m:r>
                                      </m:sup>
                                    </m:sSup>
                                  </m:e>
                                </m:d>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2</m:t>
                                    </m:r>
                                  </m:sub>
                                </m:sSub>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m:t>
                                    </m:r>
                                  </m:e>
                                </m:d>
                              </m:e>
                              <m:e/>
                            </m:mr>
                          </m:m>
                        </m:e>
                      </m:d>
                    </m:oMath>
                  </m:oMathPara>
                </a14:m>
                <a:endParaRPr lang="zh-CN" altLang="en-US" dirty="0"/>
              </a:p>
            </p:txBody>
          </p:sp>
        </mc:Choice>
        <mc:Fallback xmlns="">
          <p:sp>
            <p:nvSpPr>
              <p:cNvPr id="3" name="对象 2"/>
              <p:cNvSpPr txBox="1">
                <a:spLocks noRot="1" noChangeAspect="1" noMove="1" noResize="1" noEditPoints="1" noAdjustHandles="1" noChangeArrowheads="1" noChangeShapeType="1" noTextEdit="1"/>
              </p:cNvSpPr>
              <p:nvPr/>
            </p:nvSpPr>
            <p:spPr>
              <a:xfrm>
                <a:off x="1907704" y="2922809"/>
                <a:ext cx="5976664" cy="2220691"/>
              </a:xfrm>
              <a:prstGeom prst="rect">
                <a:avLst/>
              </a:prstGeom>
              <a:blipFill rotWithShape="1">
                <a:blip r:embed="rId5"/>
                <a:stretch>
                  <a:fillRect l="-3" t="-24" r="3"/>
                </a:stretch>
              </a:blipFill>
            </p:spPr>
            <p:txBody>
              <a:bodyPr/>
              <a:lstStyle/>
              <a:p>
                <a:r>
                  <a:rPr lang="zh-CN" altLang="en-US">
                    <a:noFill/>
                  </a:rPr>
                  <a:t> </a:t>
                </a:r>
              </a:p>
            </p:txBody>
          </p:sp>
        </mc:Fallback>
      </mc:AlternateContent>
      <p:sp>
        <p:nvSpPr>
          <p:cNvPr id="11" name="文本框 10"/>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2" grpId="0"/>
      <p:bldP spid="3" grpId="0"/>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4" name="对象 2"/>
              <p:cNvSpPr txBox="1"/>
              <p:nvPr/>
            </p:nvSpPr>
            <p:spPr>
              <a:xfrm>
                <a:off x="389979" y="2170828"/>
                <a:ext cx="4328914" cy="266258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smtClean="0">
                          <a:solidFill>
                            <a:srgbClr val="000000"/>
                          </a:solidFill>
                          <a:latin typeface="Cambria Math" panose="02040503050406030204" pitchFamily="18" charset="0"/>
                        </a:rPr>
                        <m:t>=</m:t>
                      </m:r>
                      <m:nary>
                        <m:naryP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𝑡</m:t>
                          </m:r>
                        </m:sup>
                        <m:e>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𝜏</m:t>
                                            </m:r>
                                          </m:e>
                                        </m:d>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en-US" altLang="zh-CN" b="0" i="1" smtClean="0">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3</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𝜏</m:t>
                                            </m:r>
                                          </m:e>
                                        </m:d>
                                      </m:sup>
                                    </m:sSup>
                                  </m:e>
                                </m:mr>
                                <m:mr>
                                  <m:e>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𝜏</m:t>
                                            </m:r>
                                          </m:e>
                                        </m:d>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−3</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𝜏</m:t>
                                            </m:r>
                                          </m:e>
                                        </m:d>
                                      </m:sup>
                                    </m:sSup>
                                  </m:e>
                                </m:mr>
                              </m:m>
                            </m:e>
                          </m:d>
                        </m:e>
                      </m:nary>
                      <m:r>
                        <a:rPr lang="zh-CN" altLang="en-US" i="1">
                          <a:solidFill>
                            <a:srgbClr val="000000"/>
                          </a:solidFill>
                          <a:latin typeface="Cambria Math" panose="02040503050406030204" pitchFamily="18" charset="0"/>
                        </a:rPr>
                        <m:t>𝑑</m:t>
                      </m:r>
                      <m:r>
                        <a:rPr lang="zh-CN" altLang="en-US" i="1">
                          <a:solidFill>
                            <a:srgbClr val="000000"/>
                          </a:solidFill>
                          <a:latin typeface="Cambria Math" panose="02040503050406030204" pitchFamily="18" charset="0"/>
                        </a:rPr>
                        <m:t>𝜏</m:t>
                      </m:r>
                    </m:oMath>
                  </m:oMathPara>
                </a14:m>
                <a:endParaRPr lang="zh-CN" altLang="en-US" dirty="0"/>
              </a:p>
            </p:txBody>
          </p:sp>
        </mc:Choice>
        <mc:Fallback xmlns="">
          <p:sp>
            <p:nvSpPr>
              <p:cNvPr id="4" name="对象 2"/>
              <p:cNvSpPr txBox="1">
                <a:spLocks noRot="1" noChangeAspect="1" noMove="1" noResize="1" noEditPoints="1" noAdjustHandles="1" noChangeArrowheads="1" noChangeShapeType="1" noTextEdit="1"/>
              </p:cNvSpPr>
              <p:nvPr/>
            </p:nvSpPr>
            <p:spPr>
              <a:xfrm>
                <a:off x="389979" y="2170828"/>
                <a:ext cx="4328914" cy="2662584"/>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对象 3"/>
              <p:cNvSpPr txBox="1"/>
              <p:nvPr/>
            </p:nvSpPr>
            <p:spPr>
              <a:xfrm>
                <a:off x="4247382" y="2065022"/>
                <a:ext cx="5293170" cy="245094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nary>
                                  <m:naryP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𝑡</m:t>
                                    </m:r>
                                  </m:sup>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𝜏</m:t>
                                        </m:r>
                                      </m:sup>
                                    </m:sSup>
                                    <m:r>
                                      <a:rPr lang="zh-CN" altLang="en-US" i="1">
                                        <a:solidFill>
                                          <a:srgbClr val="000000"/>
                                        </a:solidFill>
                                        <a:latin typeface="Cambria Math" panose="02040503050406030204" pitchFamily="18" charset="0"/>
                                      </a:rPr>
                                      <m:t>𝑑</m:t>
                                    </m:r>
                                    <m:r>
                                      <a:rPr lang="zh-CN" altLang="en-US" i="1">
                                        <a:solidFill>
                                          <a:srgbClr val="000000"/>
                                        </a:solidFill>
                                        <a:latin typeface="Cambria Math" panose="02040503050406030204" pitchFamily="18" charset="0"/>
                                      </a:rPr>
                                      <m:t>𝜏</m:t>
                                    </m:r>
                                  </m:e>
                                </m:nary>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𝑡</m:t>
                                    </m:r>
                                  </m:sup>
                                </m:sSup>
                                <m:nary>
                                  <m:naryP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𝑡</m:t>
                                    </m:r>
                                  </m:sup>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𝜏</m:t>
                                        </m:r>
                                      </m:sup>
                                    </m:sSup>
                                  </m:e>
                                </m:nary>
                                <m:r>
                                  <a:rPr lang="zh-CN" altLang="en-US" i="1">
                                    <a:solidFill>
                                      <a:srgbClr val="000000"/>
                                    </a:solidFill>
                                    <a:latin typeface="Cambria Math" panose="02040503050406030204" pitchFamily="18" charset="0"/>
                                  </a:rPr>
                                  <m:t>𝑑</m:t>
                                </m:r>
                                <m:r>
                                  <a:rPr lang="zh-CN" altLang="en-US" i="1">
                                    <a:solidFill>
                                      <a:srgbClr val="000000"/>
                                    </a:solidFill>
                                    <a:latin typeface="Cambria Math" panose="02040503050406030204" pitchFamily="18" charset="0"/>
                                  </a:rPr>
                                  <m:t>𝜏</m:t>
                                </m:r>
                              </m:e>
                            </m:mr>
                            <m:mr>
                              <m:e>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nary>
                                  <m:naryP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𝑡</m:t>
                                    </m:r>
                                  </m:sup>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𝜏</m:t>
                                        </m:r>
                                      </m:sup>
                                    </m:sSup>
                                  </m:e>
                                </m:nary>
                                <m:r>
                                  <a:rPr lang="zh-CN" altLang="en-US" i="1">
                                    <a:solidFill>
                                      <a:srgbClr val="000000"/>
                                    </a:solidFill>
                                    <a:latin typeface="Cambria Math" panose="02040503050406030204" pitchFamily="18" charset="0"/>
                                  </a:rPr>
                                  <m:t>𝑑</m:t>
                                </m:r>
                                <m:r>
                                  <a:rPr lang="zh-CN" altLang="en-US" i="1">
                                    <a:solidFill>
                                      <a:srgbClr val="000000"/>
                                    </a:solidFill>
                                    <a:latin typeface="Cambria Math" panose="02040503050406030204" pitchFamily="18" charset="0"/>
                                  </a:rPr>
                                  <m:t>𝜏</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𝑡</m:t>
                                    </m:r>
                                  </m:sup>
                                </m:sSup>
                                <m:nary>
                                  <m:naryP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𝑡</m:t>
                                    </m:r>
                                  </m:sup>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𝜏</m:t>
                                        </m:r>
                                      </m:sup>
                                    </m:sSup>
                                    <m:r>
                                      <a:rPr lang="zh-CN" altLang="en-US" i="1">
                                        <a:solidFill>
                                          <a:srgbClr val="000000"/>
                                        </a:solidFill>
                                        <a:latin typeface="Cambria Math" panose="02040503050406030204" pitchFamily="18" charset="0"/>
                                      </a:rPr>
                                      <m:t>𝑑</m:t>
                                    </m:r>
                                    <m:r>
                                      <a:rPr lang="zh-CN" altLang="en-US" i="1">
                                        <a:solidFill>
                                          <a:srgbClr val="000000"/>
                                        </a:solidFill>
                                        <a:latin typeface="Cambria Math" panose="02040503050406030204" pitchFamily="18" charset="0"/>
                                      </a:rPr>
                                      <m:t>𝜏</m:t>
                                    </m:r>
                                  </m:e>
                                </m:nary>
                              </m:e>
                            </m:mr>
                          </m:m>
                        </m:e>
                      </m:d>
                    </m:oMath>
                  </m:oMathPara>
                </a14:m>
                <a:endParaRPr lang="zh-CN" altLang="en-US" dirty="0"/>
              </a:p>
            </p:txBody>
          </p:sp>
        </mc:Choice>
        <mc:Fallback xmlns="">
          <p:sp>
            <p:nvSpPr>
              <p:cNvPr id="5" name="对象 3"/>
              <p:cNvSpPr txBox="1">
                <a:spLocks noRot="1" noChangeAspect="1" noMove="1" noResize="1" noEditPoints="1" noAdjustHandles="1" noChangeArrowheads="1" noChangeShapeType="1" noTextEdit="1"/>
              </p:cNvSpPr>
              <p:nvPr/>
            </p:nvSpPr>
            <p:spPr>
              <a:xfrm>
                <a:off x="4247382" y="2065022"/>
                <a:ext cx="5293170" cy="2450944"/>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对象 4"/>
              <p:cNvSpPr txBox="1"/>
              <p:nvPr/>
            </p:nvSpPr>
            <p:spPr>
              <a:xfrm>
                <a:off x="2483768" y="3571368"/>
                <a:ext cx="6527824" cy="216358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3</m:t>
                                    </m:r>
                                  </m:den>
                                </m:f>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6</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𝑡</m:t>
                                    </m:r>
                                  </m:sup>
                                </m:sSup>
                              </m:e>
                            </m:m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𝑡</m:t>
                                    </m:r>
                                  </m:sup>
                                </m:sSup>
                              </m:e>
                            </m:mr>
                          </m:m>
                        </m:e>
                      </m:d>
                    </m:oMath>
                  </m:oMathPara>
                </a14:m>
                <a:endParaRPr lang="zh-CN" altLang="en-US" dirty="0"/>
              </a:p>
            </p:txBody>
          </p:sp>
        </mc:Choice>
        <mc:Fallback xmlns="">
          <p:sp>
            <p:nvSpPr>
              <p:cNvPr id="6" name="对象 4"/>
              <p:cNvSpPr txBox="1">
                <a:spLocks noRot="1" noChangeAspect="1" noMove="1" noResize="1" noEditPoints="1" noAdjustHandles="1" noChangeArrowheads="1" noChangeShapeType="1" noTextEdit="1"/>
              </p:cNvSpPr>
              <p:nvPr/>
            </p:nvSpPr>
            <p:spPr>
              <a:xfrm>
                <a:off x="2483768" y="3571368"/>
                <a:ext cx="6527824" cy="2163588"/>
              </a:xfrm>
              <a:prstGeom prst="rect">
                <a:avLst/>
              </a:prstGeom>
              <a:blipFill>
                <a:blip r:embed="rId6"/>
                <a:stretch>
                  <a:fillRect/>
                </a:stretch>
              </a:blipFill>
            </p:spPr>
            <p:txBody>
              <a:bodyPr/>
              <a:lstStyle/>
              <a:p>
                <a:r>
                  <a:rPr lang="zh-CN" altLang="en-US">
                    <a:noFill/>
                  </a:rPr>
                  <a:t> </a:t>
                </a:r>
              </a:p>
            </p:txBody>
          </p:sp>
        </mc:Fallback>
      </mc:AlternateContent>
      <p:sp>
        <p:nvSpPr>
          <p:cNvPr id="13" name="文本框 12"/>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5B023719-FCD8-C92D-B2E9-B144CA067DEA}"/>
                  </a:ext>
                </a:extLst>
              </p:cNvPr>
              <p:cNvSpPr txBox="1"/>
              <p:nvPr/>
            </p:nvSpPr>
            <p:spPr>
              <a:xfrm>
                <a:off x="389978" y="895663"/>
                <a:ext cx="9654629" cy="1169359"/>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nary>
                        <m:naryPr>
                          <m:ctrlPr>
                            <a:rPr lang="zh-CN" altLang="en-US" i="1" smtClean="0">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𝑡</m:t>
                          </m:r>
                        </m:sup>
                        <m:e>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en-US" altLang="zh-CN" b="0" i="1" smtClean="0">
                                  <a:solidFill>
                                    <a:srgbClr val="000000"/>
                                  </a:solidFill>
                                  <a:latin typeface="Cambria Math" panose="02040503050406030204" pitchFamily="18" charset="0"/>
                                </a:rPr>
                                <m:t>−</m:t>
                              </m:r>
                              <m:r>
                                <a:rPr lang="zh-CN" altLang="en-US" b="0" i="1" smtClean="0">
                                  <a:solidFill>
                                    <a:srgbClr val="000000"/>
                                  </a:solidFill>
                                  <a:latin typeface="Cambria Math" panose="02040503050406030204" pitchFamily="18" charset="0"/>
                                </a:rPr>
                                <m:t>𝜏</m:t>
                              </m:r>
                            </m:e>
                          </m:d>
                          <m:r>
                            <a:rPr lang="en-US" altLang="zh-CN" b="0" i="1" smtClean="0">
                              <a:solidFill>
                                <a:srgbClr val="000000"/>
                              </a:solidFill>
                              <a:latin typeface="Cambria Math" panose="02040503050406030204" pitchFamily="18" charset="0"/>
                            </a:rPr>
                            <m:t>𝐵𝑢</m:t>
                          </m:r>
                          <m:d>
                            <m:dPr>
                              <m:ctrlPr>
                                <a:rPr lang="en-US" altLang="zh-CN" b="0" i="1" smtClean="0">
                                  <a:solidFill>
                                    <a:srgbClr val="000000"/>
                                  </a:solidFill>
                                  <a:latin typeface="Cambria Math" panose="02040503050406030204" pitchFamily="18" charset="0"/>
                                </a:rPr>
                              </m:ctrlPr>
                            </m:dPr>
                            <m:e>
                              <m:r>
                                <a:rPr lang="zh-CN" altLang="en-US" b="0" i="1" smtClean="0">
                                  <a:solidFill>
                                    <a:srgbClr val="000000"/>
                                  </a:solidFill>
                                  <a:latin typeface="Cambria Math" panose="02040503050406030204" pitchFamily="18" charset="0"/>
                                </a:rPr>
                                <m:t>𝜏</m:t>
                              </m:r>
                            </m:e>
                          </m:d>
                          <m:r>
                            <a:rPr lang="en-US" altLang="zh-CN" b="0" i="1" smtClean="0">
                              <a:solidFill>
                                <a:srgbClr val="000000"/>
                              </a:solidFill>
                              <a:latin typeface="Cambria Math" panose="02040503050406030204" pitchFamily="18" charset="0"/>
                            </a:rPr>
                            <m:t>𝑑</m:t>
                          </m:r>
                          <m:r>
                            <a:rPr lang="zh-CN" altLang="en-US" b="0" i="1" smtClean="0">
                              <a:solidFill>
                                <a:srgbClr val="000000"/>
                              </a:solidFill>
                              <a:latin typeface="Cambria Math" panose="02040503050406030204" pitchFamily="18" charset="0"/>
                            </a:rPr>
                            <m:t>𝜏</m:t>
                          </m:r>
                          <m:r>
                            <a:rPr lang="zh-CN" altLang="en-US" i="1">
                              <a:solidFill>
                                <a:srgbClr val="000000"/>
                              </a:solidFill>
                              <a:latin typeface="Cambria Math" panose="02040503050406030204" pitchFamily="18" charset="0"/>
                            </a:rPr>
                            <m:t>=</m:t>
                          </m:r>
                          <m:nary>
                            <m:naryPr>
                              <m:ctrlPr>
                                <a:rPr lang="zh-CN" altLang="en-US" i="1" smtClean="0">
                                  <a:solidFill>
                                    <a:srgbClr val="000000"/>
                                  </a:solidFill>
                                  <a:latin typeface="Cambria Math" panose="02040503050406030204" pitchFamily="18" charset="0"/>
                                </a:rPr>
                              </m:ctrlPr>
                            </m:naryPr>
                            <m:sub>
                              <m:r>
                                <m:rPr>
                                  <m:brk m:alnAt="23"/>
                                </m:rPr>
                                <a:rPr lang="en-US" altLang="zh-CN" b="0" i="1" smtClean="0">
                                  <a:solidFill>
                                    <a:srgbClr val="000000"/>
                                  </a:solidFill>
                                  <a:latin typeface="Cambria Math" panose="02040503050406030204" pitchFamily="18" charset="0"/>
                                </a:rPr>
                                <m:t>0</m:t>
                              </m:r>
                            </m:sub>
                            <m:sup>
                              <m:r>
                                <a:rPr lang="en-US" altLang="zh-CN" b="0" i="1" smtClean="0">
                                  <a:solidFill>
                                    <a:srgbClr val="000000"/>
                                  </a:solidFill>
                                  <a:latin typeface="Cambria Math" panose="02040503050406030204" pitchFamily="18" charset="0"/>
                                </a:rPr>
                                <m:t>𝑡</m:t>
                              </m:r>
                            </m:sup>
                            <m:e>
                              <m:d>
                                <m:dPr>
                                  <m:ctrlPr>
                                    <a:rPr lang="en-US" altLang="zh-CN" i="1" smtClean="0">
                                      <a:solidFill>
                                        <a:srgbClr val="000000"/>
                                      </a:solidFill>
                                      <a:latin typeface="Cambria Math" panose="02040503050406030204" pitchFamily="18" charset="0"/>
                                    </a:rPr>
                                  </m:ctrlPr>
                                </m:dPr>
                                <m:e>
                                  <m:m>
                                    <m:mPr>
                                      <m:mcs>
                                        <m:mc>
                                          <m:mcPr>
                                            <m:count m:val="2"/>
                                            <m:mcJc m:val="center"/>
                                          </m:mcPr>
                                        </m:mc>
                                      </m:mcs>
                                      <m:ctrlPr>
                                        <a:rPr lang="en-US" altLang="zh-CN" i="1" smtClean="0">
                                          <a:solidFill>
                                            <a:srgbClr val="000000"/>
                                          </a:solidFill>
                                          <a:latin typeface="Cambria Math" panose="02040503050406030204" pitchFamily="18" charset="0"/>
                                        </a:rPr>
                                      </m:ctrlPr>
                                    </m:mPr>
                                    <m:mr>
                                      <m:e>
                                        <m:f>
                                          <m:fPr>
                                            <m:ctrlPr>
                                              <a:rPr lang="zh-CN" altLang="en-US" i="1">
                                                <a:solidFill>
                                                  <a:srgbClr val="000000"/>
                                                </a:solidFill>
                                                <a:latin typeface="Cambria Math" panose="02040503050406030204" pitchFamily="18" charset="0"/>
                                              </a:rPr>
                                            </m:ctrlPr>
                                          </m:fPr>
                                          <m:num>
                                            <m:r>
                                              <a:rPr lang="en-US" altLang="zh-CN" b="0" i="1" smtClean="0">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𝜏</m:t>
                                                </m:r>
                                              </m:e>
                                            </m:d>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en-US" altLang="zh-CN"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3</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𝜏</m:t>
                                                </m:r>
                                              </m:e>
                                            </m:d>
                                          </m:sup>
                                        </m:sSup>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𝜏</m:t>
                                                </m:r>
                                              </m:e>
                                            </m:d>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en-US" altLang="zh-CN"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3</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𝜏</m:t>
                                                </m:r>
                                              </m:e>
                                            </m:d>
                                          </m:sup>
                                        </m:sSup>
                                      </m:e>
                                    </m:mr>
                                    <m:mr>
                                      <m:e>
                                        <m:r>
                                          <a:rPr lang="en-US" altLang="zh-CN" b="0" i="1" smtClean="0">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en-US" altLang="zh-CN" b="0" i="1" smtClean="0">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𝜏</m:t>
                                                </m:r>
                                              </m:e>
                                            </m:d>
                                          </m:sup>
                                        </m:sSup>
                                        <m:r>
                                          <a:rPr lang="en-US" altLang="zh-CN" b="0" i="1" smtClean="0">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en-US" altLang="zh-CN" b="0" i="1" smtClean="0">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en-US" altLang="zh-CN"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3</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𝜏</m:t>
                                                </m:r>
                                              </m:e>
                                            </m:d>
                                          </m:sup>
                                        </m:sSup>
                                      </m:e>
                                      <m:e>
                                        <m:r>
                                          <a:rPr lang="en-US" altLang="zh-CN" b="0" i="1" smtClean="0">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𝜏</m:t>
                                                </m:r>
                                              </m:e>
                                            </m:d>
                                          </m:sup>
                                        </m:sSup>
                                        <m:r>
                                          <a:rPr lang="en-US" altLang="zh-CN" b="0" i="1" smtClean="0">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en-US" altLang="zh-CN" b="0" i="1" smtClean="0">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en-US" altLang="zh-CN"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3</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𝜏</m:t>
                                                </m:r>
                                              </m:e>
                                            </m:d>
                                          </m:sup>
                                        </m:sSup>
                                      </m:e>
                                    </m:mr>
                                  </m:m>
                                </m:e>
                              </m:d>
                            </m:e>
                          </m:nary>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en-US" altLang="zh-CN" i="1" smtClean="0">
                                        <a:solidFill>
                                          <a:srgbClr val="000000"/>
                                        </a:solidFill>
                                        <a:latin typeface="Cambria Math" panose="02040503050406030204" pitchFamily="18" charset="0"/>
                                      </a:rPr>
                                      <m:t>0</m:t>
                                    </m:r>
                                  </m:e>
                                </m:mr>
                                <m:mr>
                                  <m:e>
                                    <m:r>
                                      <a:rPr lang="en-US" altLang="zh-CN" b="0" i="1" smtClean="0">
                                        <a:solidFill>
                                          <a:srgbClr val="000000"/>
                                        </a:solidFill>
                                        <a:latin typeface="Cambria Math" panose="02040503050406030204" pitchFamily="18" charset="0"/>
                                      </a:rPr>
                                      <m:t>1</m:t>
                                    </m:r>
                                  </m:e>
                                </m:mr>
                              </m:m>
                            </m:e>
                          </m:d>
                        </m:e>
                      </m:nary>
                      <m:r>
                        <a:rPr lang="zh-CN" altLang="en-US" i="1">
                          <a:solidFill>
                            <a:srgbClr val="000000"/>
                          </a:solidFill>
                          <a:latin typeface="Cambria Math" panose="02040503050406030204" pitchFamily="18" charset="0"/>
                        </a:rPr>
                        <m:t>𝑑</m:t>
                      </m:r>
                      <m:r>
                        <a:rPr lang="zh-CN" altLang="en-US" i="1">
                          <a:solidFill>
                            <a:srgbClr val="000000"/>
                          </a:solidFill>
                          <a:latin typeface="Cambria Math" panose="02040503050406030204" pitchFamily="18" charset="0"/>
                        </a:rPr>
                        <m:t>𝜏</m:t>
                      </m:r>
                    </m:oMath>
                  </m:oMathPara>
                </a14:m>
                <a:endParaRPr lang="zh-CN" altLang="en-US" dirty="0"/>
              </a:p>
            </p:txBody>
          </p:sp>
        </mc:Choice>
        <mc:Fallback xmlns="">
          <p:sp>
            <p:nvSpPr>
              <p:cNvPr id="3" name="文本框 2">
                <a:extLst>
                  <a:ext uri="{FF2B5EF4-FFF2-40B4-BE49-F238E27FC236}">
                    <a16:creationId xmlns:a16="http://schemas.microsoft.com/office/drawing/2014/main" id="{5B023719-FCD8-C92D-B2E9-B144CA067DEA}"/>
                  </a:ext>
                </a:extLst>
              </p:cNvPr>
              <p:cNvSpPr txBox="1">
                <a:spLocks noRot="1" noChangeAspect="1" noMove="1" noResize="1" noEditPoints="1" noAdjustHandles="1" noChangeArrowheads="1" noChangeShapeType="1" noTextEdit="1"/>
              </p:cNvSpPr>
              <p:nvPr/>
            </p:nvSpPr>
            <p:spPr>
              <a:xfrm>
                <a:off x="389978" y="895663"/>
                <a:ext cx="9654629" cy="1169359"/>
              </a:xfrm>
              <a:prstGeom prst="rect">
                <a:avLst/>
              </a:prstGeom>
              <a:blipFill>
                <a:blip r:embed="rId7"/>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4" grpId="0"/>
      <p:bldP spid="5" grpId="0"/>
      <p:bldP spid="6"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8"/>
            <a:ext cx="388843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3" y="995808"/>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对于线性定常系统，描述其状态运动过程的状态方程为：</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sp>
        <p:nvSpPr>
          <p:cNvPr id="29" name="矩形 28"/>
          <p:cNvSpPr/>
          <p:nvPr/>
        </p:nvSpPr>
        <p:spPr>
          <a:xfrm>
            <a:off x="798349" y="2215827"/>
            <a:ext cx="6641767" cy="1689373"/>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式中：</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x</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n </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维状态向量</a:t>
            </a:r>
            <a:endPar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u——r </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维输入或控制向量</a:t>
            </a:r>
            <a:endPar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A——n*n </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常系数矩阵</a:t>
            </a:r>
            <a:endPar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B——n*r </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常系数矩阵</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2411413" y="1646238"/>
                <a:ext cx="1582737" cy="363537"/>
              </a:xfrm>
              <a:prstGeom prst="rect">
                <a:avLst/>
              </a:prstGeom>
            </p:spPr>
            <p:txBody>
              <a:bodyPr>
                <a:no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𝐵𝑢</m:t>
                      </m:r>
                    </m:oMath>
                  </m:oMathPara>
                </a14:m>
                <a:endParaRPr lang="zh-CN" altLang="en-US" dirty="0">
                  <a:latin typeface="Arial Black" panose="020B0A04020102020204" pitchFamily="34" charset="0"/>
                  <a:cs typeface="Times New Roman" panose="02020603050405020304" pitchFamily="18" charset="0"/>
                </a:endParaRPr>
              </a:p>
            </p:txBody>
          </p:sp>
        </mc:Choice>
        <mc:Fallback xmlns="">
          <p:sp>
            <p:nvSpPr>
              <p:cNvPr id="2" name="对象 1"/>
              <p:cNvSpPr txBox="1">
                <a:spLocks noRot="1" noChangeAspect="1" noMove="1" noResize="1" noEditPoints="1" noAdjustHandles="1" noChangeArrowheads="1" noChangeShapeType="1" noTextEdit="1"/>
              </p:cNvSpPr>
              <p:nvPr/>
            </p:nvSpPr>
            <p:spPr>
              <a:xfrm>
                <a:off x="2411413" y="1646238"/>
                <a:ext cx="1582737" cy="363537"/>
              </a:xfrm>
              <a:prstGeom prst="rect">
                <a:avLst/>
              </a:prstGeom>
              <a:blipFill rotWithShape="1">
                <a:blip r:embed="rId4"/>
                <a:stretch>
                  <a:fillRect l="-20" t="-8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对象 2"/>
              <p:cNvSpPr txBox="1"/>
              <p:nvPr/>
            </p:nvSpPr>
            <p:spPr>
              <a:xfrm>
                <a:off x="4268417" y="1624850"/>
                <a:ext cx="1762869" cy="404812"/>
              </a:xfrm>
              <a:prstGeom prst="rect">
                <a:avLst/>
              </a:prstGeom>
            </p:spPr>
            <p:txBody>
              <a:bodyPr>
                <a:noAutofit/>
              </a:bodyPr>
              <a:lstStyle/>
              <a:p>
                <a:pPr/>
                <a14:m>
                  <m:oMathPara xmlns:m="http://schemas.openxmlformats.org/officeDocument/2006/math">
                    <m:oMathParaPr>
                      <m:jc m:val="left"/>
                    </m:oMathParaPr>
                    <m:oMath xmlns:m="http://schemas.openxmlformats.org/officeDocument/2006/math">
                      <m:r>
                        <a:rPr lang="zh-CN" altLang="en-US" i="1" smtClean="0">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smtClean="0">
                                  <a:solidFill>
                                    <a:srgbClr val="000000"/>
                                  </a:solidFill>
                                  <a:latin typeface="Cambria Math" panose="02040503050406030204" pitchFamily="18" charset="0"/>
                                </a:rPr>
                                <m:t>𝑡</m:t>
                              </m:r>
                            </m:e>
                            <m:sub>
                              <m:r>
                                <a:rPr lang="zh-CN" altLang="en-US" i="1" smtClean="0">
                                  <a:solidFill>
                                    <a:srgbClr val="000000"/>
                                  </a:solidFill>
                                  <a:latin typeface="Cambria Math" panose="02040503050406030204" pitchFamily="18" charset="0"/>
                                </a:rPr>
                                <m:t>0</m:t>
                              </m:r>
                            </m:sub>
                          </m:sSub>
                        </m:e>
                      </m:d>
                      <m:r>
                        <a:rPr lang="zh-CN" altLang="en-US" i="1" smtClean="0">
                          <a:solidFill>
                            <a:srgbClr val="000000"/>
                          </a:solidFill>
                          <a:latin typeface="Cambria Math" panose="02040503050406030204" pitchFamily="18" charset="0"/>
                        </a:rPr>
                        <m:t>=</m:t>
                      </m:r>
                      <m:r>
                        <a:rPr lang="zh-CN" altLang="en-US" i="1" smtClean="0">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smtClean="0">
                              <a:solidFill>
                                <a:srgbClr val="000000"/>
                              </a:solidFill>
                              <a:latin typeface="Cambria Math" panose="02040503050406030204" pitchFamily="18" charset="0"/>
                            </a:rPr>
                            <m:t>0</m:t>
                          </m:r>
                        </m:e>
                      </m:d>
                    </m:oMath>
                  </m:oMathPara>
                </a14:m>
                <a:endParaRPr lang="zh-CN" altLang="en-US" dirty="0">
                  <a:latin typeface="+mj-lt"/>
                  <a:cs typeface="Times New Roman" panose="02020603050405020304" pitchFamily="18" charset="0"/>
                </a:endParaRPr>
              </a:p>
            </p:txBody>
          </p:sp>
        </mc:Choice>
        <mc:Fallback xmlns="">
          <p:sp>
            <p:nvSpPr>
              <p:cNvPr id="3" name="对象 2"/>
              <p:cNvSpPr txBox="1">
                <a:spLocks noRot="1" noChangeAspect="1" noMove="1" noResize="1" noEditPoints="1" noAdjustHandles="1" noChangeArrowheads="1" noChangeShapeType="1" noTextEdit="1"/>
              </p:cNvSpPr>
              <p:nvPr/>
            </p:nvSpPr>
            <p:spPr>
              <a:xfrm>
                <a:off x="4268417" y="1624850"/>
                <a:ext cx="1762869" cy="404812"/>
              </a:xfrm>
              <a:prstGeom prst="rect">
                <a:avLst/>
              </a:prstGeom>
              <a:blipFill rotWithShape="1">
                <a:blip r:embed="rId5"/>
                <a:stretch>
                  <a:fillRect l="-33" t="-128" r="3" b="50"/>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29" grpId="0"/>
      <p:bldP spid="2" grpId="0"/>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1115615" y="887748"/>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最后得非齐次状态方程的解为</a:t>
            </a:r>
          </a:p>
        </p:txBody>
      </p:sp>
      <p:sp>
        <p:nvSpPr>
          <p:cNvPr id="30" name="矩形 29"/>
          <p:cNvSpPr/>
          <p:nvPr/>
        </p:nvSpPr>
        <p:spPr>
          <a:xfrm>
            <a:off x="1115614" y="3087047"/>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当初始状态为零时，该系统非齐次状态方程的解为</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107506" y="1405128"/>
                <a:ext cx="9241840" cy="336383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ctrlPr>
                            <a:rPr lang="zh-CN" altLang="en-US" i="1" smtClean="0">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1</m:t>
                                    </m:r>
                                  </m:sub>
                                </m:sSub>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e>
                            </m:m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2</m:t>
                                    </m:r>
                                  </m:sub>
                                </m:sSub>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d>
                                  <m:dPr>
                                    <m:ctrlPr>
                                      <a:rPr lang="zh-CN" altLang="en-US" i="1">
                                        <a:solidFill>
                                          <a:srgbClr val="000000"/>
                                        </a:solidFill>
                                        <a:latin typeface="Cambria Math" panose="02040503050406030204" pitchFamily="18" charset="0"/>
                                      </a:rPr>
                                    </m:ctrlPr>
                                  </m:dP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𝑡</m:t>
                                        </m:r>
                                      </m:sup>
                                    </m:sSup>
                                  </m:e>
                                </m:d>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1</m:t>
                                    </m:r>
                                  </m:sub>
                                </m:sSub>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m:t>
                                    </m:r>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𝑡</m:t>
                                        </m:r>
                                      </m:sup>
                                    </m:sSup>
                                  </m:e>
                                </m:d>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2</m:t>
                                    </m:r>
                                  </m:sub>
                                </m:sSub>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m:t>
                                    </m:r>
                                  </m:e>
                                </m:d>
                              </m:e>
                            </m:mr>
                            <m:m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𝑡</m:t>
                                        </m:r>
                                      </m:sup>
                                    </m:sSup>
                                  </m:e>
                                </m:d>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2</m:t>
                                    </m:r>
                                  </m:sub>
                                </m:sSub>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m:t>
                                    </m:r>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𝑡</m:t>
                                        </m:r>
                                      </m:sup>
                                    </m:sSup>
                                  </m:e>
                                </m:d>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2</m:t>
                                    </m:r>
                                  </m:sub>
                                </m:sSub>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m:t>
                                    </m:r>
                                  </m:e>
                                </m:d>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3</m:t>
                                    </m:r>
                                  </m:den>
                                </m:f>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6</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𝑡</m:t>
                                    </m:r>
                                  </m:sup>
                                </m:sSup>
                              </m:e>
                            </m:m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𝑡</m:t>
                                    </m:r>
                                  </m:sup>
                                </m:sSup>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07506" y="1405128"/>
                <a:ext cx="9241840" cy="3363838"/>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对象 2"/>
              <p:cNvSpPr txBox="1"/>
              <p:nvPr/>
            </p:nvSpPr>
            <p:spPr>
              <a:xfrm>
                <a:off x="1115614" y="3620147"/>
                <a:ext cx="6264698" cy="268599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1</m:t>
                                    </m:r>
                                  </m:sub>
                                </m:sSub>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e>
                            </m:m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2</m:t>
                                    </m:r>
                                  </m:sub>
                                </m:sSub>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3</m:t>
                                    </m:r>
                                  </m:den>
                                </m:f>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6</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𝑡</m:t>
                                    </m:r>
                                  </m:sup>
                                </m:sSup>
                              </m:e>
                            </m:m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𝑡</m:t>
                                    </m:r>
                                  </m:sup>
                                </m:sSup>
                              </m:e>
                            </m:mr>
                          </m:m>
                        </m:e>
                      </m:d>
                    </m:oMath>
                  </m:oMathPara>
                </a14:m>
                <a:endParaRPr lang="zh-CN" altLang="en-US" dirty="0"/>
              </a:p>
            </p:txBody>
          </p:sp>
        </mc:Choice>
        <mc:Fallback xmlns="">
          <p:sp>
            <p:nvSpPr>
              <p:cNvPr id="3" name="对象 2"/>
              <p:cNvSpPr txBox="1">
                <a:spLocks noRot="1" noChangeAspect="1" noMove="1" noResize="1" noEditPoints="1" noAdjustHandles="1" noChangeArrowheads="1" noChangeShapeType="1" noTextEdit="1"/>
              </p:cNvSpPr>
              <p:nvPr/>
            </p:nvSpPr>
            <p:spPr>
              <a:xfrm>
                <a:off x="1115614" y="3620147"/>
                <a:ext cx="6264698" cy="2685992"/>
              </a:xfrm>
              <a:prstGeom prst="rect">
                <a:avLst/>
              </a:prstGeom>
              <a:blipFill>
                <a:blip r:embed="rId5"/>
                <a:stretch>
                  <a:fillRect/>
                </a:stretch>
              </a:blipFill>
            </p:spPr>
            <p:txBody>
              <a:bodyPr/>
              <a:lstStyle/>
              <a:p>
                <a:r>
                  <a:rPr lang="zh-CN" altLang="en-US">
                    <a:noFill/>
                  </a:rPr>
                  <a:t> </a:t>
                </a:r>
              </a:p>
            </p:txBody>
          </p:sp>
        </mc:Fallback>
      </mc:AlternateContent>
      <p:sp>
        <p:nvSpPr>
          <p:cNvPr id="11" name="文本框 10"/>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30" grpId="0"/>
      <p:bldP spid="3" grpId="0"/>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9" name="矩形 8"/>
          <p:cNvSpPr/>
          <p:nvPr/>
        </p:nvSpPr>
        <p:spPr>
          <a:xfrm>
            <a:off x="755576" y="559306"/>
            <a:ext cx="6641767"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例题 </a:t>
            </a:r>
            <a:r>
              <a:rPr lang="en-US" altLang="zh-CN" dirty="0">
                <a:solidFill>
                  <a:sysClr val="windowText" lastClr="000000"/>
                </a:solidFill>
                <a:latin typeface="宋体" panose="02010600030101010101" pitchFamily="2" charset="-122"/>
                <a:ea typeface="宋体" panose="02010600030101010101" pitchFamily="2" charset="-122"/>
              </a:rPr>
              <a:t>2.11 </a:t>
            </a:r>
            <a:r>
              <a:rPr lang="zh-CN" altLang="en-US" dirty="0">
                <a:solidFill>
                  <a:sysClr val="windowText" lastClr="000000"/>
                </a:solidFill>
                <a:latin typeface="宋体" panose="02010600030101010101" pitchFamily="2" charset="-122"/>
                <a:ea typeface="宋体" panose="02010600030101010101" pitchFamily="2" charset="-122"/>
              </a:rPr>
              <a:t>线性定常系统的非齐次状态方程为</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sp>
        <p:nvSpPr>
          <p:cNvPr id="10" name="矩形 9"/>
          <p:cNvSpPr/>
          <p:nvPr/>
        </p:nvSpPr>
        <p:spPr>
          <a:xfrm>
            <a:off x="755576" y="1781724"/>
            <a:ext cx="7243502" cy="455253"/>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试求当输入函数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u</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t</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1</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t</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宋体" panose="02010600030101010101" pitchFamily="2" charset="-122"/>
                <a:ea typeface="宋体" panose="02010600030101010101" pitchFamily="2" charset="-122"/>
              </a:rPr>
              <a:t>时非齐次状态方程的解。（用拉氏变换法）</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11" name="对象 10"/>
              <p:cNvSpPr txBox="1"/>
              <p:nvPr/>
            </p:nvSpPr>
            <p:spPr>
              <a:xfrm>
                <a:off x="2848831" y="1057336"/>
                <a:ext cx="3387725" cy="85725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r>
                                      <a:rPr lang="zh-CN" altLang="en-US" i="1">
                                        <a:solidFill>
                                          <a:srgbClr val="000000"/>
                                        </a:solidFill>
                                        <a:latin typeface="Cambria Math" panose="02040503050406030204" pitchFamily="18" charset="0"/>
                                      </a:rPr>
                                      <m:t>1</m:t>
                                    </m:r>
                                  </m:sub>
                                </m:sSub>
                              </m:e>
                            </m:m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r>
                                      <a:rPr lang="zh-CN" altLang="en-US" i="1">
                                        <a:solidFill>
                                          <a:srgbClr val="000000"/>
                                        </a:solidFill>
                                        <a:latin typeface="Cambria Math" panose="02040503050406030204" pitchFamily="18" charset="0"/>
                                      </a:rPr>
                                      <m:t>2</m:t>
                                    </m:r>
                                  </m:sub>
                                </m:sSub>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−3</m:t>
                                </m:r>
                              </m:e>
                              <m:e>
                                <m:r>
                                  <a:rPr lang="zh-CN" altLang="en-US" i="1">
                                    <a:solidFill>
                                      <a:srgbClr val="000000"/>
                                    </a:solidFill>
                                    <a:latin typeface="Cambria Math" panose="02040503050406030204" pitchFamily="18" charset="0"/>
                                  </a:rPr>
                                  <m:t>−4</m:t>
                                </m:r>
                              </m:e>
                            </m:mr>
                          </m:m>
                        </m:e>
                      </m:d>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1</m:t>
                                    </m:r>
                                  </m:sub>
                                </m:sSub>
                              </m:e>
                            </m:m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2</m:t>
                                    </m:r>
                                  </m:sub>
                                </m:sSub>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𝑢</m:t>
                      </m:r>
                    </m:oMath>
                  </m:oMathPara>
                </a14:m>
                <a:endParaRPr lang="zh-CN" altLang="en-US" dirty="0"/>
              </a:p>
            </p:txBody>
          </p:sp>
        </mc:Choice>
        <mc:Fallback xmlns="">
          <p:sp>
            <p:nvSpPr>
              <p:cNvPr id="11" name="对象 10"/>
              <p:cNvSpPr txBox="1">
                <a:spLocks noRot="1" noChangeAspect="1" noMove="1" noResize="1" noEditPoints="1" noAdjustHandles="1" noChangeArrowheads="1" noChangeShapeType="1" noTextEdit="1"/>
              </p:cNvSpPr>
              <p:nvPr/>
            </p:nvSpPr>
            <p:spPr>
              <a:xfrm>
                <a:off x="2848831" y="1057336"/>
                <a:ext cx="3387725" cy="857250"/>
              </a:xfrm>
              <a:prstGeom prst="rect">
                <a:avLst/>
              </a:prstGeom>
              <a:blipFill>
                <a:blip r:embed="rId4"/>
                <a:stretch>
                  <a:fillRect/>
                </a:stretch>
              </a:blipFill>
            </p:spPr>
            <p:txBody>
              <a:bodyPr/>
              <a:lstStyle/>
              <a:p>
                <a:r>
                  <a:rPr lang="zh-CN" altLang="en-US">
                    <a:noFill/>
                  </a:rPr>
                  <a:t> </a:t>
                </a:r>
              </a:p>
            </p:txBody>
          </p:sp>
        </mc:Fallback>
      </mc:AlternateContent>
      <p:grpSp>
        <p:nvGrpSpPr>
          <p:cNvPr id="3" name="组合 2"/>
          <p:cNvGrpSpPr/>
          <p:nvPr/>
        </p:nvGrpSpPr>
        <p:grpSpPr>
          <a:xfrm>
            <a:off x="755576" y="2166005"/>
            <a:ext cx="6641767" cy="1855433"/>
            <a:chOff x="784883" y="2750919"/>
            <a:chExt cx="6641767" cy="1855433"/>
          </a:xfrm>
        </p:grpSpPr>
        <p:sp>
          <p:nvSpPr>
            <p:cNvPr id="30" name="矩形 29"/>
            <p:cNvSpPr/>
            <p:nvPr/>
          </p:nvSpPr>
          <p:spPr>
            <a:xfrm>
              <a:off x="784883" y="2750919"/>
              <a:ext cx="6641767" cy="858377"/>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解：由例</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2.10</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可知，该系统的非齐次状态方程解的初态转移分量为</a:t>
              </a:r>
            </a:p>
          </p:txBody>
        </p:sp>
        <mc:AlternateContent xmlns:mc="http://schemas.openxmlformats.org/markup-compatibility/2006" xmlns:a14="http://schemas.microsoft.com/office/drawing/2010/main">
          <mc:Choice Requires="a14">
            <p:sp>
              <p:nvSpPr>
                <p:cNvPr id="2" name="对象 1"/>
                <p:cNvSpPr txBox="1"/>
                <p:nvPr/>
              </p:nvSpPr>
              <p:spPr>
                <a:xfrm>
                  <a:off x="1684611" y="3380802"/>
                  <a:ext cx="4537248" cy="122555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m:t>
                            </m:r>
                          </m:e>
                        </m:d>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𝐿</m:t>
                            </m:r>
                          </m:e>
                          <m:sup>
                            <m:r>
                              <a:rPr lang="zh-CN" altLang="en-US" i="1">
                                <a:solidFill>
                                  <a:srgbClr val="000000"/>
                                </a:solidFill>
                                <a:latin typeface="Cambria Math" panose="02040503050406030204" pitchFamily="18" charset="0"/>
                              </a:rPr>
                              <m:t>−1</m:t>
                            </m:r>
                          </m:sup>
                        </m:sSup>
                        <m:d>
                          <m:dPr>
                            <m:begChr m:val="["/>
                            <m:endChr m:val="]"/>
                            <m:ctrlPr>
                              <a:rPr lang="zh-CN" altLang="en-US" i="1">
                                <a:solidFill>
                                  <a:srgbClr val="000000"/>
                                </a:solidFill>
                                <a:latin typeface="Cambria Math" panose="02040503050406030204" pitchFamily="18" charset="0"/>
                              </a:rPr>
                            </m:ctrlPr>
                          </m:dPr>
                          <m:e>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𝑠𝐼</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e>
                                </m:d>
                              </m:e>
                              <m:sup>
                                <m:r>
                                  <a:rPr lang="zh-CN" altLang="en-US" i="1">
                                    <a:solidFill>
                                      <a:srgbClr val="000000"/>
                                    </a:solidFill>
                                    <a:latin typeface="Cambria Math" panose="02040503050406030204" pitchFamily="18" charset="0"/>
                                  </a:rPr>
                                  <m:t>−1</m:t>
                                </m:r>
                              </m:sup>
                            </m:sSup>
                          </m:e>
                        </m:d>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m:t>
                            </m:r>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684611" y="3380802"/>
                  <a:ext cx="4537248" cy="1225550"/>
                </a:xfrm>
                <a:prstGeom prst="rect">
                  <a:avLst/>
                </a:prstGeom>
                <a:blipFill>
                  <a:blip r:embed="rId5"/>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5" name="对象 4"/>
              <p:cNvSpPr txBox="1"/>
              <p:nvPr/>
            </p:nvSpPr>
            <p:spPr>
              <a:xfrm>
                <a:off x="1331640" y="3408663"/>
                <a:ext cx="6641767" cy="231656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d>
                                  <m:dPr>
                                    <m:ctrlPr>
                                      <a:rPr lang="zh-CN" altLang="en-US" i="1">
                                        <a:solidFill>
                                          <a:srgbClr val="000000"/>
                                        </a:solidFill>
                                        <a:latin typeface="Cambria Math" panose="02040503050406030204" pitchFamily="18" charset="0"/>
                                      </a:rPr>
                                    </m:ctrlPr>
                                  </m:dP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𝑡</m:t>
                                        </m:r>
                                      </m:sup>
                                    </m:sSup>
                                  </m:e>
                                </m:d>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1</m:t>
                                    </m:r>
                                  </m:sub>
                                </m:sSub>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m:t>
                                    </m:r>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𝑡</m:t>
                                        </m:r>
                                      </m:sup>
                                    </m:sSup>
                                  </m:e>
                                </m:d>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2</m:t>
                                    </m:r>
                                  </m:sub>
                                </m:sSub>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m:t>
                                    </m:r>
                                  </m:e>
                                </m:d>
                              </m:e>
                              <m:e/>
                            </m:mr>
                            <m:m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𝑡</m:t>
                                        </m:r>
                                      </m:sup>
                                    </m:sSup>
                                  </m:e>
                                </m:d>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1</m:t>
                                    </m:r>
                                  </m:sub>
                                </m:sSub>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m:t>
                                    </m:r>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𝑡</m:t>
                                        </m:r>
                                      </m:sup>
                                    </m:sSup>
                                  </m:e>
                                </m:d>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2</m:t>
                                    </m:r>
                                  </m:sub>
                                </m:sSub>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m:t>
                                    </m:r>
                                  </m:e>
                                </m:d>
                              </m:e>
                              <m:e/>
                            </m:mr>
                          </m:m>
                        </m:e>
                      </m:d>
                    </m:oMath>
                  </m:oMathPara>
                </a14:m>
                <a:endParaRPr lang="zh-CN" altLang="en-US" dirty="0"/>
              </a:p>
            </p:txBody>
          </p:sp>
        </mc:Choice>
        <mc:Fallback xmlns="">
          <p:sp>
            <p:nvSpPr>
              <p:cNvPr id="5" name="对象 4"/>
              <p:cNvSpPr txBox="1">
                <a:spLocks noRot="1" noChangeAspect="1" noMove="1" noResize="1" noEditPoints="1" noAdjustHandles="1" noChangeArrowheads="1" noChangeShapeType="1" noTextEdit="1"/>
              </p:cNvSpPr>
              <p:nvPr/>
            </p:nvSpPr>
            <p:spPr>
              <a:xfrm>
                <a:off x="1331640" y="3408663"/>
                <a:ext cx="6641767" cy="2316560"/>
              </a:xfrm>
              <a:prstGeom prst="rect">
                <a:avLst/>
              </a:prstGeom>
              <a:blipFill>
                <a:blip r:embed="rId6"/>
                <a:stretch>
                  <a:fillRect/>
                </a:stretch>
              </a:blipFill>
            </p:spPr>
            <p:txBody>
              <a:bodyPr/>
              <a:lstStyle/>
              <a:p>
                <a:r>
                  <a:rPr lang="zh-CN" altLang="en-US">
                    <a:noFill/>
                  </a:rPr>
                  <a:t> </a:t>
                </a:r>
              </a:p>
            </p:txBody>
          </p:sp>
        </mc:Fallback>
      </mc:AlternateContent>
      <p:sp>
        <p:nvSpPr>
          <p:cNvPr id="15" name="文本框 14"/>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10" grpId="0"/>
      <p:bldP spid="5" grpId="0"/>
      <p:bldP spid="1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9334" y="689820"/>
            <a:ext cx="6641767" cy="455253"/>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该系统的特征矩阵（</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s I - A</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）的逆矩阵为</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1187624" y="1090237"/>
                <a:ext cx="5616525" cy="223410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𝑠𝐼</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e>
                          </m:d>
                        </m:e>
                        <m:sup>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+4</m:t>
                                    </m:r>
                                  </m:num>
                                  <m:den>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+1</m:t>
                                        </m:r>
                                      </m:e>
                                    </m:d>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+3</m:t>
                                        </m:r>
                                      </m:e>
                                    </m:d>
                                  </m:den>
                                </m:f>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+1</m:t>
                                        </m:r>
                                      </m:e>
                                    </m:d>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+3</m:t>
                                        </m:r>
                                      </m:e>
                                    </m:d>
                                  </m:den>
                                </m:f>
                              </m:e>
                            </m:m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+1</m:t>
                                        </m:r>
                                      </m:e>
                                    </m:d>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+3</m:t>
                                        </m:r>
                                      </m:e>
                                    </m:d>
                                  </m:den>
                                </m:f>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𝑠</m:t>
                                    </m:r>
                                  </m:num>
                                  <m:den>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+1</m:t>
                                        </m:r>
                                      </m:e>
                                    </m:d>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+3</m:t>
                                        </m:r>
                                      </m:e>
                                    </m:d>
                                  </m:den>
                                </m:f>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187624" y="1090237"/>
                <a:ext cx="5616525" cy="2234108"/>
              </a:xfrm>
              <a:prstGeom prst="rect">
                <a:avLst/>
              </a:prstGeom>
              <a:blipFill>
                <a:blip r:embed="rId4"/>
                <a:stretch>
                  <a:fillRect/>
                </a:stretch>
              </a:blipFill>
            </p:spPr>
            <p:txBody>
              <a:bodyPr/>
              <a:lstStyle/>
              <a:p>
                <a:r>
                  <a:rPr lang="zh-CN" altLang="en-US">
                    <a:noFill/>
                  </a:rPr>
                  <a:t> </a:t>
                </a:r>
              </a:p>
            </p:txBody>
          </p:sp>
        </mc:Fallback>
      </mc:AlternateContent>
      <p:grpSp>
        <p:nvGrpSpPr>
          <p:cNvPr id="4" name="组合 3"/>
          <p:cNvGrpSpPr/>
          <p:nvPr/>
        </p:nvGrpSpPr>
        <p:grpSpPr>
          <a:xfrm>
            <a:off x="789334" y="2439642"/>
            <a:ext cx="6641767" cy="1433512"/>
            <a:chOff x="789334" y="2774905"/>
            <a:chExt cx="6641767" cy="1433512"/>
          </a:xfrm>
        </p:grpSpPr>
        <p:sp>
          <p:nvSpPr>
            <p:cNvPr id="30" name="矩形 29"/>
            <p:cNvSpPr/>
            <p:nvPr/>
          </p:nvSpPr>
          <p:spPr>
            <a:xfrm>
              <a:off x="789334" y="2774905"/>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从系统状态方程中得系数矩阵</a:t>
              </a:r>
            </a:p>
          </p:txBody>
        </p:sp>
        <mc:AlternateContent xmlns:mc="http://schemas.openxmlformats.org/markup-compatibility/2006" xmlns:a14="http://schemas.microsoft.com/office/drawing/2010/main">
          <mc:Choice Requires="a14">
            <p:sp>
              <p:nvSpPr>
                <p:cNvPr id="5" name="对象 4"/>
                <p:cNvSpPr txBox="1"/>
                <p:nvPr/>
              </p:nvSpPr>
              <p:spPr>
                <a:xfrm>
                  <a:off x="3851920" y="2774905"/>
                  <a:ext cx="2447900" cy="143351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𝐵</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1</m:t>
                                  </m:r>
                                </m:e>
                              </m:mr>
                            </m:m>
                          </m:e>
                        </m:d>
                      </m:oMath>
                    </m:oMathPara>
                  </a14:m>
                  <a:endParaRPr lang="zh-CN" altLang="en-US" dirty="0"/>
                </a:p>
              </p:txBody>
            </p:sp>
          </mc:Choice>
          <mc:Fallback xmlns="">
            <p:sp>
              <p:nvSpPr>
                <p:cNvPr id="5" name="对象 4"/>
                <p:cNvSpPr txBox="1">
                  <a:spLocks noRot="1" noChangeAspect="1" noMove="1" noResize="1" noEditPoints="1" noAdjustHandles="1" noChangeArrowheads="1" noChangeShapeType="1" noTextEdit="1"/>
                </p:cNvSpPr>
                <p:nvPr/>
              </p:nvSpPr>
              <p:spPr>
                <a:xfrm>
                  <a:off x="3851920" y="2774905"/>
                  <a:ext cx="2447900" cy="1433512"/>
                </a:xfrm>
                <a:prstGeom prst="rect">
                  <a:avLst/>
                </a:prstGeom>
                <a:blipFill>
                  <a:blip r:embed="rId5"/>
                  <a:stretch>
                    <a:fillRect/>
                  </a:stretch>
                </a:blipFill>
              </p:spPr>
              <p:txBody>
                <a:bodyPr/>
                <a:lstStyle/>
                <a:p>
                  <a:r>
                    <a:rPr lang="zh-CN" altLang="en-US">
                      <a:noFill/>
                    </a:rPr>
                    <a:t> </a:t>
                  </a:r>
                </a:p>
              </p:txBody>
            </p:sp>
          </mc:Fallback>
        </mc:AlternateContent>
      </p:grpSp>
      <p:sp>
        <p:nvSpPr>
          <p:cNvPr id="11" name="矩形 10"/>
          <p:cNvSpPr/>
          <p:nvPr/>
        </p:nvSpPr>
        <p:spPr>
          <a:xfrm>
            <a:off x="789334" y="2934959"/>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该系统非齐次状态方程解得受控分量为</a:t>
            </a:r>
          </a:p>
        </p:txBody>
      </p:sp>
      <mc:AlternateContent xmlns:mc="http://schemas.openxmlformats.org/markup-compatibility/2006" xmlns:a14="http://schemas.microsoft.com/office/drawing/2010/main">
        <mc:Choice Requires="a14">
          <p:sp>
            <p:nvSpPr>
              <p:cNvPr id="7" name="对象 6"/>
              <p:cNvSpPr txBox="1"/>
              <p:nvPr/>
            </p:nvSpPr>
            <p:spPr>
              <a:xfrm>
                <a:off x="814522" y="3430276"/>
                <a:ext cx="8856983" cy="228520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𝐿</m:t>
                          </m:r>
                        </m:e>
                        <m:sup>
                          <m:r>
                            <a:rPr lang="zh-CN" altLang="en-US" i="1">
                              <a:solidFill>
                                <a:srgbClr val="000000"/>
                              </a:solidFill>
                              <a:latin typeface="Cambria Math" panose="02040503050406030204" pitchFamily="18" charset="0"/>
                            </a:rPr>
                            <m:t>−1</m:t>
                          </m:r>
                        </m:sup>
                      </m:sSup>
                      <m:d>
                        <m:dPr>
                          <m:begChr m:val="["/>
                          <m:endChr m:val="]"/>
                          <m:ctrlPr>
                            <a:rPr lang="zh-CN" altLang="en-US" i="1">
                              <a:solidFill>
                                <a:srgbClr val="000000"/>
                              </a:solidFill>
                              <a:latin typeface="Cambria Math" panose="02040503050406030204" pitchFamily="18" charset="0"/>
                            </a:rPr>
                          </m:ctrlPr>
                        </m:dPr>
                        <m:e>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𝑠𝐼</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e>
                              </m:d>
                            </m:e>
                            <m:sup>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𝐵𝑢</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e>
                          </m:d>
                        </m:e>
                      </m:d>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𝐿</m:t>
                          </m:r>
                        </m:e>
                        <m:sup>
                          <m:r>
                            <a:rPr lang="zh-CN" altLang="en-US" i="1">
                              <a:solidFill>
                                <a:srgbClr val="000000"/>
                              </a:solidFill>
                              <a:latin typeface="Cambria Math" panose="02040503050406030204" pitchFamily="18" charset="0"/>
                            </a:rPr>
                            <m:t>−1</m:t>
                          </m:r>
                        </m:sup>
                      </m:sSup>
                      <m:d>
                        <m:dPr>
                          <m:begChr m:val="["/>
                          <m:endChr m:val="]"/>
                          <m:ctrlPr>
                            <a:rPr lang="zh-CN" altLang="en-US" i="1">
                              <a:solidFill>
                                <a:srgbClr val="000000"/>
                              </a:solidFill>
                              <a:latin typeface="Cambria Math" panose="02040503050406030204" pitchFamily="18" charset="0"/>
                            </a:rPr>
                          </m:ctrlPr>
                        </m:dPr>
                        <m:e>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+4</m:t>
                                        </m:r>
                                      </m:num>
                                      <m:den>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+1</m:t>
                                            </m:r>
                                          </m:e>
                                        </m:d>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+3</m:t>
                                            </m:r>
                                          </m:e>
                                        </m:d>
                                      </m:den>
                                    </m:f>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+1</m:t>
                                            </m:r>
                                          </m:e>
                                        </m:d>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+3</m:t>
                                            </m:r>
                                          </m:e>
                                        </m:d>
                                      </m:den>
                                    </m:f>
                                  </m:e>
                                </m:m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+1</m:t>
                                            </m:r>
                                          </m:e>
                                        </m:d>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+3</m:t>
                                            </m:r>
                                          </m:e>
                                        </m:d>
                                      </m:den>
                                    </m:f>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𝑠</m:t>
                                        </m:r>
                                      </m:num>
                                      <m:den>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+1</m:t>
                                            </m:r>
                                          </m:e>
                                        </m:d>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+3</m:t>
                                            </m:r>
                                          </m:e>
                                        </m:d>
                                      </m:den>
                                    </m:f>
                                  </m:e>
                                </m:mr>
                              </m:m>
                            </m:e>
                          </m:d>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1</m:t>
                                    </m:r>
                                  </m:e>
                                </m:mr>
                              </m:m>
                            </m:e>
                          </m:d>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𝑠</m:t>
                              </m:r>
                            </m:den>
                          </m:f>
                        </m:e>
                      </m:d>
                    </m:oMath>
                  </m:oMathPara>
                </a14:m>
                <a:endParaRPr lang="zh-CN" altLang="en-US" dirty="0"/>
              </a:p>
            </p:txBody>
          </p:sp>
        </mc:Choice>
        <mc:Fallback xmlns="">
          <p:sp>
            <p:nvSpPr>
              <p:cNvPr id="7" name="对象 6"/>
              <p:cNvSpPr txBox="1">
                <a:spLocks noRot="1" noChangeAspect="1" noMove="1" noResize="1" noEditPoints="1" noAdjustHandles="1" noChangeArrowheads="1" noChangeShapeType="1" noTextEdit="1"/>
              </p:cNvSpPr>
              <p:nvPr/>
            </p:nvSpPr>
            <p:spPr>
              <a:xfrm>
                <a:off x="814522" y="3430276"/>
                <a:ext cx="8856983" cy="2285203"/>
              </a:xfrm>
              <a:prstGeom prst="rect">
                <a:avLst/>
              </a:prstGeom>
              <a:blipFill>
                <a:blip r:embed="rId6"/>
                <a:stretch>
                  <a:fillRect/>
                </a:stretch>
              </a:blipFill>
            </p:spPr>
            <p:txBody>
              <a:bodyPr/>
              <a:lstStyle/>
              <a:p>
                <a:r>
                  <a:rPr lang="zh-CN" altLang="en-US">
                    <a:noFill/>
                  </a:rPr>
                  <a:t> </a:t>
                </a:r>
              </a:p>
            </p:txBody>
          </p:sp>
        </mc:Fallback>
      </mc:AlternateContent>
      <p:sp>
        <p:nvSpPr>
          <p:cNvPr id="15" name="文本框 14"/>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2" grpId="0"/>
      <p:bldP spid="11" grpId="0"/>
      <p:bldP spid="7" grpId="0"/>
      <p:bldP spid="1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1234092" y="864031"/>
                <a:ext cx="6768479" cy="216604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𝐿</m:t>
                          </m:r>
                        </m:e>
                        <m:sup>
                          <m:r>
                            <a:rPr lang="zh-CN" altLang="en-US" i="1">
                              <a:solidFill>
                                <a:srgbClr val="000000"/>
                              </a:solidFill>
                              <a:latin typeface="Cambria Math" panose="02040503050406030204" pitchFamily="18" charset="0"/>
                            </a:rPr>
                            <m:t>−1</m:t>
                          </m:r>
                        </m:sup>
                      </m:sSup>
                      <m:d>
                        <m:dPr>
                          <m:begChr m:val="["/>
                          <m:endChr m:val="]"/>
                          <m:ctrlPr>
                            <a:rPr lang="zh-CN" altLang="en-US" i="1">
                              <a:solidFill>
                                <a:srgbClr val="000000"/>
                              </a:solidFill>
                              <a:latin typeface="Cambria Math" panose="02040503050406030204" pitchFamily="18" charset="0"/>
                            </a:rPr>
                          </m:ctrlPr>
                        </m:dPr>
                        <m:e>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𝑠</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+1</m:t>
                                            </m:r>
                                          </m:e>
                                        </m:d>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+3</m:t>
                                            </m:r>
                                          </m:e>
                                        </m:d>
                                      </m:den>
                                    </m:f>
                                  </m:e>
                                </m:m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+1</m:t>
                                            </m:r>
                                          </m:e>
                                        </m:d>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+3</m:t>
                                            </m:r>
                                          </m:e>
                                        </m:d>
                                      </m:den>
                                    </m:f>
                                  </m:e>
                                </m:mr>
                              </m:m>
                            </m:e>
                          </m:d>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3</m:t>
                                    </m:r>
                                  </m:den>
                                </m:f>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6</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𝑡</m:t>
                                    </m:r>
                                  </m:sup>
                                </m:sSup>
                              </m:e>
                            </m:m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𝑡</m:t>
                                    </m:r>
                                  </m:sup>
                                </m:sSup>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234092" y="864031"/>
                <a:ext cx="6768479" cy="2166044"/>
              </a:xfrm>
              <a:prstGeom prst="rect">
                <a:avLst/>
              </a:prstGeom>
              <a:blipFill>
                <a:blip r:embed="rId4"/>
                <a:stretch>
                  <a:fillRect/>
                </a:stretch>
              </a:blipFill>
            </p:spPr>
            <p:txBody>
              <a:bodyPr/>
              <a:lstStyle/>
              <a:p>
                <a:r>
                  <a:rPr lang="zh-CN" altLang="en-US">
                    <a:noFill/>
                  </a:rPr>
                  <a:t> </a:t>
                </a:r>
              </a:p>
            </p:txBody>
          </p:sp>
        </mc:Fallback>
      </mc:AlternateContent>
      <p:sp>
        <p:nvSpPr>
          <p:cNvPr id="10" name="矩形 9"/>
          <p:cNvSpPr/>
          <p:nvPr/>
        </p:nvSpPr>
        <p:spPr>
          <a:xfrm>
            <a:off x="1115616" y="2350311"/>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最后得到该系统的非齐次状态方程的解为</a:t>
            </a:r>
          </a:p>
        </p:txBody>
      </p:sp>
      <mc:AlternateContent xmlns:mc="http://schemas.openxmlformats.org/markup-compatibility/2006" xmlns:a14="http://schemas.microsoft.com/office/drawing/2010/main">
        <mc:Choice Requires="a14">
          <p:sp>
            <p:nvSpPr>
              <p:cNvPr id="4" name="对象 3"/>
              <p:cNvSpPr txBox="1"/>
              <p:nvPr/>
            </p:nvSpPr>
            <p:spPr>
              <a:xfrm>
                <a:off x="101026" y="3030075"/>
                <a:ext cx="9871574" cy="263801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1</m:t>
                                    </m:r>
                                  </m:sub>
                                </m:sSub>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e>
                            </m:m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2</m:t>
                                    </m:r>
                                  </m:sub>
                                </m:sSub>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d>
                                  <m:dPr>
                                    <m:ctrlPr>
                                      <a:rPr lang="zh-CN" altLang="en-US" i="1">
                                        <a:solidFill>
                                          <a:srgbClr val="000000"/>
                                        </a:solidFill>
                                        <a:latin typeface="Cambria Math" panose="02040503050406030204" pitchFamily="18" charset="0"/>
                                      </a:rPr>
                                    </m:ctrlPr>
                                  </m:dP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𝑡</m:t>
                                        </m:r>
                                      </m:sup>
                                    </m:sSup>
                                  </m:e>
                                </m:d>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1</m:t>
                                    </m:r>
                                  </m:sub>
                                </m:sSub>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m:t>
                                    </m:r>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𝑡</m:t>
                                        </m:r>
                                      </m:sup>
                                    </m:sSup>
                                  </m:e>
                                </m:d>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2</m:t>
                                    </m:r>
                                  </m:sub>
                                </m:sSub>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m:t>
                                    </m:r>
                                  </m:e>
                                </m:d>
                              </m:e>
                            </m:mr>
                            <m:m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𝑡</m:t>
                                        </m:r>
                                      </m:sup>
                                    </m:sSup>
                                  </m:e>
                                </m:d>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2</m:t>
                                    </m:r>
                                  </m:sub>
                                </m:sSub>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m:t>
                                    </m:r>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𝑡</m:t>
                                        </m:r>
                                      </m:sup>
                                    </m:sSup>
                                  </m:e>
                                </m:d>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2</m:t>
                                    </m:r>
                                  </m:sub>
                                </m:sSub>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m:t>
                                    </m:r>
                                  </m:e>
                                </m:d>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3</m:t>
                                    </m:r>
                                  </m:den>
                                </m:f>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6</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𝑡</m:t>
                                    </m:r>
                                  </m:sup>
                                </m:sSup>
                              </m:e>
                            </m:m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𝑡</m:t>
                                    </m:r>
                                  </m:sup>
                                </m:sSup>
                              </m:e>
                            </m:mr>
                          </m:m>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101026" y="3030075"/>
                <a:ext cx="9871574" cy="2638019"/>
              </a:xfrm>
              <a:prstGeom prst="rect">
                <a:avLst/>
              </a:prstGeom>
              <a:blipFill>
                <a:blip r:embed="rId5"/>
                <a:stretch>
                  <a:fillRect/>
                </a:stretch>
              </a:blipFill>
            </p:spPr>
            <p:txBody>
              <a:bodyPr/>
              <a:lstStyle/>
              <a:p>
                <a:r>
                  <a:rPr lang="zh-CN" altLang="en-US">
                    <a:noFill/>
                  </a:rPr>
                  <a:t> </a:t>
                </a:r>
              </a:p>
            </p:txBody>
          </p:sp>
        </mc:Fallback>
      </mc:AlternateContent>
      <p:sp>
        <p:nvSpPr>
          <p:cNvPr id="12" name="文本框 11"/>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10" grpId="0"/>
      <p:bldP spid="4" grpId="0"/>
      <p:bldP spid="1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1" y="742126"/>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例题 </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2.12  </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试用拉氏变换法求线性定常系统非齐次状态方程</a:t>
            </a:r>
          </a:p>
        </p:txBody>
      </p:sp>
      <p:sp>
        <p:nvSpPr>
          <p:cNvPr id="30" name="矩形 29"/>
          <p:cNvSpPr/>
          <p:nvPr/>
        </p:nvSpPr>
        <p:spPr>
          <a:xfrm>
            <a:off x="1043608" y="2543833"/>
            <a:ext cx="6641767" cy="442878"/>
          </a:xfrm>
          <a:prstGeom prst="rect">
            <a:avLst/>
          </a:prstGeom>
          <a:noFill/>
        </p:spPr>
        <p:txBody>
          <a:bodyPr wrap="square">
            <a:spAutoFit/>
          </a:bodyPr>
          <a:lstStyle/>
          <a:p>
            <a:pPr>
              <a:lnSpc>
                <a:spcPct val="150000"/>
              </a:lnSpc>
            </a:pPr>
            <a:r>
              <a:rPr lang="zh-CN" altLang="en-US" b="1"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解：</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 求得该系统特征矩阵的逆矩阵为</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3141662" y="1243013"/>
                <a:ext cx="2582465" cy="73292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𝐵𝑢</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3141662" y="1243013"/>
                <a:ext cx="2582465" cy="732922"/>
              </a:xfrm>
              <a:prstGeom prst="rect">
                <a:avLst/>
              </a:prstGeom>
              <a:blipFill>
                <a:blip r:embed="rId4"/>
                <a:stretch>
                  <a:fillRect/>
                </a:stretch>
              </a:blipFill>
            </p:spPr>
            <p:txBody>
              <a:bodyPr/>
              <a:lstStyle/>
              <a:p>
                <a:r>
                  <a:rPr lang="zh-CN" altLang="en-US">
                    <a:noFill/>
                  </a:rPr>
                  <a:t> </a:t>
                </a:r>
              </a:p>
            </p:txBody>
          </p:sp>
        </mc:Fallback>
      </mc:AlternateContent>
      <p:grpSp>
        <p:nvGrpSpPr>
          <p:cNvPr id="4" name="组合 3"/>
          <p:cNvGrpSpPr/>
          <p:nvPr/>
        </p:nvGrpSpPr>
        <p:grpSpPr>
          <a:xfrm>
            <a:off x="1547664" y="1779662"/>
            <a:ext cx="6641767" cy="1764779"/>
            <a:chOff x="1547665" y="2019554"/>
            <a:chExt cx="6641767" cy="1764779"/>
          </a:xfrm>
        </p:grpSpPr>
        <p:sp>
          <p:nvSpPr>
            <p:cNvPr id="29" name="矩形 28"/>
            <p:cNvSpPr/>
            <p:nvPr/>
          </p:nvSpPr>
          <p:spPr>
            <a:xfrm>
              <a:off x="1547665" y="2156661"/>
              <a:ext cx="6641767"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式中</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5" name="对象 4"/>
                <p:cNvSpPr txBox="1"/>
                <p:nvPr/>
              </p:nvSpPr>
              <p:spPr>
                <a:xfrm>
                  <a:off x="2190059" y="2019554"/>
                  <a:ext cx="5838327" cy="176477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𝐴</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−3</m:t>
                                  </m:r>
                                </m:e>
                              </m:mr>
                            </m:m>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𝐵</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1</m:t>
                                  </m:r>
                                </m:e>
                              </m:mr>
                            </m:m>
                          </m:e>
                        </m:d>
                      </m:oMath>
                    </m:oMathPara>
                  </a14:m>
                  <a:endParaRPr lang="zh-CN" altLang="en-US" dirty="0"/>
                </a:p>
              </p:txBody>
            </p:sp>
          </mc:Choice>
          <mc:Fallback xmlns="">
            <p:sp>
              <p:nvSpPr>
                <p:cNvPr id="5" name="对象 4"/>
                <p:cNvSpPr txBox="1">
                  <a:spLocks noRot="1" noChangeAspect="1" noMove="1" noResize="1" noEditPoints="1" noAdjustHandles="1" noChangeArrowheads="1" noChangeShapeType="1" noTextEdit="1"/>
                </p:cNvSpPr>
                <p:nvPr/>
              </p:nvSpPr>
              <p:spPr>
                <a:xfrm>
                  <a:off x="2190059" y="2019554"/>
                  <a:ext cx="5838327" cy="1764779"/>
                </a:xfrm>
                <a:prstGeom prst="rect">
                  <a:avLst/>
                </a:prstGeom>
                <a:blipFill>
                  <a:blip r:embed="rId5"/>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7" name="对象 6"/>
              <p:cNvSpPr txBox="1"/>
              <p:nvPr/>
            </p:nvSpPr>
            <p:spPr>
              <a:xfrm>
                <a:off x="1619672" y="2993647"/>
                <a:ext cx="8063978" cy="270378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𝑠𝐼</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e>
                          </m:d>
                        </m:e>
                        <m:sup>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𝑠</m:t>
                                    </m:r>
                                  </m:den>
                                </m:f>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𝑠</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+1</m:t>
                                        </m:r>
                                      </m:e>
                                    </m:d>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+2</m:t>
                                        </m:r>
                                      </m:e>
                                    </m:d>
                                  </m:den>
                                </m:f>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𝑠</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+1</m:t>
                                        </m:r>
                                      </m:e>
                                    </m:d>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+2</m:t>
                                        </m:r>
                                      </m:e>
                                    </m:d>
                                  </m:den>
                                </m:f>
                              </m:e>
                            </m:mr>
                            <m:mr>
                              <m:e>
                                <m:r>
                                  <a:rPr lang="zh-CN" altLang="en-US" i="1">
                                    <a:solidFill>
                                      <a:srgbClr val="000000"/>
                                    </a:solidFill>
                                    <a:latin typeface="Cambria Math" panose="02040503050406030204" pitchFamily="18" charset="0"/>
                                  </a:rPr>
                                  <m:t>0</m:t>
                                </m:r>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+3</m:t>
                                    </m:r>
                                  </m:num>
                                  <m:den>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+1</m:t>
                                        </m:r>
                                      </m:e>
                                    </m:d>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+2</m:t>
                                        </m:r>
                                      </m:e>
                                    </m:d>
                                  </m:den>
                                </m:f>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𝑠</m:t>
                                    </m:r>
                                  </m:num>
                                  <m:den>
                                    <m:r>
                                      <a:rPr lang="zh-CN" altLang="en-US" i="1">
                                        <a:solidFill>
                                          <a:srgbClr val="000000"/>
                                        </a:solidFill>
                                        <a:latin typeface="Cambria Math" panose="02040503050406030204" pitchFamily="18" charset="0"/>
                                      </a:rPr>
                                      <m:t>𝑠</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+1</m:t>
                                        </m:r>
                                      </m:e>
                                    </m:d>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+2</m:t>
                                        </m:r>
                                      </m:e>
                                    </m:d>
                                  </m:den>
                                </m:f>
                              </m:e>
                            </m:mr>
                            <m:mr>
                              <m:e>
                                <m:r>
                                  <a:rPr lang="zh-CN" altLang="en-US" i="1">
                                    <a:solidFill>
                                      <a:srgbClr val="000000"/>
                                    </a:solidFill>
                                    <a:latin typeface="Cambria Math" panose="02040503050406030204" pitchFamily="18" charset="0"/>
                                  </a:rPr>
                                  <m:t>0</m:t>
                                </m:r>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−2</m:t>
                                    </m:r>
                                  </m:num>
                                  <m:den>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+1</m:t>
                                        </m:r>
                                      </m:e>
                                    </m:d>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+2</m:t>
                                        </m:r>
                                      </m:e>
                                    </m:d>
                                  </m:den>
                                </m:f>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𝑠</m:t>
                                    </m:r>
                                  </m:num>
                                  <m:den>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+1</m:t>
                                        </m:r>
                                      </m:e>
                                    </m:d>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+2</m:t>
                                        </m:r>
                                      </m:e>
                                    </m:d>
                                  </m:den>
                                </m:f>
                              </m:e>
                            </m:mr>
                          </m:m>
                        </m:e>
                      </m:d>
                    </m:oMath>
                  </m:oMathPara>
                </a14:m>
                <a:endParaRPr lang="zh-CN" altLang="en-US" dirty="0"/>
              </a:p>
            </p:txBody>
          </p:sp>
        </mc:Choice>
        <mc:Fallback xmlns="">
          <p:sp>
            <p:nvSpPr>
              <p:cNvPr id="7" name="对象 6"/>
              <p:cNvSpPr txBox="1">
                <a:spLocks noRot="1" noChangeAspect="1" noMove="1" noResize="1" noEditPoints="1" noAdjustHandles="1" noChangeArrowheads="1" noChangeShapeType="1" noTextEdit="1"/>
              </p:cNvSpPr>
              <p:nvPr/>
            </p:nvSpPr>
            <p:spPr>
              <a:xfrm>
                <a:off x="1619672" y="2993647"/>
                <a:ext cx="8063978" cy="2703785"/>
              </a:xfrm>
              <a:prstGeom prst="rect">
                <a:avLst/>
              </a:prstGeom>
              <a:blipFill>
                <a:blip r:embed="rId6"/>
                <a:stretch>
                  <a:fillRect/>
                </a:stretch>
              </a:blipFill>
            </p:spPr>
            <p:txBody>
              <a:bodyPr/>
              <a:lstStyle/>
              <a:p>
                <a:r>
                  <a:rPr lang="zh-CN" altLang="en-US">
                    <a:noFill/>
                  </a:rPr>
                  <a:t> </a:t>
                </a:r>
              </a:p>
            </p:txBody>
          </p:sp>
        </mc:Fallback>
      </mc:AlternateContent>
      <p:sp>
        <p:nvSpPr>
          <p:cNvPr id="13" name="文本框 12"/>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30" grpId="0"/>
      <p:bldP spid="7"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3" y="596344"/>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相应的状态转移矩阵</a:t>
            </a:r>
          </a:p>
        </p:txBody>
      </p:sp>
      <p:sp>
        <p:nvSpPr>
          <p:cNvPr id="30" name="矩形 29"/>
          <p:cNvSpPr/>
          <p:nvPr/>
        </p:nvSpPr>
        <p:spPr>
          <a:xfrm>
            <a:off x="784883" y="2135264"/>
            <a:ext cx="6641767"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计算矩阵</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782306" y="939216"/>
                <a:ext cx="8280970" cy="215631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𝐿</m:t>
                          </m:r>
                        </m:e>
                        <m:sup>
                          <m:r>
                            <a:rPr lang="zh-CN" altLang="en-US" i="1">
                              <a:solidFill>
                                <a:srgbClr val="000000"/>
                              </a:solidFill>
                              <a:latin typeface="Cambria Math" panose="02040503050406030204" pitchFamily="18" charset="0"/>
                            </a:rPr>
                            <m:t>−1</m:t>
                          </m:r>
                        </m:sup>
                      </m:sSup>
                      <m:d>
                        <m:dPr>
                          <m:begChr m:val="["/>
                          <m:endChr m:val="]"/>
                          <m:ctrlPr>
                            <a:rPr lang="zh-CN" altLang="en-US" i="1">
                              <a:solidFill>
                                <a:srgbClr val="000000"/>
                              </a:solidFill>
                              <a:latin typeface="Cambria Math" panose="02040503050406030204" pitchFamily="18" charset="0"/>
                            </a:rPr>
                          </m:ctrlPr>
                        </m:dPr>
                        <m:e>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𝑠𝐼</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e>
                              </m:d>
                            </m:e>
                            <m:sup>
                              <m:r>
                                <a:rPr lang="zh-CN" altLang="en-US" i="1">
                                  <a:solidFill>
                                    <a:srgbClr val="000000"/>
                                  </a:solidFill>
                                  <a:latin typeface="Cambria Math" panose="02040503050406030204" pitchFamily="18" charset="0"/>
                                </a:rPr>
                                <m:t>−1</m:t>
                              </m:r>
                            </m:sup>
                          </m:sSup>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r>
                                  <a:rPr lang="zh-CN" altLang="en-US" i="1">
                                    <a:solidFill>
                                      <a:srgbClr val="000000"/>
                                    </a:solidFill>
                                    <a:latin typeface="Cambria Math" panose="02040503050406030204" pitchFamily="18" charset="0"/>
                                  </a:rPr>
                                  <m:t>−2</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2</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−2</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+2</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e>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+2</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782306" y="939216"/>
                <a:ext cx="8280970" cy="2156315"/>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107505" y="2578142"/>
                <a:ext cx="7236830" cy="289560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𝑠𝐼</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e>
                          </m:d>
                        </m:e>
                        <m:sup>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𝐵𝑢</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𝑠</m:t>
                                    </m:r>
                                  </m:den>
                                </m:f>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𝑠</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+1</m:t>
                                        </m:r>
                                      </m:e>
                                    </m:d>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+2</m:t>
                                        </m:r>
                                      </m:e>
                                    </m:d>
                                  </m:den>
                                </m:f>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𝑠</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+1</m:t>
                                        </m:r>
                                      </m:e>
                                    </m:d>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+2</m:t>
                                        </m:r>
                                      </m:e>
                                    </m:d>
                                  </m:den>
                                </m:f>
                              </m:e>
                            </m:mr>
                            <m:mr>
                              <m:e>
                                <m:r>
                                  <a:rPr lang="zh-CN" altLang="en-US" i="1">
                                    <a:solidFill>
                                      <a:srgbClr val="000000"/>
                                    </a:solidFill>
                                    <a:latin typeface="Cambria Math" panose="02040503050406030204" pitchFamily="18" charset="0"/>
                                  </a:rPr>
                                  <m:t>0</m:t>
                                </m:r>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+3</m:t>
                                    </m:r>
                                  </m:num>
                                  <m:den>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+1</m:t>
                                        </m:r>
                                      </m:e>
                                    </m:d>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+2</m:t>
                                        </m:r>
                                      </m:e>
                                    </m:d>
                                  </m:den>
                                </m:f>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+1</m:t>
                                        </m:r>
                                      </m:e>
                                    </m:d>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+2</m:t>
                                        </m:r>
                                      </m:e>
                                    </m:d>
                                  </m:den>
                                </m:f>
                              </m:e>
                            </m:mr>
                            <m:mr>
                              <m:e>
                                <m:r>
                                  <a:rPr lang="zh-CN" altLang="en-US" i="1">
                                    <a:solidFill>
                                      <a:srgbClr val="000000"/>
                                    </a:solidFill>
                                    <a:latin typeface="Cambria Math" panose="02040503050406030204" pitchFamily="18" charset="0"/>
                                  </a:rPr>
                                  <m:t>0</m:t>
                                </m:r>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−2</m:t>
                                    </m:r>
                                  </m:num>
                                  <m:den>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+1</m:t>
                                        </m:r>
                                      </m:e>
                                    </m:d>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+2</m:t>
                                        </m:r>
                                      </m:e>
                                    </m:d>
                                  </m:den>
                                </m:f>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𝑠</m:t>
                                    </m:r>
                                  </m:num>
                                  <m:den>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+1</m:t>
                                        </m:r>
                                      </m:e>
                                    </m:d>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+2</m:t>
                                        </m:r>
                                      </m:e>
                                    </m:d>
                                  </m:den>
                                </m:f>
                              </m:e>
                            </m:mr>
                          </m:m>
                        </m:e>
                      </m:d>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1</m:t>
                                </m:r>
                              </m:e>
                            </m:mr>
                          </m:m>
                        </m:e>
                      </m:d>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𝑠</m:t>
                          </m:r>
                        </m:den>
                      </m:f>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107505" y="2578142"/>
                <a:ext cx="7236830" cy="289560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对象 6"/>
              <p:cNvSpPr txBox="1"/>
              <p:nvPr/>
            </p:nvSpPr>
            <p:spPr>
              <a:xfrm>
                <a:off x="6660232" y="2578142"/>
                <a:ext cx="3168352" cy="198505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𝑠</m:t>
                                        </m:r>
                                      </m:e>
                                      <m:sup>
                                        <m:r>
                                          <a:rPr lang="zh-CN" altLang="en-US" i="1">
                                            <a:solidFill>
                                              <a:srgbClr val="000000"/>
                                            </a:solidFill>
                                            <a:latin typeface="Cambria Math" panose="02040503050406030204" pitchFamily="18" charset="0"/>
                                          </a:rPr>
                                          <m:t>2</m:t>
                                        </m:r>
                                      </m:sup>
                                    </m:sSup>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+1</m:t>
                                        </m:r>
                                      </m:e>
                                    </m:d>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+2</m:t>
                                        </m:r>
                                      </m:e>
                                    </m:d>
                                  </m:den>
                                </m:f>
                              </m:e>
                            </m:m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𝑠</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+1</m:t>
                                        </m:r>
                                      </m:e>
                                    </m:d>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+2</m:t>
                                        </m:r>
                                      </m:e>
                                    </m:d>
                                  </m:den>
                                </m:f>
                              </m:e>
                            </m:m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+1</m:t>
                                        </m:r>
                                      </m:e>
                                    </m:d>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+2</m:t>
                                        </m:r>
                                      </m:e>
                                    </m:d>
                                  </m:den>
                                </m:f>
                              </m:e>
                            </m:mr>
                          </m:m>
                        </m:e>
                      </m:d>
                    </m:oMath>
                  </m:oMathPara>
                </a14:m>
                <a:endParaRPr lang="zh-CN" altLang="en-US" dirty="0"/>
              </a:p>
            </p:txBody>
          </p:sp>
        </mc:Choice>
        <mc:Fallback xmlns="">
          <p:sp>
            <p:nvSpPr>
              <p:cNvPr id="7" name="对象 6"/>
              <p:cNvSpPr txBox="1">
                <a:spLocks noRot="1" noChangeAspect="1" noMove="1" noResize="1" noEditPoints="1" noAdjustHandles="1" noChangeArrowheads="1" noChangeShapeType="1" noTextEdit="1"/>
              </p:cNvSpPr>
              <p:nvPr/>
            </p:nvSpPr>
            <p:spPr>
              <a:xfrm>
                <a:off x="6660232" y="2578142"/>
                <a:ext cx="3168352" cy="1985055"/>
              </a:xfrm>
              <a:prstGeom prst="rect">
                <a:avLst/>
              </a:prstGeom>
              <a:blipFill>
                <a:blip r:embed="rId6"/>
                <a:stretch>
                  <a:fillRect/>
                </a:stretch>
              </a:blipFill>
            </p:spPr>
            <p:txBody>
              <a:bodyPr/>
              <a:lstStyle/>
              <a:p>
                <a:r>
                  <a:rPr lang="zh-CN" altLang="en-US">
                    <a:noFill/>
                  </a:rPr>
                  <a:t> </a:t>
                </a:r>
              </a:p>
            </p:txBody>
          </p:sp>
        </mc:Fallback>
      </mc:AlternateContent>
      <p:sp>
        <p:nvSpPr>
          <p:cNvPr id="13" name="文本框 12"/>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30" grpId="0"/>
      <p:bldP spid="4" grpId="0"/>
      <p:bldP spid="7" grpId="0"/>
      <p:bldP spid="1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3" y="723249"/>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拉氏反变换得</a:t>
            </a:r>
          </a:p>
        </p:txBody>
      </p:sp>
      <p:sp>
        <p:nvSpPr>
          <p:cNvPr id="30" name="矩形 29"/>
          <p:cNvSpPr/>
          <p:nvPr/>
        </p:nvSpPr>
        <p:spPr>
          <a:xfrm>
            <a:off x="784883" y="2673047"/>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解得该系统非齐次状态方程的解为</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467544" y="877443"/>
                <a:ext cx="9511093" cy="413564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𝐿</m:t>
                          </m:r>
                        </m:e>
                        <m:sup>
                          <m:r>
                            <a:rPr lang="zh-CN" altLang="en-US" i="1">
                              <a:solidFill>
                                <a:srgbClr val="000000"/>
                              </a:solidFill>
                              <a:latin typeface="Cambria Math" panose="02040503050406030204" pitchFamily="18" charset="0"/>
                            </a:rPr>
                            <m:t>−1</m:t>
                          </m:r>
                        </m:sup>
                      </m:sSup>
                      <m:d>
                        <m:dPr>
                          <m:begChr m:val="["/>
                          <m:endChr m:val="]"/>
                          <m:ctrlPr>
                            <a:rPr lang="zh-CN" altLang="en-US" i="1">
                              <a:solidFill>
                                <a:srgbClr val="000000"/>
                              </a:solidFill>
                              <a:latin typeface="Cambria Math" panose="02040503050406030204" pitchFamily="18" charset="0"/>
                            </a:rPr>
                          </m:ctrlPr>
                        </m:dPr>
                        <m:e>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𝑠𝐼</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e>
                              </m:d>
                            </m:e>
                            <m:sup>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𝐵𝑢</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e>
                          </m:d>
                        </m:e>
                      </m:d>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𝐿</m:t>
                          </m:r>
                        </m:e>
                        <m:sup>
                          <m:r>
                            <a:rPr lang="zh-CN" altLang="en-US" i="1">
                              <a:solidFill>
                                <a:srgbClr val="000000"/>
                              </a:solidFill>
                              <a:latin typeface="Cambria Math" panose="02040503050406030204" pitchFamily="18" charset="0"/>
                            </a:rPr>
                            <m:t>−1</m:t>
                          </m:r>
                        </m:sup>
                      </m:sSup>
                      <m:d>
                        <m:dPr>
                          <m:begChr m:val="["/>
                          <m:endChr m:val="]"/>
                          <m:ctrlPr>
                            <a:rPr lang="zh-CN" altLang="en-US" i="1">
                              <a:solidFill>
                                <a:srgbClr val="000000"/>
                              </a:solidFill>
                              <a:latin typeface="Cambria Math" panose="02040503050406030204" pitchFamily="18" charset="0"/>
                            </a:rPr>
                          </m:ctrlPr>
                        </m:dPr>
                        <m:e>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𝑠</m:t>
                                            </m:r>
                                          </m:e>
                                          <m:sup>
                                            <m:r>
                                              <a:rPr lang="zh-CN" altLang="en-US" i="1">
                                                <a:solidFill>
                                                  <a:srgbClr val="000000"/>
                                                </a:solidFill>
                                                <a:latin typeface="Cambria Math" panose="02040503050406030204" pitchFamily="18" charset="0"/>
                                              </a:rPr>
                                              <m:t>2</m:t>
                                            </m:r>
                                          </m:sup>
                                        </m:sSup>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+1</m:t>
                                            </m:r>
                                          </m:e>
                                        </m:d>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+2</m:t>
                                            </m:r>
                                          </m:e>
                                        </m:d>
                                      </m:den>
                                    </m:f>
                                  </m:e>
                                </m:m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𝑠</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+1</m:t>
                                            </m:r>
                                          </m:e>
                                        </m:d>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+2</m:t>
                                            </m:r>
                                          </m:e>
                                        </m:d>
                                      </m:den>
                                    </m:f>
                                  </m:e>
                                </m:m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𝑠</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+1</m:t>
                                            </m:r>
                                          </m:e>
                                        </m:d>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𝑠</m:t>
                                            </m:r>
                                            <m:r>
                                              <a:rPr lang="zh-CN" altLang="en-US" i="1">
                                                <a:solidFill>
                                                  <a:srgbClr val="000000"/>
                                                </a:solidFill>
                                                <a:latin typeface="Cambria Math" panose="02040503050406030204" pitchFamily="18" charset="0"/>
                                              </a:rPr>
                                              <m:t>+2</m:t>
                                            </m:r>
                                          </m:e>
                                        </m:d>
                                      </m:den>
                                    </m:f>
                                  </m:e>
                                </m:mr>
                              </m:m>
                            </m:e>
                          </m:d>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4</m:t>
                                    </m:r>
                                  </m:den>
                                </m:f>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4</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m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mr>
                            <m:mr>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467544" y="877443"/>
                <a:ext cx="9511093" cy="4135640"/>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467544" y="3184891"/>
                <a:ext cx="8989739" cy="226221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r>
                                  <a:rPr lang="zh-CN" altLang="en-US" i="1">
                                    <a:solidFill>
                                      <a:srgbClr val="000000"/>
                                    </a:solidFill>
                                    <a:latin typeface="Cambria Math" panose="02040503050406030204" pitchFamily="18" charset="0"/>
                                  </a:rPr>
                                  <m:t>−2</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2</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−2</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+2</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e>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+2</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mr>
                          </m:m>
                        </m:e>
                      </m:d>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m:t>
                          </m:r>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4</m:t>
                                    </m:r>
                                  </m:den>
                                </m:f>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4</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m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mr>
                            <m:mr>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mr>
                          </m:m>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467544" y="3184891"/>
                <a:ext cx="8989739" cy="2262212"/>
              </a:xfrm>
              <a:prstGeom prst="rect">
                <a:avLst/>
              </a:prstGeom>
              <a:blipFill>
                <a:blip r:embed="rId5"/>
                <a:stretch>
                  <a:fillRect/>
                </a:stretch>
              </a:blipFill>
            </p:spPr>
            <p:txBody>
              <a:bodyPr/>
              <a:lstStyle/>
              <a:p>
                <a:r>
                  <a:rPr lang="zh-CN" altLang="en-US">
                    <a:noFill/>
                  </a:rPr>
                  <a:t> </a:t>
                </a:r>
              </a:p>
            </p:txBody>
          </p:sp>
        </mc:Fallback>
      </mc:AlternateContent>
      <p:sp>
        <p:nvSpPr>
          <p:cNvPr id="11" name="文本框 10"/>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30" grpId="0"/>
      <p:bldP spid="4" grpId="0"/>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3" y="995808"/>
            <a:ext cx="7171493" cy="858377"/>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当</a:t>
            </a:r>
            <a:r>
              <a:rPr lang="zh-CN" altLang="en-US" dirty="0">
                <a:solidFill>
                  <a:sysClr val="windowText" lastClr="000000"/>
                </a:solidFill>
                <a:latin typeface="Times New Roman" panose="02020603050405020304" pitchFamily="18" charset="0"/>
                <a:ea typeface="宋体" panose="02010600030101010101" pitchFamily="2" charset="-122"/>
              </a:rPr>
              <a:t>初始条件</a:t>
            </a:r>
            <a:r>
              <a:rPr lang="zh-CN" altLang="en-US" dirty="0">
                <a:solidFill>
                  <a:sysClr val="windowText" lastClr="000000"/>
                </a:solidFill>
                <a:latin typeface="宋体" panose="02010600030101010101" pitchFamily="2" charset="-122"/>
                <a:ea typeface="宋体" panose="02010600030101010101" pitchFamily="2" charset="-122"/>
              </a:rPr>
              <a:t>为零，即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x</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(0)=0 </a:t>
            </a:r>
            <a:r>
              <a:rPr lang="zh-CN" altLang="en-US" dirty="0">
                <a:solidFill>
                  <a:sysClr val="windowText" lastClr="000000"/>
                </a:solidFill>
                <a:latin typeface="宋体" panose="02010600030101010101" pitchFamily="2" charset="-122"/>
                <a:ea typeface="宋体" panose="02010600030101010101" pitchFamily="2" charset="-122"/>
              </a:rPr>
              <a:t>时，则非齐次状态方程的解也即系统的响应仅取决于控制作用引起的分量，为</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2420640" y="2211710"/>
                <a:ext cx="4302720" cy="251775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4</m:t>
                                    </m:r>
                                  </m:den>
                                </m:f>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4</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m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mr>
                            <m:mr>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420640" y="2211710"/>
                <a:ext cx="4302720" cy="2517750"/>
              </a:xfrm>
              <a:prstGeom prst="rect">
                <a:avLst/>
              </a:prstGeom>
              <a:blipFill>
                <a:blip r:embed="rId4"/>
                <a:stretch>
                  <a:fillRect/>
                </a:stretch>
              </a:blipFill>
            </p:spPr>
            <p:txBody>
              <a:bodyPr/>
              <a:lstStyle/>
              <a:p>
                <a:r>
                  <a:rPr lang="zh-CN" altLang="en-US">
                    <a:noFill/>
                  </a:rPr>
                  <a:t> </a:t>
                </a:r>
              </a:p>
            </p:txBody>
          </p:sp>
        </mc:Fallback>
      </mc:AlternateContent>
      <p:sp>
        <p:nvSpPr>
          <p:cNvPr id="10" name="文本框 9"/>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2" grpId="0"/>
      <p:bldP spid="1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467544" y="1131590"/>
            <a:ext cx="6641767" cy="2104872"/>
          </a:xfrm>
          <a:prstGeom prst="rect">
            <a:avLst/>
          </a:prstGeom>
          <a:noFill/>
        </p:spPr>
        <p:txBody>
          <a:bodyPr wrap="square">
            <a:spAutoFit/>
          </a:bodyPr>
          <a:lstStyle/>
          <a:p>
            <a:pPr>
              <a:lnSpc>
                <a:spcPct val="150000"/>
              </a:lnSpc>
            </a:pPr>
            <a:r>
              <a:rPr lang="en-US" altLang="zh-CN" b="1"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2.1.4 </a:t>
            </a:r>
            <a:r>
              <a:rPr lang="zh-CN" altLang="en-US" b="1"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应用</a:t>
            </a:r>
            <a:r>
              <a:rPr lang="en-US" altLang="zh-CN" b="1"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MATLAB</a:t>
            </a:r>
            <a:r>
              <a:rPr lang="zh-CN" altLang="en-US" b="1"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解线性定常连续系统的状态方程</a:t>
            </a:r>
            <a:endParaRPr lang="en-US" altLang="zh-CN" b="1"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b="1"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    例</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2.13  </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设线性定常连续系统齐次状态方程</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            式中：</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               </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试应用 </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MATLAB</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求解。</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9" name="文本框 8"/>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mc:AlternateContent xmlns:mc="http://schemas.openxmlformats.org/markup-compatibility/2006" xmlns:a14="http://schemas.microsoft.com/office/drawing/2010/main">
        <mc:Choice Requires="a14">
          <p:sp>
            <p:nvSpPr>
              <p:cNvPr id="2" name="对象 1"/>
              <p:cNvSpPr txBox="1"/>
              <p:nvPr/>
            </p:nvSpPr>
            <p:spPr>
              <a:xfrm>
                <a:off x="5436096" y="2041112"/>
                <a:ext cx="1728192" cy="72548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𝐴𝑥</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5436096" y="2041112"/>
                <a:ext cx="1728192" cy="725488"/>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2627784" y="2739644"/>
                <a:ext cx="3240360" cy="127226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𝐴</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−3</m:t>
                                </m:r>
                              </m:e>
                              <m:e>
                                <m:r>
                                  <a:rPr lang="zh-CN" altLang="en-US" i="1">
                                    <a:solidFill>
                                      <a:srgbClr val="000000"/>
                                    </a:solidFill>
                                    <a:latin typeface="Cambria Math" panose="02040503050406030204" pitchFamily="18" charset="0"/>
                                  </a:rPr>
                                  <m:t>−4</m:t>
                                </m:r>
                              </m:e>
                            </m:mr>
                          </m:m>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2627784" y="2739644"/>
                <a:ext cx="3240360" cy="1272266"/>
              </a:xfrm>
              <a:prstGeom prst="rect">
                <a:avLst/>
              </a:prstGeom>
              <a:blipFill>
                <a:blip r:embed="rId5"/>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827584" y="843558"/>
            <a:ext cx="7316782" cy="3920560"/>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Arial" panose="020B0604020202020204" pitchFamily="34" charset="0"/>
              </a:rPr>
              <a:t>解法</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Arial" panose="020B0604020202020204" pitchFamily="34" charset="0"/>
              </a:rPr>
              <a:t>1  </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Arial" panose="020B0604020202020204" pitchFamily="34" charset="0"/>
              </a:rPr>
              <a:t>应用矩阵指数法求解，在 </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Arial" panose="020B0604020202020204" pitchFamily="34" charset="0"/>
              </a:rPr>
              <a:t>MATLAB</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Arial" panose="020B0604020202020204" pitchFamily="34" charset="0"/>
              </a:rPr>
              <a:t>命令窗口输入如下语句</a:t>
            </a:r>
            <a:endPar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Arial" panose="020B0604020202020204" pitchFamily="34" charset="0"/>
            </a:endParaRPr>
          </a:p>
          <a:p>
            <a:r>
              <a:rPr lang="en-US" altLang="zh-CN" sz="1800" u="none" strike="noStrike" baseline="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A=[0,1;-3,-4];</a:t>
            </a:r>
          </a:p>
          <a:p>
            <a:r>
              <a:rPr lang="en-US" altLang="zh-CN" sz="1800" u="none" strike="noStrike" baseline="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1800" u="none" strike="noStrike" baseline="0"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Phit,PhitBu</a:t>
            </a:r>
            <a:r>
              <a:rPr lang="en-US" altLang="zh-CN" sz="1800" u="none" strike="noStrike" baseline="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 vsolve1(A,0,0)</a:t>
            </a:r>
          </a:p>
          <a:p>
            <a:pPr>
              <a:lnSpc>
                <a:spcPct val="150000"/>
              </a:lnSpc>
            </a:pP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Arial" panose="020B0604020202020204" pitchFamily="34" charset="0"/>
              </a:rPr>
              <a:t>执行结果如下</a:t>
            </a:r>
            <a:endPar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Arial" panose="020B0604020202020204" pitchFamily="34" charset="0"/>
            </a:endParaRPr>
          </a:p>
          <a:p>
            <a:pPr>
              <a:lnSpc>
                <a:spcPct val="150000"/>
              </a:lnSpc>
            </a:pPr>
            <a:r>
              <a:rPr lang="en-US" altLang="zh-CN" dirty="0" err="1">
                <a:solidFill>
                  <a:schemeClr val="tx1">
                    <a:lumMod val="95000"/>
                    <a:lumOff val="5000"/>
                  </a:schemeClr>
                </a:solidFill>
                <a:latin typeface="Times New Roman" panose="02020603050405020304" pitchFamily="18" charset="0"/>
                <a:ea typeface="宋体" panose="02010600030101010101" pitchFamily="2" charset="-122"/>
                <a:cs typeface="Arial" panose="020B0604020202020204" pitchFamily="34" charset="0"/>
              </a:rPr>
              <a:t>Phit</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Arial" panose="020B0604020202020204" pitchFamily="34" charset="0"/>
              </a:rPr>
              <a:t>=</a:t>
            </a:r>
          </a:p>
          <a:p>
            <a:pPr>
              <a:lnSpc>
                <a:spcPct val="150000"/>
              </a:lnSpc>
            </a:pP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Arial" panose="020B0604020202020204" pitchFamily="34" charset="0"/>
              </a:rPr>
              <a:t>[-1/2*exp(-3*t)+3/2*exp(-t),1/2*exp(-t)-1/2*exp(-3*t)] </a:t>
            </a:r>
          </a:p>
          <a:p>
            <a:pPr>
              <a:lnSpc>
                <a:spcPct val="150000"/>
              </a:lnSpc>
            </a:pP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Arial" panose="020B0604020202020204" pitchFamily="34" charset="0"/>
              </a:rPr>
              <a:t>[-3/2*exp(-t)+3/2*exp(-3*t),3/2*exp(-3*1)-1/2*exp(-t)]</a:t>
            </a:r>
          </a:p>
          <a:p>
            <a:pPr>
              <a:lnSpc>
                <a:spcPct val="150000"/>
              </a:lnSpc>
            </a:pPr>
            <a:r>
              <a:rPr lang="en-US" altLang="zh-CN" dirty="0" err="1">
                <a:solidFill>
                  <a:schemeClr val="tx1">
                    <a:lumMod val="95000"/>
                    <a:lumOff val="5000"/>
                  </a:schemeClr>
                </a:solidFill>
                <a:latin typeface="Times New Roman" panose="02020603050405020304" pitchFamily="18" charset="0"/>
                <a:ea typeface="宋体" panose="02010600030101010101" pitchFamily="2" charset="-122"/>
                <a:cs typeface="Arial" panose="020B0604020202020204" pitchFamily="34" charset="0"/>
              </a:rPr>
              <a:t>PhitBu</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Arial" panose="020B0604020202020204" pitchFamily="34" charset="0"/>
              </a:rPr>
              <a:t>=</a:t>
            </a:r>
          </a:p>
          <a:p>
            <a:pPr>
              <a:lnSpc>
                <a:spcPct val="150000"/>
              </a:lnSpc>
            </a:pP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Arial" panose="020B0604020202020204" pitchFamily="34" charset="0"/>
              </a:rPr>
              <a:t>[0]</a:t>
            </a:r>
          </a:p>
          <a:p>
            <a:pPr>
              <a:lnSpc>
                <a:spcPct val="150000"/>
              </a:lnSpc>
            </a:pP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Arial" panose="020B0604020202020204" pitchFamily="34" charset="0"/>
              </a:rPr>
              <a:t>[0]</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9" name="文本框 8"/>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8"/>
            <a:ext cx="388843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611561" y="703868"/>
            <a:ext cx="6641767" cy="2520370"/>
          </a:xfrm>
          <a:prstGeom prst="rect">
            <a:avLst/>
          </a:prstGeom>
          <a:noFill/>
        </p:spPr>
        <p:txBody>
          <a:bodyPr wrap="square">
            <a:spAutoFit/>
          </a:bodyPr>
          <a:lstStyle/>
          <a:p>
            <a:pPr>
              <a:lnSpc>
                <a:spcPct val="150000"/>
              </a:lnSpc>
            </a:pPr>
            <a:r>
              <a:rPr lang="en-US" altLang="zh-CN" b="1" dirty="0">
                <a:solidFill>
                  <a:sysClr val="windowText" lastClr="000000"/>
                </a:solidFill>
                <a:latin typeface="宋体" panose="02010600030101010101" pitchFamily="2" charset="-122"/>
                <a:ea typeface="宋体" panose="02010600030101010101" pitchFamily="2" charset="-122"/>
              </a:rPr>
              <a:t>2.1.1  </a:t>
            </a:r>
            <a:r>
              <a:rPr lang="zh-CN" altLang="en-US" b="1" dirty="0">
                <a:solidFill>
                  <a:sysClr val="windowText" lastClr="000000"/>
                </a:solidFill>
                <a:latin typeface="宋体" panose="02010600030101010101" pitchFamily="2" charset="-122"/>
                <a:ea typeface="宋体" panose="02010600030101010101" pitchFamily="2" charset="-122"/>
              </a:rPr>
              <a:t>齐次状态方程的解</a:t>
            </a:r>
            <a:endParaRPr lang="en-US" altLang="zh-CN" b="1" dirty="0">
              <a:solidFill>
                <a:sysClr val="windowText" lastClr="000000"/>
              </a:solidFill>
              <a:latin typeface="宋体" panose="02010600030101010101" pitchFamily="2" charset="-122"/>
              <a:ea typeface="宋体" panose="02010600030101010101" pitchFamily="2" charset="-122"/>
            </a:endParaRPr>
          </a:p>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    齐次状态方程是系统状态方程当外输入函数等于零的一种特殊情况，此时系统状态的运动由初始状态引起的，所以齐次状态方程的解也称为自由解：</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sp>
        <p:nvSpPr>
          <p:cNvPr id="30" name="矩形 29"/>
          <p:cNvSpPr/>
          <p:nvPr/>
        </p:nvSpPr>
        <p:spPr>
          <a:xfrm>
            <a:off x="1068319" y="3341419"/>
            <a:ext cx="6641767"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即为线性定常系统的齐次状态方程。</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1041355" y="2536897"/>
                <a:ext cx="2090806" cy="841499"/>
              </a:xfrm>
              <a:prstGeom prst="rect">
                <a:avLst/>
              </a:prstGeom>
            </p:spPr>
            <p:txBody>
              <a:bodyPr>
                <a:normAutofit/>
              </a:bodyPr>
              <a:lstStyle/>
              <a:p>
                <a:r>
                  <a:rPr lang="zh-CN" altLang="en-US" dirty="0">
                    <a:solidFill>
                      <a:schemeClr val="tx1">
                        <a:lumMod val="95000"/>
                        <a:lumOff val="5000"/>
                      </a:schemeClr>
                    </a:solidFill>
                    <a:latin typeface="宋体" panose="02010600030101010101" pitchFamily="2" charset="-122"/>
                    <a:cs typeface="Arial" panose="020B0604020202020204" pitchFamily="34" charset="0"/>
                  </a:rPr>
                  <a:t>当 </a:t>
                </a:r>
                <a:r>
                  <a:rPr lang="en-US" altLang="zh-CN" i="1" dirty="0">
                    <a:solidFill>
                      <a:schemeClr val="tx1">
                        <a:lumMod val="95000"/>
                        <a:lumOff val="5000"/>
                      </a:schemeClr>
                    </a:solidFill>
                    <a:latin typeface="Times New Roman" panose="02020603050405020304" pitchFamily="18" charset="0"/>
                    <a:cs typeface="Times New Roman" panose="02020603050405020304" pitchFamily="18" charset="0"/>
                  </a:rPr>
                  <a:t>u=</a:t>
                </a:r>
                <a:r>
                  <a:rPr lang="en-US" altLang="zh-CN" dirty="0">
                    <a:solidFill>
                      <a:schemeClr val="tx1">
                        <a:lumMod val="95000"/>
                        <a:lumOff val="5000"/>
                      </a:schemeClr>
                    </a:solidFill>
                    <a:latin typeface="Times New Roman" panose="02020603050405020304" pitchFamily="18" charset="0"/>
                    <a:cs typeface="Times New Roman" panose="02020603050405020304" pitchFamily="18" charset="0"/>
                  </a:rPr>
                  <a:t>0</a:t>
                </a:r>
                <a:r>
                  <a:rPr lang="en-US" altLang="zh-CN"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zh-CN" altLang="en-US" dirty="0">
                    <a:solidFill>
                      <a:schemeClr val="tx1">
                        <a:lumMod val="95000"/>
                        <a:lumOff val="5000"/>
                      </a:schemeClr>
                    </a:solidFill>
                    <a:latin typeface="宋体" panose="02010600030101010101" pitchFamily="2" charset="-122"/>
                    <a:cs typeface="Arial" panose="020B0604020202020204" pitchFamily="34" charset="0"/>
                  </a:rPr>
                  <a:t>时，  </a:t>
                </a:r>
                <a:endParaRPr lang="en-US" altLang="zh-CN" dirty="0">
                  <a:solidFill>
                    <a:schemeClr val="tx1">
                      <a:lumMod val="95000"/>
                      <a:lumOff val="5000"/>
                    </a:schemeClr>
                  </a:solidFill>
                  <a:latin typeface="宋体" panose="02010600030101010101" pitchFamily="2" charset="-122"/>
                  <a:cs typeface="Arial" panose="020B0604020202020204" pitchFamily="34" charset="0"/>
                </a:endParaRPr>
              </a:p>
              <a:p>
                <a:r>
                  <a:rPr lang="zh-CN" altLang="en-US" dirty="0">
                    <a:solidFill>
                      <a:srgbClr val="000000"/>
                    </a:solidFill>
                  </a:rPr>
                  <a:t>                   </a:t>
                </a:r>
                <a14:m>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𝐴𝑥</m:t>
                    </m:r>
                  </m:oMath>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041355" y="2536897"/>
                <a:ext cx="2090806" cy="841499"/>
              </a:xfrm>
              <a:prstGeom prst="rect">
                <a:avLst/>
              </a:prstGeom>
              <a:blipFill>
                <a:blip r:embed="rId4"/>
                <a:stretch>
                  <a:fillRect l="-2624" t="-507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对象 2"/>
              <p:cNvSpPr txBox="1"/>
              <p:nvPr/>
            </p:nvSpPr>
            <p:spPr>
              <a:xfrm>
                <a:off x="3419872" y="2798079"/>
                <a:ext cx="1609725" cy="50323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0</m:t>
                          </m:r>
                        </m:e>
                      </m:d>
                    </m:oMath>
                  </m:oMathPara>
                </a14:m>
                <a:endParaRPr lang="zh-CN" altLang="en-US" dirty="0"/>
              </a:p>
            </p:txBody>
          </p:sp>
        </mc:Choice>
        <mc:Fallback xmlns="">
          <p:sp>
            <p:nvSpPr>
              <p:cNvPr id="3" name="对象 2"/>
              <p:cNvSpPr txBox="1">
                <a:spLocks noRot="1" noChangeAspect="1" noMove="1" noResize="1" noEditPoints="1" noAdjustHandles="1" noChangeArrowheads="1" noChangeShapeType="1" noTextEdit="1"/>
              </p:cNvSpPr>
              <p:nvPr/>
            </p:nvSpPr>
            <p:spPr>
              <a:xfrm>
                <a:off x="3419872" y="2798079"/>
                <a:ext cx="1609725" cy="503238"/>
              </a:xfrm>
              <a:prstGeom prst="rect">
                <a:avLst/>
              </a:prstGeom>
              <a:blipFill rotWithShape="1">
                <a:blip r:embed="rId5"/>
                <a:stretch>
                  <a:fillRect l="-25" t="-53" r="25" b="117"/>
                </a:stretch>
              </a:blipFill>
            </p:spPr>
            <p:txBody>
              <a:bodyPr/>
              <a:lstStyle/>
              <a:p>
                <a:r>
                  <a:rPr lang="zh-CN" altLang="en-US">
                    <a:noFill/>
                  </a:rPr>
                  <a:t> </a:t>
                </a:r>
              </a:p>
            </p:txBody>
          </p:sp>
        </mc:Fallback>
      </mc:AlternateContent>
      <p:sp>
        <p:nvSpPr>
          <p:cNvPr id="11" name="矩形 10"/>
          <p:cNvSpPr/>
          <p:nvPr/>
        </p:nvSpPr>
        <p:spPr>
          <a:xfrm>
            <a:off x="611561" y="3784299"/>
            <a:ext cx="6641767" cy="923330"/>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    求解其次状态方程常用的方法有：</a:t>
            </a:r>
            <a:r>
              <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1</a:t>
            </a: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、矩阵指数法；</a:t>
            </a:r>
            <a:r>
              <a:rPr lang="en-US" altLang="zh-CN"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2</a:t>
            </a: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、拉普拉斯变换法（简称拉氏变换法）。</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30" grpId="0"/>
      <p:bldP spid="2" grpId="0"/>
      <p:bldP spid="3" grpId="0"/>
      <p:bldP spid="1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23529" y="483518"/>
            <a:ext cx="8064895" cy="4662815"/>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于是，该齐次方程的解为</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zh-CN" altLang="en-US" b="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解法</a:t>
            </a:r>
            <a:r>
              <a:rPr lang="en-US" altLang="zh-CN" b="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2  </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应用拉氏变换法求解，在 </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MATLAB</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命令窗口输入如下语句</a:t>
            </a:r>
            <a:endPar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A=[0,1;-3,-4];</a:t>
            </a:r>
          </a:p>
          <a:p>
            <a:r>
              <a:rPr lang="it-IT" altLang="zh-CN" sz="1800" b="0" i="0" u="none" strike="noStrike" baseline="0" dirty="0">
                <a:solidFill>
                  <a:srgbClr val="000000"/>
                </a:solidFill>
                <a:latin typeface="Times New Roman" panose="02020603050405020304" pitchFamily="18" charset="0"/>
                <a:cs typeface="Times New Roman" panose="02020603050405020304" pitchFamily="18" charset="0"/>
              </a:rPr>
              <a:t>[sI_A,sI_ABu]=vsolve2(A,0,0)</a:t>
            </a:r>
            <a:endParaRPr lang="en-US" altLang="zh-CN" dirty="0">
              <a:latin typeface="Times New Roman" panose="02020603050405020304" pitchFamily="18" charset="0"/>
              <a:cs typeface="Times New Roman" panose="02020603050405020304" pitchFamily="18" charset="0"/>
            </a:endParaRPr>
          </a:p>
          <a:p>
            <a:r>
              <a:rPr lang="zh-CN" altLang="en-US" b="0" i="0" u="none" strike="noStrike" baseline="0" dirty="0">
                <a:latin typeface="Times New Roman" panose="02020603050405020304" pitchFamily="18" charset="0"/>
                <a:cs typeface="Times New Roman" panose="02020603050405020304" pitchFamily="18" charset="0"/>
              </a:rPr>
              <a:t>输出结果如下：</a:t>
            </a:r>
            <a:endParaRPr lang="en-US" altLang="zh-CN" b="0" i="0" u="none" strike="noStrike" baseline="0" dirty="0">
              <a:latin typeface="Times New Roman" panose="02020603050405020304" pitchFamily="18" charset="0"/>
              <a:cs typeface="Times New Roman" panose="02020603050405020304" pitchFamily="18" charset="0"/>
            </a:endParaRPr>
          </a:p>
          <a:p>
            <a:r>
              <a:rPr lang="fr-FR" altLang="zh-CN" b="0" i="0" u="none" strike="noStrike" baseline="0" dirty="0">
                <a:latin typeface="Times New Roman" panose="02020603050405020304" pitchFamily="18" charset="0"/>
                <a:cs typeface="Times New Roman" panose="02020603050405020304" pitchFamily="18" charset="0"/>
              </a:rPr>
              <a:t>sI_A =</a:t>
            </a:r>
          </a:p>
          <a:p>
            <a:r>
              <a:rPr lang="fr-FR" altLang="zh-CN" b="0" i="0" u="none" strike="noStrike" baseline="0" dirty="0">
                <a:latin typeface="Times New Roman" panose="02020603050405020304" pitchFamily="18" charset="0"/>
                <a:cs typeface="Times New Roman" panose="02020603050405020304" pitchFamily="18" charset="0"/>
              </a:rPr>
              <a:t>[ (3*exp(-t))/2 - exp(-3*t)/2,     exp(-t)/2 - exp(-3*t)/2]</a:t>
            </a:r>
          </a:p>
          <a:p>
            <a:r>
              <a:rPr lang="fr-FR" altLang="zh-CN" b="0" i="0" u="none" strike="noStrike" baseline="0" dirty="0">
                <a:latin typeface="Times New Roman" panose="02020603050405020304" pitchFamily="18" charset="0"/>
                <a:cs typeface="Times New Roman" panose="02020603050405020304" pitchFamily="18" charset="0"/>
              </a:rPr>
              <a:t>[ (3*exp(-3*t))/2 - (3*exp(-t))/2, (3*exp(-3*t))/2 - exp(-t)/2]</a:t>
            </a:r>
          </a:p>
          <a:p>
            <a:r>
              <a:rPr lang="fr-FR" altLang="zh-CN" b="0" i="0" u="none" strike="noStrike" baseline="0" dirty="0">
                <a:latin typeface="Times New Roman" panose="02020603050405020304" pitchFamily="18" charset="0"/>
                <a:cs typeface="Times New Roman" panose="02020603050405020304" pitchFamily="18" charset="0"/>
              </a:rPr>
              <a:t>sI_ABu =</a:t>
            </a:r>
          </a:p>
          <a:p>
            <a:r>
              <a:rPr lang="fr-FR" altLang="zh-CN" b="0" i="0" u="none" strike="noStrike" baseline="0"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t>
            </a:r>
            <a:r>
              <a:rPr lang="fr-FR" altLang="zh-CN" b="0" i="0" u="none" strike="noStrike" baseline="0" dirty="0">
                <a:latin typeface="Times New Roman" panose="02020603050405020304" pitchFamily="18" charset="0"/>
                <a:cs typeface="Times New Roman" panose="02020603050405020304" pitchFamily="18" charset="0"/>
              </a:rPr>
              <a:t>0]</a:t>
            </a:r>
          </a:p>
          <a:p>
            <a:r>
              <a:rPr lang="fr-FR" altLang="zh-CN" b="0" i="0" u="none" strike="noStrike" baseline="0" dirty="0">
                <a:latin typeface="Times New Roman" panose="02020603050405020304" pitchFamily="18" charset="0"/>
                <a:cs typeface="Times New Roman" panose="02020603050405020304" pitchFamily="18" charset="0"/>
              </a:rPr>
              <a:t> [0]</a:t>
            </a:r>
            <a:endParaRPr lang="zh-CN" altLang="en-US" b="0" i="0" u="none" strike="noStrike" baseline="0" dirty="0">
              <a:latin typeface="Times New Roman" panose="02020603050405020304" pitchFamily="18" charset="0"/>
              <a:cs typeface="Times New Roman" panose="02020603050405020304" pitchFamily="18"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9" name="文本框 8"/>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mc:AlternateContent xmlns:mc="http://schemas.openxmlformats.org/markup-compatibility/2006" xmlns:a14="http://schemas.microsoft.com/office/drawing/2010/main">
        <mc:Choice Requires="a14">
          <p:sp>
            <p:nvSpPr>
              <p:cNvPr id="2" name="对象 1"/>
              <p:cNvSpPr txBox="1"/>
              <p:nvPr/>
            </p:nvSpPr>
            <p:spPr>
              <a:xfrm>
                <a:off x="1763688" y="905993"/>
                <a:ext cx="6501133" cy="309693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𝑡</m:t>
                                    </m:r>
                                  </m:sup>
                                </m:sSup>
                              </m:e>
                            </m:mr>
                            <m:mr>
                              <m:e>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𝑡</m:t>
                                    </m:r>
                                  </m:sup>
                                </m:sSup>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e>
                            </m:mr>
                          </m:m>
                        </m:e>
                      </m:d>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(0)</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763688" y="905993"/>
                <a:ext cx="6501133" cy="3096939"/>
              </a:xfrm>
              <a:prstGeom prst="rect">
                <a:avLst/>
              </a:prstGeom>
              <a:blipFill>
                <a:blip r:embed="rId4"/>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5">
                                            <p:txEl>
                                              <p:pRg st="4" end="4"/>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75">
                                            <p:txEl>
                                              <p:pRg st="5" end="5"/>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75">
                                            <p:txEl>
                                              <p:pRg st="6" end="6"/>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75">
                                            <p:txEl>
                                              <p:pRg st="7" end="7"/>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75">
                                            <p:txEl>
                                              <p:pRg st="8" end="8"/>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75">
                                            <p:txEl>
                                              <p:pRg st="9" end="9"/>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75">
                                            <p:txEl>
                                              <p:pRg st="10" end="10"/>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75">
                                            <p:txEl>
                                              <p:pRg st="11" end="11"/>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75">
                                            <p:txEl>
                                              <p:pRg st="12" end="12"/>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7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1043608" y="1399282"/>
            <a:ext cx="8064895" cy="2104872"/>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例</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2.14  </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设线性定常连续系统齐次状态方程为</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式中：</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试</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应用</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MATLAB</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求解</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9" name="文本框 8"/>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mc:AlternateContent xmlns:mc="http://schemas.openxmlformats.org/markup-compatibility/2006" xmlns:a14="http://schemas.microsoft.com/office/drawing/2010/main">
        <mc:Choice Requires="a14">
          <p:sp>
            <p:nvSpPr>
              <p:cNvPr id="3" name="对象 2"/>
              <p:cNvSpPr txBox="1"/>
              <p:nvPr/>
            </p:nvSpPr>
            <p:spPr>
              <a:xfrm>
                <a:off x="5796136" y="1485492"/>
                <a:ext cx="2739778" cy="183152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𝐴𝑥</m:t>
                      </m:r>
                    </m:oMath>
                  </m:oMathPara>
                </a14:m>
                <a:endParaRPr lang="zh-CN" altLang="en-US" dirty="0"/>
              </a:p>
            </p:txBody>
          </p:sp>
        </mc:Choice>
        <mc:Fallback xmlns="">
          <p:sp>
            <p:nvSpPr>
              <p:cNvPr id="3" name="对象 2"/>
              <p:cNvSpPr txBox="1">
                <a:spLocks noRot="1" noChangeAspect="1" noMove="1" noResize="1" noEditPoints="1" noAdjustHandles="1" noChangeArrowheads="1" noChangeShapeType="1" noTextEdit="1"/>
              </p:cNvSpPr>
              <p:nvPr/>
            </p:nvSpPr>
            <p:spPr>
              <a:xfrm>
                <a:off x="5796136" y="1485492"/>
                <a:ext cx="2739778" cy="1831528"/>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1799692" y="2067694"/>
                <a:ext cx="4248472" cy="249865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𝐴</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−3</m:t>
                                </m:r>
                              </m:e>
                            </m:mr>
                          </m:m>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1799692" y="2067694"/>
                <a:ext cx="4248472" cy="2498653"/>
              </a:xfrm>
              <a:prstGeom prst="rect">
                <a:avLst/>
              </a:prstGeom>
              <a:blipFill>
                <a:blip r:embed="rId5"/>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689126" y="407139"/>
            <a:ext cx="8064895" cy="4736361"/>
          </a:xfrm>
          <a:prstGeom prst="rect">
            <a:avLst/>
          </a:prstGeom>
          <a:noFill/>
        </p:spPr>
        <p:txBody>
          <a:bodyPr wrap="square">
            <a:spAutoFit/>
          </a:bodyPr>
          <a:lstStyle/>
          <a:p>
            <a:pPr>
              <a:lnSpc>
                <a:spcPct val="150000"/>
              </a:lnSpc>
            </a:pPr>
            <a:r>
              <a:rPr lang="zh-CN" altLang="en-US" b="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解法</a:t>
            </a:r>
            <a:r>
              <a:rPr lang="en-US" altLang="zh-CN" b="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1  </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应用矩阵指数法求解，执行如下 </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MATLAB</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命令</a:t>
            </a:r>
            <a:endPar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A=[0,1,0;0,0,1;0,-2,-3];</a:t>
            </a:r>
          </a:p>
          <a:p>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a:t>
            </a:r>
            <a:r>
              <a:rPr lang="en-US" altLang="zh-CN" sz="1800" b="0" i="0" u="none" strike="noStrike" baseline="0" dirty="0" err="1">
                <a:solidFill>
                  <a:srgbClr val="000000"/>
                </a:solidFill>
                <a:latin typeface="Times New Roman" panose="02020603050405020304" pitchFamily="18" charset="0"/>
                <a:cs typeface="Times New Roman" panose="02020603050405020304" pitchFamily="18" charset="0"/>
              </a:rPr>
              <a:t>Phit,PhitBu</a:t>
            </a:r>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 = vsolve1(A,0,0)</a:t>
            </a:r>
          </a:p>
          <a:p>
            <a:pPr>
              <a:lnSpc>
                <a:spcPct val="150000"/>
              </a:lnSpc>
            </a:pP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执行结果如下</a:t>
            </a:r>
            <a:endPar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fr-FR"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Phit=</a:t>
            </a:r>
          </a:p>
          <a:p>
            <a:pPr>
              <a:lnSpc>
                <a:spcPct val="150000"/>
              </a:lnSpc>
            </a:pPr>
            <a:r>
              <a:rPr lang="fr-FR"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[1,-2*exp(-t)+3/2+1/2*exp(-2*t),1/2*exp(-2*t)-exp(-t)+1/2</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t>
            </a:r>
          </a:p>
          <a:p>
            <a:pPr>
              <a:lnSpc>
                <a:spcPct val="150000"/>
              </a:lnSpc>
            </a:pP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[0,    </a:t>
            </a:r>
            <a:r>
              <a:rPr lang="fr-FR"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-exp(-2*t)+2*exp(-t)    ,   -exp(-2*t)+exp(-t)    ]</a:t>
            </a:r>
          </a:p>
          <a:p>
            <a:pPr>
              <a:lnSpc>
                <a:spcPct val="150000"/>
              </a:lnSpc>
            </a:pPr>
            <a:r>
              <a:rPr lang="fr-FR"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[0,   -2*exp(-t)+2*exp(-2*t)   ,   2*exp(-2*t)-exp(-t)   ]</a:t>
            </a:r>
          </a:p>
          <a:p>
            <a:pPr>
              <a:lnSpc>
                <a:spcPct val="150000"/>
              </a:lnSpc>
            </a:pPr>
            <a:r>
              <a:rPr lang="fr-FR"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Phitbu=</a:t>
            </a:r>
          </a:p>
          <a:p>
            <a:pPr>
              <a:lnSpc>
                <a:spcPct val="150000"/>
              </a:lnSpc>
            </a:pPr>
            <a:r>
              <a:rPr lang="fr-FR"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[0]</a:t>
            </a:r>
          </a:p>
          <a:p>
            <a:pPr>
              <a:lnSpc>
                <a:spcPct val="150000"/>
              </a:lnSpc>
            </a:pPr>
            <a:r>
              <a:rPr lang="fr-FR"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[0]</a:t>
            </a:r>
          </a:p>
          <a:p>
            <a:pPr>
              <a:lnSpc>
                <a:spcPct val="150000"/>
              </a:lnSpc>
            </a:pP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[0]</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9" name="文本框 8"/>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23529" y="483518"/>
            <a:ext cx="8064895" cy="4597862"/>
          </a:xfrm>
          <a:prstGeom prst="rect">
            <a:avLst/>
          </a:prstGeom>
          <a:noFill/>
        </p:spPr>
        <p:txBody>
          <a:bodyPr wrap="square">
            <a:spAutoFit/>
          </a:bodyPr>
          <a:lstStyle/>
          <a:p>
            <a:pPr>
              <a:lnSpc>
                <a:spcPct val="150000"/>
              </a:lnSpc>
            </a:pPr>
            <a:r>
              <a:rPr lang="zh-CN" altLang="en-US" b="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解法</a:t>
            </a:r>
            <a:r>
              <a:rPr lang="en-US" altLang="zh-CN" b="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2  </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应用拉氏变换法求解， </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MATLAB</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命令如下</a:t>
            </a:r>
            <a:endPar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A=[0,1,0;0,0,1;0,-2,-3];</a:t>
            </a:r>
          </a:p>
          <a:p>
            <a:r>
              <a:rPr lang="it-IT" altLang="zh-CN" sz="1800" b="0" i="0" u="none" strike="noStrike" baseline="0" dirty="0">
                <a:solidFill>
                  <a:srgbClr val="000000"/>
                </a:solidFill>
                <a:latin typeface="Times New Roman" panose="02020603050405020304" pitchFamily="18" charset="0"/>
                <a:cs typeface="Times New Roman" panose="02020603050405020304" pitchFamily="18" charset="0"/>
              </a:rPr>
              <a:t>[sI_A,sI_ABu]=vsolve2(A,0,0)</a:t>
            </a:r>
          </a:p>
          <a:p>
            <a:r>
              <a:rPr lang="zh-CN" altLang="en-US" dirty="0">
                <a:solidFill>
                  <a:srgbClr val="000000"/>
                </a:solidFill>
                <a:latin typeface="Times New Roman" panose="02020603050405020304" pitchFamily="18" charset="0"/>
                <a:cs typeface="Times New Roman" panose="02020603050405020304" pitchFamily="18" charset="0"/>
              </a:rPr>
              <a:t>输出结果</a:t>
            </a:r>
            <a:endParaRPr lang="it-IT" altLang="zh-CN" sz="1800" b="0" i="0" u="none" strike="noStrike" baseline="0" dirty="0">
              <a:solidFill>
                <a:srgbClr val="000000"/>
              </a:solidFill>
              <a:latin typeface="Times New Roman" panose="02020603050405020304" pitchFamily="18" charset="0"/>
              <a:cs typeface="Times New Roman" panose="02020603050405020304" pitchFamily="18" charset="0"/>
            </a:endParaRPr>
          </a:p>
          <a:p>
            <a:pPr>
              <a:lnSpc>
                <a:spcPct val="150000"/>
              </a:lnSpc>
            </a:pPr>
            <a:r>
              <a:rPr lang="fr-FR"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sI_A =</a:t>
            </a:r>
          </a:p>
          <a:p>
            <a:pPr>
              <a:lnSpc>
                <a:spcPct val="150000"/>
              </a:lnSpc>
            </a:pPr>
            <a:r>
              <a:rPr lang="fr-FR"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[ 1, exp(-2*t)/2 - 2*exp(-t) + 3/2, (exp(-2*t)*(exp(t) - 1)^2)/2]</a:t>
            </a:r>
          </a:p>
          <a:p>
            <a:pPr>
              <a:lnSpc>
                <a:spcPct val="150000"/>
              </a:lnSpc>
            </a:pPr>
            <a:r>
              <a:rPr lang="fr-FR"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[ 0,         2*exp(-t) - exp(-2*t),          exp(-t) - exp(-2*t)]</a:t>
            </a:r>
          </a:p>
          <a:p>
            <a:pPr>
              <a:lnSpc>
                <a:spcPct val="150000"/>
              </a:lnSpc>
            </a:pPr>
            <a:r>
              <a:rPr lang="fr-FR"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[ 0,     -2*exp(-2*t)*(exp(t) - 1),      -exp(-2*t)*(exp(t) - 2)]</a:t>
            </a:r>
          </a:p>
          <a:p>
            <a:pPr>
              <a:lnSpc>
                <a:spcPct val="150000"/>
              </a:lnSpc>
            </a:pPr>
            <a:r>
              <a:rPr lang="fr-FR"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sI_ABu =</a:t>
            </a:r>
          </a:p>
          <a:p>
            <a:pPr>
              <a:lnSpc>
                <a:spcPct val="150000"/>
              </a:lnSpc>
            </a:pPr>
            <a:r>
              <a:rPr lang="fr-FR"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[0]</a:t>
            </a:r>
          </a:p>
          <a:p>
            <a:pPr>
              <a:lnSpc>
                <a:spcPct val="150000"/>
              </a:lnSpc>
            </a:pPr>
            <a:r>
              <a:rPr lang="fr-FR"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[0]</a:t>
            </a:r>
          </a:p>
          <a:p>
            <a:pPr>
              <a:lnSpc>
                <a:spcPct val="150000"/>
              </a:lnSpc>
            </a:pPr>
            <a:r>
              <a:rPr lang="fr-FR"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[0]</a:t>
            </a:r>
            <a:endPar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9" name="文本框 8"/>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689126" y="1261112"/>
            <a:ext cx="8064895" cy="3766865"/>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于是，该齐次方程的解为</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9" name="文本框 8"/>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mc:AlternateContent xmlns:mc="http://schemas.openxmlformats.org/markup-compatibility/2006" xmlns:a14="http://schemas.microsoft.com/office/drawing/2010/main">
        <mc:Choice Requires="a14">
          <p:sp>
            <p:nvSpPr>
              <p:cNvPr id="3" name="对象 2"/>
              <p:cNvSpPr txBox="1"/>
              <p:nvPr/>
            </p:nvSpPr>
            <p:spPr>
              <a:xfrm>
                <a:off x="1331640" y="2283718"/>
                <a:ext cx="6552727" cy="223224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r>
                                  <a:rPr lang="zh-CN" altLang="en-US" i="1">
                                    <a:solidFill>
                                      <a:srgbClr val="000000"/>
                                    </a:solidFill>
                                    <a:latin typeface="Cambria Math" panose="02040503050406030204" pitchFamily="18" charset="0"/>
                                  </a:rPr>
                                  <m:t>−2</m:t>
                                </m:r>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2</m:t>
                                </m:r>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e>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−2</m:t>
                                </m:r>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+2</m:t>
                                </m:r>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e>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+2</m:t>
                                </m:r>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mr>
                          </m:m>
                        </m:e>
                      </m:d>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(0)</m:t>
                      </m:r>
                    </m:oMath>
                  </m:oMathPara>
                </a14:m>
                <a:endParaRPr lang="zh-CN" altLang="en-US" dirty="0"/>
              </a:p>
            </p:txBody>
          </p:sp>
        </mc:Choice>
        <mc:Fallback xmlns="">
          <p:sp>
            <p:nvSpPr>
              <p:cNvPr id="3" name="对象 2"/>
              <p:cNvSpPr txBox="1">
                <a:spLocks noRot="1" noChangeAspect="1" noMove="1" noResize="1" noEditPoints="1" noAdjustHandles="1" noChangeArrowheads="1" noChangeShapeType="1" noTextEdit="1"/>
              </p:cNvSpPr>
              <p:nvPr/>
            </p:nvSpPr>
            <p:spPr>
              <a:xfrm>
                <a:off x="1331640" y="2283718"/>
                <a:ext cx="6552727" cy="2232248"/>
              </a:xfrm>
              <a:prstGeom prst="rect">
                <a:avLst/>
              </a:prstGeom>
              <a:blipFill>
                <a:blip r:embed="rId4"/>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827584" y="1203598"/>
            <a:ext cx="8064895" cy="3351367"/>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例</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2.15  </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设线性定常连续系统的非齐次状态方程为</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        试</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应用 </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MATLAB</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求当输入 </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u</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t</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1</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t</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时方程的解</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9" name="文本框 8"/>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mc:AlternateContent xmlns:mc="http://schemas.openxmlformats.org/markup-compatibility/2006" xmlns:a14="http://schemas.microsoft.com/office/drawing/2010/main">
        <mc:Choice Requires="a14">
          <p:sp>
            <p:nvSpPr>
              <p:cNvPr id="2" name="对象 1"/>
              <p:cNvSpPr txBox="1"/>
              <p:nvPr/>
            </p:nvSpPr>
            <p:spPr>
              <a:xfrm>
                <a:off x="2555775" y="2067694"/>
                <a:ext cx="5653485" cy="194436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−3</m:t>
                                </m:r>
                              </m:e>
                              <m:e>
                                <m:r>
                                  <a:rPr lang="zh-CN" altLang="en-US" i="1">
                                    <a:solidFill>
                                      <a:srgbClr val="000000"/>
                                    </a:solidFill>
                                    <a:latin typeface="Cambria Math" panose="02040503050406030204" pitchFamily="18" charset="0"/>
                                  </a:rPr>
                                  <m:t>−4</m:t>
                                </m:r>
                              </m:e>
                            </m:mr>
                          </m:m>
                        </m:e>
                      </m:d>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𝑢</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555775" y="2067694"/>
                <a:ext cx="5653485" cy="1944365"/>
              </a:xfrm>
              <a:prstGeom prst="rect">
                <a:avLst/>
              </a:prstGeom>
              <a:blipFill>
                <a:blip r:embed="rId4"/>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23529" y="483518"/>
            <a:ext cx="8064895" cy="4320863"/>
          </a:xfrm>
          <a:prstGeom prst="rect">
            <a:avLst/>
          </a:prstGeom>
          <a:noFill/>
        </p:spPr>
        <p:txBody>
          <a:bodyPr wrap="square">
            <a:spAutoFit/>
          </a:bodyPr>
          <a:lstStyle/>
          <a:p>
            <a:pPr>
              <a:lnSpc>
                <a:spcPct val="150000"/>
              </a:lnSpc>
            </a:pPr>
            <a:r>
              <a:rPr lang="zh-CN" altLang="en-US" b="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解法</a:t>
            </a:r>
            <a:r>
              <a:rPr lang="en-US" altLang="zh-CN" b="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1  </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利用矩阵指数法求解，执行下列 </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MATLAB</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命令</a:t>
            </a:r>
            <a:endPar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A=[0,1;-3,-4];</a:t>
            </a:r>
          </a:p>
          <a:p>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B=[0;1];</a:t>
            </a:r>
          </a:p>
          <a:p>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u=1;</a:t>
            </a:r>
          </a:p>
          <a:p>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a:t>
            </a:r>
            <a:r>
              <a:rPr lang="en-US" altLang="zh-CN" sz="1800" b="0" i="0" u="none" strike="noStrike" baseline="0" dirty="0" err="1">
                <a:solidFill>
                  <a:srgbClr val="000000"/>
                </a:solidFill>
                <a:latin typeface="Times New Roman" panose="02020603050405020304" pitchFamily="18" charset="0"/>
                <a:cs typeface="Times New Roman" panose="02020603050405020304" pitchFamily="18" charset="0"/>
              </a:rPr>
              <a:t>Phit,PhitBu</a:t>
            </a:r>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 = vsolve1(</a:t>
            </a:r>
            <a:r>
              <a:rPr lang="en-US" altLang="zh-CN" sz="1800" b="0" i="0" u="none" strike="noStrike" baseline="0" dirty="0" err="1">
                <a:solidFill>
                  <a:srgbClr val="000000"/>
                </a:solidFill>
                <a:latin typeface="Times New Roman" panose="02020603050405020304" pitchFamily="18" charset="0"/>
                <a:cs typeface="Times New Roman" panose="02020603050405020304" pitchFamily="18" charset="0"/>
              </a:rPr>
              <a:t>A,B,u</a:t>
            </a:r>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a:t>
            </a:r>
          </a:p>
          <a:p>
            <a:r>
              <a:rPr lang="zh-CN" altLang="en-US" sz="1800" b="0" i="0" u="none" strike="noStrike" baseline="0" dirty="0">
                <a:solidFill>
                  <a:srgbClr val="000000"/>
                </a:solidFill>
                <a:latin typeface="Times New Roman" panose="02020603050405020304" pitchFamily="18" charset="0"/>
                <a:cs typeface="Times New Roman" panose="02020603050405020304" pitchFamily="18" charset="0"/>
              </a:rPr>
              <a:t>输出结果为</a:t>
            </a:r>
            <a:endParaRPr lang="en-US" altLang="zh-CN" sz="1800" b="0" i="0" u="none" strike="noStrike" baseline="0" dirty="0">
              <a:solidFill>
                <a:srgbClr val="000000"/>
              </a:solidFill>
              <a:latin typeface="Times New Roman" panose="02020603050405020304" pitchFamily="18" charset="0"/>
              <a:cs typeface="Times New Roman" panose="02020603050405020304" pitchFamily="18" charset="0"/>
            </a:endParaRPr>
          </a:p>
          <a:p>
            <a:pPr>
              <a:lnSpc>
                <a:spcPct val="150000"/>
              </a:lnSpc>
            </a:pPr>
            <a:r>
              <a:rPr lang="en-US" altLang="zh-CN" dirty="0" err="1">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Phit</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t>
            </a:r>
          </a:p>
          <a:p>
            <a:pPr>
              <a:lnSpc>
                <a:spcPct val="150000"/>
              </a:lnSpc>
            </a:pP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[-1/2*exp(-3*t)+3/2*exp(-t),1/2*exp(-t)-1/2*exp(-3*t)]</a:t>
            </a:r>
          </a:p>
          <a:p>
            <a:pPr>
              <a:lnSpc>
                <a:spcPct val="150000"/>
              </a:lnSpc>
            </a:pP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[-3/2*exp(-t)+3/2*exp(-3*t),3/2*exp(-3*t)-1/2*exp(-t)]</a:t>
            </a:r>
          </a:p>
          <a:p>
            <a:pPr>
              <a:lnSpc>
                <a:spcPct val="150000"/>
              </a:lnSpc>
            </a:pPr>
            <a:r>
              <a:rPr lang="en-US" altLang="zh-CN" dirty="0" err="1">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PhitBu</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t>
            </a:r>
          </a:p>
          <a:p>
            <a:pPr>
              <a:lnSpc>
                <a:spcPct val="150000"/>
              </a:lnSpc>
            </a:pP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[1/3-1/2*exp(-t)+1/6*exp(-3*t)]</a:t>
            </a:r>
          </a:p>
          <a:p>
            <a:pPr>
              <a:lnSpc>
                <a:spcPct val="150000"/>
              </a:lnSpc>
            </a:pP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1/2*exp(-t)-1/2*exp(3*t)  ]</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9" name="文本框 8"/>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323529" y="483518"/>
            <a:ext cx="8064895" cy="4459362"/>
          </a:xfrm>
          <a:prstGeom prst="rect">
            <a:avLst/>
          </a:prstGeom>
          <a:noFill/>
        </p:spPr>
        <p:txBody>
          <a:bodyPr wrap="square">
            <a:spAutoFit/>
          </a:bodyPr>
          <a:lstStyle/>
          <a:p>
            <a:pPr>
              <a:lnSpc>
                <a:spcPct val="150000"/>
              </a:lnSpc>
            </a:pPr>
            <a:r>
              <a:rPr lang="zh-CN" altLang="en-US" b="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解法</a:t>
            </a:r>
            <a:r>
              <a:rPr lang="en-US" altLang="zh-CN" b="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2  </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应用拉氏变换法求解， </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MATLAB</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命令如下</a:t>
            </a:r>
            <a:endPar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A=[0,1;-3,-4];</a:t>
            </a:r>
          </a:p>
          <a:p>
            <a:r>
              <a:rPr lang="en-US" altLang="zh-CN" sz="1800" b="0" i="0" u="none" strike="noStrike" baseline="0" dirty="0">
                <a:latin typeface="Times New Roman" panose="02020603050405020304" pitchFamily="18" charset="0"/>
                <a:cs typeface="Times New Roman" panose="02020603050405020304" pitchFamily="18" charset="0"/>
              </a:rPr>
              <a:t>B=[0;1];</a:t>
            </a:r>
          </a:p>
          <a:p>
            <a:r>
              <a:rPr lang="en-US" altLang="zh-CN" sz="1800" b="0" i="0" u="none" strike="noStrike" baseline="0" dirty="0">
                <a:latin typeface="Times New Roman" panose="02020603050405020304" pitchFamily="18" charset="0"/>
                <a:cs typeface="Times New Roman" panose="02020603050405020304" pitchFamily="18" charset="0"/>
              </a:rPr>
              <a:t>u='1/s';</a:t>
            </a:r>
          </a:p>
          <a:p>
            <a:r>
              <a:rPr lang="en-US" altLang="zh-CN" sz="1800" b="0" i="0" u="none" strike="noStrike" baseline="0" dirty="0">
                <a:latin typeface="Times New Roman" panose="02020603050405020304" pitchFamily="18" charset="0"/>
                <a:cs typeface="Times New Roman" panose="02020603050405020304" pitchFamily="18" charset="0"/>
              </a:rPr>
              <a:t>[</a:t>
            </a:r>
            <a:r>
              <a:rPr lang="en-US" altLang="zh-CN" sz="1800" b="0" i="0" u="none" strike="noStrike" baseline="0" dirty="0" err="1">
                <a:latin typeface="Times New Roman" panose="02020603050405020304" pitchFamily="18" charset="0"/>
                <a:cs typeface="Times New Roman" panose="02020603050405020304" pitchFamily="18" charset="0"/>
              </a:rPr>
              <a:t>sI_A,sI_ABu</a:t>
            </a:r>
            <a:r>
              <a:rPr lang="en-US" altLang="zh-CN" sz="1800" b="0" i="0" u="none" strike="noStrike" baseline="0" dirty="0">
                <a:latin typeface="Times New Roman" panose="02020603050405020304" pitchFamily="18" charset="0"/>
                <a:cs typeface="Times New Roman" panose="02020603050405020304" pitchFamily="18" charset="0"/>
              </a:rPr>
              <a:t>]=vsolve2(</a:t>
            </a:r>
            <a:r>
              <a:rPr lang="en-US" altLang="zh-CN" sz="1800" b="0" i="0" u="none" strike="noStrike" baseline="0" dirty="0" err="1">
                <a:latin typeface="Times New Roman" panose="02020603050405020304" pitchFamily="18" charset="0"/>
                <a:cs typeface="Times New Roman" panose="02020603050405020304" pitchFamily="18" charset="0"/>
              </a:rPr>
              <a:t>A,B,u</a:t>
            </a:r>
            <a:r>
              <a:rPr lang="en-US" altLang="zh-CN" sz="1800" b="0" i="0" u="none" strike="noStrike" baseline="0" dirty="0">
                <a:latin typeface="Times New Roman" panose="02020603050405020304" pitchFamily="18" charset="0"/>
                <a:cs typeface="Times New Roman" panose="02020603050405020304" pitchFamily="18" charset="0"/>
              </a:rPr>
              <a:t>)</a:t>
            </a:r>
          </a:p>
          <a:p>
            <a:pPr>
              <a:lnSpc>
                <a:spcPct val="150000"/>
              </a:lnSpc>
            </a:pPr>
            <a:r>
              <a:rPr lang="zh-CN" altLang="en-US" dirty="0">
                <a:latin typeface="Times New Roman" panose="02020603050405020304" pitchFamily="18" charset="0"/>
                <a:ea typeface="宋体" panose="02010600030101010101" pitchFamily="2" charset="-122"/>
                <a:cs typeface="Times New Roman" panose="02020603050405020304" pitchFamily="18" charset="0"/>
              </a:rPr>
              <a:t>输出结果如下：</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dirty="0" err="1">
                <a:latin typeface="Times New Roman" panose="02020603050405020304" pitchFamily="18" charset="0"/>
                <a:ea typeface="宋体" panose="02010600030101010101" pitchFamily="2" charset="-122"/>
                <a:cs typeface="Times New Roman" panose="02020603050405020304" pitchFamily="18" charset="0"/>
              </a:rPr>
              <a:t>sI_A</a:t>
            </a:r>
            <a:r>
              <a:rPr lang="en-US" altLang="zh-CN" dirty="0">
                <a:latin typeface="Times New Roman" panose="02020603050405020304" pitchFamily="18" charset="0"/>
                <a:ea typeface="宋体" panose="02010600030101010101" pitchFamily="2" charset="-122"/>
                <a:cs typeface="Times New Roman" panose="02020603050405020304" pitchFamily="18" charset="0"/>
              </a:rPr>
              <a:t>=</a:t>
            </a:r>
          </a:p>
          <a:p>
            <a:pPr>
              <a:lnSpc>
                <a:spcPct val="150000"/>
              </a:lnSpc>
            </a:pP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[-1/2*exp(-3*t)+3/2*exp(-t),1/2*exp(-t)-1/2*exp(-3*t)]</a:t>
            </a:r>
          </a:p>
          <a:p>
            <a:pPr>
              <a:lnSpc>
                <a:spcPct val="150000"/>
              </a:lnSpc>
            </a:pP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[-3/2*exp(-t)+3/2*exp(-3*t),3/2*exp(-3*t)-1/2*exp(-t)]</a:t>
            </a:r>
          </a:p>
          <a:p>
            <a:pPr>
              <a:lnSpc>
                <a:spcPct val="150000"/>
              </a:lnSpc>
            </a:pPr>
            <a:r>
              <a:rPr lang="en-US" altLang="zh-CN" dirty="0" err="1">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sI_Abu</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t>
            </a:r>
          </a:p>
          <a:p>
            <a:pPr>
              <a:lnSpc>
                <a:spcPct val="150000"/>
              </a:lnSpc>
            </a:pP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[1/3-1/2*exp(-t)+1/6*exp(-3*t)]</a:t>
            </a:r>
          </a:p>
          <a:p>
            <a:pPr>
              <a:lnSpc>
                <a:spcPct val="150000"/>
              </a:lnSpc>
            </a:pP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[1/2*exp(-t)-1/2*exp(-3*t)]</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9" name="文本框 8"/>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1118395" y="1203598"/>
            <a:ext cx="6907210" cy="4108817"/>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于是，该非齐次方程的解为</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endParaRPr lang="fr-FR" altLang="zh-CN" b="0" i="0" u="none" strike="noStrike" baseline="0" dirty="0"/>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9" name="文本框 8"/>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mc:AlternateContent xmlns:mc="http://schemas.openxmlformats.org/markup-compatibility/2006" xmlns:a14="http://schemas.microsoft.com/office/drawing/2010/main">
        <mc:Choice Requires="a14">
          <p:sp>
            <p:nvSpPr>
              <p:cNvPr id="2" name="对象 1"/>
              <p:cNvSpPr txBox="1"/>
              <p:nvPr/>
            </p:nvSpPr>
            <p:spPr>
              <a:xfrm>
                <a:off x="755576" y="2211710"/>
                <a:ext cx="8486898" cy="202411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𝑡</m:t>
                                    </m:r>
                                  </m:sup>
                                </m:sSup>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𝑡</m:t>
                                    </m:r>
                                  </m:sup>
                                </m:sSup>
                              </m:e>
                            </m:mr>
                            <m:mr>
                              <m:e>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𝑡</m:t>
                                    </m:r>
                                  </m:sup>
                                </m:sSup>
                              </m:e>
                              <m:e>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−3</m:t>
                                    </m:r>
                                    <m:r>
                                      <m:rPr>
                                        <m:sty m:val="p"/>
                                      </m:rPr>
                                      <a:rPr lang="zh-CN" altLang="en-US" i="0">
                                        <a:solidFill>
                                          <a:srgbClr val="000000"/>
                                        </a:solidFill>
                                        <a:latin typeface="Cambria Math" panose="02040503050406030204" pitchFamily="18" charset="0"/>
                                      </a:rPr>
                                      <m:t>t</m:t>
                                    </m:r>
                                  </m:sup>
                                </m:sSup>
                              </m:e>
                            </m:mr>
                          </m:m>
                        </m:e>
                      </m:d>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(0)+</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3</m:t>
                                    </m:r>
                                  </m:den>
                                </m:f>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6</m:t>
                                    </m:r>
                                  </m:den>
                                </m:f>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𝑡</m:t>
                                    </m:r>
                                  </m:sup>
                                </m:sSup>
                              </m:e>
                            </m:m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𝑡</m:t>
                                    </m:r>
                                  </m:sup>
                                </m:sSup>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755576" y="2211710"/>
                <a:ext cx="8486898" cy="2024112"/>
              </a:xfrm>
              <a:prstGeom prst="rect">
                <a:avLst/>
              </a:prstGeom>
              <a:blipFill>
                <a:blip r:embed="rId4"/>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827584" y="1059582"/>
            <a:ext cx="8064895" cy="293586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例</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2.16  </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设线性定常连续系统的非齐次状态方程为</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        试</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应用 </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MATLAB</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求当输入 </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u</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t</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1</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t</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时方程的</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解。</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9" name="文本框 8"/>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mc:AlternateContent xmlns:mc="http://schemas.openxmlformats.org/markup-compatibility/2006" xmlns:a14="http://schemas.microsoft.com/office/drawing/2010/main">
        <mc:Choice Requires="a14">
          <p:sp>
            <p:nvSpPr>
              <p:cNvPr id="2" name="对象 1"/>
              <p:cNvSpPr txBox="1"/>
              <p:nvPr/>
            </p:nvSpPr>
            <p:spPr>
              <a:xfrm>
                <a:off x="2123532" y="1707294"/>
                <a:ext cx="4426297" cy="172891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−2</m:t>
                                </m:r>
                              </m:e>
                              <m:e>
                                <m:r>
                                  <a:rPr lang="zh-CN" altLang="en-US" i="1">
                                    <a:solidFill>
                                      <a:srgbClr val="000000"/>
                                    </a:solidFill>
                                    <a:latin typeface="Cambria Math" panose="02040503050406030204" pitchFamily="18" charset="0"/>
                                  </a:rPr>
                                  <m:t>−3</m:t>
                                </m:r>
                              </m:e>
                            </m:mr>
                          </m:m>
                        </m:e>
                      </m:d>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𝑢</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123532" y="1707294"/>
                <a:ext cx="4426297" cy="1728911"/>
              </a:xfrm>
              <a:prstGeom prst="rect">
                <a:avLst/>
              </a:prstGeom>
              <a:blipFill>
                <a:blip r:embed="rId4"/>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8"/>
            <a:ext cx="388843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29" name="矩形 28"/>
          <p:cNvSpPr/>
          <p:nvPr/>
        </p:nvSpPr>
        <p:spPr>
          <a:xfrm>
            <a:off x="899592" y="702414"/>
            <a:ext cx="2346957" cy="442878"/>
          </a:xfrm>
          <a:prstGeom prst="rect">
            <a:avLst/>
          </a:prstGeom>
          <a:noFill/>
        </p:spPr>
        <p:txBody>
          <a:bodyPr wrap="square">
            <a:spAutoFit/>
          </a:bodyPr>
          <a:lstStyle/>
          <a:p>
            <a:pPr>
              <a:lnSpc>
                <a:spcPct val="150000"/>
              </a:lnSpc>
            </a:pPr>
            <a:r>
              <a:rPr lang="en-US" altLang="zh-CN" dirty="0">
                <a:solidFill>
                  <a:sysClr val="windowText" lastClr="000000"/>
                </a:solidFill>
                <a:latin typeface="宋体" panose="02010600030101010101" pitchFamily="2" charset="-122"/>
                <a:ea typeface="宋体" panose="02010600030101010101" pitchFamily="2" charset="-122"/>
              </a:rPr>
              <a:t>1</a:t>
            </a:r>
            <a:r>
              <a:rPr lang="zh-CN" altLang="en-US" dirty="0">
                <a:solidFill>
                  <a:sysClr val="windowText" lastClr="000000"/>
                </a:solidFill>
                <a:latin typeface="宋体" panose="02010600030101010101" pitchFamily="2" charset="-122"/>
                <a:ea typeface="宋体" panose="02010600030101010101" pitchFamily="2" charset="-122"/>
              </a:rPr>
              <a:t>、矩阵指数法</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sp>
        <p:nvSpPr>
          <p:cNvPr id="30" name="矩形 29"/>
          <p:cNvSpPr/>
          <p:nvPr/>
        </p:nvSpPr>
        <p:spPr>
          <a:xfrm>
            <a:off x="795082" y="1292155"/>
            <a:ext cx="6641767" cy="455253"/>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    微分方程</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     的解为</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p:sp>
        <p:nvSpPr>
          <p:cNvPr id="9" name="矩形 8"/>
          <p:cNvSpPr/>
          <p:nvPr/>
        </p:nvSpPr>
        <p:spPr>
          <a:xfrm>
            <a:off x="772507" y="2202380"/>
            <a:ext cx="6641767" cy="455253"/>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    式中                         都是 </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n </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维向量</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则</a:t>
            </a:r>
          </a:p>
        </p:txBody>
      </p:sp>
      <mc:AlternateContent xmlns:mc="http://schemas.openxmlformats.org/markup-compatibility/2006" xmlns:a14="http://schemas.microsoft.com/office/drawing/2010/main">
        <mc:Choice Requires="a14">
          <p:sp>
            <p:nvSpPr>
              <p:cNvPr id="2" name="对象 1"/>
              <p:cNvSpPr txBox="1"/>
              <p:nvPr/>
            </p:nvSpPr>
            <p:spPr>
              <a:xfrm>
                <a:off x="2267744" y="1382376"/>
                <a:ext cx="1080120" cy="420687"/>
              </a:xfrm>
              <a:prstGeom prst="rect">
                <a:avLst/>
              </a:prstGeom>
            </p:spPr>
            <p:txBody>
              <a:bodyPr>
                <a:normAutofit/>
              </a:bodyPr>
              <a:lstStyle/>
              <a:p>
                <a14:m>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𝐴𝑥</m:t>
                    </m:r>
                  </m:oMath>
                </a14:m>
                <a:r>
                  <a:rPr lang="zh-CN" altLang="en-US" dirty="0"/>
                  <a:t>     </a:t>
                </a:r>
              </a:p>
            </p:txBody>
          </p:sp>
        </mc:Choice>
        <mc:Fallback xmlns="">
          <p:sp>
            <p:nvSpPr>
              <p:cNvPr id="2" name="对象 1"/>
              <p:cNvSpPr txBox="1">
                <a:spLocks noRot="1" noChangeAspect="1" noMove="1" noResize="1" noEditPoints="1" noAdjustHandles="1" noChangeArrowheads="1" noChangeShapeType="1" noTextEdit="1"/>
              </p:cNvSpPr>
              <p:nvPr/>
            </p:nvSpPr>
            <p:spPr>
              <a:xfrm>
                <a:off x="2267744" y="1382376"/>
                <a:ext cx="1080120" cy="420687"/>
              </a:xfrm>
              <a:prstGeom prst="rect">
                <a:avLst/>
              </a:prstGeom>
              <a:blipFill rotWithShape="1">
                <a:blip r:embed="rId4"/>
                <a:stretch>
                  <a:fillRect l="-15" t="-146" r="13" b="7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对象 2"/>
              <p:cNvSpPr txBox="1"/>
              <p:nvPr/>
            </p:nvSpPr>
            <p:spPr>
              <a:xfrm>
                <a:off x="1259632" y="1806069"/>
                <a:ext cx="7524750" cy="70961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𝑏</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𝑏</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𝑏</m:t>
                          </m:r>
                        </m:e>
                        <m:sub>
                          <m:r>
                            <a:rPr lang="zh-CN" altLang="en-US" i="1">
                              <a:solidFill>
                                <a:srgbClr val="000000"/>
                              </a:solidFill>
                              <a:latin typeface="Cambria Math" panose="02040503050406030204" pitchFamily="18" charset="0"/>
                            </a:rPr>
                            <m:t>2</m:t>
                          </m:r>
                        </m:sub>
                      </m:sSub>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𝑏</m:t>
                          </m:r>
                        </m:e>
                        <m:sub>
                          <m:r>
                            <a:rPr lang="zh-CN" altLang="en-US" i="1">
                              <a:solidFill>
                                <a:srgbClr val="000000"/>
                              </a:solidFill>
                              <a:latin typeface="Cambria Math" panose="02040503050406030204" pitchFamily="18" charset="0"/>
                            </a:rPr>
                            <m:t>𝑘</m:t>
                          </m:r>
                        </m:sub>
                      </m:sSub>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𝑘</m:t>
                          </m:r>
                        </m:sup>
                      </m:sSup>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3" name="对象 2"/>
              <p:cNvSpPr txBox="1">
                <a:spLocks noRot="1" noChangeAspect="1" noMove="1" noResize="1" noEditPoints="1" noAdjustHandles="1" noChangeArrowheads="1" noChangeShapeType="1" noTextEdit="1"/>
              </p:cNvSpPr>
              <p:nvPr/>
            </p:nvSpPr>
            <p:spPr>
              <a:xfrm>
                <a:off x="1259632" y="1806069"/>
                <a:ext cx="7524750" cy="709612"/>
              </a:xfrm>
              <a:prstGeom prst="rect">
                <a:avLst/>
              </a:prstGeom>
              <a:blipFill rotWithShape="1">
                <a:blip r:embed="rId5"/>
                <a:stretch>
                  <a:fillRect l="-6" t="-18" r="6" b="6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1835696" y="2263375"/>
                <a:ext cx="3455987" cy="58896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𝑏</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𝑏</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𝑏</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𝑏</m:t>
                          </m:r>
                        </m:e>
                        <m:sub>
                          <m:r>
                            <a:rPr lang="zh-CN" altLang="en-US" i="1">
                              <a:solidFill>
                                <a:srgbClr val="000000"/>
                              </a:solidFill>
                              <a:latin typeface="Cambria Math" panose="02040503050406030204" pitchFamily="18" charset="0"/>
                            </a:rPr>
                            <m:t>𝑘</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1835696" y="2263375"/>
                <a:ext cx="3455987" cy="588963"/>
              </a:xfrm>
              <a:prstGeom prst="rect">
                <a:avLst/>
              </a:prstGeom>
              <a:blipFill rotWithShape="1">
                <a:blip r:embed="rId6"/>
                <a:stretch>
                  <a:fillRect l="-16" t="-40" r="7" b="9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对象 4"/>
              <p:cNvSpPr txBox="1"/>
              <p:nvPr/>
            </p:nvSpPr>
            <p:spPr>
              <a:xfrm>
                <a:off x="1263951" y="2764618"/>
                <a:ext cx="7431088" cy="62706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𝑏</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+2</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𝑏</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+3</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𝑏</m:t>
                          </m:r>
                        </m:e>
                        <m:sub>
                          <m:r>
                            <a:rPr lang="zh-CN" altLang="en-US" i="1">
                              <a:solidFill>
                                <a:srgbClr val="000000"/>
                              </a:solidFill>
                              <a:latin typeface="Cambria Math" panose="02040503050406030204" pitchFamily="18" charset="0"/>
                            </a:rPr>
                            <m:t>3</m:t>
                          </m:r>
                        </m:sub>
                      </m:sSub>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𝑘</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𝑏</m:t>
                          </m:r>
                        </m:e>
                        <m:sub>
                          <m:r>
                            <a:rPr lang="zh-CN" altLang="en-US" i="1">
                              <a:solidFill>
                                <a:srgbClr val="000000"/>
                              </a:solidFill>
                              <a:latin typeface="Cambria Math" panose="02040503050406030204" pitchFamily="18" charset="0"/>
                            </a:rPr>
                            <m:t>𝑘</m:t>
                          </m:r>
                        </m:sub>
                      </m:sSub>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−1</m:t>
                          </m:r>
                        </m:sup>
                      </m:sSup>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5" name="对象 4"/>
              <p:cNvSpPr txBox="1">
                <a:spLocks noRot="1" noChangeAspect="1" noMove="1" noResize="1" noEditPoints="1" noAdjustHandles="1" noChangeArrowheads="1" noChangeShapeType="1" noTextEdit="1"/>
              </p:cNvSpPr>
              <p:nvPr/>
            </p:nvSpPr>
            <p:spPr>
              <a:xfrm>
                <a:off x="1263951" y="2764618"/>
                <a:ext cx="7431088" cy="627062"/>
              </a:xfrm>
              <a:prstGeom prst="rect">
                <a:avLst/>
              </a:prstGeom>
              <a:blipFill rotWithShape="1">
                <a:blip r:embed="rId7"/>
                <a:stretch>
                  <a:fillRect l="-4" t="-74" r="8" b="2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对象 5"/>
              <p:cNvSpPr txBox="1"/>
              <p:nvPr/>
            </p:nvSpPr>
            <p:spPr>
              <a:xfrm>
                <a:off x="1739407" y="3241950"/>
                <a:ext cx="6480175" cy="62706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smtClean="0">
                          <a:solidFill>
                            <a:srgbClr val="000000"/>
                          </a:solidFill>
                          <a:latin typeface="Cambria Math" panose="02040503050406030204" pitchFamily="18" charset="0"/>
                        </a:rPr>
                        <m:t>=</m:t>
                      </m:r>
                      <m:r>
                        <a:rPr lang="zh-CN" altLang="en-US" i="1" smtClean="0">
                          <a:solidFill>
                            <a:srgbClr val="000000"/>
                          </a:solidFill>
                          <a:latin typeface="Cambria Math" panose="02040503050406030204" pitchFamily="18" charset="0"/>
                        </a:rPr>
                        <m:t>𝐴</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𝑏</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𝑏</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𝑏</m:t>
                          </m:r>
                        </m:e>
                        <m:sub>
                          <m:r>
                            <a:rPr lang="zh-CN" altLang="en-US" i="1">
                              <a:solidFill>
                                <a:srgbClr val="000000"/>
                              </a:solidFill>
                              <a:latin typeface="Cambria Math" panose="02040503050406030204" pitchFamily="18" charset="0"/>
                            </a:rPr>
                            <m:t>2</m:t>
                          </m:r>
                        </m:sub>
                      </m:sSub>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𝑏</m:t>
                          </m:r>
                        </m:e>
                        <m:sub>
                          <m:r>
                            <a:rPr lang="zh-CN" altLang="en-US" i="1">
                              <a:solidFill>
                                <a:srgbClr val="000000"/>
                              </a:solidFill>
                              <a:latin typeface="Cambria Math" panose="02040503050406030204" pitchFamily="18" charset="0"/>
                            </a:rPr>
                            <m:t>𝑘</m:t>
                          </m:r>
                        </m:sub>
                      </m:sSub>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𝑘</m:t>
                          </m:r>
                        </m:sup>
                      </m:sSup>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6" name="对象 5"/>
              <p:cNvSpPr txBox="1">
                <a:spLocks noRot="1" noChangeAspect="1" noMove="1" noResize="1" noEditPoints="1" noAdjustHandles="1" noChangeArrowheads="1" noChangeShapeType="1" noTextEdit="1"/>
              </p:cNvSpPr>
              <p:nvPr/>
            </p:nvSpPr>
            <p:spPr>
              <a:xfrm>
                <a:off x="1739407" y="3241950"/>
                <a:ext cx="6480175" cy="627063"/>
              </a:xfrm>
              <a:prstGeom prst="rect">
                <a:avLst/>
              </a:prstGeom>
              <a:blipFill rotWithShape="1">
                <a:blip r:embed="rId8"/>
                <a:stretch>
                  <a:fillRect l="-2" t="-44" r="2" b="95"/>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9" grpId="0"/>
      <p:bldP spid="3" grpId="0"/>
      <p:bldP spid="4" grpId="0"/>
      <p:bldP spid="5" grpId="0"/>
      <p:bldP spid="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539552" y="757567"/>
            <a:ext cx="8064895" cy="3628366"/>
          </a:xfrm>
          <a:prstGeom prst="rect">
            <a:avLst/>
          </a:prstGeom>
          <a:noFill/>
        </p:spPr>
        <p:txBody>
          <a:bodyPr wrap="square">
            <a:spAutoFit/>
          </a:bodyPr>
          <a:lstStyle/>
          <a:p>
            <a:pPr>
              <a:lnSpc>
                <a:spcPct val="150000"/>
              </a:lnSpc>
            </a:pPr>
            <a:r>
              <a:rPr lang="zh-CN" altLang="en-US" b="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解 </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在</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MATLAB</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命令窗口中输入如下命令</a:t>
            </a:r>
            <a:endPar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A=[0,1,0;0,0,1;0,-2,-3];</a:t>
            </a:r>
          </a:p>
          <a:p>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B=[0;0;1];</a:t>
            </a:r>
          </a:p>
          <a:p>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u=1;</a:t>
            </a:r>
          </a:p>
          <a:p>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a:t>
            </a:r>
            <a:r>
              <a:rPr lang="en-US" altLang="zh-CN" sz="1800" b="0" i="0" u="none" strike="noStrike" baseline="0" dirty="0" err="1">
                <a:solidFill>
                  <a:srgbClr val="000000"/>
                </a:solidFill>
                <a:latin typeface="Times New Roman" panose="02020603050405020304" pitchFamily="18" charset="0"/>
                <a:cs typeface="Times New Roman" panose="02020603050405020304" pitchFamily="18" charset="0"/>
              </a:rPr>
              <a:t>Phit,PhitBu</a:t>
            </a:r>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 = vsolve1(</a:t>
            </a:r>
            <a:r>
              <a:rPr lang="en-US" altLang="zh-CN" sz="1800" b="0" i="0" u="none" strike="noStrike" baseline="0" dirty="0" err="1">
                <a:solidFill>
                  <a:srgbClr val="000000"/>
                </a:solidFill>
                <a:latin typeface="Times New Roman" panose="02020603050405020304" pitchFamily="18" charset="0"/>
                <a:cs typeface="Times New Roman" panose="02020603050405020304" pitchFamily="18" charset="0"/>
              </a:rPr>
              <a:t>A,B,u</a:t>
            </a:r>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a:t>
            </a:r>
          </a:p>
          <a:p>
            <a:pPr>
              <a:lnSpc>
                <a:spcPct val="150000"/>
              </a:lnSpc>
            </a:pP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命令执行结果如下</a:t>
            </a:r>
            <a:endPar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dirty="0" err="1">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Phit</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t>
            </a:r>
          </a:p>
          <a:p>
            <a:pPr>
              <a:lnSpc>
                <a:spcPct val="150000"/>
              </a:lnSpc>
            </a:pP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[1,3/2+1/2*exp(-2*t)-2*exp(-t),1/2-exp(-t)+1/2*exp(-2*)]</a:t>
            </a:r>
          </a:p>
          <a:p>
            <a:pPr>
              <a:lnSpc>
                <a:spcPct val="150000"/>
              </a:lnSpc>
            </a:pP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[0,   -exp(-2*t)+2*exp(-t)    ,   -exp(-2*t)+exp(-1)   ]</a:t>
            </a:r>
          </a:p>
          <a:p>
            <a:pPr>
              <a:lnSpc>
                <a:spcPct val="150000"/>
              </a:lnSpc>
            </a:pP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[0,   -2*exp(-t)+2*ep(-2*t)   ,   2*exp(-2*t)-exp(-t)  ]</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9" name="文本框 8"/>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539552" y="631438"/>
            <a:ext cx="8064895" cy="2104872"/>
          </a:xfrm>
          <a:prstGeom prst="rect">
            <a:avLst/>
          </a:prstGeom>
          <a:noFill/>
        </p:spPr>
        <p:txBody>
          <a:bodyPr wrap="square">
            <a:spAutoFit/>
          </a:bodyPr>
          <a:lstStyle/>
          <a:p>
            <a:pPr>
              <a:lnSpc>
                <a:spcPct val="150000"/>
              </a:lnSpc>
            </a:pPr>
            <a:r>
              <a:rPr lang="en-US" altLang="zh-CN" dirty="0" err="1">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PhitBu</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t>
            </a:r>
          </a:p>
          <a:p>
            <a:pPr>
              <a:lnSpc>
                <a:spcPct val="150000"/>
              </a:lnSpc>
            </a:pP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[-3/4+1/2*t-1/4*exp(-2*t)+exp(-1)]</a:t>
            </a:r>
          </a:p>
          <a:p>
            <a:pPr>
              <a:lnSpc>
                <a:spcPct val="150000"/>
              </a:lnSpc>
            </a:pP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1/2-exp(-t)+1/2*exp(-2*t)   ]</a:t>
            </a:r>
          </a:p>
          <a:p>
            <a:pPr>
              <a:lnSpc>
                <a:spcPct val="150000"/>
              </a:lnSpc>
            </a:pP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-exp(-2*t)+exp(-t)      ]</a:t>
            </a:r>
          </a:p>
          <a:p>
            <a:pPr>
              <a:lnSpc>
                <a:spcPct val="150000"/>
              </a:lnSpc>
            </a:pP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从而，该非齐次方程的解为</a:t>
            </a:r>
            <a:endPar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
        <p:nvSpPr>
          <p:cNvPr id="9" name="文本框 8"/>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mc:AlternateContent xmlns:mc="http://schemas.openxmlformats.org/markup-compatibility/2006" xmlns:a14="http://schemas.microsoft.com/office/drawing/2010/main">
        <mc:Choice Requires="a14">
          <p:sp>
            <p:nvSpPr>
              <p:cNvPr id="2" name="对象 1"/>
              <p:cNvSpPr txBox="1"/>
              <p:nvPr/>
            </p:nvSpPr>
            <p:spPr>
              <a:xfrm>
                <a:off x="539552" y="2808442"/>
                <a:ext cx="8801026" cy="230266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3"/>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2</m:t>
                                    </m:r>
                                  </m:den>
                                </m:f>
                                <m:r>
                                  <a:rPr lang="zh-CN" altLang="en-US" i="1">
                                    <a:solidFill>
                                      <a:srgbClr val="000000"/>
                                    </a:solidFill>
                                    <a:latin typeface="Cambria Math" panose="02040503050406030204" pitchFamily="18" charset="0"/>
                                  </a:rPr>
                                  <m:t>−2</m:t>
                                </m:r>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2</m:t>
                                </m:r>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e>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−2</m:t>
                                </m:r>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+2</m:t>
                                </m:r>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e>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+2</m:t>
                                </m:r>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mr>
                          </m:m>
                        </m:e>
                      </m:d>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(0)+</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3</m:t>
                                    </m:r>
                                  </m:num>
                                  <m:den>
                                    <m:r>
                                      <a:rPr lang="zh-CN" altLang="en-US" i="1">
                                        <a:solidFill>
                                          <a:srgbClr val="000000"/>
                                        </a:solidFill>
                                        <a:latin typeface="Cambria Math" panose="02040503050406030204" pitchFamily="18" charset="0"/>
                                      </a:rPr>
                                      <m:t>4</m:t>
                                    </m:r>
                                  </m:den>
                                </m:f>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4</m:t>
                                    </m:r>
                                  </m:den>
                                </m:f>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mr>
                            <m:mr>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mr>
                            <m:mr>
                              <m:e>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m:rPr>
                                        <m:sty m:val="p"/>
                                      </m:rPr>
                                      <a:rPr lang="zh-CN" altLang="en-US" i="0">
                                        <a:solidFill>
                                          <a:srgbClr val="000000"/>
                                        </a:solidFill>
                                        <a:latin typeface="Cambria Math" panose="02040503050406030204" pitchFamily="18" charset="0"/>
                                      </a:rPr>
                                      <m:t>e</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539552" y="2808442"/>
                <a:ext cx="8801026" cy="2302668"/>
              </a:xfrm>
              <a:prstGeom prst="rect">
                <a:avLst/>
              </a:prstGeom>
              <a:blipFill>
                <a:blip r:embed="rId4"/>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9" grpId="0"/>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7440" y="1907847"/>
            <a:ext cx="1717384"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dirty="0"/>
          </a:p>
        </p:txBody>
      </p:sp>
      <p:sp>
        <p:nvSpPr>
          <p:cNvPr id="3" name="文本框 2"/>
          <p:cNvSpPr txBox="1"/>
          <p:nvPr/>
        </p:nvSpPr>
        <p:spPr>
          <a:xfrm>
            <a:off x="605137" y="2236389"/>
            <a:ext cx="723596" cy="530917"/>
          </a:xfrm>
          <a:prstGeom prst="rect">
            <a:avLst/>
          </a:prstGeom>
          <a:noFill/>
        </p:spPr>
        <p:txBody>
          <a:bodyPr wrap="square" lIns="68580" tIns="34291" rIns="68580" bIns="34291" rtlCol="0">
            <a:spAutoFit/>
          </a:bodyPr>
          <a:lstStyle/>
          <a:p>
            <a:r>
              <a:rPr lang="en-US" altLang="zh-CN" sz="3000" b="1" dirty="0">
                <a:solidFill>
                  <a:schemeClr val="bg1"/>
                </a:solidFill>
                <a:latin typeface="微软雅黑" panose="020B0503020204020204" pitchFamily="34" charset="-122"/>
                <a:ea typeface="微软雅黑" panose="020B0503020204020204" pitchFamily="34" charset="-122"/>
              </a:rPr>
              <a:t>2.2</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1783801" y="1907847"/>
            <a:ext cx="305972"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noAutofit/>
          </a:bodyPr>
          <a:lstStyle/>
          <a:p>
            <a:pPr algn="ctr"/>
            <a:endParaRPr lang="zh-CN" altLang="en-US" dirty="0"/>
          </a:p>
        </p:txBody>
      </p:sp>
      <p:sp>
        <p:nvSpPr>
          <p:cNvPr id="13" name="文本框 12"/>
          <p:cNvSpPr txBox="1"/>
          <p:nvPr/>
        </p:nvSpPr>
        <p:spPr>
          <a:xfrm>
            <a:off x="2915816" y="1851669"/>
            <a:ext cx="4242187" cy="1300358"/>
          </a:xfrm>
          <a:prstGeom prst="rect">
            <a:avLst/>
          </a:prstGeom>
          <a:noFill/>
        </p:spPr>
        <p:txBody>
          <a:bodyPr wrap="none" lIns="68580" tIns="34291" rIns="68580" bIns="34291" rtlCol="0">
            <a:spAutoFit/>
          </a:bodyPr>
          <a:lstStyle/>
          <a:p>
            <a:r>
              <a:rPr lang="zh-CN" altLang="en-US" sz="4000" dirty="0">
                <a:solidFill>
                  <a:srgbClr val="112F70"/>
                </a:solidFill>
                <a:latin typeface="微软雅黑" panose="020B0503020204020204" pitchFamily="34" charset="-122"/>
                <a:ea typeface="微软雅黑" panose="020B0503020204020204" pitchFamily="34" charset="-122"/>
              </a:rPr>
              <a:t>线性时变连续系统</a:t>
            </a:r>
            <a:endParaRPr lang="en-US" altLang="zh-CN" sz="4000" dirty="0">
              <a:solidFill>
                <a:srgbClr val="112F70"/>
              </a:solidFill>
              <a:latin typeface="微软雅黑" panose="020B0503020204020204" pitchFamily="34" charset="-122"/>
              <a:ea typeface="微软雅黑" panose="020B0503020204020204" pitchFamily="34" charset="-122"/>
            </a:endParaRPr>
          </a:p>
          <a:p>
            <a:r>
              <a:rPr lang="zh-CN" altLang="en-US" sz="4000" dirty="0">
                <a:solidFill>
                  <a:srgbClr val="112F70"/>
                </a:solidFill>
                <a:latin typeface="微软雅黑" panose="020B0503020204020204" pitchFamily="34" charset="-122"/>
                <a:ea typeface="微软雅黑" panose="020B0503020204020204" pitchFamily="34" charset="-122"/>
              </a:rPr>
              <a:t>状态方程的解</a:t>
            </a:r>
            <a:endParaRPr lang="zh-CN" altLang="en-US" sz="4000" b="1" dirty="0">
              <a:solidFill>
                <a:srgbClr val="112F7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 presetClass="entr" presetSubtype="1" fill="hold" grpId="0" nodeType="withEffect">
                                  <p:stCondLst>
                                    <p:cond delay="30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400" fill="hold"/>
                                        <p:tgtEl>
                                          <p:spTgt spid="11"/>
                                        </p:tgtEl>
                                        <p:attrNameLst>
                                          <p:attrName>ppt_x</p:attrName>
                                        </p:attrNameLst>
                                      </p:cBhvr>
                                      <p:tavLst>
                                        <p:tav tm="0">
                                          <p:val>
                                            <p:strVal val="#ppt_x"/>
                                          </p:val>
                                        </p:tav>
                                        <p:tav tm="100000">
                                          <p:val>
                                            <p:strVal val="#ppt_x"/>
                                          </p:val>
                                        </p:tav>
                                      </p:tavLst>
                                    </p:anim>
                                    <p:anim calcmode="lin" valueType="num">
                                      <p:cBhvr additive="base">
                                        <p:cTn id="11" dur="4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线性时变连续系统状态方程的解</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675051" y="727779"/>
            <a:ext cx="6641767" cy="442878"/>
          </a:xfrm>
          <a:prstGeom prst="rect">
            <a:avLst/>
          </a:prstGeom>
          <a:noFill/>
        </p:spPr>
        <p:txBody>
          <a:bodyPr wrap="square">
            <a:spAutoFit/>
          </a:bodyPr>
          <a:lstStyle/>
          <a:p>
            <a:pPr>
              <a:lnSpc>
                <a:spcPct val="150000"/>
              </a:lnSpc>
            </a:pPr>
            <a:r>
              <a:rPr lang="en-US" altLang="zh-CN" b="1"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2.2.1 </a:t>
            </a:r>
            <a:r>
              <a:rPr lang="zh-CN" altLang="en-US" b="1"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线性时变系统齐次状态方程的解</a:t>
            </a:r>
          </a:p>
        </p:txBody>
      </p:sp>
      <p:sp>
        <p:nvSpPr>
          <p:cNvPr id="29" name="矩形 28"/>
          <p:cNvSpPr/>
          <p:nvPr/>
        </p:nvSpPr>
        <p:spPr>
          <a:xfrm>
            <a:off x="928899" y="1274549"/>
            <a:ext cx="7099486"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与线性定常系统一样，线性时变系统的齐次状态方程具有如下形式</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3557991" y="1724836"/>
                <a:ext cx="1841301" cy="69748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𝑥</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3557991" y="1724836"/>
                <a:ext cx="1841301" cy="697483"/>
              </a:xfrm>
              <a:prstGeom prst="rect">
                <a:avLst/>
              </a:prstGeom>
              <a:blipFill>
                <a:blip r:embed="rId4"/>
                <a:stretch>
                  <a:fillRect/>
                </a:stretch>
              </a:blipFill>
            </p:spPr>
            <p:txBody>
              <a:bodyPr/>
              <a:lstStyle/>
              <a:p>
                <a:r>
                  <a:rPr lang="zh-CN" altLang="en-US">
                    <a:noFill/>
                  </a:rPr>
                  <a:t> </a:t>
                </a:r>
              </a:p>
            </p:txBody>
          </p:sp>
        </mc:Fallback>
      </mc:AlternateContent>
      <p:grpSp>
        <p:nvGrpSpPr>
          <p:cNvPr id="5" name="组合 4"/>
          <p:cNvGrpSpPr/>
          <p:nvPr/>
        </p:nvGrpSpPr>
        <p:grpSpPr>
          <a:xfrm>
            <a:off x="928899" y="2073577"/>
            <a:ext cx="6641767" cy="714061"/>
            <a:chOff x="816822" y="2336187"/>
            <a:chExt cx="6641767" cy="714061"/>
          </a:xfrm>
        </p:grpSpPr>
        <p:sp>
          <p:nvSpPr>
            <p:cNvPr id="30" name="矩形 29"/>
            <p:cNvSpPr/>
            <p:nvPr/>
          </p:nvSpPr>
          <p:spPr>
            <a:xfrm>
              <a:off x="816822" y="2336187"/>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如果      矩阵        是满足下列微分方程</a:t>
              </a:r>
            </a:p>
          </p:txBody>
        </p:sp>
        <mc:AlternateContent xmlns:mc="http://schemas.openxmlformats.org/markup-compatibility/2006" xmlns:a14="http://schemas.microsoft.com/office/drawing/2010/main">
          <mc:Choice Requires="a14">
            <p:sp>
              <p:nvSpPr>
                <p:cNvPr id="4" name="对象 3"/>
                <p:cNvSpPr txBox="1"/>
                <p:nvPr/>
              </p:nvSpPr>
              <p:spPr>
                <a:xfrm>
                  <a:off x="1322017" y="2412999"/>
                  <a:ext cx="1047750" cy="59079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1322017" y="2412999"/>
                  <a:ext cx="1047750" cy="590798"/>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对象 6"/>
                <p:cNvSpPr txBox="1"/>
                <p:nvPr/>
              </p:nvSpPr>
              <p:spPr>
                <a:xfrm>
                  <a:off x="2515707" y="2426113"/>
                  <a:ext cx="1120973" cy="62413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oMath>
                    </m:oMathPara>
                  </a14:m>
                  <a:endParaRPr lang="zh-CN" altLang="en-US" dirty="0"/>
                </a:p>
              </p:txBody>
            </p:sp>
          </mc:Choice>
          <mc:Fallback xmlns="">
            <p:sp>
              <p:nvSpPr>
                <p:cNvPr id="7" name="对象 6"/>
                <p:cNvSpPr txBox="1">
                  <a:spLocks noRot="1" noChangeAspect="1" noMove="1" noResize="1" noEditPoints="1" noAdjustHandles="1" noChangeArrowheads="1" noChangeShapeType="1" noTextEdit="1"/>
                </p:cNvSpPr>
                <p:nvPr/>
              </p:nvSpPr>
              <p:spPr>
                <a:xfrm>
                  <a:off x="2515707" y="2426113"/>
                  <a:ext cx="1120973" cy="624135"/>
                </a:xfrm>
                <a:prstGeom prst="rect">
                  <a:avLst/>
                </a:prstGeom>
                <a:blipFill>
                  <a:blip r:embed="rId6"/>
                  <a:stretch>
                    <a:fillRect/>
                  </a:stretch>
                </a:blipFill>
              </p:spPr>
              <p:txBody>
                <a:bodyPr/>
                <a:lstStyle/>
                <a:p>
                  <a:r>
                    <a:rPr lang="zh-CN" altLang="en-US">
                      <a:noFill/>
                    </a:rPr>
                    <a:t> </a:t>
                  </a:r>
                </a:p>
              </p:txBody>
            </p:sp>
          </mc:Fallback>
        </mc:AlternateContent>
      </p:grpSp>
      <mc:AlternateContent xmlns:mc="http://schemas.openxmlformats.org/markup-compatibility/2006">
        <mc:Choice xmlns:a14="http://schemas.microsoft.com/office/drawing/2010/main" Requires="a14">
          <p:sp>
            <p:nvSpPr>
              <p:cNvPr id="9" name="对象 8"/>
              <p:cNvSpPr txBox="1"/>
              <p:nvPr/>
            </p:nvSpPr>
            <p:spPr>
              <a:xfrm>
                <a:off x="2777371" y="2571750"/>
                <a:ext cx="3479527" cy="132511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zh-CN" altLang="en-US" i="1" smtClean="0">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acc>
                                  <m:accPr>
                                    <m:chr m:val="̇"/>
                                    <m:ctrlPr>
                                      <a:rPr lang="zh-CN" altLang="en-US" i="1">
                                        <a:solidFill>
                                          <a:srgbClr val="000000"/>
                                        </a:solidFill>
                                        <a:latin typeface="Cambria Math" panose="02040503050406030204" pitchFamily="18" charset="0"/>
                                      </a:rPr>
                                    </m:ctrlPr>
                                  </m:accPr>
                                  <m:e>
                                    <m:r>
                                      <m:rPr>
                                        <m:sty m:val="p"/>
                                      </m:rPr>
                                      <a:rPr lang="zh-CN" altLang="en-US" i="1">
                                        <a:solidFill>
                                          <a:srgbClr val="000000"/>
                                        </a:solidFill>
                                        <a:latin typeface="Cambria Math" panose="02040503050406030204" pitchFamily="18" charset="0"/>
                                      </a:rPr>
                                      <m:t>Φ</m:t>
                                    </m:r>
                                  </m:e>
                                </m:acc>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e>
                            </m:mr>
                            <m:mr>
                              <m:e>
                                <m:r>
                                  <m:rPr>
                                    <m:sty m:val="p"/>
                                  </m:rPr>
                                  <a:rPr lang="zh-CN" altLang="en-US" i="1">
                                    <a:solidFill>
                                      <a:srgbClr val="000000"/>
                                    </a:solidFill>
                                    <a:latin typeface="Cambria Math" panose="02040503050406030204" pitchFamily="18" charset="0"/>
                                  </a:rPr>
                                  <m:t>Φ</m:t>
                                </m:r>
                                <m:d>
                                  <m:dPr>
                                    <m:ctrlPr>
                                      <a:rPr lang="zh-CN" altLang="en-US" i="1" smtClean="0">
                                        <a:solidFill>
                                          <a:srgbClr val="000000"/>
                                        </a:solidFill>
                                        <a:latin typeface="Cambria Math" panose="02040503050406030204" pitchFamily="18" charset="0"/>
                                      </a:rPr>
                                    </m:ctrlPr>
                                  </m:dPr>
                                  <m:e>
                                    <m:sSub>
                                      <m:sSubPr>
                                        <m:ctrlPr>
                                          <a:rPr lang="en-US" altLang="zh-CN" i="1">
                                            <a:solidFill>
                                              <a:srgbClr val="000000"/>
                                            </a:solidFill>
                                            <a:latin typeface="Cambria Math" panose="02040503050406030204" pitchFamily="18" charset="0"/>
                                          </a:rPr>
                                        </m:ctrlPr>
                                      </m:sSubPr>
                                      <m:e>
                                        <m:r>
                                          <a:rPr lang="en-US" altLang="zh-CN" b="0" i="1" smtClean="0">
                                            <a:solidFill>
                                              <a:srgbClr val="000000"/>
                                            </a:solidFill>
                                            <a:latin typeface="Cambria Math" panose="02040503050406030204" pitchFamily="18" charset="0"/>
                                          </a:rPr>
                                          <m:t>𝑡</m:t>
                                        </m:r>
                                      </m:e>
                                      <m:sub>
                                        <m:r>
                                          <a:rPr lang="en-US" altLang="zh-CN" b="0" i="1" smtClean="0">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𝐼</m:t>
                                </m:r>
                              </m:e>
                            </m:mr>
                          </m:m>
                        </m:e>
                      </m:d>
                    </m:oMath>
                  </m:oMathPara>
                </a14:m>
                <a:endParaRPr lang="zh-CN" altLang="en-US" dirty="0"/>
              </a:p>
            </p:txBody>
          </p:sp>
        </mc:Choice>
        <mc:Fallback>
          <p:sp>
            <p:nvSpPr>
              <p:cNvPr id="9" name="对象 8"/>
              <p:cNvSpPr txBox="1">
                <a:spLocks noRot="1" noChangeAspect="1" noMove="1" noResize="1" noEditPoints="1" noAdjustHandles="1" noChangeArrowheads="1" noChangeShapeType="1" noTextEdit="1"/>
              </p:cNvSpPr>
              <p:nvPr/>
            </p:nvSpPr>
            <p:spPr>
              <a:xfrm>
                <a:off x="2777371" y="2571750"/>
                <a:ext cx="3479527" cy="1325117"/>
              </a:xfrm>
              <a:prstGeom prst="rect">
                <a:avLst/>
              </a:prstGeom>
              <a:blipFill>
                <a:blip r:embed="rId7"/>
                <a:stretch>
                  <a:fillRect/>
                </a:stretch>
              </a:blipFill>
            </p:spPr>
            <p:txBody>
              <a:bodyPr/>
              <a:lstStyle/>
              <a:p>
                <a:r>
                  <a:rPr lang="zh-CN" altLang="en-US">
                    <a:noFill/>
                  </a:rPr>
                  <a:t> </a:t>
                </a:r>
              </a:p>
            </p:txBody>
          </p:sp>
        </mc:Fallback>
      </mc:AlternateContent>
      <p:grpSp>
        <p:nvGrpSpPr>
          <p:cNvPr id="11" name="组合 10"/>
          <p:cNvGrpSpPr/>
          <p:nvPr/>
        </p:nvGrpSpPr>
        <p:grpSpPr>
          <a:xfrm>
            <a:off x="928899" y="3488962"/>
            <a:ext cx="6641767" cy="801208"/>
            <a:chOff x="816821" y="3823832"/>
            <a:chExt cx="6641767" cy="801208"/>
          </a:xfrm>
        </p:grpSpPr>
        <p:sp>
          <p:nvSpPr>
            <p:cNvPr id="15" name="矩形 14"/>
            <p:cNvSpPr/>
            <p:nvPr/>
          </p:nvSpPr>
          <p:spPr>
            <a:xfrm>
              <a:off x="816821" y="3823832"/>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的非奇异矩阵，则                    即为齐次状态方程的解。</a:t>
              </a:r>
            </a:p>
          </p:txBody>
        </p:sp>
        <mc:AlternateContent xmlns:mc="http://schemas.openxmlformats.org/markup-compatibility/2006" xmlns:a14="http://schemas.microsoft.com/office/drawing/2010/main">
          <mc:Choice Requires="a14">
            <p:sp>
              <p:nvSpPr>
                <p:cNvPr id="12" name="对象 11"/>
                <p:cNvSpPr txBox="1"/>
                <p:nvPr/>
              </p:nvSpPr>
              <p:spPr>
                <a:xfrm>
                  <a:off x="2833325" y="3908380"/>
                  <a:ext cx="2608758" cy="71666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m:t>
                        </m:r>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oMath>
                    </m:oMathPara>
                  </a14:m>
                  <a:endParaRPr lang="zh-CN" altLang="en-US" dirty="0"/>
                </a:p>
              </p:txBody>
            </p:sp>
          </mc:Choice>
          <mc:Fallback xmlns="">
            <p:sp>
              <p:nvSpPr>
                <p:cNvPr id="12" name="对象 11"/>
                <p:cNvSpPr txBox="1">
                  <a:spLocks noRot="1" noChangeAspect="1" noMove="1" noResize="1" noEditPoints="1" noAdjustHandles="1" noChangeArrowheads="1" noChangeShapeType="1" noTextEdit="1"/>
                </p:cNvSpPr>
                <p:nvPr/>
              </p:nvSpPr>
              <p:spPr>
                <a:xfrm>
                  <a:off x="2833325" y="3908380"/>
                  <a:ext cx="2608758" cy="716660"/>
                </a:xfrm>
                <a:prstGeom prst="rect">
                  <a:avLst/>
                </a:prstGeom>
                <a:blipFill>
                  <a:blip r:embed="rId8"/>
                  <a:stretch>
                    <a:fillRect/>
                  </a:stretch>
                </a:blipFill>
              </p:spPr>
              <p:txBody>
                <a:bodyPr/>
                <a:lstStyle/>
                <a:p>
                  <a:r>
                    <a:rPr lang="zh-CN" alt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9"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线性时变连续系统状态方程的解</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3" y="995808"/>
            <a:ext cx="6641767" cy="442878"/>
          </a:xfrm>
          <a:prstGeom prst="rect">
            <a:avLst/>
          </a:prstGeom>
          <a:noFill/>
        </p:spPr>
        <p:txBody>
          <a:bodyPr wrap="square">
            <a:spAutoFit/>
          </a:bodyPr>
          <a:lstStyle/>
          <a:p>
            <a:pPr>
              <a:lnSpc>
                <a:spcPct val="150000"/>
              </a:lnSpc>
            </a:pP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1</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、线性时变系统的状态转移矩阵</a:t>
            </a:r>
          </a:p>
        </p:txBody>
      </p:sp>
      <p:sp>
        <p:nvSpPr>
          <p:cNvPr id="29" name="矩形 28"/>
          <p:cNvSpPr/>
          <p:nvPr/>
        </p:nvSpPr>
        <p:spPr>
          <a:xfrm>
            <a:off x="784883" y="1445999"/>
            <a:ext cx="7603541" cy="455253"/>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如前所述，线性定常系统的状态转移矩阵</a:t>
            </a:r>
            <a:r>
              <a:rPr lang="el-GR"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Φ</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t</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宋体" panose="02010600030101010101" pitchFamily="2" charset="-122"/>
                <a:ea typeface="宋体" panose="02010600030101010101" pitchFamily="2" charset="-122"/>
              </a:rPr>
              <a:t>按矩阵指数定义可表示为</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sp>
        <p:nvSpPr>
          <p:cNvPr id="30" name="矩形 29"/>
          <p:cNvSpPr/>
          <p:nvPr/>
        </p:nvSpPr>
        <p:spPr>
          <a:xfrm>
            <a:off x="899592" y="2350311"/>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或</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1722604" y="1875188"/>
                <a:ext cx="5728097" cy="126824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𝐴𝑡</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𝐼</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𝐴𝑡</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𝐴𝑡</m:t>
                              </m:r>
                            </m:e>
                          </m:d>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3!</m:t>
                          </m:r>
                        </m:den>
                      </m:f>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𝐴𝑡</m:t>
                              </m:r>
                            </m:e>
                          </m:d>
                        </m:e>
                        <m:sup>
                          <m:r>
                            <a:rPr lang="zh-CN" altLang="en-US" i="1">
                              <a:solidFill>
                                <a:srgbClr val="000000"/>
                              </a:solidFill>
                              <a:latin typeface="Cambria Math" panose="02040503050406030204" pitchFamily="18" charset="0"/>
                            </a:rPr>
                            <m:t>3</m:t>
                          </m:r>
                        </m:sup>
                      </m:sSup>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722604" y="1875188"/>
                <a:ext cx="5728097" cy="1268242"/>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1259632" y="2571750"/>
                <a:ext cx="7556492" cy="167410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nary>
                            <m:naryP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𝑡</m:t>
                              </m:r>
                            </m:sup>
                            <m:e>
                              <m:r>
                                <a:rPr lang="zh-CN" altLang="en-US" i="1">
                                  <a:solidFill>
                                    <a:srgbClr val="000000"/>
                                  </a:solidFill>
                                  <a:latin typeface="Cambria Math" panose="02040503050406030204" pitchFamily="18" charset="0"/>
                                </a:rPr>
                                <m:t>𝐴𝑑</m:t>
                              </m:r>
                              <m:r>
                                <a:rPr lang="zh-CN" altLang="en-US" i="1">
                                  <a:solidFill>
                                    <a:srgbClr val="000000"/>
                                  </a:solidFill>
                                  <a:latin typeface="Cambria Math" panose="02040503050406030204" pitchFamily="18" charset="0"/>
                                </a:rPr>
                                <m:t>𝜏</m:t>
                              </m:r>
                            </m:e>
                          </m:nary>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𝐼</m:t>
                      </m:r>
                      <m:r>
                        <a:rPr lang="zh-CN" altLang="en-US" i="1">
                          <a:solidFill>
                            <a:srgbClr val="000000"/>
                          </a:solidFill>
                          <a:latin typeface="Cambria Math" panose="02040503050406030204" pitchFamily="18" charset="0"/>
                        </a:rPr>
                        <m:t>+</m:t>
                      </m:r>
                      <m:nary>
                        <m:naryP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𝑡</m:t>
                          </m:r>
                        </m:sup>
                        <m:e>
                          <m:r>
                            <a:rPr lang="zh-CN" altLang="en-US" i="1">
                              <a:solidFill>
                                <a:srgbClr val="000000"/>
                              </a:solidFill>
                              <a:latin typeface="Cambria Math" panose="02040503050406030204" pitchFamily="18" charset="0"/>
                            </a:rPr>
                            <m:t>𝐴𝑑</m:t>
                          </m:r>
                          <m:r>
                            <a:rPr lang="zh-CN" altLang="en-US" i="1">
                              <a:solidFill>
                                <a:srgbClr val="000000"/>
                              </a:solidFill>
                              <a:latin typeface="Cambria Math" panose="02040503050406030204" pitchFamily="18" charset="0"/>
                            </a:rPr>
                            <m:t>𝜏</m:t>
                          </m:r>
                        </m:e>
                      </m:nary>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nary>
                                <m:naryP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𝑡</m:t>
                                  </m:r>
                                </m:sup>
                                <m:e>
                                  <m:r>
                                    <a:rPr lang="zh-CN" altLang="en-US" i="1">
                                      <a:solidFill>
                                        <a:srgbClr val="000000"/>
                                      </a:solidFill>
                                      <a:latin typeface="Cambria Math" panose="02040503050406030204" pitchFamily="18" charset="0"/>
                                    </a:rPr>
                                    <m:t>𝐴𝑑</m:t>
                                  </m:r>
                                  <m:r>
                                    <a:rPr lang="zh-CN" altLang="en-US" i="1">
                                      <a:solidFill>
                                        <a:srgbClr val="000000"/>
                                      </a:solidFill>
                                      <a:latin typeface="Cambria Math" panose="02040503050406030204" pitchFamily="18" charset="0"/>
                                    </a:rPr>
                                    <m:t>𝜏</m:t>
                                  </m:r>
                                </m:e>
                              </m:nary>
                            </m:e>
                          </m:d>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3!</m:t>
                          </m:r>
                        </m:den>
                      </m:f>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nary>
                                <m:naryP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𝑡</m:t>
                                  </m:r>
                                </m:sup>
                                <m:e>
                                  <m:r>
                                    <a:rPr lang="zh-CN" altLang="en-US" i="1">
                                      <a:solidFill>
                                        <a:srgbClr val="000000"/>
                                      </a:solidFill>
                                      <a:latin typeface="Cambria Math" panose="02040503050406030204" pitchFamily="18" charset="0"/>
                                    </a:rPr>
                                    <m:t>𝐴𝑑</m:t>
                                  </m:r>
                                  <m:r>
                                    <a:rPr lang="zh-CN" altLang="en-US" i="1">
                                      <a:solidFill>
                                        <a:srgbClr val="000000"/>
                                      </a:solidFill>
                                      <a:latin typeface="Cambria Math" panose="02040503050406030204" pitchFamily="18" charset="0"/>
                                    </a:rPr>
                                    <m:t>𝜏</m:t>
                                  </m:r>
                                </m:e>
                              </m:nary>
                            </m:e>
                          </m:d>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1259632" y="2571750"/>
                <a:ext cx="7556492" cy="1674100"/>
              </a:xfrm>
              <a:prstGeom prst="rect">
                <a:avLst/>
              </a:prstGeom>
              <a:blipFill>
                <a:blip r:embed="rId5"/>
                <a:stretch>
                  <a:fillRect/>
                </a:stretch>
              </a:blipFill>
            </p:spPr>
            <p:txBody>
              <a:bodyPr/>
              <a:lstStyle/>
              <a:p>
                <a:r>
                  <a:rPr lang="zh-CN" altLang="en-US">
                    <a:noFill/>
                  </a:rPr>
                  <a:t> </a:t>
                </a:r>
              </a:p>
            </p:txBody>
          </p:sp>
        </mc:Fallback>
      </mc:AlternateContent>
      <p:sp>
        <p:nvSpPr>
          <p:cNvPr id="11" name="矩形 10"/>
          <p:cNvSpPr/>
          <p:nvPr/>
        </p:nvSpPr>
        <p:spPr>
          <a:xfrm>
            <a:off x="784883" y="3455474"/>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式中，</a:t>
            </a:r>
            <a:r>
              <a:rPr lang="en-US" altLang="zh-CN" i="1"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 </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为常系数矩阵。</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30" grpId="0"/>
      <p:bldP spid="4" grpId="0"/>
      <p:bldP spid="11"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线性时变连续系统状态方程的解</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423123" y="1244053"/>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如果将线性时变系统的状态转移矩阵写成上述类似形式，则有</a:t>
            </a:r>
          </a:p>
        </p:txBody>
      </p:sp>
      <p:sp>
        <p:nvSpPr>
          <p:cNvPr id="29" name="矩形 28"/>
          <p:cNvSpPr/>
          <p:nvPr/>
        </p:nvSpPr>
        <p:spPr>
          <a:xfrm>
            <a:off x="423123" y="2576854"/>
            <a:ext cx="6641767"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对于任意时刻       下式均成立，</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sp>
        <p:nvSpPr>
          <p:cNvPr id="30" name="矩形 29"/>
          <p:cNvSpPr/>
          <p:nvPr/>
        </p:nvSpPr>
        <p:spPr>
          <a:xfrm>
            <a:off x="423123" y="3686555"/>
            <a:ext cx="918943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那么上式是线性时变系统的状态转移矩阵能按矩阵指数形式定义的充要条件。</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827584" y="1820853"/>
                <a:ext cx="9397478" cy="180975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nary>
                            <m:naryPr>
                              <m:ctrlPr>
                                <a:rPr lang="zh-CN" altLang="en-US" i="1">
                                  <a:solidFill>
                                    <a:srgbClr val="000000"/>
                                  </a:solidFill>
                                  <a:latin typeface="Cambria Math" panose="02040503050406030204" pitchFamily="18" charset="0"/>
                                </a:rPr>
                              </m:ctrlPr>
                            </m:naryPr>
                            <m: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sub>
                            <m:sup>
                              <m:r>
                                <a:rPr lang="zh-CN" altLang="en-US" i="1">
                                  <a:solidFill>
                                    <a:srgbClr val="000000"/>
                                  </a:solidFill>
                                  <a:latin typeface="Cambria Math" panose="02040503050406030204" pitchFamily="18" charset="0"/>
                                </a:rPr>
                                <m:t>𝑡</m:t>
                              </m:r>
                            </m:sup>
                            <m:e>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𝜏</m:t>
                                  </m:r>
                                </m:e>
                              </m:d>
                              <m:r>
                                <a:rPr lang="zh-CN" altLang="en-US" i="1">
                                  <a:solidFill>
                                    <a:srgbClr val="000000"/>
                                  </a:solidFill>
                                  <a:latin typeface="Cambria Math" panose="02040503050406030204" pitchFamily="18" charset="0"/>
                                </a:rPr>
                                <m:t>𝑑</m:t>
                              </m:r>
                              <m:r>
                                <a:rPr lang="zh-CN" altLang="en-US" i="1">
                                  <a:solidFill>
                                    <a:srgbClr val="000000"/>
                                  </a:solidFill>
                                  <a:latin typeface="Cambria Math" panose="02040503050406030204" pitchFamily="18" charset="0"/>
                                </a:rPr>
                                <m:t>𝜏</m:t>
                              </m:r>
                            </m:e>
                          </m:nary>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𝐼</m:t>
                      </m:r>
                      <m:r>
                        <a:rPr lang="zh-CN" altLang="en-US" i="1">
                          <a:solidFill>
                            <a:srgbClr val="000000"/>
                          </a:solidFill>
                          <a:latin typeface="Cambria Math" panose="02040503050406030204" pitchFamily="18" charset="0"/>
                        </a:rPr>
                        <m:t>+</m:t>
                      </m:r>
                      <m:nary>
                        <m:naryPr>
                          <m:ctrlPr>
                            <a:rPr lang="zh-CN" altLang="en-US" i="1">
                              <a:solidFill>
                                <a:srgbClr val="000000"/>
                              </a:solidFill>
                              <a:latin typeface="Cambria Math" panose="02040503050406030204" pitchFamily="18" charset="0"/>
                            </a:rPr>
                          </m:ctrlPr>
                        </m:naryPr>
                        <m: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sub>
                        <m:sup>
                          <m:r>
                            <a:rPr lang="zh-CN" altLang="en-US" i="1">
                              <a:solidFill>
                                <a:srgbClr val="000000"/>
                              </a:solidFill>
                              <a:latin typeface="Cambria Math" panose="02040503050406030204" pitchFamily="18" charset="0"/>
                            </a:rPr>
                            <m:t>𝑡</m:t>
                          </m:r>
                        </m:sup>
                        <m:e>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𝜏</m:t>
                              </m:r>
                            </m:e>
                          </m:d>
                          <m:r>
                            <a:rPr lang="zh-CN" altLang="en-US" i="1">
                              <a:solidFill>
                                <a:srgbClr val="000000"/>
                              </a:solidFill>
                              <a:latin typeface="Cambria Math" panose="02040503050406030204" pitchFamily="18" charset="0"/>
                            </a:rPr>
                            <m:t>𝑑</m:t>
                          </m:r>
                          <m:r>
                            <a:rPr lang="zh-CN" altLang="en-US" i="1">
                              <a:solidFill>
                                <a:srgbClr val="000000"/>
                              </a:solidFill>
                              <a:latin typeface="Cambria Math" panose="02040503050406030204" pitchFamily="18" charset="0"/>
                            </a:rPr>
                            <m:t>𝜏</m:t>
                          </m:r>
                        </m:e>
                      </m:nary>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nary>
                                <m:naryPr>
                                  <m:ctrlPr>
                                    <a:rPr lang="zh-CN" altLang="en-US" i="1">
                                      <a:solidFill>
                                        <a:srgbClr val="000000"/>
                                      </a:solidFill>
                                      <a:latin typeface="Cambria Math" panose="02040503050406030204" pitchFamily="18" charset="0"/>
                                    </a:rPr>
                                  </m:ctrlPr>
                                </m:naryPr>
                                <m: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sub>
                                <m:sup>
                                  <m:r>
                                    <a:rPr lang="zh-CN" altLang="en-US" i="1">
                                      <a:solidFill>
                                        <a:srgbClr val="000000"/>
                                      </a:solidFill>
                                      <a:latin typeface="Cambria Math" panose="02040503050406030204" pitchFamily="18" charset="0"/>
                                    </a:rPr>
                                    <m:t>𝑡</m:t>
                                  </m:r>
                                </m:sup>
                                <m:e>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𝜏</m:t>
                                      </m:r>
                                    </m:e>
                                  </m:d>
                                  <m:r>
                                    <a:rPr lang="zh-CN" altLang="en-US" i="1">
                                      <a:solidFill>
                                        <a:srgbClr val="000000"/>
                                      </a:solidFill>
                                      <a:latin typeface="Cambria Math" panose="02040503050406030204" pitchFamily="18" charset="0"/>
                                    </a:rPr>
                                    <m:t>𝑑</m:t>
                                  </m:r>
                                  <m:r>
                                    <a:rPr lang="zh-CN" altLang="en-US" i="1">
                                      <a:solidFill>
                                        <a:srgbClr val="000000"/>
                                      </a:solidFill>
                                      <a:latin typeface="Cambria Math" panose="02040503050406030204" pitchFamily="18" charset="0"/>
                                    </a:rPr>
                                    <m:t>𝜏</m:t>
                                  </m:r>
                                </m:e>
                              </m:nary>
                            </m:e>
                          </m:d>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3!</m:t>
                          </m:r>
                        </m:den>
                      </m:f>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nary>
                                <m:naryPr>
                                  <m:ctrlPr>
                                    <a:rPr lang="zh-CN" altLang="en-US" i="1">
                                      <a:solidFill>
                                        <a:srgbClr val="000000"/>
                                      </a:solidFill>
                                      <a:latin typeface="Cambria Math" panose="02040503050406030204" pitchFamily="18" charset="0"/>
                                    </a:rPr>
                                  </m:ctrlPr>
                                </m:naryPr>
                                <m: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sub>
                                <m:sup>
                                  <m:r>
                                    <a:rPr lang="zh-CN" altLang="en-US" i="1">
                                      <a:solidFill>
                                        <a:srgbClr val="000000"/>
                                      </a:solidFill>
                                      <a:latin typeface="Cambria Math" panose="02040503050406030204" pitchFamily="18" charset="0"/>
                                    </a:rPr>
                                    <m:t>𝑡</m:t>
                                  </m:r>
                                </m:sup>
                                <m:e>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𝜏</m:t>
                                      </m:r>
                                    </m:e>
                                  </m:d>
                                  <m:r>
                                    <a:rPr lang="zh-CN" altLang="en-US" i="1">
                                      <a:solidFill>
                                        <a:srgbClr val="000000"/>
                                      </a:solidFill>
                                      <a:latin typeface="Cambria Math" panose="02040503050406030204" pitchFamily="18" charset="0"/>
                                    </a:rPr>
                                    <m:t>𝑑</m:t>
                                  </m:r>
                                  <m:r>
                                    <a:rPr lang="zh-CN" altLang="en-US" i="1">
                                      <a:solidFill>
                                        <a:srgbClr val="000000"/>
                                      </a:solidFill>
                                      <a:latin typeface="Cambria Math" panose="02040503050406030204" pitchFamily="18" charset="0"/>
                                    </a:rPr>
                                    <m:t>𝜏</m:t>
                                  </m:r>
                                </m:e>
                              </m:nary>
                            </m:e>
                          </m:d>
                        </m:e>
                        <m:sup>
                          <m:r>
                            <a:rPr lang="zh-CN" altLang="en-US" i="1">
                              <a:solidFill>
                                <a:srgbClr val="000000"/>
                              </a:solidFill>
                              <a:latin typeface="Cambria Math" panose="02040503050406030204" pitchFamily="18" charset="0"/>
                            </a:rPr>
                            <m:t>3</m:t>
                          </m:r>
                        </m:sup>
                      </m:sSup>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827584" y="1820853"/>
                <a:ext cx="9397478" cy="1809751"/>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1907704" y="2681821"/>
                <a:ext cx="1727969" cy="116254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smtClean="0">
                              <a:solidFill>
                                <a:srgbClr val="000000"/>
                              </a:solidFill>
                              <a:latin typeface="Cambria Math" panose="02040503050406030204" pitchFamily="18" charset="0"/>
                            </a:rPr>
                          </m:ctrlPr>
                        </m:sSubPr>
                        <m:e>
                          <m:r>
                            <a:rPr lang="en-US" altLang="zh-CN" b="0" i="1" smtClean="0">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2</m:t>
                          </m:r>
                        </m:sub>
                      </m:sSub>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1907704" y="2681821"/>
                <a:ext cx="1727969" cy="1162545"/>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对象 5"/>
              <p:cNvSpPr txBox="1"/>
              <p:nvPr/>
            </p:nvSpPr>
            <p:spPr>
              <a:xfrm>
                <a:off x="2555776" y="3166371"/>
                <a:ext cx="5125293" cy="180975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1</m:t>
                              </m:r>
                            </m:sub>
                          </m:sSub>
                        </m:e>
                      </m:d>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2</m:t>
                              </m:r>
                            </m:sub>
                          </m:sSub>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2</m:t>
                              </m:r>
                            </m:sub>
                          </m:sSub>
                        </m:e>
                      </m:d>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1</m:t>
                              </m:r>
                            </m:sub>
                          </m:sSub>
                        </m:e>
                      </m:d>
                    </m:oMath>
                  </m:oMathPara>
                </a14:m>
                <a:endParaRPr lang="zh-CN" altLang="en-US" dirty="0"/>
              </a:p>
            </p:txBody>
          </p:sp>
        </mc:Choice>
        <mc:Fallback xmlns="">
          <p:sp>
            <p:nvSpPr>
              <p:cNvPr id="6" name="对象 5"/>
              <p:cNvSpPr txBox="1">
                <a:spLocks noRot="1" noChangeAspect="1" noMove="1" noResize="1" noEditPoints="1" noAdjustHandles="1" noChangeArrowheads="1" noChangeShapeType="1" noTextEdit="1"/>
              </p:cNvSpPr>
              <p:nvPr/>
            </p:nvSpPr>
            <p:spPr>
              <a:xfrm>
                <a:off x="2555776" y="3166371"/>
                <a:ext cx="5125293" cy="1809750"/>
              </a:xfrm>
              <a:prstGeom prst="rect">
                <a:avLst/>
              </a:prstGeom>
              <a:blipFill>
                <a:blip r:embed="rId6"/>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29" grpId="0"/>
      <p:bldP spid="30" grpId="0"/>
      <p:bldP spid="4" grpId="0"/>
      <p:bldP spid="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线性时变连续系统状态方程的解</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pSp>
        <p:nvGrpSpPr>
          <p:cNvPr id="3" name="组合 2"/>
          <p:cNvGrpSpPr/>
          <p:nvPr/>
        </p:nvGrpSpPr>
        <p:grpSpPr>
          <a:xfrm>
            <a:off x="389979" y="632043"/>
            <a:ext cx="6641767" cy="800317"/>
            <a:chOff x="784883" y="995808"/>
            <a:chExt cx="6641767" cy="800317"/>
          </a:xfrm>
        </p:grpSpPr>
        <p:sp>
          <p:nvSpPr>
            <p:cNvPr id="75" name="矩形 74"/>
            <p:cNvSpPr/>
            <p:nvPr/>
          </p:nvSpPr>
          <p:spPr>
            <a:xfrm>
              <a:off x="784883" y="995808"/>
              <a:ext cx="6641767" cy="442878"/>
            </a:xfrm>
            <a:prstGeom prst="rect">
              <a:avLst/>
            </a:prstGeom>
            <a:noFill/>
          </p:spPr>
          <p:txBody>
            <a:bodyPr wrap="square">
              <a:spAutoFit/>
            </a:bodyPr>
            <a:lstStyle/>
            <a:p>
              <a:pPr>
                <a:lnSpc>
                  <a:spcPct val="150000"/>
                </a:lnSpc>
              </a:pP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、状态转移矩阵        的计算</a:t>
              </a:r>
            </a:p>
          </p:txBody>
        </p:sp>
        <mc:AlternateContent xmlns:mc="http://schemas.openxmlformats.org/markup-compatibility/2006" xmlns:a14="http://schemas.microsoft.com/office/drawing/2010/main">
          <mc:Choice Requires="a14">
            <p:sp>
              <p:nvSpPr>
                <p:cNvPr id="2" name="对象 1"/>
                <p:cNvSpPr txBox="1"/>
                <p:nvPr/>
              </p:nvSpPr>
              <p:spPr>
                <a:xfrm>
                  <a:off x="2594769" y="1081246"/>
                  <a:ext cx="1258887" cy="71487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594769" y="1081246"/>
                  <a:ext cx="1258887" cy="714879"/>
                </a:xfrm>
                <a:prstGeom prst="rect">
                  <a:avLst/>
                </a:prstGeom>
                <a:blipFill>
                  <a:blip r:embed="rId4"/>
                  <a:stretch>
                    <a:fillRect/>
                  </a:stretch>
                </a:blipFill>
              </p:spPr>
              <p:txBody>
                <a:bodyPr/>
                <a:lstStyle/>
                <a:p>
                  <a:r>
                    <a:rPr lang="zh-CN" altLang="en-US">
                      <a:noFill/>
                    </a:rPr>
                    <a:t> </a:t>
                  </a:r>
                </a:p>
              </p:txBody>
            </p:sp>
          </mc:Fallback>
        </mc:AlternateContent>
      </p:grpSp>
      <p:grpSp>
        <p:nvGrpSpPr>
          <p:cNvPr id="7" name="组合 6"/>
          <p:cNvGrpSpPr/>
          <p:nvPr/>
        </p:nvGrpSpPr>
        <p:grpSpPr>
          <a:xfrm>
            <a:off x="1062651" y="1667794"/>
            <a:ext cx="8632217" cy="2571770"/>
            <a:chOff x="1251686" y="2221789"/>
            <a:chExt cx="8242892" cy="2295038"/>
          </a:xfrm>
        </p:grpSpPr>
        <p:sp>
          <p:nvSpPr>
            <p:cNvPr id="29" name="矩形 28"/>
            <p:cNvSpPr/>
            <p:nvPr/>
          </p:nvSpPr>
          <p:spPr>
            <a:xfrm>
              <a:off x="1251686" y="2221789"/>
              <a:ext cx="6641767" cy="930807"/>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当系统的系数矩阵</a:t>
              </a:r>
              <a:r>
                <a:rPr lang="en-US" altLang="zh-CN" i="1"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en-US" altLang="zh-CN" i="1"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满足                      时，线性时变</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sz="800"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系统状态转移矩阵        可以按照                  计算。</a:t>
              </a:r>
            </a:p>
          </p:txBody>
        </p:sp>
        <mc:AlternateContent xmlns:mc="http://schemas.openxmlformats.org/markup-compatibility/2006" xmlns:a14="http://schemas.microsoft.com/office/drawing/2010/main">
          <mc:Choice Requires="a14">
            <p:sp>
              <p:nvSpPr>
                <p:cNvPr id="5" name="对象 4"/>
                <p:cNvSpPr txBox="1"/>
                <p:nvPr/>
              </p:nvSpPr>
              <p:spPr>
                <a:xfrm>
                  <a:off x="3942925" y="2310825"/>
                  <a:ext cx="2533072" cy="41225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1</m:t>
                                </m:r>
                              </m:sub>
                            </m:sSub>
                          </m:e>
                        </m:d>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2</m:t>
                                </m:r>
                              </m:sub>
                            </m:sSub>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2</m:t>
                                </m:r>
                              </m:sub>
                            </m:sSub>
                          </m:e>
                        </m:d>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1</m:t>
                                </m:r>
                              </m:sub>
                            </m:sSub>
                          </m:e>
                        </m:d>
                      </m:oMath>
                    </m:oMathPara>
                  </a14:m>
                  <a:endParaRPr lang="zh-CN" altLang="en-US" dirty="0"/>
                </a:p>
              </p:txBody>
            </p:sp>
          </mc:Choice>
          <mc:Fallback xmlns="">
            <p:sp>
              <p:nvSpPr>
                <p:cNvPr id="5" name="对象 4"/>
                <p:cNvSpPr txBox="1">
                  <a:spLocks noRot="1" noChangeAspect="1" noMove="1" noResize="1" noEditPoints="1" noAdjustHandles="1" noChangeArrowheads="1" noChangeShapeType="1" noTextEdit="1"/>
                </p:cNvSpPr>
                <p:nvPr/>
              </p:nvSpPr>
              <p:spPr>
                <a:xfrm>
                  <a:off x="3942925" y="2310825"/>
                  <a:ext cx="2533072" cy="412254"/>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对象 7"/>
                <p:cNvSpPr txBox="1"/>
                <p:nvPr/>
              </p:nvSpPr>
              <p:spPr>
                <a:xfrm>
                  <a:off x="3069681" y="2818685"/>
                  <a:ext cx="962597" cy="49442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oMath>
                    </m:oMathPara>
                  </a14:m>
                  <a:endParaRPr lang="zh-CN" altLang="en-US" dirty="0"/>
                </a:p>
              </p:txBody>
            </p:sp>
          </mc:Choice>
          <mc:Fallback xmlns="">
            <p:sp>
              <p:nvSpPr>
                <p:cNvPr id="8" name="对象 7"/>
                <p:cNvSpPr txBox="1">
                  <a:spLocks noRot="1" noChangeAspect="1" noMove="1" noResize="1" noEditPoints="1" noAdjustHandles="1" noChangeArrowheads="1" noChangeShapeType="1" noTextEdit="1"/>
                </p:cNvSpPr>
                <p:nvPr/>
              </p:nvSpPr>
              <p:spPr>
                <a:xfrm>
                  <a:off x="3069681" y="2818685"/>
                  <a:ext cx="962597" cy="494421"/>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对象 9"/>
                <p:cNvSpPr txBox="1"/>
                <p:nvPr/>
              </p:nvSpPr>
              <p:spPr>
                <a:xfrm>
                  <a:off x="4801957" y="2723079"/>
                  <a:ext cx="4692621" cy="179374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nary>
                              <m:naryPr>
                                <m:ctrlPr>
                                  <a:rPr lang="zh-CN" altLang="en-US" i="1">
                                    <a:solidFill>
                                      <a:srgbClr val="000000"/>
                                    </a:solidFill>
                                    <a:latin typeface="Cambria Math" panose="02040503050406030204" pitchFamily="18" charset="0"/>
                                  </a:rPr>
                                </m:ctrlPr>
                              </m:naryPr>
                              <m: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sub>
                              <m:sup>
                                <m:r>
                                  <a:rPr lang="zh-CN" altLang="en-US" i="1">
                                    <a:solidFill>
                                      <a:srgbClr val="000000"/>
                                    </a:solidFill>
                                    <a:latin typeface="Cambria Math" panose="02040503050406030204" pitchFamily="18" charset="0"/>
                                  </a:rPr>
                                  <m:t>𝑡</m:t>
                                </m:r>
                              </m:sup>
                              <m:e>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𝜏</m:t>
                                    </m:r>
                                  </m:e>
                                </m:d>
                              </m:e>
                            </m:nary>
                            <m:r>
                              <a:rPr lang="zh-CN" altLang="en-US" i="1">
                                <a:solidFill>
                                  <a:srgbClr val="000000"/>
                                </a:solidFill>
                                <a:latin typeface="Cambria Math" panose="02040503050406030204" pitchFamily="18" charset="0"/>
                              </a:rPr>
                              <m:t>𝑑</m:t>
                            </m:r>
                            <m:r>
                              <a:rPr lang="zh-CN" altLang="en-US" i="1">
                                <a:solidFill>
                                  <a:srgbClr val="000000"/>
                                </a:solidFill>
                                <a:latin typeface="Cambria Math" panose="02040503050406030204" pitchFamily="18" charset="0"/>
                              </a:rPr>
                              <m:t>𝜏</m:t>
                            </m:r>
                          </m:sup>
                        </m:sSup>
                      </m:oMath>
                    </m:oMathPara>
                  </a14:m>
                  <a:endParaRPr lang="zh-CN" altLang="en-US" dirty="0"/>
                </a:p>
              </p:txBody>
            </p:sp>
          </mc:Choice>
          <mc:Fallback xmlns="">
            <p:sp>
              <p:nvSpPr>
                <p:cNvPr id="10" name="对象 9"/>
                <p:cNvSpPr txBox="1">
                  <a:spLocks noRot="1" noChangeAspect="1" noMove="1" noResize="1" noEditPoints="1" noAdjustHandles="1" noChangeArrowheads="1" noChangeShapeType="1" noTextEdit="1"/>
                </p:cNvSpPr>
                <p:nvPr/>
              </p:nvSpPr>
              <p:spPr>
                <a:xfrm>
                  <a:off x="4801957" y="2723079"/>
                  <a:ext cx="4692621" cy="1793748"/>
                </a:xfrm>
                <a:prstGeom prst="rect">
                  <a:avLst/>
                </a:prstGeom>
                <a:blipFill>
                  <a:blip r:embed="rId7"/>
                  <a:stretch>
                    <a:fillRect/>
                  </a:stretch>
                </a:blipFill>
              </p:spPr>
              <p:txBody>
                <a:bodyPr/>
                <a:lstStyle/>
                <a:p>
                  <a:r>
                    <a:rPr lang="zh-CN" altLang="en-US">
                      <a:noFill/>
                    </a:rPr>
                    <a:t> </a:t>
                  </a:r>
                </a:p>
              </p:txBody>
            </p:sp>
          </mc:Fallback>
        </mc:AlternateContent>
      </p:grpSp>
      <p:grpSp>
        <p:nvGrpSpPr>
          <p:cNvPr id="12" name="组合 11"/>
          <p:cNvGrpSpPr/>
          <p:nvPr/>
        </p:nvGrpSpPr>
        <p:grpSpPr>
          <a:xfrm>
            <a:off x="1062651" y="2740428"/>
            <a:ext cx="8757779" cy="2276736"/>
            <a:chOff x="1016102" y="2842349"/>
            <a:chExt cx="8757779" cy="2276736"/>
          </a:xfrm>
        </p:grpSpPr>
        <p:sp>
          <p:nvSpPr>
            <p:cNvPr id="30" name="矩形 29"/>
            <p:cNvSpPr/>
            <p:nvPr/>
          </p:nvSpPr>
          <p:spPr>
            <a:xfrm>
              <a:off x="1016102" y="2842349"/>
              <a:ext cx="7230667" cy="1966372"/>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特别的，当</a:t>
              </a:r>
              <a:r>
                <a:rPr lang="en-US" altLang="zh-CN" i="1"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en-US" altLang="zh-CN" i="1"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为对角矩阵时，则条件                      恒成立。在这种情况下，</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sz="1200"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为计算线性时变系统状态转移矩阵       提供了一种极为方便的办法。</a:t>
              </a:r>
            </a:p>
          </p:txBody>
        </p:sp>
        <mc:AlternateContent xmlns:mc="http://schemas.openxmlformats.org/markup-compatibility/2006" xmlns:a14="http://schemas.microsoft.com/office/drawing/2010/main">
          <mc:Choice Requires="a14">
            <p:sp>
              <p:nvSpPr>
                <p:cNvPr id="13" name="对象 12"/>
                <p:cNvSpPr txBox="1"/>
                <p:nvPr/>
              </p:nvSpPr>
              <p:spPr>
                <a:xfrm>
                  <a:off x="4965995" y="2944135"/>
                  <a:ext cx="2978040" cy="58373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1</m:t>
                                </m:r>
                              </m:sub>
                            </m:sSub>
                          </m:e>
                        </m:d>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2</m:t>
                                </m:r>
                              </m:sub>
                            </m:sSub>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2</m:t>
                                </m:r>
                              </m:sub>
                            </m:sSub>
                          </m:e>
                        </m:d>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1</m:t>
                                </m:r>
                              </m:sub>
                            </m:sSub>
                          </m:e>
                        </m:d>
                      </m:oMath>
                    </m:oMathPara>
                  </a14:m>
                  <a:endParaRPr lang="zh-CN" altLang="en-US" dirty="0"/>
                </a:p>
              </p:txBody>
            </p:sp>
          </mc:Choice>
          <mc:Fallback xmlns="">
            <p:sp>
              <p:nvSpPr>
                <p:cNvPr id="13" name="对象 12"/>
                <p:cNvSpPr txBox="1">
                  <a:spLocks noRot="1" noChangeAspect="1" noMove="1" noResize="1" noEditPoints="1" noAdjustHandles="1" noChangeArrowheads="1" noChangeShapeType="1" noTextEdit="1"/>
                </p:cNvSpPr>
                <p:nvPr/>
              </p:nvSpPr>
              <p:spPr>
                <a:xfrm>
                  <a:off x="4965995" y="2944135"/>
                  <a:ext cx="2978040" cy="583735"/>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对象 14"/>
                <p:cNvSpPr txBox="1"/>
                <p:nvPr/>
              </p:nvSpPr>
              <p:spPr>
                <a:xfrm>
                  <a:off x="1016102" y="3560860"/>
                  <a:ext cx="8757779" cy="155822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nary>
                              <m:naryPr>
                                <m:ctrlPr>
                                  <a:rPr lang="zh-CN" altLang="en-US" i="1">
                                    <a:solidFill>
                                      <a:srgbClr val="000000"/>
                                    </a:solidFill>
                                    <a:latin typeface="Cambria Math" panose="02040503050406030204" pitchFamily="18" charset="0"/>
                                  </a:rPr>
                                </m:ctrlPr>
                              </m:naryPr>
                              <m: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sub>
                              <m:sup>
                                <m:r>
                                  <a:rPr lang="zh-CN" altLang="en-US" i="1">
                                    <a:solidFill>
                                      <a:srgbClr val="000000"/>
                                    </a:solidFill>
                                    <a:latin typeface="Cambria Math" panose="02040503050406030204" pitchFamily="18" charset="0"/>
                                  </a:rPr>
                                  <m:t>𝑡</m:t>
                                </m:r>
                              </m:sup>
                              <m:e>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𝜏</m:t>
                                    </m:r>
                                  </m:e>
                                </m:d>
                                <m:r>
                                  <a:rPr lang="zh-CN" altLang="en-US" i="1">
                                    <a:solidFill>
                                      <a:srgbClr val="000000"/>
                                    </a:solidFill>
                                    <a:latin typeface="Cambria Math" panose="02040503050406030204" pitchFamily="18" charset="0"/>
                                  </a:rPr>
                                  <m:t>𝑑</m:t>
                                </m:r>
                                <m:r>
                                  <a:rPr lang="zh-CN" altLang="en-US" i="1">
                                    <a:solidFill>
                                      <a:srgbClr val="000000"/>
                                    </a:solidFill>
                                    <a:latin typeface="Cambria Math" panose="02040503050406030204" pitchFamily="18" charset="0"/>
                                  </a:rPr>
                                  <m:t>𝜏</m:t>
                                </m:r>
                              </m:e>
                            </m:nary>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𝐼</m:t>
                        </m:r>
                        <m:r>
                          <a:rPr lang="zh-CN" altLang="en-US" i="1">
                            <a:solidFill>
                              <a:srgbClr val="000000"/>
                            </a:solidFill>
                            <a:latin typeface="Cambria Math" panose="02040503050406030204" pitchFamily="18" charset="0"/>
                          </a:rPr>
                          <m:t>+</m:t>
                        </m:r>
                        <m:nary>
                          <m:naryPr>
                            <m:ctrlPr>
                              <a:rPr lang="zh-CN" altLang="en-US" i="1">
                                <a:solidFill>
                                  <a:srgbClr val="000000"/>
                                </a:solidFill>
                                <a:latin typeface="Cambria Math" panose="02040503050406030204" pitchFamily="18" charset="0"/>
                              </a:rPr>
                            </m:ctrlPr>
                          </m:naryPr>
                          <m: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sub>
                          <m:sup>
                            <m:r>
                              <a:rPr lang="zh-CN" altLang="en-US" i="1">
                                <a:solidFill>
                                  <a:srgbClr val="000000"/>
                                </a:solidFill>
                                <a:latin typeface="Cambria Math" panose="02040503050406030204" pitchFamily="18" charset="0"/>
                              </a:rPr>
                              <m:t>𝑡</m:t>
                            </m:r>
                          </m:sup>
                          <m:e>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𝜏</m:t>
                                </m:r>
                              </m:e>
                            </m:d>
                            <m:r>
                              <a:rPr lang="zh-CN" altLang="en-US" i="1">
                                <a:solidFill>
                                  <a:srgbClr val="000000"/>
                                </a:solidFill>
                                <a:latin typeface="Cambria Math" panose="02040503050406030204" pitchFamily="18" charset="0"/>
                              </a:rPr>
                              <m:t>𝑑</m:t>
                            </m:r>
                            <m:r>
                              <a:rPr lang="zh-CN" altLang="en-US" i="1">
                                <a:solidFill>
                                  <a:srgbClr val="000000"/>
                                </a:solidFill>
                                <a:latin typeface="Cambria Math" panose="02040503050406030204" pitchFamily="18" charset="0"/>
                              </a:rPr>
                              <m:t>𝜏</m:t>
                            </m:r>
                          </m:e>
                        </m:nary>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nary>
                                  <m:naryPr>
                                    <m:ctrlPr>
                                      <a:rPr lang="zh-CN" altLang="en-US" i="1">
                                        <a:solidFill>
                                          <a:srgbClr val="000000"/>
                                        </a:solidFill>
                                        <a:latin typeface="Cambria Math" panose="02040503050406030204" pitchFamily="18" charset="0"/>
                                      </a:rPr>
                                    </m:ctrlPr>
                                  </m:naryPr>
                                  <m: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sub>
                                  <m:sup>
                                    <m:r>
                                      <a:rPr lang="zh-CN" altLang="en-US" i="1">
                                        <a:solidFill>
                                          <a:srgbClr val="000000"/>
                                        </a:solidFill>
                                        <a:latin typeface="Cambria Math" panose="02040503050406030204" pitchFamily="18" charset="0"/>
                                      </a:rPr>
                                      <m:t>𝑡</m:t>
                                    </m:r>
                                  </m:sup>
                                  <m:e>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𝜏</m:t>
                                        </m:r>
                                      </m:e>
                                    </m:d>
                                    <m:r>
                                      <a:rPr lang="zh-CN" altLang="en-US" i="1">
                                        <a:solidFill>
                                          <a:srgbClr val="000000"/>
                                        </a:solidFill>
                                        <a:latin typeface="Cambria Math" panose="02040503050406030204" pitchFamily="18" charset="0"/>
                                      </a:rPr>
                                      <m:t>𝑑</m:t>
                                    </m:r>
                                    <m:r>
                                      <a:rPr lang="zh-CN" altLang="en-US" i="1">
                                        <a:solidFill>
                                          <a:srgbClr val="000000"/>
                                        </a:solidFill>
                                        <a:latin typeface="Cambria Math" panose="02040503050406030204" pitchFamily="18" charset="0"/>
                                      </a:rPr>
                                      <m:t>𝜏</m:t>
                                    </m:r>
                                  </m:e>
                                </m:nary>
                              </m:e>
                            </m:d>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3!</m:t>
                            </m:r>
                          </m:den>
                        </m:f>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nary>
                                  <m:naryPr>
                                    <m:ctrlPr>
                                      <a:rPr lang="zh-CN" altLang="en-US" i="1">
                                        <a:solidFill>
                                          <a:srgbClr val="000000"/>
                                        </a:solidFill>
                                        <a:latin typeface="Cambria Math" panose="02040503050406030204" pitchFamily="18" charset="0"/>
                                      </a:rPr>
                                    </m:ctrlPr>
                                  </m:naryPr>
                                  <m: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sub>
                                  <m:sup>
                                    <m:r>
                                      <a:rPr lang="zh-CN" altLang="en-US" i="1">
                                        <a:solidFill>
                                          <a:srgbClr val="000000"/>
                                        </a:solidFill>
                                        <a:latin typeface="Cambria Math" panose="02040503050406030204" pitchFamily="18" charset="0"/>
                                      </a:rPr>
                                      <m:t>𝑡</m:t>
                                    </m:r>
                                  </m:sup>
                                  <m:e>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𝜏</m:t>
                                        </m:r>
                                      </m:e>
                                    </m:d>
                                    <m:r>
                                      <a:rPr lang="zh-CN" altLang="en-US" i="1">
                                        <a:solidFill>
                                          <a:srgbClr val="000000"/>
                                        </a:solidFill>
                                        <a:latin typeface="Cambria Math" panose="02040503050406030204" pitchFamily="18" charset="0"/>
                                      </a:rPr>
                                      <m:t>𝑑</m:t>
                                    </m:r>
                                    <m:r>
                                      <a:rPr lang="zh-CN" altLang="en-US" i="1">
                                        <a:solidFill>
                                          <a:srgbClr val="000000"/>
                                        </a:solidFill>
                                        <a:latin typeface="Cambria Math" panose="02040503050406030204" pitchFamily="18" charset="0"/>
                                      </a:rPr>
                                      <m:t>𝜏</m:t>
                                    </m:r>
                                  </m:e>
                                </m:nary>
                              </m:e>
                            </m:d>
                          </m:e>
                          <m:sup>
                            <m:r>
                              <a:rPr lang="zh-CN" altLang="en-US" i="1">
                                <a:solidFill>
                                  <a:srgbClr val="000000"/>
                                </a:solidFill>
                                <a:latin typeface="Cambria Math" panose="02040503050406030204" pitchFamily="18" charset="0"/>
                              </a:rPr>
                              <m:t>3</m:t>
                            </m:r>
                          </m:sup>
                        </m:sSup>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15" name="对象 14"/>
                <p:cNvSpPr txBox="1">
                  <a:spLocks noRot="1" noChangeAspect="1" noMove="1" noResize="1" noEditPoints="1" noAdjustHandles="1" noChangeArrowheads="1" noChangeShapeType="1" noTextEdit="1"/>
                </p:cNvSpPr>
                <p:nvPr/>
              </p:nvSpPr>
              <p:spPr>
                <a:xfrm>
                  <a:off x="1016102" y="3560860"/>
                  <a:ext cx="8757779" cy="1558225"/>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对象 16"/>
                <p:cNvSpPr txBox="1"/>
                <p:nvPr/>
              </p:nvSpPr>
              <p:spPr>
                <a:xfrm>
                  <a:off x="4493836" y="4425034"/>
                  <a:ext cx="1547891" cy="69405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oMath>
                    </m:oMathPara>
                  </a14:m>
                  <a:endParaRPr lang="zh-CN" altLang="en-US" dirty="0"/>
                </a:p>
              </p:txBody>
            </p:sp>
          </mc:Choice>
          <mc:Fallback xmlns="">
            <p:sp>
              <p:nvSpPr>
                <p:cNvPr id="17" name="对象 16"/>
                <p:cNvSpPr txBox="1">
                  <a:spLocks noRot="1" noChangeAspect="1" noMove="1" noResize="1" noEditPoints="1" noAdjustHandles="1" noChangeArrowheads="1" noChangeShapeType="1" noTextEdit="1"/>
                </p:cNvSpPr>
                <p:nvPr/>
              </p:nvSpPr>
              <p:spPr>
                <a:xfrm>
                  <a:off x="4493836" y="4425034"/>
                  <a:ext cx="1547891" cy="694051"/>
                </a:xfrm>
                <a:prstGeom prst="rect">
                  <a:avLst/>
                </a:prstGeom>
                <a:blipFill>
                  <a:blip r:embed="rId10"/>
                  <a:stretch>
                    <a:fillRect/>
                  </a:stretch>
                </a:blipFill>
              </p:spPr>
              <p:txBody>
                <a:bodyPr/>
                <a:lstStyle/>
                <a:p>
                  <a:r>
                    <a:rPr lang="zh-CN" altLang="en-US">
                      <a:noFill/>
                    </a:rPr>
                    <a:t> </a:t>
                  </a:r>
                </a:p>
              </p:txBody>
            </p:sp>
          </mc:Fallback>
        </mc:AlternateContent>
      </p:grpSp>
      <p:grpSp>
        <p:nvGrpSpPr>
          <p:cNvPr id="19" name="组合 18"/>
          <p:cNvGrpSpPr/>
          <p:nvPr/>
        </p:nvGrpSpPr>
        <p:grpSpPr>
          <a:xfrm>
            <a:off x="467544" y="984549"/>
            <a:ext cx="6641767" cy="826382"/>
            <a:chOff x="784883" y="1002544"/>
            <a:chExt cx="6641767" cy="826382"/>
          </a:xfrm>
        </p:grpSpPr>
        <p:sp>
          <p:nvSpPr>
            <p:cNvPr id="20" name="矩形 19"/>
            <p:cNvSpPr/>
            <p:nvPr/>
          </p:nvSpPr>
          <p:spPr>
            <a:xfrm>
              <a:off x="784883" y="1078713"/>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1</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）矩阵</a:t>
              </a:r>
              <a:r>
                <a:rPr lang="en-US" altLang="zh-CN" i="1"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en-US" altLang="zh-CN" i="1"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与矩阵         可以交换</a:t>
              </a:r>
            </a:p>
          </p:txBody>
        </p:sp>
        <mc:AlternateContent xmlns:mc="http://schemas.openxmlformats.org/markup-compatibility/2006" xmlns:a14="http://schemas.microsoft.com/office/drawing/2010/main">
          <mc:Choice Requires="a14">
            <p:sp>
              <p:nvSpPr>
                <p:cNvPr id="21" name="对象 20"/>
                <p:cNvSpPr txBox="1"/>
                <p:nvPr/>
              </p:nvSpPr>
              <p:spPr>
                <a:xfrm>
                  <a:off x="3009018" y="1002544"/>
                  <a:ext cx="1534146" cy="82638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nary>
                          <m:naryPr>
                            <m:ctrlPr>
                              <a:rPr lang="zh-CN" altLang="en-US" i="1">
                                <a:solidFill>
                                  <a:srgbClr val="000000"/>
                                </a:solidFill>
                                <a:latin typeface="Cambria Math" panose="02040503050406030204" pitchFamily="18" charset="0"/>
                              </a:rPr>
                            </m:ctrlPr>
                          </m:naryPr>
                          <m: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sub>
                          <m:sup>
                            <m:r>
                              <a:rPr lang="zh-CN" altLang="en-US" i="1">
                                <a:solidFill>
                                  <a:srgbClr val="000000"/>
                                </a:solidFill>
                                <a:latin typeface="Cambria Math" panose="02040503050406030204" pitchFamily="18" charset="0"/>
                              </a:rPr>
                              <m:t>𝑡</m:t>
                            </m:r>
                          </m:sup>
                          <m:e>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𝜏</m:t>
                                </m:r>
                              </m:e>
                            </m:d>
                            <m:r>
                              <a:rPr lang="zh-CN" altLang="en-US" i="1">
                                <a:solidFill>
                                  <a:srgbClr val="000000"/>
                                </a:solidFill>
                                <a:latin typeface="Cambria Math" panose="02040503050406030204" pitchFamily="18" charset="0"/>
                              </a:rPr>
                              <m:t>𝑑</m:t>
                            </m:r>
                            <m:r>
                              <a:rPr lang="zh-CN" altLang="en-US" i="1">
                                <a:solidFill>
                                  <a:srgbClr val="000000"/>
                                </a:solidFill>
                                <a:latin typeface="Cambria Math" panose="02040503050406030204" pitchFamily="18" charset="0"/>
                              </a:rPr>
                              <m:t>𝜏</m:t>
                            </m:r>
                          </m:e>
                        </m:nary>
                      </m:oMath>
                    </m:oMathPara>
                  </a14:m>
                  <a:endParaRPr lang="zh-CN" altLang="en-US" dirty="0"/>
                </a:p>
              </p:txBody>
            </p:sp>
          </mc:Choice>
          <mc:Fallback xmlns="">
            <p:sp>
              <p:nvSpPr>
                <p:cNvPr id="21" name="对象 20"/>
                <p:cNvSpPr txBox="1">
                  <a:spLocks noRot="1" noChangeAspect="1" noMove="1" noResize="1" noEditPoints="1" noAdjustHandles="1" noChangeArrowheads="1" noChangeShapeType="1" noTextEdit="1"/>
                </p:cNvSpPr>
                <p:nvPr/>
              </p:nvSpPr>
              <p:spPr>
                <a:xfrm>
                  <a:off x="3009018" y="1002544"/>
                  <a:ext cx="1534146" cy="826382"/>
                </a:xfrm>
                <a:prstGeom prst="rect">
                  <a:avLst/>
                </a:prstGeom>
                <a:blipFill>
                  <a:blip r:embed="rId11"/>
                  <a:stretch>
                    <a:fillRect/>
                  </a:stretch>
                </a:blipFill>
              </p:spPr>
              <p:txBody>
                <a:bodyPr/>
                <a:lstStyle/>
                <a:p>
                  <a:r>
                    <a:rPr lang="zh-CN" alt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线性时变连续系统状态方程的解</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3" y="724901"/>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例题 </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2.17 </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设线性失时变系统齐次状态方程为</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3275856" y="1194727"/>
                <a:ext cx="2376264" cy="54598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3275856" y="1194727"/>
                <a:ext cx="2376264" cy="545983"/>
              </a:xfrm>
              <a:prstGeom prst="rect">
                <a:avLst/>
              </a:prstGeom>
              <a:blipFill>
                <a:blip r:embed="rId4"/>
                <a:stretch>
                  <a:fillRect/>
                </a:stretch>
              </a:blipFill>
            </p:spPr>
            <p:txBody>
              <a:bodyPr/>
              <a:lstStyle/>
              <a:p>
                <a:r>
                  <a:rPr lang="zh-CN" altLang="en-US">
                    <a:noFill/>
                  </a:rPr>
                  <a:t> </a:t>
                </a:r>
              </a:p>
            </p:txBody>
          </p:sp>
        </mc:Fallback>
      </mc:AlternateContent>
      <p:grpSp>
        <p:nvGrpSpPr>
          <p:cNvPr id="5" name="组合 4"/>
          <p:cNvGrpSpPr/>
          <p:nvPr/>
        </p:nvGrpSpPr>
        <p:grpSpPr>
          <a:xfrm>
            <a:off x="852654" y="1683904"/>
            <a:ext cx="6641767" cy="1180413"/>
            <a:chOff x="798349" y="2215827"/>
            <a:chExt cx="6641767" cy="1180413"/>
          </a:xfrm>
        </p:grpSpPr>
        <p:sp>
          <p:nvSpPr>
            <p:cNvPr id="29" name="矩形 28"/>
            <p:cNvSpPr/>
            <p:nvPr/>
          </p:nvSpPr>
          <p:spPr>
            <a:xfrm>
              <a:off x="798349" y="2215827"/>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式中：             试求该系统的状态转移矩阵</a:t>
              </a:r>
            </a:p>
          </p:txBody>
        </p:sp>
        <mc:AlternateContent xmlns:mc="http://schemas.openxmlformats.org/markup-compatibility/2006" xmlns:a14="http://schemas.microsoft.com/office/drawing/2010/main">
          <mc:Choice Requires="a14">
            <p:sp>
              <p:nvSpPr>
                <p:cNvPr id="4" name="对象 3"/>
                <p:cNvSpPr txBox="1"/>
                <p:nvPr/>
              </p:nvSpPr>
              <p:spPr>
                <a:xfrm>
                  <a:off x="1482067" y="2215827"/>
                  <a:ext cx="2317423" cy="118041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𝑡</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𝑡</m:t>
                                  </m:r>
                                </m:e>
                              </m:mr>
                            </m:m>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1482067" y="2215827"/>
                  <a:ext cx="2317423" cy="1180413"/>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对象 6"/>
                <p:cNvSpPr txBox="1"/>
                <p:nvPr/>
              </p:nvSpPr>
              <p:spPr>
                <a:xfrm>
                  <a:off x="5813839" y="2291996"/>
                  <a:ext cx="1211587" cy="73341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,0</m:t>
                            </m:r>
                          </m:e>
                        </m:d>
                      </m:oMath>
                    </m:oMathPara>
                  </a14:m>
                  <a:endParaRPr lang="zh-CN" altLang="en-US" dirty="0"/>
                </a:p>
              </p:txBody>
            </p:sp>
          </mc:Choice>
          <mc:Fallback xmlns="">
            <p:sp>
              <p:nvSpPr>
                <p:cNvPr id="7" name="对象 6"/>
                <p:cNvSpPr txBox="1">
                  <a:spLocks noRot="1" noChangeAspect="1" noMove="1" noResize="1" noEditPoints="1" noAdjustHandles="1" noChangeArrowheads="1" noChangeShapeType="1" noTextEdit="1"/>
                </p:cNvSpPr>
                <p:nvPr/>
              </p:nvSpPr>
              <p:spPr>
                <a:xfrm>
                  <a:off x="5813839" y="2291996"/>
                  <a:ext cx="1211587" cy="733418"/>
                </a:xfrm>
                <a:prstGeom prst="rect">
                  <a:avLst/>
                </a:prstGeom>
                <a:blipFill>
                  <a:blip r:embed="rId6"/>
                  <a:stretch>
                    <a:fillRect/>
                  </a:stretch>
                </a:blipFill>
              </p:spPr>
              <p:txBody>
                <a:bodyPr/>
                <a:lstStyle/>
                <a:p>
                  <a:r>
                    <a:rPr lang="zh-CN" altLang="en-US">
                      <a:noFill/>
                    </a:rPr>
                    <a:t> </a:t>
                  </a:r>
                </a:p>
              </p:txBody>
            </p:sp>
          </mc:Fallback>
        </mc:AlternateContent>
      </p:grpSp>
      <p:grpSp>
        <p:nvGrpSpPr>
          <p:cNvPr id="9" name="组合 8"/>
          <p:cNvGrpSpPr/>
          <p:nvPr/>
        </p:nvGrpSpPr>
        <p:grpSpPr>
          <a:xfrm>
            <a:off x="784883" y="2474129"/>
            <a:ext cx="6641767" cy="1139938"/>
            <a:chOff x="784883" y="2474129"/>
            <a:chExt cx="6641767" cy="1139938"/>
          </a:xfrm>
        </p:grpSpPr>
        <p:sp>
          <p:nvSpPr>
            <p:cNvPr id="30" name="矩形 29"/>
            <p:cNvSpPr/>
            <p:nvPr/>
          </p:nvSpPr>
          <p:spPr>
            <a:xfrm>
              <a:off x="784883" y="2474129"/>
              <a:ext cx="6641767" cy="858377"/>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解：已知该系统系数矩阵</a:t>
              </a:r>
              <a:r>
                <a:rPr lang="en-US" altLang="zh-CN" i="1"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en-US" altLang="zh-CN" i="1"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为对角线矩阵，满足条件，因此可以直接应用公式计算</a:t>
              </a:r>
            </a:p>
          </p:txBody>
        </p:sp>
        <mc:AlternateContent xmlns:mc="http://schemas.openxmlformats.org/markup-compatibility/2006" xmlns:a14="http://schemas.microsoft.com/office/drawing/2010/main">
          <mc:Choice Requires="a14">
            <p:sp>
              <p:nvSpPr>
                <p:cNvPr id="10" name="对象 9"/>
                <p:cNvSpPr txBox="1"/>
                <p:nvPr/>
              </p:nvSpPr>
              <p:spPr>
                <a:xfrm>
                  <a:off x="2927858" y="2959968"/>
                  <a:ext cx="1415033" cy="65409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,0</m:t>
                            </m:r>
                          </m:e>
                        </m:d>
                      </m:oMath>
                    </m:oMathPara>
                  </a14:m>
                  <a:endParaRPr lang="zh-CN" altLang="en-US" dirty="0"/>
                </a:p>
              </p:txBody>
            </p:sp>
          </mc:Choice>
          <mc:Fallback xmlns="">
            <p:sp>
              <p:nvSpPr>
                <p:cNvPr id="10" name="对象 9"/>
                <p:cNvSpPr txBox="1">
                  <a:spLocks noRot="1" noChangeAspect="1" noMove="1" noResize="1" noEditPoints="1" noAdjustHandles="1" noChangeArrowheads="1" noChangeShapeType="1" noTextEdit="1"/>
                </p:cNvSpPr>
                <p:nvPr/>
              </p:nvSpPr>
              <p:spPr>
                <a:xfrm>
                  <a:off x="2927858" y="2959968"/>
                  <a:ext cx="1415033" cy="654099"/>
                </a:xfrm>
                <a:prstGeom prst="rect">
                  <a:avLst/>
                </a:prstGeom>
                <a:blipFill>
                  <a:blip r:embed="rId7"/>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12" name="对象 11"/>
              <p:cNvSpPr txBox="1"/>
              <p:nvPr/>
            </p:nvSpPr>
            <p:spPr>
              <a:xfrm>
                <a:off x="899592" y="3368833"/>
                <a:ext cx="3749352" cy="115999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,0</m:t>
                          </m:r>
                        </m:e>
                      </m:d>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nary>
                            <m:naryP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𝑡</m:t>
                              </m:r>
                            </m:sup>
                            <m:e>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𝜏</m:t>
                                  </m:r>
                                </m:e>
                              </m:d>
                            </m:e>
                          </m:nary>
                          <m:r>
                            <a:rPr lang="zh-CN" altLang="en-US" i="1">
                              <a:solidFill>
                                <a:srgbClr val="000000"/>
                              </a:solidFill>
                              <a:latin typeface="Cambria Math" panose="02040503050406030204" pitchFamily="18" charset="0"/>
                            </a:rPr>
                            <m:t>𝑑</m:t>
                          </m:r>
                          <m:r>
                            <a:rPr lang="zh-CN" altLang="en-US" i="1">
                              <a:solidFill>
                                <a:srgbClr val="000000"/>
                              </a:solidFill>
                              <a:latin typeface="Cambria Math" panose="02040503050406030204" pitchFamily="18" charset="0"/>
                            </a:rPr>
                            <m:t>𝜏</m:t>
                          </m:r>
                        </m:sup>
                      </m:sSup>
                    </m:oMath>
                  </m:oMathPara>
                </a14:m>
                <a:endParaRPr lang="zh-CN" altLang="en-US" dirty="0"/>
              </a:p>
            </p:txBody>
          </p:sp>
        </mc:Choice>
        <mc:Fallback xmlns="">
          <p:sp>
            <p:nvSpPr>
              <p:cNvPr id="12" name="对象 11"/>
              <p:cNvSpPr txBox="1">
                <a:spLocks noRot="1" noChangeAspect="1" noMove="1" noResize="1" noEditPoints="1" noAdjustHandles="1" noChangeArrowheads="1" noChangeShapeType="1" noTextEdit="1"/>
              </p:cNvSpPr>
              <p:nvPr/>
            </p:nvSpPr>
            <p:spPr>
              <a:xfrm>
                <a:off x="899592" y="3368833"/>
                <a:ext cx="3749352" cy="1159991"/>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对象 13"/>
              <p:cNvSpPr txBox="1"/>
              <p:nvPr/>
            </p:nvSpPr>
            <p:spPr>
              <a:xfrm>
                <a:off x="1619672" y="3743804"/>
                <a:ext cx="7789341" cy="144636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𝐼</m:t>
                      </m:r>
                      <m:r>
                        <a:rPr lang="zh-CN" altLang="en-US" i="1">
                          <a:solidFill>
                            <a:srgbClr val="000000"/>
                          </a:solidFill>
                          <a:latin typeface="Cambria Math" panose="02040503050406030204" pitchFamily="18" charset="0"/>
                        </a:rPr>
                        <m:t>+</m:t>
                      </m:r>
                      <m:nary>
                        <m:naryP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𝑡</m:t>
                          </m:r>
                        </m:sup>
                        <m:e>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𝜏</m:t>
                              </m:r>
                            </m:e>
                          </m:d>
                          <m:r>
                            <a:rPr lang="zh-CN" altLang="en-US" i="1">
                              <a:solidFill>
                                <a:srgbClr val="000000"/>
                              </a:solidFill>
                              <a:latin typeface="Cambria Math" panose="02040503050406030204" pitchFamily="18" charset="0"/>
                            </a:rPr>
                            <m:t>𝑑</m:t>
                          </m:r>
                          <m:r>
                            <a:rPr lang="zh-CN" altLang="en-US" i="1">
                              <a:solidFill>
                                <a:srgbClr val="000000"/>
                              </a:solidFill>
                              <a:latin typeface="Cambria Math" panose="02040503050406030204" pitchFamily="18" charset="0"/>
                            </a:rPr>
                            <m:t>𝜏</m:t>
                          </m:r>
                        </m:e>
                      </m:nary>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d>
                            <m:dPr>
                              <m:begChr m:val="["/>
                              <m:endChr m:val="]"/>
                              <m:ctrlPr>
                                <a:rPr lang="zh-CN" altLang="en-US" i="1">
                                  <a:solidFill>
                                    <a:srgbClr val="000000"/>
                                  </a:solidFill>
                                  <a:latin typeface="Cambria Math" panose="02040503050406030204" pitchFamily="18" charset="0"/>
                                </a:rPr>
                              </m:ctrlPr>
                            </m:dPr>
                            <m:e>
                              <m:nary>
                                <m:naryP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𝑡</m:t>
                                  </m:r>
                                </m:sup>
                                <m:e>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𝜏</m:t>
                                      </m:r>
                                    </m:e>
                                  </m:d>
                                  <m:r>
                                    <a:rPr lang="zh-CN" altLang="en-US" i="1">
                                      <a:solidFill>
                                        <a:srgbClr val="000000"/>
                                      </a:solidFill>
                                      <a:latin typeface="Cambria Math" panose="02040503050406030204" pitchFamily="18" charset="0"/>
                                    </a:rPr>
                                    <m:t>𝑑</m:t>
                                  </m:r>
                                  <m:r>
                                    <a:rPr lang="zh-CN" altLang="en-US" i="1">
                                      <a:solidFill>
                                        <a:srgbClr val="000000"/>
                                      </a:solidFill>
                                      <a:latin typeface="Cambria Math" panose="02040503050406030204" pitchFamily="18" charset="0"/>
                                    </a:rPr>
                                    <m:t>𝜏</m:t>
                                  </m:r>
                                </m:e>
                              </m:nary>
                            </m:e>
                          </m:d>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3!</m:t>
                          </m:r>
                        </m:den>
                      </m:f>
                      <m:sSup>
                        <m:sSupPr>
                          <m:ctrlPr>
                            <a:rPr lang="zh-CN" altLang="en-US" i="1">
                              <a:solidFill>
                                <a:srgbClr val="000000"/>
                              </a:solidFill>
                              <a:latin typeface="Cambria Math" panose="02040503050406030204" pitchFamily="18" charset="0"/>
                            </a:rPr>
                          </m:ctrlPr>
                        </m:sSupPr>
                        <m:e>
                          <m:d>
                            <m:dPr>
                              <m:begChr m:val="["/>
                              <m:endChr m:val="]"/>
                              <m:ctrlPr>
                                <a:rPr lang="zh-CN" altLang="en-US" i="1">
                                  <a:solidFill>
                                    <a:srgbClr val="000000"/>
                                  </a:solidFill>
                                  <a:latin typeface="Cambria Math" panose="02040503050406030204" pitchFamily="18" charset="0"/>
                                </a:rPr>
                              </m:ctrlPr>
                            </m:dPr>
                            <m:e>
                              <m:nary>
                                <m:naryP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𝑡</m:t>
                                  </m:r>
                                </m:sup>
                                <m:e>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𝜏</m:t>
                                      </m:r>
                                    </m:e>
                                  </m:d>
                                  <m:r>
                                    <a:rPr lang="zh-CN" altLang="en-US" i="1">
                                      <a:solidFill>
                                        <a:srgbClr val="000000"/>
                                      </a:solidFill>
                                      <a:latin typeface="Cambria Math" panose="02040503050406030204" pitchFamily="18" charset="0"/>
                                    </a:rPr>
                                    <m:t>𝑑</m:t>
                                  </m:r>
                                  <m:r>
                                    <a:rPr lang="zh-CN" altLang="en-US" i="1">
                                      <a:solidFill>
                                        <a:srgbClr val="000000"/>
                                      </a:solidFill>
                                      <a:latin typeface="Cambria Math" panose="02040503050406030204" pitchFamily="18" charset="0"/>
                                    </a:rPr>
                                    <m:t>𝜏</m:t>
                                  </m:r>
                                </m:e>
                              </m:nary>
                            </m:e>
                          </m:d>
                        </m:e>
                        <m:sup>
                          <m:r>
                            <a:rPr lang="zh-CN" altLang="en-US" i="1">
                              <a:solidFill>
                                <a:srgbClr val="000000"/>
                              </a:solidFill>
                              <a:latin typeface="Cambria Math" panose="02040503050406030204" pitchFamily="18" charset="0"/>
                            </a:rPr>
                            <m:t>3</m:t>
                          </m:r>
                        </m:sup>
                      </m:sSup>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14" name="对象 13"/>
              <p:cNvSpPr txBox="1">
                <a:spLocks noRot="1" noChangeAspect="1" noMove="1" noResize="1" noEditPoints="1" noAdjustHandles="1" noChangeArrowheads="1" noChangeShapeType="1" noTextEdit="1"/>
              </p:cNvSpPr>
              <p:nvPr/>
            </p:nvSpPr>
            <p:spPr>
              <a:xfrm>
                <a:off x="1619672" y="3743804"/>
                <a:ext cx="7789341" cy="1446361"/>
              </a:xfrm>
              <a:prstGeom prst="rect">
                <a:avLst/>
              </a:prstGeom>
              <a:blipFill>
                <a:blip r:embed="rId9"/>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12" grpId="0"/>
      <p:bldP spid="1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线性时变连续系统状态方程的解</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1108075" y="987574"/>
                <a:ext cx="6920310" cy="244829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f>
                                  <m:fPr>
                                    <m:ctrlPr>
                                      <a:rPr lang="zh-CN" altLang="en-US" i="1">
                                        <a:solidFill>
                                          <a:srgbClr val="000000"/>
                                        </a:solidFill>
                                        <a:latin typeface="Cambria Math" panose="02040503050406030204" pitchFamily="18" charset="0"/>
                                      </a:rPr>
                                    </m:ctrlPr>
                                  </m:fPr>
                                  <m:num>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2</m:t>
                                        </m:r>
                                      </m:sup>
                                    </m:sSup>
                                  </m:num>
                                  <m:den>
                                    <m:r>
                                      <a:rPr lang="zh-CN" altLang="en-US" i="1">
                                        <a:solidFill>
                                          <a:srgbClr val="000000"/>
                                        </a:solidFill>
                                        <a:latin typeface="Cambria Math" panose="02040503050406030204" pitchFamily="18" charset="0"/>
                                      </a:rPr>
                                      <m:t>2</m:t>
                                    </m:r>
                                  </m:den>
                                </m:f>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f>
                                  <m:fPr>
                                    <m:ctrlPr>
                                      <a:rPr lang="zh-CN" altLang="en-US" i="1">
                                        <a:solidFill>
                                          <a:srgbClr val="000000"/>
                                        </a:solidFill>
                                        <a:latin typeface="Cambria Math" panose="02040503050406030204" pitchFamily="18" charset="0"/>
                                      </a:rPr>
                                    </m:ctrlPr>
                                  </m:fPr>
                                  <m:num>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2</m:t>
                                        </m:r>
                                      </m:sup>
                                    </m:sSup>
                                  </m:num>
                                  <m:den>
                                    <m:r>
                                      <a:rPr lang="zh-CN" altLang="en-US" i="1">
                                        <a:solidFill>
                                          <a:srgbClr val="000000"/>
                                        </a:solidFill>
                                        <a:latin typeface="Cambria Math" panose="02040503050406030204" pitchFamily="18" charset="0"/>
                                      </a:rPr>
                                      <m:t>2</m:t>
                                    </m:r>
                                  </m:den>
                                </m:f>
                              </m:e>
                            </m:mr>
                          </m:m>
                        </m:e>
                      </m:d>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f>
                                      <m:fPr>
                                        <m:ctrlPr>
                                          <a:rPr lang="zh-CN" altLang="en-US" i="1">
                                            <a:solidFill>
                                              <a:srgbClr val="000000"/>
                                            </a:solidFill>
                                            <a:latin typeface="Cambria Math" panose="02040503050406030204" pitchFamily="18" charset="0"/>
                                          </a:rPr>
                                        </m:ctrlPr>
                                      </m:fPr>
                                      <m:num>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2</m:t>
                                            </m:r>
                                          </m:sup>
                                        </m:sSup>
                                      </m:num>
                                      <m:den>
                                        <m:r>
                                          <a:rPr lang="zh-CN" altLang="en-US" i="1">
                                            <a:solidFill>
                                              <a:srgbClr val="000000"/>
                                            </a:solidFill>
                                            <a:latin typeface="Cambria Math" panose="02040503050406030204" pitchFamily="18" charset="0"/>
                                          </a:rPr>
                                          <m:t>2</m:t>
                                        </m:r>
                                      </m:den>
                                    </m:f>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f>
                                      <m:fPr>
                                        <m:ctrlPr>
                                          <a:rPr lang="zh-CN" altLang="en-US" i="1">
                                            <a:solidFill>
                                              <a:srgbClr val="000000"/>
                                            </a:solidFill>
                                            <a:latin typeface="Cambria Math" panose="02040503050406030204" pitchFamily="18" charset="0"/>
                                          </a:rPr>
                                        </m:ctrlPr>
                                      </m:fPr>
                                      <m:num>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2</m:t>
                                            </m:r>
                                          </m:sup>
                                        </m:sSup>
                                      </m:num>
                                      <m:den>
                                        <m:r>
                                          <a:rPr lang="zh-CN" altLang="en-US" i="1">
                                            <a:solidFill>
                                              <a:srgbClr val="000000"/>
                                            </a:solidFill>
                                            <a:latin typeface="Cambria Math" panose="02040503050406030204" pitchFamily="18" charset="0"/>
                                          </a:rPr>
                                          <m:t>2</m:t>
                                        </m:r>
                                      </m:den>
                                    </m:f>
                                  </m:e>
                                </m:mr>
                              </m:m>
                            </m:e>
                          </m:d>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6</m:t>
                          </m:r>
                        </m:den>
                      </m:f>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f>
                                      <m:fPr>
                                        <m:ctrlPr>
                                          <a:rPr lang="zh-CN" altLang="en-US" i="1">
                                            <a:solidFill>
                                              <a:srgbClr val="000000"/>
                                            </a:solidFill>
                                            <a:latin typeface="Cambria Math" panose="02040503050406030204" pitchFamily="18" charset="0"/>
                                          </a:rPr>
                                        </m:ctrlPr>
                                      </m:fPr>
                                      <m:num>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2</m:t>
                                            </m:r>
                                          </m:sup>
                                        </m:sSup>
                                      </m:num>
                                      <m:den>
                                        <m:r>
                                          <a:rPr lang="zh-CN" altLang="en-US" i="1">
                                            <a:solidFill>
                                              <a:srgbClr val="000000"/>
                                            </a:solidFill>
                                            <a:latin typeface="Cambria Math" panose="02040503050406030204" pitchFamily="18" charset="0"/>
                                          </a:rPr>
                                          <m:t>2</m:t>
                                        </m:r>
                                      </m:den>
                                    </m:f>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f>
                                      <m:fPr>
                                        <m:ctrlPr>
                                          <a:rPr lang="zh-CN" altLang="en-US" i="1">
                                            <a:solidFill>
                                              <a:srgbClr val="000000"/>
                                            </a:solidFill>
                                            <a:latin typeface="Cambria Math" panose="02040503050406030204" pitchFamily="18" charset="0"/>
                                          </a:rPr>
                                        </m:ctrlPr>
                                      </m:fPr>
                                      <m:num>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2</m:t>
                                            </m:r>
                                          </m:sup>
                                        </m:sSup>
                                      </m:num>
                                      <m:den>
                                        <m:r>
                                          <a:rPr lang="zh-CN" altLang="en-US" i="1">
                                            <a:solidFill>
                                              <a:srgbClr val="000000"/>
                                            </a:solidFill>
                                            <a:latin typeface="Cambria Math" panose="02040503050406030204" pitchFamily="18" charset="0"/>
                                          </a:rPr>
                                          <m:t>2</m:t>
                                        </m:r>
                                      </m:den>
                                    </m:f>
                                  </m:e>
                                </m:mr>
                              </m:m>
                            </m:e>
                          </m:d>
                        </m:e>
                        <m:sup>
                          <m:r>
                            <a:rPr lang="zh-CN" altLang="en-US" i="1">
                              <a:solidFill>
                                <a:srgbClr val="000000"/>
                              </a:solidFill>
                              <a:latin typeface="Cambria Math" panose="02040503050406030204" pitchFamily="18" charset="0"/>
                            </a:rPr>
                            <m:t>3</m:t>
                          </m:r>
                        </m:sup>
                      </m:sSup>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108075" y="987574"/>
                <a:ext cx="6920310" cy="244829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1120999" y="2859782"/>
                <a:ext cx="7633022" cy="275319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f>
                                  <m:fPr>
                                    <m:ctrlPr>
                                      <a:rPr lang="zh-CN" altLang="en-US" i="1">
                                        <a:solidFill>
                                          <a:srgbClr val="000000"/>
                                        </a:solidFill>
                                        <a:latin typeface="Cambria Math" panose="02040503050406030204" pitchFamily="18" charset="0"/>
                                      </a:rPr>
                                    </m:ctrlPr>
                                  </m:fPr>
                                  <m:num>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2</m:t>
                                        </m:r>
                                      </m:sup>
                                    </m:sSup>
                                  </m:num>
                                  <m:den>
                                    <m:r>
                                      <a:rPr lang="zh-CN" altLang="en-US" i="1">
                                        <a:solidFill>
                                          <a:srgbClr val="000000"/>
                                        </a:solidFill>
                                        <a:latin typeface="Cambria Math" panose="02040503050406030204" pitchFamily="18" charset="0"/>
                                      </a:rPr>
                                      <m:t>2</m:t>
                                    </m:r>
                                  </m:den>
                                </m:f>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4</m:t>
                                        </m:r>
                                      </m:sup>
                                    </m:sSup>
                                  </m:num>
                                  <m:den>
                                    <m:r>
                                      <a:rPr lang="zh-CN" altLang="en-US" i="1">
                                        <a:solidFill>
                                          <a:srgbClr val="000000"/>
                                        </a:solidFill>
                                        <a:latin typeface="Cambria Math" panose="02040503050406030204" pitchFamily="18" charset="0"/>
                                      </a:rPr>
                                      <m:t>8</m:t>
                                    </m:r>
                                  </m:den>
                                </m:f>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6</m:t>
                                        </m:r>
                                      </m:sup>
                                    </m:sSup>
                                  </m:num>
                                  <m:den>
                                    <m:r>
                                      <a:rPr lang="zh-CN" altLang="en-US" i="1">
                                        <a:solidFill>
                                          <a:srgbClr val="000000"/>
                                        </a:solidFill>
                                        <a:latin typeface="Cambria Math" panose="02040503050406030204" pitchFamily="18" charset="0"/>
                                      </a:rPr>
                                      <m:t>48</m:t>
                                    </m:r>
                                  </m:den>
                                </m:f>
                                <m:r>
                                  <a:rPr lang="zh-CN" altLang="en-US" i="1">
                                    <a:solidFill>
                                      <a:srgbClr val="000000"/>
                                    </a:solidFill>
                                    <a:latin typeface="Cambria Math" panose="02040503050406030204" pitchFamily="18" charset="0"/>
                                  </a:rPr>
                                  <m:t>+⋯</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f>
                                  <m:fPr>
                                    <m:ctrlPr>
                                      <a:rPr lang="zh-CN" altLang="en-US" i="1">
                                        <a:solidFill>
                                          <a:srgbClr val="000000"/>
                                        </a:solidFill>
                                        <a:latin typeface="Cambria Math" panose="02040503050406030204" pitchFamily="18" charset="0"/>
                                      </a:rPr>
                                    </m:ctrlPr>
                                  </m:fPr>
                                  <m:num>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2</m:t>
                                        </m:r>
                                      </m:sup>
                                    </m:sSup>
                                  </m:num>
                                  <m:den>
                                    <m:r>
                                      <a:rPr lang="zh-CN" altLang="en-US" i="1">
                                        <a:solidFill>
                                          <a:srgbClr val="000000"/>
                                        </a:solidFill>
                                        <a:latin typeface="Cambria Math" panose="02040503050406030204" pitchFamily="18" charset="0"/>
                                      </a:rPr>
                                      <m:t>2</m:t>
                                    </m:r>
                                  </m:den>
                                </m:f>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4</m:t>
                                        </m:r>
                                      </m:sup>
                                    </m:sSup>
                                  </m:num>
                                  <m:den>
                                    <m:r>
                                      <a:rPr lang="zh-CN" altLang="en-US" i="1">
                                        <a:solidFill>
                                          <a:srgbClr val="000000"/>
                                        </a:solidFill>
                                        <a:latin typeface="Cambria Math" panose="02040503050406030204" pitchFamily="18" charset="0"/>
                                      </a:rPr>
                                      <m:t>8</m:t>
                                    </m:r>
                                  </m:den>
                                </m:f>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6</m:t>
                                        </m:r>
                                      </m:sup>
                                    </m:sSup>
                                  </m:num>
                                  <m:den>
                                    <m:r>
                                      <a:rPr lang="zh-CN" altLang="en-US" i="1">
                                        <a:solidFill>
                                          <a:srgbClr val="000000"/>
                                        </a:solidFill>
                                        <a:latin typeface="Cambria Math" panose="02040503050406030204" pitchFamily="18" charset="0"/>
                                      </a:rPr>
                                      <m:t>48</m:t>
                                    </m:r>
                                  </m:den>
                                </m:f>
                                <m:r>
                                  <a:rPr lang="zh-CN" altLang="en-US" i="1">
                                    <a:solidFill>
                                      <a:srgbClr val="000000"/>
                                    </a:solidFill>
                                    <a:latin typeface="Cambria Math" panose="02040503050406030204" pitchFamily="18" charset="0"/>
                                  </a:rPr>
                                  <m:t>+⋯</m:t>
                                </m:r>
                              </m:e>
                            </m:mr>
                          </m:m>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1120999" y="2859782"/>
                <a:ext cx="7633022" cy="2753196"/>
              </a:xfrm>
              <a:prstGeom prst="rect">
                <a:avLst/>
              </a:prstGeom>
              <a:blipFill>
                <a:blip r:embed="rId5"/>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线性时变连续系统状态方程的解</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30" name="矩形 29"/>
          <p:cNvSpPr/>
          <p:nvPr/>
        </p:nvSpPr>
        <p:spPr>
          <a:xfrm>
            <a:off x="1043608" y="2575264"/>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解：对于该系统需先检验系数矩阵</a:t>
            </a:r>
            <a:r>
              <a:rPr lang="en-US" altLang="zh-CN" i="1"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en-US" altLang="zh-CN" i="1"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是否满足可交换条件，即</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pSp>
        <p:nvGrpSpPr>
          <p:cNvPr id="5" name="组合 4"/>
          <p:cNvGrpSpPr/>
          <p:nvPr/>
        </p:nvGrpSpPr>
        <p:grpSpPr>
          <a:xfrm>
            <a:off x="811426" y="667950"/>
            <a:ext cx="6665322" cy="2187749"/>
            <a:chOff x="811426" y="667950"/>
            <a:chExt cx="6665322" cy="2187749"/>
          </a:xfrm>
        </p:grpSpPr>
        <p:sp>
          <p:nvSpPr>
            <p:cNvPr id="75" name="矩形 74"/>
            <p:cNvSpPr/>
            <p:nvPr/>
          </p:nvSpPr>
          <p:spPr>
            <a:xfrm>
              <a:off x="811426" y="667950"/>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例题 </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2.18 </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某线性时变系统，其系数矩阵为</a:t>
              </a:r>
            </a:p>
          </p:txBody>
        </p:sp>
        <mc:AlternateContent xmlns:mc="http://schemas.openxmlformats.org/markup-compatibility/2006" xmlns:a14="http://schemas.microsoft.com/office/drawing/2010/main">
          <mc:Choice Requires="a14">
            <p:sp>
              <p:nvSpPr>
                <p:cNvPr id="2" name="对象 1"/>
                <p:cNvSpPr txBox="1"/>
                <p:nvPr/>
              </p:nvSpPr>
              <p:spPr>
                <a:xfrm>
                  <a:off x="3186311" y="1110828"/>
                  <a:ext cx="2771378" cy="139461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sin</m:t>
                                      </m:r>
                                    </m:fName>
                                    <m:e>
                                      <m:r>
                                        <a:rPr lang="zh-CN" altLang="en-US" i="1">
                                          <a:solidFill>
                                            <a:srgbClr val="000000"/>
                                          </a:solidFill>
                                          <a:latin typeface="Cambria Math" panose="02040503050406030204" pitchFamily="18" charset="0"/>
                                        </a:rPr>
                                        <m:t>𝜔</m:t>
                                      </m:r>
                                    </m:e>
                                  </m:func>
                                  <m:r>
                                    <a:rPr lang="zh-CN" altLang="en-US" i="1">
                                      <a:solidFill>
                                        <a:srgbClr val="000000"/>
                                      </a:solidFill>
                                      <a:latin typeface="Cambria Math" panose="02040503050406030204" pitchFamily="18" charset="0"/>
                                    </a:rPr>
                                    <m:t>𝑡</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3186311" y="1110828"/>
                  <a:ext cx="2771378" cy="1394618"/>
                </a:xfrm>
                <a:prstGeom prst="rect">
                  <a:avLst/>
                </a:prstGeom>
                <a:blipFill>
                  <a:blip r:embed="rId4"/>
                  <a:stretch>
                    <a:fillRect/>
                  </a:stretch>
                </a:blipFill>
              </p:spPr>
              <p:txBody>
                <a:bodyPr/>
                <a:lstStyle/>
                <a:p>
                  <a:r>
                    <a:rPr lang="zh-CN" altLang="en-US">
                      <a:noFill/>
                    </a:rPr>
                    <a:t> </a:t>
                  </a:r>
                </a:p>
              </p:txBody>
            </p:sp>
          </mc:Fallback>
        </mc:AlternateContent>
        <p:grpSp>
          <p:nvGrpSpPr>
            <p:cNvPr id="4" name="组合 3"/>
            <p:cNvGrpSpPr/>
            <p:nvPr/>
          </p:nvGrpSpPr>
          <p:grpSpPr>
            <a:xfrm>
              <a:off x="834981" y="1782133"/>
              <a:ext cx="6641767" cy="1073566"/>
              <a:chOff x="798349" y="2215827"/>
              <a:chExt cx="6641767" cy="1073566"/>
            </a:xfrm>
          </p:grpSpPr>
          <p:sp>
            <p:nvSpPr>
              <p:cNvPr id="29" name="矩形 28"/>
              <p:cNvSpPr/>
              <p:nvPr/>
            </p:nvSpPr>
            <p:spPr>
              <a:xfrm>
                <a:off x="798349" y="2215827"/>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    试求该系统的状态转移矩阵</a:t>
                </a:r>
              </a:p>
            </p:txBody>
          </p:sp>
          <mc:AlternateContent xmlns:mc="http://schemas.openxmlformats.org/markup-compatibility/2006" xmlns:a14="http://schemas.microsoft.com/office/drawing/2010/main">
            <mc:Choice Requires="a14">
              <p:sp>
                <p:nvSpPr>
                  <p:cNvPr id="6" name="对象 5"/>
                  <p:cNvSpPr txBox="1"/>
                  <p:nvPr/>
                </p:nvSpPr>
                <p:spPr>
                  <a:xfrm>
                    <a:off x="4073556" y="2303556"/>
                    <a:ext cx="1532309" cy="98583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oMath>
                      </m:oMathPara>
                    </a14:m>
                    <a:endParaRPr lang="zh-CN" altLang="en-US" dirty="0"/>
                  </a:p>
                </p:txBody>
              </p:sp>
            </mc:Choice>
            <mc:Fallback xmlns="">
              <p:sp>
                <p:nvSpPr>
                  <p:cNvPr id="6" name="对象 5"/>
                  <p:cNvSpPr txBox="1">
                    <a:spLocks noRot="1" noChangeAspect="1" noMove="1" noResize="1" noEditPoints="1" noAdjustHandles="1" noChangeArrowheads="1" noChangeShapeType="1" noTextEdit="1"/>
                  </p:cNvSpPr>
                  <p:nvPr/>
                </p:nvSpPr>
                <p:spPr>
                  <a:xfrm>
                    <a:off x="4073556" y="2303556"/>
                    <a:ext cx="1532309" cy="985837"/>
                  </a:xfrm>
                  <a:prstGeom prst="rect">
                    <a:avLst/>
                  </a:prstGeom>
                  <a:blipFill>
                    <a:blip r:embed="rId5"/>
                    <a:stretch>
                      <a:fillRect/>
                    </a:stretch>
                  </a:blipFill>
                </p:spPr>
                <p:txBody>
                  <a:bodyPr/>
                  <a:lstStyle/>
                  <a:p>
                    <a:r>
                      <a:rPr lang="zh-CN" altLang="en-US">
                        <a:noFill/>
                      </a:rPr>
                      <a:t> </a:t>
                    </a:r>
                  </a:p>
                </p:txBody>
              </p:sp>
            </mc:Fallback>
          </mc:AlternateContent>
        </p:grpSp>
      </p:grpSp>
      <mc:AlternateContent xmlns:mc="http://schemas.openxmlformats.org/markup-compatibility/2006" xmlns:a14="http://schemas.microsoft.com/office/drawing/2010/main">
        <mc:Choice Requires="a14">
          <p:sp>
            <p:nvSpPr>
              <p:cNvPr id="8" name="对象 7"/>
              <p:cNvSpPr txBox="1"/>
              <p:nvPr/>
            </p:nvSpPr>
            <p:spPr>
              <a:xfrm>
                <a:off x="1752147" y="3291830"/>
                <a:ext cx="6248389" cy="2189106"/>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1</m:t>
                              </m:r>
                            </m:sub>
                          </m:sSub>
                        </m:e>
                      </m:d>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2</m:t>
                              </m:r>
                            </m:sub>
                          </m:sSub>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sin</m:t>
                                    </m:r>
                                  </m:fName>
                                  <m:e>
                                    <m:r>
                                      <a:rPr lang="zh-CN" altLang="en-US" i="1">
                                        <a:solidFill>
                                          <a:srgbClr val="000000"/>
                                        </a:solidFill>
                                        <a:latin typeface="Cambria Math" panose="02040503050406030204" pitchFamily="18" charset="0"/>
                                      </a:rPr>
                                      <m:t>𝜔</m:t>
                                    </m:r>
                                  </m:e>
                                </m:func>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1</m:t>
                                    </m:r>
                                  </m:sub>
                                </m:sSub>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
                        </m:e>
                      </m:d>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sin</m:t>
                                    </m:r>
                                  </m:fName>
                                  <m:e>
                                    <m:r>
                                      <a:rPr lang="zh-CN" altLang="en-US" i="1">
                                        <a:solidFill>
                                          <a:srgbClr val="000000"/>
                                        </a:solidFill>
                                        <a:latin typeface="Cambria Math" panose="02040503050406030204" pitchFamily="18" charset="0"/>
                                      </a:rPr>
                                      <m:t>𝜔</m:t>
                                    </m:r>
                                  </m:e>
                                </m:func>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2</m:t>
                                    </m:r>
                                  </m:sub>
                                </m:sSub>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
                        </m:e>
                      </m:d>
                      <m:r>
                        <a:rPr lang="zh-CN" altLang="en-US" i="1">
                          <a:solidFill>
                            <a:srgbClr val="000000"/>
                          </a:solidFill>
                          <a:latin typeface="Cambria Math" panose="02040503050406030204" pitchFamily="18" charset="0"/>
                        </a:rPr>
                        <m:t>=0</m:t>
                      </m:r>
                    </m:oMath>
                    <m:oMath xmlns:m="http://schemas.openxmlformats.org/officeDocument/2006/math">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2</m:t>
                              </m:r>
                            </m:sub>
                          </m:sSub>
                        </m:e>
                      </m:d>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1</m:t>
                              </m:r>
                            </m:sub>
                          </m:sSub>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sin</m:t>
                                    </m:r>
                                  </m:fName>
                                  <m:e>
                                    <m:r>
                                      <a:rPr lang="zh-CN" altLang="en-US" i="1">
                                        <a:solidFill>
                                          <a:srgbClr val="000000"/>
                                        </a:solidFill>
                                        <a:latin typeface="Cambria Math" panose="02040503050406030204" pitchFamily="18" charset="0"/>
                                      </a:rPr>
                                      <m:t>𝜔</m:t>
                                    </m:r>
                                  </m:e>
                                </m:func>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2</m:t>
                                    </m:r>
                                  </m:sub>
                                </m:sSub>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
                        </m:e>
                      </m:d>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sin</m:t>
                                    </m:r>
                                  </m:fName>
                                  <m:e>
                                    <m:r>
                                      <a:rPr lang="zh-CN" altLang="en-US" i="1">
                                        <a:solidFill>
                                          <a:srgbClr val="000000"/>
                                        </a:solidFill>
                                        <a:latin typeface="Cambria Math" panose="02040503050406030204" pitchFamily="18" charset="0"/>
                                      </a:rPr>
                                      <m:t>𝜔</m:t>
                                    </m:r>
                                  </m:e>
                                </m:func>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1</m:t>
                                    </m:r>
                                  </m:sub>
                                </m:sSub>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
                        </m:e>
                      </m:d>
                      <m:r>
                        <a:rPr lang="zh-CN" altLang="en-US" i="1">
                          <a:solidFill>
                            <a:srgbClr val="000000"/>
                          </a:solidFill>
                          <a:latin typeface="Cambria Math" panose="02040503050406030204" pitchFamily="18" charset="0"/>
                        </a:rPr>
                        <m:t>=0</m:t>
                      </m:r>
                    </m:oMath>
                  </m:oMathPara>
                </a14:m>
                <a:endParaRPr lang="zh-CN" altLang="en-US" dirty="0"/>
              </a:p>
            </p:txBody>
          </p:sp>
        </mc:Choice>
        <mc:Fallback xmlns="">
          <p:sp>
            <p:nvSpPr>
              <p:cNvPr id="8" name="对象 7"/>
              <p:cNvSpPr txBox="1">
                <a:spLocks noRot="1" noChangeAspect="1" noMove="1" noResize="1" noEditPoints="1" noAdjustHandles="1" noChangeArrowheads="1" noChangeShapeType="1" noTextEdit="1"/>
              </p:cNvSpPr>
              <p:nvPr/>
            </p:nvSpPr>
            <p:spPr>
              <a:xfrm>
                <a:off x="1752147" y="3291830"/>
                <a:ext cx="6248389" cy="2189106"/>
              </a:xfrm>
              <a:prstGeom prst="rect">
                <a:avLst/>
              </a:prstGeom>
              <a:blipFill>
                <a:blip r:embed="rId6"/>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30"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8"/>
            <a:ext cx="388843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4" y="995808"/>
            <a:ext cx="978805"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所以有：</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sp>
        <p:nvSpPr>
          <p:cNvPr id="30" name="矩形 29"/>
          <p:cNvSpPr/>
          <p:nvPr/>
        </p:nvSpPr>
        <p:spPr>
          <a:xfrm>
            <a:off x="882561" y="4251052"/>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并且</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3002756" y="1030704"/>
                <a:ext cx="3138488" cy="331311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zh-CN" altLang="en-US" i="1" smtClean="0">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eqArr>
                                  <m:eqArrPr>
                                    <m:ctrlPr>
                                      <a:rPr lang="zh-CN" altLang="en-US" i="1">
                                        <a:solidFill>
                                          <a:srgbClr val="000000"/>
                                        </a:solidFill>
                                        <a:latin typeface="Cambria Math" panose="02040503050406030204" pitchFamily="18" charset="0"/>
                                      </a:rPr>
                                    </m:ctrlPr>
                                  </m:eqArr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𝑏</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𝑏</m:t>
                                        </m:r>
                                      </m:e>
                                      <m:sub>
                                        <m:r>
                                          <a:rPr lang="zh-CN" altLang="en-US" i="1">
                                            <a:solidFill>
                                              <a:srgbClr val="000000"/>
                                            </a:solidFill>
                                            <a:latin typeface="Cambria Math" panose="02040503050406030204" pitchFamily="18" charset="0"/>
                                          </a:rPr>
                                          <m:t>0</m:t>
                                        </m:r>
                                      </m:sub>
                                    </m:sSub>
                                  </m:e>
                                  <m:e>
                                    <m:r>
                                      <a:rPr lang="en-US" altLang="zh-CN" b="0" i="1" smtClean="0">
                                        <a:solidFill>
                                          <a:srgbClr val="000000"/>
                                        </a:solidFill>
                                        <a:latin typeface="Cambria Math" panose="02040503050406030204" pitchFamily="18" charset="0"/>
                                      </a:rPr>
                                      <m:t> </m:t>
                                    </m:r>
                                  </m:e>
                                </m:eqArr>
                              </m:e>
                            </m:mr>
                            <m:mr>
                              <m:e>
                                <m:eqArr>
                                  <m:eqArrPr>
                                    <m:ctrlPr>
                                      <a:rPr lang="zh-CN" altLang="en-US" i="1">
                                        <a:solidFill>
                                          <a:srgbClr val="000000"/>
                                        </a:solidFill>
                                        <a:latin typeface="Cambria Math" panose="02040503050406030204" pitchFamily="18" charset="0"/>
                                      </a:rPr>
                                    </m:ctrlPr>
                                  </m:eqArr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𝑏</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r>
                                      <a:rPr lang="zh-CN" altLang="en-US" i="1">
                                        <a:solidFill>
                                          <a:srgbClr val="000000"/>
                                        </a:solidFill>
                                        <a:latin typeface="Cambria Math" panose="02040503050406030204" pitchFamily="18" charset="0"/>
                                      </a:rPr>
                                      <m:t>𝐴</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𝑏</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𝐴</m:t>
                                        </m:r>
                                      </m:e>
                                      <m:sup>
                                        <m:r>
                                          <a:rPr lang="zh-CN" altLang="en-US" i="1">
                                            <a:solidFill>
                                              <a:srgbClr val="000000"/>
                                            </a:solidFill>
                                            <a:latin typeface="Cambria Math" panose="02040503050406030204" pitchFamily="18" charset="0"/>
                                          </a:rPr>
                                          <m:t>2</m:t>
                                        </m:r>
                                      </m:sup>
                                    </m:sSup>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𝑏</m:t>
                                        </m:r>
                                      </m:e>
                                      <m:sub>
                                        <m:r>
                                          <a:rPr lang="zh-CN" altLang="en-US" i="1">
                                            <a:solidFill>
                                              <a:srgbClr val="000000"/>
                                            </a:solidFill>
                                            <a:latin typeface="Cambria Math" panose="02040503050406030204" pitchFamily="18" charset="0"/>
                                          </a:rPr>
                                          <m:t>0</m:t>
                                        </m:r>
                                      </m:sub>
                                    </m:sSub>
                                  </m:e>
                                  <m:e>
                                    <m:r>
                                      <a:rPr lang="en-US" altLang="zh-CN" b="0" i="1" smtClean="0">
                                        <a:solidFill>
                                          <a:srgbClr val="000000"/>
                                        </a:solidFill>
                                        <a:latin typeface="Cambria Math" panose="02040503050406030204" pitchFamily="18" charset="0"/>
                                      </a:rPr>
                                      <m:t> </m:t>
                                    </m:r>
                                  </m:e>
                                </m:eqArr>
                              </m:e>
                            </m:m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𝑏</m:t>
                                    </m:r>
                                  </m:e>
                                  <m:sub>
                                    <m:r>
                                      <a:rPr lang="zh-CN" altLang="en-US" i="1">
                                        <a:solidFill>
                                          <a:srgbClr val="000000"/>
                                        </a:solidFill>
                                        <a:latin typeface="Cambria Math" panose="02040503050406030204" pitchFamily="18" charset="0"/>
                                      </a:rPr>
                                      <m:t>3</m:t>
                                    </m:r>
                                  </m:sub>
                                </m:sSub>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3</m:t>
                                    </m:r>
                                  </m:den>
                                </m:f>
                                <m:r>
                                  <a:rPr lang="zh-CN" altLang="en-US" i="1">
                                    <a:solidFill>
                                      <a:srgbClr val="000000"/>
                                    </a:solidFill>
                                    <a:latin typeface="Cambria Math" panose="02040503050406030204" pitchFamily="18" charset="0"/>
                                  </a:rPr>
                                  <m:t>𝐴</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𝑏</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3!</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𝐴</m:t>
                                    </m:r>
                                  </m:e>
                                  <m:sup>
                                    <m:r>
                                      <a:rPr lang="zh-CN" altLang="en-US" i="1">
                                        <a:solidFill>
                                          <a:srgbClr val="000000"/>
                                        </a:solidFill>
                                        <a:latin typeface="Cambria Math" panose="02040503050406030204" pitchFamily="18" charset="0"/>
                                      </a:rPr>
                                      <m:t>3</m:t>
                                    </m:r>
                                  </m:sup>
                                </m:sSup>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𝑏</m:t>
                                    </m:r>
                                  </m:e>
                                  <m:sub>
                                    <m:r>
                                      <a:rPr lang="zh-CN" altLang="en-US" i="1">
                                        <a:solidFill>
                                          <a:srgbClr val="000000"/>
                                        </a:solidFill>
                                        <a:latin typeface="Cambria Math" panose="02040503050406030204" pitchFamily="18" charset="0"/>
                                      </a:rPr>
                                      <m:t>0</m:t>
                                    </m:r>
                                  </m:sub>
                                </m:sSub>
                              </m:e>
                            </m:mr>
                            <m:mr>
                              <m:e>
                                <m:r>
                                  <a:rPr lang="zh-CN" altLang="en-US" i="1">
                                    <a:solidFill>
                                      <a:srgbClr val="000000"/>
                                    </a:solidFill>
                                    <a:latin typeface="Cambria Math" panose="02040503050406030204" pitchFamily="18" charset="0"/>
                                  </a:rPr>
                                  <m:t>⋮</m:t>
                                </m:r>
                              </m:e>
                            </m:m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𝑏</m:t>
                                    </m:r>
                                  </m:e>
                                  <m:sub>
                                    <m:r>
                                      <a:rPr lang="en-US" altLang="zh-CN" b="0" i="1" smtClean="0">
                                        <a:solidFill>
                                          <a:srgbClr val="000000"/>
                                        </a:solidFill>
                                        <a:latin typeface="Cambria Math" panose="02040503050406030204" pitchFamily="18" charset="0"/>
                                      </a:rPr>
                                      <m:t>𝑘</m:t>
                                    </m:r>
                                  </m:sub>
                                </m:sSub>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𝐴</m:t>
                                    </m:r>
                                  </m:e>
                                  <m:sup>
                                    <m:r>
                                      <a:rPr lang="en-US" altLang="zh-CN" b="0" i="1" smtClean="0">
                                        <a:solidFill>
                                          <a:srgbClr val="000000"/>
                                        </a:solidFill>
                                        <a:latin typeface="Cambria Math" panose="02040503050406030204" pitchFamily="18" charset="0"/>
                                      </a:rPr>
                                      <m:t>𝑘</m:t>
                                    </m:r>
                                  </m:sup>
                                </m:sSup>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𝑏</m:t>
                                    </m:r>
                                  </m:e>
                                  <m:sub>
                                    <m:r>
                                      <a:rPr lang="zh-CN" altLang="en-US" i="1">
                                        <a:solidFill>
                                          <a:srgbClr val="000000"/>
                                        </a:solidFill>
                                        <a:latin typeface="Cambria Math" panose="02040503050406030204" pitchFamily="18" charset="0"/>
                                      </a:rPr>
                                      <m:t>0</m:t>
                                    </m:r>
                                  </m:sub>
                                </m:sSub>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3002756" y="1030704"/>
                <a:ext cx="3138488" cy="3313112"/>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对象 2"/>
              <p:cNvSpPr txBox="1"/>
              <p:nvPr/>
            </p:nvSpPr>
            <p:spPr>
              <a:xfrm>
                <a:off x="1763689" y="4343816"/>
                <a:ext cx="1368425" cy="53816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(0)=</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𝑏</m:t>
                          </m:r>
                        </m:e>
                        <m:sub>
                          <m:r>
                            <a:rPr lang="zh-CN" altLang="en-US" i="1">
                              <a:solidFill>
                                <a:srgbClr val="000000"/>
                              </a:solidFill>
                              <a:latin typeface="Cambria Math" panose="02040503050406030204" pitchFamily="18" charset="0"/>
                            </a:rPr>
                            <m:t>0</m:t>
                          </m:r>
                        </m:sub>
                      </m:sSub>
                    </m:oMath>
                  </m:oMathPara>
                </a14:m>
                <a:endParaRPr lang="zh-CN" altLang="en-US" dirty="0"/>
              </a:p>
            </p:txBody>
          </p:sp>
        </mc:Choice>
        <mc:Fallback xmlns="">
          <p:sp>
            <p:nvSpPr>
              <p:cNvPr id="3" name="对象 2"/>
              <p:cNvSpPr txBox="1">
                <a:spLocks noRot="1" noChangeAspect="1" noMove="1" noResize="1" noEditPoints="1" noAdjustHandles="1" noChangeArrowheads="1" noChangeShapeType="1" noTextEdit="1"/>
              </p:cNvSpPr>
              <p:nvPr/>
            </p:nvSpPr>
            <p:spPr>
              <a:xfrm>
                <a:off x="1763689" y="4343816"/>
                <a:ext cx="1368425" cy="538162"/>
              </a:xfrm>
              <a:prstGeom prst="rect">
                <a:avLst/>
              </a:prstGeom>
              <a:blipFill rotWithShape="1">
                <a:blip r:embed="rId5"/>
                <a:stretch>
                  <a:fillRect l="-21" t="-77" r="21" b="18"/>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线性时变连续系统状态方程的解</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659320" y="542967"/>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满足可交换条件，因此该系统的状态转移矩阵可按公式计算，即</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512687" y="1151361"/>
                <a:ext cx="9127831" cy="208706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sty m:val="p"/>
                        </m:rPr>
                        <a:rPr lang="zh-CN" altLang="en-US" i="1" smtClean="0">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oMath>
                  </m:oMathPara>
                </a14:m>
                <a:endParaRPr lang="en-US" altLang="zh-CN" i="1" dirty="0">
                  <a:solidFill>
                    <a:srgbClr val="00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𝐼</m:t>
                      </m:r>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nary>
                            <m:naryPr>
                              <m:ctrlPr>
                                <a:rPr lang="zh-CN" altLang="en-US" i="1">
                                  <a:solidFill>
                                    <a:srgbClr val="000000"/>
                                  </a:solidFill>
                                  <a:latin typeface="Cambria Math" panose="02040503050406030204" pitchFamily="18" charset="0"/>
                                </a:rPr>
                              </m:ctrlPr>
                            </m:naryPr>
                            <m: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sub>
                            <m:sup>
                              <m:r>
                                <a:rPr lang="zh-CN" altLang="en-US" i="1">
                                  <a:solidFill>
                                    <a:srgbClr val="000000"/>
                                  </a:solidFill>
                                  <a:latin typeface="Cambria Math" panose="02040503050406030204" pitchFamily="18" charset="0"/>
                                </a:rPr>
                                <m:t>𝑡</m:t>
                              </m:r>
                            </m:sup>
                            <m:e>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sin</m:t>
                                            </m:r>
                                          </m:fName>
                                          <m:e>
                                            <m:r>
                                              <a:rPr lang="zh-CN" altLang="en-US" i="1">
                                                <a:solidFill>
                                                  <a:srgbClr val="000000"/>
                                                </a:solidFill>
                                                <a:latin typeface="Cambria Math" panose="02040503050406030204" pitchFamily="18" charset="0"/>
                                              </a:rPr>
                                              <m:t>𝜔</m:t>
                                            </m:r>
                                          </m:e>
                                        </m:func>
                                        <m:r>
                                          <a:rPr lang="zh-CN" altLang="en-US" i="1">
                                            <a:solidFill>
                                              <a:srgbClr val="000000"/>
                                            </a:solidFill>
                                            <a:latin typeface="Cambria Math" panose="02040503050406030204" pitchFamily="18" charset="0"/>
                                          </a:rPr>
                                          <m:t>𝜏</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
                                </m:e>
                              </m:d>
                              <m:r>
                                <a:rPr lang="zh-CN" altLang="en-US" i="1">
                                  <a:solidFill>
                                    <a:srgbClr val="000000"/>
                                  </a:solidFill>
                                  <a:latin typeface="Cambria Math" panose="02040503050406030204" pitchFamily="18" charset="0"/>
                                </a:rPr>
                                <m:t>𝑑</m:t>
                              </m:r>
                              <m:r>
                                <a:rPr lang="zh-CN" altLang="en-US" i="1">
                                  <a:solidFill>
                                    <a:srgbClr val="000000"/>
                                  </a:solidFill>
                                  <a:latin typeface="Cambria Math" panose="02040503050406030204" pitchFamily="18" charset="0"/>
                                </a:rPr>
                                <m:t>𝜏</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d>
                                <m:dPr>
                                  <m:ctrlPr>
                                    <a:rPr lang="zh-CN" altLang="en-US" i="1">
                                      <a:solidFill>
                                        <a:srgbClr val="000000"/>
                                      </a:solidFill>
                                      <a:latin typeface="Cambria Math" panose="02040503050406030204" pitchFamily="18" charset="0"/>
                                    </a:rPr>
                                  </m:ctrlPr>
                                </m:dPr>
                                <m:e>
                                  <m:nary>
                                    <m:naryPr>
                                      <m:ctrlPr>
                                        <a:rPr lang="zh-CN" altLang="en-US" i="1">
                                          <a:solidFill>
                                            <a:srgbClr val="000000"/>
                                          </a:solidFill>
                                          <a:latin typeface="Cambria Math" panose="02040503050406030204" pitchFamily="18" charset="0"/>
                                        </a:rPr>
                                      </m:ctrlPr>
                                    </m:naryPr>
                                    <m: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sub>
                                    <m:sup>
                                      <m:r>
                                        <a:rPr lang="zh-CN" altLang="en-US" i="1">
                                          <a:solidFill>
                                            <a:srgbClr val="000000"/>
                                          </a:solidFill>
                                          <a:latin typeface="Cambria Math" panose="02040503050406030204" pitchFamily="18" charset="0"/>
                                        </a:rPr>
                                        <m:t>𝑡</m:t>
                                      </m:r>
                                    </m:sup>
                                    <m:e>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sin</m:t>
                                                    </m:r>
                                                  </m:fName>
                                                  <m:e>
                                                    <m:r>
                                                      <a:rPr lang="zh-CN" altLang="en-US" i="1">
                                                        <a:solidFill>
                                                          <a:srgbClr val="000000"/>
                                                        </a:solidFill>
                                                        <a:latin typeface="Cambria Math" panose="02040503050406030204" pitchFamily="18" charset="0"/>
                                                      </a:rPr>
                                                      <m:t>𝜔</m:t>
                                                    </m:r>
                                                  </m:e>
                                                </m:func>
                                                <m:r>
                                                  <a:rPr lang="zh-CN" altLang="en-US" i="1">
                                                    <a:solidFill>
                                                      <a:srgbClr val="000000"/>
                                                    </a:solidFill>
                                                    <a:latin typeface="Cambria Math" panose="02040503050406030204" pitchFamily="18" charset="0"/>
                                                  </a:rPr>
                                                  <m:t>𝜏</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
                                        </m:e>
                                      </m:d>
                                    </m:e>
                                  </m:nary>
                                  <m:r>
                                    <a:rPr lang="zh-CN" altLang="en-US" i="1">
                                      <a:solidFill>
                                        <a:srgbClr val="000000"/>
                                      </a:solidFill>
                                      <a:latin typeface="Cambria Math" panose="02040503050406030204" pitchFamily="18" charset="0"/>
                                    </a:rPr>
                                    <m:t>𝑑</m:t>
                                  </m:r>
                                  <m:r>
                                    <a:rPr lang="zh-CN" altLang="en-US" i="1">
                                      <a:solidFill>
                                        <a:srgbClr val="000000"/>
                                      </a:solidFill>
                                      <a:latin typeface="Cambria Math" panose="02040503050406030204" pitchFamily="18" charset="0"/>
                                    </a:rPr>
                                    <m:t>𝜏</m:t>
                                  </m:r>
                                </m:e>
                              </m:d>
                            </m:e>
                          </m:nary>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3!</m:t>
                          </m:r>
                        </m:den>
                      </m:f>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nary>
                                <m:naryPr>
                                  <m:ctrlPr>
                                    <a:rPr lang="zh-CN" altLang="en-US" i="1">
                                      <a:solidFill>
                                        <a:srgbClr val="000000"/>
                                      </a:solidFill>
                                      <a:latin typeface="Cambria Math" panose="02040503050406030204" pitchFamily="18" charset="0"/>
                                    </a:rPr>
                                  </m:ctrlPr>
                                </m:naryPr>
                                <m: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sub>
                                <m:sup>
                                  <m:r>
                                    <a:rPr lang="zh-CN" altLang="en-US" i="1">
                                      <a:solidFill>
                                        <a:srgbClr val="000000"/>
                                      </a:solidFill>
                                      <a:latin typeface="Cambria Math" panose="02040503050406030204" pitchFamily="18" charset="0"/>
                                    </a:rPr>
                                    <m:t>𝑡</m:t>
                                  </m:r>
                                </m:sup>
                                <m:e>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sin</m:t>
                                                </m:r>
                                              </m:fName>
                                              <m:e>
                                                <m:r>
                                                  <a:rPr lang="zh-CN" altLang="en-US" i="1">
                                                    <a:solidFill>
                                                      <a:srgbClr val="000000"/>
                                                    </a:solidFill>
                                                    <a:latin typeface="Cambria Math" panose="02040503050406030204" pitchFamily="18" charset="0"/>
                                                  </a:rPr>
                                                  <m:t>𝜔</m:t>
                                                </m:r>
                                              </m:e>
                                            </m:func>
                                            <m:r>
                                              <a:rPr lang="zh-CN" altLang="en-US" i="1">
                                                <a:solidFill>
                                                  <a:srgbClr val="000000"/>
                                                </a:solidFill>
                                                <a:latin typeface="Cambria Math" panose="02040503050406030204" pitchFamily="18" charset="0"/>
                                              </a:rPr>
                                              <m:t>𝜏</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
                                    </m:e>
                                  </m:d>
                                </m:e>
                              </m:nary>
                              <m:r>
                                <a:rPr lang="zh-CN" altLang="en-US" i="1">
                                  <a:solidFill>
                                    <a:srgbClr val="000000"/>
                                  </a:solidFill>
                                  <a:latin typeface="Cambria Math" panose="02040503050406030204" pitchFamily="18" charset="0"/>
                                </a:rPr>
                                <m:t>𝑑</m:t>
                              </m:r>
                              <m:r>
                                <a:rPr lang="zh-CN" altLang="en-US" i="1">
                                  <a:solidFill>
                                    <a:srgbClr val="000000"/>
                                  </a:solidFill>
                                  <a:latin typeface="Cambria Math" panose="02040503050406030204" pitchFamily="18" charset="0"/>
                                </a:rPr>
                                <m:t>𝜏</m:t>
                              </m:r>
                            </m:e>
                          </m:d>
                        </m:e>
                        <m:sup>
                          <m:r>
                            <a:rPr lang="zh-CN" altLang="en-US" i="1">
                              <a:solidFill>
                                <a:srgbClr val="000000"/>
                              </a:solidFill>
                              <a:latin typeface="Cambria Math" panose="02040503050406030204" pitchFamily="18" charset="0"/>
                            </a:rPr>
                            <m:t>3</m:t>
                          </m:r>
                        </m:sup>
                      </m:sSup>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512687" y="1151361"/>
                <a:ext cx="9127831" cy="2087065"/>
              </a:xfrm>
              <a:prstGeom prst="rect">
                <a:avLst/>
              </a:prstGeom>
              <a:blipFill>
                <a:blip r:embed="rId4"/>
                <a:stretch>
                  <a:fillRect/>
                </a:stretch>
              </a:blipFill>
            </p:spPr>
            <p:txBody>
              <a:bodyPr/>
              <a:lstStyle/>
              <a:p>
                <a:r>
                  <a:rPr lang="zh-CN" altLang="en-US">
                    <a:noFill/>
                  </a:rPr>
                  <a:t> </a:t>
                </a:r>
              </a:p>
            </p:txBody>
          </p:sp>
        </mc:Fallback>
      </mc:AlternateContent>
      <p:grpSp>
        <p:nvGrpSpPr>
          <p:cNvPr id="4" name="组合 3"/>
          <p:cNvGrpSpPr/>
          <p:nvPr/>
        </p:nvGrpSpPr>
        <p:grpSpPr>
          <a:xfrm>
            <a:off x="650608" y="2283718"/>
            <a:ext cx="9393851" cy="2986705"/>
            <a:chOff x="650608" y="2283718"/>
            <a:chExt cx="9393851" cy="2986705"/>
          </a:xfrm>
        </p:grpSpPr>
        <p:sp>
          <p:nvSpPr>
            <p:cNvPr id="29" name="矩形 28"/>
            <p:cNvSpPr/>
            <p:nvPr/>
          </p:nvSpPr>
          <p:spPr>
            <a:xfrm>
              <a:off x="650608" y="2390539"/>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式中：</a:t>
              </a:r>
            </a:p>
          </p:txBody>
        </p:sp>
        <mc:AlternateContent xmlns:mc="http://schemas.openxmlformats.org/markup-compatibility/2006" xmlns:a14="http://schemas.microsoft.com/office/drawing/2010/main">
          <mc:Choice Requires="a14">
            <p:sp>
              <p:nvSpPr>
                <p:cNvPr id="5" name="对象 4"/>
                <p:cNvSpPr txBox="1"/>
                <p:nvPr/>
              </p:nvSpPr>
              <p:spPr>
                <a:xfrm>
                  <a:off x="1475656" y="2283718"/>
                  <a:ext cx="8568803" cy="298670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nary>
                          <m:naryPr>
                            <m:ctrlPr>
                              <a:rPr lang="zh-CN" altLang="en-US" i="1">
                                <a:solidFill>
                                  <a:srgbClr val="000000"/>
                                </a:solidFill>
                                <a:latin typeface="Cambria Math" panose="02040503050406030204" pitchFamily="18" charset="0"/>
                              </a:rPr>
                            </m:ctrlPr>
                          </m:naryPr>
                          <m: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sub>
                          <m:sup>
                            <m:r>
                              <a:rPr lang="zh-CN" altLang="en-US" i="1">
                                <a:solidFill>
                                  <a:srgbClr val="000000"/>
                                </a:solidFill>
                                <a:latin typeface="Cambria Math" panose="02040503050406030204" pitchFamily="18" charset="0"/>
                              </a:rPr>
                              <m:t>𝑡</m:t>
                            </m:r>
                          </m:sup>
                          <m:e>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sin</m:t>
                                          </m:r>
                                        </m:fName>
                                        <m:e>
                                          <m:r>
                                            <a:rPr lang="zh-CN" altLang="en-US" i="1">
                                              <a:solidFill>
                                                <a:srgbClr val="000000"/>
                                              </a:solidFill>
                                              <a:latin typeface="Cambria Math" panose="02040503050406030204" pitchFamily="18" charset="0"/>
                                            </a:rPr>
                                            <m:t>𝜔</m:t>
                                          </m:r>
                                        </m:e>
                                      </m:func>
                                      <m:r>
                                        <a:rPr lang="zh-CN" altLang="en-US" i="1">
                                          <a:solidFill>
                                            <a:srgbClr val="000000"/>
                                          </a:solidFill>
                                          <a:latin typeface="Cambria Math" panose="02040503050406030204" pitchFamily="18" charset="0"/>
                                        </a:rPr>
                                        <m:t>𝜏</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
                              </m:e>
                            </m:d>
                          </m:e>
                        </m:nary>
                        <m:r>
                          <a:rPr lang="zh-CN" altLang="en-US" i="1">
                            <a:solidFill>
                              <a:srgbClr val="000000"/>
                            </a:solidFill>
                            <a:latin typeface="Cambria Math" panose="02040503050406030204" pitchFamily="18" charset="0"/>
                          </a:rPr>
                          <m:t>𝑑</m:t>
                        </m:r>
                        <m:r>
                          <a:rPr lang="zh-CN" altLang="en-US" i="1">
                            <a:solidFill>
                              <a:srgbClr val="000000"/>
                            </a:solidFill>
                            <a:latin typeface="Cambria Math" panose="02040503050406030204" pitchFamily="18" charset="0"/>
                          </a:rPr>
                          <m:t>𝜏</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𝜔</m:t>
                                      </m:r>
                                    </m:den>
                                  </m:f>
                                  <m:d>
                                    <m:dPr>
                                      <m:ctrlPr>
                                        <a:rPr lang="zh-CN" altLang="en-US" i="1">
                                          <a:solidFill>
                                            <a:srgbClr val="000000"/>
                                          </a:solidFill>
                                          <a:latin typeface="Cambria Math" panose="02040503050406030204" pitchFamily="18" charset="0"/>
                                        </a:rPr>
                                      </m:ctrlPr>
                                    </m:dPr>
                                    <m:e>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cos</m:t>
                                          </m:r>
                                        </m:fName>
                                        <m:e>
                                          <m:r>
                                            <a:rPr lang="zh-CN" altLang="en-US" i="1">
                                              <a:solidFill>
                                                <a:srgbClr val="000000"/>
                                              </a:solidFill>
                                              <a:latin typeface="Cambria Math" panose="02040503050406030204" pitchFamily="18" charset="0"/>
                                            </a:rPr>
                                            <m:t>𝜔</m:t>
                                          </m:r>
                                        </m:e>
                                      </m:func>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m:t>
                                      </m:r>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cos</m:t>
                                          </m:r>
                                        </m:fName>
                                        <m:e>
                                          <m:r>
                                            <a:rPr lang="zh-CN" altLang="en-US" i="1">
                                              <a:solidFill>
                                                <a:srgbClr val="000000"/>
                                              </a:solidFill>
                                              <a:latin typeface="Cambria Math" panose="02040503050406030204" pitchFamily="18" charset="0"/>
                                            </a:rPr>
                                            <m:t>𝜔</m:t>
                                          </m:r>
                                        </m:e>
                                      </m:func>
                                      <m:r>
                                        <a:rPr lang="zh-CN" altLang="en-US" i="1">
                                          <a:solidFill>
                                            <a:srgbClr val="000000"/>
                                          </a:solidFill>
                                          <a:latin typeface="Cambria Math" panose="02040503050406030204" pitchFamily="18" charset="0"/>
                                        </a:rPr>
                                        <m:t>𝑡</m:t>
                                      </m:r>
                                    </m:e>
                                  </m:d>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
                          </m:e>
                        </m:d>
                      </m:oMath>
                      <m:oMath xmlns:m="http://schemas.openxmlformats.org/officeDocument/2006/math">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nary>
                                  <m:naryPr>
                                    <m:ctrlPr>
                                      <a:rPr lang="zh-CN" altLang="en-US" i="1">
                                        <a:solidFill>
                                          <a:srgbClr val="000000"/>
                                        </a:solidFill>
                                        <a:latin typeface="Cambria Math" panose="02040503050406030204" pitchFamily="18" charset="0"/>
                                      </a:rPr>
                                    </m:ctrlPr>
                                  </m:naryPr>
                                  <m: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sub>
                                  <m:sup>
                                    <m:r>
                                      <a:rPr lang="zh-CN" altLang="en-US" i="1">
                                        <a:solidFill>
                                          <a:srgbClr val="000000"/>
                                        </a:solidFill>
                                        <a:latin typeface="Cambria Math" panose="02040503050406030204" pitchFamily="18" charset="0"/>
                                      </a:rPr>
                                      <m:t>𝑡</m:t>
                                    </m:r>
                                  </m:sup>
                                  <m:e>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sin</m:t>
                                                  </m:r>
                                                </m:fName>
                                                <m:e>
                                                  <m:r>
                                                    <a:rPr lang="zh-CN" altLang="en-US" i="1">
                                                      <a:solidFill>
                                                        <a:srgbClr val="000000"/>
                                                      </a:solidFill>
                                                      <a:latin typeface="Cambria Math" panose="02040503050406030204" pitchFamily="18" charset="0"/>
                                                    </a:rPr>
                                                    <m:t>𝜔</m:t>
                                                  </m:r>
                                                </m:e>
                                              </m:func>
                                              <m:r>
                                                <a:rPr lang="zh-CN" altLang="en-US" i="1">
                                                  <a:solidFill>
                                                    <a:srgbClr val="000000"/>
                                                  </a:solidFill>
                                                  <a:latin typeface="Cambria Math" panose="02040503050406030204" pitchFamily="18" charset="0"/>
                                                </a:rPr>
                                                <m:t>𝑡</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
                                      </m:e>
                                    </m:d>
                                    <m:r>
                                      <a:rPr lang="zh-CN" altLang="en-US" i="1">
                                        <a:solidFill>
                                          <a:srgbClr val="000000"/>
                                        </a:solidFill>
                                        <a:latin typeface="Cambria Math" panose="02040503050406030204" pitchFamily="18" charset="0"/>
                                      </a:rPr>
                                      <m:t>𝑑</m:t>
                                    </m:r>
                                    <m:r>
                                      <a:rPr lang="zh-CN" altLang="en-US" i="1">
                                        <a:solidFill>
                                          <a:srgbClr val="000000"/>
                                        </a:solidFill>
                                        <a:latin typeface="Cambria Math" panose="02040503050406030204" pitchFamily="18" charset="0"/>
                                      </a:rPr>
                                      <m:t>𝜏</m:t>
                                    </m:r>
                                  </m:e>
                                </m:nary>
                              </m:e>
                            </m:d>
                          </m:e>
                          <m:sup>
                            <m:r>
                              <a:rPr lang="zh-CN" altLang="en-US" i="1">
                                <a:solidFill>
                                  <a:srgbClr val="000000"/>
                                </a:solidFill>
                                <a:latin typeface="Cambria Math" panose="02040503050406030204" pitchFamily="18" charset="0"/>
                              </a:rPr>
                              <m:t>𝑖</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𝜔</m:t>
                                          </m:r>
                                        </m:den>
                                      </m:f>
                                      <m:d>
                                        <m:dPr>
                                          <m:ctrlPr>
                                            <a:rPr lang="zh-CN" altLang="en-US" i="1">
                                              <a:solidFill>
                                                <a:srgbClr val="000000"/>
                                              </a:solidFill>
                                              <a:latin typeface="Cambria Math" panose="02040503050406030204" pitchFamily="18" charset="0"/>
                                            </a:rPr>
                                          </m:ctrlPr>
                                        </m:dPr>
                                        <m:e>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cos</m:t>
                                              </m:r>
                                            </m:fName>
                                            <m:e>
                                              <m:r>
                                                <a:rPr lang="zh-CN" altLang="en-US" i="1">
                                                  <a:solidFill>
                                                    <a:srgbClr val="000000"/>
                                                  </a:solidFill>
                                                  <a:latin typeface="Cambria Math" panose="02040503050406030204" pitchFamily="18" charset="0"/>
                                                </a:rPr>
                                                <m:t>𝜔</m:t>
                                              </m:r>
                                            </m:e>
                                          </m:func>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m:t>
                                          </m:r>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cos</m:t>
                                              </m:r>
                                            </m:fName>
                                            <m:e>
                                              <m:r>
                                                <a:rPr lang="zh-CN" altLang="en-US" i="1">
                                                  <a:solidFill>
                                                    <a:srgbClr val="000000"/>
                                                  </a:solidFill>
                                                  <a:latin typeface="Cambria Math" panose="02040503050406030204" pitchFamily="18" charset="0"/>
                                                </a:rPr>
                                                <m:t>𝜔</m:t>
                                              </m:r>
                                            </m:e>
                                          </m:func>
                                          <m:r>
                                            <a:rPr lang="zh-CN" altLang="en-US" i="1">
                                              <a:solidFill>
                                                <a:srgbClr val="000000"/>
                                              </a:solidFill>
                                              <a:latin typeface="Cambria Math" panose="02040503050406030204" pitchFamily="18" charset="0"/>
                                            </a:rPr>
                                            <m:t>𝑡</m:t>
                                          </m:r>
                                        </m:e>
                                      </m:d>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
                              </m:e>
                            </m:d>
                          </m:e>
                          <m:sup>
                            <m:r>
                              <a:rPr lang="zh-CN" altLang="en-US" i="1">
                                <a:solidFill>
                                  <a:srgbClr val="000000"/>
                                </a:solidFill>
                                <a:latin typeface="Cambria Math" panose="02040503050406030204" pitchFamily="18" charset="0"/>
                              </a:rPr>
                              <m:t>𝑖</m:t>
                            </m:r>
                          </m:sup>
                        </m:sSup>
                        <m:r>
                          <a:rPr lang="zh-CN" altLang="en-US" i="1">
                            <a:solidFill>
                              <a:srgbClr val="000000"/>
                            </a:solidFill>
                            <a:latin typeface="Cambria Math" panose="02040503050406030204" pitchFamily="18" charset="0"/>
                          </a:rPr>
                          <m:t>=0,(</m:t>
                        </m:r>
                        <m:r>
                          <a:rPr lang="zh-CN" altLang="en-US" i="1">
                            <a:solidFill>
                              <a:srgbClr val="000000"/>
                            </a:solidFill>
                            <a:latin typeface="Cambria Math" panose="02040503050406030204" pitchFamily="18" charset="0"/>
                          </a:rPr>
                          <m:t>𝑖</m:t>
                        </m:r>
                        <m:r>
                          <a:rPr lang="zh-CN" altLang="en-US" i="1">
                            <a:solidFill>
                              <a:srgbClr val="000000"/>
                            </a:solidFill>
                            <a:latin typeface="Cambria Math" panose="02040503050406030204" pitchFamily="18" charset="0"/>
                          </a:rPr>
                          <m:t>=2,3,⋯)</m:t>
                        </m:r>
                      </m:oMath>
                    </m:oMathPara>
                  </a14:m>
                  <a:endParaRPr lang="zh-CN" altLang="en-US" dirty="0"/>
                </a:p>
              </p:txBody>
            </p:sp>
          </mc:Choice>
          <mc:Fallback xmlns="">
            <p:sp>
              <p:nvSpPr>
                <p:cNvPr id="5" name="对象 4"/>
                <p:cNvSpPr txBox="1">
                  <a:spLocks noRot="1" noChangeAspect="1" noMove="1" noResize="1" noEditPoints="1" noAdjustHandles="1" noChangeArrowheads="1" noChangeShapeType="1" noTextEdit="1"/>
                </p:cNvSpPr>
                <p:nvPr/>
              </p:nvSpPr>
              <p:spPr>
                <a:xfrm>
                  <a:off x="1475656" y="2283718"/>
                  <a:ext cx="8568803" cy="2986705"/>
                </a:xfrm>
                <a:prstGeom prst="rect">
                  <a:avLst/>
                </a:prstGeom>
                <a:blipFill>
                  <a:blip r:embed="rId5"/>
                  <a:stretch>
                    <a:fillRect/>
                  </a:stretch>
                </a:blipFill>
              </p:spPr>
              <p:txBody>
                <a:bodyPr/>
                <a:lstStyle/>
                <a:p>
                  <a:r>
                    <a:rPr lang="zh-CN" altLang="en-US">
                      <a:noFill/>
                    </a:rPr>
                    <a:t> </a:t>
                  </a:r>
                </a:p>
              </p:txBody>
            </p:sp>
          </mc:Fallback>
        </mc:AlternateContent>
      </p:grpSp>
      <p:sp>
        <p:nvSpPr>
          <p:cNvPr id="12" name="矩形 11"/>
          <p:cNvSpPr/>
          <p:nvPr/>
        </p:nvSpPr>
        <p:spPr>
          <a:xfrm>
            <a:off x="650609" y="3830481"/>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因此可得</a:t>
            </a:r>
          </a:p>
        </p:txBody>
      </p:sp>
      <mc:AlternateContent xmlns:mc="http://schemas.openxmlformats.org/markup-compatibility/2006" xmlns:a14="http://schemas.microsoft.com/office/drawing/2010/main">
        <mc:Choice Requires="a14">
          <p:sp>
            <p:nvSpPr>
              <p:cNvPr id="7" name="对象 6"/>
              <p:cNvSpPr txBox="1"/>
              <p:nvPr/>
            </p:nvSpPr>
            <p:spPr>
              <a:xfrm>
                <a:off x="630266" y="4051920"/>
                <a:ext cx="9010252" cy="192432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𝐼</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𝜔</m:t>
                                    </m:r>
                                  </m:den>
                                </m:f>
                                <m:d>
                                  <m:dPr>
                                    <m:ctrlPr>
                                      <a:rPr lang="zh-CN" altLang="en-US" i="1">
                                        <a:solidFill>
                                          <a:srgbClr val="000000"/>
                                        </a:solidFill>
                                        <a:latin typeface="Cambria Math" panose="02040503050406030204" pitchFamily="18" charset="0"/>
                                      </a:rPr>
                                    </m:ctrlPr>
                                  </m:dPr>
                                  <m:e>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cos</m:t>
                                        </m:r>
                                      </m:fName>
                                      <m:e>
                                        <m:r>
                                          <a:rPr lang="zh-CN" altLang="en-US" i="1">
                                            <a:solidFill>
                                              <a:srgbClr val="000000"/>
                                            </a:solidFill>
                                            <a:latin typeface="Cambria Math" panose="02040503050406030204" pitchFamily="18" charset="0"/>
                                          </a:rPr>
                                          <m:t>𝜔</m:t>
                                        </m:r>
                                      </m:e>
                                    </m:func>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m:t>
                                    </m:r>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cos</m:t>
                                        </m:r>
                                      </m:fName>
                                      <m:e>
                                        <m:r>
                                          <a:rPr lang="zh-CN" altLang="en-US" i="1">
                                            <a:solidFill>
                                              <a:srgbClr val="000000"/>
                                            </a:solidFill>
                                            <a:latin typeface="Cambria Math" panose="02040503050406030204" pitchFamily="18" charset="0"/>
                                          </a:rPr>
                                          <m:t>𝜔</m:t>
                                        </m:r>
                                      </m:e>
                                    </m:func>
                                    <m:r>
                                      <a:rPr lang="zh-CN" altLang="en-US" i="1">
                                        <a:solidFill>
                                          <a:srgbClr val="000000"/>
                                        </a:solidFill>
                                        <a:latin typeface="Cambria Math" panose="02040503050406030204" pitchFamily="18" charset="0"/>
                                      </a:rPr>
                                      <m:t>𝑡</m:t>
                                    </m:r>
                                  </m:e>
                                </m:d>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𝜔</m:t>
                                    </m:r>
                                  </m:den>
                                </m:f>
                                <m:d>
                                  <m:dPr>
                                    <m:ctrlPr>
                                      <a:rPr lang="zh-CN" altLang="en-US" i="1">
                                        <a:solidFill>
                                          <a:srgbClr val="000000"/>
                                        </a:solidFill>
                                        <a:latin typeface="Cambria Math" panose="02040503050406030204" pitchFamily="18" charset="0"/>
                                      </a:rPr>
                                    </m:ctrlPr>
                                  </m:dPr>
                                  <m:e>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cos</m:t>
                                        </m:r>
                                      </m:fName>
                                      <m:e>
                                        <m:r>
                                          <a:rPr lang="zh-CN" altLang="en-US" i="1">
                                            <a:solidFill>
                                              <a:srgbClr val="000000"/>
                                            </a:solidFill>
                                            <a:latin typeface="Cambria Math" panose="02040503050406030204" pitchFamily="18" charset="0"/>
                                          </a:rPr>
                                          <m:t>𝜔</m:t>
                                        </m:r>
                                      </m:e>
                                    </m:func>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m:t>
                                    </m:r>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cos</m:t>
                                        </m:r>
                                      </m:fName>
                                      <m:e>
                                        <m:r>
                                          <a:rPr lang="zh-CN" altLang="en-US" i="1">
                                            <a:solidFill>
                                              <a:srgbClr val="000000"/>
                                            </a:solidFill>
                                            <a:latin typeface="Cambria Math" panose="02040503050406030204" pitchFamily="18" charset="0"/>
                                          </a:rPr>
                                          <m:t>𝜔</m:t>
                                        </m:r>
                                      </m:e>
                                    </m:func>
                                    <m:r>
                                      <a:rPr lang="zh-CN" altLang="en-US" i="1">
                                        <a:solidFill>
                                          <a:srgbClr val="000000"/>
                                        </a:solidFill>
                                        <a:latin typeface="Cambria Math" panose="02040503050406030204" pitchFamily="18" charset="0"/>
                                      </a:rPr>
                                      <m:t>𝑡</m:t>
                                    </m:r>
                                  </m:e>
                                </m:d>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
                        </m:e>
                      </m:d>
                    </m:oMath>
                  </m:oMathPara>
                </a14:m>
                <a:endParaRPr lang="zh-CN" altLang="en-US" dirty="0"/>
              </a:p>
            </p:txBody>
          </p:sp>
        </mc:Choice>
        <mc:Fallback xmlns="">
          <p:sp>
            <p:nvSpPr>
              <p:cNvPr id="7" name="对象 6"/>
              <p:cNvSpPr txBox="1">
                <a:spLocks noRot="1" noChangeAspect="1" noMove="1" noResize="1" noEditPoints="1" noAdjustHandles="1" noChangeArrowheads="1" noChangeShapeType="1" noTextEdit="1"/>
              </p:cNvSpPr>
              <p:nvPr/>
            </p:nvSpPr>
            <p:spPr>
              <a:xfrm>
                <a:off x="630266" y="4051920"/>
                <a:ext cx="9010252" cy="1924322"/>
              </a:xfrm>
              <a:prstGeom prst="rect">
                <a:avLst/>
              </a:prstGeom>
              <a:blipFill>
                <a:blip r:embed="rId6"/>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12" grpId="0"/>
      <p:bldP spid="7"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线性时变连续系统状态方程的解</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29" name="矩形 28"/>
          <p:cNvSpPr/>
          <p:nvPr/>
        </p:nvSpPr>
        <p:spPr>
          <a:xfrm>
            <a:off x="784882" y="1139198"/>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给定初始状态      时，对式          两边取积分得：</a:t>
            </a:r>
          </a:p>
        </p:txBody>
      </p:sp>
      <p:sp>
        <p:nvSpPr>
          <p:cNvPr id="30" name="矩形 29"/>
          <p:cNvSpPr/>
          <p:nvPr/>
        </p:nvSpPr>
        <p:spPr>
          <a:xfrm>
            <a:off x="784881" y="2247261"/>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经过反复运用逐次逼近法，可得</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pSp>
        <p:nvGrpSpPr>
          <p:cNvPr id="9" name="组合 8"/>
          <p:cNvGrpSpPr/>
          <p:nvPr/>
        </p:nvGrpSpPr>
        <p:grpSpPr>
          <a:xfrm>
            <a:off x="784882" y="543174"/>
            <a:ext cx="6641767" cy="2129029"/>
            <a:chOff x="784883" y="979479"/>
            <a:chExt cx="6641767" cy="2129029"/>
          </a:xfrm>
        </p:grpSpPr>
        <p:sp>
          <p:nvSpPr>
            <p:cNvPr id="10" name="矩形 9"/>
            <p:cNvSpPr/>
            <p:nvPr/>
          </p:nvSpPr>
          <p:spPr>
            <a:xfrm>
              <a:off x="784883" y="1078713"/>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）矩阵</a:t>
              </a:r>
              <a:r>
                <a:rPr lang="en-US" altLang="zh-CN" i="1"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en-US" altLang="zh-CN" i="1"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与矩阵          不可以交换</a:t>
              </a:r>
            </a:p>
          </p:txBody>
        </p:sp>
        <mc:AlternateContent xmlns:mc="http://schemas.openxmlformats.org/markup-compatibility/2006" xmlns:a14="http://schemas.microsoft.com/office/drawing/2010/main">
          <mc:Choice Requires="a14">
            <p:sp>
              <p:nvSpPr>
                <p:cNvPr id="11" name="对象 10"/>
                <p:cNvSpPr txBox="1"/>
                <p:nvPr/>
              </p:nvSpPr>
              <p:spPr>
                <a:xfrm>
                  <a:off x="3051597" y="979479"/>
                  <a:ext cx="3436590" cy="212902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nary>
                          <m:naryPr>
                            <m:ctrlPr>
                              <a:rPr lang="zh-CN" altLang="en-US" i="1">
                                <a:solidFill>
                                  <a:srgbClr val="000000"/>
                                </a:solidFill>
                                <a:latin typeface="Cambria Math" panose="02040503050406030204" pitchFamily="18" charset="0"/>
                              </a:rPr>
                            </m:ctrlPr>
                          </m:naryPr>
                          <m: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sub>
                          <m:sup>
                            <m:r>
                              <a:rPr lang="zh-CN" altLang="en-US" i="1">
                                <a:solidFill>
                                  <a:srgbClr val="000000"/>
                                </a:solidFill>
                                <a:latin typeface="Cambria Math" panose="02040503050406030204" pitchFamily="18" charset="0"/>
                              </a:rPr>
                              <m:t>𝑡</m:t>
                            </m:r>
                          </m:sup>
                          <m:e>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𝜏</m:t>
                                </m:r>
                              </m:e>
                            </m:d>
                            <m:r>
                              <a:rPr lang="zh-CN" altLang="en-US" i="1">
                                <a:solidFill>
                                  <a:srgbClr val="000000"/>
                                </a:solidFill>
                                <a:latin typeface="Cambria Math" panose="02040503050406030204" pitchFamily="18" charset="0"/>
                              </a:rPr>
                              <m:t>𝑑</m:t>
                            </m:r>
                            <m:r>
                              <a:rPr lang="zh-CN" altLang="en-US" i="1">
                                <a:solidFill>
                                  <a:srgbClr val="000000"/>
                                </a:solidFill>
                                <a:latin typeface="Cambria Math" panose="02040503050406030204" pitchFamily="18" charset="0"/>
                              </a:rPr>
                              <m:t>𝜏</m:t>
                            </m:r>
                          </m:e>
                        </m:nary>
                      </m:oMath>
                    </m:oMathPara>
                  </a14:m>
                  <a:endParaRPr lang="zh-CN" altLang="en-US" dirty="0"/>
                </a:p>
              </p:txBody>
            </p:sp>
          </mc:Choice>
          <mc:Fallback xmlns="">
            <p:sp>
              <p:nvSpPr>
                <p:cNvPr id="11" name="对象 10"/>
                <p:cNvSpPr txBox="1">
                  <a:spLocks noRot="1" noChangeAspect="1" noMove="1" noResize="1" noEditPoints="1" noAdjustHandles="1" noChangeArrowheads="1" noChangeShapeType="1" noTextEdit="1"/>
                </p:cNvSpPr>
                <p:nvPr/>
              </p:nvSpPr>
              <p:spPr>
                <a:xfrm>
                  <a:off x="3051597" y="979479"/>
                  <a:ext cx="3436590" cy="2129029"/>
                </a:xfrm>
                <a:prstGeom prst="rect">
                  <a:avLst/>
                </a:prstGeom>
                <a:blipFill>
                  <a:blip r:embed="rId4"/>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2" name="对象 1"/>
              <p:cNvSpPr txBox="1"/>
              <p:nvPr/>
            </p:nvSpPr>
            <p:spPr>
              <a:xfrm>
                <a:off x="2247178" y="1216199"/>
                <a:ext cx="1171575" cy="110331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247178" y="1216199"/>
                <a:ext cx="1171575" cy="1103313"/>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3861836" y="1224127"/>
                <a:ext cx="3165822" cy="185105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𝑥</m:t>
                      </m:r>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3861836" y="1224127"/>
                <a:ext cx="3165822" cy="1851059"/>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对象 5"/>
              <p:cNvSpPr txBox="1"/>
              <p:nvPr/>
            </p:nvSpPr>
            <p:spPr>
              <a:xfrm>
                <a:off x="2220320" y="1528366"/>
                <a:ext cx="7516812" cy="394248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m:t>
                      </m:r>
                      <m:nary>
                        <m:naryPr>
                          <m:ctrlPr>
                            <a:rPr lang="zh-CN" altLang="en-US" i="1">
                              <a:solidFill>
                                <a:srgbClr val="000000"/>
                              </a:solidFill>
                              <a:latin typeface="Cambria Math" panose="02040503050406030204" pitchFamily="18" charset="0"/>
                            </a:rPr>
                          </m:ctrlPr>
                        </m:naryPr>
                        <m: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sub>
                        <m:sup>
                          <m:r>
                            <a:rPr lang="zh-CN" altLang="en-US" i="1">
                              <a:solidFill>
                                <a:srgbClr val="000000"/>
                              </a:solidFill>
                              <a:latin typeface="Cambria Math" panose="02040503050406030204" pitchFamily="18" charset="0"/>
                            </a:rPr>
                            <m:t>𝑡</m:t>
                          </m:r>
                        </m:sup>
                        <m:e>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𝜏</m:t>
                              </m:r>
                            </m:e>
                          </m:d>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𝜏</m:t>
                              </m:r>
                            </m:e>
                          </m:d>
                          <m:r>
                            <a:rPr lang="zh-CN" altLang="en-US" i="1">
                              <a:solidFill>
                                <a:srgbClr val="000000"/>
                              </a:solidFill>
                              <a:latin typeface="Cambria Math" panose="02040503050406030204" pitchFamily="18" charset="0"/>
                            </a:rPr>
                            <m:t>𝑑</m:t>
                          </m:r>
                          <m:r>
                            <a:rPr lang="zh-CN" altLang="en-US" i="1">
                              <a:solidFill>
                                <a:srgbClr val="000000"/>
                              </a:solidFill>
                              <a:latin typeface="Cambria Math" panose="02040503050406030204" pitchFamily="18" charset="0"/>
                            </a:rPr>
                            <m:t>𝜏</m:t>
                          </m:r>
                        </m:e>
                      </m:nary>
                    </m:oMath>
                  </m:oMathPara>
                </a14:m>
                <a:endParaRPr lang="zh-CN" altLang="en-US" dirty="0"/>
              </a:p>
            </p:txBody>
          </p:sp>
        </mc:Choice>
        <mc:Fallback xmlns="">
          <p:sp>
            <p:nvSpPr>
              <p:cNvPr id="6" name="对象 5"/>
              <p:cNvSpPr txBox="1">
                <a:spLocks noRot="1" noChangeAspect="1" noMove="1" noResize="1" noEditPoints="1" noAdjustHandles="1" noChangeArrowheads="1" noChangeShapeType="1" noTextEdit="1"/>
              </p:cNvSpPr>
              <p:nvPr/>
            </p:nvSpPr>
            <p:spPr>
              <a:xfrm>
                <a:off x="2220320" y="1528366"/>
                <a:ext cx="7516812" cy="3942481"/>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对象 7"/>
              <p:cNvSpPr txBox="1"/>
              <p:nvPr/>
            </p:nvSpPr>
            <p:spPr>
              <a:xfrm>
                <a:off x="1042988" y="2747963"/>
                <a:ext cx="7561460" cy="148919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𝐼</m:t>
                          </m:r>
                          <m:r>
                            <a:rPr lang="zh-CN" altLang="en-US" i="1">
                              <a:solidFill>
                                <a:srgbClr val="000000"/>
                              </a:solidFill>
                              <a:latin typeface="Cambria Math" panose="02040503050406030204" pitchFamily="18" charset="0"/>
                            </a:rPr>
                            <m:t>+</m:t>
                          </m:r>
                          <m:nary>
                            <m:naryPr>
                              <m:ctrlPr>
                                <a:rPr lang="zh-CN" altLang="en-US" i="1">
                                  <a:solidFill>
                                    <a:srgbClr val="000000"/>
                                  </a:solidFill>
                                  <a:latin typeface="Cambria Math" panose="02040503050406030204" pitchFamily="18" charset="0"/>
                                </a:rPr>
                              </m:ctrlPr>
                            </m:naryPr>
                            <m: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sub>
                            <m:sup>
                              <m:r>
                                <a:rPr lang="zh-CN" altLang="en-US" i="1">
                                  <a:solidFill>
                                    <a:srgbClr val="000000"/>
                                  </a:solidFill>
                                  <a:latin typeface="Cambria Math" panose="02040503050406030204" pitchFamily="18" charset="0"/>
                                </a:rPr>
                                <m:t>𝑡</m:t>
                              </m:r>
                            </m:sup>
                            <m:e>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𝜏</m:t>
                                      </m:r>
                                    </m:e>
                                    <m:sub>
                                      <m:r>
                                        <a:rPr lang="zh-CN" altLang="en-US" i="1">
                                          <a:solidFill>
                                            <a:srgbClr val="000000"/>
                                          </a:solidFill>
                                          <a:latin typeface="Cambria Math" panose="02040503050406030204" pitchFamily="18" charset="0"/>
                                        </a:rPr>
                                        <m:t>1</m:t>
                                      </m:r>
                                    </m:sub>
                                  </m:sSub>
                                </m:e>
                              </m:d>
                              <m:r>
                                <a:rPr lang="zh-CN" altLang="en-US" i="1">
                                  <a:solidFill>
                                    <a:srgbClr val="000000"/>
                                  </a:solidFill>
                                  <a:latin typeface="Cambria Math" panose="02040503050406030204" pitchFamily="18" charset="0"/>
                                </a:rPr>
                                <m:t>𝑑</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𝜏</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nary>
                                <m:naryPr>
                                  <m:ctrlPr>
                                    <a:rPr lang="zh-CN" altLang="en-US" i="1">
                                      <a:solidFill>
                                        <a:srgbClr val="000000"/>
                                      </a:solidFill>
                                      <a:latin typeface="Cambria Math" panose="02040503050406030204" pitchFamily="18" charset="0"/>
                                    </a:rPr>
                                  </m:ctrlPr>
                                </m:naryPr>
                                <m: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sub>
                                <m:sup>
                                  <m:r>
                                    <a:rPr lang="zh-CN" altLang="en-US" i="1">
                                      <a:solidFill>
                                        <a:srgbClr val="000000"/>
                                      </a:solidFill>
                                      <a:latin typeface="Cambria Math" panose="02040503050406030204" pitchFamily="18" charset="0"/>
                                    </a:rPr>
                                    <m:t>𝑡</m:t>
                                  </m:r>
                                </m:sup>
                                <m:e>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𝜏</m:t>
                                          </m:r>
                                        </m:e>
                                        <m:sub>
                                          <m:r>
                                            <a:rPr lang="zh-CN" altLang="en-US" i="1">
                                              <a:solidFill>
                                                <a:srgbClr val="000000"/>
                                              </a:solidFill>
                                              <a:latin typeface="Cambria Math" panose="02040503050406030204" pitchFamily="18" charset="0"/>
                                            </a:rPr>
                                            <m:t>1</m:t>
                                          </m:r>
                                        </m:sub>
                                      </m:sSub>
                                    </m:e>
                                  </m:d>
                                </m:e>
                              </m:nary>
                              <m:nary>
                                <m:naryPr>
                                  <m:ctrlPr>
                                    <a:rPr lang="zh-CN" altLang="en-US" i="1">
                                      <a:solidFill>
                                        <a:srgbClr val="000000"/>
                                      </a:solidFill>
                                      <a:latin typeface="Cambria Math" panose="02040503050406030204" pitchFamily="18" charset="0"/>
                                    </a:rPr>
                                  </m:ctrlPr>
                                </m:naryPr>
                                <m: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sub>
                                <m:sup>
                                  <m:r>
                                    <a:rPr lang="zh-CN" altLang="en-US" i="1">
                                      <a:solidFill>
                                        <a:srgbClr val="000000"/>
                                      </a:solidFill>
                                      <a:latin typeface="Cambria Math" panose="02040503050406030204" pitchFamily="18" charset="0"/>
                                    </a:rPr>
                                    <m:t>𝑡</m:t>
                                  </m:r>
                                </m:sup>
                                <m:e>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𝜏</m:t>
                                          </m:r>
                                        </m:e>
                                        <m:sub>
                                          <m:r>
                                            <a:rPr lang="zh-CN" altLang="en-US" i="1">
                                              <a:solidFill>
                                                <a:srgbClr val="000000"/>
                                              </a:solidFill>
                                              <a:latin typeface="Cambria Math" panose="02040503050406030204" pitchFamily="18" charset="0"/>
                                            </a:rPr>
                                            <m:t>1</m:t>
                                          </m:r>
                                        </m:sub>
                                      </m:sSub>
                                    </m:e>
                                  </m:d>
                                </m:e>
                              </m:nary>
                              <m:r>
                                <a:rPr lang="zh-CN" altLang="en-US" i="1">
                                  <a:solidFill>
                                    <a:srgbClr val="000000"/>
                                  </a:solidFill>
                                  <a:latin typeface="Cambria Math" panose="02040503050406030204" pitchFamily="18" charset="0"/>
                                </a:rPr>
                                <m:t>𝑑</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𝜏</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𝑑</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𝜏</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e>
                          </m:nary>
                        </m:e>
                      </m:d>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oMath>
                  </m:oMathPara>
                </a14:m>
                <a:endParaRPr lang="zh-CN" altLang="en-US" dirty="0"/>
              </a:p>
            </p:txBody>
          </p:sp>
        </mc:Choice>
        <mc:Fallback xmlns="">
          <p:sp>
            <p:nvSpPr>
              <p:cNvPr id="8" name="对象 7"/>
              <p:cNvSpPr txBox="1">
                <a:spLocks noRot="1" noChangeAspect="1" noMove="1" noResize="1" noEditPoints="1" noAdjustHandles="1" noChangeArrowheads="1" noChangeShapeType="1" noTextEdit="1"/>
              </p:cNvSpPr>
              <p:nvPr/>
            </p:nvSpPr>
            <p:spPr>
              <a:xfrm>
                <a:off x="1042988" y="2747963"/>
                <a:ext cx="7561460" cy="1489198"/>
              </a:xfrm>
              <a:prstGeom prst="rect">
                <a:avLst/>
              </a:prstGeom>
              <a:blipFill>
                <a:blip r:embed="rId8"/>
                <a:stretch>
                  <a:fillRect/>
                </a:stretch>
              </a:blipFill>
            </p:spPr>
            <p:txBody>
              <a:bodyPr/>
              <a:lstStyle/>
              <a:p>
                <a:r>
                  <a:rPr lang="zh-CN" altLang="en-US">
                    <a:noFill/>
                  </a:rPr>
                  <a:t> </a:t>
                </a:r>
              </a:p>
            </p:txBody>
          </p:sp>
        </mc:Fallback>
      </mc:AlternateContent>
      <p:grpSp>
        <p:nvGrpSpPr>
          <p:cNvPr id="13" name="组合 12"/>
          <p:cNvGrpSpPr/>
          <p:nvPr/>
        </p:nvGrpSpPr>
        <p:grpSpPr>
          <a:xfrm>
            <a:off x="784881" y="3499607"/>
            <a:ext cx="6641767" cy="580442"/>
            <a:chOff x="784881" y="3499607"/>
            <a:chExt cx="6641767" cy="580442"/>
          </a:xfrm>
        </p:grpSpPr>
        <p:sp>
          <p:nvSpPr>
            <p:cNvPr id="16" name="矩形 15"/>
            <p:cNvSpPr/>
            <p:nvPr/>
          </p:nvSpPr>
          <p:spPr>
            <a:xfrm>
              <a:off x="784881" y="3499607"/>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将上式中得无穷级数记为         ，即</a:t>
              </a:r>
            </a:p>
          </p:txBody>
        </p:sp>
        <mc:AlternateContent xmlns:mc="http://schemas.openxmlformats.org/markup-compatibility/2006" xmlns:a14="http://schemas.microsoft.com/office/drawing/2010/main">
          <mc:Choice Requires="a14">
            <p:sp>
              <p:nvSpPr>
                <p:cNvPr id="14" name="对象 13"/>
                <p:cNvSpPr txBox="1"/>
                <p:nvPr/>
              </p:nvSpPr>
              <p:spPr>
                <a:xfrm>
                  <a:off x="3418753" y="3584749"/>
                  <a:ext cx="966787" cy="49530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oMath>
                    </m:oMathPara>
                  </a14:m>
                  <a:endParaRPr lang="zh-CN" altLang="en-US" dirty="0"/>
                </a:p>
              </p:txBody>
            </p:sp>
          </mc:Choice>
          <mc:Fallback xmlns="">
            <p:sp>
              <p:nvSpPr>
                <p:cNvPr id="14" name="对象 13"/>
                <p:cNvSpPr txBox="1">
                  <a:spLocks noRot="1" noChangeAspect="1" noMove="1" noResize="1" noEditPoints="1" noAdjustHandles="1" noChangeArrowheads="1" noChangeShapeType="1" noTextEdit="1"/>
                </p:cNvSpPr>
                <p:nvPr/>
              </p:nvSpPr>
              <p:spPr>
                <a:xfrm>
                  <a:off x="3418753" y="3584749"/>
                  <a:ext cx="966787" cy="495300"/>
                </a:xfrm>
                <a:prstGeom prst="rect">
                  <a:avLst/>
                </a:prstGeom>
                <a:blipFill>
                  <a:blip r:embed="rId9"/>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17" name="对象 16"/>
              <p:cNvSpPr txBox="1"/>
              <p:nvPr/>
            </p:nvSpPr>
            <p:spPr>
              <a:xfrm>
                <a:off x="1042988" y="4038153"/>
                <a:ext cx="7516812" cy="113030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𝐼</m:t>
                      </m:r>
                      <m:r>
                        <a:rPr lang="zh-CN" altLang="en-US" i="1">
                          <a:solidFill>
                            <a:srgbClr val="000000"/>
                          </a:solidFill>
                          <a:latin typeface="Cambria Math" panose="02040503050406030204" pitchFamily="18" charset="0"/>
                        </a:rPr>
                        <m:t>+</m:t>
                      </m:r>
                      <m:nary>
                        <m:naryPr>
                          <m:ctrlPr>
                            <a:rPr lang="zh-CN" altLang="en-US" i="1">
                              <a:solidFill>
                                <a:srgbClr val="000000"/>
                              </a:solidFill>
                              <a:latin typeface="Cambria Math" panose="02040503050406030204" pitchFamily="18" charset="0"/>
                            </a:rPr>
                          </m:ctrlPr>
                        </m:naryPr>
                        <m: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sub>
                        <m:sup>
                          <m:r>
                            <a:rPr lang="zh-CN" altLang="en-US" i="1">
                              <a:solidFill>
                                <a:srgbClr val="000000"/>
                              </a:solidFill>
                              <a:latin typeface="Cambria Math" panose="02040503050406030204" pitchFamily="18" charset="0"/>
                            </a:rPr>
                            <m:t>𝑡</m:t>
                          </m:r>
                        </m:sup>
                        <m:e>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𝜏</m:t>
                                  </m:r>
                                </m:e>
                                <m:sub>
                                  <m:r>
                                    <a:rPr lang="zh-CN" altLang="en-US" i="1">
                                      <a:solidFill>
                                        <a:srgbClr val="000000"/>
                                      </a:solidFill>
                                      <a:latin typeface="Cambria Math" panose="02040503050406030204" pitchFamily="18" charset="0"/>
                                    </a:rPr>
                                    <m:t>1</m:t>
                                  </m:r>
                                </m:sub>
                              </m:sSub>
                            </m:e>
                          </m:d>
                          <m:r>
                            <a:rPr lang="zh-CN" altLang="en-US" i="1">
                              <a:solidFill>
                                <a:srgbClr val="000000"/>
                              </a:solidFill>
                              <a:latin typeface="Cambria Math" panose="02040503050406030204" pitchFamily="18" charset="0"/>
                            </a:rPr>
                            <m:t>𝑑</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𝜏</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nary>
                            <m:naryPr>
                              <m:ctrlPr>
                                <a:rPr lang="zh-CN" altLang="en-US" i="1">
                                  <a:solidFill>
                                    <a:srgbClr val="000000"/>
                                  </a:solidFill>
                                  <a:latin typeface="Cambria Math" panose="02040503050406030204" pitchFamily="18" charset="0"/>
                                </a:rPr>
                              </m:ctrlPr>
                            </m:naryPr>
                            <m: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sub>
                            <m:sup>
                              <m:r>
                                <a:rPr lang="zh-CN" altLang="en-US" i="1">
                                  <a:solidFill>
                                    <a:srgbClr val="000000"/>
                                  </a:solidFill>
                                  <a:latin typeface="Cambria Math" panose="02040503050406030204" pitchFamily="18" charset="0"/>
                                </a:rPr>
                                <m:t>𝑡</m:t>
                              </m:r>
                            </m:sup>
                            <m:e>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𝜏</m:t>
                                      </m:r>
                                    </m:e>
                                    <m:sub>
                                      <m:r>
                                        <a:rPr lang="zh-CN" altLang="en-US" i="1">
                                          <a:solidFill>
                                            <a:srgbClr val="000000"/>
                                          </a:solidFill>
                                          <a:latin typeface="Cambria Math" panose="02040503050406030204" pitchFamily="18" charset="0"/>
                                        </a:rPr>
                                        <m:t>1</m:t>
                                      </m:r>
                                    </m:sub>
                                  </m:sSub>
                                </m:e>
                              </m:d>
                            </m:e>
                          </m:nary>
                          <m:nary>
                            <m:naryPr>
                              <m:ctrlPr>
                                <a:rPr lang="zh-CN" altLang="en-US" i="1">
                                  <a:solidFill>
                                    <a:srgbClr val="000000"/>
                                  </a:solidFill>
                                  <a:latin typeface="Cambria Math" panose="02040503050406030204" pitchFamily="18" charset="0"/>
                                </a:rPr>
                              </m:ctrlPr>
                            </m:naryPr>
                            <m: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sub>
                            <m:sup>
                              <m:r>
                                <a:rPr lang="zh-CN" altLang="en-US" i="1">
                                  <a:solidFill>
                                    <a:srgbClr val="000000"/>
                                  </a:solidFill>
                                  <a:latin typeface="Cambria Math" panose="02040503050406030204" pitchFamily="18" charset="0"/>
                                </a:rPr>
                                <m:t>𝑡</m:t>
                              </m:r>
                            </m:sup>
                            <m:e>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𝜏</m:t>
                                      </m:r>
                                    </m:e>
                                    <m:sub>
                                      <m:r>
                                        <a:rPr lang="zh-CN" altLang="en-US" i="1">
                                          <a:solidFill>
                                            <a:srgbClr val="000000"/>
                                          </a:solidFill>
                                          <a:latin typeface="Cambria Math" panose="02040503050406030204" pitchFamily="18" charset="0"/>
                                        </a:rPr>
                                        <m:t>1</m:t>
                                      </m:r>
                                    </m:sub>
                                  </m:sSub>
                                </m:e>
                              </m:d>
                            </m:e>
                          </m:nary>
                          <m:r>
                            <a:rPr lang="zh-CN" altLang="en-US" i="1">
                              <a:solidFill>
                                <a:srgbClr val="000000"/>
                              </a:solidFill>
                              <a:latin typeface="Cambria Math" panose="02040503050406030204" pitchFamily="18" charset="0"/>
                            </a:rPr>
                            <m:t>𝑑</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𝜏</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𝑑</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𝜏</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e>
                      </m:nary>
                    </m:oMath>
                  </m:oMathPara>
                </a14:m>
                <a:endParaRPr lang="zh-CN" altLang="en-US" dirty="0"/>
              </a:p>
            </p:txBody>
          </p:sp>
        </mc:Choice>
        <mc:Fallback xmlns="">
          <p:sp>
            <p:nvSpPr>
              <p:cNvPr id="17" name="对象 16"/>
              <p:cNvSpPr txBox="1">
                <a:spLocks noRot="1" noChangeAspect="1" noMove="1" noResize="1" noEditPoints="1" noAdjustHandles="1" noChangeArrowheads="1" noChangeShapeType="1" noTextEdit="1"/>
              </p:cNvSpPr>
              <p:nvPr/>
            </p:nvSpPr>
            <p:spPr>
              <a:xfrm>
                <a:off x="1042988" y="4038153"/>
                <a:ext cx="7516812" cy="1130300"/>
              </a:xfrm>
              <a:prstGeom prst="rect">
                <a:avLst/>
              </a:prstGeom>
              <a:blipFill>
                <a:blip r:embed="rId10"/>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30" grpId="0"/>
      <p:bldP spid="6" grpId="0"/>
      <p:bldP spid="8" grpId="0"/>
      <p:bldP spid="17"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线性时变连续系统状态方程的解</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3" y="849278"/>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例题</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2.19</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 试求线性时变系统</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sp>
        <p:nvSpPr>
          <p:cNvPr id="29" name="矩形 28"/>
          <p:cNvSpPr/>
          <p:nvPr/>
        </p:nvSpPr>
        <p:spPr>
          <a:xfrm>
            <a:off x="1251116" y="1927795"/>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的状态转移矩阵        ，并求出该系统齐次状态方程的解。</a:t>
            </a:r>
          </a:p>
        </p:txBody>
      </p:sp>
      <p:sp>
        <p:nvSpPr>
          <p:cNvPr id="30" name="矩形 29"/>
          <p:cNvSpPr/>
          <p:nvPr/>
        </p:nvSpPr>
        <p:spPr>
          <a:xfrm>
            <a:off x="899592" y="2528342"/>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解：先检验系数矩阵</a:t>
            </a:r>
            <a:r>
              <a:rPr lang="en-US" altLang="zh-CN" i="1"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en-US" altLang="zh-CN" i="1"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t</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是否满足可交换条件：</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2906584" y="1292156"/>
                <a:ext cx="5389760" cy="243165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r>
                                      <a:rPr lang="zh-CN" altLang="en-US" i="1">
                                        <a:solidFill>
                                          <a:srgbClr val="000000"/>
                                        </a:solidFill>
                                        <a:latin typeface="Cambria Math" panose="02040503050406030204" pitchFamily="18" charset="0"/>
                                      </a:rPr>
                                      <m:t>1</m:t>
                                    </m:r>
                                  </m:sub>
                                </m:sSub>
                              </m:e>
                            </m:m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r>
                                      <a:rPr lang="zh-CN" altLang="en-US" i="1">
                                        <a:solidFill>
                                          <a:srgbClr val="000000"/>
                                        </a:solidFill>
                                        <a:latin typeface="Cambria Math" panose="02040503050406030204" pitchFamily="18" charset="0"/>
                                      </a:rPr>
                                      <m:t>2</m:t>
                                    </m:r>
                                  </m:sub>
                                </m:sSub>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m:t>
                                </m:r>
                              </m:e>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𝑡</m:t>
                                    </m:r>
                                  </m:sup>
                                </m:sSup>
                              </m:e>
                            </m:mr>
                          </m:m>
                        </m:e>
                      </m:d>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1</m:t>
                                    </m:r>
                                  </m:sub>
                                </m:sSub>
                              </m:e>
                            </m:m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2</m:t>
                                    </m:r>
                                  </m:sub>
                                </m:sSub>
                              </m:e>
                            </m:mr>
                          </m:m>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906584" y="1292156"/>
                <a:ext cx="5389760" cy="2431653"/>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2987824" y="2006028"/>
                <a:ext cx="862012" cy="44291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,0</m:t>
                          </m:r>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2987824" y="2006028"/>
                <a:ext cx="862012" cy="442913"/>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对象 5"/>
              <p:cNvSpPr txBox="1"/>
              <p:nvPr/>
            </p:nvSpPr>
            <p:spPr>
              <a:xfrm>
                <a:off x="1251116" y="3176199"/>
                <a:ext cx="7992491" cy="246985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1</m:t>
                              </m:r>
                            </m:sub>
                          </m:sSub>
                        </m:e>
                      </m:d>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2</m:t>
                              </m:r>
                            </m:sub>
                          </m:sSub>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m:t>
                                </m:r>
                              </m:e>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1</m:t>
                                        </m:r>
                                      </m:sub>
                                    </m:sSub>
                                  </m:sup>
                                </m:sSup>
                              </m:e>
                            </m:mr>
                          </m:m>
                        </m:e>
                      </m:d>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m:t>
                                </m:r>
                              </m:e>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2</m:t>
                                        </m:r>
                                      </m:sub>
                                    </m:sSub>
                                  </m:sup>
                                </m:sSup>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2</m:t>
                                        </m:r>
                                      </m:sub>
                                    </m:sSub>
                                  </m:sup>
                                </m:sSup>
                              </m:e>
                            </m:mr>
                            <m:mr>
                              <m:e>
                                <m:r>
                                  <a:rPr lang="zh-CN" altLang="en-US" i="1">
                                    <a:solidFill>
                                      <a:srgbClr val="000000"/>
                                    </a:solidFill>
                                    <a:latin typeface="Cambria Math" panose="02040503050406030204" pitchFamily="18" charset="0"/>
                                  </a:rPr>
                                  <m:t>0</m:t>
                                </m:r>
                              </m:e>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1</m:t>
                                        </m:r>
                                      </m:sub>
                                    </m:sSub>
                                  </m:sup>
                                </m:s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2</m:t>
                                        </m:r>
                                      </m:sub>
                                    </m:sSub>
                                  </m:sup>
                                </m:sSup>
                              </m:e>
                            </m:mr>
                          </m:m>
                        </m:e>
                      </m:d>
                    </m:oMath>
                    <m:oMath xmlns:m="http://schemas.openxmlformats.org/officeDocument/2006/math">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2</m:t>
                              </m:r>
                            </m:sub>
                          </m:sSub>
                        </m:e>
                      </m:d>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1</m:t>
                              </m:r>
                            </m:sub>
                          </m:sSub>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m:t>
                                </m:r>
                              </m:e>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2</m:t>
                                        </m:r>
                                      </m:sub>
                                    </m:sSub>
                                  </m:sup>
                                </m:sSup>
                              </m:e>
                            </m:mr>
                          </m:m>
                        </m:e>
                      </m:d>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m:t>
                                </m:r>
                              </m:e>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1</m:t>
                                        </m:r>
                                      </m:sub>
                                    </m:sSub>
                                  </m:sup>
                                </m:sSup>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1</m:t>
                                        </m:r>
                                      </m:sub>
                                    </m:sSub>
                                  </m:sup>
                                </m:sSup>
                              </m:e>
                            </m:mr>
                            <m:mr>
                              <m:e>
                                <m:r>
                                  <a:rPr lang="zh-CN" altLang="en-US" i="1">
                                    <a:solidFill>
                                      <a:srgbClr val="000000"/>
                                    </a:solidFill>
                                    <a:latin typeface="Cambria Math" panose="02040503050406030204" pitchFamily="18" charset="0"/>
                                  </a:rPr>
                                  <m:t>0</m:t>
                                </m:r>
                              </m:e>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1</m:t>
                                        </m:r>
                                      </m:sub>
                                    </m:sSub>
                                  </m:sup>
                                </m:s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2</m:t>
                                        </m:r>
                                      </m:sub>
                                    </m:sSub>
                                  </m:sup>
                                </m:sSup>
                              </m:e>
                            </m:mr>
                          </m:m>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1</m:t>
                              </m:r>
                            </m:sub>
                          </m:sSub>
                        </m:e>
                      </m:d>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2</m:t>
                              </m:r>
                            </m:sub>
                          </m:sSub>
                        </m:e>
                      </m:d>
                    </m:oMath>
                  </m:oMathPara>
                </a14:m>
                <a:endParaRPr lang="zh-CN" altLang="en-US" dirty="0"/>
              </a:p>
            </p:txBody>
          </p:sp>
        </mc:Choice>
        <mc:Fallback xmlns="">
          <p:sp>
            <p:nvSpPr>
              <p:cNvPr id="6" name="对象 5"/>
              <p:cNvSpPr txBox="1">
                <a:spLocks noRot="1" noChangeAspect="1" noMove="1" noResize="1" noEditPoints="1" noAdjustHandles="1" noChangeArrowheads="1" noChangeShapeType="1" noTextEdit="1"/>
              </p:cNvSpPr>
              <p:nvPr/>
            </p:nvSpPr>
            <p:spPr>
              <a:xfrm>
                <a:off x="1251116" y="3176199"/>
                <a:ext cx="7992491" cy="2469852"/>
              </a:xfrm>
              <a:prstGeom prst="rect">
                <a:avLst/>
              </a:prstGeom>
              <a:blipFill>
                <a:blip r:embed="rId6"/>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30" grpId="0"/>
      <p:bldP spid="6"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线性时变连续系统状态方程的解</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3" y="815238"/>
            <a:ext cx="6641767"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由于不满足可交换条件，所以</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1508124" y="1258888"/>
                <a:ext cx="5512147" cy="1240854"/>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nary>
                        <m:naryP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𝑡</m:t>
                          </m:r>
                        </m:sup>
                        <m:e>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𝜏</m:t>
                              </m:r>
                            </m:e>
                          </m:d>
                        </m:e>
                      </m:nary>
                      <m:r>
                        <a:rPr lang="zh-CN" altLang="en-US" i="1">
                          <a:solidFill>
                            <a:srgbClr val="000000"/>
                          </a:solidFill>
                          <a:latin typeface="Cambria Math" panose="02040503050406030204" pitchFamily="18" charset="0"/>
                        </a:rPr>
                        <m:t>𝑑</m:t>
                      </m:r>
                      <m:r>
                        <a:rPr lang="zh-CN" altLang="en-US" i="1">
                          <a:solidFill>
                            <a:srgbClr val="000000"/>
                          </a:solidFill>
                          <a:latin typeface="Cambria Math" panose="02040503050406030204" pitchFamily="18" charset="0"/>
                        </a:rPr>
                        <m:t>𝜏</m:t>
                      </m:r>
                      <m:r>
                        <a:rPr lang="zh-CN" altLang="en-US" i="1">
                          <a:solidFill>
                            <a:srgbClr val="000000"/>
                          </a:solidFill>
                          <a:latin typeface="Cambria Math" panose="02040503050406030204" pitchFamily="18" charset="0"/>
                        </a:rPr>
                        <m:t>=</m:t>
                      </m:r>
                      <m:nary>
                        <m:naryP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𝑡</m:t>
                          </m:r>
                        </m:sup>
                        <m:e>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m:t>
                                    </m:r>
                                  </m:e>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𝜏</m:t>
                                        </m:r>
                                      </m:sup>
                                    </m:sSup>
                                  </m:e>
                                </m:mr>
                              </m:m>
                            </m:e>
                          </m:d>
                          <m:r>
                            <a:rPr lang="zh-CN" altLang="en-US" i="1">
                              <a:solidFill>
                                <a:srgbClr val="000000"/>
                              </a:solidFill>
                              <a:latin typeface="Cambria Math" panose="02040503050406030204" pitchFamily="18" charset="0"/>
                            </a:rPr>
                            <m:t>𝑑</m:t>
                          </m:r>
                          <m:r>
                            <a:rPr lang="zh-CN" altLang="en-US" i="1">
                              <a:solidFill>
                                <a:srgbClr val="000000"/>
                              </a:solidFill>
                              <a:latin typeface="Cambria Math" panose="02040503050406030204" pitchFamily="18" charset="0"/>
                            </a:rPr>
                            <m:t>𝜏</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𝑡</m:t>
                                    </m:r>
                                  </m:e>
                                </m:mr>
                                <m:mr>
                                  <m:e>
                                    <m:r>
                                      <a:rPr lang="zh-CN" altLang="en-US" i="1">
                                        <a:solidFill>
                                          <a:srgbClr val="000000"/>
                                        </a:solidFill>
                                        <a:latin typeface="Cambria Math" panose="02040503050406030204" pitchFamily="18" charset="0"/>
                                      </a:rPr>
                                      <m:t>0</m:t>
                                    </m:r>
                                  </m:e>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𝜏</m:t>
                                        </m:r>
                                      </m:sup>
                                    </m:sSup>
                                    <m:r>
                                      <a:rPr lang="zh-CN" altLang="en-US" i="1">
                                        <a:solidFill>
                                          <a:srgbClr val="000000"/>
                                        </a:solidFill>
                                        <a:latin typeface="Cambria Math" panose="02040503050406030204" pitchFamily="18" charset="0"/>
                                      </a:rPr>
                                      <m:t>−1</m:t>
                                    </m:r>
                                  </m:e>
                                </m:mr>
                              </m:m>
                            </m:e>
                          </m:d>
                        </m:e>
                      </m:nary>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508124" y="1258888"/>
                <a:ext cx="5512147" cy="1240854"/>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1508125" y="2406650"/>
                <a:ext cx="6880299" cy="160526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nary>
                        <m:naryP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𝑡</m:t>
                          </m:r>
                        </m:sup>
                        <m:e>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𝜏</m:t>
                                  </m:r>
                                </m:e>
                                <m:sub>
                                  <m:r>
                                    <a:rPr lang="zh-CN" altLang="en-US" i="1">
                                      <a:solidFill>
                                        <a:srgbClr val="000000"/>
                                      </a:solidFill>
                                      <a:latin typeface="Cambria Math" panose="02040503050406030204" pitchFamily="18" charset="0"/>
                                    </a:rPr>
                                    <m:t>1</m:t>
                                  </m:r>
                                </m:sub>
                              </m:sSub>
                            </m:e>
                          </m:d>
                          <m:nary>
                            <m:naryP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0</m:t>
                              </m:r>
                            </m:sub>
                            <m:sup>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𝜏</m:t>
                                  </m:r>
                                </m:e>
                                <m:sub>
                                  <m:r>
                                    <a:rPr lang="zh-CN" altLang="en-US" i="1">
                                      <a:solidFill>
                                        <a:srgbClr val="000000"/>
                                      </a:solidFill>
                                      <a:latin typeface="Cambria Math" panose="02040503050406030204" pitchFamily="18" charset="0"/>
                                    </a:rPr>
                                    <m:t>1</m:t>
                                  </m:r>
                                </m:sub>
                              </m:sSub>
                            </m:sup>
                            <m:e>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𝜏</m:t>
                                      </m:r>
                                    </m:e>
                                    <m:sub>
                                      <m:r>
                                        <a:rPr lang="zh-CN" altLang="en-US" i="1">
                                          <a:solidFill>
                                            <a:srgbClr val="000000"/>
                                          </a:solidFill>
                                          <a:latin typeface="Cambria Math" panose="02040503050406030204" pitchFamily="18" charset="0"/>
                                        </a:rPr>
                                        <m:t>2</m:t>
                                      </m:r>
                                    </m:sub>
                                  </m:sSub>
                                </m:e>
                              </m:d>
                            </m:e>
                          </m:nary>
                          <m:r>
                            <a:rPr lang="zh-CN" altLang="en-US" i="1">
                              <a:solidFill>
                                <a:srgbClr val="000000"/>
                              </a:solidFill>
                              <a:latin typeface="Cambria Math" panose="02040503050406030204" pitchFamily="18" charset="0"/>
                            </a:rPr>
                            <m:t>𝑑</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𝜏</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𝑑</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𝜏</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nary>
                            <m:naryP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0</m:t>
                              </m:r>
                            </m:sub>
                            <m:sup>
                              <m:r>
                                <a:rPr lang="zh-CN" altLang="en-US" i="1">
                                  <a:solidFill>
                                    <a:srgbClr val="000000"/>
                                  </a:solidFill>
                                  <a:latin typeface="Cambria Math" panose="02040503050406030204" pitchFamily="18" charset="0"/>
                                </a:rPr>
                                <m:t>𝑡</m:t>
                              </m:r>
                            </m:sup>
                            <m:e>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m:t>
                                        </m:r>
                                      </m:e>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𝜏</m:t>
                                                </m:r>
                                              </m:e>
                                              <m:sub>
                                                <m:r>
                                                  <a:rPr lang="zh-CN" altLang="en-US" i="1">
                                                    <a:solidFill>
                                                      <a:srgbClr val="000000"/>
                                                    </a:solidFill>
                                                    <a:latin typeface="Cambria Math" panose="02040503050406030204" pitchFamily="18" charset="0"/>
                                                  </a:rPr>
                                                  <m:t>1</m:t>
                                                </m:r>
                                              </m:sub>
                                            </m:sSub>
                                          </m:sup>
                                        </m:sSup>
                                      </m:e>
                                    </m:mr>
                                  </m:m>
                                </m:e>
                              </m:d>
                              <m:nary>
                                <m:naryPr>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0</m:t>
                                  </m:r>
                                </m:sub>
                                <m:sup>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𝜏</m:t>
                                      </m:r>
                                    </m:e>
                                    <m:sub>
                                      <m:r>
                                        <a:rPr lang="zh-CN" altLang="en-US" i="1">
                                          <a:solidFill>
                                            <a:srgbClr val="000000"/>
                                          </a:solidFill>
                                          <a:latin typeface="Cambria Math" panose="02040503050406030204" pitchFamily="18" charset="0"/>
                                        </a:rPr>
                                        <m:t>1</m:t>
                                      </m:r>
                                    </m:sub>
                                  </m:sSub>
                                </m:sup>
                                <m:e>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m:t>
                                            </m:r>
                                          </m:e>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𝜏</m:t>
                                                    </m:r>
                                                  </m:e>
                                                  <m:sub>
                                                    <m:r>
                                                      <a:rPr lang="zh-CN" altLang="en-US" i="1">
                                                        <a:solidFill>
                                                          <a:srgbClr val="000000"/>
                                                        </a:solidFill>
                                                        <a:latin typeface="Cambria Math" panose="02040503050406030204" pitchFamily="18" charset="0"/>
                                                      </a:rPr>
                                                      <m:t>2</m:t>
                                                    </m:r>
                                                  </m:sub>
                                                </m:sSub>
                                              </m:sup>
                                            </m:sSup>
                                          </m:e>
                                        </m:mr>
                                      </m:m>
                                    </m:e>
                                  </m:d>
                                  <m:r>
                                    <a:rPr lang="zh-CN" altLang="en-US" i="1">
                                      <a:solidFill>
                                        <a:srgbClr val="000000"/>
                                      </a:solidFill>
                                      <a:latin typeface="Cambria Math" panose="02040503050406030204" pitchFamily="18" charset="0"/>
                                    </a:rPr>
                                    <m:t>𝑑</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𝜏</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𝑑</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𝜏</m:t>
                                      </m:r>
                                    </m:e>
                                    <m:sub>
                                      <m:r>
                                        <a:rPr lang="zh-CN" altLang="en-US" i="1">
                                          <a:solidFill>
                                            <a:srgbClr val="000000"/>
                                          </a:solidFill>
                                          <a:latin typeface="Cambria Math" panose="02040503050406030204" pitchFamily="18" charset="0"/>
                                        </a:rPr>
                                        <m:t>1</m:t>
                                      </m:r>
                                    </m:sub>
                                  </m:sSub>
                                </m:e>
                              </m:nary>
                            </m:e>
                          </m:nary>
                        </m:e>
                      </m:nary>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1508125" y="2406650"/>
                <a:ext cx="6880299" cy="1605260"/>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对象 5"/>
              <p:cNvSpPr txBox="1"/>
              <p:nvPr/>
            </p:nvSpPr>
            <p:spPr>
              <a:xfrm>
                <a:off x="4105766" y="3579862"/>
                <a:ext cx="3023641" cy="185670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m:t>
                                </m:r>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e>
                            </m:mr>
                          </m:m>
                        </m:e>
                      </m:d>
                    </m:oMath>
                  </m:oMathPara>
                </a14:m>
                <a:endParaRPr lang="zh-CN" altLang="en-US" dirty="0"/>
              </a:p>
            </p:txBody>
          </p:sp>
        </mc:Choice>
        <mc:Fallback xmlns="">
          <p:sp>
            <p:nvSpPr>
              <p:cNvPr id="6" name="对象 5"/>
              <p:cNvSpPr txBox="1">
                <a:spLocks noRot="1" noChangeAspect="1" noMove="1" noResize="1" noEditPoints="1" noAdjustHandles="1" noChangeArrowheads="1" noChangeShapeType="1" noTextEdit="1"/>
              </p:cNvSpPr>
              <p:nvPr/>
            </p:nvSpPr>
            <p:spPr>
              <a:xfrm>
                <a:off x="4105766" y="3579862"/>
                <a:ext cx="3023641" cy="1856705"/>
              </a:xfrm>
              <a:prstGeom prst="rect">
                <a:avLst/>
              </a:prstGeom>
              <a:blipFill>
                <a:blip r:embed="rId6"/>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4" grpId="0"/>
      <p:bldP spid="6"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线性时变连续系统状态方程的解</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3" y="995808"/>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最后得该线性时变系统的状态转移矩阵为</a:t>
            </a:r>
          </a:p>
        </p:txBody>
      </p:sp>
      <p:sp>
        <p:nvSpPr>
          <p:cNvPr id="30" name="矩形 29"/>
          <p:cNvSpPr/>
          <p:nvPr/>
        </p:nvSpPr>
        <p:spPr>
          <a:xfrm>
            <a:off x="812761" y="2715766"/>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所以可得该线性时变系统齐次状态方程的解为</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1403648" y="1600122"/>
                <a:ext cx="7830787" cy="311704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,0</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𝐼</m:t>
                      </m:r>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𝑡</m:t>
                                </m:r>
                              </m:e>
                            </m:mr>
                            <m:mr>
                              <m:e>
                                <m:r>
                                  <a:rPr lang="zh-CN" altLang="en-US" i="1">
                                    <a:solidFill>
                                      <a:srgbClr val="000000"/>
                                    </a:solidFill>
                                    <a:latin typeface="Cambria Math" panose="02040503050406030204" pitchFamily="18" charset="0"/>
                                  </a:rPr>
                                  <m:t>0</m:t>
                                </m:r>
                              </m:e>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m:t>
                                </m:r>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e>
                            </m:mr>
                          </m:m>
                        </m:e>
                      </m:d>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403648" y="1600122"/>
                <a:ext cx="7830787" cy="3117043"/>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1408838" y="3363572"/>
                <a:ext cx="7090990" cy="270718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m:t>
                      </m:r>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,0</m:t>
                          </m:r>
                        </m:e>
                      </m:d>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m:t>
                                </m:r>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r>
                                  <a:rPr lang="zh-CN" altLang="en-US" i="1">
                                    <a:solidFill>
                                      <a:srgbClr val="000000"/>
                                    </a:solidFill>
                                    <a:latin typeface="Cambria Math" panose="02040503050406030204" pitchFamily="18" charset="0"/>
                                  </a:rPr>
                                  <m:t>+⋯</m:t>
                                </m:r>
                              </m:e>
                            </m:mr>
                          </m:m>
                        </m:e>
                      </m:d>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1408838" y="3363572"/>
                <a:ext cx="7090990" cy="2707185"/>
              </a:xfrm>
              <a:prstGeom prst="rect">
                <a:avLst/>
              </a:prstGeom>
              <a:blipFill>
                <a:blip r:embed="rId5"/>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30" grpId="0"/>
      <p:bldP spid="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线性时变连续系统状态方程的解</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29" name="矩形 28"/>
          <p:cNvSpPr/>
          <p:nvPr/>
        </p:nvSpPr>
        <p:spPr>
          <a:xfrm>
            <a:off x="784883" y="1153009"/>
            <a:ext cx="6641767" cy="858377"/>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与线性定常系统的状态转移矩阵相类似，线性时变系统的状态转移矩阵也具有如下性质：</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pSp>
        <p:nvGrpSpPr>
          <p:cNvPr id="3" name="组合 2"/>
          <p:cNvGrpSpPr/>
          <p:nvPr/>
        </p:nvGrpSpPr>
        <p:grpSpPr>
          <a:xfrm>
            <a:off x="784883" y="753724"/>
            <a:ext cx="6641767" cy="508052"/>
            <a:chOff x="784883" y="995808"/>
            <a:chExt cx="6641767" cy="508052"/>
          </a:xfrm>
        </p:grpSpPr>
        <p:sp>
          <p:nvSpPr>
            <p:cNvPr id="75" name="矩形 74"/>
            <p:cNvSpPr/>
            <p:nvPr/>
          </p:nvSpPr>
          <p:spPr>
            <a:xfrm>
              <a:off x="784883" y="995808"/>
              <a:ext cx="6641767" cy="442878"/>
            </a:xfrm>
            <a:prstGeom prst="rect">
              <a:avLst/>
            </a:prstGeom>
            <a:noFill/>
          </p:spPr>
          <p:txBody>
            <a:bodyPr wrap="square">
              <a:spAutoFit/>
            </a:bodyPr>
            <a:lstStyle/>
            <a:p>
              <a:pPr>
                <a:lnSpc>
                  <a:spcPct val="150000"/>
                </a:lnSpc>
              </a:pP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3</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、状态转移矩阵        的性质</a:t>
              </a:r>
            </a:p>
          </p:txBody>
        </p:sp>
        <mc:AlternateContent xmlns:mc="http://schemas.openxmlformats.org/markup-compatibility/2006" xmlns:a14="http://schemas.microsoft.com/office/drawing/2010/main">
          <mc:Choice Requires="a14">
            <p:sp>
              <p:nvSpPr>
                <p:cNvPr id="2" name="对象 1"/>
                <p:cNvSpPr txBox="1"/>
                <p:nvPr/>
              </p:nvSpPr>
              <p:spPr>
                <a:xfrm>
                  <a:off x="2555776" y="1060947"/>
                  <a:ext cx="865187" cy="44291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555776" y="1060947"/>
                  <a:ext cx="865187" cy="442913"/>
                </a:xfrm>
                <a:prstGeom prst="rect">
                  <a:avLst/>
                </a:prstGeom>
                <a:blipFill>
                  <a:blip r:embed="rId4"/>
                  <a:stretch>
                    <a:fillRect/>
                  </a:stretch>
                </a:blipFill>
              </p:spPr>
              <p:txBody>
                <a:bodyPr/>
                <a:lstStyle/>
                <a:p>
                  <a:r>
                    <a:rPr lang="zh-CN" altLang="en-US">
                      <a:noFill/>
                    </a:rPr>
                    <a:t> </a:t>
                  </a:r>
                </a:p>
              </p:txBody>
            </p:sp>
          </mc:Fallback>
        </mc:AlternateContent>
      </p:grpSp>
      <p:graphicFrame>
        <p:nvGraphicFramePr>
          <p:cNvPr id="5" name="对象 4"/>
          <p:cNvGraphicFramePr>
            <a:graphicFrameLocks noChangeAspect="1"/>
          </p:cNvGraphicFramePr>
          <p:nvPr/>
        </p:nvGraphicFramePr>
        <p:xfrm>
          <a:off x="2463800" y="2667000"/>
          <a:ext cx="914400" cy="180975"/>
        </p:xfrm>
        <a:graphic>
          <a:graphicData uri="http://schemas.openxmlformats.org/presentationml/2006/ole">
            <mc:AlternateContent xmlns:mc="http://schemas.openxmlformats.org/markup-compatibility/2006">
              <mc:Choice xmlns:v="urn:schemas-microsoft-com:vml" Requires="v">
                <p:oleObj name="Equation" r:id="rId5" imgW="2743200" imgH="4267200" progId="Equation.DSMT4">
                  <p:embed/>
                </p:oleObj>
              </mc:Choice>
              <mc:Fallback>
                <p:oleObj name="Equation" r:id="rId5" imgW="2743200" imgH="4267200" progId="Equation.DSMT4">
                  <p:embed/>
                  <p:pic>
                    <p:nvPicPr>
                      <p:cNvPr id="0" name="图片 5"/>
                      <p:cNvPicPr/>
                      <p:nvPr/>
                    </p:nvPicPr>
                    <p:blipFill>
                      <a:blip r:embed="rId6"/>
                      <a:stretch>
                        <a:fillRect/>
                      </a:stretch>
                    </p:blipFill>
                    <p:spPr>
                      <a:xfrm>
                        <a:off x="2463800" y="2667000"/>
                        <a:ext cx="914400" cy="180975"/>
                      </a:xfrm>
                      <a:prstGeom prst="rect">
                        <a:avLst/>
                      </a:prstGeom>
                    </p:spPr>
                  </p:pic>
                </p:oleObj>
              </mc:Fallback>
            </mc:AlternateContent>
          </a:graphicData>
        </a:graphic>
      </p:graphicFrame>
      <p:grpSp>
        <p:nvGrpSpPr>
          <p:cNvPr id="9" name="组合 8"/>
          <p:cNvGrpSpPr/>
          <p:nvPr/>
        </p:nvGrpSpPr>
        <p:grpSpPr>
          <a:xfrm>
            <a:off x="784883" y="2124075"/>
            <a:ext cx="5587317" cy="3688035"/>
            <a:chOff x="784883" y="2124075"/>
            <a:chExt cx="5587317" cy="3688035"/>
          </a:xfrm>
        </p:grpSpPr>
        <mc:AlternateContent xmlns:mc="http://schemas.openxmlformats.org/markup-compatibility/2006" xmlns:a14="http://schemas.microsoft.com/office/drawing/2010/main">
          <mc:Choice Requires="a14">
            <p:sp>
              <p:nvSpPr>
                <p:cNvPr id="7" name="对象 6"/>
                <p:cNvSpPr txBox="1"/>
                <p:nvPr/>
              </p:nvSpPr>
              <p:spPr>
                <a:xfrm>
                  <a:off x="884238" y="2124075"/>
                  <a:ext cx="5487962" cy="368803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1</m:t>
                            </m:r>
                          </m:e>
                        </m:d>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𝐼</m:t>
                        </m:r>
                      </m:oMath>
                    </m:oMathPara>
                  </a14:m>
                  <a:endParaRPr lang="en-US" altLang="zh-CN" i="1" dirty="0">
                    <a:solidFill>
                      <a:srgbClr val="000000"/>
                    </a:solidFill>
                    <a:latin typeface="Cambria Math" panose="02040503050406030204" pitchFamily="18" charset="0"/>
                  </a:endParaRPr>
                </a:p>
                <a:p>
                  <a:pPr/>
                  <a:br>
                    <a:rPr lang="zh-CN" alt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2</m:t>
                            </m:r>
                          </m:e>
                        </m:d>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1</m:t>
                                </m:r>
                              </m:sub>
                            </m:sSub>
                          </m:e>
                        </m:d>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m:t>
                        </m:r>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2</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oMath>
                    </m:oMathPara>
                  </a14:m>
                  <a:endParaRPr lang="en-US" altLang="zh-CN" i="1" dirty="0">
                    <a:solidFill>
                      <a:srgbClr val="000000"/>
                    </a:solidFill>
                    <a:latin typeface="Cambria Math" panose="02040503050406030204" pitchFamily="18" charset="0"/>
                  </a:endParaRPr>
                </a:p>
                <a:p>
                  <a:pPr/>
                  <a:br>
                    <a:rPr lang="zh-CN" alt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3</m:t>
                            </m:r>
                          </m:e>
                        </m:d>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m:rPr>
                                <m:sty m:val="p"/>
                              </m:rPr>
                              <a:rPr lang="zh-CN" altLang="en-US" i="1">
                                <a:solidFill>
                                  <a:srgbClr val="000000"/>
                                </a:solidFill>
                                <a:latin typeface="Cambria Math" panose="02040503050406030204" pitchFamily="18" charset="0"/>
                              </a:rPr>
                              <m:t>Φ</m:t>
                            </m:r>
                          </m:e>
                          <m:sup>
                            <m:r>
                              <a:rPr lang="zh-CN" altLang="en-US" i="1">
                                <a:solidFill>
                                  <a:srgbClr val="000000"/>
                                </a:solidFill>
                                <a:latin typeface="Cambria Math" panose="02040503050406030204" pitchFamily="18" charset="0"/>
                              </a:rPr>
                              <m:t>−1</m:t>
                            </m:r>
                          </m:sup>
                        </m:sSup>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1</m:t>
                                </m:r>
                              </m:sub>
                            </m:sSub>
                          </m:e>
                        </m:d>
                      </m:oMath>
                    </m:oMathPara>
                  </a14:m>
                  <a:endParaRPr lang="en-US" altLang="zh-CN" i="1" dirty="0">
                    <a:solidFill>
                      <a:srgbClr val="000000"/>
                    </a:solidFill>
                    <a:latin typeface="Cambria Math" panose="02040503050406030204" pitchFamily="18" charset="0"/>
                  </a:endParaRPr>
                </a:p>
                <a:p>
                  <a:pPr/>
                  <a:br>
                    <a:rPr lang="zh-CN" alt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4</m:t>
                            </m:r>
                          </m:e>
                        </m:d>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𝑑</m:t>
                            </m:r>
                          </m:num>
                          <m:den>
                            <m:r>
                              <a:rPr lang="zh-CN" altLang="en-US" i="1">
                                <a:solidFill>
                                  <a:srgbClr val="000000"/>
                                </a:solidFill>
                                <a:latin typeface="Cambria Math" panose="02040503050406030204" pitchFamily="18" charset="0"/>
                              </a:rPr>
                              <m:t>𝑑𝑡</m:t>
                            </m:r>
                          </m:den>
                        </m:f>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1</m:t>
                                </m:r>
                              </m:sub>
                            </m:sSub>
                          </m:e>
                        </m:d>
                      </m:oMath>
                    </m:oMathPara>
                  </a14:m>
                  <a:endParaRPr lang="zh-CN" altLang="en-US" dirty="0"/>
                </a:p>
              </p:txBody>
            </p:sp>
          </mc:Choice>
          <mc:Fallback xmlns="">
            <p:sp>
              <p:nvSpPr>
                <p:cNvPr id="7" name="对象 6"/>
                <p:cNvSpPr txBox="1">
                  <a:spLocks noRot="1" noChangeAspect="1" noMove="1" noResize="1" noEditPoints="1" noAdjustHandles="1" noChangeArrowheads="1" noChangeShapeType="1" noTextEdit="1"/>
                </p:cNvSpPr>
                <p:nvPr/>
              </p:nvSpPr>
              <p:spPr>
                <a:xfrm>
                  <a:off x="884238" y="2124075"/>
                  <a:ext cx="5487962" cy="3688035"/>
                </a:xfrm>
                <a:prstGeom prst="rect">
                  <a:avLst/>
                </a:prstGeom>
                <a:blipFill>
                  <a:blip r:embed="rId7"/>
                  <a:stretch>
                    <a:fillRect/>
                  </a:stretch>
                </a:blipFill>
              </p:spPr>
              <p:txBody>
                <a:bodyPr/>
                <a:lstStyle/>
                <a:p>
                  <a:r>
                    <a:rPr lang="zh-CN" altLang="en-US">
                      <a:noFill/>
                    </a:rPr>
                    <a:t> </a:t>
                  </a:r>
                </a:p>
              </p:txBody>
            </p:sp>
          </mc:Fallback>
        </mc:AlternateContent>
        <p:grpSp>
          <p:nvGrpSpPr>
            <p:cNvPr id="10" name="组合 9"/>
            <p:cNvGrpSpPr/>
            <p:nvPr/>
          </p:nvGrpSpPr>
          <p:grpSpPr>
            <a:xfrm>
              <a:off x="784883" y="4389087"/>
              <a:ext cx="4608512" cy="657438"/>
              <a:chOff x="-3739096" y="2910952"/>
              <a:chExt cx="6641767" cy="657438"/>
            </a:xfrm>
          </p:grpSpPr>
          <p:sp>
            <p:nvSpPr>
              <p:cNvPr id="30" name="矩形 29"/>
              <p:cNvSpPr/>
              <p:nvPr/>
            </p:nvSpPr>
            <p:spPr>
              <a:xfrm>
                <a:off x="-3739096" y="2910952"/>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这里     与        一般不能交换</a:t>
                </a:r>
              </a:p>
            </p:txBody>
          </p:sp>
          <mc:AlternateContent xmlns:mc="http://schemas.openxmlformats.org/markup-compatibility/2006" xmlns:a14="http://schemas.microsoft.com/office/drawing/2010/main">
            <mc:Choice Requires="a14">
              <p:sp>
                <p:nvSpPr>
                  <p:cNvPr id="11" name="对象 10"/>
                  <p:cNvSpPr txBox="1"/>
                  <p:nvPr/>
                </p:nvSpPr>
                <p:spPr>
                  <a:xfrm>
                    <a:off x="-2951112" y="2985777"/>
                    <a:ext cx="1036418" cy="51911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oMath>
                      </m:oMathPara>
                    </a14:m>
                    <a:endParaRPr lang="zh-CN" altLang="en-US" dirty="0"/>
                  </a:p>
                </p:txBody>
              </p:sp>
            </mc:Choice>
            <mc:Fallback xmlns="">
              <p:sp>
                <p:nvSpPr>
                  <p:cNvPr id="11" name="对象 10"/>
                  <p:cNvSpPr txBox="1">
                    <a:spLocks noRot="1" noChangeAspect="1" noMove="1" noResize="1" noEditPoints="1" noAdjustHandles="1" noChangeArrowheads="1" noChangeShapeType="1" noTextEdit="1"/>
                  </p:cNvSpPr>
                  <p:nvPr/>
                </p:nvSpPr>
                <p:spPr>
                  <a:xfrm>
                    <a:off x="-2951112" y="2985777"/>
                    <a:ext cx="1036418" cy="519113"/>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对象 12"/>
                  <p:cNvSpPr txBox="1"/>
                  <p:nvPr/>
                </p:nvSpPr>
                <p:spPr>
                  <a:xfrm>
                    <a:off x="-1771504" y="2985777"/>
                    <a:ext cx="1558058" cy="58261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oMath>
                      </m:oMathPara>
                    </a14:m>
                    <a:endParaRPr lang="zh-CN" altLang="en-US" dirty="0"/>
                  </a:p>
                </p:txBody>
              </p:sp>
            </mc:Choice>
            <mc:Fallback xmlns="">
              <p:sp>
                <p:nvSpPr>
                  <p:cNvPr id="13" name="对象 12"/>
                  <p:cNvSpPr txBox="1">
                    <a:spLocks noRot="1" noChangeAspect="1" noMove="1" noResize="1" noEditPoints="1" noAdjustHandles="1" noChangeArrowheads="1" noChangeShapeType="1" noTextEdit="1"/>
                  </p:cNvSpPr>
                  <p:nvPr/>
                </p:nvSpPr>
                <p:spPr>
                  <a:xfrm>
                    <a:off x="-1771504" y="2985777"/>
                    <a:ext cx="1558058" cy="582613"/>
                  </a:xfrm>
                  <a:prstGeom prst="rect">
                    <a:avLst/>
                  </a:prstGeom>
                  <a:blipFill>
                    <a:blip r:embed="rId9"/>
                    <a:stretch>
                      <a:fillRect/>
                    </a:stretch>
                  </a:blipFill>
                </p:spPr>
                <p:txBody>
                  <a:bodyPr/>
                  <a:lstStyle/>
                  <a:p>
                    <a:r>
                      <a:rPr lang="zh-CN" altLang="en-US">
                        <a:noFill/>
                      </a:rPr>
                      <a:t> </a:t>
                    </a:r>
                  </a:p>
                </p:txBody>
              </p:sp>
            </mc:Fallback>
          </mc:AlternateContent>
        </p:grpSp>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672408"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线性时变连续系统状态方程的解</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98348" y="723249"/>
            <a:ext cx="6641767" cy="442878"/>
          </a:xfrm>
          <a:prstGeom prst="rect">
            <a:avLst/>
          </a:prstGeom>
          <a:noFill/>
        </p:spPr>
        <p:txBody>
          <a:bodyPr wrap="square">
            <a:spAutoFit/>
          </a:bodyPr>
          <a:lstStyle/>
          <a:p>
            <a:pPr>
              <a:lnSpc>
                <a:spcPct val="150000"/>
              </a:lnSpc>
            </a:pPr>
            <a:r>
              <a:rPr lang="en-US" altLang="zh-CN" b="1"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2.2.2 </a:t>
            </a:r>
            <a:r>
              <a:rPr lang="zh-CN" altLang="en-US" b="1"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线性时变系统非齐次状态方程的解</a:t>
            </a:r>
          </a:p>
        </p:txBody>
      </p:sp>
      <p:sp>
        <p:nvSpPr>
          <p:cNvPr id="29" name="矩形 28"/>
          <p:cNvSpPr/>
          <p:nvPr/>
        </p:nvSpPr>
        <p:spPr>
          <a:xfrm>
            <a:off x="798346" y="1336709"/>
            <a:ext cx="6641767"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设线性时变系统非齐次状态方程为</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sp>
        <p:nvSpPr>
          <p:cNvPr id="30" name="矩形 29"/>
          <p:cNvSpPr/>
          <p:nvPr/>
        </p:nvSpPr>
        <p:spPr>
          <a:xfrm>
            <a:off x="798346" y="2142561"/>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为求解非齐次状态方程，先假设该方程的解为</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2522538" y="1779587"/>
                <a:ext cx="4569742" cy="130205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𝐵</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𝑢</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522538" y="1779587"/>
                <a:ext cx="4569742" cy="1302059"/>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2771800" y="2642763"/>
                <a:ext cx="4178076" cy="158252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m:t>
                      </m:r>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𝜉</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2771800" y="2642763"/>
                <a:ext cx="4178076" cy="1582522"/>
              </a:xfrm>
              <a:prstGeom prst="rect">
                <a:avLst/>
              </a:prstGeom>
              <a:blipFill>
                <a:blip r:embed="rId5"/>
                <a:stretch>
                  <a:fillRect/>
                </a:stretch>
              </a:blipFill>
            </p:spPr>
            <p:txBody>
              <a:bodyPr/>
              <a:lstStyle/>
              <a:p>
                <a:r>
                  <a:rPr lang="zh-CN" altLang="en-US">
                    <a:noFill/>
                  </a:rPr>
                  <a:t> </a:t>
                </a:r>
              </a:p>
            </p:txBody>
          </p:sp>
        </mc:Fallback>
      </mc:AlternateContent>
      <p:sp>
        <p:nvSpPr>
          <p:cNvPr id="11" name="矩形 10"/>
          <p:cNvSpPr/>
          <p:nvPr/>
        </p:nvSpPr>
        <p:spPr>
          <a:xfrm>
            <a:off x="798346" y="3046568"/>
            <a:ext cx="6641767" cy="858377"/>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式中状态转移矩阵        为满足条件的</a:t>
            </a:r>
            <a:r>
              <a:rPr lang="en-US" altLang="zh-CN" i="1" dirty="0" err="1">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dirty="0" err="1">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err="1">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n</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非奇异矩阵。将假设的非齐次状态方程的解带入非齐次状态方程中，可得</a:t>
            </a:r>
          </a:p>
        </p:txBody>
      </p:sp>
      <mc:AlternateContent xmlns:mc="http://schemas.openxmlformats.org/markup-compatibility/2006" xmlns:a14="http://schemas.microsoft.com/office/drawing/2010/main">
        <mc:Choice Requires="a14">
          <p:sp>
            <p:nvSpPr>
              <p:cNvPr id="6" name="对象 5"/>
              <p:cNvSpPr txBox="1"/>
              <p:nvPr/>
            </p:nvSpPr>
            <p:spPr>
              <a:xfrm>
                <a:off x="2699792" y="3120471"/>
                <a:ext cx="1684784" cy="88280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oMath>
                  </m:oMathPara>
                </a14:m>
                <a:endParaRPr lang="zh-CN" altLang="en-US" dirty="0"/>
              </a:p>
            </p:txBody>
          </p:sp>
        </mc:Choice>
        <mc:Fallback xmlns="">
          <p:sp>
            <p:nvSpPr>
              <p:cNvPr id="6" name="对象 5"/>
              <p:cNvSpPr txBox="1">
                <a:spLocks noRot="1" noChangeAspect="1" noMove="1" noResize="1" noEditPoints="1" noAdjustHandles="1" noChangeArrowheads="1" noChangeShapeType="1" noTextEdit="1"/>
              </p:cNvSpPr>
              <p:nvPr/>
            </p:nvSpPr>
            <p:spPr>
              <a:xfrm>
                <a:off x="2699792" y="3120471"/>
                <a:ext cx="1684784" cy="882803"/>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对象 7"/>
              <p:cNvSpPr txBox="1"/>
              <p:nvPr/>
            </p:nvSpPr>
            <p:spPr>
              <a:xfrm>
                <a:off x="1034009" y="4040845"/>
                <a:ext cx="8095208" cy="88280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m:rPr>
                              <m:sty m:val="p"/>
                            </m:rPr>
                            <a:rPr lang="zh-CN" altLang="en-US" i="1">
                              <a:solidFill>
                                <a:srgbClr val="000000"/>
                              </a:solidFill>
                              <a:latin typeface="Cambria Math" panose="02040503050406030204" pitchFamily="18" charset="0"/>
                            </a:rPr>
                            <m:t>Φ</m:t>
                          </m:r>
                        </m:e>
                      </m:acc>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𝜉</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m:t>
                      </m:r>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𝜉</m:t>
                          </m:r>
                        </m:e>
                      </m:acc>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𝜉</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𝐵</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𝑢</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oMath>
                  </m:oMathPara>
                </a14:m>
                <a:endParaRPr lang="zh-CN" altLang="en-US" dirty="0"/>
              </a:p>
            </p:txBody>
          </p:sp>
        </mc:Choice>
        <mc:Fallback xmlns="">
          <p:sp>
            <p:nvSpPr>
              <p:cNvPr id="8" name="对象 7"/>
              <p:cNvSpPr txBox="1">
                <a:spLocks noRot="1" noChangeAspect="1" noMove="1" noResize="1" noEditPoints="1" noAdjustHandles="1" noChangeArrowheads="1" noChangeShapeType="1" noTextEdit="1"/>
              </p:cNvSpPr>
              <p:nvPr/>
            </p:nvSpPr>
            <p:spPr>
              <a:xfrm>
                <a:off x="1034009" y="4040845"/>
                <a:ext cx="8095208" cy="882803"/>
              </a:xfrm>
              <a:prstGeom prst="rect">
                <a:avLst/>
              </a:prstGeom>
              <a:blipFill>
                <a:blip r:embed="rId7"/>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30" grpId="0"/>
      <p:bldP spid="4" grpId="0"/>
      <p:bldP spid="11" grpId="0"/>
      <p:bldP spid="6" grpId="0"/>
      <p:bldP spid="8"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384376"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线性时变连续系统状态方程的解</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30" name="矩形 29"/>
          <p:cNvSpPr/>
          <p:nvPr/>
        </p:nvSpPr>
        <p:spPr>
          <a:xfrm>
            <a:off x="827584" y="2350311"/>
            <a:ext cx="6641767"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cs typeface="Arial" panose="020B0604020202020204" pitchFamily="34" charset="0"/>
              </a:rPr>
              <a:t>所以经过计算可得</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grpSp>
        <p:nvGrpSpPr>
          <p:cNvPr id="3" name="组合 2"/>
          <p:cNvGrpSpPr/>
          <p:nvPr/>
        </p:nvGrpSpPr>
        <p:grpSpPr>
          <a:xfrm>
            <a:off x="827583" y="1305192"/>
            <a:ext cx="6641767" cy="1605978"/>
            <a:chOff x="814264" y="1509068"/>
            <a:chExt cx="6641767" cy="1605978"/>
          </a:xfrm>
        </p:grpSpPr>
        <p:sp>
          <p:nvSpPr>
            <p:cNvPr id="29" name="矩形 28"/>
            <p:cNvSpPr/>
            <p:nvPr/>
          </p:nvSpPr>
          <p:spPr>
            <a:xfrm>
              <a:off x="814264" y="1509068"/>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由于</a:t>
              </a:r>
            </a:p>
          </p:txBody>
        </p:sp>
        <mc:AlternateContent xmlns:mc="http://schemas.openxmlformats.org/markup-compatibility/2006" xmlns:a14="http://schemas.microsoft.com/office/drawing/2010/main">
          <mc:Choice Requires="a14">
            <p:sp>
              <p:nvSpPr>
                <p:cNvPr id="2" name="对象 1"/>
                <p:cNvSpPr txBox="1"/>
                <p:nvPr/>
              </p:nvSpPr>
              <p:spPr>
                <a:xfrm>
                  <a:off x="2326433" y="1993328"/>
                  <a:ext cx="4595018" cy="112171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m:rPr>
                                <m:sty m:val="p"/>
                              </m:rPr>
                              <a:rPr lang="zh-CN" altLang="en-US" i="1">
                                <a:solidFill>
                                  <a:srgbClr val="000000"/>
                                </a:solidFill>
                                <a:latin typeface="Cambria Math" panose="02040503050406030204" pitchFamily="18" charset="0"/>
                              </a:rPr>
                              <m:t>Φ</m:t>
                            </m:r>
                          </m:e>
                        </m:acc>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𝜉</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𝜉</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326433" y="1993328"/>
                  <a:ext cx="4595018" cy="1121718"/>
                </a:xfrm>
                <a:prstGeom prst="rect">
                  <a:avLst/>
                </a:prstGeom>
                <a:blipFill>
                  <a:blip r:embed="rId4"/>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5" name="对象 4"/>
              <p:cNvSpPr txBox="1"/>
              <p:nvPr/>
            </p:nvSpPr>
            <p:spPr>
              <a:xfrm>
                <a:off x="1763688" y="2859782"/>
                <a:ext cx="6509147" cy="180141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m:t>
                      </m:r>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m:t>
                      </m:r>
                      <m:nary>
                        <m:naryPr>
                          <m:ctrlPr>
                            <a:rPr lang="zh-CN" altLang="en-US" i="1">
                              <a:solidFill>
                                <a:srgbClr val="000000"/>
                              </a:solidFill>
                              <a:latin typeface="Cambria Math" panose="02040503050406030204" pitchFamily="18" charset="0"/>
                            </a:rPr>
                          </m:ctrlPr>
                        </m:naryPr>
                        <m:sub>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sub>
                        <m:sup>
                          <m:r>
                            <a:rPr lang="zh-CN" altLang="en-US" i="1">
                              <a:solidFill>
                                <a:srgbClr val="000000"/>
                              </a:solidFill>
                              <a:latin typeface="Cambria Math" panose="02040503050406030204" pitchFamily="18" charset="0"/>
                            </a:rPr>
                            <m:t>𝑡</m:t>
                          </m:r>
                        </m:sup>
                        <m:e>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𝜏</m:t>
                              </m:r>
                            </m:e>
                          </m:d>
                          <m:r>
                            <a:rPr lang="zh-CN" altLang="en-US" i="1">
                              <a:solidFill>
                                <a:srgbClr val="000000"/>
                              </a:solidFill>
                              <a:latin typeface="Cambria Math" panose="02040503050406030204" pitchFamily="18" charset="0"/>
                            </a:rPr>
                            <m:t>𝐵</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𝜏</m:t>
                              </m:r>
                            </m:e>
                          </m:d>
                          <m:r>
                            <a:rPr lang="zh-CN" altLang="en-US" i="1">
                              <a:solidFill>
                                <a:srgbClr val="000000"/>
                              </a:solidFill>
                              <a:latin typeface="Cambria Math" panose="02040503050406030204" pitchFamily="18" charset="0"/>
                            </a:rPr>
                            <m:t>𝑢</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𝜏</m:t>
                              </m:r>
                            </m:e>
                          </m:d>
                          <m:r>
                            <a:rPr lang="zh-CN" altLang="en-US" i="1">
                              <a:solidFill>
                                <a:srgbClr val="000000"/>
                              </a:solidFill>
                              <a:latin typeface="Cambria Math" panose="02040503050406030204" pitchFamily="18" charset="0"/>
                            </a:rPr>
                            <m:t>𝑑</m:t>
                          </m:r>
                          <m:r>
                            <a:rPr lang="zh-CN" altLang="en-US" i="1">
                              <a:solidFill>
                                <a:srgbClr val="000000"/>
                              </a:solidFill>
                              <a:latin typeface="Cambria Math" panose="02040503050406030204" pitchFamily="18" charset="0"/>
                            </a:rPr>
                            <m:t>𝜏</m:t>
                          </m:r>
                        </m:e>
                      </m:nary>
                    </m:oMath>
                  </m:oMathPara>
                </a14:m>
                <a:endParaRPr lang="zh-CN" altLang="en-US" dirty="0"/>
              </a:p>
            </p:txBody>
          </p:sp>
        </mc:Choice>
        <mc:Fallback xmlns="">
          <p:sp>
            <p:nvSpPr>
              <p:cNvPr id="5" name="对象 4"/>
              <p:cNvSpPr txBox="1">
                <a:spLocks noRot="1" noChangeAspect="1" noMove="1" noResize="1" noEditPoints="1" noAdjustHandles="1" noChangeArrowheads="1" noChangeShapeType="1" noTextEdit="1"/>
              </p:cNvSpPr>
              <p:nvPr/>
            </p:nvSpPr>
            <p:spPr>
              <a:xfrm>
                <a:off x="1763688" y="2859782"/>
                <a:ext cx="6509147" cy="1801415"/>
              </a:xfrm>
              <a:prstGeom prst="rect">
                <a:avLst/>
              </a:prstGeom>
              <a:blipFill>
                <a:blip r:embed="rId5"/>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30" grpId="0"/>
      <p:bldP spid="5"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384376"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线性时变连续系统状态方程的解</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576428" y="1003273"/>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例题</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2.20 </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试求线性时变系统</a:t>
            </a:r>
          </a:p>
        </p:txBody>
      </p:sp>
      <p:sp>
        <p:nvSpPr>
          <p:cNvPr id="29" name="矩形 28"/>
          <p:cNvSpPr/>
          <p:nvPr/>
        </p:nvSpPr>
        <p:spPr>
          <a:xfrm>
            <a:off x="982008" y="2403476"/>
            <a:ext cx="7662083"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的非齐次状态方程的解，其中         是从   时刻开始的单位阶跃函数。</a:t>
            </a:r>
          </a:p>
        </p:txBody>
      </p:sp>
      <p:sp>
        <p:nvSpPr>
          <p:cNvPr id="30" name="矩形 29"/>
          <p:cNvSpPr/>
          <p:nvPr/>
        </p:nvSpPr>
        <p:spPr>
          <a:xfrm>
            <a:off x="755576" y="2943634"/>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解：在例题</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2.18</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中，求得该系统的状态转移矩阵为</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1853529" y="1530321"/>
                <a:ext cx="5919043" cy="152107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r>
                                      <a:rPr lang="zh-CN" altLang="en-US" i="1">
                                        <a:solidFill>
                                          <a:srgbClr val="000000"/>
                                        </a:solidFill>
                                        <a:latin typeface="Cambria Math" panose="02040503050406030204" pitchFamily="18" charset="0"/>
                                      </a:rPr>
                                      <m:t>1</m:t>
                                    </m:r>
                                  </m:sub>
                                </m:sSub>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e>
                            </m:mr>
                            <m:mr>
                              <m:e>
                                <m:sSub>
                                  <m:sSubPr>
                                    <m:ctrlPr>
                                      <a:rPr lang="zh-CN" altLang="en-US" i="1">
                                        <a:solidFill>
                                          <a:srgbClr val="000000"/>
                                        </a:solidFill>
                                        <a:latin typeface="Cambria Math" panose="02040503050406030204" pitchFamily="18" charset="0"/>
                                      </a:rPr>
                                    </m:ctrlPr>
                                  </m:sSubPr>
                                  <m:e>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e>
                                  <m:sub>
                                    <m:r>
                                      <a:rPr lang="zh-CN" altLang="en-US" i="1">
                                        <a:solidFill>
                                          <a:srgbClr val="000000"/>
                                        </a:solidFill>
                                        <a:latin typeface="Cambria Math" panose="02040503050406030204" pitchFamily="18" charset="0"/>
                                      </a:rPr>
                                      <m:t>2</m:t>
                                    </m:r>
                                  </m:sub>
                                </m:sSub>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sin</m:t>
                                    </m:r>
                                  </m:fName>
                                  <m:e>
                                    <m:r>
                                      <a:rPr lang="zh-CN" altLang="en-US" i="1">
                                        <a:solidFill>
                                          <a:srgbClr val="000000"/>
                                        </a:solidFill>
                                        <a:latin typeface="Cambria Math" panose="02040503050406030204" pitchFamily="18" charset="0"/>
                                      </a:rPr>
                                      <m:t>𝜔</m:t>
                                    </m:r>
                                  </m:e>
                                </m:func>
                                <m:r>
                                  <a:rPr lang="zh-CN" altLang="en-US" i="1">
                                    <a:solidFill>
                                      <a:srgbClr val="000000"/>
                                    </a:solidFill>
                                    <a:latin typeface="Cambria Math" panose="02040503050406030204" pitchFamily="18" charset="0"/>
                                  </a:rPr>
                                  <m:t>𝜏</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
                        </m:e>
                      </m:d>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1</m:t>
                                    </m:r>
                                  </m:sub>
                                </m:sSub>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e>
                            </m:m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2</m:t>
                                    </m:r>
                                  </m:sub>
                                </m:sSub>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𝑢</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853529" y="1530321"/>
                <a:ext cx="5919043" cy="1521073"/>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3996072" y="2484438"/>
                <a:ext cx="3050951" cy="222250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𝑢</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3996072" y="2484438"/>
                <a:ext cx="3050951" cy="2222500"/>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对象 5"/>
              <p:cNvSpPr txBox="1"/>
              <p:nvPr/>
            </p:nvSpPr>
            <p:spPr>
              <a:xfrm>
                <a:off x="5520743" y="2484438"/>
                <a:ext cx="2478360" cy="229076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oMath>
                  </m:oMathPara>
                </a14:m>
                <a:endParaRPr lang="zh-CN" altLang="en-US" dirty="0"/>
              </a:p>
            </p:txBody>
          </p:sp>
        </mc:Choice>
        <mc:Fallback xmlns="">
          <p:sp>
            <p:nvSpPr>
              <p:cNvPr id="6" name="对象 5"/>
              <p:cNvSpPr txBox="1">
                <a:spLocks noRot="1" noChangeAspect="1" noMove="1" noResize="1" noEditPoints="1" noAdjustHandles="1" noChangeArrowheads="1" noChangeShapeType="1" noTextEdit="1"/>
              </p:cNvSpPr>
              <p:nvPr/>
            </p:nvSpPr>
            <p:spPr>
              <a:xfrm>
                <a:off x="5520743" y="2484438"/>
                <a:ext cx="2478360" cy="2290763"/>
              </a:xfrm>
              <a:prstGeom prst="rect">
                <a:avLst/>
              </a:prstGeom>
              <a:blipFill>
                <a:blip r:embed="rId6"/>
                <a:stretch>
                  <a:fillRect/>
                </a:stretch>
              </a:blipFill>
            </p:spPr>
            <p:txBody>
              <a:bodyPr/>
              <a:lstStyle/>
              <a:p>
                <a:r>
                  <a:rPr lang="zh-CN" altLang="en-US">
                    <a:noFill/>
                  </a:rPr>
                  <a:t> </a:t>
                </a:r>
              </a:p>
            </p:txBody>
          </p:sp>
        </mc:Fallback>
      </mc:AlternateContent>
      <p:graphicFrame>
        <p:nvGraphicFramePr>
          <p:cNvPr id="8" name="对象 7"/>
          <p:cNvGraphicFramePr>
            <a:graphicFrameLocks noChangeAspect="1"/>
          </p:cNvGraphicFramePr>
          <p:nvPr/>
        </p:nvGraphicFramePr>
        <p:xfrm>
          <a:off x="2463800" y="2667000"/>
          <a:ext cx="914400" cy="180975"/>
        </p:xfrm>
        <a:graphic>
          <a:graphicData uri="http://schemas.openxmlformats.org/presentationml/2006/ole">
            <mc:AlternateContent xmlns:mc="http://schemas.openxmlformats.org/markup-compatibility/2006">
              <mc:Choice xmlns:v="urn:schemas-microsoft-com:vml" Requires="v">
                <p:oleObj name="Equation" r:id="rId7" imgW="2743200" imgH="4267200" progId="Equation.DSMT4">
                  <p:embed/>
                </p:oleObj>
              </mc:Choice>
              <mc:Fallback>
                <p:oleObj name="Equation" r:id="rId7" imgW="2743200" imgH="4267200" progId="Equation.DSMT4">
                  <p:embed/>
                  <p:pic>
                    <p:nvPicPr>
                      <p:cNvPr id="0" name="图片 8"/>
                      <p:cNvPicPr/>
                      <p:nvPr/>
                    </p:nvPicPr>
                    <p:blipFill>
                      <a:blip r:embed="rId8"/>
                      <a:stretch>
                        <a:fillRect/>
                      </a:stretch>
                    </p:blipFill>
                    <p:spPr>
                      <a:xfrm>
                        <a:off x="2463800" y="2667000"/>
                        <a:ext cx="914400" cy="18097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0" name="对象 9"/>
              <p:cNvSpPr txBox="1"/>
              <p:nvPr/>
            </p:nvSpPr>
            <p:spPr>
              <a:xfrm>
                <a:off x="2211610" y="3557724"/>
                <a:ext cx="5543822" cy="191182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𝜔</m:t>
                                    </m:r>
                                  </m:den>
                                </m:f>
                                <m:d>
                                  <m:dPr>
                                    <m:ctrlPr>
                                      <a:rPr lang="zh-CN" altLang="en-US" i="1">
                                        <a:solidFill>
                                          <a:srgbClr val="000000"/>
                                        </a:solidFill>
                                        <a:latin typeface="Cambria Math" panose="02040503050406030204" pitchFamily="18" charset="0"/>
                                      </a:rPr>
                                    </m:ctrlPr>
                                  </m:dPr>
                                  <m:e>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cos</m:t>
                                        </m:r>
                                      </m:fName>
                                      <m:e>
                                        <m:r>
                                          <a:rPr lang="zh-CN" altLang="en-US" i="1">
                                            <a:solidFill>
                                              <a:srgbClr val="000000"/>
                                            </a:solidFill>
                                            <a:latin typeface="Cambria Math" panose="02040503050406030204" pitchFamily="18" charset="0"/>
                                          </a:rPr>
                                          <m:t>𝜔</m:t>
                                        </m:r>
                                      </m:e>
                                    </m:func>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m:t>
                                    </m:r>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cos</m:t>
                                        </m:r>
                                      </m:fName>
                                      <m:e>
                                        <m:r>
                                          <a:rPr lang="zh-CN" altLang="en-US" i="1">
                                            <a:solidFill>
                                              <a:srgbClr val="000000"/>
                                            </a:solidFill>
                                            <a:latin typeface="Cambria Math" panose="02040503050406030204" pitchFamily="18" charset="0"/>
                                          </a:rPr>
                                          <m:t>𝜔</m:t>
                                        </m:r>
                                      </m:e>
                                    </m:func>
                                    <m:r>
                                      <a:rPr lang="zh-CN" altLang="en-US" i="1">
                                        <a:solidFill>
                                          <a:srgbClr val="000000"/>
                                        </a:solidFill>
                                        <a:latin typeface="Cambria Math" panose="02040503050406030204" pitchFamily="18" charset="0"/>
                                      </a:rPr>
                                      <m:t>𝑡</m:t>
                                    </m:r>
                                  </m:e>
                                </m:d>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
                        </m:e>
                      </m:d>
                    </m:oMath>
                  </m:oMathPara>
                </a14:m>
                <a:endParaRPr lang="zh-CN" altLang="en-US" dirty="0"/>
              </a:p>
            </p:txBody>
          </p:sp>
        </mc:Choice>
        <mc:Fallback xmlns="">
          <p:sp>
            <p:nvSpPr>
              <p:cNvPr id="10" name="对象 9"/>
              <p:cNvSpPr txBox="1">
                <a:spLocks noRot="1" noChangeAspect="1" noMove="1" noResize="1" noEditPoints="1" noAdjustHandles="1" noChangeArrowheads="1" noChangeShapeType="1" noTextEdit="1"/>
              </p:cNvSpPr>
              <p:nvPr/>
            </p:nvSpPr>
            <p:spPr>
              <a:xfrm>
                <a:off x="2211610" y="3557724"/>
                <a:ext cx="5543822" cy="1911821"/>
              </a:xfrm>
              <a:prstGeom prst="rect">
                <a:avLst/>
              </a:prstGeom>
              <a:blipFill>
                <a:blip r:embed="rId9"/>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30" grpId="0"/>
      <p:bldP spid="10"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8"/>
            <a:ext cx="3384376"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线性时变连续系统状态方程的解</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3" y="995808"/>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根据公式，解得非齐次状态方程的解为</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4" name="对象 3"/>
              <p:cNvSpPr txBox="1"/>
              <p:nvPr/>
            </p:nvSpPr>
            <p:spPr>
              <a:xfrm>
                <a:off x="971600" y="2571750"/>
                <a:ext cx="9674469" cy="252028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1</m:t>
                                    </m:r>
                                  </m:sub>
                                </m:sSub>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𝜔</m:t>
                                    </m:r>
                                  </m:den>
                                </m:f>
                                <m:d>
                                  <m:dPr>
                                    <m:ctrlPr>
                                      <a:rPr lang="zh-CN" altLang="en-US" i="1">
                                        <a:solidFill>
                                          <a:srgbClr val="000000"/>
                                        </a:solidFill>
                                        <a:latin typeface="Cambria Math" panose="02040503050406030204" pitchFamily="18" charset="0"/>
                                      </a:rPr>
                                    </m:ctrlPr>
                                  </m:dPr>
                                  <m:e>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cos</m:t>
                                        </m:r>
                                      </m:fName>
                                      <m:e>
                                        <m:r>
                                          <a:rPr lang="zh-CN" altLang="en-US" i="1">
                                            <a:solidFill>
                                              <a:srgbClr val="000000"/>
                                            </a:solidFill>
                                            <a:latin typeface="Cambria Math" panose="02040503050406030204" pitchFamily="18" charset="0"/>
                                          </a:rPr>
                                          <m:t>𝜔</m:t>
                                        </m:r>
                                      </m:e>
                                    </m:func>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m:t>
                                    </m:r>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cos</m:t>
                                        </m:r>
                                      </m:fName>
                                      <m:e>
                                        <m:r>
                                          <a:rPr lang="zh-CN" altLang="en-US" i="1">
                                            <a:solidFill>
                                              <a:srgbClr val="000000"/>
                                            </a:solidFill>
                                            <a:latin typeface="Cambria Math" panose="02040503050406030204" pitchFamily="18" charset="0"/>
                                          </a:rPr>
                                          <m:t>𝜔</m:t>
                                        </m:r>
                                      </m:e>
                                    </m:func>
                                    <m:r>
                                      <a:rPr lang="zh-CN" altLang="en-US" i="1">
                                        <a:solidFill>
                                          <a:srgbClr val="000000"/>
                                        </a:solidFill>
                                        <a:latin typeface="Cambria Math" panose="02040503050406030204" pitchFamily="18" charset="0"/>
                                      </a:rPr>
                                      <m:t>𝑡</m:t>
                                    </m:r>
                                  </m:e>
                                </m:d>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2</m:t>
                                    </m:r>
                                  </m:sub>
                                </m:sSub>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e>
                            </m:m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2</m:t>
                                    </m:r>
                                  </m:sub>
                                </m:sSub>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𝜔</m:t>
                                        </m:r>
                                      </m:e>
                                      <m:sup>
                                        <m:r>
                                          <a:rPr lang="zh-CN" altLang="en-US" i="1">
                                            <a:solidFill>
                                              <a:srgbClr val="000000"/>
                                            </a:solidFill>
                                            <a:latin typeface="Cambria Math" panose="02040503050406030204" pitchFamily="18" charset="0"/>
                                          </a:rPr>
                                          <m:t>2</m:t>
                                        </m:r>
                                      </m:sup>
                                    </m:sSup>
                                  </m:den>
                                </m:f>
                                <m:d>
                                  <m:dPr>
                                    <m:ctrlPr>
                                      <a:rPr lang="zh-CN" altLang="en-US" i="1">
                                        <a:solidFill>
                                          <a:srgbClr val="000000"/>
                                        </a:solidFill>
                                        <a:latin typeface="Cambria Math" panose="02040503050406030204" pitchFamily="18" charset="0"/>
                                      </a:rPr>
                                    </m:ctrlPr>
                                  </m:dPr>
                                  <m:e>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sin</m:t>
                                        </m:r>
                                      </m:fName>
                                      <m:e>
                                        <m:r>
                                          <a:rPr lang="zh-CN" altLang="en-US" i="1">
                                            <a:solidFill>
                                              <a:srgbClr val="000000"/>
                                            </a:solidFill>
                                            <a:latin typeface="Cambria Math" panose="02040503050406030204" pitchFamily="18" charset="0"/>
                                          </a:rPr>
                                          <m:t>𝜔</m:t>
                                        </m:r>
                                      </m:e>
                                    </m:func>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m:t>
                                    </m:r>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sin</m:t>
                                        </m:r>
                                      </m:fName>
                                      <m:e>
                                        <m:r>
                                          <a:rPr lang="zh-CN" altLang="en-US" i="1">
                                            <a:solidFill>
                                              <a:srgbClr val="000000"/>
                                            </a:solidFill>
                                            <a:latin typeface="Cambria Math" panose="02040503050406030204" pitchFamily="18" charset="0"/>
                                          </a:rPr>
                                          <m:t>𝜔</m:t>
                                        </m:r>
                                      </m:e>
                                    </m:func>
                                    <m:r>
                                      <a:rPr lang="zh-CN" altLang="en-US" i="1">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𝜔</m:t>
                                    </m:r>
                                  </m:den>
                                </m:f>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cos</m:t>
                                        </m:r>
                                      </m:fName>
                                      <m:e>
                                        <m:r>
                                          <a:rPr lang="zh-CN" altLang="en-US" i="1">
                                            <a:solidFill>
                                              <a:srgbClr val="000000"/>
                                            </a:solidFill>
                                            <a:latin typeface="Cambria Math" panose="02040503050406030204" pitchFamily="18" charset="0"/>
                                          </a:rPr>
                                          <m:t>𝜔</m:t>
                                        </m:r>
                                      </m:e>
                                    </m:func>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cos</m:t>
                                        </m:r>
                                      </m:fName>
                                      <m:e>
                                        <m:r>
                                          <a:rPr lang="zh-CN" altLang="en-US" i="1">
                                            <a:solidFill>
                                              <a:srgbClr val="000000"/>
                                            </a:solidFill>
                                            <a:latin typeface="Cambria Math" panose="02040503050406030204" pitchFamily="18" charset="0"/>
                                          </a:rPr>
                                          <m:t>𝜔</m:t>
                                        </m:r>
                                      </m:e>
                                    </m:func>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e>
                            </m:mr>
                            <m:m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mr>
                          </m:m>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971600" y="2571750"/>
                <a:ext cx="9674469" cy="2520280"/>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E55E621E-778A-D12E-73DA-717D535C62DB}"/>
                  </a:ext>
                </a:extLst>
              </p:cNvPr>
              <p:cNvSpPr txBox="1"/>
              <p:nvPr/>
            </p:nvSpPr>
            <p:spPr>
              <a:xfrm>
                <a:off x="467544" y="1707654"/>
                <a:ext cx="9577063" cy="716030"/>
              </a:xfrm>
              <a:prstGeom prst="rect">
                <a:avLst/>
              </a:prstGeom>
              <a:noFill/>
            </p:spPr>
            <p:txBody>
              <a:bodyPr wrap="square">
                <a:spAutoFit/>
              </a:bodyPr>
              <a:lstStyle/>
              <a:p>
                <a14:m>
                  <m:oMath xmlns:m="http://schemas.openxmlformats.org/officeDocument/2006/math">
                    <m:r>
                      <a:rPr lang="en-US" altLang="zh-CN" b="0" i="1" smtClean="0">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en-US" altLang="zh-CN" b="0" i="1" smtClean="0">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𝜔</m:t>
                                  </m:r>
                                </m:den>
                              </m:f>
                              <m:d>
                                <m:dPr>
                                  <m:ctrlPr>
                                    <a:rPr lang="zh-CN" altLang="en-US" i="1">
                                      <a:solidFill>
                                        <a:srgbClr val="000000"/>
                                      </a:solidFill>
                                      <a:latin typeface="Cambria Math" panose="02040503050406030204" pitchFamily="18" charset="0"/>
                                    </a:rPr>
                                  </m:ctrlPr>
                                </m:dPr>
                                <m:e>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cos</m:t>
                                      </m:r>
                                    </m:fName>
                                    <m:e>
                                      <m:r>
                                        <a:rPr lang="zh-CN" altLang="en-US" i="1">
                                          <a:solidFill>
                                            <a:srgbClr val="000000"/>
                                          </a:solidFill>
                                          <a:latin typeface="Cambria Math" panose="02040503050406030204" pitchFamily="18" charset="0"/>
                                        </a:rPr>
                                        <m:t>𝜔</m:t>
                                      </m:r>
                                    </m:e>
                                  </m:func>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m:t>
                                  </m:r>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cos</m:t>
                                      </m:r>
                                    </m:fName>
                                    <m:e>
                                      <m:r>
                                        <a:rPr lang="zh-CN" altLang="en-US" i="1">
                                          <a:solidFill>
                                            <a:srgbClr val="000000"/>
                                          </a:solidFill>
                                          <a:latin typeface="Cambria Math" panose="02040503050406030204" pitchFamily="18" charset="0"/>
                                        </a:rPr>
                                        <m:t>𝜔</m:t>
                                      </m:r>
                                    </m:e>
                                  </m:func>
                                  <m:r>
                                    <a:rPr lang="zh-CN" altLang="en-US" i="1">
                                      <a:solidFill>
                                        <a:srgbClr val="000000"/>
                                      </a:solidFill>
                                      <a:latin typeface="Cambria Math" panose="02040503050406030204" pitchFamily="18" charset="0"/>
                                    </a:rPr>
                                    <m:t>𝑡</m:t>
                                  </m:r>
                                </m:e>
                              </m:d>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
                      </m:e>
                    </m:d>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1</m:t>
                                  </m:r>
                                </m:sub>
                              </m:sSub>
                              <m:d>
                                <m:dPr>
                                  <m:ctrlPr>
                                    <a:rPr lang="zh-CN" altLang="en-US" i="1">
                                      <a:solidFill>
                                        <a:srgbClr val="000000"/>
                                      </a:solidFill>
                                      <a:latin typeface="Cambria Math" panose="02040503050406030204" pitchFamily="18" charset="0"/>
                                    </a:rPr>
                                  </m:ctrlPr>
                                </m:dPr>
                                <m:e>
                                  <m:sSub>
                                    <m:sSubPr>
                                      <m:ctrlPr>
                                        <a:rPr lang="en-US" altLang="zh-CN" i="1" smtClean="0">
                                          <a:solidFill>
                                            <a:srgbClr val="000000"/>
                                          </a:solidFill>
                                          <a:latin typeface="Cambria Math" panose="02040503050406030204" pitchFamily="18" charset="0"/>
                                        </a:rPr>
                                      </m:ctrlPr>
                                    </m:sSubPr>
                                    <m:e>
                                      <m:r>
                                        <a:rPr lang="en-US" altLang="zh-CN" b="0" i="1" smtClean="0">
                                          <a:solidFill>
                                            <a:srgbClr val="000000"/>
                                          </a:solidFill>
                                          <a:latin typeface="Cambria Math" panose="02040503050406030204" pitchFamily="18" charset="0"/>
                                        </a:rPr>
                                        <m:t>𝑡</m:t>
                                      </m:r>
                                    </m:e>
                                    <m:sub>
                                      <m:r>
                                        <a:rPr lang="en-US" altLang="zh-CN" b="0" i="1" smtClean="0">
                                          <a:solidFill>
                                            <a:srgbClr val="000000"/>
                                          </a:solidFill>
                                          <a:latin typeface="Cambria Math" panose="02040503050406030204" pitchFamily="18" charset="0"/>
                                        </a:rPr>
                                        <m:t>0</m:t>
                                      </m:r>
                                    </m:sub>
                                  </m:sSub>
                                </m:e>
                              </m:d>
                            </m:e>
                          </m:mr>
                          <m:m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𝑥</m:t>
                                  </m:r>
                                </m:e>
                                <m:sub>
                                  <m:r>
                                    <a:rPr lang="zh-CN" altLang="en-US" i="1">
                                      <a:solidFill>
                                        <a:srgbClr val="000000"/>
                                      </a:solidFill>
                                      <a:latin typeface="Cambria Math" panose="02040503050406030204" pitchFamily="18" charset="0"/>
                                    </a:rPr>
                                    <m:t>2</m:t>
                                  </m:r>
                                </m:sub>
                              </m:sSub>
                              <m:d>
                                <m:dPr>
                                  <m:ctrlPr>
                                    <a:rPr lang="zh-CN" altLang="en-US" i="1">
                                      <a:solidFill>
                                        <a:srgbClr val="000000"/>
                                      </a:solidFill>
                                      <a:latin typeface="Cambria Math" panose="02040503050406030204" pitchFamily="18" charset="0"/>
                                    </a:rPr>
                                  </m:ctrlPr>
                                </m:dPr>
                                <m:e>
                                  <m:sSub>
                                    <m:sSubPr>
                                      <m:ctrlPr>
                                        <a:rPr lang="en-US" altLang="zh-CN" i="1" smtClean="0">
                                          <a:solidFill>
                                            <a:srgbClr val="000000"/>
                                          </a:solidFill>
                                          <a:latin typeface="Cambria Math" panose="02040503050406030204" pitchFamily="18" charset="0"/>
                                        </a:rPr>
                                      </m:ctrlPr>
                                    </m:sSubPr>
                                    <m:e>
                                      <m:r>
                                        <a:rPr lang="en-US" altLang="zh-CN" b="0" i="1" smtClean="0">
                                          <a:solidFill>
                                            <a:srgbClr val="000000"/>
                                          </a:solidFill>
                                          <a:latin typeface="Cambria Math" panose="02040503050406030204" pitchFamily="18" charset="0"/>
                                        </a:rPr>
                                        <m:t>𝑡</m:t>
                                      </m:r>
                                    </m:e>
                                    <m:sub>
                                      <m:r>
                                        <a:rPr lang="en-US" altLang="zh-CN" b="0" i="1" smtClean="0">
                                          <a:solidFill>
                                            <a:srgbClr val="000000"/>
                                          </a:solidFill>
                                          <a:latin typeface="Cambria Math" panose="02040503050406030204" pitchFamily="18" charset="0"/>
                                        </a:rPr>
                                        <m:t>0</m:t>
                                      </m:r>
                                    </m:sub>
                                  </m:sSub>
                                </m:e>
                              </m:d>
                            </m:e>
                          </m:mr>
                        </m:m>
                      </m:e>
                    </m:d>
                    <m:r>
                      <a:rPr lang="en-US" altLang="zh-CN" b="0" i="0" smtClean="0">
                        <a:solidFill>
                          <a:srgbClr val="000000"/>
                        </a:solidFill>
                        <a:latin typeface="Cambria Math" panose="02040503050406030204" pitchFamily="18" charset="0"/>
                      </a:rPr>
                      <m:t>+</m:t>
                    </m:r>
                    <m:nary>
                      <m:naryPr>
                        <m:ctrlPr>
                          <a:rPr lang="en-US" altLang="zh-CN" b="0" i="1" smtClean="0">
                            <a:solidFill>
                              <a:srgbClr val="000000"/>
                            </a:solidFill>
                            <a:latin typeface="Cambria Math" panose="02040503050406030204" pitchFamily="18" charset="0"/>
                          </a:rPr>
                        </m:ctrlPr>
                      </m:naryPr>
                      <m:sub>
                        <m:sSub>
                          <m:sSubPr>
                            <m:ctrlPr>
                              <a:rPr lang="en-US" altLang="zh-CN" b="0" i="1" smtClean="0">
                                <a:solidFill>
                                  <a:srgbClr val="000000"/>
                                </a:solidFill>
                                <a:latin typeface="Cambria Math" panose="02040503050406030204" pitchFamily="18" charset="0"/>
                              </a:rPr>
                            </m:ctrlPr>
                          </m:sSubPr>
                          <m:e>
                            <m:r>
                              <a:rPr lang="en-US" altLang="zh-CN" b="0" i="1" smtClean="0">
                                <a:solidFill>
                                  <a:srgbClr val="000000"/>
                                </a:solidFill>
                                <a:latin typeface="Cambria Math" panose="02040503050406030204" pitchFamily="18" charset="0"/>
                              </a:rPr>
                              <m:t>𝑡</m:t>
                            </m:r>
                          </m:e>
                          <m:sub>
                            <m:r>
                              <a:rPr lang="en-US" altLang="zh-CN" b="0" i="1" smtClean="0">
                                <a:solidFill>
                                  <a:srgbClr val="000000"/>
                                </a:solidFill>
                                <a:latin typeface="Cambria Math" panose="02040503050406030204" pitchFamily="18" charset="0"/>
                              </a:rPr>
                              <m:t>0</m:t>
                            </m:r>
                          </m:sub>
                        </m:sSub>
                      </m:sub>
                      <m:sup>
                        <m:r>
                          <a:rPr lang="en-US" altLang="zh-CN" b="0" i="1" smtClean="0">
                            <a:solidFill>
                              <a:srgbClr val="000000"/>
                            </a:solidFill>
                            <a:latin typeface="Cambria Math" panose="02040503050406030204" pitchFamily="18" charset="0"/>
                          </a:rPr>
                          <m:t>𝑡</m:t>
                        </m:r>
                      </m:sup>
                      <m:e>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f>
                                    <m:fPr>
                                      <m:ctrlPr>
                                        <a:rPr lang="zh-CN" altLang="en-US" i="1">
                                          <a:solidFill>
                                            <a:srgbClr val="000000"/>
                                          </a:solidFill>
                                          <a:latin typeface="Cambria Math" panose="02040503050406030204" pitchFamily="18" charset="0"/>
                                        </a:rPr>
                                      </m:ctrlPr>
                                    </m:fPr>
                                    <m:num>
                                      <m:r>
                                        <a:rPr lang="zh-CN" altLang="en-US" i="0">
                                          <a:solidFill>
                                            <a:srgbClr val="000000"/>
                                          </a:solidFill>
                                          <a:latin typeface="Cambria Math" panose="02040503050406030204" pitchFamily="18" charset="0"/>
                                        </a:rPr>
                                        <m:t>1</m:t>
                                      </m:r>
                                    </m:num>
                                    <m:den>
                                      <m:r>
                                        <m:rPr>
                                          <m:sty m:val="p"/>
                                        </m:rPr>
                                        <a:rPr lang="zh-CN" altLang="en-US" i="0">
                                          <a:solidFill>
                                            <a:srgbClr val="000000"/>
                                          </a:solidFill>
                                          <a:latin typeface="Cambria Math" panose="02040503050406030204" pitchFamily="18" charset="0"/>
                                        </a:rPr>
                                        <m:t>ω</m:t>
                                      </m:r>
                                    </m:den>
                                  </m:f>
                                  <m:d>
                                    <m:dPr>
                                      <m:ctrlPr>
                                        <a:rPr lang="zh-CN" altLang="en-US" i="1">
                                          <a:solidFill>
                                            <a:srgbClr val="000000"/>
                                          </a:solidFill>
                                          <a:latin typeface="Cambria Math" panose="02040503050406030204" pitchFamily="18" charset="0"/>
                                        </a:rPr>
                                      </m:ctrlPr>
                                    </m:dPr>
                                    <m:e>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cos</m:t>
                                          </m:r>
                                        </m:fName>
                                        <m:e>
                                          <m:r>
                                            <m:rPr>
                                              <m:sty m:val="p"/>
                                            </m:rPr>
                                            <a:rPr lang="zh-CN" altLang="en-US" i="0">
                                              <a:solidFill>
                                                <a:srgbClr val="000000"/>
                                              </a:solidFill>
                                              <a:latin typeface="Cambria Math" panose="02040503050406030204" pitchFamily="18" charset="0"/>
                                            </a:rPr>
                                            <m:t>ω</m:t>
                                          </m:r>
                                        </m:e>
                                      </m:func>
                                      <m:sSub>
                                        <m:sSubPr>
                                          <m:ctrlPr>
                                            <a:rPr lang="zh-CN" altLang="en-US" i="1">
                                              <a:solidFill>
                                                <a:srgbClr val="000000"/>
                                              </a:solidFill>
                                              <a:latin typeface="Cambria Math" panose="02040503050406030204" pitchFamily="18" charset="0"/>
                                            </a:rPr>
                                          </m:ctrlPr>
                                        </m:sSubPr>
                                        <m:e>
                                          <m:r>
                                            <m:rPr>
                                              <m:sty m:val="p"/>
                                            </m:rPr>
                                            <a:rPr lang="zh-CN" altLang="en-US" i="0">
                                              <a:solidFill>
                                                <a:srgbClr val="000000"/>
                                              </a:solidFill>
                                              <a:latin typeface="Cambria Math" panose="02040503050406030204" pitchFamily="18" charset="0"/>
                                            </a:rPr>
                                            <m:t>t</m:t>
                                          </m:r>
                                        </m:e>
                                        <m:sub>
                                          <m:r>
                                            <a:rPr lang="zh-CN" altLang="en-US" i="0">
                                              <a:solidFill>
                                                <a:srgbClr val="000000"/>
                                              </a:solidFill>
                                              <a:latin typeface="Cambria Math" panose="02040503050406030204" pitchFamily="18" charset="0"/>
                                            </a:rPr>
                                            <m:t>0</m:t>
                                          </m:r>
                                        </m:sub>
                                      </m:sSub>
                                      <m:r>
                                        <a:rPr lang="zh-CN" altLang="en-US" i="0">
                                          <a:solidFill>
                                            <a:srgbClr val="000000"/>
                                          </a:solidFill>
                                          <a:latin typeface="Cambria Math" panose="02040503050406030204" pitchFamily="18" charset="0"/>
                                        </a:rPr>
                                        <m:t>−</m:t>
                                      </m:r>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cos</m:t>
                                          </m:r>
                                        </m:fName>
                                        <m:e>
                                          <m:r>
                                            <m:rPr>
                                              <m:sty m:val="p"/>
                                            </m:rPr>
                                            <a:rPr lang="zh-CN" altLang="en-US" i="0">
                                              <a:solidFill>
                                                <a:srgbClr val="000000"/>
                                              </a:solidFill>
                                              <a:latin typeface="Cambria Math" panose="02040503050406030204" pitchFamily="18" charset="0"/>
                                            </a:rPr>
                                            <m:t>ω</m:t>
                                          </m:r>
                                        </m:e>
                                      </m:func>
                                      <m:r>
                                        <m:rPr>
                                          <m:sty m:val="p"/>
                                        </m:rPr>
                                        <a:rPr lang="zh-CN" altLang="en-US" i="0">
                                          <a:solidFill>
                                            <a:srgbClr val="000000"/>
                                          </a:solidFill>
                                          <a:latin typeface="Cambria Math" panose="02040503050406030204" pitchFamily="18" charset="0"/>
                                        </a:rPr>
                                        <m:t>t</m:t>
                                      </m:r>
                                    </m:e>
                                  </m:d>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
                          </m:e>
                        </m:d>
                      </m:e>
                    </m:nary>
                  </m:oMath>
                </a14:m>
                <a:r>
                  <a:rPr lang="zh-CN" altLang="en-US" dirty="0">
                    <a:solidFill>
                      <a:srgbClr val="000000"/>
                    </a:solidFill>
                  </a:rPr>
                  <a:t> </a:t>
                </a:r>
                <a14:m>
                  <m:oMath xmlns:m="http://schemas.openxmlformats.org/officeDocument/2006/math">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1</m:t>
                              </m:r>
                            </m:e>
                          </m:mr>
                        </m:m>
                      </m:e>
                    </m:d>
                    <m:r>
                      <m:rPr>
                        <m:sty m:val="p"/>
                      </m:rPr>
                      <a:rPr lang="en-US" altLang="zh-CN" b="0" i="0" smtClean="0">
                        <a:solidFill>
                          <a:srgbClr val="000000"/>
                        </a:solidFill>
                        <a:latin typeface="Cambria Math" panose="02040503050406030204" pitchFamily="18" charset="0"/>
                      </a:rPr>
                      <m:t>d</m:t>
                    </m:r>
                    <m:r>
                      <m:rPr>
                        <m:sty m:val="p"/>
                      </m:rPr>
                      <a:rPr lang="el-GR" altLang="zh-CN" b="0" i="1" smtClean="0">
                        <a:solidFill>
                          <a:srgbClr val="000000"/>
                        </a:solidFill>
                        <a:latin typeface="Cambria Math" panose="02040503050406030204" pitchFamily="18" charset="0"/>
                        <a:ea typeface="Cambria Math" panose="02040503050406030204" pitchFamily="18" charset="0"/>
                      </a:rPr>
                      <m:t>τ</m:t>
                    </m:r>
                  </m:oMath>
                </a14:m>
                <a:endParaRPr lang="zh-CN" altLang="en-US" dirty="0"/>
              </a:p>
            </p:txBody>
          </p:sp>
        </mc:Choice>
        <mc:Fallback xmlns="">
          <p:sp>
            <p:nvSpPr>
              <p:cNvPr id="5" name="文本框 4">
                <a:extLst>
                  <a:ext uri="{FF2B5EF4-FFF2-40B4-BE49-F238E27FC236}">
                    <a16:creationId xmlns:a16="http://schemas.microsoft.com/office/drawing/2014/main" id="{E55E621E-778A-D12E-73DA-717D535C62DB}"/>
                  </a:ext>
                </a:extLst>
              </p:cNvPr>
              <p:cNvSpPr txBox="1">
                <a:spLocks noRot="1" noChangeAspect="1" noMove="1" noResize="1" noEditPoints="1" noAdjustHandles="1" noChangeArrowheads="1" noChangeShapeType="1" noTextEdit="1"/>
              </p:cNvSpPr>
              <p:nvPr/>
            </p:nvSpPr>
            <p:spPr>
              <a:xfrm>
                <a:off x="467544" y="1707654"/>
                <a:ext cx="9577063" cy="716030"/>
              </a:xfrm>
              <a:prstGeom prst="rect">
                <a:avLst/>
              </a:prstGeom>
              <a:blipFill>
                <a:blip r:embed="rId5"/>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文本框 70"/>
          <p:cNvSpPr txBox="1"/>
          <p:nvPr/>
        </p:nvSpPr>
        <p:spPr>
          <a:xfrm>
            <a:off x="251520" y="195488"/>
            <a:ext cx="388843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线性定常连续系统状态方程的解</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3" y="995807"/>
            <a:ext cx="6641767" cy="442878"/>
          </a:xfrm>
          <a:prstGeom prst="rect">
            <a:avLst/>
          </a:prstGeom>
          <a:noFill/>
        </p:spPr>
        <p:txBody>
          <a:bodyPr wrap="square">
            <a:spAutoFit/>
          </a:bodyPr>
          <a:lstStyle/>
          <a:p>
            <a:pPr>
              <a:lnSpc>
                <a:spcPct val="150000"/>
              </a:lnSpc>
            </a:pPr>
            <a:r>
              <a:rPr lang="zh-CN" altLang="en-US" dirty="0">
                <a:solidFill>
                  <a:sysClr val="windowText" lastClr="000000"/>
                </a:solidFill>
                <a:latin typeface="宋体" panose="02010600030101010101" pitchFamily="2" charset="-122"/>
                <a:ea typeface="宋体" panose="02010600030101010101" pitchFamily="2" charset="-122"/>
              </a:rPr>
              <a:t>可得：</a:t>
            </a:r>
            <a:endPar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845" y="191644"/>
            <a:ext cx="725636" cy="725636"/>
          </a:xfrm>
          <a:prstGeom prst="rect">
            <a:avLst/>
          </a:prstGeom>
        </p:spPr>
      </p:pic>
      <mc:AlternateContent xmlns:mc="http://schemas.openxmlformats.org/markup-compatibility/2006" xmlns:a14="http://schemas.microsoft.com/office/drawing/2010/main">
        <mc:Choice Requires="a14">
          <p:sp>
            <p:nvSpPr>
              <p:cNvPr id="9" name="Object 5"/>
              <p:cNvSpPr txBox="1"/>
              <p:nvPr/>
            </p:nvSpPr>
            <p:spPr bwMode="auto">
              <a:xfrm>
                <a:off x="1403648" y="1503660"/>
                <a:ext cx="6569898" cy="531628"/>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𝑏</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𝑏</m:t>
                          </m:r>
                        </m:e>
                        <m:sub>
                          <m:r>
                            <a:rPr lang="zh-CN" altLang="en-US" i="1">
                              <a:solidFill>
                                <a:srgbClr val="000000"/>
                              </a:solidFill>
                              <a:latin typeface="Cambria Math" panose="02040503050406030204" pitchFamily="18" charset="0"/>
                            </a:rPr>
                            <m:t>1</m:t>
                          </m:r>
                        </m:sub>
                      </m:sSub>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𝑏</m:t>
                          </m:r>
                        </m:e>
                        <m:sub>
                          <m:r>
                            <a:rPr lang="zh-CN" altLang="en-US" i="1">
                              <a:solidFill>
                                <a:srgbClr val="000000"/>
                              </a:solidFill>
                              <a:latin typeface="Cambria Math" panose="02040503050406030204" pitchFamily="18" charset="0"/>
                            </a:rPr>
                            <m:t>2</m:t>
                          </m:r>
                        </m:sub>
                      </m:sSub>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𝑏</m:t>
                          </m:r>
                        </m:e>
                        <m:sub>
                          <m:r>
                            <a:rPr lang="zh-CN" altLang="en-US" i="1">
                              <a:solidFill>
                                <a:srgbClr val="000000"/>
                              </a:solidFill>
                              <a:latin typeface="Cambria Math" panose="02040503050406030204" pitchFamily="18" charset="0"/>
                            </a:rPr>
                            <m:t>𝑘</m:t>
                          </m:r>
                        </m:sub>
                      </m:sSub>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𝑘</m:t>
                          </m:r>
                        </m:sup>
                      </m:sSup>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9" name="Object 5"/>
              <p:cNvSpPr txBox="1">
                <a:spLocks noRot="1" noChangeAspect="1" noMove="1" noResize="1" noEditPoints="1" noAdjustHandles="1" noChangeArrowheads="1" noChangeShapeType="1" noTextEdit="1"/>
              </p:cNvSpPr>
              <p:nvPr/>
            </p:nvSpPr>
            <p:spPr bwMode="auto">
              <a:xfrm>
                <a:off x="1403648" y="1503660"/>
                <a:ext cx="6569898" cy="531628"/>
              </a:xfrm>
              <a:prstGeom prst="rect">
                <a:avLst/>
              </a:prstGeom>
              <a:blipFill rotWithShape="1">
                <a:blip r:embed="rId4"/>
                <a:stretch>
                  <a:fillRect l="-5" t="-116" r="7" b="21"/>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Object 6"/>
              <p:cNvSpPr txBox="1"/>
              <p:nvPr/>
            </p:nvSpPr>
            <p:spPr bwMode="auto">
              <a:xfrm>
                <a:off x="1403648" y="2100263"/>
                <a:ext cx="7899400" cy="1192212"/>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𝑏</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𝑏</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𝐴</m:t>
                          </m:r>
                        </m:e>
                        <m:sup>
                          <m:r>
                            <a:rPr lang="zh-CN" altLang="en-US" i="1">
                              <a:solidFill>
                                <a:srgbClr val="000000"/>
                              </a:solidFill>
                              <a:latin typeface="Cambria Math" panose="02040503050406030204" pitchFamily="18" charset="0"/>
                            </a:rPr>
                            <m:t>2</m:t>
                          </m:r>
                        </m:sup>
                      </m:sSup>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𝑏</m:t>
                          </m:r>
                        </m:e>
                        <m:sub>
                          <m:r>
                            <a:rPr lang="zh-CN" altLang="en-US" i="1">
                              <a:solidFill>
                                <a:srgbClr val="000000"/>
                              </a:solidFill>
                              <a:latin typeface="Cambria Math" panose="02040503050406030204" pitchFamily="18" charset="0"/>
                            </a:rPr>
                            <m:t>0</m:t>
                          </m:r>
                        </m:sub>
                      </m:sSub>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𝐴</m:t>
                          </m:r>
                        </m:e>
                        <m:sup>
                          <m:r>
                            <a:rPr lang="zh-CN" altLang="en-US" i="1">
                              <a:solidFill>
                                <a:srgbClr val="000000"/>
                              </a:solidFill>
                              <a:latin typeface="Cambria Math" panose="02040503050406030204" pitchFamily="18" charset="0"/>
                            </a:rPr>
                            <m:t>𝑘</m:t>
                          </m:r>
                        </m:sup>
                      </m:sSup>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𝑏</m:t>
                          </m:r>
                        </m:e>
                        <m:sub>
                          <m:r>
                            <a:rPr lang="zh-CN" altLang="en-US" i="1">
                              <a:solidFill>
                                <a:srgbClr val="000000"/>
                              </a:solidFill>
                              <a:latin typeface="Cambria Math" panose="02040503050406030204" pitchFamily="18" charset="0"/>
                            </a:rPr>
                            <m:t>0</m:t>
                          </m:r>
                        </m:sub>
                      </m:sSub>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𝑘</m:t>
                          </m:r>
                        </m:sup>
                      </m:sSup>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10" name="Object 6"/>
              <p:cNvSpPr txBox="1">
                <a:spLocks noRot="1" noChangeAspect="1" noMove="1" noResize="1" noEditPoints="1" noAdjustHandles="1" noChangeArrowheads="1" noChangeShapeType="1" noTextEdit="1"/>
              </p:cNvSpPr>
              <p:nvPr/>
            </p:nvSpPr>
            <p:spPr bwMode="auto">
              <a:xfrm>
                <a:off x="1403648" y="2100263"/>
                <a:ext cx="7899400" cy="1192212"/>
              </a:xfrm>
              <a:prstGeom prst="rect">
                <a:avLst/>
              </a:prstGeom>
              <a:blipFill>
                <a:blip r:embed="rId5"/>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Object 7"/>
              <p:cNvSpPr txBox="1"/>
              <p:nvPr/>
            </p:nvSpPr>
            <p:spPr bwMode="auto">
              <a:xfrm>
                <a:off x="1403648" y="2884285"/>
                <a:ext cx="6088608" cy="816379"/>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𝐼</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𝐴𝑡</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𝐴</m:t>
                          </m:r>
                        </m:e>
                        <m:sup>
                          <m:r>
                            <a:rPr lang="zh-CN" altLang="en-US" i="1">
                              <a:solidFill>
                                <a:srgbClr val="000000"/>
                              </a:solidFill>
                              <a:latin typeface="Cambria Math" panose="02040503050406030204" pitchFamily="18" charset="0"/>
                            </a:rPr>
                            <m:t>2</m:t>
                          </m:r>
                        </m:sup>
                      </m:s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𝑘</m:t>
                          </m:r>
                          <m:r>
                            <a:rPr lang="zh-CN" altLang="en-US" i="1">
                              <a:solidFill>
                                <a:srgbClr val="000000"/>
                              </a:solidFill>
                              <a:latin typeface="Cambria Math" panose="02040503050406030204" pitchFamily="18" charset="0"/>
                            </a:rPr>
                            <m:t>!</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𝐴</m:t>
                          </m:r>
                        </m:e>
                        <m:sup>
                          <m:r>
                            <a:rPr lang="zh-CN" altLang="en-US" i="1">
                              <a:solidFill>
                                <a:srgbClr val="000000"/>
                              </a:solidFill>
                              <a:latin typeface="Cambria Math" panose="02040503050406030204" pitchFamily="18" charset="0"/>
                            </a:rPr>
                            <m:t>𝑘</m:t>
                          </m:r>
                        </m:sup>
                      </m:sSup>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𝑘</m:t>
                          </m:r>
                        </m:sup>
                      </m:s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(0)</m:t>
                      </m:r>
                    </m:oMath>
                  </m:oMathPara>
                </a14:m>
                <a:endParaRPr lang="zh-CN" altLang="en-US" dirty="0"/>
              </a:p>
            </p:txBody>
          </p:sp>
        </mc:Choice>
        <mc:Fallback xmlns="">
          <p:sp>
            <p:nvSpPr>
              <p:cNvPr id="11" name="Object 7"/>
              <p:cNvSpPr txBox="1">
                <a:spLocks noRot="1" noChangeAspect="1" noMove="1" noResize="1" noEditPoints="1" noAdjustHandles="1" noChangeArrowheads="1" noChangeShapeType="1" noTextEdit="1"/>
              </p:cNvSpPr>
              <p:nvPr/>
            </p:nvSpPr>
            <p:spPr bwMode="auto">
              <a:xfrm>
                <a:off x="1403648" y="2884285"/>
                <a:ext cx="6088608" cy="816379"/>
              </a:xfrm>
              <a:prstGeom prst="rect">
                <a:avLst/>
              </a:prstGeom>
              <a:blipFill rotWithShape="1">
                <a:blip r:embed="rId6"/>
                <a:stretch>
                  <a:fillRect l="-5" t="-14" r="9" b="64"/>
                </a:stretch>
              </a:blipFill>
              <a:ln>
                <a:noFill/>
              </a:ln>
            </p:spPr>
            <p:txBody>
              <a:bodyPr/>
              <a:lstStyle/>
              <a:p>
                <a:r>
                  <a:rPr lang="zh-CN" altLang="en-US">
                    <a:noFill/>
                  </a:rPr>
                  <a:t> </a:t>
                </a:r>
              </a:p>
            </p:txBody>
          </p:sp>
        </mc:Fallback>
      </mc:AlternateContent>
      <p:sp>
        <p:nvSpPr>
          <p:cNvPr id="12" name="矩形 11"/>
          <p:cNvSpPr/>
          <p:nvPr/>
        </p:nvSpPr>
        <p:spPr>
          <a:xfrm>
            <a:off x="784883" y="3700664"/>
            <a:ext cx="6641767" cy="870751"/>
          </a:xfrm>
          <a:prstGeom prst="rect">
            <a:avLst/>
          </a:prstGeom>
          <a:noFill/>
        </p:spPr>
        <p:txBody>
          <a:bodyPr wrap="square">
            <a:spAutoFit/>
          </a:bodyPr>
          <a:lstStyle/>
          <a:p>
            <a:pPr>
              <a:lnSpc>
                <a:spcPct val="150000"/>
              </a:lnSpc>
            </a:pP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I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为单位矩阵；</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x</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(0)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为状态向量 </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x</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t</a:t>
            </a:r>
            <a:r>
              <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的初值，它表征线性定常系统的初始状态。</a:t>
            </a:r>
            <a:endPar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10" grpId="0"/>
      <p:bldP spid="11" grpId="0"/>
      <p:bldP spid="1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19" y="195488"/>
            <a:ext cx="345652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线性时变连续系统状态方程的解</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3" y="995808"/>
            <a:ext cx="6641767" cy="2935868"/>
          </a:xfrm>
          <a:prstGeom prst="rect">
            <a:avLst/>
          </a:prstGeom>
          <a:noFill/>
        </p:spPr>
        <p:txBody>
          <a:bodyPr wrap="square">
            <a:spAutoFit/>
          </a:bodyPr>
          <a:lstStyle/>
          <a:p>
            <a:pPr>
              <a:lnSpc>
                <a:spcPct val="150000"/>
              </a:lnSpc>
            </a:pPr>
            <a:r>
              <a:rPr lang="en-US" altLang="zh-CN" b="1"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2.2.3 </a:t>
            </a:r>
            <a:r>
              <a:rPr lang="zh-CN" altLang="en-US" b="1"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应用</a:t>
            </a:r>
            <a:r>
              <a:rPr lang="en-US" altLang="zh-CN" b="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MATLAB</a:t>
            </a:r>
            <a:r>
              <a:rPr lang="zh-CN" altLang="en-US" b="1"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解线性时变系统的状态方程</a:t>
            </a:r>
            <a:endParaRPr lang="en-US" altLang="zh-CN" b="1"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b="1"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   例</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2.21 </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线性时变系统的齐次状态方程为</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          式中，</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     试求该系统的状态转移矩阵 </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Φ</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t</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,0) </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2821733" y="2381489"/>
                <a:ext cx="2568066" cy="94391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2821733" y="2381489"/>
                <a:ext cx="2568066" cy="943918"/>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对象 3"/>
              <p:cNvSpPr txBox="1"/>
              <p:nvPr/>
            </p:nvSpPr>
            <p:spPr>
              <a:xfrm>
                <a:off x="2771800" y="2931407"/>
                <a:ext cx="1558925" cy="796925"/>
              </a:xfrm>
              <a:prstGeom prst="rect">
                <a:avLst/>
              </a:prstGeom>
            </p:spPr>
            <p:txBody>
              <a:bodyPr>
                <a:normAutofit fontScale="92500"/>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𝑡</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𝑡</m:t>
                                </m:r>
                              </m:e>
                            </m:mr>
                          </m:m>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2771800" y="2931407"/>
                <a:ext cx="1558925" cy="796925"/>
              </a:xfrm>
              <a:prstGeom prst="rect">
                <a:avLst/>
              </a:prstGeom>
              <a:blipFill>
                <a:blip r:embed="rId5"/>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19" y="195488"/>
            <a:ext cx="345652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线性时变连续系统状态方程的解</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3" y="995808"/>
            <a:ext cx="6641767" cy="307436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解直接应用 </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transmit</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函数求解，执行下面的 </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MATLAB</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命令</a:t>
            </a:r>
            <a:endPar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r>
              <a:rPr lang="fr-FR" altLang="zh-CN" sz="1800" b="0" i="0" u="none" strike="noStrike" baseline="0" dirty="0">
                <a:solidFill>
                  <a:srgbClr val="000000"/>
                </a:solidFill>
                <a:latin typeface="Times New Roman" panose="02020603050405020304" pitchFamily="18" charset="0"/>
                <a:cs typeface="Times New Roman" panose="02020603050405020304" pitchFamily="18" charset="0"/>
              </a:rPr>
              <a:t>A=</a:t>
            </a:r>
            <a:r>
              <a:rPr lang="fr-FR" altLang="zh-CN" sz="1800" b="0" i="0" u="none" strike="noStrike" baseline="0" dirty="0">
                <a:latin typeface="Times New Roman" panose="02020603050405020304" pitchFamily="18" charset="0"/>
                <a:cs typeface="Times New Roman" panose="02020603050405020304" pitchFamily="18" charset="0"/>
              </a:rPr>
              <a:t>str2sym('[t,0;0,t]');</a:t>
            </a:r>
          </a:p>
          <a:p>
            <a:r>
              <a:rPr lang="en-US" altLang="zh-CN" sz="1800" b="0" i="0" u="none" strike="noStrike" baseline="0" dirty="0">
                <a:latin typeface="Times New Roman" panose="02020603050405020304" pitchFamily="18" charset="0"/>
                <a:cs typeface="Times New Roman" panose="02020603050405020304" pitchFamily="18" charset="0"/>
              </a:rPr>
              <a:t>Phi=</a:t>
            </a:r>
            <a:r>
              <a:rPr lang="en-US" altLang="zh-CN" sz="1800" b="0" i="0" u="none" strike="noStrike" baseline="0" dirty="0" err="1">
                <a:latin typeface="Times New Roman" panose="02020603050405020304" pitchFamily="18" charset="0"/>
                <a:cs typeface="Times New Roman" panose="02020603050405020304" pitchFamily="18" charset="0"/>
              </a:rPr>
              <a:t>transmtx</a:t>
            </a:r>
            <a:r>
              <a:rPr lang="en-US" altLang="zh-CN" sz="1800" b="0" i="0" u="none" strike="noStrike" baseline="0" dirty="0">
                <a:latin typeface="Times New Roman" panose="02020603050405020304" pitchFamily="18" charset="0"/>
                <a:cs typeface="Times New Roman" panose="02020603050405020304" pitchFamily="18" charset="0"/>
              </a:rPr>
              <a:t>(A,'t',0,3)</a:t>
            </a:r>
          </a:p>
          <a:p>
            <a:pPr>
              <a:lnSpc>
                <a:spcPct val="150000"/>
              </a:lnSpc>
            </a:pPr>
            <a:r>
              <a:rPr lang="zh-CN" altLang="en-US" dirty="0">
                <a:latin typeface="Times New Roman" panose="02020603050405020304" pitchFamily="18" charset="0"/>
                <a:ea typeface="宋体" panose="02010600030101010101" pitchFamily="2" charset="-122"/>
                <a:cs typeface="Times New Roman" panose="02020603050405020304" pitchFamily="18" charset="0"/>
              </a:rPr>
              <a:t>上述命令执行结果如下</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Phi =</a:t>
            </a:r>
          </a:p>
          <a:p>
            <a:pPr>
              <a:lnSpc>
                <a:spcPct val="150000"/>
              </a:lnSpc>
            </a:pP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t^8/384 + t^6/48 + t^4/8 + t^2/2 + 1, 0]</a:t>
            </a:r>
          </a:p>
          <a:p>
            <a:pPr>
              <a:lnSpc>
                <a:spcPct val="150000"/>
              </a:lnSpc>
            </a:pP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[ 0, t^8/384 + t^6/48 + t^4/8 + t^2/2 + 1]</a:t>
            </a:r>
          </a:p>
          <a:p>
            <a:pPr>
              <a:lnSpc>
                <a:spcPct val="150000"/>
              </a:lnSpc>
            </a:pP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所以方程的解为</a:t>
            </a:r>
            <a:endPar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19" y="195488"/>
            <a:ext cx="345652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线性时变连续系统状态方程的解</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4" name="对象 3"/>
              <p:cNvSpPr txBox="1"/>
              <p:nvPr/>
            </p:nvSpPr>
            <p:spPr>
              <a:xfrm>
                <a:off x="395536" y="1203598"/>
                <a:ext cx="9361040" cy="299546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𝚽</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,0)≈</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8</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4</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48</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6</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384</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8</m:t>
                                    </m:r>
                                  </m:sup>
                                </m:sSup>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8</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4</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48</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6</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384</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8</m:t>
                                    </m:r>
                                  </m:sup>
                                </m:sSup>
                              </m:e>
                            </m:mr>
                          </m:m>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395536" y="1203598"/>
                <a:ext cx="9361040" cy="2995463"/>
              </a:xfrm>
              <a:prstGeom prst="rect">
                <a:avLst/>
              </a:prstGeom>
              <a:blipFill>
                <a:blip r:embed="rId4"/>
                <a:stretch>
                  <a:fillRect/>
                </a:stretch>
              </a:blipFill>
            </p:spPr>
            <p:txBody>
              <a:bodyPr/>
              <a:lstStyle/>
              <a:p>
                <a:r>
                  <a:rPr lang="zh-CN" altLang="en-US">
                    <a:noFill/>
                  </a:rPr>
                  <a:t> </a:t>
                </a:r>
              </a:p>
            </p:txBody>
          </p:sp>
        </mc:Fallback>
      </mc:AlternateContent>
      <p:graphicFrame>
        <p:nvGraphicFramePr>
          <p:cNvPr id="5" name="对象 4"/>
          <p:cNvGraphicFramePr>
            <a:graphicFrameLocks noChangeAspect="1"/>
          </p:cNvGraphicFramePr>
          <p:nvPr/>
        </p:nvGraphicFramePr>
        <p:xfrm>
          <a:off x="2463800" y="2667000"/>
          <a:ext cx="914400" cy="198438"/>
        </p:xfrm>
        <a:graphic>
          <a:graphicData uri="http://schemas.openxmlformats.org/presentationml/2006/ole">
            <mc:AlternateContent xmlns:mc="http://schemas.openxmlformats.org/markup-compatibility/2006">
              <mc:Choice xmlns:v="urn:schemas-microsoft-com:vml" Requires="v">
                <p:oleObj name="Equation" r:id="rId5" imgW="3048000" imgH="4572000" progId="Equation.DSMT4">
                  <p:embed/>
                </p:oleObj>
              </mc:Choice>
              <mc:Fallback>
                <p:oleObj name="Equation" r:id="rId5" imgW="3048000" imgH="4572000" progId="Equation.DSMT4">
                  <p:embed/>
                  <p:pic>
                    <p:nvPicPr>
                      <p:cNvPr id="0" name="图片 2"/>
                      <p:cNvPicPr/>
                      <p:nvPr/>
                    </p:nvPicPr>
                    <p:blipFill>
                      <a:blip r:embed="rId6"/>
                      <a:stretch>
                        <a:fillRect/>
                      </a:stretch>
                    </p:blipFill>
                    <p:spPr>
                      <a:xfrm>
                        <a:off x="2463800" y="2667000"/>
                        <a:ext cx="914400" cy="19843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6" name="对象 5"/>
              <p:cNvSpPr txBox="1"/>
              <p:nvPr/>
            </p:nvSpPr>
            <p:spPr>
              <a:xfrm>
                <a:off x="121903" y="2996641"/>
                <a:ext cx="9634673" cy="299546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𝚽</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,0)=</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8</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4</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48</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6</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384</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8</m:t>
                                    </m:r>
                                  </m:sup>
                                </m:sSup>
                                <m:r>
                                  <a:rPr lang="zh-CN" altLang="en-US" i="1">
                                    <a:solidFill>
                                      <a:srgbClr val="000000"/>
                                    </a:solidFill>
                                    <a:latin typeface="Cambria Math" panose="02040503050406030204" pitchFamily="18" charset="0"/>
                                  </a:rPr>
                                  <m:t>+⋯</m:t>
                                </m:r>
                              </m:e>
                              <m:e>
                                <m:r>
                                  <a:rPr lang="zh-CN" altLang="en-US" i="1">
                                    <a:solidFill>
                                      <a:srgbClr val="000000"/>
                                    </a:solidFill>
                                    <a:latin typeface="Cambria Math" panose="02040503050406030204" pitchFamily="18" charset="0"/>
                                  </a:rPr>
                                  <m:t>0</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8</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4</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48</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6</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384</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𝑡</m:t>
                                    </m:r>
                                  </m:e>
                                  <m:sup>
                                    <m:r>
                                      <a:rPr lang="zh-CN" altLang="en-US" i="1">
                                        <a:solidFill>
                                          <a:srgbClr val="000000"/>
                                        </a:solidFill>
                                        <a:latin typeface="Cambria Math" panose="02040503050406030204" pitchFamily="18" charset="0"/>
                                      </a:rPr>
                                      <m:t>8</m:t>
                                    </m:r>
                                  </m:sup>
                                </m:sSup>
                                <m:r>
                                  <a:rPr lang="zh-CN" altLang="en-US" i="1">
                                    <a:solidFill>
                                      <a:srgbClr val="000000"/>
                                    </a:solidFill>
                                    <a:latin typeface="Cambria Math" panose="02040503050406030204" pitchFamily="18" charset="0"/>
                                  </a:rPr>
                                  <m:t>+⋯</m:t>
                                </m:r>
                              </m:e>
                            </m:mr>
                          </m:m>
                        </m:e>
                      </m:d>
                    </m:oMath>
                  </m:oMathPara>
                </a14:m>
                <a:endParaRPr lang="zh-CN" altLang="en-US" dirty="0"/>
              </a:p>
            </p:txBody>
          </p:sp>
        </mc:Choice>
        <mc:Fallback xmlns="">
          <p:sp>
            <p:nvSpPr>
              <p:cNvPr id="6" name="对象 5"/>
              <p:cNvSpPr txBox="1">
                <a:spLocks noRot="1" noChangeAspect="1" noMove="1" noResize="1" noEditPoints="1" noAdjustHandles="1" noChangeArrowheads="1" noChangeShapeType="1" noTextEdit="1"/>
              </p:cNvSpPr>
              <p:nvPr/>
            </p:nvSpPr>
            <p:spPr>
              <a:xfrm>
                <a:off x="121903" y="2996641"/>
                <a:ext cx="9634673" cy="2995463"/>
              </a:xfrm>
              <a:prstGeom prst="rect">
                <a:avLst/>
              </a:prstGeom>
              <a:blipFill>
                <a:blip r:embed="rId7"/>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6"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19" y="195488"/>
            <a:ext cx="345652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线性时变连续系统状态方程的解</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3" y="995808"/>
            <a:ext cx="6641767" cy="2520370"/>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例</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2.22</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设线性时变系统的齐次状态方程为</a:t>
            </a:r>
            <a:endParaRPr lang="en-US" altLang="zh-CN" b="1"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      式中，</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   </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试求该系统的状态转移矩阵</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        </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3275856" y="1491630"/>
                <a:ext cx="2387600" cy="83013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3275856" y="1491630"/>
                <a:ext cx="2387600" cy="830138"/>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对象 2"/>
              <p:cNvSpPr txBox="1"/>
              <p:nvPr/>
            </p:nvSpPr>
            <p:spPr>
              <a:xfrm>
                <a:off x="2267744" y="2139702"/>
                <a:ext cx="3168203" cy="12635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𝐴</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sin</m:t>
                                    </m:r>
                                  </m:fName>
                                  <m:e>
                                    <m:r>
                                      <a:rPr lang="zh-CN" altLang="en-US" i="1">
                                        <a:solidFill>
                                          <a:srgbClr val="000000"/>
                                        </a:solidFill>
                                        <a:latin typeface="Cambria Math" panose="02040503050406030204" pitchFamily="18" charset="0"/>
                                      </a:rPr>
                                      <m:t>𝜔</m:t>
                                    </m:r>
                                  </m:e>
                                </m:func>
                                <m:r>
                                  <a:rPr lang="zh-CN" altLang="en-US" i="1">
                                    <a:solidFill>
                                      <a:srgbClr val="000000"/>
                                    </a:solidFill>
                                    <a:latin typeface="Cambria Math" panose="02040503050406030204" pitchFamily="18" charset="0"/>
                                  </a:rPr>
                                  <m:t>𝑡</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
                        </m:e>
                      </m:d>
                    </m:oMath>
                  </m:oMathPara>
                </a14:m>
                <a:endParaRPr lang="zh-CN" altLang="en-US" dirty="0"/>
              </a:p>
            </p:txBody>
          </p:sp>
        </mc:Choice>
        <mc:Fallback xmlns="">
          <p:sp>
            <p:nvSpPr>
              <p:cNvPr id="3" name="对象 2"/>
              <p:cNvSpPr txBox="1">
                <a:spLocks noRot="1" noChangeAspect="1" noMove="1" noResize="1" noEditPoints="1" noAdjustHandles="1" noChangeArrowheads="1" noChangeShapeType="1" noTextEdit="1"/>
              </p:cNvSpPr>
              <p:nvPr/>
            </p:nvSpPr>
            <p:spPr>
              <a:xfrm>
                <a:off x="2267744" y="2139702"/>
                <a:ext cx="3168203" cy="1263575"/>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对象 4"/>
              <p:cNvSpPr txBox="1"/>
              <p:nvPr/>
            </p:nvSpPr>
            <p:spPr>
              <a:xfrm>
                <a:off x="3592378" y="3147814"/>
                <a:ext cx="1843569" cy="107992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oMath>
                  </m:oMathPara>
                </a14:m>
                <a:endParaRPr lang="zh-CN" altLang="en-US" dirty="0"/>
              </a:p>
            </p:txBody>
          </p:sp>
        </mc:Choice>
        <mc:Fallback xmlns="">
          <p:sp>
            <p:nvSpPr>
              <p:cNvPr id="5" name="对象 4"/>
              <p:cNvSpPr txBox="1">
                <a:spLocks noRot="1" noChangeAspect="1" noMove="1" noResize="1" noEditPoints="1" noAdjustHandles="1" noChangeArrowheads="1" noChangeShapeType="1" noTextEdit="1"/>
              </p:cNvSpPr>
              <p:nvPr/>
            </p:nvSpPr>
            <p:spPr>
              <a:xfrm>
                <a:off x="3592378" y="3147814"/>
                <a:ext cx="1843569" cy="1079921"/>
              </a:xfrm>
              <a:prstGeom prst="rect">
                <a:avLst/>
              </a:prstGeom>
              <a:blipFill>
                <a:blip r:embed="rId6"/>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19" y="195488"/>
            <a:ext cx="345652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线性时变连续系统状态方程的解</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3" y="995808"/>
            <a:ext cx="7243502" cy="307436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解：</a:t>
            </a:r>
            <a:endPar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直接</a:t>
            </a:r>
            <a:r>
              <a:rPr lang="zh-CN" altLang="en-US" dirty="0">
                <a:latin typeface="Times New Roman" panose="02020603050405020304" pitchFamily="18" charset="0"/>
                <a:ea typeface="宋体" panose="02010600030101010101" pitchFamily="2" charset="-122"/>
                <a:cs typeface="Times New Roman" panose="02020603050405020304" pitchFamily="18" charset="0"/>
              </a:rPr>
              <a:t>按表</a:t>
            </a:r>
            <a:r>
              <a:rPr lang="en-US" altLang="zh-CN" dirty="0">
                <a:latin typeface="Times New Roman" panose="02020603050405020304" pitchFamily="18" charset="0"/>
                <a:ea typeface="宋体" panose="02010600030101010101" pitchFamily="2" charset="-122"/>
                <a:cs typeface="Times New Roman" panose="02020603050405020304" pitchFamily="18" charset="0"/>
              </a:rPr>
              <a:t>2.4</a:t>
            </a:r>
            <a:r>
              <a:rPr lang="zh-CN" altLang="en-US" dirty="0">
                <a:latin typeface="Times New Roman" panose="02020603050405020304" pitchFamily="18" charset="0"/>
                <a:ea typeface="宋体" panose="02010600030101010101" pitchFamily="2" charset="-122"/>
                <a:cs typeface="Times New Roman" panose="02020603050405020304" pitchFamily="18" charset="0"/>
              </a:rPr>
              <a:t>定义的 </a:t>
            </a:r>
            <a:r>
              <a:rPr lang="en-US" altLang="zh-CN" dirty="0">
                <a:latin typeface="Times New Roman" panose="02020603050405020304" pitchFamily="18" charset="0"/>
                <a:ea typeface="宋体" panose="02010600030101010101" pitchFamily="2" charset="-122"/>
                <a:cs typeface="Times New Roman" panose="02020603050405020304" pitchFamily="18" charset="0"/>
              </a:rPr>
              <a:t>transmit</a:t>
            </a:r>
            <a:r>
              <a:rPr lang="zh-CN" altLang="en-US" dirty="0">
                <a:latin typeface="Times New Roman" panose="02020603050405020304" pitchFamily="18" charset="0"/>
                <a:ea typeface="宋体" panose="02010600030101010101" pitchFamily="2" charset="-122"/>
                <a:cs typeface="Times New Roman" panose="02020603050405020304" pitchFamily="18" charset="0"/>
              </a:rPr>
              <a:t>函数求解，执行下面的 </a:t>
            </a:r>
            <a:r>
              <a:rPr lang="en-US" altLang="zh-CN" dirty="0">
                <a:latin typeface="Times New Roman" panose="02020603050405020304" pitchFamily="18" charset="0"/>
                <a:ea typeface="宋体" panose="02010600030101010101" pitchFamily="2" charset="-122"/>
                <a:cs typeface="Times New Roman" panose="02020603050405020304" pitchFamily="18" charset="0"/>
              </a:rPr>
              <a:t>MATLAB</a:t>
            </a:r>
            <a:r>
              <a:rPr lang="zh-CN" altLang="en-US" dirty="0">
                <a:latin typeface="Times New Roman" panose="02020603050405020304" pitchFamily="18" charset="0"/>
                <a:ea typeface="宋体" panose="02010600030101010101" pitchFamily="2" charset="-122"/>
                <a:cs typeface="Times New Roman" panose="02020603050405020304" pitchFamily="18" charset="0"/>
              </a:rPr>
              <a:t>命令</a:t>
            </a:r>
            <a:endParaRPr lang="en-US" altLang="zh-CN" b="1" dirty="0">
              <a:latin typeface="Times New Roman" panose="02020603050405020304" pitchFamily="18" charset="0"/>
              <a:ea typeface="宋体" panose="02010600030101010101" pitchFamily="2" charset="-122"/>
              <a:cs typeface="Times New Roman" panose="02020603050405020304" pitchFamily="18" charset="0"/>
            </a:endParaRPr>
          </a:p>
          <a:p>
            <a:r>
              <a:rPr lang="pl-PL" altLang="zh-CN" sz="1800" b="0" i="0" u="none" strike="noStrike" baseline="0" dirty="0">
                <a:latin typeface="Times New Roman" panose="02020603050405020304" pitchFamily="18" charset="0"/>
                <a:cs typeface="Times New Roman" panose="02020603050405020304" pitchFamily="18" charset="0"/>
              </a:rPr>
              <a:t>A=str2sym('[0,sin(w *t);0,0]');</a:t>
            </a:r>
          </a:p>
          <a:p>
            <a:r>
              <a:rPr lang="fr-FR" altLang="zh-CN" sz="1800" b="0" i="0" u="none" strike="noStrike" baseline="0" dirty="0">
                <a:latin typeface="Times New Roman" panose="02020603050405020304" pitchFamily="18" charset="0"/>
                <a:cs typeface="Times New Roman" panose="02020603050405020304" pitchFamily="18" charset="0"/>
              </a:rPr>
              <a:t>Phi=transmtx(A,'t','t0',2)</a:t>
            </a:r>
          </a:p>
          <a:p>
            <a:pPr>
              <a:lnSpc>
                <a:spcPct val="150000"/>
              </a:lnSpc>
            </a:pPr>
            <a:r>
              <a:rPr lang="zh-CN" altLang="en-US" dirty="0">
                <a:latin typeface="Times New Roman" panose="02020603050405020304" pitchFamily="18" charset="0"/>
                <a:ea typeface="宋体" panose="02010600030101010101" pitchFamily="2" charset="-122"/>
                <a:cs typeface="Times New Roman" panose="02020603050405020304" pitchFamily="18" charset="0"/>
              </a:rPr>
              <a:t>上述命令执行结果如下</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pl-PL" altLang="zh-CN" dirty="0">
                <a:latin typeface="Times New Roman" panose="02020603050405020304" pitchFamily="18" charset="0"/>
                <a:ea typeface="宋体" panose="02010600030101010101" pitchFamily="2" charset="-122"/>
                <a:cs typeface="Times New Roman" panose="02020603050405020304" pitchFamily="18" charset="0"/>
              </a:rPr>
              <a:t>Phi =</a:t>
            </a:r>
          </a:p>
          <a:p>
            <a:pPr>
              <a:lnSpc>
                <a:spcPct val="150000"/>
              </a:lnSpc>
            </a:pPr>
            <a:r>
              <a:rPr lang="pl-PL"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[ 1, -(cos(t*w) - cos(t0*w))/w]</a:t>
            </a:r>
          </a:p>
          <a:p>
            <a:pPr>
              <a:lnSpc>
                <a:spcPct val="150000"/>
              </a:lnSpc>
            </a:pPr>
            <a:r>
              <a:rPr lang="pl-PL"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[ 0,                         1]</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19" y="195488"/>
            <a:ext cx="345652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线性时变连续系统状态方程的解</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971600" y="1710177"/>
            <a:ext cx="6641767" cy="442878"/>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所以该方程的解为</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4" name="对象 3"/>
              <p:cNvSpPr txBox="1"/>
              <p:nvPr/>
            </p:nvSpPr>
            <p:spPr>
              <a:xfrm>
                <a:off x="971600" y="2499742"/>
                <a:ext cx="8969746" cy="293208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sty m:val="p"/>
                        </m:rPr>
                        <a:rPr lang="zh-CN" altLang="en-US" i="1">
                          <a:solidFill>
                            <a:srgbClr val="000000"/>
                          </a:solidFill>
                          <a:latin typeface="Cambria Math" panose="02040503050406030204" pitchFamily="18" charset="0"/>
                        </a:rPr>
                        <m:t>Φ</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𝜔</m:t>
                                    </m:r>
                                  </m:den>
                                </m:f>
                                <m:d>
                                  <m:dPr>
                                    <m:ctrlPr>
                                      <a:rPr lang="zh-CN" altLang="en-US" i="1">
                                        <a:solidFill>
                                          <a:srgbClr val="000000"/>
                                        </a:solidFill>
                                        <a:latin typeface="Cambria Math" panose="02040503050406030204" pitchFamily="18" charset="0"/>
                                      </a:rPr>
                                    </m:ctrlPr>
                                  </m:dPr>
                                  <m:e>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cos</m:t>
                                        </m:r>
                                      </m:fName>
                                      <m:e>
                                        <m:r>
                                          <a:rPr lang="zh-CN" altLang="en-US" i="1">
                                            <a:solidFill>
                                              <a:srgbClr val="000000"/>
                                            </a:solidFill>
                                            <a:latin typeface="Cambria Math" panose="02040503050406030204" pitchFamily="18" charset="0"/>
                                          </a:rPr>
                                          <m:t>𝜔</m:t>
                                        </m:r>
                                      </m:e>
                                    </m:func>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cos</m:t>
                                        </m:r>
                                      </m:fName>
                                      <m:e>
                                        <m:r>
                                          <a:rPr lang="zh-CN" altLang="en-US" i="1">
                                            <a:solidFill>
                                              <a:srgbClr val="000000"/>
                                            </a:solidFill>
                                            <a:latin typeface="Cambria Math" panose="02040503050406030204" pitchFamily="18" charset="0"/>
                                          </a:rPr>
                                          <m:t>𝜔</m:t>
                                        </m:r>
                                      </m:e>
                                    </m:func>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𝜔</m:t>
                                    </m:r>
                                  </m:den>
                                </m:f>
                                <m:d>
                                  <m:dPr>
                                    <m:ctrlPr>
                                      <a:rPr lang="zh-CN" altLang="en-US" i="1">
                                        <a:solidFill>
                                          <a:srgbClr val="000000"/>
                                        </a:solidFill>
                                        <a:latin typeface="Cambria Math" panose="02040503050406030204" pitchFamily="18" charset="0"/>
                                      </a:rPr>
                                    </m:ctrlPr>
                                  </m:dPr>
                                  <m:e>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cos</m:t>
                                        </m:r>
                                      </m:fName>
                                      <m:e>
                                        <m:r>
                                          <a:rPr lang="zh-CN" altLang="en-US" i="1">
                                            <a:solidFill>
                                              <a:srgbClr val="000000"/>
                                            </a:solidFill>
                                            <a:latin typeface="Cambria Math" panose="02040503050406030204" pitchFamily="18" charset="0"/>
                                          </a:rPr>
                                          <m:t>𝜔</m:t>
                                        </m:r>
                                      </m:e>
                                    </m:func>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r>
                                      <a:rPr lang="zh-CN" altLang="en-US" i="1">
                                        <a:solidFill>
                                          <a:srgbClr val="000000"/>
                                        </a:solidFill>
                                        <a:latin typeface="Cambria Math" panose="02040503050406030204" pitchFamily="18" charset="0"/>
                                      </a:rPr>
                                      <m:t>−</m:t>
                                    </m:r>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cos</m:t>
                                        </m:r>
                                      </m:fName>
                                      <m:e>
                                        <m:r>
                                          <a:rPr lang="zh-CN" altLang="en-US" i="1">
                                            <a:solidFill>
                                              <a:srgbClr val="000000"/>
                                            </a:solidFill>
                                            <a:latin typeface="Cambria Math" panose="02040503050406030204" pitchFamily="18" charset="0"/>
                                          </a:rPr>
                                          <m:t>𝜔</m:t>
                                        </m:r>
                                      </m:e>
                                    </m:func>
                                    <m:r>
                                      <a:rPr lang="zh-CN" altLang="en-US" i="1">
                                        <a:solidFill>
                                          <a:srgbClr val="000000"/>
                                        </a:solidFill>
                                        <a:latin typeface="Cambria Math" panose="02040503050406030204" pitchFamily="18" charset="0"/>
                                      </a:rPr>
                                      <m:t>𝑡</m:t>
                                    </m:r>
                                  </m:e>
                                </m:d>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
                        </m:e>
                      </m:d>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971600" y="2499742"/>
                <a:ext cx="8969746" cy="2932087"/>
              </a:xfrm>
              <a:prstGeom prst="rect">
                <a:avLst/>
              </a:prstGeom>
              <a:blipFill>
                <a:blip r:embed="rId4"/>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19" y="195488"/>
            <a:ext cx="345652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线性时变连续系统状态方程的解</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3" y="995808"/>
            <a:ext cx="6641767" cy="1689373"/>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例</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2.23</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试求线性时变系统</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b="1"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的状态转移矩阵 </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Φ</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i="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t</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,0) </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并求该系统齐次状态方程的解。</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3059832" y="1563638"/>
                <a:ext cx="4508772" cy="275041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0</m:t>
                                </m:r>
                              </m:e>
                              <m:e>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𝑡</m:t>
                                    </m:r>
                                  </m:sup>
                                </m:sSup>
                              </m:e>
                            </m:mr>
                          </m:m>
                        </m:e>
                      </m:d>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3059832" y="1563638"/>
                <a:ext cx="4508772" cy="2750418"/>
              </a:xfrm>
              <a:prstGeom prst="rect">
                <a:avLst/>
              </a:prstGeom>
              <a:blipFill>
                <a:blip r:embed="rId4"/>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19" y="195488"/>
            <a:ext cx="345652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线性时变连续系统状态方程的解</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784883" y="995808"/>
            <a:ext cx="6641767" cy="3277820"/>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解在 </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MATLAB</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命令窗口输入如下命令</a:t>
            </a:r>
            <a:endParaRPr lang="en-US" altLang="zh-CN" b="1"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r>
              <a:rPr lang="fr-FR" altLang="zh-CN" sz="1800" b="0" i="0" u="none" strike="noStrike" baseline="0" dirty="0">
                <a:solidFill>
                  <a:srgbClr val="000000"/>
                </a:solidFill>
                <a:latin typeface="Times New Roman" panose="02020603050405020304" pitchFamily="18" charset="0"/>
                <a:cs typeface="Times New Roman" panose="02020603050405020304" pitchFamily="18" charset="0"/>
              </a:rPr>
              <a:t>A=</a:t>
            </a:r>
            <a:r>
              <a:rPr lang="fr-FR" altLang="zh-CN" sz="1800" b="0" i="0" u="none" strike="noStrike" baseline="0" dirty="0">
                <a:latin typeface="Times New Roman" panose="02020603050405020304" pitchFamily="18" charset="0"/>
                <a:cs typeface="Times New Roman" panose="02020603050405020304" pitchFamily="18" charset="0"/>
              </a:rPr>
              <a:t>str2sym('[0,1;0,exp(t)]');</a:t>
            </a:r>
          </a:p>
          <a:p>
            <a:r>
              <a:rPr lang="en-US" altLang="zh-CN" sz="1800" b="0" i="0" u="none" strike="noStrike" baseline="0" dirty="0">
                <a:latin typeface="Times New Roman" panose="02020603050405020304" pitchFamily="18" charset="0"/>
                <a:cs typeface="Times New Roman" panose="02020603050405020304" pitchFamily="18" charset="0"/>
              </a:rPr>
              <a:t>[</a:t>
            </a:r>
            <a:r>
              <a:rPr lang="en-US" altLang="zh-CN" sz="1800" b="0" i="0" u="none" strike="noStrike" baseline="0" dirty="0" err="1">
                <a:latin typeface="Times New Roman" panose="02020603050405020304" pitchFamily="18" charset="0"/>
                <a:cs typeface="Times New Roman" panose="02020603050405020304" pitchFamily="18" charset="0"/>
              </a:rPr>
              <a:t>Phi,PhiBu</a:t>
            </a:r>
            <a:r>
              <a:rPr lang="en-US" altLang="zh-CN" sz="1800" b="0" i="0" u="none" strike="noStrike" baseline="0" dirty="0">
                <a:latin typeface="Times New Roman" panose="02020603050405020304" pitchFamily="18" charset="0"/>
                <a:cs typeface="Times New Roman" panose="02020603050405020304" pitchFamily="18" charset="0"/>
              </a:rPr>
              <a:t>]=</a:t>
            </a:r>
            <a:r>
              <a:rPr lang="en-US" altLang="zh-CN" sz="1800" b="0" i="0" u="none" strike="noStrike" baseline="0" dirty="0" err="1">
                <a:latin typeface="Times New Roman" panose="02020603050405020304" pitchFamily="18" charset="0"/>
                <a:cs typeface="Times New Roman" panose="02020603050405020304" pitchFamily="18" charset="0"/>
              </a:rPr>
              <a:t>tsolve</a:t>
            </a:r>
            <a:r>
              <a:rPr lang="en-US" altLang="zh-CN" sz="1800" b="0" i="0" u="none" strike="noStrike" baseline="0" dirty="0">
                <a:latin typeface="Times New Roman" panose="02020603050405020304" pitchFamily="18" charset="0"/>
                <a:cs typeface="Times New Roman" panose="02020603050405020304" pitchFamily="18" charset="0"/>
              </a:rPr>
              <a:t>(A,0,0,'t',0,2)</a:t>
            </a:r>
          </a:p>
          <a:p>
            <a:r>
              <a:rPr lang="zh-CN" altLang="en-US" dirty="0">
                <a:latin typeface="Times New Roman" panose="02020603050405020304" pitchFamily="18" charset="0"/>
                <a:cs typeface="Times New Roman" panose="02020603050405020304" pitchFamily="18" charset="0"/>
              </a:rPr>
              <a:t>执行该命令得</a:t>
            </a:r>
            <a:endParaRPr lang="en-US" altLang="zh-CN" dirty="0">
              <a:latin typeface="Times New Roman" panose="02020603050405020304" pitchFamily="18" charset="0"/>
              <a:cs typeface="Times New Roman" panose="02020603050405020304" pitchFamily="18" charset="0"/>
            </a:endParaRPr>
          </a:p>
          <a:p>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Phi =</a:t>
            </a:r>
          </a:p>
          <a:p>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[ 1,      t/2 + exp(2*t)/4 - 1/4]</a:t>
            </a:r>
          </a:p>
          <a:p>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[ 0, exp(3*t)/6 + exp(t)/2 + 1/3]</a:t>
            </a:r>
          </a:p>
          <a:p>
            <a:r>
              <a:rPr lang="en-US" altLang="zh-CN" sz="1800" b="0" i="0" u="none" strike="noStrike" baseline="0" dirty="0" err="1">
                <a:solidFill>
                  <a:srgbClr val="000000"/>
                </a:solidFill>
                <a:latin typeface="Times New Roman" panose="02020603050405020304" pitchFamily="18" charset="0"/>
                <a:cs typeface="Times New Roman" panose="02020603050405020304" pitchFamily="18" charset="0"/>
              </a:rPr>
              <a:t>PhiBu</a:t>
            </a:r>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 =</a:t>
            </a:r>
          </a:p>
          <a:p>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 [0]</a:t>
            </a:r>
          </a:p>
          <a:p>
            <a:r>
              <a:rPr lang="en-US" altLang="zh-CN" sz="1800" b="0" i="0" u="none" strike="noStrike" baseline="0" dirty="0">
                <a:solidFill>
                  <a:srgbClr val="000000"/>
                </a:solidFill>
                <a:latin typeface="Times New Roman" panose="02020603050405020304" pitchFamily="18" charset="0"/>
                <a:cs typeface="Times New Roman" panose="02020603050405020304" pitchFamily="18" charset="0"/>
              </a:rPr>
              <a:t> [0]</a:t>
            </a:r>
          </a:p>
          <a:p>
            <a:r>
              <a:rPr lang="zh-CN" altLang="en-US" sz="1800" b="0" i="0" u="none" strike="noStrike" baseline="0" dirty="0">
                <a:solidFill>
                  <a:srgbClr val="000000"/>
                </a:solidFill>
                <a:latin typeface="Times New Roman" panose="02020603050405020304" pitchFamily="18" charset="0"/>
                <a:cs typeface="Times New Roman" panose="02020603050405020304" pitchFamily="18" charset="0"/>
              </a:rPr>
              <a:t>所以齐次方程得解为</a:t>
            </a:r>
            <a:endParaRPr lang="en-US" altLang="zh-CN" sz="1800" b="0" i="0" u="none" strike="noStrike" baseline="0" dirty="0">
              <a:solidFill>
                <a:srgbClr val="000000"/>
              </a:solidFill>
              <a:latin typeface="Times New Roman" panose="02020603050405020304" pitchFamily="18" charset="0"/>
              <a:cs typeface="Times New Roman" panose="02020603050405020304" pitchFamily="18" charset="0"/>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4" name="对象 3"/>
              <p:cNvSpPr txBox="1"/>
              <p:nvPr/>
            </p:nvSpPr>
            <p:spPr>
              <a:xfrm>
                <a:off x="2987824" y="3478887"/>
                <a:ext cx="7057503" cy="246248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r>
                        <m:rPr>
                          <m:sty m:val="p"/>
                        </m:rPr>
                        <a:rPr lang="zh-CN" altLang="en-US" i="1">
                          <a:solidFill>
                            <a:srgbClr val="000000"/>
                          </a:solidFill>
                          <a:latin typeface="Cambria Math" panose="02040503050406030204" pitchFamily="18" charset="0"/>
                        </a:rPr>
                        <m:t>Φ</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,0)</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(0)=</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e>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4</m:t>
                                    </m:r>
                                  </m:den>
                                </m:f>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4</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e>
                            </m:mr>
                            <m:mr>
                              <m:e>
                                <m:r>
                                  <a:rPr lang="zh-CN" altLang="en-US" i="1">
                                    <a:solidFill>
                                      <a:srgbClr val="000000"/>
                                    </a:solidFill>
                                    <a:latin typeface="Cambria Math" panose="02040503050406030204" pitchFamily="18" charset="0"/>
                                  </a:rPr>
                                  <m:t>0</m:t>
                                </m:r>
                              </m:e>
                              <m:e>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3</m:t>
                                    </m:r>
                                  </m:den>
                                </m:f>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2</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1</m:t>
                                    </m:r>
                                  </m:num>
                                  <m:den>
                                    <m:r>
                                      <a:rPr lang="zh-CN" altLang="en-US" i="1">
                                        <a:solidFill>
                                          <a:srgbClr val="000000"/>
                                        </a:solidFill>
                                        <a:latin typeface="Cambria Math" panose="02040503050406030204" pitchFamily="18" charset="0"/>
                                      </a:rPr>
                                      <m:t>6</m:t>
                                    </m:r>
                                  </m:den>
                                </m:f>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𝑒</m:t>
                                    </m:r>
                                  </m:e>
                                  <m:sup>
                                    <m:r>
                                      <a:rPr lang="zh-CN" altLang="en-US" i="1">
                                        <a:solidFill>
                                          <a:srgbClr val="000000"/>
                                        </a:solidFill>
                                        <a:latin typeface="Cambria Math" panose="02040503050406030204" pitchFamily="18" charset="0"/>
                                      </a:rPr>
                                      <m:t>3</m:t>
                                    </m:r>
                                    <m:r>
                                      <a:rPr lang="zh-CN" altLang="en-US" i="1">
                                        <a:solidFill>
                                          <a:srgbClr val="000000"/>
                                        </a:solidFill>
                                        <a:latin typeface="Cambria Math" panose="02040503050406030204" pitchFamily="18" charset="0"/>
                                      </a:rPr>
                                      <m:t>𝑡</m:t>
                                    </m:r>
                                  </m:sup>
                                </m:sSup>
                                <m:r>
                                  <a:rPr lang="zh-CN" altLang="en-US" i="1">
                                    <a:solidFill>
                                      <a:srgbClr val="000000"/>
                                    </a:solidFill>
                                    <a:latin typeface="Cambria Math" panose="02040503050406030204" pitchFamily="18" charset="0"/>
                                  </a:rPr>
                                  <m:t>+⋯</m:t>
                                </m:r>
                              </m:e>
                            </m:mr>
                          </m:m>
                        </m:e>
                      </m:d>
                      <m:r>
                        <a:rPr lang="zh-CN" altLang="en-US" i="1">
                          <a:solidFill>
                            <a:srgbClr val="000000"/>
                          </a:solidFill>
                          <a:latin typeface="Cambria Math" panose="02040503050406030204" pitchFamily="18" charset="0"/>
                        </a:rPr>
                        <m:t>𝐱</m:t>
                      </m:r>
                      <m:r>
                        <a:rPr lang="zh-CN" altLang="en-US" i="1">
                          <a:solidFill>
                            <a:srgbClr val="000000"/>
                          </a:solidFill>
                          <a:latin typeface="Cambria Math" panose="02040503050406030204" pitchFamily="18" charset="0"/>
                        </a:rPr>
                        <m:t>(0)</m:t>
                      </m:r>
                    </m:oMath>
                  </m:oMathPara>
                </a14:m>
                <a:endParaRPr lang="zh-CN" altLang="en-US" dirty="0"/>
              </a:p>
            </p:txBody>
          </p:sp>
        </mc:Choice>
        <mc:Fallback xmlns="">
          <p:sp>
            <p:nvSpPr>
              <p:cNvPr id="4" name="对象 3"/>
              <p:cNvSpPr txBox="1">
                <a:spLocks noRot="1" noChangeAspect="1" noMove="1" noResize="1" noEditPoints="1" noAdjustHandles="1" noChangeArrowheads="1" noChangeShapeType="1" noTextEdit="1"/>
              </p:cNvSpPr>
              <p:nvPr/>
            </p:nvSpPr>
            <p:spPr>
              <a:xfrm>
                <a:off x="2987824" y="3478887"/>
                <a:ext cx="7057503" cy="2462485"/>
              </a:xfrm>
              <a:prstGeom prst="rect">
                <a:avLst/>
              </a:prstGeom>
              <a:blipFill>
                <a:blip r:embed="rId4"/>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4"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19" y="195488"/>
            <a:ext cx="345652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线性时变连续系统状态方程的解</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mc:AlternateContent xmlns:mc="http://schemas.openxmlformats.org/markup-compatibility/2006" xmlns:a14="http://schemas.microsoft.com/office/drawing/2010/main">
        <mc:Choice Requires="a14">
          <p:sp>
            <p:nvSpPr>
              <p:cNvPr id="75" name="矩形 74"/>
              <p:cNvSpPr/>
              <p:nvPr/>
            </p:nvSpPr>
            <p:spPr>
              <a:xfrm>
                <a:off x="827584" y="1347614"/>
                <a:ext cx="8222307" cy="2115066"/>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例</a:t>
                </a:r>
                <a:r>
                  <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2.24  </a:t>
                </a: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试求线性时变系统</a:t>
                </a: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b="1"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endParaRPr lang="en-US" altLang="zh-CN"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endParaRPr>
              </a:p>
              <a:p>
                <a:pPr>
                  <a:lnSpc>
                    <a:spcPct val="150000"/>
                  </a:lnSpc>
                </a:pPr>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   非齐次状态方程的解，其中</a:t>
                </a:r>
                <a14:m>
                  <m:oMath xmlns:m="http://schemas.openxmlformats.org/officeDocument/2006/math">
                    <m:r>
                      <m:rPr>
                        <m:sty m:val="p"/>
                      </m:rPr>
                      <a:rPr lang="en-US" altLang="zh-CN" b="0" i="0" dirty="0" smtClean="0">
                        <a:solidFill>
                          <a:schemeClr val="tx1">
                            <a:lumMod val="95000"/>
                            <a:lumOff val="5000"/>
                          </a:schemeClr>
                        </a:solidFill>
                        <a:latin typeface="Cambria Math" panose="02040503050406030204" pitchFamily="18" charset="0"/>
                        <a:cs typeface="Arial" panose="020B0604020202020204" pitchFamily="34" charset="0"/>
                      </a:rPr>
                      <m:t>u</m:t>
                    </m:r>
                    <m:d>
                      <m:dPr>
                        <m:ctrlPr>
                          <a:rPr lang="en-US" altLang="zh-CN" i="1" dirty="0" smtClean="0">
                            <a:solidFill>
                              <a:schemeClr val="tx1">
                                <a:lumMod val="95000"/>
                                <a:lumOff val="5000"/>
                              </a:schemeClr>
                            </a:solidFill>
                            <a:latin typeface="Cambria Math" panose="02040503050406030204" pitchFamily="18" charset="0"/>
                            <a:cs typeface="Arial" panose="020B0604020202020204" pitchFamily="34" charset="0"/>
                          </a:rPr>
                        </m:ctrlPr>
                      </m:dPr>
                      <m:e>
                        <m:r>
                          <a:rPr lang="en-US" altLang="zh-CN" b="0" i="1" dirty="0" smtClean="0">
                            <a:solidFill>
                              <a:schemeClr val="tx1">
                                <a:lumMod val="95000"/>
                                <a:lumOff val="5000"/>
                              </a:schemeClr>
                            </a:solidFill>
                            <a:latin typeface="Cambria Math" panose="02040503050406030204" pitchFamily="18" charset="0"/>
                            <a:cs typeface="Arial" panose="020B0604020202020204" pitchFamily="34" charset="0"/>
                          </a:rPr>
                          <m:t>𝑡</m:t>
                        </m:r>
                        <m:r>
                          <a:rPr lang="en-US" altLang="zh-CN" b="0" i="1" dirty="0" smtClean="0">
                            <a:solidFill>
                              <a:schemeClr val="tx1">
                                <a:lumMod val="95000"/>
                                <a:lumOff val="5000"/>
                              </a:schemeClr>
                            </a:solidFill>
                            <a:latin typeface="Cambria Math" panose="02040503050406030204" pitchFamily="18" charset="0"/>
                            <a:cs typeface="Arial" panose="020B0604020202020204" pitchFamily="34" charset="0"/>
                          </a:rPr>
                          <m:t>−</m:t>
                        </m:r>
                        <m:sSub>
                          <m:sSubPr>
                            <m:ctrlPr>
                              <a:rPr lang="en-US" altLang="zh-CN" b="0" i="1" dirty="0" smtClean="0">
                                <a:solidFill>
                                  <a:schemeClr val="tx1">
                                    <a:lumMod val="95000"/>
                                    <a:lumOff val="5000"/>
                                  </a:schemeClr>
                                </a:solidFill>
                                <a:latin typeface="Cambria Math" panose="02040503050406030204" pitchFamily="18" charset="0"/>
                                <a:cs typeface="Arial" panose="020B0604020202020204" pitchFamily="34" charset="0"/>
                              </a:rPr>
                            </m:ctrlPr>
                          </m:sSubPr>
                          <m:e>
                            <m:r>
                              <a:rPr lang="en-US" altLang="zh-CN" b="0" i="1" dirty="0" smtClean="0">
                                <a:solidFill>
                                  <a:schemeClr val="tx1">
                                    <a:lumMod val="95000"/>
                                    <a:lumOff val="5000"/>
                                  </a:schemeClr>
                                </a:solidFill>
                                <a:latin typeface="Cambria Math" panose="02040503050406030204" pitchFamily="18" charset="0"/>
                                <a:cs typeface="Arial" panose="020B0604020202020204" pitchFamily="34" charset="0"/>
                              </a:rPr>
                              <m:t>𝑡</m:t>
                            </m:r>
                          </m:e>
                          <m:sub>
                            <m:r>
                              <a:rPr lang="en-US" altLang="zh-CN" b="0" i="1" dirty="0" smtClean="0">
                                <a:solidFill>
                                  <a:schemeClr val="tx1">
                                    <a:lumMod val="95000"/>
                                    <a:lumOff val="5000"/>
                                  </a:schemeClr>
                                </a:solidFill>
                                <a:latin typeface="Cambria Math" panose="02040503050406030204" pitchFamily="18" charset="0"/>
                                <a:cs typeface="Arial" panose="020B0604020202020204" pitchFamily="34" charset="0"/>
                              </a:rPr>
                              <m:t>0</m:t>
                            </m:r>
                          </m:sub>
                        </m:sSub>
                      </m:e>
                    </m:d>
                  </m:oMath>
                </a14:m>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为从</a:t>
                </a:r>
                <a14:m>
                  <m:oMath xmlns:m="http://schemas.openxmlformats.org/officeDocument/2006/math">
                    <m:sSub>
                      <m:sSubPr>
                        <m:ctrlPr>
                          <a:rPr lang="en-US" altLang="zh-CN" i="1" dirty="0">
                            <a:solidFill>
                              <a:schemeClr val="tx1">
                                <a:lumMod val="95000"/>
                                <a:lumOff val="5000"/>
                              </a:schemeClr>
                            </a:solidFill>
                            <a:latin typeface="Cambria Math" panose="02040503050406030204" pitchFamily="18" charset="0"/>
                            <a:cs typeface="Arial" panose="020B0604020202020204" pitchFamily="34" charset="0"/>
                          </a:rPr>
                        </m:ctrlPr>
                      </m:sSubPr>
                      <m:e>
                        <m:r>
                          <a:rPr lang="en-US" altLang="zh-CN" i="1" dirty="0">
                            <a:solidFill>
                              <a:schemeClr val="tx1">
                                <a:lumMod val="95000"/>
                                <a:lumOff val="5000"/>
                              </a:schemeClr>
                            </a:solidFill>
                            <a:latin typeface="Cambria Math" panose="02040503050406030204" pitchFamily="18" charset="0"/>
                            <a:cs typeface="Arial" panose="020B0604020202020204" pitchFamily="34" charset="0"/>
                          </a:rPr>
                          <m:t>𝑡</m:t>
                        </m:r>
                      </m:e>
                      <m:sub>
                        <m:r>
                          <a:rPr lang="en-US" altLang="zh-CN" i="1" dirty="0">
                            <a:solidFill>
                              <a:schemeClr val="tx1">
                                <a:lumMod val="95000"/>
                                <a:lumOff val="5000"/>
                              </a:schemeClr>
                            </a:solidFill>
                            <a:latin typeface="Cambria Math" panose="02040503050406030204" pitchFamily="18" charset="0"/>
                            <a:cs typeface="Arial" panose="020B0604020202020204" pitchFamily="34" charset="0"/>
                          </a:rPr>
                          <m:t>0</m:t>
                        </m:r>
                      </m:sub>
                    </m:sSub>
                  </m:oMath>
                </a14:m>
                <a:r>
                  <a:rPr lang="zh-CN" altLang="en-US" dirty="0">
                    <a:solidFill>
                      <a:schemeClr val="tx1">
                        <a:lumMod val="95000"/>
                        <a:lumOff val="5000"/>
                      </a:schemeClr>
                    </a:solidFill>
                    <a:latin typeface="宋体" panose="02010600030101010101" pitchFamily="2" charset="-122"/>
                    <a:ea typeface="宋体" panose="02010600030101010101" pitchFamily="2" charset="-122"/>
                    <a:cs typeface="Arial" panose="020B0604020202020204" pitchFamily="34" charset="0"/>
                  </a:rPr>
                  <a:t>时刻开始的单位阶跃函数。</a:t>
                </a:r>
              </a:p>
            </p:txBody>
          </p:sp>
        </mc:Choice>
        <mc:Fallback xmlns="">
          <p:sp>
            <p:nvSpPr>
              <p:cNvPr id="75" name="矩形 74"/>
              <p:cNvSpPr>
                <a:spLocks noRot="1" noChangeAspect="1" noMove="1" noResize="1" noEditPoints="1" noAdjustHandles="1" noChangeArrowheads="1" noChangeShapeType="1" noTextEdit="1"/>
              </p:cNvSpPr>
              <p:nvPr/>
            </p:nvSpPr>
            <p:spPr>
              <a:xfrm>
                <a:off x="827584" y="1347614"/>
                <a:ext cx="8222307" cy="2115066"/>
              </a:xfrm>
              <a:prstGeom prst="rect">
                <a:avLst/>
              </a:prstGeom>
              <a:blipFill>
                <a:blip r:embed="rId3"/>
                <a:stretch>
                  <a:fillRect l="-667" b="-3170"/>
                </a:stretch>
              </a:blipFill>
            </p:spPr>
            <p:txBody>
              <a:bodyPr/>
              <a:lstStyle/>
              <a:p>
                <a:r>
                  <a:rPr lang="zh-CN" altLang="en-US">
                    <a:noFill/>
                  </a:rPr>
                  <a:t> </a:t>
                </a:r>
              </a:p>
            </p:txBody>
          </p:sp>
        </mc:Fallback>
      </mc:AlternateContent>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mc:AlternateContent xmlns:mc="http://schemas.openxmlformats.org/markup-compatibility/2006" xmlns:a14="http://schemas.microsoft.com/office/drawing/2010/main">
        <mc:Choice Requires="a14">
          <p:sp>
            <p:nvSpPr>
              <p:cNvPr id="2" name="对象 1"/>
              <p:cNvSpPr txBox="1"/>
              <p:nvPr/>
            </p:nvSpPr>
            <p:spPr>
              <a:xfrm>
                <a:off x="1806390" y="2131468"/>
                <a:ext cx="7243502" cy="260595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𝑥</m:t>
                          </m:r>
                        </m:e>
                      </m:acc>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0</m:t>
                                </m:r>
                              </m:e>
                              <m:e>
                                <m:func>
                                  <m:funcPr>
                                    <m:ctrlPr>
                                      <a:rPr lang="zh-CN" altLang="en-US" i="1">
                                        <a:solidFill>
                                          <a:srgbClr val="000000"/>
                                        </a:solidFill>
                                        <a:latin typeface="Cambria Math" panose="02040503050406030204" pitchFamily="18" charset="0"/>
                                      </a:rPr>
                                    </m:ctrlPr>
                                  </m:funcPr>
                                  <m:fName>
                                    <m:r>
                                      <m:rPr>
                                        <m:sty m:val="p"/>
                                      </m:rPr>
                                      <a:rPr lang="zh-CN" altLang="en-US" i="0">
                                        <a:solidFill>
                                          <a:srgbClr val="000000"/>
                                        </a:solidFill>
                                        <a:latin typeface="Cambria Math" panose="02040503050406030204" pitchFamily="18" charset="0"/>
                                      </a:rPr>
                                      <m:t>sin</m:t>
                                    </m:r>
                                  </m:fName>
                                  <m:e>
                                    <m:r>
                                      <a:rPr lang="zh-CN" altLang="en-US" i="1">
                                        <a:solidFill>
                                          <a:srgbClr val="000000"/>
                                        </a:solidFill>
                                        <a:latin typeface="Cambria Math" panose="02040503050406030204" pitchFamily="18" charset="0"/>
                                      </a:rPr>
                                      <m:t>𝜔</m:t>
                                    </m:r>
                                  </m:e>
                                </m:func>
                                <m:r>
                                  <a:rPr lang="zh-CN" altLang="en-US" i="1">
                                    <a:solidFill>
                                      <a:srgbClr val="000000"/>
                                    </a:solidFill>
                                    <a:latin typeface="Cambria Math" panose="02040503050406030204" pitchFamily="18" charset="0"/>
                                  </a:rPr>
                                  <m:t>𝑡</m:t>
                                </m:r>
                              </m:e>
                            </m:mr>
                            <m:mr>
                              <m:e>
                                <m:r>
                                  <a:rPr lang="zh-CN" altLang="en-US" i="1">
                                    <a:solidFill>
                                      <a:srgbClr val="000000"/>
                                    </a:solidFill>
                                    <a:latin typeface="Cambria Math" panose="02040503050406030204" pitchFamily="18" charset="0"/>
                                  </a:rPr>
                                  <m:t>0</m:t>
                                </m:r>
                              </m:e>
                              <m:e>
                                <m:r>
                                  <a:rPr lang="zh-CN" altLang="en-US" i="1">
                                    <a:solidFill>
                                      <a:srgbClr val="000000"/>
                                    </a:solidFill>
                                    <a:latin typeface="Cambria Math" panose="02040503050406030204" pitchFamily="18" charset="0"/>
                                  </a:rPr>
                                  <m:t>0</m:t>
                                </m:r>
                              </m:e>
                            </m:mr>
                          </m:m>
                        </m:e>
                      </m:d>
                      <m:r>
                        <a:rPr lang="zh-CN" altLang="en-US" i="1">
                          <a:solidFill>
                            <a:srgbClr val="000000"/>
                          </a:solidFill>
                          <a:latin typeface="Cambria Math" panose="02040503050406030204" pitchFamily="18" charset="0"/>
                        </a:rPr>
                        <m:t>𝑥</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e>
                      </m:d>
                      <m:r>
                        <a:rPr lang="zh-CN" altLang="en-US" i="1">
                          <a:solidFill>
                            <a:srgbClr val="000000"/>
                          </a:solidFill>
                          <a:latin typeface="Cambria Math" panose="02040503050406030204" pitchFamily="18" charset="0"/>
                        </a:rPr>
                        <m:t>+</m:t>
                      </m:r>
                      <m:d>
                        <m:dPr>
                          <m:ctrlPr>
                            <a:rPr lang="zh-CN" altLang="en-US" i="1">
                              <a:solidFill>
                                <a:srgbClr val="000000"/>
                              </a:solidFill>
                              <a:latin typeface="Cambria Math" panose="02040503050406030204" pitchFamily="18" charset="0"/>
                            </a:rPr>
                          </m:ctrlPr>
                        </m:dPr>
                        <m:e>
                          <m:m>
                            <m:mPr>
                              <m:plcHide m:val="on"/>
                              <m:mcs>
                                <m:mc>
                                  <m:mcPr>
                                    <m:count m:val="1"/>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1</m:t>
                                </m:r>
                              </m:e>
                            </m:mr>
                            <m:mr>
                              <m:e>
                                <m:r>
                                  <a:rPr lang="zh-CN" altLang="en-US" i="1">
                                    <a:solidFill>
                                      <a:srgbClr val="000000"/>
                                    </a:solidFill>
                                    <a:latin typeface="Cambria Math" panose="02040503050406030204" pitchFamily="18" charset="0"/>
                                  </a:rPr>
                                  <m:t>1</m:t>
                                </m:r>
                              </m:e>
                            </m:mr>
                          </m:m>
                        </m:e>
                      </m:d>
                      <m:r>
                        <a:rPr lang="zh-CN" altLang="en-US" i="1">
                          <a:solidFill>
                            <a:srgbClr val="000000"/>
                          </a:solidFill>
                          <a:latin typeface="Cambria Math" panose="02040503050406030204" pitchFamily="18" charset="0"/>
                        </a:rPr>
                        <m:t>𝑢</m:t>
                      </m:r>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𝑡</m:t>
                          </m:r>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𝑡</m:t>
                              </m:r>
                            </m:e>
                            <m:sub>
                              <m:r>
                                <a:rPr lang="zh-CN" altLang="en-US" i="1">
                                  <a:solidFill>
                                    <a:srgbClr val="000000"/>
                                  </a:solidFill>
                                  <a:latin typeface="Cambria Math" panose="02040503050406030204" pitchFamily="18" charset="0"/>
                                </a:rPr>
                                <m:t>0</m:t>
                              </m:r>
                            </m:sub>
                          </m:sSub>
                        </m:e>
                      </m:d>
                    </m:oMath>
                  </m:oMathPara>
                </a14:m>
                <a:endParaRPr lang="zh-CN" altLang="en-US" dirty="0"/>
              </a:p>
            </p:txBody>
          </p:sp>
        </mc:Choice>
        <mc:Fallback xmlns="">
          <p:sp>
            <p:nvSpPr>
              <p:cNvPr id="2" name="对象 1"/>
              <p:cNvSpPr txBox="1">
                <a:spLocks noRot="1" noChangeAspect="1" noMove="1" noResize="1" noEditPoints="1" noAdjustHandles="1" noChangeArrowheads="1" noChangeShapeType="1" noTextEdit="1"/>
              </p:cNvSpPr>
              <p:nvPr/>
            </p:nvSpPr>
            <p:spPr>
              <a:xfrm>
                <a:off x="1806390" y="2131468"/>
                <a:ext cx="7243502" cy="2605955"/>
              </a:xfrm>
              <a:prstGeom prst="rect">
                <a:avLst/>
              </a:prstGeom>
              <a:blipFill>
                <a:blip r:embed="rId5"/>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19" y="195488"/>
            <a:ext cx="3456522" cy="363818"/>
          </a:xfrm>
          <a:prstGeom prst="rect">
            <a:avLst/>
          </a:prstGeom>
          <a:noFill/>
        </p:spPr>
        <p:txBody>
          <a:bodyPr wrap="square" rtlCol="0">
            <a:spAutoFit/>
          </a:bodyPr>
          <a:lstStyle/>
          <a:p>
            <a:r>
              <a:rPr lang="zh-CN" altLang="en-US" sz="1765" b="1" dirty="0">
                <a:solidFill>
                  <a:srgbClr val="112F70"/>
                </a:solidFill>
                <a:latin typeface="微软雅黑" panose="020B0503020204020204" pitchFamily="34" charset="-122"/>
                <a:ea typeface="微软雅黑" panose="020B0503020204020204" pitchFamily="34" charset="-122"/>
                <a:sym typeface="+mn-ea"/>
              </a:rPr>
              <a:t>线性时变连续系统状态方程的解</a:t>
            </a:r>
          </a:p>
        </p:txBody>
      </p:sp>
      <p:sp>
        <p:nvSpPr>
          <p:cNvPr id="72" name="矩形 71"/>
          <p:cNvSpPr/>
          <p:nvPr/>
        </p:nvSpPr>
        <p:spPr>
          <a:xfrm>
            <a:off x="107505"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1"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683568" y="627534"/>
            <a:ext cx="8179605" cy="4459362"/>
          </a:xfrm>
          <a:prstGeom prst="rect">
            <a:avLst/>
          </a:prstGeom>
          <a:noFill/>
        </p:spPr>
        <p:txBody>
          <a:bodyPr wrap="square">
            <a:spAutoFit/>
          </a:bodyPr>
          <a:lstStyle/>
          <a:p>
            <a:pPr>
              <a:lnSpc>
                <a:spcPct val="150000"/>
              </a:lnSpc>
            </a:pP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解在 </a:t>
            </a: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MATLAB</a:t>
            </a:r>
            <a:r>
              <a:rPr lang="zh-CN" altLang="en-US"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命令窗口输入如下命令</a:t>
            </a:r>
            <a:endPar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endParaRPr>
          </a:p>
          <a:p>
            <a:r>
              <a:rPr lang="pl-PL" altLang="zh-CN" sz="1800" b="0" i="0" u="none" strike="noStrike" baseline="0" dirty="0">
                <a:solidFill>
                  <a:srgbClr val="000000"/>
                </a:solidFill>
                <a:latin typeface="Times New Roman" panose="02020603050405020304" pitchFamily="18" charset="0"/>
                <a:cs typeface="Times New Roman" panose="02020603050405020304" pitchFamily="18" charset="0"/>
              </a:rPr>
              <a:t>A=</a:t>
            </a:r>
            <a:r>
              <a:rPr lang="pl-PL" altLang="zh-CN" sz="1800" b="0" i="0" u="none" strike="noStrike" baseline="0" dirty="0">
                <a:latin typeface="Times New Roman" panose="02020603050405020304" pitchFamily="18" charset="0"/>
                <a:cs typeface="Times New Roman" panose="02020603050405020304" pitchFamily="18" charset="0"/>
              </a:rPr>
              <a:t>str2sym('[0,sin(w *t);0,0]');</a:t>
            </a:r>
          </a:p>
          <a:p>
            <a:r>
              <a:rPr lang="en-US" altLang="zh-CN" sz="1800" b="0" i="0" u="none" strike="noStrike" baseline="0" dirty="0">
                <a:latin typeface="Times New Roman" panose="02020603050405020304" pitchFamily="18" charset="0"/>
                <a:cs typeface="Times New Roman" panose="02020603050405020304" pitchFamily="18" charset="0"/>
              </a:rPr>
              <a:t>B=[1;1];</a:t>
            </a:r>
          </a:p>
          <a:p>
            <a:r>
              <a:rPr lang="en-US" altLang="zh-CN" sz="1800" b="0" i="0" u="none" strike="noStrike" baseline="0" dirty="0">
                <a:latin typeface="Times New Roman" panose="02020603050405020304" pitchFamily="18" charset="0"/>
                <a:cs typeface="Times New Roman" panose="02020603050405020304" pitchFamily="18" charset="0"/>
              </a:rPr>
              <a:t>u=1;</a:t>
            </a:r>
          </a:p>
          <a:p>
            <a:r>
              <a:rPr lang="en-US" altLang="zh-CN" sz="1800" b="0" i="0" u="none" strike="noStrike" baseline="0" dirty="0">
                <a:latin typeface="Times New Roman" panose="02020603050405020304" pitchFamily="18" charset="0"/>
                <a:cs typeface="Times New Roman" panose="02020603050405020304" pitchFamily="18" charset="0"/>
              </a:rPr>
              <a:t>[</a:t>
            </a:r>
            <a:r>
              <a:rPr lang="en-US" altLang="zh-CN" sz="1800" b="0" i="0" u="none" strike="noStrike" baseline="0" dirty="0" err="1">
                <a:latin typeface="Times New Roman" panose="02020603050405020304" pitchFamily="18" charset="0"/>
                <a:cs typeface="Times New Roman" panose="02020603050405020304" pitchFamily="18" charset="0"/>
              </a:rPr>
              <a:t>Phi,PhiBu</a:t>
            </a:r>
            <a:r>
              <a:rPr lang="en-US" altLang="zh-CN" sz="1800" b="0" i="0" u="none" strike="noStrike" baseline="0" dirty="0">
                <a:latin typeface="Times New Roman" panose="02020603050405020304" pitchFamily="18" charset="0"/>
                <a:cs typeface="Times New Roman" panose="02020603050405020304" pitchFamily="18" charset="0"/>
              </a:rPr>
              <a:t>]=</a:t>
            </a:r>
            <a:r>
              <a:rPr lang="en-US" altLang="zh-CN" sz="1800" b="0" i="0" u="none" strike="noStrike" baseline="0" dirty="0" err="1">
                <a:latin typeface="Times New Roman" panose="02020603050405020304" pitchFamily="18" charset="0"/>
                <a:cs typeface="Times New Roman" panose="02020603050405020304" pitchFamily="18" charset="0"/>
              </a:rPr>
              <a:t>tsolve</a:t>
            </a:r>
            <a:r>
              <a:rPr lang="en-US" altLang="zh-CN" sz="1800" b="0" i="0" u="none" strike="noStrike" baseline="0" dirty="0">
                <a:latin typeface="Times New Roman" panose="02020603050405020304" pitchFamily="18" charset="0"/>
                <a:cs typeface="Times New Roman" panose="02020603050405020304" pitchFamily="18" charset="0"/>
              </a:rPr>
              <a:t>(A,B,u,'t','t0',2)</a:t>
            </a:r>
          </a:p>
          <a:p>
            <a:pPr>
              <a:lnSpc>
                <a:spcPct val="150000"/>
              </a:lnSpc>
            </a:pPr>
            <a:r>
              <a:rPr lang="zh-CN" altLang="en-US" dirty="0">
                <a:latin typeface="Times New Roman" panose="02020603050405020304" pitchFamily="18" charset="0"/>
                <a:ea typeface="宋体" panose="02010600030101010101" pitchFamily="2" charset="-122"/>
                <a:cs typeface="Times New Roman" panose="02020603050405020304" pitchFamily="18" charset="0"/>
              </a:rPr>
              <a:t>执行得</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de-DE" altLang="zh-CN" dirty="0">
                <a:latin typeface="Times New Roman" panose="02020603050405020304" pitchFamily="18" charset="0"/>
                <a:ea typeface="宋体" panose="02010600030101010101" pitchFamily="2" charset="-122"/>
                <a:cs typeface="Times New Roman" panose="02020603050405020304" pitchFamily="18" charset="0"/>
              </a:rPr>
              <a:t>Phi =</a:t>
            </a:r>
          </a:p>
          <a:p>
            <a:pPr>
              <a:lnSpc>
                <a:spcPct val="150000"/>
              </a:lnSpc>
            </a:pPr>
            <a:r>
              <a:rPr lang="de-DE"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[ 1, -(cos(t*w) - cos(t0*w))/w]</a:t>
            </a:r>
          </a:p>
          <a:p>
            <a:pPr>
              <a:lnSpc>
                <a:spcPct val="150000"/>
              </a:lnSpc>
            </a:pPr>
            <a:r>
              <a:rPr lang="de-DE"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[ 0,                         1]</a:t>
            </a:r>
          </a:p>
          <a:p>
            <a:pPr>
              <a:lnSpc>
                <a:spcPct val="150000"/>
              </a:lnSpc>
            </a:pPr>
            <a:r>
              <a:rPr lang="de-DE"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PhiBu =</a:t>
            </a:r>
          </a:p>
          <a:p>
            <a:pPr>
              <a:lnSpc>
                <a:spcPct val="150000"/>
              </a:lnSpc>
            </a:pPr>
            <a:r>
              <a:rPr lang="en-US"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de-DE"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t - t0 - (sin(t*w) - sin(t0*w))/w^2 + (cos(t0*w)*(t - t0))/w^2]</a:t>
            </a:r>
          </a:p>
          <a:p>
            <a:pPr>
              <a:lnSpc>
                <a:spcPct val="150000"/>
              </a:lnSpc>
            </a:pPr>
            <a:r>
              <a:rPr lang="de-DE" altLang="zh-CN"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t - t0 ]</a:t>
            </a: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5" y="180357"/>
            <a:ext cx="725636" cy="7256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毕业论文答辩PPT.p"/>
  <p:tag name="KSO_WPP_MARK_KEY" val="0b61b352-518b-4437-86a6-bd82d3442d8c"/>
  <p:tag name="COMMONDATA" val="eyJoZGlkIjoiYWFlNWQwZTlhMDE0NDNlMTEzYTVmNjYyZjMyZTkwNDI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23309</Words>
  <Application>Microsoft Office PowerPoint</Application>
  <PresentationFormat>全屏显示(16:9)</PresentationFormat>
  <Paragraphs>3058</Paragraphs>
  <Slides>316</Slides>
  <Notes>316</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2</vt:i4>
      </vt:variant>
      <vt:variant>
        <vt:lpstr>幻灯片标题</vt:lpstr>
      </vt:variant>
      <vt:variant>
        <vt:i4>316</vt:i4>
      </vt:variant>
    </vt:vector>
  </HeadingPairs>
  <TitlesOfParts>
    <vt:vector size="327" baseType="lpstr">
      <vt:lpstr>宋体</vt:lpstr>
      <vt:lpstr>微软雅黑</vt:lpstr>
      <vt:lpstr>Arial</vt:lpstr>
      <vt:lpstr>Arial Black</vt:lpstr>
      <vt:lpstr>Calibri</vt:lpstr>
      <vt:lpstr>Cambria Math</vt:lpstr>
      <vt:lpstr>Courier New</vt:lpstr>
      <vt:lpstr>Times New Roman</vt:lpstr>
      <vt:lpstr>Office 主题​​</vt:lpstr>
      <vt:lpstr>Equation</vt:lpstr>
      <vt:lpstr>MathType 7.0 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毕业论文答辩PPT.p</dc:title>
  <dc:creator/>
  <cp:lastModifiedBy/>
  <cp:revision>2</cp:revision>
  <dcterms:created xsi:type="dcterms:W3CDTF">2017-04-17T14:29:00Z</dcterms:created>
  <dcterms:modified xsi:type="dcterms:W3CDTF">2023-10-26T06:50:53Z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1B873859604A49D1BAE380E786092B2B</vt:lpwstr>
  </property>
  <property fmtid="{D5CDD505-2E9C-101B-9397-08002B2CF9AE}" pid="3" name="KSOProductBuildVer">
    <vt:lpwstr>2052-11.1.0.12598</vt:lpwstr>
  </property>
</Properties>
</file>