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25"/>
  </p:notesMasterIdLst>
  <p:sldIdLst>
    <p:sldId id="297" r:id="rId2"/>
    <p:sldId id="258" r:id="rId3"/>
    <p:sldId id="327" r:id="rId4"/>
    <p:sldId id="328" r:id="rId5"/>
    <p:sldId id="320" r:id="rId6"/>
    <p:sldId id="260" r:id="rId7"/>
    <p:sldId id="329" r:id="rId8"/>
    <p:sldId id="331" r:id="rId9"/>
    <p:sldId id="332" r:id="rId10"/>
    <p:sldId id="333" r:id="rId11"/>
    <p:sldId id="335" r:id="rId12"/>
    <p:sldId id="336" r:id="rId13"/>
    <p:sldId id="338" r:id="rId14"/>
    <p:sldId id="339" r:id="rId15"/>
    <p:sldId id="340" r:id="rId16"/>
    <p:sldId id="341" r:id="rId17"/>
    <p:sldId id="352" r:id="rId18"/>
    <p:sldId id="354" r:id="rId19"/>
    <p:sldId id="355" r:id="rId20"/>
    <p:sldId id="359" r:id="rId21"/>
    <p:sldId id="361" r:id="rId22"/>
    <p:sldId id="362" r:id="rId23"/>
    <p:sldId id="363" r:id="rId24"/>
    <p:sldId id="364" r:id="rId25"/>
    <p:sldId id="365" r:id="rId26"/>
    <p:sldId id="356" r:id="rId27"/>
    <p:sldId id="357" r:id="rId28"/>
    <p:sldId id="358" r:id="rId29"/>
    <p:sldId id="366" r:id="rId30"/>
    <p:sldId id="367" r:id="rId31"/>
    <p:sldId id="368" r:id="rId32"/>
    <p:sldId id="369" r:id="rId33"/>
    <p:sldId id="375" r:id="rId34"/>
    <p:sldId id="374" r:id="rId35"/>
    <p:sldId id="373" r:id="rId36"/>
    <p:sldId id="372" r:id="rId37"/>
    <p:sldId id="371" r:id="rId38"/>
    <p:sldId id="370" r:id="rId39"/>
    <p:sldId id="377" r:id="rId40"/>
    <p:sldId id="376" r:id="rId41"/>
    <p:sldId id="378" r:id="rId42"/>
    <p:sldId id="381" r:id="rId43"/>
    <p:sldId id="379" r:id="rId44"/>
    <p:sldId id="380" r:id="rId45"/>
    <p:sldId id="388" r:id="rId46"/>
    <p:sldId id="390" r:id="rId47"/>
    <p:sldId id="387" r:id="rId48"/>
    <p:sldId id="386" r:id="rId49"/>
    <p:sldId id="393" r:id="rId50"/>
    <p:sldId id="392" r:id="rId51"/>
    <p:sldId id="479" r:id="rId52"/>
    <p:sldId id="391" r:id="rId53"/>
    <p:sldId id="394" r:id="rId54"/>
    <p:sldId id="396" r:id="rId55"/>
    <p:sldId id="395" r:id="rId56"/>
    <p:sldId id="397" r:id="rId57"/>
    <p:sldId id="399" r:id="rId58"/>
    <p:sldId id="398"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413" r:id="rId73"/>
    <p:sldId id="414" r:id="rId74"/>
    <p:sldId id="415" r:id="rId75"/>
    <p:sldId id="416" r:id="rId76"/>
    <p:sldId id="417" r:id="rId77"/>
    <p:sldId id="419" r:id="rId78"/>
    <p:sldId id="420" r:id="rId79"/>
    <p:sldId id="421" r:id="rId80"/>
    <p:sldId id="422" r:id="rId81"/>
    <p:sldId id="428" r:id="rId82"/>
    <p:sldId id="436" r:id="rId83"/>
    <p:sldId id="437" r:id="rId84"/>
    <p:sldId id="442" r:id="rId85"/>
    <p:sldId id="439" r:id="rId86"/>
    <p:sldId id="440" r:id="rId87"/>
    <p:sldId id="441" r:id="rId88"/>
    <p:sldId id="443" r:id="rId89"/>
    <p:sldId id="444" r:id="rId90"/>
    <p:sldId id="445" r:id="rId91"/>
    <p:sldId id="446" r:id="rId92"/>
    <p:sldId id="447" r:id="rId93"/>
    <p:sldId id="448" r:id="rId94"/>
    <p:sldId id="449" r:id="rId95"/>
    <p:sldId id="450" r:id="rId96"/>
    <p:sldId id="454" r:id="rId97"/>
    <p:sldId id="451" r:id="rId98"/>
    <p:sldId id="453" r:id="rId99"/>
    <p:sldId id="455" r:id="rId100"/>
    <p:sldId id="456" r:id="rId101"/>
    <p:sldId id="457" r:id="rId102"/>
    <p:sldId id="458" r:id="rId103"/>
    <p:sldId id="459" r:id="rId104"/>
    <p:sldId id="460" r:id="rId105"/>
    <p:sldId id="461" r:id="rId106"/>
    <p:sldId id="462" r:id="rId107"/>
    <p:sldId id="463" r:id="rId108"/>
    <p:sldId id="464" r:id="rId109"/>
    <p:sldId id="465" r:id="rId110"/>
    <p:sldId id="466" r:id="rId111"/>
    <p:sldId id="467" r:id="rId112"/>
    <p:sldId id="468" r:id="rId113"/>
    <p:sldId id="469" r:id="rId114"/>
    <p:sldId id="470" r:id="rId115"/>
    <p:sldId id="471" r:id="rId116"/>
    <p:sldId id="472" r:id="rId117"/>
    <p:sldId id="473" r:id="rId118"/>
    <p:sldId id="474" r:id="rId119"/>
    <p:sldId id="476" r:id="rId120"/>
    <p:sldId id="475" r:id="rId121"/>
    <p:sldId id="477" r:id="rId122"/>
    <p:sldId id="478" r:id="rId123"/>
    <p:sldId id="438" r:id="rId124"/>
  </p:sldIdLst>
  <p:sldSz cx="9144000" cy="5143500" type="screen16x9"/>
  <p:notesSz cx="6858000" cy="9144000"/>
  <p:custDataLst>
    <p:tags r:id="rId1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现代控制理论与工程" id="{58372E7B-E111-4F05-9F73-B5057E8DF9CB}">
          <p14:sldIdLst>
            <p14:sldId id="297"/>
            <p14:sldId id="258"/>
            <p14:sldId id="327"/>
            <p14:sldId id="328"/>
            <p14:sldId id="320"/>
            <p14:sldId id="260"/>
            <p14:sldId id="329"/>
            <p14:sldId id="331"/>
            <p14:sldId id="332"/>
            <p14:sldId id="333"/>
            <p14:sldId id="335"/>
            <p14:sldId id="336"/>
            <p14:sldId id="338"/>
            <p14:sldId id="339"/>
            <p14:sldId id="340"/>
            <p14:sldId id="341"/>
            <p14:sldId id="352"/>
            <p14:sldId id="354"/>
            <p14:sldId id="355"/>
            <p14:sldId id="359"/>
            <p14:sldId id="361"/>
            <p14:sldId id="362"/>
            <p14:sldId id="363"/>
            <p14:sldId id="364"/>
            <p14:sldId id="365"/>
            <p14:sldId id="356"/>
            <p14:sldId id="357"/>
            <p14:sldId id="358"/>
            <p14:sldId id="366"/>
            <p14:sldId id="367"/>
            <p14:sldId id="368"/>
            <p14:sldId id="369"/>
            <p14:sldId id="375"/>
            <p14:sldId id="374"/>
            <p14:sldId id="373"/>
            <p14:sldId id="372"/>
            <p14:sldId id="371"/>
            <p14:sldId id="370"/>
            <p14:sldId id="377"/>
            <p14:sldId id="376"/>
            <p14:sldId id="378"/>
            <p14:sldId id="381"/>
            <p14:sldId id="379"/>
            <p14:sldId id="380"/>
            <p14:sldId id="388"/>
            <p14:sldId id="390"/>
            <p14:sldId id="387"/>
            <p14:sldId id="386"/>
            <p14:sldId id="393"/>
            <p14:sldId id="392"/>
            <p14:sldId id="479"/>
            <p14:sldId id="391"/>
            <p14:sldId id="394"/>
            <p14:sldId id="396"/>
            <p14:sldId id="395"/>
            <p14:sldId id="397"/>
            <p14:sldId id="399"/>
            <p14:sldId id="398"/>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9"/>
            <p14:sldId id="420"/>
            <p14:sldId id="421"/>
            <p14:sldId id="422"/>
            <p14:sldId id="428"/>
            <p14:sldId id="436"/>
            <p14:sldId id="437"/>
            <p14:sldId id="442"/>
            <p14:sldId id="439"/>
            <p14:sldId id="440"/>
            <p14:sldId id="441"/>
            <p14:sldId id="443"/>
            <p14:sldId id="444"/>
            <p14:sldId id="445"/>
            <p14:sldId id="446"/>
            <p14:sldId id="447"/>
            <p14:sldId id="448"/>
            <p14:sldId id="449"/>
            <p14:sldId id="450"/>
            <p14:sldId id="454"/>
            <p14:sldId id="451"/>
            <p14:sldId id="453"/>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6"/>
            <p14:sldId id="475"/>
            <p14:sldId id="477"/>
            <p14:sldId id="478"/>
            <p14:sldId id="438"/>
          </p14:sldIdLst>
        </p14:section>
      </p14:sectionLst>
    </p:ext>
    <p:ext uri="{EFAFB233-063F-42B5-8137-9DF3F51BA10A}">
      <p15:sldGuideLst xmlns:p15="http://schemas.microsoft.com/office/powerpoint/2012/main">
        <p15:guide id="1" orient="horz" pos="1604">
          <p15:clr>
            <a:srgbClr val="A4A3A4"/>
          </p15:clr>
        </p15:guide>
        <p15:guide id="2" pos="2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112F70"/>
    <a:srgbClr val="414455"/>
    <a:srgbClr val="568D11"/>
    <a:srgbClr val="70BA16"/>
    <a:srgbClr val="82D81A"/>
    <a:srgbClr val="61A113"/>
    <a:srgbClr val="1A74CC"/>
    <a:srgbClr val="E09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3" autoAdjust="0"/>
    <p:restoredTop sz="95455" autoAdjust="0"/>
  </p:normalViewPr>
  <p:slideViewPr>
    <p:cSldViewPr>
      <p:cViewPr varScale="1">
        <p:scale>
          <a:sx n="88" d="100"/>
          <a:sy n="88" d="100"/>
        </p:scale>
        <p:origin x="754" y="32"/>
      </p:cViewPr>
      <p:guideLst>
        <p:guide orient="horz" pos="1604"/>
        <p:guide pos="2884"/>
      </p:guideLst>
    </p:cSldViewPr>
  </p:slideViewPr>
  <p:notesTextViewPr>
    <p:cViewPr>
      <p:scale>
        <a:sx n="3" d="2"/>
        <a:sy n="3" d="2"/>
      </p:scale>
      <p:origin x="0" y="0"/>
    </p:cViewPr>
  </p:notesTextViewPr>
  <p:sorterViewPr>
    <p:cViewPr>
      <p:scale>
        <a:sx n="132" d="100"/>
        <a:sy n="132" d="100"/>
      </p:scale>
      <p:origin x="0" y="516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10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247.wmf"/><Relationship Id="rId1" Type="http://schemas.openxmlformats.org/officeDocument/2006/relationships/image" Target="../media/image137.wmf"/></Relationships>
</file>

<file path=ppt/drawings/_rels/vmlDrawing10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247.wmf"/><Relationship Id="rId1" Type="http://schemas.openxmlformats.org/officeDocument/2006/relationships/image" Target="../media/image137.wmf"/><Relationship Id="rId4" Type="http://schemas.openxmlformats.org/officeDocument/2006/relationships/image" Target="../media/image258.wmf"/></Relationships>
</file>

<file path=ppt/drawings/_rels/vmlDrawing10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247.wmf"/><Relationship Id="rId1" Type="http://schemas.openxmlformats.org/officeDocument/2006/relationships/image" Target="../media/image1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6.wmf"/><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50.wmf"/><Relationship Id="rId4"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46.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46.wmf"/><Relationship Id="rId1" Type="http://schemas.openxmlformats.org/officeDocument/2006/relationships/image" Target="../media/image58.wmf"/><Relationship Id="rId5" Type="http://schemas.openxmlformats.org/officeDocument/2006/relationships/image" Target="../media/image61.wmf"/><Relationship Id="rId4"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46.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4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53.wmf"/><Relationship Id="rId1" Type="http://schemas.openxmlformats.org/officeDocument/2006/relationships/image" Target="../media/image46.wmf"/><Relationship Id="rId5" Type="http://schemas.openxmlformats.org/officeDocument/2006/relationships/image" Target="../media/image72.wmf"/><Relationship Id="rId4" Type="http://schemas.openxmlformats.org/officeDocument/2006/relationships/image" Target="../media/image7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46.wmf"/><Relationship Id="rId5" Type="http://schemas.openxmlformats.org/officeDocument/2006/relationships/image" Target="../media/image76.wmf"/><Relationship Id="rId4" Type="http://schemas.openxmlformats.org/officeDocument/2006/relationships/image" Target="../media/image7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4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46.wmf"/><Relationship Id="rId5" Type="http://schemas.openxmlformats.org/officeDocument/2006/relationships/image" Target="../media/image81.emf"/><Relationship Id="rId4" Type="http://schemas.openxmlformats.org/officeDocument/2006/relationships/image" Target="../media/image8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46.wmf"/><Relationship Id="rId4" Type="http://schemas.openxmlformats.org/officeDocument/2006/relationships/image" Target="../media/image8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4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4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4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46.wmf"/><Relationship Id="rId4" Type="http://schemas.openxmlformats.org/officeDocument/2006/relationships/image" Target="../media/image9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46.wmf"/><Relationship Id="rId4" Type="http://schemas.openxmlformats.org/officeDocument/2006/relationships/image" Target="../media/image96.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4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46.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46.wmf"/><Relationship Id="rId5" Type="http://schemas.openxmlformats.org/officeDocument/2006/relationships/image" Target="../media/image106.wmf"/><Relationship Id="rId4" Type="http://schemas.openxmlformats.org/officeDocument/2006/relationships/image" Target="../media/image105.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46.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46.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46.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4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99.wmf"/><Relationship Id="rId1" Type="http://schemas.openxmlformats.org/officeDocument/2006/relationships/image" Target="../media/image46.wmf"/><Relationship Id="rId4" Type="http://schemas.openxmlformats.org/officeDocument/2006/relationships/image" Target="../media/image116.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46.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46.wmf"/><Relationship Id="rId5" Type="http://schemas.openxmlformats.org/officeDocument/2006/relationships/image" Target="../media/image123.wmf"/><Relationship Id="rId4" Type="http://schemas.openxmlformats.org/officeDocument/2006/relationships/image" Target="../media/image122.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46.wmf"/><Relationship Id="rId4" Type="http://schemas.openxmlformats.org/officeDocument/2006/relationships/image" Target="../media/image126.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46.wmf"/><Relationship Id="rId5" Type="http://schemas.openxmlformats.org/officeDocument/2006/relationships/image" Target="../media/image131.wmf"/><Relationship Id="rId4" Type="http://schemas.openxmlformats.org/officeDocument/2006/relationships/image" Target="../media/image130.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46.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46.wmf"/><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137.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7.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43.wmf"/><Relationship Id="rId7" Type="http://schemas.openxmlformats.org/officeDocument/2006/relationships/image" Target="../media/image147.wmf"/><Relationship Id="rId2" Type="http://schemas.openxmlformats.org/officeDocument/2006/relationships/image" Target="../media/image142.wmf"/><Relationship Id="rId1" Type="http://schemas.openxmlformats.org/officeDocument/2006/relationships/image" Target="../media/image137.wmf"/><Relationship Id="rId6" Type="http://schemas.openxmlformats.org/officeDocument/2006/relationships/image" Target="../media/image146.wmf"/><Relationship Id="rId5" Type="http://schemas.openxmlformats.org/officeDocument/2006/relationships/image" Target="../media/image145.wmf"/><Relationship Id="rId4" Type="http://schemas.openxmlformats.org/officeDocument/2006/relationships/image" Target="../media/image144.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37.wmf"/><Relationship Id="rId4" Type="http://schemas.openxmlformats.org/officeDocument/2006/relationships/image" Target="../media/image150.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157.emf"/><Relationship Id="rId3" Type="http://schemas.openxmlformats.org/officeDocument/2006/relationships/image" Target="../media/image152.wmf"/><Relationship Id="rId7" Type="http://schemas.openxmlformats.org/officeDocument/2006/relationships/image" Target="../media/image156.emf"/><Relationship Id="rId2" Type="http://schemas.openxmlformats.org/officeDocument/2006/relationships/image" Target="../media/image151.wmf"/><Relationship Id="rId1" Type="http://schemas.openxmlformats.org/officeDocument/2006/relationships/image" Target="../media/image137.wmf"/><Relationship Id="rId6" Type="http://schemas.openxmlformats.org/officeDocument/2006/relationships/image" Target="../media/image155.emf"/><Relationship Id="rId5" Type="http://schemas.openxmlformats.org/officeDocument/2006/relationships/image" Target="../media/image154.wmf"/><Relationship Id="rId4" Type="http://schemas.openxmlformats.org/officeDocument/2006/relationships/image" Target="../media/image153.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58.wmf"/><Relationship Id="rId1" Type="http://schemas.openxmlformats.org/officeDocument/2006/relationships/image" Target="../media/image137.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37.wmf"/><Relationship Id="rId5" Type="http://schemas.openxmlformats.org/officeDocument/2006/relationships/image" Target="../media/image162.emf"/><Relationship Id="rId4" Type="http://schemas.openxmlformats.org/officeDocument/2006/relationships/image" Target="../media/image16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37.wmf"/><Relationship Id="rId5" Type="http://schemas.openxmlformats.org/officeDocument/2006/relationships/image" Target="../media/image166.wmf"/><Relationship Id="rId4" Type="http://schemas.openxmlformats.org/officeDocument/2006/relationships/image" Target="../media/image165.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167.wmf"/><Relationship Id="rId1" Type="http://schemas.openxmlformats.org/officeDocument/2006/relationships/image" Target="../media/image137.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68.wmf"/><Relationship Id="rId1" Type="http://schemas.openxmlformats.org/officeDocument/2006/relationships/image" Target="../media/image137.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37.wmf"/><Relationship Id="rId5" Type="http://schemas.openxmlformats.org/officeDocument/2006/relationships/image" Target="../media/image173.wmf"/><Relationship Id="rId4" Type="http://schemas.openxmlformats.org/officeDocument/2006/relationships/image" Target="../media/image172.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37.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176.wmf"/><Relationship Id="rId1" Type="http://schemas.openxmlformats.org/officeDocument/2006/relationships/image" Target="../media/image137.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37.wmf"/><Relationship Id="rId6" Type="http://schemas.openxmlformats.org/officeDocument/2006/relationships/image" Target="../media/image182.wmf"/><Relationship Id="rId5" Type="http://schemas.openxmlformats.org/officeDocument/2006/relationships/image" Target="../media/image181.wmf"/><Relationship Id="rId4" Type="http://schemas.openxmlformats.org/officeDocument/2006/relationships/image" Target="../media/image180.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183.wmf"/><Relationship Id="rId7" Type="http://schemas.openxmlformats.org/officeDocument/2006/relationships/image" Target="../media/image187.wmf"/><Relationship Id="rId2" Type="http://schemas.openxmlformats.org/officeDocument/2006/relationships/image" Target="../media/image46.wmf"/><Relationship Id="rId1" Type="http://schemas.openxmlformats.org/officeDocument/2006/relationships/image" Target="../media/image137.wmf"/><Relationship Id="rId6" Type="http://schemas.openxmlformats.org/officeDocument/2006/relationships/image" Target="../media/image186.wmf"/><Relationship Id="rId5" Type="http://schemas.openxmlformats.org/officeDocument/2006/relationships/image" Target="../media/image185.wmf"/><Relationship Id="rId4" Type="http://schemas.openxmlformats.org/officeDocument/2006/relationships/image" Target="../media/image18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46.wmf"/><Relationship Id="rId1" Type="http://schemas.openxmlformats.org/officeDocument/2006/relationships/image" Target="../media/image137.wmf"/><Relationship Id="rId4" Type="http://schemas.openxmlformats.org/officeDocument/2006/relationships/image" Target="../media/image189.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191.wmf"/><Relationship Id="rId7" Type="http://schemas.openxmlformats.org/officeDocument/2006/relationships/image" Target="../media/image195.wmf"/><Relationship Id="rId2" Type="http://schemas.openxmlformats.org/officeDocument/2006/relationships/image" Target="../media/image46.wmf"/><Relationship Id="rId1" Type="http://schemas.openxmlformats.org/officeDocument/2006/relationships/image" Target="../media/image137.wmf"/><Relationship Id="rId6" Type="http://schemas.openxmlformats.org/officeDocument/2006/relationships/image" Target="../media/image194.wmf"/><Relationship Id="rId5" Type="http://schemas.openxmlformats.org/officeDocument/2006/relationships/image" Target="../media/image193.wmf"/><Relationship Id="rId4" Type="http://schemas.openxmlformats.org/officeDocument/2006/relationships/image" Target="../media/image192.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46.wmf"/><Relationship Id="rId1" Type="http://schemas.openxmlformats.org/officeDocument/2006/relationships/image" Target="../media/image137.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image" Target="../media/image46.wmf"/><Relationship Id="rId1" Type="http://schemas.openxmlformats.org/officeDocument/2006/relationships/image" Target="../media/image137.wmf"/><Relationship Id="rId5" Type="http://schemas.openxmlformats.org/officeDocument/2006/relationships/image" Target="../media/image199.wmf"/><Relationship Id="rId4" Type="http://schemas.openxmlformats.org/officeDocument/2006/relationships/image" Target="../media/image198.wmf"/></Relationships>
</file>

<file path=ppt/drawings/_rels/vmlDrawing74.v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image" Target="../media/image200.wmf"/><Relationship Id="rId7" Type="http://schemas.openxmlformats.org/officeDocument/2006/relationships/image" Target="../media/image204.wmf"/><Relationship Id="rId2" Type="http://schemas.openxmlformats.org/officeDocument/2006/relationships/image" Target="../media/image46.wmf"/><Relationship Id="rId1" Type="http://schemas.openxmlformats.org/officeDocument/2006/relationships/image" Target="../media/image137.wmf"/><Relationship Id="rId6" Type="http://schemas.openxmlformats.org/officeDocument/2006/relationships/image" Target="../media/image203.wmf"/><Relationship Id="rId5" Type="http://schemas.openxmlformats.org/officeDocument/2006/relationships/image" Target="../media/image202.wmf"/><Relationship Id="rId4" Type="http://schemas.openxmlformats.org/officeDocument/2006/relationships/image" Target="../media/image201.emf"/></Relationships>
</file>

<file path=ppt/drawings/_rels/vmlDrawing75.vml.rels><?xml version="1.0" encoding="UTF-8" standalone="yes"?>
<Relationships xmlns="http://schemas.openxmlformats.org/package/2006/relationships"><Relationship Id="rId2" Type="http://schemas.openxmlformats.org/officeDocument/2006/relationships/image" Target="../media/image206.wmf"/><Relationship Id="rId1" Type="http://schemas.openxmlformats.org/officeDocument/2006/relationships/image" Target="../media/image137.w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image" Target="../media/image137.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46.wmf"/><Relationship Id="rId1" Type="http://schemas.openxmlformats.org/officeDocument/2006/relationships/image" Target="../media/image137.wmf"/><Relationship Id="rId6" Type="http://schemas.openxmlformats.org/officeDocument/2006/relationships/image" Target="../media/image211.wmf"/><Relationship Id="rId5" Type="http://schemas.openxmlformats.org/officeDocument/2006/relationships/image" Target="../media/image210.wmf"/><Relationship Id="rId4" Type="http://schemas.openxmlformats.org/officeDocument/2006/relationships/image" Target="../media/image209.wmf"/></Relationships>
</file>

<file path=ppt/drawings/_rels/vmlDrawing78.vml.rels><?xml version="1.0" encoding="UTF-8" standalone="yes"?>
<Relationships xmlns="http://schemas.openxmlformats.org/package/2006/relationships"><Relationship Id="rId8" Type="http://schemas.openxmlformats.org/officeDocument/2006/relationships/image" Target="../media/image218.wmf"/><Relationship Id="rId3" Type="http://schemas.openxmlformats.org/officeDocument/2006/relationships/image" Target="../media/image213.wmf"/><Relationship Id="rId7" Type="http://schemas.openxmlformats.org/officeDocument/2006/relationships/image" Target="../media/image217.wmf"/><Relationship Id="rId2" Type="http://schemas.openxmlformats.org/officeDocument/2006/relationships/image" Target="../media/image212.wmf"/><Relationship Id="rId1" Type="http://schemas.openxmlformats.org/officeDocument/2006/relationships/image" Target="../media/image137.wmf"/><Relationship Id="rId6" Type="http://schemas.openxmlformats.org/officeDocument/2006/relationships/image" Target="../media/image216.wmf"/><Relationship Id="rId5" Type="http://schemas.openxmlformats.org/officeDocument/2006/relationships/image" Target="../media/image215.wmf"/><Relationship Id="rId4" Type="http://schemas.openxmlformats.org/officeDocument/2006/relationships/image" Target="../media/image214.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220.wmf"/><Relationship Id="rId2" Type="http://schemas.openxmlformats.org/officeDocument/2006/relationships/image" Target="../media/image219.wmf"/><Relationship Id="rId1" Type="http://schemas.openxmlformats.org/officeDocument/2006/relationships/image" Target="../media/image137.wmf"/><Relationship Id="rId4" Type="http://schemas.openxmlformats.org/officeDocument/2006/relationships/image" Target="../media/image2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223.wmf"/><Relationship Id="rId2" Type="http://schemas.openxmlformats.org/officeDocument/2006/relationships/image" Target="../media/image222.wmf"/><Relationship Id="rId1" Type="http://schemas.openxmlformats.org/officeDocument/2006/relationships/image" Target="../media/image137.wmf"/><Relationship Id="rId4" Type="http://schemas.openxmlformats.org/officeDocument/2006/relationships/image" Target="../media/image224.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226.wmf"/><Relationship Id="rId2" Type="http://schemas.openxmlformats.org/officeDocument/2006/relationships/image" Target="../media/image225.wmf"/><Relationship Id="rId1" Type="http://schemas.openxmlformats.org/officeDocument/2006/relationships/image" Target="../media/image137.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228.wmf"/><Relationship Id="rId2" Type="http://schemas.openxmlformats.org/officeDocument/2006/relationships/image" Target="../media/image227.wmf"/><Relationship Id="rId1" Type="http://schemas.openxmlformats.org/officeDocument/2006/relationships/image" Target="../media/image137.wmf"/><Relationship Id="rId4" Type="http://schemas.openxmlformats.org/officeDocument/2006/relationships/image" Target="../media/image229.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231.wmf"/><Relationship Id="rId2" Type="http://schemas.openxmlformats.org/officeDocument/2006/relationships/image" Target="../media/image230.wmf"/><Relationship Id="rId1" Type="http://schemas.openxmlformats.org/officeDocument/2006/relationships/image" Target="../media/image137.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137.wmf"/><Relationship Id="rId5" Type="http://schemas.openxmlformats.org/officeDocument/2006/relationships/image" Target="../media/image235.wmf"/><Relationship Id="rId4" Type="http://schemas.openxmlformats.org/officeDocument/2006/relationships/image" Target="../media/image234.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137.wmf"/><Relationship Id="rId4" Type="http://schemas.openxmlformats.org/officeDocument/2006/relationships/image" Target="../media/image238.w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240.wmf"/><Relationship Id="rId2" Type="http://schemas.openxmlformats.org/officeDocument/2006/relationships/image" Target="../media/image239.wmf"/><Relationship Id="rId1" Type="http://schemas.openxmlformats.org/officeDocument/2006/relationships/image" Target="../media/image137.w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242.wmf"/><Relationship Id="rId2" Type="http://schemas.openxmlformats.org/officeDocument/2006/relationships/image" Target="../media/image241.wmf"/><Relationship Id="rId1" Type="http://schemas.openxmlformats.org/officeDocument/2006/relationships/image" Target="../media/image137.wmf"/><Relationship Id="rId6" Type="http://schemas.openxmlformats.org/officeDocument/2006/relationships/image" Target="../media/image245.wmf"/><Relationship Id="rId5" Type="http://schemas.openxmlformats.org/officeDocument/2006/relationships/image" Target="../media/image244.wmf"/><Relationship Id="rId4" Type="http://schemas.openxmlformats.org/officeDocument/2006/relationships/image" Target="../media/image243.wmf"/></Relationships>
</file>

<file path=ppt/drawings/_rels/vmlDrawing88.vml.rels><?xml version="1.0" encoding="UTF-8" standalone="yes"?>
<Relationships xmlns="http://schemas.openxmlformats.org/package/2006/relationships"><Relationship Id="rId2" Type="http://schemas.openxmlformats.org/officeDocument/2006/relationships/image" Target="../media/image246.wmf"/><Relationship Id="rId1" Type="http://schemas.openxmlformats.org/officeDocument/2006/relationships/image" Target="../media/image137.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image" Target="../media/image247.wmf"/><Relationship Id="rId1" Type="http://schemas.openxmlformats.org/officeDocument/2006/relationships/image" Target="../media/image13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249.wmf"/><Relationship Id="rId2" Type="http://schemas.openxmlformats.org/officeDocument/2006/relationships/image" Target="../media/image247.wmf"/><Relationship Id="rId1" Type="http://schemas.openxmlformats.org/officeDocument/2006/relationships/image" Target="../media/image137.wmf"/></Relationships>
</file>

<file path=ppt/drawings/_rels/vmlDrawing91.vml.rels><?xml version="1.0" encoding="UTF-8" standalone="yes"?>
<Relationships xmlns="http://schemas.openxmlformats.org/package/2006/relationships"><Relationship Id="rId2" Type="http://schemas.openxmlformats.org/officeDocument/2006/relationships/image" Target="../media/image247.wmf"/><Relationship Id="rId1" Type="http://schemas.openxmlformats.org/officeDocument/2006/relationships/image" Target="../media/image137.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image" Target="../media/image247.wmf"/><Relationship Id="rId1" Type="http://schemas.openxmlformats.org/officeDocument/2006/relationships/image" Target="../media/image137.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251.wmf"/><Relationship Id="rId2" Type="http://schemas.openxmlformats.org/officeDocument/2006/relationships/image" Target="../media/image247.wmf"/><Relationship Id="rId1" Type="http://schemas.openxmlformats.org/officeDocument/2006/relationships/image" Target="../media/image137.wmf"/></Relationships>
</file>

<file path=ppt/drawings/_rels/vmlDrawing94.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47.wmf"/><Relationship Id="rId1" Type="http://schemas.openxmlformats.org/officeDocument/2006/relationships/image" Target="../media/image137.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253.wmf"/><Relationship Id="rId2" Type="http://schemas.openxmlformats.org/officeDocument/2006/relationships/image" Target="../media/image247.wmf"/><Relationship Id="rId1" Type="http://schemas.openxmlformats.org/officeDocument/2006/relationships/image" Target="../media/image137.wmf"/></Relationships>
</file>

<file path=ppt/drawings/_rels/vmlDrawing96.vml.rels><?xml version="1.0" encoding="UTF-8" standalone="yes"?>
<Relationships xmlns="http://schemas.openxmlformats.org/package/2006/relationships"><Relationship Id="rId3" Type="http://schemas.openxmlformats.org/officeDocument/2006/relationships/image" Target="../media/image254.wmf"/><Relationship Id="rId2" Type="http://schemas.openxmlformats.org/officeDocument/2006/relationships/image" Target="../media/image247.wmf"/><Relationship Id="rId1" Type="http://schemas.openxmlformats.org/officeDocument/2006/relationships/image" Target="../media/image137.wmf"/></Relationships>
</file>

<file path=ppt/drawings/_rels/vmlDrawing97.vml.rels><?xml version="1.0" encoding="UTF-8" standalone="yes"?>
<Relationships xmlns="http://schemas.openxmlformats.org/package/2006/relationships"><Relationship Id="rId3" Type="http://schemas.openxmlformats.org/officeDocument/2006/relationships/image" Target="../media/image255.wmf"/><Relationship Id="rId2" Type="http://schemas.openxmlformats.org/officeDocument/2006/relationships/image" Target="../media/image247.wmf"/><Relationship Id="rId1" Type="http://schemas.openxmlformats.org/officeDocument/2006/relationships/image" Target="../media/image137.wmf"/></Relationships>
</file>

<file path=ppt/drawings/_rels/vmlDrawing98.vml.rels><?xml version="1.0" encoding="UTF-8" standalone="yes"?>
<Relationships xmlns="http://schemas.openxmlformats.org/package/2006/relationships"><Relationship Id="rId3" Type="http://schemas.openxmlformats.org/officeDocument/2006/relationships/image" Target="../media/image256.wmf"/><Relationship Id="rId2" Type="http://schemas.openxmlformats.org/officeDocument/2006/relationships/image" Target="../media/image137.wmf"/><Relationship Id="rId1" Type="http://schemas.openxmlformats.org/officeDocument/2006/relationships/image" Target="../media/image247.wmf"/></Relationships>
</file>

<file path=ppt/drawings/_rels/vmlDrawing9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247.wmf"/><Relationship Id="rId1" Type="http://schemas.openxmlformats.org/officeDocument/2006/relationships/image" Target="../media/image137.wmf"/><Relationship Id="rId4" Type="http://schemas.openxmlformats.org/officeDocument/2006/relationships/image" Target="../media/image2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5C004-A9D4-4858-99EC-F4CCE56E2FEF}" type="datetimeFigureOut">
              <a:rPr lang="zh-CN" altLang="en-US" smtClean="0"/>
              <a:t>2023/10/20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E2E4E-2FFD-4B0E-BE9C-FA7BDC09154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10</a:t>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5D0C05-D1F4-4D23-BDF0-C1C9ABA03E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a:t>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12</a:t>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5D0C05-D1F4-4D23-BDF0-C1C9ABA03E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71</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74</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75</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76</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77</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78</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5D0C05-D1F4-4D23-BDF0-C1C9ABA03E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80</a:t>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81</a:t>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9</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5D0C05-D1F4-4D23-BDF0-C1C9ABA03E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2023/10/20</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2023/10/20</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2023/10/20</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标题幻灯片">
    <p:spTree>
      <p:nvGrpSpPr>
        <p:cNvPr id="1" name=""/>
        <p:cNvGrpSpPr/>
        <p:nvPr/>
      </p:nvGrpSpPr>
      <p:grpSpPr>
        <a:xfrm>
          <a:off x="0" y="0"/>
          <a:ext cx="0" cy="0"/>
          <a:chOff x="0" y="0"/>
          <a:chExt cx="0" cy="0"/>
        </a:xfrm>
      </p:grpSpPr>
      <p:sp>
        <p:nvSpPr>
          <p:cNvPr id="7" name="矩形 6"/>
          <p:cNvSpPr/>
          <p:nvPr userDrawn="1"/>
        </p:nvSpPr>
        <p:spPr>
          <a:xfrm>
            <a:off x="0" y="0"/>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1" y="-20538"/>
            <a:ext cx="1704311" cy="720080"/>
          </a:xfrm>
          <a:prstGeom prst="rect">
            <a:avLst/>
          </a:prstGeom>
        </p:spPr>
      </p:pic>
      <p:sp>
        <p:nvSpPr>
          <p:cNvPr id="9" name="矩形 8"/>
          <p:cNvSpPr/>
          <p:nvPr userDrawn="1"/>
        </p:nvSpPr>
        <p:spPr>
          <a:xfrm>
            <a:off x="6477501" y="175741"/>
            <a:ext cx="902811"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课题综述</a:t>
            </a:r>
          </a:p>
        </p:txBody>
      </p:sp>
      <p:sp>
        <p:nvSpPr>
          <p:cNvPr id="10" name="矩形 9"/>
          <p:cNvSpPr/>
          <p:nvPr userDrawn="1"/>
        </p:nvSpPr>
        <p:spPr>
          <a:xfrm>
            <a:off x="8564755"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1" name="矩形 10"/>
          <p:cNvSpPr/>
          <p:nvPr userDrawn="1"/>
        </p:nvSpPr>
        <p:spPr>
          <a:xfrm>
            <a:off x="8329001"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2" name="矩形 11"/>
          <p:cNvSpPr/>
          <p:nvPr userDrawn="1"/>
        </p:nvSpPr>
        <p:spPr>
          <a:xfrm>
            <a:off x="8097731"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3" name="矩形 12"/>
          <p:cNvSpPr/>
          <p:nvPr userDrawn="1"/>
        </p:nvSpPr>
        <p:spPr>
          <a:xfrm>
            <a:off x="7861977"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4" name="矩形 13"/>
          <p:cNvSpPr/>
          <p:nvPr userDrawn="1"/>
        </p:nvSpPr>
        <p:spPr>
          <a:xfrm>
            <a:off x="7626222"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5" name="矩形 14"/>
          <p:cNvSpPr/>
          <p:nvPr userDrawn="1"/>
        </p:nvSpPr>
        <p:spPr>
          <a:xfrm>
            <a:off x="7384121" y="258402"/>
            <a:ext cx="183709" cy="137782"/>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2023/10/20</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2023/10/20</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2023/10/20</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2023/10/20</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2023/10/20</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2023/10/20</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2023/10/20</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2023/10/20</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image" Target="../media/image225.wmf"/><Relationship Id="rId3" Type="http://schemas.openxmlformats.org/officeDocument/2006/relationships/notesSlide" Target="../notesSlides/notesSlide100.xml"/><Relationship Id="rId7" Type="http://schemas.openxmlformats.org/officeDocument/2006/relationships/oleObject" Target="../embeddings/oleObject291.bin"/><Relationship Id="rId2" Type="http://schemas.openxmlformats.org/officeDocument/2006/relationships/slideLayout" Target="../slideLayouts/slideLayout12.xml"/><Relationship Id="rId1" Type="http://schemas.openxmlformats.org/officeDocument/2006/relationships/vmlDrawing" Target="../drawings/vmlDrawing81.vml"/><Relationship Id="rId6" Type="http://schemas.openxmlformats.org/officeDocument/2006/relationships/image" Target="../media/image137.wmf"/><Relationship Id="rId5" Type="http://schemas.openxmlformats.org/officeDocument/2006/relationships/oleObject" Target="../embeddings/oleObject290.bin"/><Relationship Id="rId10" Type="http://schemas.openxmlformats.org/officeDocument/2006/relationships/image" Target="../media/image226.wmf"/><Relationship Id="rId4" Type="http://schemas.openxmlformats.org/officeDocument/2006/relationships/image" Target="../media/image4.png"/><Relationship Id="rId9" Type="http://schemas.openxmlformats.org/officeDocument/2006/relationships/oleObject" Target="../embeddings/oleObject292.bin"/></Relationships>
</file>

<file path=ppt/slides/_rels/slide101.xml.rels><?xml version="1.0" encoding="UTF-8" standalone="yes"?>
<Relationships xmlns="http://schemas.openxmlformats.org/package/2006/relationships"><Relationship Id="rId8" Type="http://schemas.openxmlformats.org/officeDocument/2006/relationships/image" Target="../media/image227.wmf"/><Relationship Id="rId3" Type="http://schemas.openxmlformats.org/officeDocument/2006/relationships/notesSlide" Target="../notesSlides/notesSlide101.xml"/><Relationship Id="rId7" Type="http://schemas.openxmlformats.org/officeDocument/2006/relationships/oleObject" Target="../embeddings/oleObject294.bin"/><Relationship Id="rId12" Type="http://schemas.openxmlformats.org/officeDocument/2006/relationships/image" Target="../media/image229.wmf"/><Relationship Id="rId2" Type="http://schemas.openxmlformats.org/officeDocument/2006/relationships/slideLayout" Target="../slideLayouts/slideLayout12.xml"/><Relationship Id="rId1" Type="http://schemas.openxmlformats.org/officeDocument/2006/relationships/vmlDrawing" Target="../drawings/vmlDrawing82.vml"/><Relationship Id="rId6" Type="http://schemas.openxmlformats.org/officeDocument/2006/relationships/image" Target="../media/image137.wmf"/><Relationship Id="rId11" Type="http://schemas.openxmlformats.org/officeDocument/2006/relationships/oleObject" Target="../embeddings/oleObject296.bin"/><Relationship Id="rId5" Type="http://schemas.openxmlformats.org/officeDocument/2006/relationships/oleObject" Target="../embeddings/oleObject293.bin"/><Relationship Id="rId10" Type="http://schemas.openxmlformats.org/officeDocument/2006/relationships/image" Target="../media/image228.wmf"/><Relationship Id="rId4" Type="http://schemas.openxmlformats.org/officeDocument/2006/relationships/image" Target="../media/image4.png"/><Relationship Id="rId9" Type="http://schemas.openxmlformats.org/officeDocument/2006/relationships/oleObject" Target="../embeddings/oleObject295.bin"/></Relationships>
</file>

<file path=ppt/slides/_rels/slide102.xml.rels><?xml version="1.0" encoding="UTF-8" standalone="yes"?>
<Relationships xmlns="http://schemas.openxmlformats.org/package/2006/relationships"><Relationship Id="rId8" Type="http://schemas.openxmlformats.org/officeDocument/2006/relationships/image" Target="../media/image230.wmf"/><Relationship Id="rId3" Type="http://schemas.openxmlformats.org/officeDocument/2006/relationships/notesSlide" Target="../notesSlides/notesSlide102.xml"/><Relationship Id="rId7" Type="http://schemas.openxmlformats.org/officeDocument/2006/relationships/oleObject" Target="../embeddings/oleObject298.bin"/><Relationship Id="rId2" Type="http://schemas.openxmlformats.org/officeDocument/2006/relationships/slideLayout" Target="../slideLayouts/slideLayout12.xml"/><Relationship Id="rId1" Type="http://schemas.openxmlformats.org/officeDocument/2006/relationships/vmlDrawing" Target="../drawings/vmlDrawing83.vml"/><Relationship Id="rId6" Type="http://schemas.openxmlformats.org/officeDocument/2006/relationships/image" Target="../media/image137.wmf"/><Relationship Id="rId5" Type="http://schemas.openxmlformats.org/officeDocument/2006/relationships/oleObject" Target="../embeddings/oleObject297.bin"/><Relationship Id="rId10" Type="http://schemas.openxmlformats.org/officeDocument/2006/relationships/image" Target="../media/image231.wmf"/><Relationship Id="rId4" Type="http://schemas.openxmlformats.org/officeDocument/2006/relationships/image" Target="../media/image4.png"/><Relationship Id="rId9" Type="http://schemas.openxmlformats.org/officeDocument/2006/relationships/oleObject" Target="../embeddings/oleObject299.bin"/></Relationships>
</file>

<file path=ppt/slides/_rels/slide103.xml.rels><?xml version="1.0" encoding="UTF-8" standalone="yes"?>
<Relationships xmlns="http://schemas.openxmlformats.org/package/2006/relationships"><Relationship Id="rId8" Type="http://schemas.openxmlformats.org/officeDocument/2006/relationships/image" Target="../media/image232.wmf"/><Relationship Id="rId13" Type="http://schemas.openxmlformats.org/officeDocument/2006/relationships/oleObject" Target="../embeddings/oleObject304.bin"/><Relationship Id="rId3" Type="http://schemas.openxmlformats.org/officeDocument/2006/relationships/notesSlide" Target="../notesSlides/notesSlide103.xml"/><Relationship Id="rId7" Type="http://schemas.openxmlformats.org/officeDocument/2006/relationships/oleObject" Target="../embeddings/oleObject301.bin"/><Relationship Id="rId12" Type="http://schemas.openxmlformats.org/officeDocument/2006/relationships/image" Target="../media/image234.wmf"/><Relationship Id="rId2" Type="http://schemas.openxmlformats.org/officeDocument/2006/relationships/slideLayout" Target="../slideLayouts/slideLayout12.xml"/><Relationship Id="rId1" Type="http://schemas.openxmlformats.org/officeDocument/2006/relationships/vmlDrawing" Target="../drawings/vmlDrawing84.vml"/><Relationship Id="rId6" Type="http://schemas.openxmlformats.org/officeDocument/2006/relationships/image" Target="../media/image137.wmf"/><Relationship Id="rId11" Type="http://schemas.openxmlformats.org/officeDocument/2006/relationships/oleObject" Target="../embeddings/oleObject303.bin"/><Relationship Id="rId5" Type="http://schemas.openxmlformats.org/officeDocument/2006/relationships/oleObject" Target="../embeddings/oleObject300.bin"/><Relationship Id="rId10" Type="http://schemas.openxmlformats.org/officeDocument/2006/relationships/image" Target="../media/image233.wmf"/><Relationship Id="rId4" Type="http://schemas.openxmlformats.org/officeDocument/2006/relationships/image" Target="../media/image4.png"/><Relationship Id="rId9" Type="http://schemas.openxmlformats.org/officeDocument/2006/relationships/oleObject" Target="../embeddings/oleObject302.bin"/><Relationship Id="rId14" Type="http://schemas.openxmlformats.org/officeDocument/2006/relationships/image" Target="../media/image235.wmf"/></Relationships>
</file>

<file path=ppt/slides/_rels/slide104.xml.rels><?xml version="1.0" encoding="UTF-8" standalone="yes"?>
<Relationships xmlns="http://schemas.openxmlformats.org/package/2006/relationships"><Relationship Id="rId8" Type="http://schemas.openxmlformats.org/officeDocument/2006/relationships/image" Target="../media/image236.wmf"/><Relationship Id="rId3" Type="http://schemas.openxmlformats.org/officeDocument/2006/relationships/notesSlide" Target="../notesSlides/notesSlide104.xml"/><Relationship Id="rId7" Type="http://schemas.openxmlformats.org/officeDocument/2006/relationships/oleObject" Target="../embeddings/oleObject306.bin"/><Relationship Id="rId12" Type="http://schemas.openxmlformats.org/officeDocument/2006/relationships/image" Target="../media/image238.wmf"/><Relationship Id="rId2" Type="http://schemas.openxmlformats.org/officeDocument/2006/relationships/slideLayout" Target="../slideLayouts/slideLayout12.xml"/><Relationship Id="rId1" Type="http://schemas.openxmlformats.org/officeDocument/2006/relationships/vmlDrawing" Target="../drawings/vmlDrawing85.vml"/><Relationship Id="rId6" Type="http://schemas.openxmlformats.org/officeDocument/2006/relationships/image" Target="../media/image137.wmf"/><Relationship Id="rId11" Type="http://schemas.openxmlformats.org/officeDocument/2006/relationships/oleObject" Target="../embeddings/oleObject308.bin"/><Relationship Id="rId5" Type="http://schemas.openxmlformats.org/officeDocument/2006/relationships/oleObject" Target="../embeddings/oleObject305.bin"/><Relationship Id="rId10" Type="http://schemas.openxmlformats.org/officeDocument/2006/relationships/image" Target="../media/image237.wmf"/><Relationship Id="rId4" Type="http://schemas.openxmlformats.org/officeDocument/2006/relationships/image" Target="../media/image4.png"/><Relationship Id="rId9" Type="http://schemas.openxmlformats.org/officeDocument/2006/relationships/oleObject" Target="../embeddings/oleObject307.bin"/></Relationships>
</file>

<file path=ppt/slides/_rels/slide105.xml.rels><?xml version="1.0" encoding="UTF-8" standalone="yes"?>
<Relationships xmlns="http://schemas.openxmlformats.org/package/2006/relationships"><Relationship Id="rId8" Type="http://schemas.openxmlformats.org/officeDocument/2006/relationships/image" Target="../media/image239.wmf"/><Relationship Id="rId3" Type="http://schemas.openxmlformats.org/officeDocument/2006/relationships/notesSlide" Target="../notesSlides/notesSlide105.xml"/><Relationship Id="rId7" Type="http://schemas.openxmlformats.org/officeDocument/2006/relationships/oleObject" Target="../embeddings/oleObject310.bin"/><Relationship Id="rId2" Type="http://schemas.openxmlformats.org/officeDocument/2006/relationships/slideLayout" Target="../slideLayouts/slideLayout12.xml"/><Relationship Id="rId1" Type="http://schemas.openxmlformats.org/officeDocument/2006/relationships/vmlDrawing" Target="../drawings/vmlDrawing86.vml"/><Relationship Id="rId6" Type="http://schemas.openxmlformats.org/officeDocument/2006/relationships/image" Target="../media/image137.wmf"/><Relationship Id="rId5" Type="http://schemas.openxmlformats.org/officeDocument/2006/relationships/oleObject" Target="../embeddings/oleObject309.bin"/><Relationship Id="rId10" Type="http://schemas.openxmlformats.org/officeDocument/2006/relationships/image" Target="../media/image240.wmf"/><Relationship Id="rId4" Type="http://schemas.openxmlformats.org/officeDocument/2006/relationships/image" Target="../media/image4.png"/><Relationship Id="rId9" Type="http://schemas.openxmlformats.org/officeDocument/2006/relationships/oleObject" Target="../embeddings/oleObject311.bin"/></Relationships>
</file>

<file path=ppt/slides/_rels/slide106.xml.rels><?xml version="1.0" encoding="UTF-8" standalone="yes"?>
<Relationships xmlns="http://schemas.openxmlformats.org/package/2006/relationships"><Relationship Id="rId8" Type="http://schemas.openxmlformats.org/officeDocument/2006/relationships/image" Target="../media/image241.wmf"/><Relationship Id="rId13" Type="http://schemas.openxmlformats.org/officeDocument/2006/relationships/oleObject" Target="../embeddings/oleObject316.bin"/><Relationship Id="rId3" Type="http://schemas.openxmlformats.org/officeDocument/2006/relationships/notesSlide" Target="../notesSlides/notesSlide106.xml"/><Relationship Id="rId7" Type="http://schemas.openxmlformats.org/officeDocument/2006/relationships/oleObject" Target="../embeddings/oleObject313.bin"/><Relationship Id="rId12" Type="http://schemas.openxmlformats.org/officeDocument/2006/relationships/image" Target="../media/image243.wmf"/><Relationship Id="rId2" Type="http://schemas.openxmlformats.org/officeDocument/2006/relationships/slideLayout" Target="../slideLayouts/slideLayout12.xml"/><Relationship Id="rId16" Type="http://schemas.openxmlformats.org/officeDocument/2006/relationships/image" Target="../media/image245.wmf"/><Relationship Id="rId1" Type="http://schemas.openxmlformats.org/officeDocument/2006/relationships/vmlDrawing" Target="../drawings/vmlDrawing87.vml"/><Relationship Id="rId6" Type="http://schemas.openxmlformats.org/officeDocument/2006/relationships/image" Target="../media/image137.wmf"/><Relationship Id="rId11" Type="http://schemas.openxmlformats.org/officeDocument/2006/relationships/oleObject" Target="../embeddings/oleObject315.bin"/><Relationship Id="rId5" Type="http://schemas.openxmlformats.org/officeDocument/2006/relationships/oleObject" Target="../embeddings/oleObject312.bin"/><Relationship Id="rId15" Type="http://schemas.openxmlformats.org/officeDocument/2006/relationships/oleObject" Target="../embeddings/oleObject317.bin"/><Relationship Id="rId10" Type="http://schemas.openxmlformats.org/officeDocument/2006/relationships/image" Target="../media/image242.wmf"/><Relationship Id="rId4" Type="http://schemas.openxmlformats.org/officeDocument/2006/relationships/image" Target="../media/image4.png"/><Relationship Id="rId9" Type="http://schemas.openxmlformats.org/officeDocument/2006/relationships/oleObject" Target="../embeddings/oleObject314.bin"/><Relationship Id="rId14" Type="http://schemas.openxmlformats.org/officeDocument/2006/relationships/image" Target="../media/image244.wmf"/></Relationships>
</file>

<file path=ppt/slides/_rels/slide107.xml.rels><?xml version="1.0" encoding="UTF-8" standalone="yes"?>
<Relationships xmlns="http://schemas.openxmlformats.org/package/2006/relationships"><Relationship Id="rId8" Type="http://schemas.openxmlformats.org/officeDocument/2006/relationships/image" Target="../media/image246.wmf"/><Relationship Id="rId3" Type="http://schemas.openxmlformats.org/officeDocument/2006/relationships/notesSlide" Target="../notesSlides/notesSlide107.xml"/><Relationship Id="rId7" Type="http://schemas.openxmlformats.org/officeDocument/2006/relationships/oleObject" Target="../embeddings/oleObject319.bin"/><Relationship Id="rId2" Type="http://schemas.openxmlformats.org/officeDocument/2006/relationships/slideLayout" Target="../slideLayouts/slideLayout12.xml"/><Relationship Id="rId1" Type="http://schemas.openxmlformats.org/officeDocument/2006/relationships/vmlDrawing" Target="../drawings/vmlDrawing88.vml"/><Relationship Id="rId6" Type="http://schemas.openxmlformats.org/officeDocument/2006/relationships/image" Target="../media/image137.wmf"/><Relationship Id="rId5" Type="http://schemas.openxmlformats.org/officeDocument/2006/relationships/oleObject" Target="../embeddings/oleObject318.bin"/><Relationship Id="rId4" Type="http://schemas.openxmlformats.org/officeDocument/2006/relationships/image" Target="../media/image4.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09.xml"/><Relationship Id="rId7" Type="http://schemas.openxmlformats.org/officeDocument/2006/relationships/oleObject" Target="../embeddings/oleObject321.bin"/><Relationship Id="rId2" Type="http://schemas.openxmlformats.org/officeDocument/2006/relationships/slideLayout" Target="../slideLayouts/slideLayout12.xml"/><Relationship Id="rId1" Type="http://schemas.openxmlformats.org/officeDocument/2006/relationships/vmlDrawing" Target="../drawings/vmlDrawing89.vml"/><Relationship Id="rId6" Type="http://schemas.openxmlformats.org/officeDocument/2006/relationships/image" Target="../media/image137.wmf"/><Relationship Id="rId5" Type="http://schemas.openxmlformats.org/officeDocument/2006/relationships/oleObject" Target="../embeddings/oleObject320.bin"/><Relationship Id="rId10" Type="http://schemas.openxmlformats.org/officeDocument/2006/relationships/image" Target="../media/image248.wmf"/><Relationship Id="rId4" Type="http://schemas.openxmlformats.org/officeDocument/2006/relationships/image" Target="../media/image4.png"/><Relationship Id="rId9" Type="http://schemas.openxmlformats.org/officeDocument/2006/relationships/oleObject" Target="../embeddings/oleObject322.bin"/></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10.xml"/><Relationship Id="rId7" Type="http://schemas.openxmlformats.org/officeDocument/2006/relationships/oleObject" Target="../embeddings/oleObject324.bin"/><Relationship Id="rId2" Type="http://schemas.openxmlformats.org/officeDocument/2006/relationships/slideLayout" Target="../slideLayouts/slideLayout12.xml"/><Relationship Id="rId1" Type="http://schemas.openxmlformats.org/officeDocument/2006/relationships/vmlDrawing" Target="../drawings/vmlDrawing90.vml"/><Relationship Id="rId6" Type="http://schemas.openxmlformats.org/officeDocument/2006/relationships/image" Target="../media/image137.wmf"/><Relationship Id="rId5" Type="http://schemas.openxmlformats.org/officeDocument/2006/relationships/oleObject" Target="../embeddings/oleObject323.bin"/><Relationship Id="rId10" Type="http://schemas.openxmlformats.org/officeDocument/2006/relationships/image" Target="../media/image249.wmf"/><Relationship Id="rId4" Type="http://schemas.openxmlformats.org/officeDocument/2006/relationships/image" Target="../media/image4.png"/><Relationship Id="rId9" Type="http://schemas.openxmlformats.org/officeDocument/2006/relationships/oleObject" Target="../embeddings/oleObject325.bin"/></Relationships>
</file>

<file path=ppt/slides/_rels/slide111.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11.xml"/><Relationship Id="rId7" Type="http://schemas.openxmlformats.org/officeDocument/2006/relationships/oleObject" Target="../embeddings/oleObject327.bin"/><Relationship Id="rId2" Type="http://schemas.openxmlformats.org/officeDocument/2006/relationships/slideLayout" Target="../slideLayouts/slideLayout12.xml"/><Relationship Id="rId1" Type="http://schemas.openxmlformats.org/officeDocument/2006/relationships/vmlDrawing" Target="../drawings/vmlDrawing91.vml"/><Relationship Id="rId6" Type="http://schemas.openxmlformats.org/officeDocument/2006/relationships/image" Target="../media/image137.wmf"/><Relationship Id="rId5" Type="http://schemas.openxmlformats.org/officeDocument/2006/relationships/oleObject" Target="../embeddings/oleObject326.bin"/><Relationship Id="rId4" Type="http://schemas.openxmlformats.org/officeDocument/2006/relationships/image" Target="../media/image4.png"/></Relationships>
</file>

<file path=ppt/slides/_rels/slide112.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12.xml"/><Relationship Id="rId7" Type="http://schemas.openxmlformats.org/officeDocument/2006/relationships/oleObject" Target="../embeddings/oleObject329.bin"/><Relationship Id="rId2" Type="http://schemas.openxmlformats.org/officeDocument/2006/relationships/slideLayout" Target="../slideLayouts/slideLayout12.xml"/><Relationship Id="rId1" Type="http://schemas.openxmlformats.org/officeDocument/2006/relationships/vmlDrawing" Target="../drawings/vmlDrawing92.vml"/><Relationship Id="rId6" Type="http://schemas.openxmlformats.org/officeDocument/2006/relationships/image" Target="../media/image137.wmf"/><Relationship Id="rId5" Type="http://schemas.openxmlformats.org/officeDocument/2006/relationships/oleObject" Target="../embeddings/oleObject328.bin"/><Relationship Id="rId10" Type="http://schemas.openxmlformats.org/officeDocument/2006/relationships/image" Target="../media/image250.wmf"/><Relationship Id="rId4" Type="http://schemas.openxmlformats.org/officeDocument/2006/relationships/image" Target="../media/image4.png"/><Relationship Id="rId9" Type="http://schemas.openxmlformats.org/officeDocument/2006/relationships/oleObject" Target="../embeddings/oleObject330.bin"/></Relationships>
</file>

<file path=ppt/slides/_rels/slide113.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13.xml"/><Relationship Id="rId7" Type="http://schemas.openxmlformats.org/officeDocument/2006/relationships/oleObject" Target="../embeddings/oleObject332.bin"/><Relationship Id="rId2" Type="http://schemas.openxmlformats.org/officeDocument/2006/relationships/slideLayout" Target="../slideLayouts/slideLayout12.xml"/><Relationship Id="rId1" Type="http://schemas.openxmlformats.org/officeDocument/2006/relationships/vmlDrawing" Target="../drawings/vmlDrawing93.vml"/><Relationship Id="rId6" Type="http://schemas.openxmlformats.org/officeDocument/2006/relationships/image" Target="../media/image137.wmf"/><Relationship Id="rId5" Type="http://schemas.openxmlformats.org/officeDocument/2006/relationships/oleObject" Target="../embeddings/oleObject331.bin"/><Relationship Id="rId10" Type="http://schemas.openxmlformats.org/officeDocument/2006/relationships/image" Target="../media/image251.wmf"/><Relationship Id="rId4" Type="http://schemas.openxmlformats.org/officeDocument/2006/relationships/image" Target="../media/image4.png"/><Relationship Id="rId9" Type="http://schemas.openxmlformats.org/officeDocument/2006/relationships/oleObject" Target="../embeddings/oleObject333.bin"/></Relationships>
</file>

<file path=ppt/slides/_rels/slide114.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14.xml"/><Relationship Id="rId7" Type="http://schemas.openxmlformats.org/officeDocument/2006/relationships/oleObject" Target="../embeddings/oleObject335.bin"/><Relationship Id="rId2" Type="http://schemas.openxmlformats.org/officeDocument/2006/relationships/slideLayout" Target="../slideLayouts/slideLayout12.xml"/><Relationship Id="rId1" Type="http://schemas.openxmlformats.org/officeDocument/2006/relationships/vmlDrawing" Target="../drawings/vmlDrawing94.vml"/><Relationship Id="rId6" Type="http://schemas.openxmlformats.org/officeDocument/2006/relationships/image" Target="../media/image137.wmf"/><Relationship Id="rId5" Type="http://schemas.openxmlformats.org/officeDocument/2006/relationships/oleObject" Target="../embeddings/oleObject334.bin"/><Relationship Id="rId10" Type="http://schemas.openxmlformats.org/officeDocument/2006/relationships/image" Target="../media/image252.wmf"/><Relationship Id="rId4" Type="http://schemas.openxmlformats.org/officeDocument/2006/relationships/image" Target="../media/image4.png"/><Relationship Id="rId9" Type="http://schemas.openxmlformats.org/officeDocument/2006/relationships/oleObject" Target="../embeddings/oleObject336.bin"/></Relationships>
</file>

<file path=ppt/slides/_rels/slide115.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15.xml"/><Relationship Id="rId7" Type="http://schemas.openxmlformats.org/officeDocument/2006/relationships/oleObject" Target="../embeddings/oleObject338.bin"/><Relationship Id="rId2" Type="http://schemas.openxmlformats.org/officeDocument/2006/relationships/slideLayout" Target="../slideLayouts/slideLayout12.xml"/><Relationship Id="rId1" Type="http://schemas.openxmlformats.org/officeDocument/2006/relationships/vmlDrawing" Target="../drawings/vmlDrawing95.vml"/><Relationship Id="rId6" Type="http://schemas.openxmlformats.org/officeDocument/2006/relationships/image" Target="../media/image137.wmf"/><Relationship Id="rId5" Type="http://schemas.openxmlformats.org/officeDocument/2006/relationships/oleObject" Target="../embeddings/oleObject337.bin"/><Relationship Id="rId10" Type="http://schemas.openxmlformats.org/officeDocument/2006/relationships/image" Target="../media/image253.wmf"/><Relationship Id="rId4" Type="http://schemas.openxmlformats.org/officeDocument/2006/relationships/image" Target="../media/image4.png"/><Relationship Id="rId9" Type="http://schemas.openxmlformats.org/officeDocument/2006/relationships/oleObject" Target="../embeddings/oleObject339.bin"/></Relationships>
</file>

<file path=ppt/slides/_rels/slide116.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16.xml"/><Relationship Id="rId7" Type="http://schemas.openxmlformats.org/officeDocument/2006/relationships/oleObject" Target="../embeddings/oleObject341.bin"/><Relationship Id="rId2" Type="http://schemas.openxmlformats.org/officeDocument/2006/relationships/slideLayout" Target="../slideLayouts/slideLayout12.xml"/><Relationship Id="rId1" Type="http://schemas.openxmlformats.org/officeDocument/2006/relationships/vmlDrawing" Target="../drawings/vmlDrawing96.vml"/><Relationship Id="rId6" Type="http://schemas.openxmlformats.org/officeDocument/2006/relationships/image" Target="../media/image137.wmf"/><Relationship Id="rId5" Type="http://schemas.openxmlformats.org/officeDocument/2006/relationships/oleObject" Target="../embeddings/oleObject340.bin"/><Relationship Id="rId10" Type="http://schemas.openxmlformats.org/officeDocument/2006/relationships/image" Target="../media/image254.wmf"/><Relationship Id="rId4" Type="http://schemas.openxmlformats.org/officeDocument/2006/relationships/image" Target="../media/image4.png"/><Relationship Id="rId9" Type="http://schemas.openxmlformats.org/officeDocument/2006/relationships/oleObject" Target="../embeddings/oleObject342.bin"/></Relationships>
</file>

<file path=ppt/slides/_rels/slide117.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17.xml"/><Relationship Id="rId7" Type="http://schemas.openxmlformats.org/officeDocument/2006/relationships/oleObject" Target="../embeddings/oleObject344.bin"/><Relationship Id="rId2" Type="http://schemas.openxmlformats.org/officeDocument/2006/relationships/slideLayout" Target="../slideLayouts/slideLayout12.xml"/><Relationship Id="rId1" Type="http://schemas.openxmlformats.org/officeDocument/2006/relationships/vmlDrawing" Target="../drawings/vmlDrawing97.vml"/><Relationship Id="rId6" Type="http://schemas.openxmlformats.org/officeDocument/2006/relationships/image" Target="../media/image137.wmf"/><Relationship Id="rId5" Type="http://schemas.openxmlformats.org/officeDocument/2006/relationships/oleObject" Target="../embeddings/oleObject343.bin"/><Relationship Id="rId10" Type="http://schemas.openxmlformats.org/officeDocument/2006/relationships/image" Target="../media/image255.wmf"/><Relationship Id="rId4" Type="http://schemas.openxmlformats.org/officeDocument/2006/relationships/image" Target="../media/image4.png"/><Relationship Id="rId9" Type="http://schemas.openxmlformats.org/officeDocument/2006/relationships/oleObject" Target="../embeddings/oleObject345.bin"/></Relationships>
</file>

<file path=ppt/slides/_rels/slide118.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notesSlide" Target="../notesSlides/notesSlide118.xml"/><Relationship Id="rId7" Type="http://schemas.openxmlformats.org/officeDocument/2006/relationships/oleObject" Target="../embeddings/oleObject347.bin"/><Relationship Id="rId2" Type="http://schemas.openxmlformats.org/officeDocument/2006/relationships/slideLayout" Target="../slideLayouts/slideLayout12.xml"/><Relationship Id="rId1" Type="http://schemas.openxmlformats.org/officeDocument/2006/relationships/vmlDrawing" Target="../drawings/vmlDrawing98.vml"/><Relationship Id="rId6" Type="http://schemas.openxmlformats.org/officeDocument/2006/relationships/image" Target="../media/image247.wmf"/><Relationship Id="rId5" Type="http://schemas.openxmlformats.org/officeDocument/2006/relationships/oleObject" Target="../embeddings/oleObject346.bin"/><Relationship Id="rId10" Type="http://schemas.openxmlformats.org/officeDocument/2006/relationships/image" Target="../media/image256.wmf"/><Relationship Id="rId4" Type="http://schemas.openxmlformats.org/officeDocument/2006/relationships/image" Target="../media/image4.png"/><Relationship Id="rId9" Type="http://schemas.openxmlformats.org/officeDocument/2006/relationships/oleObject" Target="../embeddings/oleObject348.bin"/></Relationships>
</file>

<file path=ppt/slides/_rels/slide119.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19.xml"/><Relationship Id="rId7" Type="http://schemas.openxmlformats.org/officeDocument/2006/relationships/oleObject" Target="../embeddings/oleObject350.bin"/><Relationship Id="rId12" Type="http://schemas.openxmlformats.org/officeDocument/2006/relationships/image" Target="../media/image257.wmf"/><Relationship Id="rId2" Type="http://schemas.openxmlformats.org/officeDocument/2006/relationships/slideLayout" Target="../slideLayouts/slideLayout12.xml"/><Relationship Id="rId1" Type="http://schemas.openxmlformats.org/officeDocument/2006/relationships/vmlDrawing" Target="../drawings/vmlDrawing99.vml"/><Relationship Id="rId6" Type="http://schemas.openxmlformats.org/officeDocument/2006/relationships/image" Target="../media/image137.wmf"/><Relationship Id="rId11" Type="http://schemas.openxmlformats.org/officeDocument/2006/relationships/oleObject" Target="../embeddings/oleObject352.bin"/><Relationship Id="rId5" Type="http://schemas.openxmlformats.org/officeDocument/2006/relationships/oleObject" Target="../embeddings/oleObject349.bin"/><Relationship Id="rId10" Type="http://schemas.openxmlformats.org/officeDocument/2006/relationships/image" Target="../media/image46.wmf"/><Relationship Id="rId4" Type="http://schemas.openxmlformats.org/officeDocument/2006/relationships/image" Target="../media/image4.png"/><Relationship Id="rId9" Type="http://schemas.openxmlformats.org/officeDocument/2006/relationships/oleObject" Target="../embeddings/oleObject351.bin"/></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20.xml"/><Relationship Id="rId7" Type="http://schemas.openxmlformats.org/officeDocument/2006/relationships/oleObject" Target="../embeddings/oleObject354.bin"/><Relationship Id="rId2" Type="http://schemas.openxmlformats.org/officeDocument/2006/relationships/slideLayout" Target="../slideLayouts/slideLayout12.xml"/><Relationship Id="rId1" Type="http://schemas.openxmlformats.org/officeDocument/2006/relationships/vmlDrawing" Target="../drawings/vmlDrawing100.vml"/><Relationship Id="rId6" Type="http://schemas.openxmlformats.org/officeDocument/2006/relationships/image" Target="../media/image137.wmf"/><Relationship Id="rId5" Type="http://schemas.openxmlformats.org/officeDocument/2006/relationships/oleObject" Target="../embeddings/oleObject353.bin"/><Relationship Id="rId10" Type="http://schemas.openxmlformats.org/officeDocument/2006/relationships/image" Target="../media/image46.wmf"/><Relationship Id="rId4" Type="http://schemas.openxmlformats.org/officeDocument/2006/relationships/image" Target="../media/image4.png"/><Relationship Id="rId9" Type="http://schemas.openxmlformats.org/officeDocument/2006/relationships/oleObject" Target="../embeddings/oleObject355.bin"/></Relationships>
</file>

<file path=ppt/slides/_rels/slide121.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21.xml"/><Relationship Id="rId7" Type="http://schemas.openxmlformats.org/officeDocument/2006/relationships/oleObject" Target="../embeddings/oleObject357.bin"/><Relationship Id="rId12" Type="http://schemas.openxmlformats.org/officeDocument/2006/relationships/image" Target="../media/image258.wmf"/><Relationship Id="rId2" Type="http://schemas.openxmlformats.org/officeDocument/2006/relationships/slideLayout" Target="../slideLayouts/slideLayout12.xml"/><Relationship Id="rId1" Type="http://schemas.openxmlformats.org/officeDocument/2006/relationships/vmlDrawing" Target="../drawings/vmlDrawing101.vml"/><Relationship Id="rId6" Type="http://schemas.openxmlformats.org/officeDocument/2006/relationships/image" Target="../media/image137.wmf"/><Relationship Id="rId11" Type="http://schemas.openxmlformats.org/officeDocument/2006/relationships/oleObject" Target="../embeddings/oleObject359.bin"/><Relationship Id="rId5" Type="http://schemas.openxmlformats.org/officeDocument/2006/relationships/oleObject" Target="../embeddings/oleObject356.bin"/><Relationship Id="rId10" Type="http://schemas.openxmlformats.org/officeDocument/2006/relationships/image" Target="../media/image46.wmf"/><Relationship Id="rId4" Type="http://schemas.openxmlformats.org/officeDocument/2006/relationships/image" Target="../media/image4.png"/><Relationship Id="rId9" Type="http://schemas.openxmlformats.org/officeDocument/2006/relationships/oleObject" Target="../embeddings/oleObject358.bin"/></Relationships>
</file>

<file path=ppt/slides/_rels/slide122.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notesSlide" Target="../notesSlides/notesSlide122.xml"/><Relationship Id="rId7" Type="http://schemas.openxmlformats.org/officeDocument/2006/relationships/oleObject" Target="../embeddings/oleObject361.bin"/><Relationship Id="rId2" Type="http://schemas.openxmlformats.org/officeDocument/2006/relationships/slideLayout" Target="../slideLayouts/slideLayout12.xml"/><Relationship Id="rId1" Type="http://schemas.openxmlformats.org/officeDocument/2006/relationships/vmlDrawing" Target="../drawings/vmlDrawing102.vml"/><Relationship Id="rId6" Type="http://schemas.openxmlformats.org/officeDocument/2006/relationships/image" Target="../media/image137.wmf"/><Relationship Id="rId5" Type="http://schemas.openxmlformats.org/officeDocument/2006/relationships/oleObject" Target="../embeddings/oleObject360.bin"/><Relationship Id="rId10" Type="http://schemas.openxmlformats.org/officeDocument/2006/relationships/image" Target="../media/image46.wmf"/><Relationship Id="rId4" Type="http://schemas.openxmlformats.org/officeDocument/2006/relationships/image" Target="../media/image4.png"/><Relationship Id="rId9" Type="http://schemas.openxmlformats.org/officeDocument/2006/relationships/oleObject" Target="../embeddings/oleObject362.bin"/></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17.xml"/><Relationship Id="rId7" Type="http://schemas.openxmlformats.org/officeDocument/2006/relationships/oleObject" Target="../embeddings/oleObject2.bin"/><Relationship Id="rId12"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4.png"/><Relationship Id="rId9"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18.xml"/><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5.bin"/><Relationship Id="rId10" Type="http://schemas.openxmlformats.org/officeDocument/2006/relationships/image" Target="../media/image11.wmf"/><Relationship Id="rId4" Type="http://schemas.openxmlformats.org/officeDocument/2006/relationships/image" Target="../media/image4.png"/><Relationship Id="rId9"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3.bin"/><Relationship Id="rId3" Type="http://schemas.openxmlformats.org/officeDocument/2006/relationships/notesSlide" Target="../notesSlides/notesSlide20.xml"/><Relationship Id="rId7" Type="http://schemas.openxmlformats.org/officeDocument/2006/relationships/oleObject" Target="../embeddings/oleObject10.bin"/><Relationship Id="rId12"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5.wmf"/><Relationship Id="rId4" Type="http://schemas.openxmlformats.org/officeDocument/2006/relationships/image" Target="../media/image4.png"/><Relationship Id="rId9" Type="http://schemas.openxmlformats.org/officeDocument/2006/relationships/oleObject" Target="../embeddings/oleObject11.bin"/><Relationship Id="rId14" Type="http://schemas.openxmlformats.org/officeDocument/2006/relationships/image" Target="../media/image17.wmf"/></Relationships>
</file>

<file path=ppt/slides/_rels/slide2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21.xml"/><Relationship Id="rId7"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4.bin"/><Relationship Id="rId10" Type="http://schemas.openxmlformats.org/officeDocument/2006/relationships/image" Target="../media/image20.wmf"/><Relationship Id="rId4" Type="http://schemas.openxmlformats.org/officeDocument/2006/relationships/image" Target="../media/image4.png"/><Relationship Id="rId9"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22.xml"/><Relationship Id="rId7"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7.bin"/><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23.xml"/><Relationship Id="rId7"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9.bin"/><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24.xml"/><Relationship Id="rId7"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21.bin"/><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25.xml"/><Relationship Id="rId7"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3.bin"/><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29.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9.bin"/><Relationship Id="rId3" Type="http://schemas.openxmlformats.org/officeDocument/2006/relationships/notesSlide" Target="../notesSlides/notesSlide27.xml"/><Relationship Id="rId7" Type="http://schemas.openxmlformats.org/officeDocument/2006/relationships/oleObject" Target="../embeddings/oleObject26.bin"/><Relationship Id="rId12" Type="http://schemas.openxmlformats.org/officeDocument/2006/relationships/image" Target="../media/image33.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30.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2.wmf"/><Relationship Id="rId4" Type="http://schemas.openxmlformats.org/officeDocument/2006/relationships/image" Target="../media/image4.png"/><Relationship Id="rId9" Type="http://schemas.openxmlformats.org/officeDocument/2006/relationships/oleObject" Target="../embeddings/oleObject27.bin"/><Relationship Id="rId14" Type="http://schemas.openxmlformats.org/officeDocument/2006/relationships/image" Target="../media/image34.wmf"/></Relationships>
</file>

<file path=ppt/slides/_rels/slide2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28.xml"/><Relationship Id="rId7"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35.wmf"/><Relationship Id="rId5" Type="http://schemas.openxmlformats.org/officeDocument/2006/relationships/oleObject" Target="../embeddings/oleObject30.bin"/><Relationship Id="rId10" Type="http://schemas.openxmlformats.org/officeDocument/2006/relationships/image" Target="../media/image37.wmf"/><Relationship Id="rId4" Type="http://schemas.openxmlformats.org/officeDocument/2006/relationships/image" Target="../media/image4.png"/><Relationship Id="rId9" Type="http://schemas.openxmlformats.org/officeDocument/2006/relationships/oleObject" Target="../embeddings/oleObject3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38.wmf"/><Relationship Id="rId5" Type="http://schemas.openxmlformats.org/officeDocument/2006/relationships/oleObject" Target="../embeddings/oleObject33.bin"/><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30.xml"/><Relationship Id="rId7" Type="http://schemas.openxmlformats.org/officeDocument/2006/relationships/oleObject" Target="../embeddings/oleObject35.bin"/><Relationship Id="rId12" Type="http://schemas.openxmlformats.org/officeDocument/2006/relationships/image" Target="../media/image42.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39.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41.wmf"/><Relationship Id="rId4" Type="http://schemas.openxmlformats.org/officeDocument/2006/relationships/image" Target="../media/image4.png"/><Relationship Id="rId9" Type="http://schemas.openxmlformats.org/officeDocument/2006/relationships/oleObject" Target="../embeddings/oleObject36.bin"/></Relationships>
</file>

<file path=ppt/slides/_rels/slide31.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notesSlide" Target="../notesSlides/notesSlide31.xml"/><Relationship Id="rId7"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43.wmf"/><Relationship Id="rId5" Type="http://schemas.openxmlformats.org/officeDocument/2006/relationships/oleObject" Target="../embeddings/oleObject38.bin"/><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32.xml"/><Relationship Id="rId7" Type="http://schemas.openxmlformats.org/officeDocument/2006/relationships/oleObject" Target="../embeddings/oleObject41.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45.wmf"/><Relationship Id="rId5" Type="http://schemas.openxmlformats.org/officeDocument/2006/relationships/oleObject" Target="../embeddings/oleObject40.bin"/><Relationship Id="rId10" Type="http://schemas.openxmlformats.org/officeDocument/2006/relationships/image" Target="../media/image47.wmf"/><Relationship Id="rId4" Type="http://schemas.openxmlformats.org/officeDocument/2006/relationships/image" Target="../media/image4.png"/><Relationship Id="rId9" Type="http://schemas.openxmlformats.org/officeDocument/2006/relationships/oleObject" Target="../embeddings/oleObject42.bin"/></Relationships>
</file>

<file path=ppt/slides/_rels/slide3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33.xml"/><Relationship Id="rId7" Type="http://schemas.openxmlformats.org/officeDocument/2006/relationships/oleObject" Target="../embeddings/oleObject44.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48.wmf"/><Relationship Id="rId5" Type="http://schemas.openxmlformats.org/officeDocument/2006/relationships/oleObject" Target="../embeddings/oleObject43.bin"/><Relationship Id="rId10" Type="http://schemas.openxmlformats.org/officeDocument/2006/relationships/image" Target="../media/image49.wmf"/><Relationship Id="rId4" Type="http://schemas.openxmlformats.org/officeDocument/2006/relationships/image" Target="../media/image4.png"/><Relationship Id="rId9" Type="http://schemas.openxmlformats.org/officeDocument/2006/relationships/oleObject" Target="../embeddings/oleObject45.bin"/></Relationships>
</file>

<file path=ppt/slides/_rels/slide3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34.xml"/><Relationship Id="rId7" Type="http://schemas.openxmlformats.org/officeDocument/2006/relationships/oleObject" Target="../embeddings/oleObject47.bin"/><Relationship Id="rId12" Type="http://schemas.openxmlformats.org/officeDocument/2006/relationships/image" Target="../media/image52.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50.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51.wmf"/><Relationship Id="rId4" Type="http://schemas.openxmlformats.org/officeDocument/2006/relationships/image" Target="../media/image4.png"/><Relationship Id="rId9" Type="http://schemas.openxmlformats.org/officeDocument/2006/relationships/oleObject" Target="../embeddings/oleObject48.bin"/></Relationships>
</file>

<file path=ppt/slides/_rels/slide35.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4.bin"/><Relationship Id="rId3" Type="http://schemas.openxmlformats.org/officeDocument/2006/relationships/notesSlide" Target="../notesSlides/notesSlide35.xml"/><Relationship Id="rId7" Type="http://schemas.openxmlformats.org/officeDocument/2006/relationships/oleObject" Target="../embeddings/oleObject51.bin"/><Relationship Id="rId12" Type="http://schemas.openxmlformats.org/officeDocument/2006/relationships/image" Target="../media/image55.wmf"/><Relationship Id="rId2" Type="http://schemas.openxmlformats.org/officeDocument/2006/relationships/slideLayout" Target="../slideLayouts/slideLayout12.xml"/><Relationship Id="rId16" Type="http://schemas.openxmlformats.org/officeDocument/2006/relationships/image" Target="../media/image57.wmf"/><Relationship Id="rId1" Type="http://schemas.openxmlformats.org/officeDocument/2006/relationships/vmlDrawing" Target="../drawings/vmlDrawing18.vml"/><Relationship Id="rId6" Type="http://schemas.openxmlformats.org/officeDocument/2006/relationships/image" Target="../media/image46.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54.wmf"/><Relationship Id="rId4" Type="http://schemas.openxmlformats.org/officeDocument/2006/relationships/image" Target="../media/image4.png"/><Relationship Id="rId9" Type="http://schemas.openxmlformats.org/officeDocument/2006/relationships/oleObject" Target="../embeddings/oleObject52.bin"/><Relationship Id="rId14" Type="http://schemas.openxmlformats.org/officeDocument/2006/relationships/image" Target="../media/image56.wmf"/></Relationships>
</file>

<file path=ppt/slides/_rels/slide36.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60.bin"/><Relationship Id="rId3" Type="http://schemas.openxmlformats.org/officeDocument/2006/relationships/notesSlide" Target="../notesSlides/notesSlide36.xml"/><Relationship Id="rId7" Type="http://schemas.openxmlformats.org/officeDocument/2006/relationships/oleObject" Target="../embeddings/oleObject57.bin"/><Relationship Id="rId12" Type="http://schemas.openxmlformats.org/officeDocument/2006/relationships/image" Target="../media/image60.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58.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59.wmf"/><Relationship Id="rId4" Type="http://schemas.openxmlformats.org/officeDocument/2006/relationships/image" Target="../media/image4.png"/><Relationship Id="rId9" Type="http://schemas.openxmlformats.org/officeDocument/2006/relationships/oleObject" Target="../embeddings/oleObject58.bin"/><Relationship Id="rId14" Type="http://schemas.openxmlformats.org/officeDocument/2006/relationships/image" Target="../media/image61.wmf"/></Relationships>
</file>

<file path=ppt/slides/_rels/slide37.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notesSlide" Target="../notesSlides/notesSlide37.xml"/><Relationship Id="rId7"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46.wmf"/><Relationship Id="rId5" Type="http://schemas.openxmlformats.org/officeDocument/2006/relationships/oleObject" Target="../embeddings/oleObject61.bin"/><Relationship Id="rId4" Type="http://schemas.openxmlformats.org/officeDocument/2006/relationships/image" Target="../media/image4.png"/><Relationship Id="rId9" Type="http://schemas.openxmlformats.org/officeDocument/2006/relationships/image" Target="../media/image63.pn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38.xml"/><Relationship Id="rId7" Type="http://schemas.openxmlformats.org/officeDocument/2006/relationships/image" Target="../media/image65.png"/><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46.wmf"/><Relationship Id="rId5" Type="http://schemas.openxmlformats.org/officeDocument/2006/relationships/oleObject" Target="../embeddings/oleObject63.bin"/><Relationship Id="rId4" Type="http://schemas.openxmlformats.org/officeDocument/2006/relationships/image" Target="../media/image4.png"/><Relationship Id="rId9" Type="http://schemas.openxmlformats.org/officeDocument/2006/relationships/image" Target="../media/image64.wmf"/></Relationships>
</file>

<file path=ppt/slides/_rels/slide3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notesSlide" Target="../notesSlides/notesSlide39.xml"/><Relationship Id="rId7" Type="http://schemas.openxmlformats.org/officeDocument/2006/relationships/oleObject" Target="../embeddings/oleObject66.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46.wmf"/><Relationship Id="rId5" Type="http://schemas.openxmlformats.org/officeDocument/2006/relationships/oleObject" Target="../embeddings/oleObject65.bin"/><Relationship Id="rId10" Type="http://schemas.openxmlformats.org/officeDocument/2006/relationships/image" Target="../media/image67.wmf"/><Relationship Id="rId4" Type="http://schemas.openxmlformats.org/officeDocument/2006/relationships/image" Target="../media/image4.png"/><Relationship Id="rId9" Type="http://schemas.openxmlformats.org/officeDocument/2006/relationships/oleObject" Target="../embeddings/oleObject67.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40.xml"/><Relationship Id="rId7" Type="http://schemas.openxmlformats.org/officeDocument/2006/relationships/oleObject" Target="../embeddings/oleObject69.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46.wmf"/><Relationship Id="rId5" Type="http://schemas.openxmlformats.org/officeDocument/2006/relationships/oleObject" Target="../embeddings/oleObject68.bin"/><Relationship Id="rId10" Type="http://schemas.openxmlformats.org/officeDocument/2006/relationships/image" Target="../media/image69.wmf"/><Relationship Id="rId4" Type="http://schemas.openxmlformats.org/officeDocument/2006/relationships/image" Target="../media/image4.png"/><Relationship Id="rId9" Type="http://schemas.openxmlformats.org/officeDocument/2006/relationships/oleObject" Target="../embeddings/oleObject7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46.wmf"/><Relationship Id="rId5" Type="http://schemas.openxmlformats.org/officeDocument/2006/relationships/oleObject" Target="../embeddings/oleObject71.bin"/><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76.bin"/><Relationship Id="rId3" Type="http://schemas.openxmlformats.org/officeDocument/2006/relationships/notesSlide" Target="../notesSlides/notesSlide42.xml"/><Relationship Id="rId7" Type="http://schemas.openxmlformats.org/officeDocument/2006/relationships/oleObject" Target="../embeddings/oleObject73.bin"/><Relationship Id="rId12" Type="http://schemas.openxmlformats.org/officeDocument/2006/relationships/image" Target="../media/image71.wmf"/><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46.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70.wmf"/><Relationship Id="rId4" Type="http://schemas.openxmlformats.org/officeDocument/2006/relationships/image" Target="../media/image4.png"/><Relationship Id="rId9" Type="http://schemas.openxmlformats.org/officeDocument/2006/relationships/oleObject" Target="../embeddings/oleObject74.bin"/><Relationship Id="rId14" Type="http://schemas.openxmlformats.org/officeDocument/2006/relationships/image" Target="../media/image72.wmf"/></Relationships>
</file>

<file path=ppt/slides/_rels/slide43.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81.bin"/><Relationship Id="rId3" Type="http://schemas.openxmlformats.org/officeDocument/2006/relationships/notesSlide" Target="../notesSlides/notesSlide43.xml"/><Relationship Id="rId7" Type="http://schemas.openxmlformats.org/officeDocument/2006/relationships/oleObject" Target="../embeddings/oleObject78.bin"/><Relationship Id="rId12" Type="http://schemas.openxmlformats.org/officeDocument/2006/relationships/image" Target="../media/image75.wmf"/><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image" Target="../media/image46.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74.wmf"/><Relationship Id="rId4" Type="http://schemas.openxmlformats.org/officeDocument/2006/relationships/image" Target="../media/image4.png"/><Relationship Id="rId9" Type="http://schemas.openxmlformats.org/officeDocument/2006/relationships/oleObject" Target="../embeddings/oleObject79.bin"/><Relationship Id="rId14" Type="http://schemas.openxmlformats.org/officeDocument/2006/relationships/image" Target="../media/image76.wmf"/></Relationships>
</file>

<file path=ppt/slides/_rels/slide44.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notesSlide" Target="../notesSlides/notesSlide44.xml"/><Relationship Id="rId7" Type="http://schemas.openxmlformats.org/officeDocument/2006/relationships/oleObject" Target="../embeddings/oleObject83.bin"/><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46.wmf"/><Relationship Id="rId5" Type="http://schemas.openxmlformats.org/officeDocument/2006/relationships/oleObject" Target="../embeddings/oleObject82.bin"/><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88.bin"/><Relationship Id="rId3" Type="http://schemas.openxmlformats.org/officeDocument/2006/relationships/notesSlide" Target="../notesSlides/notesSlide45.xml"/><Relationship Id="rId7" Type="http://schemas.openxmlformats.org/officeDocument/2006/relationships/oleObject" Target="../embeddings/oleObject85.bin"/><Relationship Id="rId12" Type="http://schemas.openxmlformats.org/officeDocument/2006/relationships/image" Target="../media/image80.wmf"/><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image" Target="../media/image46.wmf"/><Relationship Id="rId11" Type="http://schemas.openxmlformats.org/officeDocument/2006/relationships/oleObject" Target="../embeddings/oleObject87.bin"/><Relationship Id="rId5" Type="http://schemas.openxmlformats.org/officeDocument/2006/relationships/oleObject" Target="../embeddings/oleObject84.bin"/><Relationship Id="rId10" Type="http://schemas.openxmlformats.org/officeDocument/2006/relationships/image" Target="../media/image79.wmf"/><Relationship Id="rId4" Type="http://schemas.openxmlformats.org/officeDocument/2006/relationships/image" Target="../media/image4.png"/><Relationship Id="rId9" Type="http://schemas.openxmlformats.org/officeDocument/2006/relationships/oleObject" Target="../embeddings/oleObject86.bin"/><Relationship Id="rId14" Type="http://schemas.openxmlformats.org/officeDocument/2006/relationships/image" Target="../media/image81.emf"/></Relationships>
</file>

<file path=ppt/slides/_rels/slide46.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notesSlide" Target="../notesSlides/notesSlide46.xml"/><Relationship Id="rId7" Type="http://schemas.openxmlformats.org/officeDocument/2006/relationships/oleObject" Target="../embeddings/oleObject90.bin"/><Relationship Id="rId12" Type="http://schemas.openxmlformats.org/officeDocument/2006/relationships/image" Target="../media/image84.wmf"/><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image" Target="../media/image46.w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83.wmf"/><Relationship Id="rId4" Type="http://schemas.openxmlformats.org/officeDocument/2006/relationships/image" Target="../media/image4.png"/><Relationship Id="rId9" Type="http://schemas.openxmlformats.org/officeDocument/2006/relationships/oleObject" Target="../embeddings/oleObject91.bin"/></Relationships>
</file>

<file path=ppt/slides/_rels/slide47.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notesSlide" Target="../notesSlides/notesSlide47.xml"/><Relationship Id="rId7" Type="http://schemas.openxmlformats.org/officeDocument/2006/relationships/oleObject" Target="../embeddings/oleObject94.bin"/><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46.wmf"/><Relationship Id="rId5" Type="http://schemas.openxmlformats.org/officeDocument/2006/relationships/oleObject" Target="../embeddings/oleObject93.bin"/><Relationship Id="rId4" Type="http://schemas.openxmlformats.org/officeDocument/2006/relationships/image" Target="../media/image4.png"/><Relationship Id="rId9" Type="http://schemas.openxmlformats.org/officeDocument/2006/relationships/image" Target="../media/image86.png"/></Relationships>
</file>

<file path=ppt/slides/_rels/slide48.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notesSlide" Target="../notesSlides/notesSlide48.xml"/><Relationship Id="rId7" Type="http://schemas.openxmlformats.org/officeDocument/2006/relationships/oleObject" Target="../embeddings/oleObject96.bin"/><Relationship Id="rId2" Type="http://schemas.openxmlformats.org/officeDocument/2006/relationships/slideLayout" Target="../slideLayouts/slideLayout12.xml"/><Relationship Id="rId1" Type="http://schemas.openxmlformats.org/officeDocument/2006/relationships/vmlDrawing" Target="../drawings/vmlDrawing31.vml"/><Relationship Id="rId6" Type="http://schemas.openxmlformats.org/officeDocument/2006/relationships/image" Target="../media/image46.wmf"/><Relationship Id="rId11" Type="http://schemas.openxmlformats.org/officeDocument/2006/relationships/oleObject" Target="../embeddings/oleObject98.bin"/><Relationship Id="rId5" Type="http://schemas.openxmlformats.org/officeDocument/2006/relationships/oleObject" Target="../embeddings/oleObject95.bin"/><Relationship Id="rId10" Type="http://schemas.openxmlformats.org/officeDocument/2006/relationships/image" Target="../media/image88.wmf"/><Relationship Id="rId4" Type="http://schemas.openxmlformats.org/officeDocument/2006/relationships/image" Target="../media/image4.png"/><Relationship Id="rId9" Type="http://schemas.openxmlformats.org/officeDocument/2006/relationships/oleObject" Target="../embeddings/oleObject97.bin"/></Relationships>
</file>

<file path=ppt/slides/_rels/slide49.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notesSlide" Target="../notesSlides/notesSlide49.xml"/><Relationship Id="rId7" Type="http://schemas.openxmlformats.org/officeDocument/2006/relationships/oleObject" Target="../embeddings/oleObject100.bin"/><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image" Target="../media/image46.wmf"/><Relationship Id="rId5" Type="http://schemas.openxmlformats.org/officeDocument/2006/relationships/oleObject" Target="../embeddings/oleObject99.bin"/><Relationship Id="rId10" Type="http://schemas.openxmlformats.org/officeDocument/2006/relationships/image" Target="../media/image90.wmf"/><Relationship Id="rId4" Type="http://schemas.openxmlformats.org/officeDocument/2006/relationships/image" Target="../media/image4.png"/><Relationship Id="rId9" Type="http://schemas.openxmlformats.org/officeDocument/2006/relationships/oleObject" Target="../embeddings/oleObject10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notesSlide" Target="../notesSlides/notesSlide50.xml"/><Relationship Id="rId7" Type="http://schemas.openxmlformats.org/officeDocument/2006/relationships/oleObject" Target="../embeddings/oleObject103.bin"/><Relationship Id="rId12" Type="http://schemas.openxmlformats.org/officeDocument/2006/relationships/image" Target="../media/image93.wmf"/><Relationship Id="rId2" Type="http://schemas.openxmlformats.org/officeDocument/2006/relationships/slideLayout" Target="../slideLayouts/slideLayout12.xml"/><Relationship Id="rId1" Type="http://schemas.openxmlformats.org/officeDocument/2006/relationships/vmlDrawing" Target="../drawings/vmlDrawing33.vml"/><Relationship Id="rId6" Type="http://schemas.openxmlformats.org/officeDocument/2006/relationships/image" Target="../media/image46.wmf"/><Relationship Id="rId11" Type="http://schemas.openxmlformats.org/officeDocument/2006/relationships/oleObject" Target="../embeddings/oleObject105.bin"/><Relationship Id="rId5" Type="http://schemas.openxmlformats.org/officeDocument/2006/relationships/oleObject" Target="../embeddings/oleObject102.bin"/><Relationship Id="rId10" Type="http://schemas.openxmlformats.org/officeDocument/2006/relationships/image" Target="../media/image92.wmf"/><Relationship Id="rId4" Type="http://schemas.openxmlformats.org/officeDocument/2006/relationships/image" Target="../media/image4.png"/><Relationship Id="rId9" Type="http://schemas.openxmlformats.org/officeDocument/2006/relationships/oleObject" Target="../embeddings/oleObject104.bin"/></Relationships>
</file>

<file path=ppt/slides/_rels/slide51.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notesSlide" Target="../notesSlides/notesSlide51.xml"/><Relationship Id="rId7" Type="http://schemas.openxmlformats.org/officeDocument/2006/relationships/oleObject" Target="../embeddings/oleObject107.bin"/><Relationship Id="rId12" Type="http://schemas.openxmlformats.org/officeDocument/2006/relationships/image" Target="../media/image96.wmf"/><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image" Target="../media/image46.w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95.wmf"/><Relationship Id="rId4" Type="http://schemas.openxmlformats.org/officeDocument/2006/relationships/image" Target="../media/image4.png"/><Relationship Id="rId9" Type="http://schemas.openxmlformats.org/officeDocument/2006/relationships/oleObject" Target="../embeddings/oleObject108.bin"/></Relationships>
</file>

<file path=ppt/slides/_rels/slide52.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notesSlide" Target="../notesSlides/notesSlide52.xml"/><Relationship Id="rId7" Type="http://schemas.openxmlformats.org/officeDocument/2006/relationships/oleObject" Target="../embeddings/oleObject111.bin"/><Relationship Id="rId2" Type="http://schemas.openxmlformats.org/officeDocument/2006/relationships/slideLayout" Target="../slideLayouts/slideLayout12.xml"/><Relationship Id="rId1" Type="http://schemas.openxmlformats.org/officeDocument/2006/relationships/vmlDrawing" Target="../drawings/vmlDrawing35.vml"/><Relationship Id="rId6" Type="http://schemas.openxmlformats.org/officeDocument/2006/relationships/image" Target="../media/image46.wmf"/><Relationship Id="rId5" Type="http://schemas.openxmlformats.org/officeDocument/2006/relationships/oleObject" Target="../embeddings/oleObject110.bin"/><Relationship Id="rId10" Type="http://schemas.openxmlformats.org/officeDocument/2006/relationships/image" Target="../media/image98.wmf"/><Relationship Id="rId4" Type="http://schemas.openxmlformats.org/officeDocument/2006/relationships/image" Target="../media/image4.png"/><Relationship Id="rId9" Type="http://schemas.openxmlformats.org/officeDocument/2006/relationships/oleObject" Target="../embeddings/oleObject11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vmlDrawing" Target="../drawings/vmlDrawing36.vml"/><Relationship Id="rId6" Type="http://schemas.openxmlformats.org/officeDocument/2006/relationships/image" Target="../media/image46.wmf"/><Relationship Id="rId5" Type="http://schemas.openxmlformats.org/officeDocument/2006/relationships/oleObject" Target="../embeddings/oleObject113.bin"/><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vmlDrawing" Target="../drawings/vmlDrawing37.vml"/><Relationship Id="rId6" Type="http://schemas.openxmlformats.org/officeDocument/2006/relationships/image" Target="../media/image46.wmf"/><Relationship Id="rId5" Type="http://schemas.openxmlformats.org/officeDocument/2006/relationships/oleObject" Target="../embeddings/oleObject114.bin"/><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notesSlide" Target="../notesSlides/notesSlide55.xml"/><Relationship Id="rId7" Type="http://schemas.openxmlformats.org/officeDocument/2006/relationships/oleObject" Target="../embeddings/oleObject116.bin"/><Relationship Id="rId2" Type="http://schemas.openxmlformats.org/officeDocument/2006/relationships/slideLayout" Target="../slideLayouts/slideLayout12.xml"/><Relationship Id="rId1" Type="http://schemas.openxmlformats.org/officeDocument/2006/relationships/vmlDrawing" Target="../drawings/vmlDrawing38.vml"/><Relationship Id="rId6" Type="http://schemas.openxmlformats.org/officeDocument/2006/relationships/image" Target="../media/image46.wmf"/><Relationship Id="rId5" Type="http://schemas.openxmlformats.org/officeDocument/2006/relationships/oleObject" Target="../embeddings/oleObject115.bin"/><Relationship Id="rId10" Type="http://schemas.openxmlformats.org/officeDocument/2006/relationships/image" Target="../media/image100.wmf"/><Relationship Id="rId4" Type="http://schemas.openxmlformats.org/officeDocument/2006/relationships/image" Target="../media/image4.png"/><Relationship Id="rId9" Type="http://schemas.openxmlformats.org/officeDocument/2006/relationships/oleObject" Target="../embeddings/oleObject117.bin"/></Relationships>
</file>

<file path=ppt/slides/_rels/slide56.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notesSlide" Target="../notesSlides/notesSlide56.xml"/><Relationship Id="rId7" Type="http://schemas.openxmlformats.org/officeDocument/2006/relationships/oleObject" Target="../embeddings/oleObject119.bin"/><Relationship Id="rId2" Type="http://schemas.openxmlformats.org/officeDocument/2006/relationships/slideLayout" Target="../slideLayouts/slideLayout12.xml"/><Relationship Id="rId1" Type="http://schemas.openxmlformats.org/officeDocument/2006/relationships/vmlDrawing" Target="../drawings/vmlDrawing39.vml"/><Relationship Id="rId6" Type="http://schemas.openxmlformats.org/officeDocument/2006/relationships/image" Target="../media/image46.wmf"/><Relationship Id="rId5" Type="http://schemas.openxmlformats.org/officeDocument/2006/relationships/oleObject" Target="../embeddings/oleObject118.bin"/><Relationship Id="rId4" Type="http://schemas.openxmlformats.org/officeDocument/2006/relationships/image" Target="../media/image4.png"/><Relationship Id="rId9" Type="http://schemas.openxmlformats.org/officeDocument/2006/relationships/image" Target="../media/image102.png"/></Relationships>
</file>

<file path=ppt/slides/_rels/slide57.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124.bin"/><Relationship Id="rId3" Type="http://schemas.openxmlformats.org/officeDocument/2006/relationships/notesSlide" Target="../notesSlides/notesSlide57.xml"/><Relationship Id="rId7" Type="http://schemas.openxmlformats.org/officeDocument/2006/relationships/oleObject" Target="../embeddings/oleObject121.bin"/><Relationship Id="rId12" Type="http://schemas.openxmlformats.org/officeDocument/2006/relationships/image" Target="../media/image105.wmf"/><Relationship Id="rId2" Type="http://schemas.openxmlformats.org/officeDocument/2006/relationships/slideLayout" Target="../slideLayouts/slideLayout12.xml"/><Relationship Id="rId1" Type="http://schemas.openxmlformats.org/officeDocument/2006/relationships/vmlDrawing" Target="../drawings/vmlDrawing40.vml"/><Relationship Id="rId6" Type="http://schemas.openxmlformats.org/officeDocument/2006/relationships/image" Target="../media/image46.wmf"/><Relationship Id="rId11" Type="http://schemas.openxmlformats.org/officeDocument/2006/relationships/oleObject" Target="../embeddings/oleObject123.bin"/><Relationship Id="rId5" Type="http://schemas.openxmlformats.org/officeDocument/2006/relationships/oleObject" Target="../embeddings/oleObject120.bin"/><Relationship Id="rId10" Type="http://schemas.openxmlformats.org/officeDocument/2006/relationships/image" Target="../media/image104.wmf"/><Relationship Id="rId4" Type="http://schemas.openxmlformats.org/officeDocument/2006/relationships/image" Target="../media/image4.png"/><Relationship Id="rId9" Type="http://schemas.openxmlformats.org/officeDocument/2006/relationships/oleObject" Target="../embeddings/oleObject122.bin"/><Relationship Id="rId14" Type="http://schemas.openxmlformats.org/officeDocument/2006/relationships/image" Target="../media/image106.wmf"/></Relationships>
</file>

<file path=ppt/slides/_rels/slide58.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notesSlide" Target="../notesSlides/notesSlide58.xml"/><Relationship Id="rId7" Type="http://schemas.openxmlformats.org/officeDocument/2006/relationships/oleObject" Target="../embeddings/oleObject126.bin"/><Relationship Id="rId2" Type="http://schemas.openxmlformats.org/officeDocument/2006/relationships/slideLayout" Target="../slideLayouts/slideLayout12.xml"/><Relationship Id="rId1" Type="http://schemas.openxmlformats.org/officeDocument/2006/relationships/vmlDrawing" Target="../drawings/vmlDrawing41.vml"/><Relationship Id="rId6" Type="http://schemas.openxmlformats.org/officeDocument/2006/relationships/image" Target="../media/image46.wmf"/><Relationship Id="rId5" Type="http://schemas.openxmlformats.org/officeDocument/2006/relationships/oleObject" Target="../embeddings/oleObject125.bin"/><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notesSlide" Target="../notesSlides/notesSlide59.xml"/><Relationship Id="rId7" Type="http://schemas.openxmlformats.org/officeDocument/2006/relationships/oleObject" Target="../embeddings/oleObject128.bin"/><Relationship Id="rId2" Type="http://schemas.openxmlformats.org/officeDocument/2006/relationships/slideLayout" Target="../slideLayouts/slideLayout12.xml"/><Relationship Id="rId1" Type="http://schemas.openxmlformats.org/officeDocument/2006/relationships/vmlDrawing" Target="../drawings/vmlDrawing42.vml"/><Relationship Id="rId6" Type="http://schemas.openxmlformats.org/officeDocument/2006/relationships/image" Target="../media/image46.wmf"/><Relationship Id="rId5" Type="http://schemas.openxmlformats.org/officeDocument/2006/relationships/oleObject" Target="../embeddings/oleObject127.bin"/><Relationship Id="rId10" Type="http://schemas.openxmlformats.org/officeDocument/2006/relationships/image" Target="../media/image109.wmf"/><Relationship Id="rId4" Type="http://schemas.openxmlformats.org/officeDocument/2006/relationships/image" Target="../media/image4.png"/><Relationship Id="rId9" Type="http://schemas.openxmlformats.org/officeDocument/2006/relationships/oleObject" Target="../embeddings/oleObject129.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notesSlide" Target="../notesSlides/notesSlide60.xml"/><Relationship Id="rId7" Type="http://schemas.openxmlformats.org/officeDocument/2006/relationships/oleObject" Target="../embeddings/oleObject131.bin"/><Relationship Id="rId2" Type="http://schemas.openxmlformats.org/officeDocument/2006/relationships/slideLayout" Target="../slideLayouts/slideLayout12.xml"/><Relationship Id="rId1" Type="http://schemas.openxmlformats.org/officeDocument/2006/relationships/vmlDrawing" Target="../drawings/vmlDrawing43.vml"/><Relationship Id="rId6" Type="http://schemas.openxmlformats.org/officeDocument/2006/relationships/image" Target="../media/image46.wmf"/><Relationship Id="rId11" Type="http://schemas.openxmlformats.org/officeDocument/2006/relationships/image" Target="../media/image112.png"/><Relationship Id="rId5" Type="http://schemas.openxmlformats.org/officeDocument/2006/relationships/oleObject" Target="../embeddings/oleObject130.bin"/><Relationship Id="rId10" Type="http://schemas.openxmlformats.org/officeDocument/2006/relationships/image" Target="../media/image111.wmf"/><Relationship Id="rId4" Type="http://schemas.openxmlformats.org/officeDocument/2006/relationships/image" Target="../media/image4.png"/><Relationship Id="rId9" Type="http://schemas.openxmlformats.org/officeDocument/2006/relationships/oleObject" Target="../embeddings/oleObject132.bin"/></Relationships>
</file>

<file path=ppt/slides/_rels/slide61.x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notesSlide" Target="../notesSlides/notesSlide61.xml"/><Relationship Id="rId7" Type="http://schemas.openxmlformats.org/officeDocument/2006/relationships/oleObject" Target="../embeddings/oleObject134.bin"/><Relationship Id="rId2" Type="http://schemas.openxmlformats.org/officeDocument/2006/relationships/slideLayout" Target="../slideLayouts/slideLayout12.xml"/><Relationship Id="rId1" Type="http://schemas.openxmlformats.org/officeDocument/2006/relationships/vmlDrawing" Target="../drawings/vmlDrawing44.vml"/><Relationship Id="rId6" Type="http://schemas.openxmlformats.org/officeDocument/2006/relationships/image" Target="../media/image46.wmf"/><Relationship Id="rId5" Type="http://schemas.openxmlformats.org/officeDocument/2006/relationships/oleObject" Target="../embeddings/oleObject133.bin"/><Relationship Id="rId10" Type="http://schemas.openxmlformats.org/officeDocument/2006/relationships/image" Target="../media/image114.wmf"/><Relationship Id="rId4" Type="http://schemas.openxmlformats.org/officeDocument/2006/relationships/image" Target="../media/image4.png"/><Relationship Id="rId9" Type="http://schemas.openxmlformats.org/officeDocument/2006/relationships/oleObject" Target="../embeddings/oleObject135.bin"/></Relationships>
</file>

<file path=ppt/slides/_rels/slide62.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notesSlide" Target="../notesSlides/notesSlide62.xml"/><Relationship Id="rId7" Type="http://schemas.openxmlformats.org/officeDocument/2006/relationships/oleObject" Target="../embeddings/oleObject137.bin"/><Relationship Id="rId12" Type="http://schemas.openxmlformats.org/officeDocument/2006/relationships/image" Target="../media/image116.wmf"/><Relationship Id="rId2" Type="http://schemas.openxmlformats.org/officeDocument/2006/relationships/slideLayout" Target="../slideLayouts/slideLayout12.xml"/><Relationship Id="rId1" Type="http://schemas.openxmlformats.org/officeDocument/2006/relationships/vmlDrawing" Target="../drawings/vmlDrawing45.vml"/><Relationship Id="rId6" Type="http://schemas.openxmlformats.org/officeDocument/2006/relationships/image" Target="../media/image46.wmf"/><Relationship Id="rId11" Type="http://schemas.openxmlformats.org/officeDocument/2006/relationships/oleObject" Target="../embeddings/oleObject139.bin"/><Relationship Id="rId5" Type="http://schemas.openxmlformats.org/officeDocument/2006/relationships/oleObject" Target="../embeddings/oleObject136.bin"/><Relationship Id="rId10" Type="http://schemas.openxmlformats.org/officeDocument/2006/relationships/image" Target="../media/image115.wmf"/><Relationship Id="rId4" Type="http://schemas.openxmlformats.org/officeDocument/2006/relationships/image" Target="../media/image4.png"/><Relationship Id="rId9" Type="http://schemas.openxmlformats.org/officeDocument/2006/relationships/oleObject" Target="../embeddings/oleObject138.bin"/></Relationships>
</file>

<file path=ppt/slides/_rels/slide63.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notesSlide" Target="../notesSlides/notesSlide63.xml"/><Relationship Id="rId7" Type="http://schemas.openxmlformats.org/officeDocument/2006/relationships/oleObject" Target="../embeddings/oleObject141.bin"/><Relationship Id="rId2" Type="http://schemas.openxmlformats.org/officeDocument/2006/relationships/slideLayout" Target="../slideLayouts/slideLayout12.xml"/><Relationship Id="rId1" Type="http://schemas.openxmlformats.org/officeDocument/2006/relationships/vmlDrawing" Target="../drawings/vmlDrawing46.vml"/><Relationship Id="rId6" Type="http://schemas.openxmlformats.org/officeDocument/2006/relationships/image" Target="../media/image46.wmf"/><Relationship Id="rId11" Type="http://schemas.openxmlformats.org/officeDocument/2006/relationships/image" Target="../media/image119.png"/><Relationship Id="rId5" Type="http://schemas.openxmlformats.org/officeDocument/2006/relationships/oleObject" Target="../embeddings/oleObject140.bin"/><Relationship Id="rId10" Type="http://schemas.openxmlformats.org/officeDocument/2006/relationships/image" Target="../media/image118.wmf"/><Relationship Id="rId4" Type="http://schemas.openxmlformats.org/officeDocument/2006/relationships/image" Target="../media/image4.png"/><Relationship Id="rId9" Type="http://schemas.openxmlformats.org/officeDocument/2006/relationships/oleObject" Target="../embeddings/oleObject142.bin"/></Relationships>
</file>

<file path=ppt/slides/_rels/slide64.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147.bin"/><Relationship Id="rId3" Type="http://schemas.openxmlformats.org/officeDocument/2006/relationships/notesSlide" Target="../notesSlides/notesSlide64.xml"/><Relationship Id="rId7" Type="http://schemas.openxmlformats.org/officeDocument/2006/relationships/oleObject" Target="../embeddings/oleObject144.bin"/><Relationship Id="rId12" Type="http://schemas.openxmlformats.org/officeDocument/2006/relationships/image" Target="../media/image122.wmf"/><Relationship Id="rId2" Type="http://schemas.openxmlformats.org/officeDocument/2006/relationships/slideLayout" Target="../slideLayouts/slideLayout12.xml"/><Relationship Id="rId1" Type="http://schemas.openxmlformats.org/officeDocument/2006/relationships/vmlDrawing" Target="../drawings/vmlDrawing47.vml"/><Relationship Id="rId6" Type="http://schemas.openxmlformats.org/officeDocument/2006/relationships/image" Target="../media/image46.wmf"/><Relationship Id="rId11" Type="http://schemas.openxmlformats.org/officeDocument/2006/relationships/oleObject" Target="../embeddings/oleObject146.bin"/><Relationship Id="rId5" Type="http://schemas.openxmlformats.org/officeDocument/2006/relationships/oleObject" Target="../embeddings/oleObject143.bin"/><Relationship Id="rId10" Type="http://schemas.openxmlformats.org/officeDocument/2006/relationships/image" Target="../media/image121.wmf"/><Relationship Id="rId4" Type="http://schemas.openxmlformats.org/officeDocument/2006/relationships/image" Target="../media/image4.png"/><Relationship Id="rId9" Type="http://schemas.openxmlformats.org/officeDocument/2006/relationships/oleObject" Target="../embeddings/oleObject145.bin"/><Relationship Id="rId14" Type="http://schemas.openxmlformats.org/officeDocument/2006/relationships/image" Target="../media/image123.w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vmlDrawing" Target="../drawings/vmlDrawing48.vml"/><Relationship Id="rId6" Type="http://schemas.openxmlformats.org/officeDocument/2006/relationships/image" Target="../media/image46.wmf"/><Relationship Id="rId5" Type="http://schemas.openxmlformats.org/officeDocument/2006/relationships/oleObject" Target="../embeddings/oleObject148.bin"/><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vmlDrawing" Target="../drawings/vmlDrawing49.vml"/><Relationship Id="rId6" Type="http://schemas.openxmlformats.org/officeDocument/2006/relationships/image" Target="../media/image46.wmf"/><Relationship Id="rId5" Type="http://schemas.openxmlformats.org/officeDocument/2006/relationships/oleObject" Target="../embeddings/oleObject149.bin"/><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52.bin"/><Relationship Id="rId13" Type="http://schemas.openxmlformats.org/officeDocument/2006/relationships/image" Target="../media/image126.wmf"/><Relationship Id="rId3" Type="http://schemas.openxmlformats.org/officeDocument/2006/relationships/notesSlide" Target="../notesSlides/notesSlide67.xml"/><Relationship Id="rId7" Type="http://schemas.openxmlformats.org/officeDocument/2006/relationships/oleObject" Target="../embeddings/oleObject151.bin"/><Relationship Id="rId12" Type="http://schemas.openxmlformats.org/officeDocument/2006/relationships/oleObject" Target="../embeddings/oleObject154.bin"/><Relationship Id="rId2" Type="http://schemas.openxmlformats.org/officeDocument/2006/relationships/slideLayout" Target="../slideLayouts/slideLayout12.xml"/><Relationship Id="rId1" Type="http://schemas.openxmlformats.org/officeDocument/2006/relationships/vmlDrawing" Target="../drawings/vmlDrawing50.vml"/><Relationship Id="rId6" Type="http://schemas.openxmlformats.org/officeDocument/2006/relationships/image" Target="../media/image46.wmf"/><Relationship Id="rId11" Type="http://schemas.openxmlformats.org/officeDocument/2006/relationships/image" Target="../media/image125.wmf"/><Relationship Id="rId5" Type="http://schemas.openxmlformats.org/officeDocument/2006/relationships/oleObject" Target="../embeddings/oleObject150.bin"/><Relationship Id="rId10" Type="http://schemas.openxmlformats.org/officeDocument/2006/relationships/oleObject" Target="../embeddings/oleObject153.bin"/><Relationship Id="rId4" Type="http://schemas.openxmlformats.org/officeDocument/2006/relationships/image" Target="../media/image4.png"/><Relationship Id="rId9" Type="http://schemas.openxmlformats.org/officeDocument/2006/relationships/image" Target="../media/image124.wmf"/><Relationship Id="rId14" Type="http://schemas.openxmlformats.org/officeDocument/2006/relationships/image" Target="../media/image127.png"/></Relationships>
</file>

<file path=ppt/slides/_rels/slide68.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oleObject" Target="../embeddings/oleObject159.bin"/><Relationship Id="rId3" Type="http://schemas.openxmlformats.org/officeDocument/2006/relationships/notesSlide" Target="../notesSlides/notesSlide68.xml"/><Relationship Id="rId7" Type="http://schemas.openxmlformats.org/officeDocument/2006/relationships/oleObject" Target="../embeddings/oleObject156.bin"/><Relationship Id="rId12" Type="http://schemas.openxmlformats.org/officeDocument/2006/relationships/image" Target="../media/image130.wmf"/><Relationship Id="rId2" Type="http://schemas.openxmlformats.org/officeDocument/2006/relationships/slideLayout" Target="../slideLayouts/slideLayout12.xml"/><Relationship Id="rId1" Type="http://schemas.openxmlformats.org/officeDocument/2006/relationships/vmlDrawing" Target="../drawings/vmlDrawing51.vml"/><Relationship Id="rId6" Type="http://schemas.openxmlformats.org/officeDocument/2006/relationships/image" Target="../media/image46.wmf"/><Relationship Id="rId11" Type="http://schemas.openxmlformats.org/officeDocument/2006/relationships/oleObject" Target="../embeddings/oleObject158.bin"/><Relationship Id="rId5" Type="http://schemas.openxmlformats.org/officeDocument/2006/relationships/oleObject" Target="../embeddings/oleObject155.bin"/><Relationship Id="rId10" Type="http://schemas.openxmlformats.org/officeDocument/2006/relationships/image" Target="../media/image129.wmf"/><Relationship Id="rId4" Type="http://schemas.openxmlformats.org/officeDocument/2006/relationships/image" Target="../media/image4.png"/><Relationship Id="rId9" Type="http://schemas.openxmlformats.org/officeDocument/2006/relationships/oleObject" Target="../embeddings/oleObject157.bin"/><Relationship Id="rId14" Type="http://schemas.openxmlformats.org/officeDocument/2006/relationships/image" Target="../media/image131.wmf"/></Relationships>
</file>

<file path=ppt/slides/_rels/slide69.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notesSlide" Target="../notesSlides/notesSlide69.xml"/><Relationship Id="rId7" Type="http://schemas.openxmlformats.org/officeDocument/2006/relationships/oleObject" Target="../embeddings/oleObject161.bin"/><Relationship Id="rId12" Type="http://schemas.openxmlformats.org/officeDocument/2006/relationships/image" Target="../media/image133.wmf"/><Relationship Id="rId2" Type="http://schemas.openxmlformats.org/officeDocument/2006/relationships/slideLayout" Target="../slideLayouts/slideLayout12.xml"/><Relationship Id="rId1" Type="http://schemas.openxmlformats.org/officeDocument/2006/relationships/vmlDrawing" Target="../drawings/vmlDrawing52.vml"/><Relationship Id="rId6" Type="http://schemas.openxmlformats.org/officeDocument/2006/relationships/image" Target="../media/image46.wmf"/><Relationship Id="rId11" Type="http://schemas.openxmlformats.org/officeDocument/2006/relationships/oleObject" Target="../embeddings/oleObject163.bin"/><Relationship Id="rId5" Type="http://schemas.openxmlformats.org/officeDocument/2006/relationships/oleObject" Target="../embeddings/oleObject160.bin"/><Relationship Id="rId10" Type="http://schemas.openxmlformats.org/officeDocument/2006/relationships/image" Target="../media/image132.wmf"/><Relationship Id="rId4" Type="http://schemas.openxmlformats.org/officeDocument/2006/relationships/image" Target="../media/image4.png"/><Relationship Id="rId9" Type="http://schemas.openxmlformats.org/officeDocument/2006/relationships/oleObject" Target="../embeddings/oleObject162.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66.bin"/><Relationship Id="rId13" Type="http://schemas.openxmlformats.org/officeDocument/2006/relationships/image" Target="../media/image137.wmf"/><Relationship Id="rId18" Type="http://schemas.openxmlformats.org/officeDocument/2006/relationships/image" Target="../media/image139.wmf"/><Relationship Id="rId3" Type="http://schemas.openxmlformats.org/officeDocument/2006/relationships/notesSlide" Target="../notesSlides/notesSlide70.xml"/><Relationship Id="rId7" Type="http://schemas.openxmlformats.org/officeDocument/2006/relationships/oleObject" Target="../embeddings/oleObject165.bin"/><Relationship Id="rId12" Type="http://schemas.openxmlformats.org/officeDocument/2006/relationships/oleObject" Target="../embeddings/oleObject168.bin"/><Relationship Id="rId17" Type="http://schemas.openxmlformats.org/officeDocument/2006/relationships/oleObject" Target="../embeddings/oleObject171.bin"/><Relationship Id="rId2" Type="http://schemas.openxmlformats.org/officeDocument/2006/relationships/slideLayout" Target="../slideLayouts/slideLayout12.xml"/><Relationship Id="rId16" Type="http://schemas.openxmlformats.org/officeDocument/2006/relationships/image" Target="../media/image138.wmf"/><Relationship Id="rId1" Type="http://schemas.openxmlformats.org/officeDocument/2006/relationships/vmlDrawing" Target="../drawings/vmlDrawing53.vml"/><Relationship Id="rId6" Type="http://schemas.openxmlformats.org/officeDocument/2006/relationships/image" Target="../media/image46.wmf"/><Relationship Id="rId11" Type="http://schemas.openxmlformats.org/officeDocument/2006/relationships/image" Target="../media/image136.wmf"/><Relationship Id="rId5" Type="http://schemas.openxmlformats.org/officeDocument/2006/relationships/oleObject" Target="../embeddings/oleObject164.bin"/><Relationship Id="rId15" Type="http://schemas.openxmlformats.org/officeDocument/2006/relationships/oleObject" Target="../embeddings/oleObject170.bin"/><Relationship Id="rId10" Type="http://schemas.openxmlformats.org/officeDocument/2006/relationships/oleObject" Target="../embeddings/oleObject167.bin"/><Relationship Id="rId4" Type="http://schemas.openxmlformats.org/officeDocument/2006/relationships/image" Target="../media/image4.png"/><Relationship Id="rId9" Type="http://schemas.openxmlformats.org/officeDocument/2006/relationships/image" Target="../media/image135.wmf"/><Relationship Id="rId14" Type="http://schemas.openxmlformats.org/officeDocument/2006/relationships/oleObject" Target="../embeddings/oleObject169.bin"/></Relationships>
</file>

<file path=ppt/slides/_rels/slide71.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notesSlide" Target="../notesSlides/notesSlide71.xml"/><Relationship Id="rId7" Type="http://schemas.openxmlformats.org/officeDocument/2006/relationships/oleObject" Target="../embeddings/oleObject173.bin"/><Relationship Id="rId2" Type="http://schemas.openxmlformats.org/officeDocument/2006/relationships/slideLayout" Target="../slideLayouts/slideLayout12.xml"/><Relationship Id="rId1" Type="http://schemas.openxmlformats.org/officeDocument/2006/relationships/vmlDrawing" Target="../drawings/vmlDrawing54.vml"/><Relationship Id="rId6" Type="http://schemas.openxmlformats.org/officeDocument/2006/relationships/image" Target="../media/image137.wmf"/><Relationship Id="rId5" Type="http://schemas.openxmlformats.org/officeDocument/2006/relationships/oleObject" Target="../embeddings/oleObject172.bin"/><Relationship Id="rId10" Type="http://schemas.openxmlformats.org/officeDocument/2006/relationships/image" Target="../media/image141.wmf"/><Relationship Id="rId4" Type="http://schemas.openxmlformats.org/officeDocument/2006/relationships/image" Target="../media/image4.png"/><Relationship Id="rId9" Type="http://schemas.openxmlformats.org/officeDocument/2006/relationships/oleObject" Target="../embeddings/oleObject174.bin"/></Relationships>
</file>

<file path=ppt/slides/_rels/slide72.xml.rels><?xml version="1.0" encoding="UTF-8" standalone="yes"?>
<Relationships xmlns="http://schemas.openxmlformats.org/package/2006/relationships"><Relationship Id="rId8" Type="http://schemas.openxmlformats.org/officeDocument/2006/relationships/image" Target="../media/image142.wmf"/><Relationship Id="rId13" Type="http://schemas.openxmlformats.org/officeDocument/2006/relationships/oleObject" Target="../embeddings/oleObject179.bin"/><Relationship Id="rId18" Type="http://schemas.openxmlformats.org/officeDocument/2006/relationships/image" Target="../media/image147.wmf"/><Relationship Id="rId3" Type="http://schemas.openxmlformats.org/officeDocument/2006/relationships/notesSlide" Target="../notesSlides/notesSlide72.xml"/><Relationship Id="rId7" Type="http://schemas.openxmlformats.org/officeDocument/2006/relationships/oleObject" Target="../embeddings/oleObject176.bin"/><Relationship Id="rId12" Type="http://schemas.openxmlformats.org/officeDocument/2006/relationships/image" Target="../media/image144.wmf"/><Relationship Id="rId17" Type="http://schemas.openxmlformats.org/officeDocument/2006/relationships/oleObject" Target="../embeddings/oleObject181.bin"/><Relationship Id="rId2" Type="http://schemas.openxmlformats.org/officeDocument/2006/relationships/slideLayout" Target="../slideLayouts/slideLayout12.xml"/><Relationship Id="rId16" Type="http://schemas.openxmlformats.org/officeDocument/2006/relationships/image" Target="../media/image146.wmf"/><Relationship Id="rId1" Type="http://schemas.openxmlformats.org/officeDocument/2006/relationships/vmlDrawing" Target="../drawings/vmlDrawing55.vml"/><Relationship Id="rId6" Type="http://schemas.openxmlformats.org/officeDocument/2006/relationships/image" Target="../media/image137.wmf"/><Relationship Id="rId11" Type="http://schemas.openxmlformats.org/officeDocument/2006/relationships/oleObject" Target="../embeddings/oleObject178.bin"/><Relationship Id="rId5" Type="http://schemas.openxmlformats.org/officeDocument/2006/relationships/oleObject" Target="../embeddings/oleObject175.bin"/><Relationship Id="rId15" Type="http://schemas.openxmlformats.org/officeDocument/2006/relationships/oleObject" Target="../embeddings/oleObject180.bin"/><Relationship Id="rId10" Type="http://schemas.openxmlformats.org/officeDocument/2006/relationships/image" Target="../media/image143.wmf"/><Relationship Id="rId4" Type="http://schemas.openxmlformats.org/officeDocument/2006/relationships/image" Target="../media/image4.png"/><Relationship Id="rId9" Type="http://schemas.openxmlformats.org/officeDocument/2006/relationships/oleObject" Target="../embeddings/oleObject177.bin"/><Relationship Id="rId14" Type="http://schemas.openxmlformats.org/officeDocument/2006/relationships/image" Target="../media/image145.wmf"/></Relationships>
</file>

<file path=ppt/slides/_rels/slide73.xml.rels><?xml version="1.0" encoding="UTF-8" standalone="yes"?>
<Relationships xmlns="http://schemas.openxmlformats.org/package/2006/relationships"><Relationship Id="rId8" Type="http://schemas.openxmlformats.org/officeDocument/2006/relationships/image" Target="../media/image148.wmf"/><Relationship Id="rId3" Type="http://schemas.openxmlformats.org/officeDocument/2006/relationships/notesSlide" Target="../notesSlides/notesSlide73.xml"/><Relationship Id="rId7" Type="http://schemas.openxmlformats.org/officeDocument/2006/relationships/oleObject" Target="../embeddings/oleObject183.bin"/><Relationship Id="rId12" Type="http://schemas.openxmlformats.org/officeDocument/2006/relationships/image" Target="../media/image150.wmf"/><Relationship Id="rId2" Type="http://schemas.openxmlformats.org/officeDocument/2006/relationships/slideLayout" Target="../slideLayouts/slideLayout12.xml"/><Relationship Id="rId1" Type="http://schemas.openxmlformats.org/officeDocument/2006/relationships/vmlDrawing" Target="../drawings/vmlDrawing56.vml"/><Relationship Id="rId6" Type="http://schemas.openxmlformats.org/officeDocument/2006/relationships/image" Target="../media/image137.wmf"/><Relationship Id="rId11" Type="http://schemas.openxmlformats.org/officeDocument/2006/relationships/oleObject" Target="../embeddings/oleObject185.bin"/><Relationship Id="rId5" Type="http://schemas.openxmlformats.org/officeDocument/2006/relationships/oleObject" Target="../embeddings/oleObject182.bin"/><Relationship Id="rId10" Type="http://schemas.openxmlformats.org/officeDocument/2006/relationships/image" Target="../media/image149.wmf"/><Relationship Id="rId4" Type="http://schemas.openxmlformats.org/officeDocument/2006/relationships/image" Target="../media/image4.png"/><Relationship Id="rId9" Type="http://schemas.openxmlformats.org/officeDocument/2006/relationships/oleObject" Target="../embeddings/oleObject184.bin"/></Relationships>
</file>

<file path=ppt/slides/_rels/slide74.xml.rels><?xml version="1.0" encoding="UTF-8" standalone="yes"?>
<Relationships xmlns="http://schemas.openxmlformats.org/package/2006/relationships"><Relationship Id="rId8" Type="http://schemas.openxmlformats.org/officeDocument/2006/relationships/image" Target="../media/image151.wmf"/><Relationship Id="rId13" Type="http://schemas.openxmlformats.org/officeDocument/2006/relationships/oleObject" Target="../embeddings/oleObject190.bin"/><Relationship Id="rId18" Type="http://schemas.openxmlformats.org/officeDocument/2006/relationships/image" Target="../media/image156.emf"/><Relationship Id="rId3" Type="http://schemas.openxmlformats.org/officeDocument/2006/relationships/notesSlide" Target="../notesSlides/notesSlide74.xml"/><Relationship Id="rId7" Type="http://schemas.openxmlformats.org/officeDocument/2006/relationships/oleObject" Target="../embeddings/oleObject187.bin"/><Relationship Id="rId12" Type="http://schemas.openxmlformats.org/officeDocument/2006/relationships/image" Target="../media/image153.wmf"/><Relationship Id="rId17" Type="http://schemas.openxmlformats.org/officeDocument/2006/relationships/oleObject" Target="../embeddings/oleObject192.bin"/><Relationship Id="rId2" Type="http://schemas.openxmlformats.org/officeDocument/2006/relationships/slideLayout" Target="../slideLayouts/slideLayout12.xml"/><Relationship Id="rId16" Type="http://schemas.openxmlformats.org/officeDocument/2006/relationships/image" Target="../media/image155.emf"/><Relationship Id="rId20" Type="http://schemas.openxmlformats.org/officeDocument/2006/relationships/image" Target="../media/image157.emf"/><Relationship Id="rId1" Type="http://schemas.openxmlformats.org/officeDocument/2006/relationships/vmlDrawing" Target="../drawings/vmlDrawing57.vml"/><Relationship Id="rId6" Type="http://schemas.openxmlformats.org/officeDocument/2006/relationships/image" Target="../media/image137.wmf"/><Relationship Id="rId11" Type="http://schemas.openxmlformats.org/officeDocument/2006/relationships/oleObject" Target="../embeddings/oleObject189.bin"/><Relationship Id="rId5" Type="http://schemas.openxmlformats.org/officeDocument/2006/relationships/oleObject" Target="../embeddings/oleObject186.bin"/><Relationship Id="rId15" Type="http://schemas.openxmlformats.org/officeDocument/2006/relationships/oleObject" Target="../embeddings/oleObject191.bin"/><Relationship Id="rId10" Type="http://schemas.openxmlformats.org/officeDocument/2006/relationships/image" Target="../media/image152.wmf"/><Relationship Id="rId19" Type="http://schemas.openxmlformats.org/officeDocument/2006/relationships/oleObject" Target="../embeddings/oleObject193.bin"/><Relationship Id="rId4" Type="http://schemas.openxmlformats.org/officeDocument/2006/relationships/image" Target="../media/image4.png"/><Relationship Id="rId9" Type="http://schemas.openxmlformats.org/officeDocument/2006/relationships/oleObject" Target="../embeddings/oleObject188.bin"/><Relationship Id="rId14" Type="http://schemas.openxmlformats.org/officeDocument/2006/relationships/image" Target="../media/image154.wmf"/></Relationships>
</file>

<file path=ppt/slides/_rels/slide75.x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notesSlide" Target="../notesSlides/notesSlide75.xml"/><Relationship Id="rId7" Type="http://schemas.openxmlformats.org/officeDocument/2006/relationships/oleObject" Target="../embeddings/oleObject195.bin"/><Relationship Id="rId2" Type="http://schemas.openxmlformats.org/officeDocument/2006/relationships/slideLayout" Target="../slideLayouts/slideLayout12.xml"/><Relationship Id="rId1" Type="http://schemas.openxmlformats.org/officeDocument/2006/relationships/vmlDrawing" Target="../drawings/vmlDrawing58.vml"/><Relationship Id="rId6" Type="http://schemas.openxmlformats.org/officeDocument/2006/relationships/image" Target="../media/image137.wmf"/><Relationship Id="rId5" Type="http://schemas.openxmlformats.org/officeDocument/2006/relationships/oleObject" Target="../embeddings/oleObject194.bin"/><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8" Type="http://schemas.openxmlformats.org/officeDocument/2006/relationships/image" Target="../media/image159.wmf"/><Relationship Id="rId13" Type="http://schemas.openxmlformats.org/officeDocument/2006/relationships/oleObject" Target="../embeddings/oleObject200.bin"/><Relationship Id="rId3" Type="http://schemas.openxmlformats.org/officeDocument/2006/relationships/notesSlide" Target="../notesSlides/notesSlide76.xml"/><Relationship Id="rId7" Type="http://schemas.openxmlformats.org/officeDocument/2006/relationships/oleObject" Target="../embeddings/oleObject197.bin"/><Relationship Id="rId12" Type="http://schemas.openxmlformats.org/officeDocument/2006/relationships/image" Target="../media/image161.wmf"/><Relationship Id="rId2" Type="http://schemas.openxmlformats.org/officeDocument/2006/relationships/slideLayout" Target="../slideLayouts/slideLayout12.xml"/><Relationship Id="rId1" Type="http://schemas.openxmlformats.org/officeDocument/2006/relationships/vmlDrawing" Target="../drawings/vmlDrawing59.vml"/><Relationship Id="rId6" Type="http://schemas.openxmlformats.org/officeDocument/2006/relationships/image" Target="../media/image137.wmf"/><Relationship Id="rId11" Type="http://schemas.openxmlformats.org/officeDocument/2006/relationships/oleObject" Target="../embeddings/oleObject199.bin"/><Relationship Id="rId5" Type="http://schemas.openxmlformats.org/officeDocument/2006/relationships/oleObject" Target="../embeddings/oleObject196.bin"/><Relationship Id="rId10" Type="http://schemas.openxmlformats.org/officeDocument/2006/relationships/image" Target="../media/image160.wmf"/><Relationship Id="rId4" Type="http://schemas.openxmlformats.org/officeDocument/2006/relationships/image" Target="../media/image4.png"/><Relationship Id="rId9" Type="http://schemas.openxmlformats.org/officeDocument/2006/relationships/oleObject" Target="../embeddings/oleObject198.bin"/><Relationship Id="rId14" Type="http://schemas.openxmlformats.org/officeDocument/2006/relationships/image" Target="../media/image162.emf"/></Relationships>
</file>

<file path=ppt/slides/_rels/slide77.xml.rels><?xml version="1.0" encoding="UTF-8" standalone="yes"?>
<Relationships xmlns="http://schemas.openxmlformats.org/package/2006/relationships"><Relationship Id="rId8" Type="http://schemas.openxmlformats.org/officeDocument/2006/relationships/image" Target="../media/image163.wmf"/><Relationship Id="rId13" Type="http://schemas.openxmlformats.org/officeDocument/2006/relationships/oleObject" Target="../embeddings/oleObject205.bin"/><Relationship Id="rId3" Type="http://schemas.openxmlformats.org/officeDocument/2006/relationships/notesSlide" Target="../notesSlides/notesSlide77.xml"/><Relationship Id="rId7" Type="http://schemas.openxmlformats.org/officeDocument/2006/relationships/oleObject" Target="../embeddings/oleObject202.bin"/><Relationship Id="rId12" Type="http://schemas.openxmlformats.org/officeDocument/2006/relationships/image" Target="../media/image165.wmf"/><Relationship Id="rId2" Type="http://schemas.openxmlformats.org/officeDocument/2006/relationships/slideLayout" Target="../slideLayouts/slideLayout12.xml"/><Relationship Id="rId1" Type="http://schemas.openxmlformats.org/officeDocument/2006/relationships/vmlDrawing" Target="../drawings/vmlDrawing60.vml"/><Relationship Id="rId6" Type="http://schemas.openxmlformats.org/officeDocument/2006/relationships/image" Target="../media/image137.wmf"/><Relationship Id="rId11" Type="http://schemas.openxmlformats.org/officeDocument/2006/relationships/oleObject" Target="../embeddings/oleObject204.bin"/><Relationship Id="rId5" Type="http://schemas.openxmlformats.org/officeDocument/2006/relationships/oleObject" Target="../embeddings/oleObject201.bin"/><Relationship Id="rId10" Type="http://schemas.openxmlformats.org/officeDocument/2006/relationships/image" Target="../media/image164.wmf"/><Relationship Id="rId4" Type="http://schemas.openxmlformats.org/officeDocument/2006/relationships/image" Target="../media/image4.png"/><Relationship Id="rId9" Type="http://schemas.openxmlformats.org/officeDocument/2006/relationships/oleObject" Target="../embeddings/oleObject203.bin"/><Relationship Id="rId14" Type="http://schemas.openxmlformats.org/officeDocument/2006/relationships/image" Target="../media/image166.wmf"/></Relationships>
</file>

<file path=ppt/slides/_rels/slide78.x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notesSlide" Target="../notesSlides/notesSlide78.xml"/><Relationship Id="rId7" Type="http://schemas.openxmlformats.org/officeDocument/2006/relationships/oleObject" Target="../embeddings/oleObject207.bin"/><Relationship Id="rId2" Type="http://schemas.openxmlformats.org/officeDocument/2006/relationships/slideLayout" Target="../slideLayouts/slideLayout12.xml"/><Relationship Id="rId1" Type="http://schemas.openxmlformats.org/officeDocument/2006/relationships/vmlDrawing" Target="../drawings/vmlDrawing61.vml"/><Relationship Id="rId6" Type="http://schemas.openxmlformats.org/officeDocument/2006/relationships/image" Target="../media/image137.wmf"/><Relationship Id="rId5" Type="http://schemas.openxmlformats.org/officeDocument/2006/relationships/oleObject" Target="../embeddings/oleObject206.bin"/><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2.xml"/><Relationship Id="rId1" Type="http://schemas.openxmlformats.org/officeDocument/2006/relationships/vmlDrawing" Target="../drawings/vmlDrawing62.vml"/><Relationship Id="rId6" Type="http://schemas.openxmlformats.org/officeDocument/2006/relationships/image" Target="../media/image137.wmf"/><Relationship Id="rId5" Type="http://schemas.openxmlformats.org/officeDocument/2006/relationships/oleObject" Target="../embeddings/oleObject208.bin"/><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2.xml"/><Relationship Id="rId1" Type="http://schemas.openxmlformats.org/officeDocument/2006/relationships/vmlDrawing" Target="../drawings/vmlDrawing63.vml"/><Relationship Id="rId6" Type="http://schemas.openxmlformats.org/officeDocument/2006/relationships/image" Target="../media/image137.wmf"/><Relationship Id="rId5" Type="http://schemas.openxmlformats.org/officeDocument/2006/relationships/oleObject" Target="../embeddings/oleObject209.bin"/><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211.bin"/><Relationship Id="rId3" Type="http://schemas.openxmlformats.org/officeDocument/2006/relationships/notesSlide" Target="../notesSlides/notesSlide82.xml"/><Relationship Id="rId7" Type="http://schemas.openxmlformats.org/officeDocument/2006/relationships/image" Target="../media/image169.png"/><Relationship Id="rId2" Type="http://schemas.openxmlformats.org/officeDocument/2006/relationships/slideLayout" Target="../slideLayouts/slideLayout12.xml"/><Relationship Id="rId1" Type="http://schemas.openxmlformats.org/officeDocument/2006/relationships/vmlDrawing" Target="../drawings/vmlDrawing64.vml"/><Relationship Id="rId6" Type="http://schemas.openxmlformats.org/officeDocument/2006/relationships/image" Target="../media/image137.wmf"/><Relationship Id="rId5" Type="http://schemas.openxmlformats.org/officeDocument/2006/relationships/oleObject" Target="../embeddings/oleObject210.bin"/><Relationship Id="rId4" Type="http://schemas.openxmlformats.org/officeDocument/2006/relationships/image" Target="../media/image4.png"/><Relationship Id="rId9" Type="http://schemas.openxmlformats.org/officeDocument/2006/relationships/image" Target="../media/image168.wmf"/></Relationships>
</file>

<file path=ppt/slides/_rels/slide83.xml.rels><?xml version="1.0" encoding="UTF-8" standalone="yes"?>
<Relationships xmlns="http://schemas.openxmlformats.org/package/2006/relationships"><Relationship Id="rId8" Type="http://schemas.openxmlformats.org/officeDocument/2006/relationships/image" Target="../media/image170.wmf"/><Relationship Id="rId13" Type="http://schemas.openxmlformats.org/officeDocument/2006/relationships/oleObject" Target="../embeddings/oleObject216.bin"/><Relationship Id="rId3" Type="http://schemas.openxmlformats.org/officeDocument/2006/relationships/notesSlide" Target="../notesSlides/notesSlide83.xml"/><Relationship Id="rId7" Type="http://schemas.openxmlformats.org/officeDocument/2006/relationships/oleObject" Target="../embeddings/oleObject213.bin"/><Relationship Id="rId12" Type="http://schemas.openxmlformats.org/officeDocument/2006/relationships/image" Target="../media/image172.wmf"/><Relationship Id="rId2" Type="http://schemas.openxmlformats.org/officeDocument/2006/relationships/slideLayout" Target="../slideLayouts/slideLayout12.xml"/><Relationship Id="rId1" Type="http://schemas.openxmlformats.org/officeDocument/2006/relationships/vmlDrawing" Target="../drawings/vmlDrawing65.vml"/><Relationship Id="rId6" Type="http://schemas.openxmlformats.org/officeDocument/2006/relationships/image" Target="../media/image137.wmf"/><Relationship Id="rId11" Type="http://schemas.openxmlformats.org/officeDocument/2006/relationships/oleObject" Target="../embeddings/oleObject215.bin"/><Relationship Id="rId5" Type="http://schemas.openxmlformats.org/officeDocument/2006/relationships/oleObject" Target="../embeddings/oleObject212.bin"/><Relationship Id="rId10" Type="http://schemas.openxmlformats.org/officeDocument/2006/relationships/image" Target="../media/image171.wmf"/><Relationship Id="rId4" Type="http://schemas.openxmlformats.org/officeDocument/2006/relationships/image" Target="../media/image4.png"/><Relationship Id="rId9" Type="http://schemas.openxmlformats.org/officeDocument/2006/relationships/oleObject" Target="../embeddings/oleObject214.bin"/><Relationship Id="rId14" Type="http://schemas.openxmlformats.org/officeDocument/2006/relationships/image" Target="../media/image173.wmf"/></Relationships>
</file>

<file path=ppt/slides/_rels/slide84.x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notesSlide" Target="../notesSlides/notesSlide84.xml"/><Relationship Id="rId7" Type="http://schemas.openxmlformats.org/officeDocument/2006/relationships/oleObject" Target="../embeddings/oleObject218.bin"/><Relationship Id="rId2" Type="http://schemas.openxmlformats.org/officeDocument/2006/relationships/slideLayout" Target="../slideLayouts/slideLayout12.xml"/><Relationship Id="rId1" Type="http://schemas.openxmlformats.org/officeDocument/2006/relationships/vmlDrawing" Target="../drawings/vmlDrawing66.vml"/><Relationship Id="rId6" Type="http://schemas.openxmlformats.org/officeDocument/2006/relationships/image" Target="../media/image137.wmf"/><Relationship Id="rId5" Type="http://schemas.openxmlformats.org/officeDocument/2006/relationships/oleObject" Target="../embeddings/oleObject217.bin"/><Relationship Id="rId10" Type="http://schemas.openxmlformats.org/officeDocument/2006/relationships/image" Target="../media/image175.wmf"/><Relationship Id="rId4" Type="http://schemas.openxmlformats.org/officeDocument/2006/relationships/image" Target="../media/image4.png"/><Relationship Id="rId9" Type="http://schemas.openxmlformats.org/officeDocument/2006/relationships/oleObject" Target="../embeddings/oleObject219.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221.bin"/><Relationship Id="rId3" Type="http://schemas.openxmlformats.org/officeDocument/2006/relationships/notesSlide" Target="../notesSlides/notesSlide85.xml"/><Relationship Id="rId7" Type="http://schemas.openxmlformats.org/officeDocument/2006/relationships/image" Target="../media/image177.png"/><Relationship Id="rId2" Type="http://schemas.openxmlformats.org/officeDocument/2006/relationships/slideLayout" Target="../slideLayouts/slideLayout12.xml"/><Relationship Id="rId1" Type="http://schemas.openxmlformats.org/officeDocument/2006/relationships/vmlDrawing" Target="../drawings/vmlDrawing67.vml"/><Relationship Id="rId6" Type="http://schemas.openxmlformats.org/officeDocument/2006/relationships/image" Target="../media/image137.wmf"/><Relationship Id="rId5" Type="http://schemas.openxmlformats.org/officeDocument/2006/relationships/oleObject" Target="../embeddings/oleObject220.bin"/><Relationship Id="rId4" Type="http://schemas.openxmlformats.org/officeDocument/2006/relationships/image" Target="../media/image4.png"/><Relationship Id="rId9" Type="http://schemas.openxmlformats.org/officeDocument/2006/relationships/image" Target="../media/image176.wmf"/></Relationships>
</file>

<file path=ppt/slides/_rels/slide86.xml.rels><?xml version="1.0" encoding="UTF-8" standalone="yes"?>
<Relationships xmlns="http://schemas.openxmlformats.org/package/2006/relationships"><Relationship Id="rId8" Type="http://schemas.openxmlformats.org/officeDocument/2006/relationships/image" Target="../media/image178.wmf"/><Relationship Id="rId13" Type="http://schemas.openxmlformats.org/officeDocument/2006/relationships/oleObject" Target="../embeddings/oleObject226.bin"/><Relationship Id="rId3" Type="http://schemas.openxmlformats.org/officeDocument/2006/relationships/notesSlide" Target="../notesSlides/notesSlide86.xml"/><Relationship Id="rId7" Type="http://schemas.openxmlformats.org/officeDocument/2006/relationships/oleObject" Target="../embeddings/oleObject223.bin"/><Relationship Id="rId12" Type="http://schemas.openxmlformats.org/officeDocument/2006/relationships/image" Target="../media/image180.wmf"/><Relationship Id="rId2" Type="http://schemas.openxmlformats.org/officeDocument/2006/relationships/slideLayout" Target="../slideLayouts/slideLayout12.xml"/><Relationship Id="rId16" Type="http://schemas.openxmlformats.org/officeDocument/2006/relationships/image" Target="../media/image182.wmf"/><Relationship Id="rId1" Type="http://schemas.openxmlformats.org/officeDocument/2006/relationships/vmlDrawing" Target="../drawings/vmlDrawing68.vml"/><Relationship Id="rId6" Type="http://schemas.openxmlformats.org/officeDocument/2006/relationships/image" Target="../media/image137.wmf"/><Relationship Id="rId11" Type="http://schemas.openxmlformats.org/officeDocument/2006/relationships/oleObject" Target="../embeddings/oleObject225.bin"/><Relationship Id="rId5" Type="http://schemas.openxmlformats.org/officeDocument/2006/relationships/oleObject" Target="../embeddings/oleObject222.bin"/><Relationship Id="rId15" Type="http://schemas.openxmlformats.org/officeDocument/2006/relationships/oleObject" Target="../embeddings/oleObject227.bin"/><Relationship Id="rId10" Type="http://schemas.openxmlformats.org/officeDocument/2006/relationships/image" Target="../media/image179.wmf"/><Relationship Id="rId4" Type="http://schemas.openxmlformats.org/officeDocument/2006/relationships/image" Target="../media/image4.png"/><Relationship Id="rId9" Type="http://schemas.openxmlformats.org/officeDocument/2006/relationships/oleObject" Target="../embeddings/oleObject224.bin"/><Relationship Id="rId14" Type="http://schemas.openxmlformats.org/officeDocument/2006/relationships/image" Target="../media/image181.wmf"/></Relationships>
</file>

<file path=ppt/slides/_rels/slide87.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232.bin"/><Relationship Id="rId18" Type="http://schemas.openxmlformats.org/officeDocument/2006/relationships/image" Target="../media/image187.wmf"/><Relationship Id="rId3" Type="http://schemas.openxmlformats.org/officeDocument/2006/relationships/notesSlide" Target="../notesSlides/notesSlide87.xml"/><Relationship Id="rId7" Type="http://schemas.openxmlformats.org/officeDocument/2006/relationships/oleObject" Target="../embeddings/oleObject229.bin"/><Relationship Id="rId12" Type="http://schemas.openxmlformats.org/officeDocument/2006/relationships/image" Target="../media/image184.wmf"/><Relationship Id="rId17" Type="http://schemas.openxmlformats.org/officeDocument/2006/relationships/oleObject" Target="../embeddings/oleObject234.bin"/><Relationship Id="rId2" Type="http://schemas.openxmlformats.org/officeDocument/2006/relationships/slideLayout" Target="../slideLayouts/slideLayout12.xml"/><Relationship Id="rId16" Type="http://schemas.openxmlformats.org/officeDocument/2006/relationships/image" Target="../media/image186.wmf"/><Relationship Id="rId1" Type="http://schemas.openxmlformats.org/officeDocument/2006/relationships/vmlDrawing" Target="../drawings/vmlDrawing69.vml"/><Relationship Id="rId6" Type="http://schemas.openxmlformats.org/officeDocument/2006/relationships/image" Target="../media/image137.wmf"/><Relationship Id="rId11" Type="http://schemas.openxmlformats.org/officeDocument/2006/relationships/oleObject" Target="../embeddings/oleObject231.bin"/><Relationship Id="rId5" Type="http://schemas.openxmlformats.org/officeDocument/2006/relationships/oleObject" Target="../embeddings/oleObject228.bin"/><Relationship Id="rId15" Type="http://schemas.openxmlformats.org/officeDocument/2006/relationships/oleObject" Target="../embeddings/oleObject233.bin"/><Relationship Id="rId10" Type="http://schemas.openxmlformats.org/officeDocument/2006/relationships/image" Target="../media/image183.wmf"/><Relationship Id="rId4" Type="http://schemas.openxmlformats.org/officeDocument/2006/relationships/image" Target="../media/image4.png"/><Relationship Id="rId9" Type="http://schemas.openxmlformats.org/officeDocument/2006/relationships/oleObject" Target="../embeddings/oleObject230.bin"/><Relationship Id="rId14" Type="http://schemas.openxmlformats.org/officeDocument/2006/relationships/image" Target="../media/image185.wmf"/></Relationships>
</file>

<file path=ppt/slides/_rels/slide8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189.wmf"/><Relationship Id="rId3" Type="http://schemas.openxmlformats.org/officeDocument/2006/relationships/notesSlide" Target="../notesSlides/notesSlide88.xml"/><Relationship Id="rId7" Type="http://schemas.openxmlformats.org/officeDocument/2006/relationships/oleObject" Target="../embeddings/oleObject236.bin"/><Relationship Id="rId12" Type="http://schemas.openxmlformats.org/officeDocument/2006/relationships/oleObject" Target="../embeddings/oleObject238.bin"/><Relationship Id="rId2" Type="http://schemas.openxmlformats.org/officeDocument/2006/relationships/slideLayout" Target="../slideLayouts/slideLayout12.xml"/><Relationship Id="rId1" Type="http://schemas.openxmlformats.org/officeDocument/2006/relationships/vmlDrawing" Target="../drawings/vmlDrawing70.vml"/><Relationship Id="rId6" Type="http://schemas.openxmlformats.org/officeDocument/2006/relationships/image" Target="../media/image137.wmf"/><Relationship Id="rId11" Type="http://schemas.openxmlformats.org/officeDocument/2006/relationships/image" Target="../media/image188.wmf"/><Relationship Id="rId5" Type="http://schemas.openxmlformats.org/officeDocument/2006/relationships/oleObject" Target="../embeddings/oleObject235.bin"/><Relationship Id="rId10" Type="http://schemas.openxmlformats.org/officeDocument/2006/relationships/oleObject" Target="../embeddings/oleObject237.bin"/><Relationship Id="rId4" Type="http://schemas.openxmlformats.org/officeDocument/2006/relationships/image" Target="../media/image4.png"/><Relationship Id="rId9" Type="http://schemas.openxmlformats.org/officeDocument/2006/relationships/image" Target="../media/image190.png"/></Relationships>
</file>

<file path=ppt/slides/_rels/slide89.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243.bin"/><Relationship Id="rId18" Type="http://schemas.openxmlformats.org/officeDocument/2006/relationships/image" Target="../media/image195.wmf"/><Relationship Id="rId3" Type="http://schemas.openxmlformats.org/officeDocument/2006/relationships/notesSlide" Target="../notesSlides/notesSlide89.xml"/><Relationship Id="rId7" Type="http://schemas.openxmlformats.org/officeDocument/2006/relationships/oleObject" Target="../embeddings/oleObject240.bin"/><Relationship Id="rId12" Type="http://schemas.openxmlformats.org/officeDocument/2006/relationships/image" Target="../media/image192.wmf"/><Relationship Id="rId17" Type="http://schemas.openxmlformats.org/officeDocument/2006/relationships/oleObject" Target="../embeddings/oleObject245.bin"/><Relationship Id="rId2" Type="http://schemas.openxmlformats.org/officeDocument/2006/relationships/slideLayout" Target="../slideLayouts/slideLayout12.xml"/><Relationship Id="rId16" Type="http://schemas.openxmlformats.org/officeDocument/2006/relationships/image" Target="../media/image194.wmf"/><Relationship Id="rId1" Type="http://schemas.openxmlformats.org/officeDocument/2006/relationships/vmlDrawing" Target="../drawings/vmlDrawing71.vml"/><Relationship Id="rId6" Type="http://schemas.openxmlformats.org/officeDocument/2006/relationships/image" Target="../media/image137.wmf"/><Relationship Id="rId11" Type="http://schemas.openxmlformats.org/officeDocument/2006/relationships/oleObject" Target="../embeddings/oleObject242.bin"/><Relationship Id="rId5" Type="http://schemas.openxmlformats.org/officeDocument/2006/relationships/oleObject" Target="../embeddings/oleObject239.bin"/><Relationship Id="rId15" Type="http://schemas.openxmlformats.org/officeDocument/2006/relationships/oleObject" Target="../embeddings/oleObject244.bin"/><Relationship Id="rId10" Type="http://schemas.openxmlformats.org/officeDocument/2006/relationships/image" Target="../media/image191.wmf"/><Relationship Id="rId4" Type="http://schemas.openxmlformats.org/officeDocument/2006/relationships/image" Target="../media/image4.png"/><Relationship Id="rId9" Type="http://schemas.openxmlformats.org/officeDocument/2006/relationships/oleObject" Target="../embeddings/oleObject241.bin"/><Relationship Id="rId14" Type="http://schemas.openxmlformats.org/officeDocument/2006/relationships/image" Target="../media/image193.w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90.xml"/><Relationship Id="rId7" Type="http://schemas.openxmlformats.org/officeDocument/2006/relationships/oleObject" Target="../embeddings/oleObject247.bin"/><Relationship Id="rId2" Type="http://schemas.openxmlformats.org/officeDocument/2006/relationships/slideLayout" Target="../slideLayouts/slideLayout12.xml"/><Relationship Id="rId1" Type="http://schemas.openxmlformats.org/officeDocument/2006/relationships/vmlDrawing" Target="../drawings/vmlDrawing72.vml"/><Relationship Id="rId6" Type="http://schemas.openxmlformats.org/officeDocument/2006/relationships/image" Target="../media/image137.wmf"/><Relationship Id="rId5" Type="http://schemas.openxmlformats.org/officeDocument/2006/relationships/oleObject" Target="../embeddings/oleObject246.bin"/><Relationship Id="rId10" Type="http://schemas.openxmlformats.org/officeDocument/2006/relationships/image" Target="../media/image196.wmf"/><Relationship Id="rId4" Type="http://schemas.openxmlformats.org/officeDocument/2006/relationships/image" Target="../media/image4.png"/><Relationship Id="rId9" Type="http://schemas.openxmlformats.org/officeDocument/2006/relationships/oleObject" Target="../embeddings/oleObject248.bin"/></Relationships>
</file>

<file path=ppt/slides/_rels/slide91.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253.bin"/><Relationship Id="rId3" Type="http://schemas.openxmlformats.org/officeDocument/2006/relationships/notesSlide" Target="../notesSlides/notesSlide91.xml"/><Relationship Id="rId7" Type="http://schemas.openxmlformats.org/officeDocument/2006/relationships/oleObject" Target="../embeddings/oleObject250.bin"/><Relationship Id="rId12" Type="http://schemas.openxmlformats.org/officeDocument/2006/relationships/image" Target="../media/image198.wmf"/><Relationship Id="rId2" Type="http://schemas.openxmlformats.org/officeDocument/2006/relationships/slideLayout" Target="../slideLayouts/slideLayout12.xml"/><Relationship Id="rId1" Type="http://schemas.openxmlformats.org/officeDocument/2006/relationships/vmlDrawing" Target="../drawings/vmlDrawing73.vml"/><Relationship Id="rId6" Type="http://schemas.openxmlformats.org/officeDocument/2006/relationships/image" Target="../media/image137.wmf"/><Relationship Id="rId11" Type="http://schemas.openxmlformats.org/officeDocument/2006/relationships/oleObject" Target="../embeddings/oleObject252.bin"/><Relationship Id="rId5" Type="http://schemas.openxmlformats.org/officeDocument/2006/relationships/oleObject" Target="../embeddings/oleObject249.bin"/><Relationship Id="rId10" Type="http://schemas.openxmlformats.org/officeDocument/2006/relationships/image" Target="../media/image197.wmf"/><Relationship Id="rId4" Type="http://schemas.openxmlformats.org/officeDocument/2006/relationships/image" Target="../media/image4.png"/><Relationship Id="rId9" Type="http://schemas.openxmlformats.org/officeDocument/2006/relationships/oleObject" Target="../embeddings/oleObject251.bin"/><Relationship Id="rId14" Type="http://schemas.openxmlformats.org/officeDocument/2006/relationships/image" Target="../media/image199.wmf"/></Relationships>
</file>

<file path=ppt/slides/_rels/slide92.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258.bin"/><Relationship Id="rId18" Type="http://schemas.openxmlformats.org/officeDocument/2006/relationships/oleObject" Target="../embeddings/oleObject261.bin"/><Relationship Id="rId3" Type="http://schemas.openxmlformats.org/officeDocument/2006/relationships/notesSlide" Target="../notesSlides/notesSlide92.xml"/><Relationship Id="rId21" Type="http://schemas.openxmlformats.org/officeDocument/2006/relationships/image" Target="../media/image205.wmf"/><Relationship Id="rId7" Type="http://schemas.openxmlformats.org/officeDocument/2006/relationships/oleObject" Target="../embeddings/oleObject255.bin"/><Relationship Id="rId12" Type="http://schemas.openxmlformats.org/officeDocument/2006/relationships/image" Target="../media/image201.emf"/><Relationship Id="rId17" Type="http://schemas.openxmlformats.org/officeDocument/2006/relationships/image" Target="../media/image203.wmf"/><Relationship Id="rId2" Type="http://schemas.openxmlformats.org/officeDocument/2006/relationships/slideLayout" Target="../slideLayouts/slideLayout12.xml"/><Relationship Id="rId16" Type="http://schemas.openxmlformats.org/officeDocument/2006/relationships/oleObject" Target="../embeddings/oleObject260.bin"/><Relationship Id="rId20" Type="http://schemas.openxmlformats.org/officeDocument/2006/relationships/oleObject" Target="../embeddings/oleObject262.bin"/><Relationship Id="rId1" Type="http://schemas.openxmlformats.org/officeDocument/2006/relationships/vmlDrawing" Target="../drawings/vmlDrawing74.vml"/><Relationship Id="rId6" Type="http://schemas.openxmlformats.org/officeDocument/2006/relationships/image" Target="../media/image137.wmf"/><Relationship Id="rId11" Type="http://schemas.openxmlformats.org/officeDocument/2006/relationships/oleObject" Target="../embeddings/oleObject257.bin"/><Relationship Id="rId5" Type="http://schemas.openxmlformats.org/officeDocument/2006/relationships/oleObject" Target="../embeddings/oleObject254.bin"/><Relationship Id="rId15" Type="http://schemas.openxmlformats.org/officeDocument/2006/relationships/image" Target="../media/image202.wmf"/><Relationship Id="rId10" Type="http://schemas.openxmlformats.org/officeDocument/2006/relationships/image" Target="../media/image200.wmf"/><Relationship Id="rId19" Type="http://schemas.openxmlformats.org/officeDocument/2006/relationships/image" Target="../media/image204.wmf"/><Relationship Id="rId4" Type="http://schemas.openxmlformats.org/officeDocument/2006/relationships/image" Target="../media/image4.png"/><Relationship Id="rId9" Type="http://schemas.openxmlformats.org/officeDocument/2006/relationships/oleObject" Target="../embeddings/oleObject256.bin"/><Relationship Id="rId14" Type="http://schemas.openxmlformats.org/officeDocument/2006/relationships/oleObject" Target="../embeddings/oleObject259.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8" Type="http://schemas.openxmlformats.org/officeDocument/2006/relationships/image" Target="../media/image206.wmf"/><Relationship Id="rId3" Type="http://schemas.openxmlformats.org/officeDocument/2006/relationships/notesSlide" Target="../notesSlides/notesSlide94.xml"/><Relationship Id="rId7" Type="http://schemas.openxmlformats.org/officeDocument/2006/relationships/oleObject" Target="../embeddings/oleObject264.bin"/><Relationship Id="rId2" Type="http://schemas.openxmlformats.org/officeDocument/2006/relationships/slideLayout" Target="../slideLayouts/slideLayout12.xml"/><Relationship Id="rId1" Type="http://schemas.openxmlformats.org/officeDocument/2006/relationships/vmlDrawing" Target="../drawings/vmlDrawing75.vml"/><Relationship Id="rId6" Type="http://schemas.openxmlformats.org/officeDocument/2006/relationships/image" Target="../media/image137.wmf"/><Relationship Id="rId5" Type="http://schemas.openxmlformats.org/officeDocument/2006/relationships/oleObject" Target="../embeddings/oleObject263.bin"/><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notesSlide" Target="../notesSlides/notesSlide95.xml"/><Relationship Id="rId7" Type="http://schemas.openxmlformats.org/officeDocument/2006/relationships/oleObject" Target="../embeddings/oleObject266.bin"/><Relationship Id="rId2" Type="http://schemas.openxmlformats.org/officeDocument/2006/relationships/slideLayout" Target="../slideLayouts/slideLayout12.xml"/><Relationship Id="rId1" Type="http://schemas.openxmlformats.org/officeDocument/2006/relationships/vmlDrawing" Target="../drawings/vmlDrawing76.vml"/><Relationship Id="rId6" Type="http://schemas.openxmlformats.org/officeDocument/2006/relationships/image" Target="../media/image137.wmf"/><Relationship Id="rId5" Type="http://schemas.openxmlformats.org/officeDocument/2006/relationships/oleObject" Target="../embeddings/oleObject265.bin"/><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209.wmf"/><Relationship Id="rId3" Type="http://schemas.openxmlformats.org/officeDocument/2006/relationships/notesSlide" Target="../notesSlides/notesSlide96.xml"/><Relationship Id="rId7" Type="http://schemas.openxmlformats.org/officeDocument/2006/relationships/oleObject" Target="../embeddings/oleObject268.bin"/><Relationship Id="rId12" Type="http://schemas.openxmlformats.org/officeDocument/2006/relationships/oleObject" Target="../embeddings/oleObject271.bin"/><Relationship Id="rId17" Type="http://schemas.openxmlformats.org/officeDocument/2006/relationships/image" Target="../media/image211.wmf"/><Relationship Id="rId2" Type="http://schemas.openxmlformats.org/officeDocument/2006/relationships/slideLayout" Target="../slideLayouts/slideLayout12.xml"/><Relationship Id="rId16" Type="http://schemas.openxmlformats.org/officeDocument/2006/relationships/oleObject" Target="../embeddings/oleObject273.bin"/><Relationship Id="rId1" Type="http://schemas.openxmlformats.org/officeDocument/2006/relationships/vmlDrawing" Target="../drawings/vmlDrawing77.vml"/><Relationship Id="rId6" Type="http://schemas.openxmlformats.org/officeDocument/2006/relationships/image" Target="../media/image137.wmf"/><Relationship Id="rId11" Type="http://schemas.openxmlformats.org/officeDocument/2006/relationships/image" Target="../media/image208.wmf"/><Relationship Id="rId5" Type="http://schemas.openxmlformats.org/officeDocument/2006/relationships/oleObject" Target="../embeddings/oleObject267.bin"/><Relationship Id="rId15" Type="http://schemas.openxmlformats.org/officeDocument/2006/relationships/image" Target="../media/image210.wmf"/><Relationship Id="rId10" Type="http://schemas.openxmlformats.org/officeDocument/2006/relationships/oleObject" Target="../embeddings/oleObject270.bin"/><Relationship Id="rId4" Type="http://schemas.openxmlformats.org/officeDocument/2006/relationships/image" Target="../media/image4.png"/><Relationship Id="rId9" Type="http://schemas.openxmlformats.org/officeDocument/2006/relationships/oleObject" Target="../embeddings/oleObject269.bin"/><Relationship Id="rId14" Type="http://schemas.openxmlformats.org/officeDocument/2006/relationships/oleObject" Target="../embeddings/oleObject272.bin"/></Relationships>
</file>

<file path=ppt/slides/_rels/slide97.xml.rels><?xml version="1.0" encoding="UTF-8" standalone="yes"?>
<Relationships xmlns="http://schemas.openxmlformats.org/package/2006/relationships"><Relationship Id="rId8" Type="http://schemas.openxmlformats.org/officeDocument/2006/relationships/image" Target="../media/image212.wmf"/><Relationship Id="rId13" Type="http://schemas.openxmlformats.org/officeDocument/2006/relationships/oleObject" Target="../embeddings/oleObject278.bin"/><Relationship Id="rId18" Type="http://schemas.openxmlformats.org/officeDocument/2006/relationships/image" Target="../media/image217.wmf"/><Relationship Id="rId3" Type="http://schemas.openxmlformats.org/officeDocument/2006/relationships/notesSlide" Target="../notesSlides/notesSlide97.xml"/><Relationship Id="rId7" Type="http://schemas.openxmlformats.org/officeDocument/2006/relationships/oleObject" Target="../embeddings/oleObject275.bin"/><Relationship Id="rId12" Type="http://schemas.openxmlformats.org/officeDocument/2006/relationships/image" Target="../media/image214.wmf"/><Relationship Id="rId17" Type="http://schemas.openxmlformats.org/officeDocument/2006/relationships/oleObject" Target="../embeddings/oleObject280.bin"/><Relationship Id="rId2" Type="http://schemas.openxmlformats.org/officeDocument/2006/relationships/slideLayout" Target="../slideLayouts/slideLayout12.xml"/><Relationship Id="rId16" Type="http://schemas.openxmlformats.org/officeDocument/2006/relationships/image" Target="../media/image216.wmf"/><Relationship Id="rId20" Type="http://schemas.openxmlformats.org/officeDocument/2006/relationships/image" Target="../media/image218.wmf"/><Relationship Id="rId1" Type="http://schemas.openxmlformats.org/officeDocument/2006/relationships/vmlDrawing" Target="../drawings/vmlDrawing78.vml"/><Relationship Id="rId6" Type="http://schemas.openxmlformats.org/officeDocument/2006/relationships/image" Target="../media/image137.wmf"/><Relationship Id="rId11" Type="http://schemas.openxmlformats.org/officeDocument/2006/relationships/oleObject" Target="../embeddings/oleObject277.bin"/><Relationship Id="rId5" Type="http://schemas.openxmlformats.org/officeDocument/2006/relationships/oleObject" Target="../embeddings/oleObject274.bin"/><Relationship Id="rId15" Type="http://schemas.openxmlformats.org/officeDocument/2006/relationships/oleObject" Target="../embeddings/oleObject279.bin"/><Relationship Id="rId10" Type="http://schemas.openxmlformats.org/officeDocument/2006/relationships/image" Target="../media/image213.wmf"/><Relationship Id="rId19" Type="http://schemas.openxmlformats.org/officeDocument/2006/relationships/oleObject" Target="../embeddings/oleObject281.bin"/><Relationship Id="rId4" Type="http://schemas.openxmlformats.org/officeDocument/2006/relationships/image" Target="../media/image4.png"/><Relationship Id="rId9" Type="http://schemas.openxmlformats.org/officeDocument/2006/relationships/oleObject" Target="../embeddings/oleObject276.bin"/><Relationship Id="rId14" Type="http://schemas.openxmlformats.org/officeDocument/2006/relationships/image" Target="../media/image215.wmf"/></Relationships>
</file>

<file path=ppt/slides/_rels/slide98.xml.rels><?xml version="1.0" encoding="UTF-8" standalone="yes"?>
<Relationships xmlns="http://schemas.openxmlformats.org/package/2006/relationships"><Relationship Id="rId8" Type="http://schemas.openxmlformats.org/officeDocument/2006/relationships/image" Target="../media/image219.wmf"/><Relationship Id="rId3" Type="http://schemas.openxmlformats.org/officeDocument/2006/relationships/notesSlide" Target="../notesSlides/notesSlide98.xml"/><Relationship Id="rId7" Type="http://schemas.openxmlformats.org/officeDocument/2006/relationships/oleObject" Target="../embeddings/oleObject283.bin"/><Relationship Id="rId12" Type="http://schemas.openxmlformats.org/officeDocument/2006/relationships/image" Target="../media/image221.wmf"/><Relationship Id="rId2" Type="http://schemas.openxmlformats.org/officeDocument/2006/relationships/slideLayout" Target="../slideLayouts/slideLayout12.xml"/><Relationship Id="rId1" Type="http://schemas.openxmlformats.org/officeDocument/2006/relationships/vmlDrawing" Target="../drawings/vmlDrawing79.vml"/><Relationship Id="rId6" Type="http://schemas.openxmlformats.org/officeDocument/2006/relationships/image" Target="../media/image137.wmf"/><Relationship Id="rId11" Type="http://schemas.openxmlformats.org/officeDocument/2006/relationships/oleObject" Target="../embeddings/oleObject285.bin"/><Relationship Id="rId5" Type="http://schemas.openxmlformats.org/officeDocument/2006/relationships/oleObject" Target="../embeddings/oleObject282.bin"/><Relationship Id="rId10" Type="http://schemas.openxmlformats.org/officeDocument/2006/relationships/image" Target="../media/image220.wmf"/><Relationship Id="rId4" Type="http://schemas.openxmlformats.org/officeDocument/2006/relationships/image" Target="../media/image4.png"/><Relationship Id="rId9" Type="http://schemas.openxmlformats.org/officeDocument/2006/relationships/oleObject" Target="../embeddings/oleObject284.bin"/></Relationships>
</file>

<file path=ppt/slides/_rels/slide99.x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notesSlide" Target="../notesSlides/notesSlide99.xml"/><Relationship Id="rId7" Type="http://schemas.openxmlformats.org/officeDocument/2006/relationships/oleObject" Target="../embeddings/oleObject287.bin"/><Relationship Id="rId12" Type="http://schemas.openxmlformats.org/officeDocument/2006/relationships/image" Target="../media/image224.wmf"/><Relationship Id="rId2" Type="http://schemas.openxmlformats.org/officeDocument/2006/relationships/slideLayout" Target="../slideLayouts/slideLayout12.xml"/><Relationship Id="rId1" Type="http://schemas.openxmlformats.org/officeDocument/2006/relationships/vmlDrawing" Target="../drawings/vmlDrawing80.vml"/><Relationship Id="rId6" Type="http://schemas.openxmlformats.org/officeDocument/2006/relationships/image" Target="../media/image137.wmf"/><Relationship Id="rId11" Type="http://schemas.openxmlformats.org/officeDocument/2006/relationships/oleObject" Target="../embeddings/oleObject289.bin"/><Relationship Id="rId5" Type="http://schemas.openxmlformats.org/officeDocument/2006/relationships/oleObject" Target="../embeddings/oleObject286.bin"/><Relationship Id="rId10" Type="http://schemas.openxmlformats.org/officeDocument/2006/relationships/image" Target="../media/image223.wmf"/><Relationship Id="rId4" Type="http://schemas.openxmlformats.org/officeDocument/2006/relationships/image" Target="../media/image4.png"/><Relationship Id="rId9" Type="http://schemas.openxmlformats.org/officeDocument/2006/relationships/oleObject" Target="../embeddings/oleObject288.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文本框 28"/>
          <p:cNvSpPr txBox="1"/>
          <p:nvPr/>
        </p:nvSpPr>
        <p:spPr>
          <a:xfrm>
            <a:off x="1259632" y="2283718"/>
            <a:ext cx="6541523" cy="623248"/>
          </a:xfrm>
          <a:prstGeom prst="rect">
            <a:avLst/>
          </a:prstGeom>
          <a:noFill/>
        </p:spPr>
        <p:txBody>
          <a:bodyPr wrap="square" lIns="68580" tIns="34290" rIns="68580" bIns="34290"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第</a:t>
            </a:r>
            <a:r>
              <a:rPr lang="en-US" altLang="zh-CN" sz="3600" b="1" dirty="0">
                <a:solidFill>
                  <a:schemeClr val="bg1"/>
                </a:solidFill>
                <a:latin typeface="微软雅黑" panose="020B0503020204020204" pitchFamily="34" charset="-122"/>
                <a:ea typeface="微软雅黑" panose="020B0503020204020204" pitchFamily="34" charset="-122"/>
              </a:rPr>
              <a:t>1</a:t>
            </a:r>
            <a:r>
              <a:rPr lang="zh-CN" altLang="en-US" sz="3600" b="1" dirty="0">
                <a:solidFill>
                  <a:schemeClr val="bg1"/>
                </a:solidFill>
                <a:latin typeface="微软雅黑" panose="020B0503020204020204" pitchFamily="34" charset="-122"/>
                <a:ea typeface="微软雅黑" panose="020B0503020204020204" pitchFamily="34" charset="-122"/>
              </a:rPr>
              <a:t>章 控制系统的状态空间描述</a:t>
            </a:r>
          </a:p>
        </p:txBody>
      </p:sp>
      <p:sp>
        <p:nvSpPr>
          <p:cNvPr id="31" name="等腰三角形 26"/>
          <p:cNvSpPr/>
          <p:nvPr/>
        </p:nvSpPr>
        <p:spPr>
          <a:xfrm>
            <a:off x="1115616" y="4011910"/>
            <a:ext cx="851351" cy="50664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Lst>
            <a:ahLst/>
            <a:cxnLst>
              <a:cxn ang="0">
                <a:pos x="connsiteX0-1" y="connsiteY0-2"/>
              </a:cxn>
              <a:cxn ang="0">
                <a:pos x="connsiteX1-3" y="connsiteY1-4"/>
              </a:cxn>
              <a:cxn ang="0">
                <a:pos x="connsiteX2-5" y="connsiteY2-6"/>
              </a:cxn>
              <a:cxn ang="0">
                <a:pos x="connsiteX3-7" y="connsiteY3-8"/>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等腰三角形 26"/>
          <p:cNvSpPr/>
          <p:nvPr/>
        </p:nvSpPr>
        <p:spPr>
          <a:xfrm rot="5400000">
            <a:off x="265949" y="3103290"/>
            <a:ext cx="531270" cy="601918"/>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 name="connsiteX0-17" fmla="*/ 369815 w 1135134"/>
              <a:gd name="connsiteY0-18" fmla="*/ 675524 h 675524"/>
              <a:gd name="connsiteX1-19" fmla="*/ 0 w 1135134"/>
              <a:gd name="connsiteY1-20" fmla="*/ 0 h 675524"/>
              <a:gd name="connsiteX2-21" fmla="*/ 1135134 w 1135134"/>
              <a:gd name="connsiteY2-22" fmla="*/ 391312 h 675524"/>
              <a:gd name="connsiteX3-23" fmla="*/ 369815 w 1135134"/>
              <a:gd name="connsiteY3-24" fmla="*/ 675524 h 675524"/>
              <a:gd name="connsiteX0-25" fmla="*/ 369815 w 1199659"/>
              <a:gd name="connsiteY0-26" fmla="*/ 675524 h 1359189"/>
              <a:gd name="connsiteX1-27" fmla="*/ 0 w 1199659"/>
              <a:gd name="connsiteY1-28" fmla="*/ 0 h 1359189"/>
              <a:gd name="connsiteX2-29" fmla="*/ 1199659 w 1199659"/>
              <a:gd name="connsiteY2-30" fmla="*/ 1359189 h 1359189"/>
              <a:gd name="connsiteX3-31" fmla="*/ 369815 w 1199659"/>
              <a:gd name="connsiteY3-32" fmla="*/ 675524 h 1359189"/>
            </a:gdLst>
            <a:ahLst/>
            <a:cxnLst>
              <a:cxn ang="0">
                <a:pos x="connsiteX0-1" y="connsiteY0-2"/>
              </a:cxn>
              <a:cxn ang="0">
                <a:pos x="connsiteX1-3" y="connsiteY1-4"/>
              </a:cxn>
              <a:cxn ang="0">
                <a:pos x="connsiteX2-5" y="connsiteY2-6"/>
              </a:cxn>
              <a:cxn ang="0">
                <a:pos x="connsiteX3-7" y="connsiteY3-8"/>
              </a:cxn>
            </a:cxnLst>
            <a:rect l="l" t="t" r="r" b="b"/>
            <a:pathLst>
              <a:path w="1199659" h="1359189">
                <a:moveTo>
                  <a:pt x="369815" y="675524"/>
                </a:moveTo>
                <a:lnTo>
                  <a:pt x="0" y="0"/>
                </a:lnTo>
                <a:lnTo>
                  <a:pt x="1199659" y="1359189"/>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等腰三角形 26"/>
          <p:cNvSpPr/>
          <p:nvPr/>
        </p:nvSpPr>
        <p:spPr>
          <a:xfrm rot="8958318">
            <a:off x="1313552" y="3687514"/>
            <a:ext cx="207867" cy="12370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Lst>
            <a:ahLst/>
            <a:cxnLst>
              <a:cxn ang="0">
                <a:pos x="connsiteX0-1" y="connsiteY0-2"/>
              </a:cxn>
              <a:cxn ang="0">
                <a:pos x="connsiteX1-3" y="connsiteY1-4"/>
              </a:cxn>
              <a:cxn ang="0">
                <a:pos x="connsiteX2-5" y="connsiteY2-6"/>
              </a:cxn>
              <a:cxn ang="0">
                <a:pos x="connsiteX3-7" y="connsiteY3-8"/>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477962"/>
            <a:ext cx="1131590" cy="1131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1.1</a:t>
            </a:r>
            <a:r>
              <a:rPr lang="zh-CN" altLang="en-US" sz="1765" b="1" dirty="0">
                <a:solidFill>
                  <a:srgbClr val="112F70"/>
                </a:solidFill>
                <a:latin typeface="微软雅黑" panose="020B0503020204020204" pitchFamily="34" charset="-122"/>
                <a:ea typeface="微软雅黑" panose="020B0503020204020204" pitchFamily="34" charset="-122"/>
                <a:sym typeface="+mn-ea"/>
              </a:rPr>
              <a:t>状态空间描述的基本概念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1" y="689970"/>
            <a:ext cx="8609499" cy="3884140"/>
          </a:xfrm>
          <a:prstGeom prst="rect">
            <a:avLst/>
          </a:prstGeom>
          <a:noFill/>
        </p:spPr>
        <p:txBody>
          <a:bodyPr wrap="square">
            <a:spAutoFit/>
          </a:bodyPr>
          <a:lstStyle/>
          <a:p>
            <a:pPr>
              <a:lnSpc>
                <a:spcPct val="110000"/>
              </a:lnSpc>
            </a:pPr>
            <a:r>
              <a:rPr lang="en-US" altLang="zh-CN" sz="2800" dirty="0">
                <a:solidFill>
                  <a:srgbClr val="C00000"/>
                </a:solidFill>
                <a:latin typeface="宋体" panose="02010600030101010101" pitchFamily="2" charset="-122"/>
              </a:rPr>
              <a:t>3.</a:t>
            </a:r>
            <a:r>
              <a:rPr lang="zh-CN" altLang="en-US" sz="2800" dirty="0">
                <a:solidFill>
                  <a:srgbClr val="C00000"/>
                </a:solidFill>
                <a:latin typeface="宋体" panose="02010600030101010101" pitchFamily="2" charset="-122"/>
              </a:rPr>
              <a:t>状态向量</a:t>
            </a:r>
          </a:p>
          <a:p>
            <a:pPr>
              <a:lnSpc>
                <a:spcPct val="110000"/>
              </a:lnSpc>
            </a:pPr>
            <a:r>
              <a:rPr lang="zh-CN" altLang="en-US" sz="2800" dirty="0">
                <a:solidFill>
                  <a:sysClr val="windowText" lastClr="000000"/>
                </a:solidFill>
                <a:latin typeface="宋体" panose="02010600030101010101" pitchFamily="2" charset="-122"/>
              </a:rPr>
              <a:t>    若完全描述一个给定系统的动态行为需要</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个状态变量，记为</a:t>
            </a:r>
            <a:r>
              <a:rPr lang="en-US" altLang="zh-CN" sz="2800"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sz="2800" baseline="-25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sz="2800" dirty="0">
                <a:solidFill>
                  <a:sysClr val="windowText" lastClr="000000"/>
                </a:solidFill>
                <a:latin typeface="宋体" panose="02010600030101010101" pitchFamily="2" charset="-122"/>
              </a:rPr>
              <a:t>、</a:t>
            </a:r>
            <a:r>
              <a:rPr lang="en-US" altLang="zh-CN" sz="2800" i="1" dirty="0">
                <a:solidFill>
                  <a:sysClr val="windowText" lastClr="000000"/>
                </a:solidFill>
                <a:latin typeface="Times New Roman" panose="02020603050405020304" pitchFamily="18" charset="0"/>
                <a:cs typeface="Times New Roman" panose="02020603050405020304" pitchFamily="18" charset="0"/>
              </a:rPr>
              <a:t> x</a:t>
            </a:r>
            <a:r>
              <a:rPr lang="en-US" altLang="zh-CN" sz="2800" baseline="-25000" dirty="0">
                <a:solidFill>
                  <a:sysClr val="windowText" lastClr="000000"/>
                </a:solidFill>
                <a:latin typeface="Times New Roman" panose="02020603050405020304" pitchFamily="18" charset="0"/>
                <a:cs typeface="Times New Roman" panose="02020603050405020304" pitchFamily="18" charset="0"/>
              </a:rPr>
              <a:t>2</a:t>
            </a:r>
            <a:r>
              <a:rPr lang="en-US" altLang="zh-CN" sz="2800" dirty="0">
                <a:solidFill>
                  <a:sysClr val="windowText" lastClr="000000"/>
                </a:solidFill>
                <a:latin typeface="Times New Roman" panose="02020603050405020304" pitchFamily="18" charset="0"/>
                <a:cs typeface="Times New Roman" panose="02020603050405020304" pitchFamily="18" charset="0"/>
              </a:rPr>
              <a:t>(t) </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a:t>
            </a:r>
            <a:r>
              <a:rPr lang="zh-CN" altLang="en-US" sz="2800" dirty="0">
                <a:solidFill>
                  <a:sysClr val="windowText" lastClr="000000"/>
                </a:solidFill>
                <a:latin typeface="宋体" panose="02010600030101010101" pitchFamily="2" charset="-122"/>
              </a:rPr>
              <a:t>、</a:t>
            </a:r>
            <a:r>
              <a:rPr lang="en-US" altLang="zh-CN" sz="2800" i="1" dirty="0">
                <a:solidFill>
                  <a:sysClr val="windowText" lastClr="000000"/>
                </a:solidFill>
                <a:latin typeface="Times New Roman" panose="02020603050405020304" pitchFamily="18" charset="0"/>
                <a:cs typeface="Times New Roman" panose="02020603050405020304" pitchFamily="18" charset="0"/>
              </a:rPr>
              <a:t> </a:t>
            </a:r>
            <a:r>
              <a:rPr lang="en-US" altLang="zh-CN" sz="2800" i="1" dirty="0" err="1">
                <a:solidFill>
                  <a:sysClr val="windowText" lastClr="000000"/>
                </a:solidFill>
                <a:latin typeface="Times New Roman" panose="02020603050405020304" pitchFamily="18" charset="0"/>
                <a:cs typeface="Times New Roman" panose="02020603050405020304" pitchFamily="18" charset="0"/>
              </a:rPr>
              <a:t>x</a:t>
            </a:r>
            <a:r>
              <a:rPr lang="en-US" altLang="zh-CN" sz="2800" baseline="-25000" dirty="0" err="1">
                <a:solidFill>
                  <a:sysClr val="windowText" lastClr="000000"/>
                </a:solidFill>
                <a:latin typeface="Times New Roman" panose="02020603050405020304" pitchFamily="18" charset="0"/>
                <a:cs typeface="Times New Roman" panose="02020603050405020304" pitchFamily="18" charset="0"/>
              </a:rPr>
              <a:t>n</a:t>
            </a:r>
            <a:r>
              <a:rPr lang="en-US" altLang="zh-CN" sz="2800" dirty="0">
                <a:solidFill>
                  <a:sysClr val="windowText" lastClr="000000"/>
                </a:solidFill>
                <a:latin typeface="Times New Roman" panose="02020603050405020304" pitchFamily="18" charset="0"/>
                <a:cs typeface="Times New Roman" panose="02020603050405020304" pitchFamily="18" charset="0"/>
              </a:rPr>
              <a:t>(t) </a:t>
            </a:r>
            <a:r>
              <a:rPr lang="zh-CN" altLang="en-US" sz="2800" dirty="0">
                <a:solidFill>
                  <a:sysClr val="windowText" lastClr="000000"/>
                </a:solidFill>
                <a:latin typeface="宋体" panose="02010600030101010101" pitchFamily="2" charset="-122"/>
              </a:rPr>
              <a:t>，将这些状态变量看成向量</a:t>
            </a:r>
            <a:r>
              <a:rPr lang="en-US" altLang="zh-CN" sz="2800" i="1" dirty="0">
                <a:solidFill>
                  <a:sysClr val="windowText" lastClr="000000"/>
                </a:solidFill>
                <a:latin typeface="Times New Roman" panose="02020603050405020304" pitchFamily="18" charset="0"/>
                <a:cs typeface="Times New Roman" panose="02020603050405020304" pitchFamily="18" charset="0"/>
              </a:rPr>
              <a:t>x</a:t>
            </a:r>
            <a:r>
              <a:rPr lang="en-US" altLang="zh-CN" sz="2800" dirty="0">
                <a:solidFill>
                  <a:sysClr val="windowText" lastClr="000000"/>
                </a:solidFill>
                <a:latin typeface="Times New Roman" panose="02020603050405020304" pitchFamily="18" charset="0"/>
                <a:cs typeface="Times New Roman" panose="02020603050405020304" pitchFamily="18" charset="0"/>
              </a:rPr>
              <a:t>(t)</a:t>
            </a:r>
            <a:r>
              <a:rPr lang="zh-CN" altLang="en-US" sz="2800" dirty="0">
                <a:solidFill>
                  <a:sysClr val="windowText" lastClr="000000"/>
                </a:solidFill>
                <a:latin typeface="宋体" panose="02010600030101010101" pitchFamily="2" charset="-122"/>
              </a:rPr>
              <a:t>的分量，则向量</a:t>
            </a:r>
            <a:r>
              <a:rPr lang="en-US" altLang="zh-CN" sz="2800" i="1" dirty="0">
                <a:solidFill>
                  <a:sysClr val="windowText" lastClr="000000"/>
                </a:solidFill>
                <a:latin typeface="Times New Roman" panose="02020603050405020304" pitchFamily="18" charset="0"/>
                <a:cs typeface="Times New Roman" panose="02020603050405020304" pitchFamily="18" charset="0"/>
              </a:rPr>
              <a:t>x</a:t>
            </a:r>
            <a:r>
              <a:rPr lang="en-US" altLang="zh-CN" sz="2800" dirty="0">
                <a:solidFill>
                  <a:sysClr val="windowText" lastClr="000000"/>
                </a:solidFill>
                <a:latin typeface="Times New Roman" panose="02020603050405020304" pitchFamily="18" charset="0"/>
                <a:cs typeface="Times New Roman" panose="02020603050405020304" pitchFamily="18" charset="0"/>
              </a:rPr>
              <a:t>(t)</a:t>
            </a:r>
            <a:r>
              <a:rPr lang="zh-CN" altLang="en-US" sz="2800" dirty="0">
                <a:solidFill>
                  <a:sysClr val="windowText" lastClr="000000"/>
                </a:solidFill>
                <a:latin typeface="宋体" panose="02010600030101010101" pitchFamily="2" charset="-122"/>
              </a:rPr>
              <a:t>称为系统的状态向量。</a:t>
            </a:r>
            <a:endParaRPr lang="en-US" altLang="zh-CN" sz="2800" dirty="0">
              <a:solidFill>
                <a:sysClr val="windowText" lastClr="000000"/>
              </a:solidFill>
              <a:latin typeface="宋体" panose="02010600030101010101" pitchFamily="2" charset="-122"/>
            </a:endParaRPr>
          </a:p>
          <a:p>
            <a:pPr>
              <a:lnSpc>
                <a:spcPct val="110000"/>
              </a:lnSpc>
            </a:pPr>
            <a:r>
              <a:rPr lang="en-US" altLang="zh-CN" sz="2800" dirty="0">
                <a:solidFill>
                  <a:srgbClr val="C00000"/>
                </a:solidFill>
                <a:latin typeface="宋体" panose="02010600030101010101" pitchFamily="2" charset="-122"/>
              </a:rPr>
              <a:t>4.</a:t>
            </a:r>
            <a:r>
              <a:rPr lang="zh-CN" altLang="en-US" sz="2800" dirty="0">
                <a:solidFill>
                  <a:srgbClr val="C00000"/>
                </a:solidFill>
                <a:latin typeface="宋体" panose="02010600030101010101" pitchFamily="2" charset="-122"/>
              </a:rPr>
              <a:t>状态空间</a:t>
            </a:r>
          </a:p>
          <a:p>
            <a:pPr>
              <a:lnSpc>
                <a:spcPct val="110000"/>
              </a:lnSpc>
            </a:pPr>
            <a:r>
              <a:rPr lang="zh-CN" altLang="en-US" sz="2800" dirty="0">
                <a:solidFill>
                  <a:sysClr val="windowText" lastClr="000000"/>
                </a:solidFill>
                <a:latin typeface="宋体" panose="02010600030101010101" pitchFamily="2" charset="-122"/>
              </a:rPr>
              <a:t>    以状态向量</a:t>
            </a:r>
            <a:r>
              <a:rPr lang="en-US" altLang="zh-CN" sz="2800" i="1" dirty="0">
                <a:solidFill>
                  <a:sysClr val="windowText" lastClr="000000"/>
                </a:solidFill>
                <a:latin typeface="Times New Roman" panose="02020603050405020304" pitchFamily="18" charset="0"/>
                <a:cs typeface="Times New Roman" panose="02020603050405020304" pitchFamily="18" charset="0"/>
              </a:rPr>
              <a:t>x</a:t>
            </a:r>
            <a:r>
              <a:rPr lang="en-US" altLang="zh-CN" sz="2800" dirty="0">
                <a:solidFill>
                  <a:sysClr val="windowText" lastClr="000000"/>
                </a:solidFill>
                <a:latin typeface="Times New Roman" panose="02020603050405020304" pitchFamily="18" charset="0"/>
                <a:cs typeface="Times New Roman" panose="02020603050405020304" pitchFamily="18" charset="0"/>
              </a:rPr>
              <a:t>(t)</a:t>
            </a:r>
            <a:r>
              <a:rPr lang="zh-CN" altLang="en-US" sz="2800" dirty="0">
                <a:solidFill>
                  <a:sysClr val="windowText" lastClr="000000"/>
                </a:solidFill>
                <a:latin typeface="宋体" panose="02010600030101010101" pitchFamily="2" charset="-122"/>
              </a:rPr>
              <a:t>的分量</a:t>
            </a:r>
            <a:r>
              <a:rPr lang="en-US" altLang="zh-CN" sz="2800" i="1" dirty="0">
                <a:solidFill>
                  <a:sysClr val="windowText" lastClr="000000"/>
                </a:solidFill>
                <a:latin typeface="Times New Roman" panose="02020603050405020304" pitchFamily="18" charset="0"/>
                <a:cs typeface="Times New Roman" panose="02020603050405020304" pitchFamily="18" charset="0"/>
              </a:rPr>
              <a:t>x</a:t>
            </a:r>
            <a:r>
              <a:rPr lang="en-US" altLang="zh-CN" sz="2800" baseline="-25000" dirty="0">
                <a:solidFill>
                  <a:sysClr val="windowText" lastClr="000000"/>
                </a:solidFill>
                <a:latin typeface="Times New Roman" panose="02020603050405020304" pitchFamily="18" charset="0"/>
                <a:cs typeface="Times New Roman" panose="02020603050405020304" pitchFamily="18" charset="0"/>
              </a:rPr>
              <a:t>1</a:t>
            </a:r>
            <a:r>
              <a:rPr lang="en-US" altLang="zh-CN" sz="2800" dirty="0">
                <a:solidFill>
                  <a:sysClr val="windowText" lastClr="000000"/>
                </a:solidFill>
                <a:latin typeface="Times New Roman" panose="02020603050405020304" pitchFamily="18" charset="0"/>
                <a:cs typeface="Times New Roman" panose="02020603050405020304" pitchFamily="18" charset="0"/>
              </a:rPr>
              <a:t>(t)</a:t>
            </a:r>
            <a:r>
              <a:rPr lang="zh-CN" altLang="en-US" sz="2800" dirty="0">
                <a:solidFill>
                  <a:sysClr val="windowText" lastClr="000000"/>
                </a:solidFill>
                <a:latin typeface="宋体" panose="02010600030101010101" pitchFamily="2" charset="-122"/>
              </a:rPr>
              <a:t>、</a:t>
            </a:r>
            <a:r>
              <a:rPr lang="en-US" altLang="zh-CN" sz="2800" i="1" dirty="0">
                <a:solidFill>
                  <a:sysClr val="windowText" lastClr="000000"/>
                </a:solidFill>
                <a:latin typeface="Times New Roman" panose="02020603050405020304" pitchFamily="18" charset="0"/>
                <a:cs typeface="Times New Roman" panose="02020603050405020304" pitchFamily="18" charset="0"/>
              </a:rPr>
              <a:t> x</a:t>
            </a:r>
            <a:r>
              <a:rPr lang="en-US" altLang="zh-CN" sz="2800" baseline="-25000" dirty="0">
                <a:solidFill>
                  <a:sysClr val="windowText" lastClr="000000"/>
                </a:solidFill>
                <a:latin typeface="Times New Roman" panose="02020603050405020304" pitchFamily="18" charset="0"/>
                <a:cs typeface="Times New Roman" panose="02020603050405020304" pitchFamily="18" charset="0"/>
              </a:rPr>
              <a:t>2</a:t>
            </a:r>
            <a:r>
              <a:rPr lang="en-US" altLang="zh-CN" sz="2800" dirty="0">
                <a:solidFill>
                  <a:sysClr val="windowText" lastClr="000000"/>
                </a:solidFill>
                <a:latin typeface="Times New Roman" panose="02020603050405020304" pitchFamily="18" charset="0"/>
                <a:cs typeface="Times New Roman" panose="02020603050405020304" pitchFamily="18" charset="0"/>
              </a:rPr>
              <a:t>(t) </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a:t>
            </a:r>
            <a:r>
              <a:rPr lang="zh-CN" altLang="en-US" sz="2800" dirty="0">
                <a:solidFill>
                  <a:sysClr val="windowText" lastClr="000000"/>
                </a:solidFill>
                <a:latin typeface="宋体" panose="02010600030101010101" pitchFamily="2" charset="-122"/>
              </a:rPr>
              <a:t>、</a:t>
            </a:r>
            <a:r>
              <a:rPr lang="en-US" altLang="zh-CN" sz="2800" i="1" dirty="0">
                <a:solidFill>
                  <a:sysClr val="windowText" lastClr="000000"/>
                </a:solidFill>
                <a:latin typeface="Times New Roman" panose="02020603050405020304" pitchFamily="18" charset="0"/>
                <a:cs typeface="Times New Roman" panose="02020603050405020304" pitchFamily="18" charset="0"/>
              </a:rPr>
              <a:t> </a:t>
            </a:r>
            <a:r>
              <a:rPr lang="en-US" altLang="zh-CN" sz="2800" i="1" dirty="0" err="1">
                <a:solidFill>
                  <a:sysClr val="windowText" lastClr="000000"/>
                </a:solidFill>
                <a:latin typeface="Times New Roman" panose="02020603050405020304" pitchFamily="18" charset="0"/>
                <a:cs typeface="Times New Roman" panose="02020603050405020304" pitchFamily="18" charset="0"/>
              </a:rPr>
              <a:t>x</a:t>
            </a:r>
            <a:r>
              <a:rPr lang="en-US" altLang="zh-CN" sz="2800" baseline="-25000" dirty="0" err="1">
                <a:solidFill>
                  <a:sysClr val="windowText" lastClr="000000"/>
                </a:solidFill>
                <a:latin typeface="Times New Roman" panose="02020603050405020304" pitchFamily="18" charset="0"/>
                <a:cs typeface="Times New Roman" panose="02020603050405020304" pitchFamily="18" charset="0"/>
              </a:rPr>
              <a:t>n</a:t>
            </a:r>
            <a:r>
              <a:rPr lang="en-US" altLang="zh-CN" sz="2800" dirty="0">
                <a:solidFill>
                  <a:sysClr val="windowText" lastClr="000000"/>
                </a:solidFill>
                <a:latin typeface="Times New Roman" panose="02020603050405020304" pitchFamily="18" charset="0"/>
                <a:cs typeface="Times New Roman" panose="02020603050405020304" pitchFamily="18" charset="0"/>
              </a:rPr>
              <a:t>(t)</a:t>
            </a:r>
            <a:r>
              <a:rPr lang="zh-CN" altLang="en-US" sz="2800" dirty="0">
                <a:solidFill>
                  <a:sysClr val="windowText" lastClr="000000"/>
                </a:solidFill>
                <a:latin typeface="宋体" panose="02010600030101010101" pitchFamily="2" charset="-122"/>
              </a:rPr>
              <a:t>为坐标轴，构成的</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维空间称为状态空间，任意的状态</a:t>
            </a:r>
            <a:r>
              <a:rPr lang="en-US" altLang="zh-CN" sz="2800" i="1" dirty="0">
                <a:solidFill>
                  <a:sysClr val="windowText" lastClr="000000"/>
                </a:solidFill>
                <a:latin typeface="Times New Roman" panose="02020603050405020304" pitchFamily="18" charset="0"/>
                <a:cs typeface="Times New Roman" panose="02020603050405020304" pitchFamily="18" charset="0"/>
              </a:rPr>
              <a:t>x</a:t>
            </a:r>
            <a:r>
              <a:rPr lang="en-US" altLang="zh-CN" sz="2800" dirty="0">
                <a:solidFill>
                  <a:sysClr val="windowText" lastClr="000000"/>
                </a:solidFill>
                <a:latin typeface="Times New Roman" panose="02020603050405020304" pitchFamily="18" charset="0"/>
                <a:cs typeface="Times New Roman" panose="02020603050405020304" pitchFamily="18" charset="0"/>
              </a:rPr>
              <a:t>(t)</a:t>
            </a:r>
            <a:r>
              <a:rPr lang="zh-CN" altLang="en-US" sz="2800" dirty="0">
                <a:solidFill>
                  <a:sysClr val="windowText" lastClr="000000"/>
                </a:solidFill>
                <a:latin typeface="宋体" panose="02010600030101010101" pitchFamily="2" charset="-122"/>
              </a:rPr>
              <a:t>都可以用状态空间中的一个点来描述。</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576"/>
            <a:ext cx="725636" cy="725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1.4.2 </a:t>
            </a:r>
            <a:r>
              <a:rPr lang="zh-CN" altLang="en-US" sz="1765" b="1" dirty="0">
                <a:solidFill>
                  <a:srgbClr val="112F70"/>
                </a:solidFill>
                <a:latin typeface="微软雅黑" panose="020B0503020204020204" pitchFamily="34" charset="-122"/>
                <a:ea typeface="微软雅黑" panose="020B0503020204020204" pitchFamily="34" charset="-122"/>
                <a:sym typeface="+mn-ea"/>
              </a:rPr>
              <a:t>输入函数含未来值时的情况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6709" y="740237"/>
            <a:ext cx="8928992" cy="1456361"/>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设线性离散系统的运动状态由式（</a:t>
            </a:r>
            <a:r>
              <a:rPr lang="en-US" altLang="zh-CN" sz="2800" dirty="0">
                <a:solidFill>
                  <a:sysClr val="windowText" lastClr="000000"/>
                </a:solidFill>
                <a:latin typeface="宋体" panose="02010600030101010101" pitchFamily="2" charset="-122"/>
              </a:rPr>
              <a:t>1.26</a:t>
            </a:r>
            <a:r>
              <a:rPr lang="zh-CN" altLang="en-US" sz="2800" dirty="0">
                <a:solidFill>
                  <a:sysClr val="windowText" lastClr="000000"/>
                </a:solidFill>
                <a:latin typeface="宋体" panose="02010600030101010101" pitchFamily="2" charset="-122"/>
              </a:rPr>
              <a:t>）定常差分方程描述，与连续系统一样，系统的状态变量一种可能的选取方法为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82948"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3275855" y="1754285"/>
          <a:ext cx="2484311" cy="1609553"/>
        </p:xfrm>
        <a:graphic>
          <a:graphicData uri="http://schemas.openxmlformats.org/presentationml/2006/ole">
            <mc:AlternateContent xmlns:mc="http://schemas.openxmlformats.org/markup-compatibility/2006">
              <mc:Choice xmlns:v="urn:schemas-microsoft-com:vml" Requires="v">
                <p:oleObj spid="_x0000_s82949" name="Equation" r:id="rId7" imgW="43281600" imgH="28041600" progId="Equation.DSMT4">
                  <p:embed/>
                </p:oleObj>
              </mc:Choice>
              <mc:Fallback>
                <p:oleObj name="Equation" r:id="rId7" imgW="43281600" imgH="28041600" progId="Equation.DSMT4">
                  <p:embed/>
                  <p:pic>
                    <p:nvPicPr>
                      <p:cNvPr id="0" name="图片 120394"/>
                      <p:cNvPicPr/>
                      <p:nvPr/>
                    </p:nvPicPr>
                    <p:blipFill>
                      <a:blip r:embed="rId8"/>
                      <a:stretch>
                        <a:fillRect/>
                      </a:stretch>
                    </p:blipFill>
                    <p:spPr>
                      <a:xfrm>
                        <a:off x="3275855" y="1754285"/>
                        <a:ext cx="2484311" cy="1609553"/>
                      </a:xfrm>
                      <a:prstGeom prst="rect">
                        <a:avLst/>
                      </a:prstGeom>
                    </p:spPr>
                  </p:pic>
                </p:oleObj>
              </mc:Fallback>
            </mc:AlternateContent>
          </a:graphicData>
        </a:graphic>
      </p:graphicFrame>
      <p:sp>
        <p:nvSpPr>
          <p:cNvPr id="13" name="文本框 12"/>
          <p:cNvSpPr txBox="1"/>
          <p:nvPr/>
        </p:nvSpPr>
        <p:spPr>
          <a:xfrm>
            <a:off x="7673186" y="2207976"/>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1.30</a:t>
            </a:r>
            <a:r>
              <a:rPr lang="zh-CN" altLang="en-US" dirty="0">
                <a:solidFill>
                  <a:sysClr val="windowText" lastClr="000000"/>
                </a:solidFill>
                <a:latin typeface="宋体" panose="02010600030101010101" pitchFamily="2" charset="-122"/>
              </a:rPr>
              <a:t>）</a:t>
            </a:r>
          </a:p>
        </p:txBody>
      </p:sp>
      <p:sp>
        <p:nvSpPr>
          <p:cNvPr id="8" name="矩形 7"/>
          <p:cNvSpPr/>
          <p:nvPr/>
        </p:nvSpPr>
        <p:spPr>
          <a:xfrm>
            <a:off x="195243" y="3363838"/>
            <a:ext cx="1261884" cy="566309"/>
          </a:xfrm>
          <a:prstGeom prst="rect">
            <a:avLst/>
          </a:prstGeom>
        </p:spPr>
        <p:txBody>
          <a:bodyPr wrap="none">
            <a:spAutoFit/>
          </a:bodyPr>
          <a:lstStyle/>
          <a:p>
            <a:pPr lvl="0">
              <a:lnSpc>
                <a:spcPct val="110000"/>
              </a:lnSpc>
            </a:pPr>
            <a:r>
              <a:rPr lang="zh-CN" altLang="en-US" sz="2800" dirty="0">
                <a:solidFill>
                  <a:sysClr val="windowText" lastClr="000000"/>
                </a:solidFill>
                <a:latin typeface="宋体" panose="02010600030101010101" pitchFamily="2" charset="-122"/>
              </a:rPr>
              <a:t>式中：</a:t>
            </a:r>
          </a:p>
        </p:txBody>
      </p:sp>
      <p:graphicFrame>
        <p:nvGraphicFramePr>
          <p:cNvPr id="10" name="对象 9"/>
          <p:cNvGraphicFramePr>
            <a:graphicFrameLocks noChangeAspect="1"/>
          </p:cNvGraphicFramePr>
          <p:nvPr/>
        </p:nvGraphicFramePr>
        <p:xfrm>
          <a:off x="2117894" y="3435846"/>
          <a:ext cx="4815474" cy="1628764"/>
        </p:xfrm>
        <a:graphic>
          <a:graphicData uri="http://schemas.openxmlformats.org/presentationml/2006/ole">
            <mc:AlternateContent xmlns:mc="http://schemas.openxmlformats.org/markup-compatibility/2006">
              <mc:Choice xmlns:v="urn:schemas-microsoft-com:vml" Requires="v">
                <p:oleObj spid="_x0000_s82950" name="Equation" r:id="rId9" imgW="82905600" imgH="28041600" progId="Equation.DSMT4">
                  <p:embed/>
                </p:oleObj>
              </mc:Choice>
              <mc:Fallback>
                <p:oleObj name="Equation" r:id="rId9" imgW="82905600" imgH="28041600" progId="Equation.DSMT4">
                  <p:embed/>
                  <p:pic>
                    <p:nvPicPr>
                      <p:cNvPr id="0" name="图片 120395"/>
                      <p:cNvPicPr/>
                      <p:nvPr/>
                    </p:nvPicPr>
                    <p:blipFill>
                      <a:blip r:embed="rId10"/>
                      <a:stretch>
                        <a:fillRect/>
                      </a:stretch>
                    </p:blipFill>
                    <p:spPr>
                      <a:xfrm>
                        <a:off x="2117894" y="3435846"/>
                        <a:ext cx="4815474" cy="1628764"/>
                      </a:xfrm>
                      <a:prstGeom prst="rect">
                        <a:avLst/>
                      </a:prstGeom>
                    </p:spPr>
                  </p:pic>
                </p:oleObj>
              </mc:Fallback>
            </mc:AlternateContent>
          </a:graphicData>
        </a:graphic>
      </p:graphicFrame>
      <p:sp>
        <p:nvSpPr>
          <p:cNvPr id="16" name="文本框 15"/>
          <p:cNvSpPr txBox="1"/>
          <p:nvPr/>
        </p:nvSpPr>
        <p:spPr>
          <a:xfrm>
            <a:off x="7927705" y="4010523"/>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1.31</a:t>
            </a:r>
            <a:r>
              <a:rPr lang="zh-CN" altLang="en-US" dirty="0">
                <a:solidFill>
                  <a:sysClr val="windowText" lastClr="000000"/>
                </a:solidFill>
                <a:latin typeface="宋体" panose="02010600030101010101" pitchFamily="2" charset="-122"/>
              </a:rPr>
              <a:t>）</a:t>
            </a:r>
          </a:p>
        </p:txBody>
      </p:sp>
    </p:spTree>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3" grpId="0"/>
      <p:bldP spid="13" grpId="1"/>
      <p:bldP spid="8" grpId="0"/>
      <p:bldP spid="8" grpId="1"/>
      <p:bldP spid="16" grpId="0"/>
      <p:bldP spid="16" grpId="1"/>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1.4.2 </a:t>
            </a:r>
            <a:r>
              <a:rPr lang="zh-CN" altLang="en-US" sz="1765" b="1" dirty="0">
                <a:solidFill>
                  <a:srgbClr val="112F70"/>
                </a:solidFill>
                <a:latin typeface="微软雅黑" panose="020B0503020204020204" pitchFamily="34" charset="-122"/>
                <a:ea typeface="微软雅黑" panose="020B0503020204020204" pitchFamily="34" charset="-122"/>
                <a:sym typeface="+mn-ea"/>
              </a:rPr>
              <a:t>输入函数含未来值时的情况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6709" y="740237"/>
            <a:ext cx="8928992"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则系统的状态方程可以写成如下形式：</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83973"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sp>
        <p:nvSpPr>
          <p:cNvPr id="13" name="文本框 12"/>
          <p:cNvSpPr txBox="1"/>
          <p:nvPr/>
        </p:nvSpPr>
        <p:spPr>
          <a:xfrm>
            <a:off x="7673186" y="2171060"/>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1.32</a:t>
            </a:r>
            <a:r>
              <a:rPr lang="zh-CN" altLang="en-US" dirty="0">
                <a:solidFill>
                  <a:sysClr val="windowText" lastClr="000000"/>
                </a:solidFill>
                <a:latin typeface="宋体" panose="02010600030101010101" pitchFamily="2" charset="-122"/>
              </a:rPr>
              <a:t>）</a:t>
            </a:r>
          </a:p>
        </p:txBody>
      </p:sp>
      <p:sp>
        <p:nvSpPr>
          <p:cNvPr id="8" name="矩形 7"/>
          <p:cNvSpPr/>
          <p:nvPr/>
        </p:nvSpPr>
        <p:spPr>
          <a:xfrm>
            <a:off x="106709" y="3363838"/>
            <a:ext cx="2698175" cy="508409"/>
          </a:xfrm>
          <a:prstGeom prst="rect">
            <a:avLst/>
          </a:prstGeom>
        </p:spPr>
        <p:txBody>
          <a:bodyPr wrap="none">
            <a:spAutoFit/>
          </a:bodyPr>
          <a:lstStyle/>
          <a:p>
            <a:pPr lvl="0">
              <a:lnSpc>
                <a:spcPct val="110000"/>
              </a:lnSpc>
            </a:pPr>
            <a:r>
              <a:rPr lang="zh-CN" altLang="en-US" sz="2800" dirty="0">
                <a:solidFill>
                  <a:sysClr val="windowText" lastClr="000000"/>
                </a:solidFill>
                <a:latin typeface="宋体" panose="02010600030101010101" pitchFamily="2" charset="-122"/>
              </a:rPr>
              <a:t>写成矩阵形式为</a:t>
            </a:r>
          </a:p>
        </p:txBody>
      </p:sp>
      <p:sp>
        <p:nvSpPr>
          <p:cNvPr id="16" name="文本框 15"/>
          <p:cNvSpPr txBox="1"/>
          <p:nvPr/>
        </p:nvSpPr>
        <p:spPr>
          <a:xfrm>
            <a:off x="7673186" y="3883264"/>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1.33</a:t>
            </a:r>
            <a:r>
              <a:rPr lang="zh-CN" altLang="en-US" dirty="0">
                <a:solidFill>
                  <a:sysClr val="windowText" lastClr="000000"/>
                </a:solidFill>
                <a:latin typeface="宋体" panose="02010600030101010101" pitchFamily="2" charset="-122"/>
              </a:rPr>
              <a:t>）</a:t>
            </a:r>
          </a:p>
        </p:txBody>
      </p:sp>
      <p:graphicFrame>
        <p:nvGraphicFramePr>
          <p:cNvPr id="3" name="对象 2"/>
          <p:cNvGraphicFramePr>
            <a:graphicFrameLocks noChangeAspect="1"/>
          </p:cNvGraphicFramePr>
          <p:nvPr/>
        </p:nvGraphicFramePr>
        <p:xfrm>
          <a:off x="2555141" y="1332673"/>
          <a:ext cx="4380705" cy="2016224"/>
        </p:xfrm>
        <a:graphic>
          <a:graphicData uri="http://schemas.openxmlformats.org/presentationml/2006/ole">
            <mc:AlternateContent xmlns:mc="http://schemas.openxmlformats.org/markup-compatibility/2006">
              <mc:Choice xmlns:v="urn:schemas-microsoft-com:vml" Requires="v">
                <p:oleObj spid="_x0000_s83974" name="Equation" r:id="rId7" imgW="72847200" imgH="33528000" progId="Equation.DSMT4">
                  <p:embed/>
                </p:oleObj>
              </mc:Choice>
              <mc:Fallback>
                <p:oleObj name="Equation" r:id="rId7" imgW="72847200" imgH="33528000" progId="Equation.DSMT4">
                  <p:embed/>
                  <p:pic>
                    <p:nvPicPr>
                      <p:cNvPr id="0" name="图片 122610"/>
                      <p:cNvPicPr/>
                      <p:nvPr/>
                    </p:nvPicPr>
                    <p:blipFill>
                      <a:blip r:embed="rId8"/>
                      <a:stretch>
                        <a:fillRect/>
                      </a:stretch>
                    </p:blipFill>
                    <p:spPr>
                      <a:xfrm>
                        <a:off x="2555141" y="1332673"/>
                        <a:ext cx="4380705" cy="2016224"/>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233908" y="3935781"/>
          <a:ext cx="2880321" cy="382924"/>
        </p:xfrm>
        <a:graphic>
          <a:graphicData uri="http://schemas.openxmlformats.org/presentationml/2006/ole">
            <mc:AlternateContent xmlns:mc="http://schemas.openxmlformats.org/markup-compatibility/2006">
              <mc:Choice xmlns:v="urn:schemas-microsoft-com:vml" Requires="v">
                <p:oleObj spid="_x0000_s83975" name="Equation" r:id="rId9" imgW="36576000" imgH="4876800" progId="Equation.DSMT4">
                  <p:embed/>
                </p:oleObj>
              </mc:Choice>
              <mc:Fallback>
                <p:oleObj name="Equation" r:id="rId9" imgW="36576000" imgH="4876800" progId="Equation.DSMT4">
                  <p:embed/>
                  <p:pic>
                    <p:nvPicPr>
                      <p:cNvPr id="0" name="图片 122611"/>
                      <p:cNvPicPr/>
                      <p:nvPr/>
                    </p:nvPicPr>
                    <p:blipFill>
                      <a:blip r:embed="rId10"/>
                      <a:stretch>
                        <a:fillRect/>
                      </a:stretch>
                    </p:blipFill>
                    <p:spPr>
                      <a:xfrm>
                        <a:off x="3233908" y="3935781"/>
                        <a:ext cx="2880321" cy="382924"/>
                      </a:xfrm>
                      <a:prstGeom prst="rect">
                        <a:avLst/>
                      </a:prstGeom>
                    </p:spPr>
                  </p:pic>
                </p:oleObj>
              </mc:Fallback>
            </mc:AlternateContent>
          </a:graphicData>
        </a:graphic>
      </p:graphicFrame>
      <p:sp>
        <p:nvSpPr>
          <p:cNvPr id="15" name="矩形 14"/>
          <p:cNvSpPr/>
          <p:nvPr/>
        </p:nvSpPr>
        <p:spPr>
          <a:xfrm>
            <a:off x="100745" y="4355396"/>
            <a:ext cx="1980029" cy="508409"/>
          </a:xfrm>
          <a:prstGeom prst="rect">
            <a:avLst/>
          </a:prstGeom>
        </p:spPr>
        <p:txBody>
          <a:bodyPr wrap="none">
            <a:spAutoFit/>
          </a:bodyPr>
          <a:lstStyle/>
          <a:p>
            <a:pPr lvl="0">
              <a:lnSpc>
                <a:spcPct val="110000"/>
              </a:lnSpc>
            </a:pPr>
            <a:r>
              <a:rPr lang="zh-CN" altLang="en-US" sz="2800" dirty="0">
                <a:solidFill>
                  <a:sysClr val="windowText" lastClr="000000"/>
                </a:solidFill>
                <a:latin typeface="宋体" panose="02010600030101010101" pitchFamily="2" charset="-122"/>
              </a:rPr>
              <a:t>输出方程为</a:t>
            </a:r>
          </a:p>
        </p:txBody>
      </p:sp>
      <p:graphicFrame>
        <p:nvGraphicFramePr>
          <p:cNvPr id="10" name="对象 9"/>
          <p:cNvGraphicFramePr>
            <a:graphicFrameLocks noChangeAspect="1"/>
          </p:cNvGraphicFramePr>
          <p:nvPr/>
        </p:nvGraphicFramePr>
        <p:xfrm>
          <a:off x="3419656" y="4795153"/>
          <a:ext cx="2332308" cy="348756"/>
        </p:xfrm>
        <a:graphic>
          <a:graphicData uri="http://schemas.openxmlformats.org/presentationml/2006/ole">
            <mc:AlternateContent xmlns:mc="http://schemas.openxmlformats.org/markup-compatibility/2006">
              <mc:Choice xmlns:v="urn:schemas-microsoft-com:vml" Requires="v">
                <p:oleObj spid="_x0000_s83976" name="Equation" r:id="rId11" imgW="32613600" imgH="4876800" progId="Equation.DSMT4">
                  <p:embed/>
                </p:oleObj>
              </mc:Choice>
              <mc:Fallback>
                <p:oleObj name="Equation" r:id="rId11" imgW="32613600" imgH="4876800" progId="Equation.DSMT4">
                  <p:embed/>
                  <p:pic>
                    <p:nvPicPr>
                      <p:cNvPr id="0" name="图片 122612"/>
                      <p:cNvPicPr/>
                      <p:nvPr/>
                    </p:nvPicPr>
                    <p:blipFill>
                      <a:blip r:embed="rId12"/>
                      <a:stretch>
                        <a:fillRect/>
                      </a:stretch>
                    </p:blipFill>
                    <p:spPr>
                      <a:xfrm>
                        <a:off x="3419656" y="4795153"/>
                        <a:ext cx="2332308" cy="348756"/>
                      </a:xfrm>
                      <a:prstGeom prst="rect">
                        <a:avLst/>
                      </a:prstGeom>
                    </p:spPr>
                  </p:pic>
                </p:oleObj>
              </mc:Fallback>
            </mc:AlternateContent>
          </a:graphicData>
        </a:graphic>
      </p:graphicFrame>
      <p:sp>
        <p:nvSpPr>
          <p:cNvPr id="17" name="文本框 16"/>
          <p:cNvSpPr txBox="1"/>
          <p:nvPr/>
        </p:nvSpPr>
        <p:spPr>
          <a:xfrm>
            <a:off x="7707020" y="4679139"/>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1.34</a:t>
            </a:r>
            <a:r>
              <a:rPr lang="zh-CN" altLang="en-US" dirty="0">
                <a:solidFill>
                  <a:sysClr val="windowText" lastClr="00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par>
                                <p:cTn id="18" presetID="22" presetClass="entr" presetSubtype="4" fill="hold" grpId="2"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2"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2"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2"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2"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2" presetClass="entr" presetSubtype="4"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3" grpId="1"/>
      <p:bldP spid="13" grpId="2"/>
      <p:bldP spid="8" grpId="1"/>
      <p:bldP spid="8" grpId="2"/>
      <p:bldP spid="16" grpId="1"/>
      <p:bldP spid="16" grpId="2"/>
      <p:bldP spid="15" grpId="1"/>
      <p:bldP spid="15" grpId="2"/>
      <p:bldP spid="17" grpId="1"/>
      <p:bldP spid="17" grpId="2"/>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1.4.2 </a:t>
            </a:r>
            <a:r>
              <a:rPr lang="zh-CN" altLang="en-US" sz="1765" b="1" dirty="0">
                <a:solidFill>
                  <a:srgbClr val="112F70"/>
                </a:solidFill>
                <a:latin typeface="微软雅黑" panose="020B0503020204020204" pitchFamily="34" charset="-122"/>
                <a:ea typeface="微软雅黑" panose="020B0503020204020204" pitchFamily="34" charset="-122"/>
                <a:sym typeface="+mn-ea"/>
              </a:rPr>
              <a:t>输入函数含未来值时的情况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6709" y="740237"/>
            <a:ext cx="8928992"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式中：</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84996"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1521835" y="994441"/>
          <a:ext cx="5782971" cy="1785347"/>
        </p:xfrm>
        <a:graphic>
          <a:graphicData uri="http://schemas.openxmlformats.org/presentationml/2006/ole">
            <mc:AlternateContent xmlns:mc="http://schemas.openxmlformats.org/markup-compatibility/2006">
              <mc:Choice xmlns:v="urn:schemas-microsoft-com:vml" Requires="v">
                <p:oleObj spid="_x0000_s84997" name="Equation" r:id="rId7" imgW="90830400" imgH="28041600" progId="Equation.DSMT4">
                  <p:embed/>
                </p:oleObj>
              </mc:Choice>
              <mc:Fallback>
                <p:oleObj name="Equation" r:id="rId7" imgW="90830400" imgH="28041600" progId="Equation.DSMT4">
                  <p:embed/>
                  <p:pic>
                    <p:nvPicPr>
                      <p:cNvPr id="0" name="图片 123434"/>
                      <p:cNvPicPr/>
                      <p:nvPr/>
                    </p:nvPicPr>
                    <p:blipFill>
                      <a:blip r:embed="rId8"/>
                      <a:stretch>
                        <a:fillRect/>
                      </a:stretch>
                    </p:blipFill>
                    <p:spPr>
                      <a:xfrm>
                        <a:off x="1521835" y="994441"/>
                        <a:ext cx="5782971" cy="178534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521834" y="3004485"/>
          <a:ext cx="5782971" cy="1721790"/>
        </p:xfrm>
        <a:graphic>
          <a:graphicData uri="http://schemas.openxmlformats.org/presentationml/2006/ole">
            <mc:AlternateContent xmlns:mc="http://schemas.openxmlformats.org/markup-compatibility/2006">
              <mc:Choice xmlns:v="urn:schemas-microsoft-com:vml" Requires="v">
                <p:oleObj spid="_x0000_s84998" name="Equation" r:id="rId9" imgW="94183200" imgH="28041600" progId="Equation.DSMT4">
                  <p:embed/>
                </p:oleObj>
              </mc:Choice>
              <mc:Fallback>
                <p:oleObj name="Equation" r:id="rId9" imgW="94183200" imgH="28041600" progId="Equation.DSMT4">
                  <p:embed/>
                  <p:pic>
                    <p:nvPicPr>
                      <p:cNvPr id="0" name="图片 123435"/>
                      <p:cNvPicPr/>
                      <p:nvPr/>
                    </p:nvPicPr>
                    <p:blipFill>
                      <a:blip r:embed="rId10"/>
                      <a:stretch>
                        <a:fillRect/>
                      </a:stretch>
                    </p:blipFill>
                    <p:spPr>
                      <a:xfrm>
                        <a:off x="1521834" y="3004485"/>
                        <a:ext cx="5782971" cy="172179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1.4.2 </a:t>
            </a:r>
            <a:r>
              <a:rPr lang="zh-CN" altLang="en-US" sz="1765" b="1" dirty="0">
                <a:solidFill>
                  <a:srgbClr val="112F70"/>
                </a:solidFill>
                <a:latin typeface="微软雅黑" panose="020B0503020204020204" pitchFamily="34" charset="-122"/>
                <a:ea typeface="微软雅黑" panose="020B0503020204020204" pitchFamily="34" charset="-122"/>
                <a:sym typeface="+mn-ea"/>
              </a:rPr>
              <a:t>输入函数含未来值时的情况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6706" y="541512"/>
            <a:ext cx="8928992" cy="2462213"/>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a:t>
            </a:r>
            <a:r>
              <a:rPr lang="zh-CN" altLang="en-US" sz="2800" b="1" dirty="0">
                <a:solidFill>
                  <a:sysClr val="windowText" lastClr="000000"/>
                </a:solidFill>
                <a:latin typeface="宋体" panose="02010600030101010101" pitchFamily="2" charset="-122"/>
              </a:rPr>
              <a:t>例</a:t>
            </a:r>
            <a:r>
              <a:rPr lang="en-US" altLang="zh-CN" sz="2800" b="1" dirty="0">
                <a:solidFill>
                  <a:sysClr val="windowText" lastClr="000000"/>
                </a:solidFill>
                <a:latin typeface="宋体" panose="02010600030101010101" pitchFamily="2" charset="-122"/>
              </a:rPr>
              <a:t>1.18 </a:t>
            </a:r>
            <a:r>
              <a:rPr lang="zh-CN" altLang="en-US" sz="2800" dirty="0">
                <a:solidFill>
                  <a:sysClr val="windowText" lastClr="000000"/>
                </a:solidFill>
                <a:latin typeface="宋体" panose="02010600030101010101" pitchFamily="2" charset="-122"/>
              </a:rPr>
              <a:t>某线性离散系统由下述定常差分方程描述</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试写出系统的状态空间表达式。</a:t>
            </a:r>
          </a:p>
          <a:p>
            <a:pPr lvl="0">
              <a:lnSpc>
                <a:spcPct val="110000"/>
              </a:lnSpc>
            </a:pPr>
            <a:r>
              <a:rPr lang="zh-CN" altLang="en-US" sz="2800" dirty="0">
                <a:solidFill>
                  <a:sysClr val="windowText" lastClr="000000"/>
                </a:solidFill>
                <a:latin typeface="宋体" panose="02010600030101010101" pitchFamily="2" charset="-122"/>
              </a:rPr>
              <a:t>    </a:t>
            </a:r>
            <a:r>
              <a:rPr lang="zh-CN" altLang="en-US" sz="2800" b="1" dirty="0">
                <a:solidFill>
                  <a:sysClr val="windowText" lastClr="000000"/>
                </a:solidFill>
                <a:latin typeface="宋体" panose="02010600030101010101" pitchFamily="2" charset="-122"/>
              </a:rPr>
              <a:t>解</a:t>
            </a:r>
            <a:r>
              <a:rPr lang="zh-CN" altLang="en-US" sz="2800" dirty="0">
                <a:solidFill>
                  <a:sysClr val="windowText" lastClr="000000"/>
                </a:solidFill>
                <a:latin typeface="宋体" panose="02010600030101010101" pitchFamily="2" charset="-122"/>
              </a:rPr>
              <a:t> 因为该系统的定常差分方程中含有输入函数的未来值</a:t>
            </a:r>
            <a:r>
              <a:rPr lang="en-US" altLang="zh-CN" sz="2800" i="1" dirty="0">
                <a:solidFill>
                  <a:sysClr val="windowText" lastClr="000000"/>
                </a:solidFill>
                <a:latin typeface="宋体" panose="02010600030101010101" pitchFamily="2" charset="-122"/>
              </a:rPr>
              <a:t>u</a:t>
            </a:r>
            <a:r>
              <a:rPr lang="en-US" altLang="zh-CN" sz="2800" dirty="0">
                <a:solidFill>
                  <a:sysClr val="windowText" lastClr="000000"/>
                </a:solidFill>
                <a:latin typeface="宋体" panose="02010600030101010101" pitchFamily="2" charset="-122"/>
              </a:rPr>
              <a:t>(k+1) </a:t>
            </a:r>
            <a:r>
              <a:rPr lang="zh-CN" altLang="en-US" sz="2800" dirty="0">
                <a:solidFill>
                  <a:sysClr val="windowText" lastClr="000000"/>
                </a:solidFill>
                <a:latin typeface="宋体" panose="02010600030101010101" pitchFamily="2" charset="-122"/>
              </a:rPr>
              <a:t>项，因此需按</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86022"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1741614" y="1056870"/>
          <a:ext cx="5681099" cy="411301"/>
        </p:xfrm>
        <a:graphic>
          <a:graphicData uri="http://schemas.openxmlformats.org/presentationml/2006/ole">
            <mc:AlternateContent xmlns:mc="http://schemas.openxmlformats.org/markup-compatibility/2006">
              <mc:Choice xmlns:v="urn:schemas-microsoft-com:vml" Requires="v">
                <p:oleObj spid="_x0000_s86023" name="Equation" r:id="rId7" imgW="67360800" imgH="4876800" progId="Equation.DSMT4">
                  <p:embed/>
                </p:oleObj>
              </mc:Choice>
              <mc:Fallback>
                <p:oleObj name="Equation" r:id="rId7" imgW="67360800" imgH="4876800" progId="Equation.DSMT4">
                  <p:embed/>
                  <p:pic>
                    <p:nvPicPr>
                      <p:cNvPr id="0" name="图片 124813"/>
                      <p:cNvPicPr/>
                      <p:nvPr/>
                    </p:nvPicPr>
                    <p:blipFill>
                      <a:blip r:embed="rId8"/>
                      <a:stretch>
                        <a:fillRect/>
                      </a:stretch>
                    </p:blipFill>
                    <p:spPr>
                      <a:xfrm>
                        <a:off x="1741614" y="1056870"/>
                        <a:ext cx="5681099" cy="411301"/>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777424" y="2934616"/>
          <a:ext cx="3609477" cy="817240"/>
        </p:xfrm>
        <a:graphic>
          <a:graphicData uri="http://schemas.openxmlformats.org/presentationml/2006/ole">
            <mc:AlternateContent xmlns:mc="http://schemas.openxmlformats.org/markup-compatibility/2006">
              <mc:Choice xmlns:v="urn:schemas-microsoft-com:vml" Requires="v">
                <p:oleObj spid="_x0000_s86024" name="Equation" r:id="rId9" imgW="48463200" imgH="10972800" progId="Equation.DSMT4">
                  <p:embed/>
                </p:oleObj>
              </mc:Choice>
              <mc:Fallback>
                <p:oleObj name="Equation" r:id="rId9" imgW="48463200" imgH="10972800" progId="Equation.DSMT4">
                  <p:embed/>
                  <p:pic>
                    <p:nvPicPr>
                      <p:cNvPr id="0" name="图片 124814"/>
                      <p:cNvPicPr/>
                      <p:nvPr/>
                    </p:nvPicPr>
                    <p:blipFill>
                      <a:blip r:embed="rId10"/>
                      <a:stretch>
                        <a:fillRect/>
                      </a:stretch>
                    </p:blipFill>
                    <p:spPr>
                      <a:xfrm>
                        <a:off x="2777424" y="2934616"/>
                        <a:ext cx="3609477" cy="817240"/>
                      </a:xfrm>
                      <a:prstGeom prst="rect">
                        <a:avLst/>
                      </a:prstGeom>
                    </p:spPr>
                  </p:pic>
                </p:oleObj>
              </mc:Fallback>
            </mc:AlternateContent>
          </a:graphicData>
        </a:graphic>
      </p:graphicFrame>
      <p:sp>
        <p:nvSpPr>
          <p:cNvPr id="18" name="矩形 17"/>
          <p:cNvSpPr/>
          <p:nvPr/>
        </p:nvSpPr>
        <p:spPr>
          <a:xfrm>
            <a:off x="106706" y="3624115"/>
            <a:ext cx="8981946" cy="1040285"/>
          </a:xfrm>
          <a:prstGeom prst="rect">
            <a:avLst/>
          </a:prstGeom>
        </p:spPr>
        <p:txBody>
          <a:bodyPr wrap="none">
            <a:spAutoFit/>
          </a:bodyPr>
          <a:lstStyle/>
          <a:p>
            <a:pPr lvl="0">
              <a:lnSpc>
                <a:spcPct val="110000"/>
              </a:lnSpc>
            </a:pPr>
            <a:r>
              <a:rPr lang="zh-CN" altLang="en-US" sz="2800" dirty="0">
                <a:solidFill>
                  <a:sysClr val="windowText" lastClr="000000"/>
                </a:solidFill>
                <a:latin typeface="宋体" panose="02010600030101010101" pitchFamily="2" charset="-122"/>
              </a:rPr>
              <a:t>来选取状态变量。</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根据系统差分方程可知：                    ，即</a:t>
            </a:r>
            <a:r>
              <a:rPr lang="en-US" altLang="zh-CN" sz="2800" dirty="0">
                <a:solidFill>
                  <a:sysClr val="windowText" lastClr="000000"/>
                </a:solidFill>
                <a:latin typeface="宋体" panose="02010600030101010101" pitchFamily="2" charset="-122"/>
              </a:rPr>
              <a:t>   </a:t>
            </a:r>
          </a:p>
        </p:txBody>
      </p:sp>
      <p:graphicFrame>
        <p:nvGraphicFramePr>
          <p:cNvPr id="10" name="对象 9"/>
          <p:cNvGraphicFramePr>
            <a:graphicFrameLocks noChangeAspect="1"/>
          </p:cNvGraphicFramePr>
          <p:nvPr/>
        </p:nvGraphicFramePr>
        <p:xfrm>
          <a:off x="3923928" y="4195895"/>
          <a:ext cx="3744416" cy="413494"/>
        </p:xfrm>
        <a:graphic>
          <a:graphicData uri="http://schemas.openxmlformats.org/presentationml/2006/ole">
            <mc:AlternateContent xmlns:mc="http://schemas.openxmlformats.org/markup-compatibility/2006">
              <mc:Choice xmlns:v="urn:schemas-microsoft-com:vml" Requires="v">
                <p:oleObj spid="_x0000_s86025" name="Equation" r:id="rId11" imgW="49682400" imgH="5486400" progId="Equation.DSMT4">
                  <p:embed/>
                </p:oleObj>
              </mc:Choice>
              <mc:Fallback>
                <p:oleObj name="Equation" r:id="rId11" imgW="49682400" imgH="5486400" progId="Equation.DSMT4">
                  <p:embed/>
                  <p:pic>
                    <p:nvPicPr>
                      <p:cNvPr id="0" name="图片 124815"/>
                      <p:cNvPicPr/>
                      <p:nvPr/>
                    </p:nvPicPr>
                    <p:blipFill>
                      <a:blip r:embed="rId12"/>
                      <a:stretch>
                        <a:fillRect/>
                      </a:stretch>
                    </p:blipFill>
                    <p:spPr>
                      <a:xfrm>
                        <a:off x="3923928" y="4195895"/>
                        <a:ext cx="3744416" cy="413494"/>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201161" y="4638096"/>
          <a:ext cx="5286375" cy="423862"/>
        </p:xfrm>
        <a:graphic>
          <a:graphicData uri="http://schemas.openxmlformats.org/presentationml/2006/ole">
            <mc:AlternateContent xmlns:mc="http://schemas.openxmlformats.org/markup-compatibility/2006">
              <mc:Choice xmlns:v="urn:schemas-microsoft-com:vml" Requires="v">
                <p:oleObj spid="_x0000_s86026" name="Equation" r:id="rId13" imgW="67665600" imgH="5486400" progId="Equation.DSMT4">
                  <p:embed/>
                </p:oleObj>
              </mc:Choice>
              <mc:Fallback>
                <p:oleObj name="Equation" r:id="rId13" imgW="67665600" imgH="5486400" progId="Equation.DSMT4">
                  <p:embed/>
                  <p:pic>
                    <p:nvPicPr>
                      <p:cNvPr id="0" name="图片 124816"/>
                      <p:cNvPicPr/>
                      <p:nvPr/>
                    </p:nvPicPr>
                    <p:blipFill>
                      <a:blip r:embed="rId14"/>
                      <a:stretch>
                        <a:fillRect/>
                      </a:stretch>
                    </p:blipFill>
                    <p:spPr>
                      <a:xfrm>
                        <a:off x="201161" y="4638096"/>
                        <a:ext cx="5286375" cy="42386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1.4.2 </a:t>
            </a:r>
            <a:r>
              <a:rPr lang="zh-CN" altLang="en-US" sz="1765" b="1" dirty="0">
                <a:solidFill>
                  <a:srgbClr val="112F70"/>
                </a:solidFill>
                <a:latin typeface="微软雅黑" panose="020B0503020204020204" pitchFamily="34" charset="-122"/>
                <a:ea typeface="微软雅黑" panose="020B0503020204020204" pitchFamily="34" charset="-122"/>
                <a:sym typeface="+mn-ea"/>
              </a:rPr>
              <a:t>输入函数含未来值时的情况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395536" y="740213"/>
            <a:ext cx="8928992"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由此可得系统的状态方程为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87045"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sp>
        <p:nvSpPr>
          <p:cNvPr id="8" name="矩形 7"/>
          <p:cNvSpPr/>
          <p:nvPr/>
        </p:nvSpPr>
        <p:spPr>
          <a:xfrm>
            <a:off x="395536" y="3343612"/>
            <a:ext cx="1980029" cy="508409"/>
          </a:xfrm>
          <a:prstGeom prst="rect">
            <a:avLst/>
          </a:prstGeom>
        </p:spPr>
        <p:txBody>
          <a:bodyPr wrap="none">
            <a:spAutoFit/>
          </a:bodyPr>
          <a:lstStyle/>
          <a:p>
            <a:pPr lvl="0">
              <a:lnSpc>
                <a:spcPct val="110000"/>
              </a:lnSpc>
            </a:pPr>
            <a:r>
              <a:rPr lang="zh-CN" altLang="en-US" sz="2800" dirty="0">
                <a:solidFill>
                  <a:sysClr val="windowText" lastClr="000000"/>
                </a:solidFill>
                <a:latin typeface="宋体" panose="02010600030101010101" pitchFamily="2" charset="-122"/>
              </a:rPr>
              <a:t>输出方程为</a:t>
            </a:r>
          </a:p>
        </p:txBody>
      </p:sp>
      <p:graphicFrame>
        <p:nvGraphicFramePr>
          <p:cNvPr id="3" name="对象 2"/>
          <p:cNvGraphicFramePr>
            <a:graphicFrameLocks noChangeAspect="1"/>
          </p:cNvGraphicFramePr>
          <p:nvPr/>
        </p:nvGraphicFramePr>
        <p:xfrm>
          <a:off x="2667328" y="1248646"/>
          <a:ext cx="3768992" cy="776116"/>
        </p:xfrm>
        <a:graphic>
          <a:graphicData uri="http://schemas.openxmlformats.org/presentationml/2006/ole">
            <mc:AlternateContent xmlns:mc="http://schemas.openxmlformats.org/markup-compatibility/2006">
              <mc:Choice xmlns:v="urn:schemas-microsoft-com:vml" Requires="v">
                <p:oleObj spid="_x0000_s87046" name="Equation" r:id="rId7" imgW="53340000" imgH="10972800" progId="Equation.DSMT4">
                  <p:embed/>
                </p:oleObj>
              </mc:Choice>
              <mc:Fallback>
                <p:oleObj name="Equation" r:id="rId7" imgW="53340000" imgH="10972800" progId="Equation.DSMT4">
                  <p:embed/>
                  <p:pic>
                    <p:nvPicPr>
                      <p:cNvPr id="0" name="图片 125667"/>
                      <p:cNvPicPr/>
                      <p:nvPr/>
                    </p:nvPicPr>
                    <p:blipFill>
                      <a:blip r:embed="rId8"/>
                      <a:stretch>
                        <a:fillRect/>
                      </a:stretch>
                    </p:blipFill>
                    <p:spPr>
                      <a:xfrm>
                        <a:off x="2667328" y="1248646"/>
                        <a:ext cx="3768992" cy="776116"/>
                      </a:xfrm>
                      <a:prstGeom prst="rect">
                        <a:avLst/>
                      </a:prstGeom>
                    </p:spPr>
                  </p:pic>
                </p:oleObj>
              </mc:Fallback>
            </mc:AlternateContent>
          </a:graphicData>
        </a:graphic>
      </p:graphicFrame>
      <p:sp>
        <p:nvSpPr>
          <p:cNvPr id="18" name="矩形 17"/>
          <p:cNvSpPr/>
          <p:nvPr/>
        </p:nvSpPr>
        <p:spPr>
          <a:xfrm>
            <a:off x="395536" y="2047043"/>
            <a:ext cx="8928992"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写成矩阵差分方程的形式为</a:t>
            </a:r>
          </a:p>
        </p:txBody>
      </p:sp>
      <p:graphicFrame>
        <p:nvGraphicFramePr>
          <p:cNvPr id="7" name="对象 6"/>
          <p:cNvGraphicFramePr>
            <a:graphicFrameLocks noChangeAspect="1"/>
          </p:cNvGraphicFramePr>
          <p:nvPr/>
        </p:nvGraphicFramePr>
        <p:xfrm>
          <a:off x="2408628" y="2605330"/>
          <a:ext cx="4294457" cy="766147"/>
        </p:xfrm>
        <a:graphic>
          <a:graphicData uri="http://schemas.openxmlformats.org/presentationml/2006/ole">
            <mc:AlternateContent xmlns:mc="http://schemas.openxmlformats.org/markup-compatibility/2006">
              <mc:Choice xmlns:v="urn:schemas-microsoft-com:vml" Requires="v">
                <p:oleObj spid="_x0000_s87047" name="Equation" r:id="rId9" imgW="64922400" imgH="11582400" progId="Equation.DSMT4">
                  <p:embed/>
                </p:oleObj>
              </mc:Choice>
              <mc:Fallback>
                <p:oleObj name="Equation" r:id="rId9" imgW="64922400" imgH="11582400" progId="Equation.DSMT4">
                  <p:embed/>
                  <p:pic>
                    <p:nvPicPr>
                      <p:cNvPr id="0" name="图片 125668"/>
                      <p:cNvPicPr/>
                      <p:nvPr/>
                    </p:nvPicPr>
                    <p:blipFill>
                      <a:blip r:embed="rId10"/>
                      <a:stretch>
                        <a:fillRect/>
                      </a:stretch>
                    </p:blipFill>
                    <p:spPr>
                      <a:xfrm>
                        <a:off x="2408628" y="2605330"/>
                        <a:ext cx="4294457" cy="766147"/>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843808" y="3852021"/>
          <a:ext cx="2781300" cy="728662"/>
        </p:xfrm>
        <a:graphic>
          <a:graphicData uri="http://schemas.openxmlformats.org/presentationml/2006/ole">
            <mc:AlternateContent xmlns:mc="http://schemas.openxmlformats.org/markup-compatibility/2006">
              <mc:Choice xmlns:v="urn:schemas-microsoft-com:vml" Requires="v">
                <p:oleObj spid="_x0000_s87048" name="Equation" r:id="rId11" imgW="44196000" imgH="11582400" progId="Equation.DSMT4">
                  <p:embed/>
                </p:oleObj>
              </mc:Choice>
              <mc:Fallback>
                <p:oleObj name="Equation" r:id="rId11" imgW="44196000" imgH="11582400" progId="Equation.DSMT4">
                  <p:embed/>
                  <p:pic>
                    <p:nvPicPr>
                      <p:cNvPr id="0" name="图片 125669"/>
                      <p:cNvPicPr/>
                      <p:nvPr/>
                    </p:nvPicPr>
                    <p:blipFill>
                      <a:blip r:embed="rId12"/>
                      <a:stretch>
                        <a:fillRect/>
                      </a:stretch>
                    </p:blipFill>
                    <p:spPr>
                      <a:xfrm>
                        <a:off x="2843808" y="3852021"/>
                        <a:ext cx="2781300" cy="72866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8" grpId="0"/>
      <p:bldP spid="8" grpId="1"/>
      <p:bldP spid="18" grpId="0"/>
      <p:bldP spid="18" grpId="1"/>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1.4.2 </a:t>
            </a:r>
            <a:r>
              <a:rPr lang="zh-CN" altLang="en-US" sz="1765" b="1" dirty="0">
                <a:solidFill>
                  <a:srgbClr val="112F70"/>
                </a:solidFill>
                <a:latin typeface="微软雅黑" panose="020B0503020204020204" pitchFamily="34" charset="-122"/>
                <a:ea typeface="微软雅黑" panose="020B0503020204020204" pitchFamily="34" charset="-122"/>
                <a:sym typeface="+mn-ea"/>
              </a:rPr>
              <a:t>输入函数含未来值时的情况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95243" y="559304"/>
            <a:ext cx="8841253" cy="246062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当线性离散系统的数学模型是以脉冲传递函数的</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形式给出时，其状态方程也可以通过引进中间变量的方法列写。</a:t>
            </a:r>
          </a:p>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1.19 </a:t>
            </a:r>
            <a:r>
              <a:rPr lang="zh-CN" altLang="en-US" sz="2800" dirty="0">
                <a:solidFill>
                  <a:sysClr val="windowText" lastClr="000000"/>
                </a:solidFill>
                <a:latin typeface="宋体" panose="02010600030101010101" pitchFamily="2" charset="-122"/>
              </a:rPr>
              <a:t>设某线性离散系统可由下述脉冲传递函数描述，试写出该系统的状态方程及输出方程。</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88068"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3451125" y="2922507"/>
          <a:ext cx="1984971" cy="752920"/>
        </p:xfrm>
        <a:graphic>
          <a:graphicData uri="http://schemas.openxmlformats.org/presentationml/2006/ole">
            <mc:AlternateContent xmlns:mc="http://schemas.openxmlformats.org/markup-compatibility/2006">
              <mc:Choice xmlns:v="urn:schemas-microsoft-com:vml" Requires="v">
                <p:oleObj spid="_x0000_s88069" name="Equation" r:id="rId7" imgW="26517600" imgH="10058400" progId="Equation.DSMT4">
                  <p:embed/>
                </p:oleObj>
              </mc:Choice>
              <mc:Fallback>
                <p:oleObj name="Equation" r:id="rId7" imgW="26517600" imgH="10058400" progId="Equation.DSMT4">
                  <p:embed/>
                  <p:pic>
                    <p:nvPicPr>
                      <p:cNvPr id="0" name="图片 130523"/>
                      <p:cNvPicPr/>
                      <p:nvPr/>
                    </p:nvPicPr>
                    <p:blipFill>
                      <a:blip r:embed="rId8"/>
                      <a:stretch>
                        <a:fillRect/>
                      </a:stretch>
                    </p:blipFill>
                    <p:spPr>
                      <a:xfrm>
                        <a:off x="3451125" y="2922507"/>
                        <a:ext cx="1984971" cy="752920"/>
                      </a:xfrm>
                      <a:prstGeom prst="rect">
                        <a:avLst/>
                      </a:prstGeom>
                    </p:spPr>
                  </p:pic>
                </p:oleObj>
              </mc:Fallback>
            </mc:AlternateContent>
          </a:graphicData>
        </a:graphic>
      </p:graphicFrame>
      <p:sp>
        <p:nvSpPr>
          <p:cNvPr id="14" name="矩形 13"/>
          <p:cNvSpPr/>
          <p:nvPr/>
        </p:nvSpPr>
        <p:spPr>
          <a:xfrm>
            <a:off x="107504" y="3576417"/>
            <a:ext cx="8928992" cy="1040285"/>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解</a:t>
            </a:r>
            <a:r>
              <a:rPr lang="zh-CN" altLang="en-US" sz="2800" dirty="0">
                <a:solidFill>
                  <a:sysClr val="windowText" lastClr="000000"/>
                </a:solidFill>
                <a:latin typeface="宋体" panose="02010600030101010101" pitchFamily="2" charset="-122"/>
              </a:rPr>
              <a:t> 在线性离散系统的脉冲传递函数上引进中间变量</a:t>
            </a:r>
            <a:r>
              <a:rPr lang="en-US" altLang="zh-CN" sz="2800" i="1" dirty="0">
                <a:solidFill>
                  <a:sysClr val="windowText" lastClr="000000"/>
                </a:solidFill>
                <a:latin typeface="Times New Roman" panose="02020603050405020304" pitchFamily="18" charset="0"/>
                <a:cs typeface="Times New Roman" panose="02020603050405020304" pitchFamily="18" charset="0"/>
              </a:rPr>
              <a:t>w</a:t>
            </a:r>
            <a:r>
              <a:rPr lang="zh-CN" altLang="en-US" sz="2800" dirty="0">
                <a:solidFill>
                  <a:sysClr val="windowText" lastClr="000000"/>
                </a:solidFill>
                <a:latin typeface="宋体" panose="02010600030101010101" pitchFamily="2" charset="-122"/>
              </a:rPr>
              <a:t>可得</a:t>
            </a:r>
            <a:endParaRPr lang="en-US" altLang="zh-CN" sz="2800" dirty="0">
              <a:solidFill>
                <a:sysClr val="windowText" lastClr="000000"/>
              </a:solidFill>
              <a:latin typeface="宋体" panose="02010600030101010101" pitchFamily="2" charset="-122"/>
            </a:endParaRPr>
          </a:p>
        </p:txBody>
      </p:sp>
      <p:graphicFrame>
        <p:nvGraphicFramePr>
          <p:cNvPr id="5" name="对象 4"/>
          <p:cNvGraphicFramePr>
            <a:graphicFrameLocks noChangeAspect="1"/>
          </p:cNvGraphicFramePr>
          <p:nvPr/>
        </p:nvGraphicFramePr>
        <p:xfrm>
          <a:off x="3287052" y="4230327"/>
          <a:ext cx="2313116" cy="681543"/>
        </p:xfrm>
        <a:graphic>
          <a:graphicData uri="http://schemas.openxmlformats.org/presentationml/2006/ole">
            <mc:AlternateContent xmlns:mc="http://schemas.openxmlformats.org/markup-compatibility/2006">
              <mc:Choice xmlns:v="urn:schemas-microsoft-com:vml" Requires="v">
                <p:oleObj spid="_x0000_s88070" name="Equation" r:id="rId9" imgW="34137600" imgH="10058400" progId="Equation.DSMT4">
                  <p:embed/>
                </p:oleObj>
              </mc:Choice>
              <mc:Fallback>
                <p:oleObj name="Equation" r:id="rId9" imgW="34137600" imgH="10058400" progId="Equation.DSMT4">
                  <p:embed/>
                  <p:pic>
                    <p:nvPicPr>
                      <p:cNvPr id="0" name="图片 130524"/>
                      <p:cNvPicPr/>
                      <p:nvPr/>
                    </p:nvPicPr>
                    <p:blipFill>
                      <a:blip r:embed="rId10"/>
                      <a:stretch>
                        <a:fillRect/>
                      </a:stretch>
                    </p:blipFill>
                    <p:spPr>
                      <a:xfrm>
                        <a:off x="3287052" y="4230327"/>
                        <a:ext cx="2313116" cy="68154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1.4.2 </a:t>
            </a:r>
            <a:r>
              <a:rPr lang="zh-CN" altLang="en-US" sz="1765" b="1" dirty="0">
                <a:solidFill>
                  <a:srgbClr val="112F70"/>
                </a:solidFill>
                <a:latin typeface="微软雅黑" panose="020B0503020204020204" pitchFamily="34" charset="-122"/>
                <a:ea typeface="微软雅黑" panose="020B0503020204020204" pitchFamily="34" charset="-122"/>
                <a:sym typeface="+mn-ea"/>
              </a:rPr>
              <a:t>输入函数含未来值时的情况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95243" y="528459"/>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取</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89095"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sp>
        <p:nvSpPr>
          <p:cNvPr id="14" name="矩形 13"/>
          <p:cNvSpPr/>
          <p:nvPr/>
        </p:nvSpPr>
        <p:spPr>
          <a:xfrm>
            <a:off x="151373" y="2827567"/>
            <a:ext cx="8928992" cy="104028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选取系统状态变量                  </a:t>
            </a:r>
            <a:r>
              <a:rPr lang="en-US" altLang="zh-CN" sz="2800" dirty="0">
                <a:solidFill>
                  <a:sysClr val="windowText" lastClr="000000"/>
                </a:solidFill>
                <a:latin typeface="宋体" panose="02010600030101010101" pitchFamily="2" charset="-122"/>
              </a:rPr>
              <a:t>,</a:t>
            </a:r>
            <a:r>
              <a:rPr lang="zh-CN" altLang="en-US" sz="2800" dirty="0">
                <a:solidFill>
                  <a:sysClr val="windowText" lastClr="000000"/>
                </a:solidFill>
                <a:latin typeface="宋体" panose="02010600030101010101" pitchFamily="2" charset="-122"/>
              </a:rPr>
              <a:t>则系统的状态方程为</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3646971" y="680621"/>
          <a:ext cx="1789125" cy="1000371"/>
        </p:xfrm>
        <a:graphic>
          <a:graphicData uri="http://schemas.openxmlformats.org/presentationml/2006/ole">
            <mc:AlternateContent xmlns:mc="http://schemas.openxmlformats.org/markup-compatibility/2006">
              <mc:Choice xmlns:v="urn:schemas-microsoft-com:vml" Requires="v">
                <p:oleObj spid="_x0000_s89096" name="Equation" r:id="rId7" imgW="28346400" imgH="15849600" progId="Equation.DSMT4">
                  <p:embed/>
                </p:oleObj>
              </mc:Choice>
              <mc:Fallback>
                <p:oleObj name="Equation" r:id="rId7" imgW="28346400" imgH="15849600" progId="Equation.DSMT4">
                  <p:embed/>
                  <p:pic>
                    <p:nvPicPr>
                      <p:cNvPr id="0" name="图片 132010"/>
                      <p:cNvPicPr/>
                      <p:nvPr/>
                    </p:nvPicPr>
                    <p:blipFill>
                      <a:blip r:embed="rId8"/>
                      <a:stretch>
                        <a:fillRect/>
                      </a:stretch>
                    </p:blipFill>
                    <p:spPr>
                      <a:xfrm>
                        <a:off x="3646971" y="680621"/>
                        <a:ext cx="1789125" cy="1000371"/>
                      </a:xfrm>
                      <a:prstGeom prst="rect">
                        <a:avLst/>
                      </a:prstGeom>
                    </p:spPr>
                  </p:pic>
                </p:oleObj>
              </mc:Fallback>
            </mc:AlternateContent>
          </a:graphicData>
        </a:graphic>
      </p:graphicFrame>
      <p:sp>
        <p:nvSpPr>
          <p:cNvPr id="12" name="矩形 11"/>
          <p:cNvSpPr/>
          <p:nvPr/>
        </p:nvSpPr>
        <p:spPr>
          <a:xfrm>
            <a:off x="166809" y="1572130"/>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分别写成差分方程为</a:t>
            </a:r>
          </a:p>
        </p:txBody>
      </p:sp>
      <p:graphicFrame>
        <p:nvGraphicFramePr>
          <p:cNvPr id="5" name="对象 4"/>
          <p:cNvGraphicFramePr>
            <a:graphicFrameLocks noChangeAspect="1"/>
          </p:cNvGraphicFramePr>
          <p:nvPr/>
        </p:nvGraphicFramePr>
        <p:xfrm>
          <a:off x="2987824" y="2072245"/>
          <a:ext cx="3432178" cy="711549"/>
        </p:xfrm>
        <a:graphic>
          <a:graphicData uri="http://schemas.openxmlformats.org/presentationml/2006/ole">
            <mc:AlternateContent xmlns:mc="http://schemas.openxmlformats.org/markup-compatibility/2006">
              <mc:Choice xmlns:v="urn:schemas-microsoft-com:vml" Requires="v">
                <p:oleObj spid="_x0000_s89097" name="Equation" r:id="rId9" imgW="49987200" imgH="10363200" progId="Equation.DSMT4">
                  <p:embed/>
                </p:oleObj>
              </mc:Choice>
              <mc:Fallback>
                <p:oleObj name="Equation" r:id="rId9" imgW="49987200" imgH="10363200" progId="Equation.DSMT4">
                  <p:embed/>
                  <p:pic>
                    <p:nvPicPr>
                      <p:cNvPr id="0" name="图片 132011"/>
                      <p:cNvPicPr/>
                      <p:nvPr/>
                    </p:nvPicPr>
                    <p:blipFill>
                      <a:blip r:embed="rId10"/>
                      <a:stretch>
                        <a:fillRect/>
                      </a:stretch>
                    </p:blipFill>
                    <p:spPr>
                      <a:xfrm>
                        <a:off x="2987824" y="2072245"/>
                        <a:ext cx="3432178" cy="711549"/>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3059832" y="2879814"/>
          <a:ext cx="3096343" cy="392494"/>
        </p:xfrm>
        <a:graphic>
          <a:graphicData uri="http://schemas.openxmlformats.org/presentationml/2006/ole">
            <mc:AlternateContent xmlns:mc="http://schemas.openxmlformats.org/markup-compatibility/2006">
              <mc:Choice xmlns:v="urn:schemas-microsoft-com:vml" Requires="v">
                <p:oleObj spid="_x0000_s89098" name="Equation" r:id="rId11" imgW="43281600" imgH="5486400" progId="Equation.DSMT4">
                  <p:embed/>
                </p:oleObj>
              </mc:Choice>
              <mc:Fallback>
                <p:oleObj name="Equation" r:id="rId11" imgW="43281600" imgH="5486400" progId="Equation.DSMT4">
                  <p:embed/>
                  <p:pic>
                    <p:nvPicPr>
                      <p:cNvPr id="0" name="图片 132012"/>
                      <p:cNvPicPr/>
                      <p:nvPr/>
                    </p:nvPicPr>
                    <p:blipFill>
                      <a:blip r:embed="rId12"/>
                      <a:stretch>
                        <a:fillRect/>
                      </a:stretch>
                    </p:blipFill>
                    <p:spPr>
                      <a:xfrm>
                        <a:off x="3059832" y="2879814"/>
                        <a:ext cx="3096343" cy="392494"/>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3026464" y="3472326"/>
          <a:ext cx="3091097" cy="695497"/>
        </p:xfrm>
        <a:graphic>
          <a:graphicData uri="http://schemas.openxmlformats.org/presentationml/2006/ole">
            <mc:AlternateContent xmlns:mc="http://schemas.openxmlformats.org/markup-compatibility/2006">
              <mc:Choice xmlns:v="urn:schemas-microsoft-com:vml" Requires="v">
                <p:oleObj spid="_x0000_s89099" name="Equation" r:id="rId13" imgW="48768000" imgH="10972800" progId="Equation.DSMT4">
                  <p:embed/>
                </p:oleObj>
              </mc:Choice>
              <mc:Fallback>
                <p:oleObj name="Equation" r:id="rId13" imgW="48768000" imgH="10972800" progId="Equation.DSMT4">
                  <p:embed/>
                  <p:pic>
                    <p:nvPicPr>
                      <p:cNvPr id="0" name="图片 132013"/>
                      <p:cNvPicPr/>
                      <p:nvPr/>
                    </p:nvPicPr>
                    <p:blipFill>
                      <a:blip r:embed="rId14"/>
                      <a:stretch>
                        <a:fillRect/>
                      </a:stretch>
                    </p:blipFill>
                    <p:spPr>
                      <a:xfrm>
                        <a:off x="3026464" y="3472326"/>
                        <a:ext cx="3091097" cy="695497"/>
                      </a:xfrm>
                      <a:prstGeom prst="rect">
                        <a:avLst/>
                      </a:prstGeom>
                    </p:spPr>
                  </p:pic>
                </p:oleObj>
              </mc:Fallback>
            </mc:AlternateContent>
          </a:graphicData>
        </a:graphic>
      </p:graphicFrame>
      <p:sp>
        <p:nvSpPr>
          <p:cNvPr id="16" name="矩形 15"/>
          <p:cNvSpPr/>
          <p:nvPr/>
        </p:nvSpPr>
        <p:spPr>
          <a:xfrm>
            <a:off x="211110" y="4212319"/>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输出方程为</a:t>
            </a:r>
          </a:p>
        </p:txBody>
      </p:sp>
      <p:graphicFrame>
        <p:nvGraphicFramePr>
          <p:cNvPr id="15" name="对象 14"/>
          <p:cNvGraphicFramePr>
            <a:graphicFrameLocks noChangeAspect="1"/>
          </p:cNvGraphicFramePr>
          <p:nvPr/>
        </p:nvGraphicFramePr>
        <p:xfrm>
          <a:off x="3131840" y="4585472"/>
          <a:ext cx="2429893" cy="424642"/>
        </p:xfrm>
        <a:graphic>
          <a:graphicData uri="http://schemas.openxmlformats.org/presentationml/2006/ole">
            <mc:AlternateContent xmlns:mc="http://schemas.openxmlformats.org/markup-compatibility/2006">
              <mc:Choice xmlns:v="urn:schemas-microsoft-com:vml" Requires="v">
                <p:oleObj spid="_x0000_s89100" name="Equation" r:id="rId15" imgW="31394400" imgH="5486400" progId="Equation.DSMT4">
                  <p:embed/>
                </p:oleObj>
              </mc:Choice>
              <mc:Fallback>
                <p:oleObj name="Equation" r:id="rId15" imgW="31394400" imgH="5486400" progId="Equation.DSMT4">
                  <p:embed/>
                  <p:pic>
                    <p:nvPicPr>
                      <p:cNvPr id="0" name="图片 132014"/>
                      <p:cNvPicPr/>
                      <p:nvPr/>
                    </p:nvPicPr>
                    <p:blipFill>
                      <a:blip r:embed="rId16"/>
                      <a:stretch>
                        <a:fillRect/>
                      </a:stretch>
                    </p:blipFill>
                    <p:spPr>
                      <a:xfrm>
                        <a:off x="3131840" y="4585472"/>
                        <a:ext cx="2429893" cy="42464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1.4.2 </a:t>
            </a:r>
            <a:r>
              <a:rPr lang="zh-CN" altLang="en-US" sz="1765" b="1" dirty="0">
                <a:solidFill>
                  <a:srgbClr val="112F70"/>
                </a:solidFill>
                <a:latin typeface="微软雅黑" panose="020B0503020204020204" pitchFamily="34" charset="-122"/>
                <a:ea typeface="微软雅黑" panose="020B0503020204020204" pitchFamily="34" charset="-122"/>
                <a:sym typeface="+mn-ea"/>
              </a:rPr>
              <a:t>输入函数含未来值时的情况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81393" y="734974"/>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写成矩阵差分方程的形式为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90115"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2267744" y="1413688"/>
          <a:ext cx="3941873" cy="1467537"/>
        </p:xfrm>
        <a:graphic>
          <a:graphicData uri="http://schemas.openxmlformats.org/presentationml/2006/ole">
            <mc:AlternateContent xmlns:mc="http://schemas.openxmlformats.org/markup-compatibility/2006">
              <mc:Choice xmlns:v="urn:schemas-microsoft-com:vml" Requires="v">
                <p:oleObj spid="_x0000_s90116" name="Equation" r:id="rId7" imgW="62179200" imgH="23164800" progId="Equation.DSMT4">
                  <p:embed/>
                </p:oleObj>
              </mc:Choice>
              <mc:Fallback>
                <p:oleObj name="Equation" r:id="rId7" imgW="62179200" imgH="23164800" progId="Equation.DSMT4">
                  <p:embed/>
                  <p:pic>
                    <p:nvPicPr>
                      <p:cNvPr id="0" name="图片 132411"/>
                      <p:cNvPicPr/>
                      <p:nvPr/>
                    </p:nvPicPr>
                    <p:blipFill>
                      <a:blip r:embed="rId8"/>
                      <a:stretch>
                        <a:fillRect/>
                      </a:stretch>
                    </p:blipFill>
                    <p:spPr>
                      <a:xfrm>
                        <a:off x="2267744" y="1413688"/>
                        <a:ext cx="3941873" cy="1467537"/>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1.5</a:t>
            </a:r>
            <a:endParaRPr kumimoji="0" lang="zh-CN" altLang="en-US" sz="3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2322520" y="1907847"/>
            <a:ext cx="6624506" cy="1300356"/>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dirty="0">
                <a:solidFill>
                  <a:srgbClr val="112F70"/>
                </a:solidFill>
                <a:latin typeface="微软雅黑" panose="020B0503020204020204" pitchFamily="34" charset="-122"/>
                <a:ea typeface="微软雅黑" panose="020B0503020204020204" pitchFamily="34" charset="-122"/>
              </a:rPr>
              <a:t>应用 </a:t>
            </a:r>
            <a:r>
              <a:rPr lang="en-US" altLang="zh-CN" sz="4000" dirty="0">
                <a:solidFill>
                  <a:srgbClr val="112F70"/>
                </a:solidFill>
                <a:latin typeface="微软雅黑" panose="020B0503020204020204" pitchFamily="34" charset="-122"/>
                <a:ea typeface="微软雅黑" panose="020B0503020204020204" pitchFamily="34" charset="-122"/>
              </a:rPr>
              <a:t>MATLAB </a:t>
            </a:r>
            <a:r>
              <a:rPr lang="zh-CN" altLang="en-US" sz="4000" dirty="0">
                <a:solidFill>
                  <a:srgbClr val="112F70"/>
                </a:solidFill>
                <a:latin typeface="微软雅黑" panose="020B0503020204020204" pitchFamily="34" charset="-122"/>
                <a:ea typeface="微软雅黑" panose="020B0503020204020204" pitchFamily="34" charset="-122"/>
              </a:rPr>
              <a:t>实现数学模型</a:t>
            </a:r>
            <a:endParaRPr lang="en-US" altLang="zh-CN" sz="4000" dirty="0">
              <a:solidFill>
                <a:srgbClr val="112F70"/>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112F70"/>
                </a:solidFill>
                <a:latin typeface="微软雅黑" panose="020B0503020204020204" pitchFamily="34" charset="-122"/>
                <a:ea typeface="微软雅黑" panose="020B0503020204020204" pitchFamily="34" charset="-122"/>
              </a:rPr>
              <a:t>的转换</a:t>
            </a:r>
            <a:endParaRPr kumimoji="0" lang="zh-CN" altLang="en-US" sz="4000" b="0"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22185" y="520216"/>
            <a:ext cx="8841253" cy="2462213"/>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1.20 </a:t>
            </a:r>
            <a:r>
              <a:rPr lang="zh-CN" altLang="en-US" sz="2800" dirty="0">
                <a:solidFill>
                  <a:sysClr val="windowText" lastClr="000000"/>
                </a:solidFill>
                <a:latin typeface="宋体" panose="02010600030101010101" pitchFamily="2" charset="-122"/>
              </a:rPr>
              <a:t>设某控制系统的传递函数为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试利用</a:t>
            </a:r>
            <a:r>
              <a:rPr lang="en-US" altLang="zh-CN" sz="2800" dirty="0">
                <a:solidFill>
                  <a:sysClr val="windowText" lastClr="000000"/>
                </a:solidFill>
                <a:latin typeface="宋体" panose="02010600030101010101" pitchFamily="2" charset="-122"/>
              </a:rPr>
              <a:t>MATLAB</a:t>
            </a:r>
            <a:r>
              <a:rPr lang="zh-CN" altLang="en-US" sz="2800" dirty="0">
                <a:solidFill>
                  <a:sysClr val="windowText" lastClr="000000"/>
                </a:solidFill>
                <a:latin typeface="宋体" panose="02010600030101010101" pitchFamily="2" charset="-122"/>
              </a:rPr>
              <a:t>将其转换为状态空间模型。</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b="1" dirty="0">
                <a:solidFill>
                  <a:sysClr val="windowText" lastClr="000000"/>
                </a:solidFill>
                <a:latin typeface="宋体" panose="02010600030101010101" pitchFamily="2" charset="-122"/>
              </a:rPr>
              <a:t>    解法</a:t>
            </a:r>
            <a:r>
              <a:rPr lang="en-US" altLang="zh-CN" sz="2800" b="1" dirty="0">
                <a:solidFill>
                  <a:sysClr val="windowText" lastClr="000000"/>
                </a:solidFill>
                <a:latin typeface="宋体" panose="02010600030101010101" pitchFamily="2" charset="-122"/>
              </a:rPr>
              <a:t>1 </a:t>
            </a:r>
            <a:r>
              <a:rPr lang="zh-CN" altLang="en-US" sz="2800" dirty="0">
                <a:solidFill>
                  <a:sysClr val="windowText" lastClr="000000"/>
                </a:solidFill>
                <a:latin typeface="宋体" panose="02010600030101010101" pitchFamily="2" charset="-122"/>
              </a:rPr>
              <a:t>在</a:t>
            </a:r>
            <a:r>
              <a:rPr lang="en-US" altLang="zh-CN" sz="2800" dirty="0">
                <a:solidFill>
                  <a:sysClr val="windowText" lastClr="000000"/>
                </a:solidFill>
                <a:latin typeface="宋体" panose="02010600030101010101" pitchFamily="2" charset="-122"/>
              </a:rPr>
              <a:t>MATLAB</a:t>
            </a:r>
            <a:r>
              <a:rPr lang="zh-CN" altLang="en-US" sz="2800" dirty="0">
                <a:solidFill>
                  <a:sysClr val="windowText" lastClr="000000"/>
                </a:solidFill>
                <a:latin typeface="宋体" panose="02010600030101010101" pitchFamily="2" charset="-122"/>
              </a:rPr>
              <a:t>工作空间输入下列命令：</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91140"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sp>
        <p:nvSpPr>
          <p:cNvPr id="10" name="矩形 9"/>
          <p:cNvSpPr/>
          <p:nvPr/>
        </p:nvSpPr>
        <p:spPr>
          <a:xfrm>
            <a:off x="211110" y="3260422"/>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得到如下输出结果：</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91141" name="Equation" r:id="rId7" imgW="2743200" imgH="4267200" progId="Equation.DSMT4">
                  <p:embed/>
                </p:oleObj>
              </mc:Choice>
              <mc:Fallback>
                <p:oleObj name="Equation" r:id="rId7" imgW="2743200" imgH="4267200" progId="Equation.DSMT4">
                  <p:embed/>
                  <p:pic>
                    <p:nvPicPr>
                      <p:cNvPr id="0" name="图片 152831"/>
                      <p:cNvPicPr/>
                      <p:nvPr/>
                    </p:nvPicPr>
                    <p:blipFill>
                      <a:blip r:embed="rId8"/>
                      <a:stretch>
                        <a:fillRect/>
                      </a:stretch>
                    </p:blipFill>
                    <p:spPr>
                      <a:xfrm>
                        <a:off x="5530850" y="2790825"/>
                        <a:ext cx="114300" cy="1778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265608" y="1085582"/>
          <a:ext cx="2758924" cy="711284"/>
        </p:xfrm>
        <a:graphic>
          <a:graphicData uri="http://schemas.openxmlformats.org/presentationml/2006/ole">
            <mc:AlternateContent xmlns:mc="http://schemas.openxmlformats.org/markup-compatibility/2006">
              <mc:Choice xmlns:v="urn:schemas-microsoft-com:vml" Requires="v">
                <p:oleObj spid="_x0000_s91142" name="Equation" r:id="rId9" imgW="39014400" imgH="10058400" progId="Equation.DSMT4">
                  <p:embed/>
                </p:oleObj>
              </mc:Choice>
              <mc:Fallback>
                <p:oleObj name="Equation" r:id="rId9" imgW="39014400" imgH="10058400" progId="Equation.DSMT4">
                  <p:embed/>
                  <p:pic>
                    <p:nvPicPr>
                      <p:cNvPr id="0" name="图片 152832"/>
                      <p:cNvPicPr/>
                      <p:nvPr/>
                    </p:nvPicPr>
                    <p:blipFill>
                      <a:blip r:embed="rId10"/>
                      <a:stretch>
                        <a:fillRect/>
                      </a:stretch>
                    </p:blipFill>
                    <p:spPr>
                      <a:xfrm>
                        <a:off x="3265608" y="1085582"/>
                        <a:ext cx="2758924" cy="711284"/>
                      </a:xfrm>
                      <a:prstGeom prst="rect">
                        <a:avLst/>
                      </a:prstGeom>
                    </p:spPr>
                  </p:pic>
                </p:oleObj>
              </mc:Fallback>
            </mc:AlternateContent>
          </a:graphicData>
        </a:graphic>
      </p:graphicFrame>
      <p:sp>
        <p:nvSpPr>
          <p:cNvPr id="8" name="矩形 7"/>
          <p:cNvSpPr/>
          <p:nvPr/>
        </p:nvSpPr>
        <p:spPr>
          <a:xfrm>
            <a:off x="2446567" y="2847007"/>
            <a:ext cx="4392488" cy="523220"/>
          </a:xfrm>
          <a:prstGeom prst="rect">
            <a:avLst/>
          </a:prstGeom>
        </p:spPr>
        <p:txBody>
          <a:bodyPr wrap="square">
            <a:spAutoFit/>
          </a:bodyPr>
          <a:lstStyle/>
          <a:p>
            <a:r>
              <a:rPr lang="en-US" altLang="zh-CN" sz="28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微软雅黑" panose="020B0503020204020204" pitchFamily="34" charset="-122"/>
                <a:ea typeface="微软雅黑" panose="020B0503020204020204" pitchFamily="34" charset="-122"/>
              </a:rPr>
              <a:t>[A,B,C,D] = tf2ss([1],[1,4,10,16])</a:t>
            </a:r>
          </a:p>
        </p:txBody>
      </p:sp>
      <p:sp>
        <p:nvSpPr>
          <p:cNvPr id="11" name="矩形 10"/>
          <p:cNvSpPr/>
          <p:nvPr/>
        </p:nvSpPr>
        <p:spPr>
          <a:xfrm>
            <a:off x="3267758" y="3803772"/>
            <a:ext cx="1637991" cy="1233191"/>
          </a:xfrm>
          <a:prstGeom prst="rect">
            <a:avLst/>
          </a:prstGeom>
        </p:spPr>
        <p:txBody>
          <a:bodyPr wrap="square">
            <a:spAutoFit/>
          </a:bodyPr>
          <a:lstStyle/>
          <a:p>
            <a:r>
              <a:rPr lang="zh-CN" altLang="en-US" dirty="0"/>
              <a:t>B =</a:t>
            </a:r>
          </a:p>
          <a:p>
            <a:r>
              <a:rPr lang="zh-CN" altLang="en-US" dirty="0"/>
              <a:t>     1</a:t>
            </a:r>
          </a:p>
          <a:p>
            <a:r>
              <a:rPr lang="zh-CN" altLang="en-US" dirty="0"/>
              <a:t>     0</a:t>
            </a:r>
          </a:p>
          <a:p>
            <a:r>
              <a:rPr lang="zh-CN" altLang="en-US" dirty="0"/>
              <a:t>     0</a:t>
            </a:r>
          </a:p>
        </p:txBody>
      </p:sp>
      <p:sp>
        <p:nvSpPr>
          <p:cNvPr id="12" name="矩形 11"/>
          <p:cNvSpPr/>
          <p:nvPr/>
        </p:nvSpPr>
        <p:spPr>
          <a:xfrm>
            <a:off x="4905749" y="3768831"/>
            <a:ext cx="2090281" cy="923330"/>
          </a:xfrm>
          <a:prstGeom prst="rect">
            <a:avLst/>
          </a:prstGeom>
        </p:spPr>
        <p:txBody>
          <a:bodyPr wrap="square">
            <a:spAutoFit/>
          </a:bodyPr>
          <a:lstStyle/>
          <a:p>
            <a:r>
              <a:rPr lang="zh-CN" altLang="en-US" dirty="0"/>
              <a:t>C =</a:t>
            </a:r>
          </a:p>
          <a:p>
            <a:endParaRPr lang="zh-CN" altLang="en-US" dirty="0"/>
          </a:p>
          <a:p>
            <a:r>
              <a:rPr lang="zh-CN" altLang="en-US" dirty="0"/>
              <a:t>     0     0     1</a:t>
            </a:r>
          </a:p>
        </p:txBody>
      </p:sp>
      <p:sp>
        <p:nvSpPr>
          <p:cNvPr id="13" name="矩形 12"/>
          <p:cNvSpPr/>
          <p:nvPr/>
        </p:nvSpPr>
        <p:spPr>
          <a:xfrm>
            <a:off x="899592" y="3768831"/>
            <a:ext cx="2041962" cy="1200329"/>
          </a:xfrm>
          <a:prstGeom prst="rect">
            <a:avLst/>
          </a:prstGeom>
        </p:spPr>
        <p:txBody>
          <a:bodyPr wrap="square">
            <a:spAutoFit/>
          </a:bodyPr>
          <a:lstStyle/>
          <a:p>
            <a:r>
              <a:rPr lang="zh-CN" altLang="en-US" dirty="0"/>
              <a:t>A =</a:t>
            </a:r>
          </a:p>
          <a:p>
            <a:r>
              <a:rPr lang="zh-CN" altLang="en-US" dirty="0"/>
              <a:t>    -4   -10   -16</a:t>
            </a:r>
          </a:p>
          <a:p>
            <a:r>
              <a:rPr lang="zh-CN" altLang="en-US" dirty="0"/>
              <a:t>     1     0     0</a:t>
            </a:r>
          </a:p>
          <a:p>
            <a:r>
              <a:rPr lang="zh-CN" altLang="en-US" dirty="0"/>
              <a:t>     0     1     0</a:t>
            </a:r>
            <a:endParaRPr lang="en-US" altLang="zh-CN" dirty="0"/>
          </a:p>
        </p:txBody>
      </p:sp>
      <p:sp>
        <p:nvSpPr>
          <p:cNvPr id="14" name="矩形 13"/>
          <p:cNvSpPr/>
          <p:nvPr/>
        </p:nvSpPr>
        <p:spPr>
          <a:xfrm>
            <a:off x="7162292" y="3768831"/>
            <a:ext cx="1379227" cy="923330"/>
          </a:xfrm>
          <a:prstGeom prst="rect">
            <a:avLst/>
          </a:prstGeom>
        </p:spPr>
        <p:txBody>
          <a:bodyPr wrap="square">
            <a:spAutoFit/>
          </a:bodyPr>
          <a:lstStyle/>
          <a:p>
            <a:r>
              <a:rPr lang="zh-CN" altLang="en-US" dirty="0"/>
              <a:t>D =</a:t>
            </a:r>
          </a:p>
          <a:p>
            <a:endParaRPr lang="zh-CN" altLang="en-US" dirty="0"/>
          </a:p>
          <a:p>
            <a:r>
              <a:rPr lang="zh-CN" altLang="en-US" dirty="0"/>
              <a:t>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1.1</a:t>
            </a:r>
            <a:r>
              <a:rPr lang="zh-CN" altLang="en-US" sz="1765" b="1" dirty="0">
                <a:solidFill>
                  <a:srgbClr val="112F70"/>
                </a:solidFill>
                <a:latin typeface="微软雅黑" panose="020B0503020204020204" pitchFamily="34" charset="-122"/>
                <a:ea typeface="微软雅黑" panose="020B0503020204020204" pitchFamily="34" charset="-122"/>
                <a:sym typeface="+mn-ea"/>
              </a:rPr>
              <a:t>状态空间描述的基本概念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47045" y="699542"/>
            <a:ext cx="8717443" cy="2460625"/>
          </a:xfrm>
          <a:prstGeom prst="rect">
            <a:avLst/>
          </a:prstGeom>
          <a:noFill/>
        </p:spPr>
        <p:txBody>
          <a:bodyPr wrap="square">
            <a:spAutoFit/>
          </a:bodyPr>
          <a:lstStyle/>
          <a:p>
            <a:pPr>
              <a:lnSpc>
                <a:spcPct val="110000"/>
              </a:lnSpc>
            </a:pPr>
            <a:r>
              <a:rPr lang="en-US" altLang="zh-CN" sz="2800" dirty="0">
                <a:solidFill>
                  <a:srgbClr val="C00000"/>
                </a:solidFill>
                <a:latin typeface="宋体" panose="02010600030101010101" pitchFamily="2" charset="-122"/>
              </a:rPr>
              <a:t>5.</a:t>
            </a:r>
            <a:r>
              <a:rPr lang="zh-CN" altLang="en-US" sz="2800" dirty="0">
                <a:solidFill>
                  <a:srgbClr val="C00000"/>
                </a:solidFill>
                <a:latin typeface="宋体" panose="02010600030101010101" pitchFamily="2" charset="-122"/>
              </a:rPr>
              <a:t>状态方程</a:t>
            </a:r>
          </a:p>
          <a:p>
            <a:pPr>
              <a:lnSpc>
                <a:spcPct val="110000"/>
              </a:lnSpc>
            </a:pPr>
            <a:r>
              <a:rPr lang="zh-CN" altLang="en-US" sz="2800" dirty="0">
                <a:solidFill>
                  <a:sysClr val="windowText" lastClr="000000"/>
                </a:solidFill>
                <a:latin typeface="宋体" panose="02010600030101010101" pitchFamily="2" charset="-122"/>
              </a:rPr>
              <a:t>    对于一个连续控制系统，通过向量表示法，可以将描述</a:t>
            </a:r>
            <a:r>
              <a:rPr lang="en-US" altLang="zh-CN" sz="2800" i="1" dirty="0">
                <a:solidFill>
                  <a:sysClr val="windowText" lastClr="000000"/>
                </a:solidFill>
                <a:latin typeface="宋体" panose="02010600030101010101" pitchFamily="2" charset="-122"/>
              </a:rPr>
              <a:t>n </a:t>
            </a:r>
            <a:r>
              <a:rPr lang="zh-CN" altLang="en-US" sz="2800" dirty="0">
                <a:solidFill>
                  <a:sysClr val="windowText" lastClr="000000"/>
                </a:solidFill>
                <a:latin typeface="宋体" panose="02010600030101010101" pitchFamily="2" charset="-122"/>
              </a:rPr>
              <a:t>阶系统动态特性的微分方程表示成一阶矩阵微分方程，若向量分量是选定的状态变量，则上述一阶矩阵微分方程称为连续系统的状态方程。</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0"/>
            <a:ext cx="725636" cy="725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22185" y="520216"/>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即系统状态空间模型为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92164"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sp>
        <p:nvSpPr>
          <p:cNvPr id="10" name="矩形 9"/>
          <p:cNvSpPr/>
          <p:nvPr/>
        </p:nvSpPr>
        <p:spPr>
          <a:xfrm>
            <a:off x="107504" y="3179127"/>
            <a:ext cx="8841253" cy="508409"/>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解法</a:t>
            </a:r>
            <a:r>
              <a:rPr lang="en-US" altLang="zh-CN" sz="2800" dirty="0">
                <a:solidFill>
                  <a:sysClr val="windowText" lastClr="000000"/>
                </a:solidFill>
                <a:latin typeface="宋体" panose="02010600030101010101" pitchFamily="2" charset="-122"/>
              </a:rPr>
              <a:t>2 </a:t>
            </a:r>
            <a:r>
              <a:rPr lang="zh-CN" altLang="en-US" sz="2800" dirty="0">
                <a:solidFill>
                  <a:sysClr val="windowText" lastClr="000000"/>
                </a:solidFill>
                <a:latin typeface="宋体" panose="02010600030101010101" pitchFamily="2" charset="-122"/>
              </a:rPr>
              <a:t>在</a:t>
            </a:r>
            <a:r>
              <a:rPr lang="en-US" altLang="zh-CN" sz="2800" dirty="0">
                <a:solidFill>
                  <a:sysClr val="windowText" lastClr="000000"/>
                </a:solidFill>
                <a:latin typeface="宋体" panose="02010600030101010101" pitchFamily="2" charset="-122"/>
              </a:rPr>
              <a:t>MATLAB</a:t>
            </a:r>
            <a:r>
              <a:rPr lang="zh-CN" altLang="en-US" sz="2800" dirty="0">
                <a:solidFill>
                  <a:sysClr val="windowText" lastClr="000000"/>
                </a:solidFill>
                <a:latin typeface="宋体" panose="02010600030101010101" pitchFamily="2" charset="-122"/>
              </a:rPr>
              <a:t>工作空间输入下列命令：</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92165"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2411760" y="1026126"/>
          <a:ext cx="3459956" cy="2129204"/>
        </p:xfrm>
        <a:graphic>
          <a:graphicData uri="http://schemas.openxmlformats.org/presentationml/2006/ole">
            <mc:AlternateContent xmlns:mc="http://schemas.openxmlformats.org/markup-compatibility/2006">
              <mc:Choice xmlns:v="urn:schemas-microsoft-com:vml" Requires="v">
                <p:oleObj spid="_x0000_s92166" name="Equation" r:id="rId9" imgW="55473600" imgH="34137600" progId="Equation.DSMT4">
                  <p:embed/>
                </p:oleObj>
              </mc:Choice>
              <mc:Fallback>
                <p:oleObj name="Equation" r:id="rId9" imgW="55473600" imgH="34137600" progId="Equation.DSMT4">
                  <p:embed/>
                  <p:pic>
                    <p:nvPicPr>
                      <p:cNvPr id="0" name="图片 154861"/>
                      <p:cNvPicPr/>
                      <p:nvPr/>
                    </p:nvPicPr>
                    <p:blipFill>
                      <a:blip r:embed="rId10"/>
                      <a:stretch>
                        <a:fillRect/>
                      </a:stretch>
                    </p:blipFill>
                    <p:spPr>
                      <a:xfrm>
                        <a:off x="2411760" y="1026126"/>
                        <a:ext cx="3459956" cy="2129204"/>
                      </a:xfrm>
                      <a:prstGeom prst="rect">
                        <a:avLst/>
                      </a:prstGeom>
                    </p:spPr>
                  </p:pic>
                </p:oleObj>
              </mc:Fallback>
            </mc:AlternateContent>
          </a:graphicData>
        </a:graphic>
      </p:graphicFrame>
      <p:sp>
        <p:nvSpPr>
          <p:cNvPr id="15" name="矩形 14"/>
          <p:cNvSpPr/>
          <p:nvPr/>
        </p:nvSpPr>
        <p:spPr>
          <a:xfrm>
            <a:off x="2485553" y="3733118"/>
            <a:ext cx="3444952" cy="523220"/>
          </a:xfrm>
          <a:prstGeom prst="rect">
            <a:avLst/>
          </a:prstGeom>
        </p:spPr>
        <p:txBody>
          <a:bodyPr wrap="square">
            <a:spAutoFit/>
          </a:bodyPr>
          <a:lstStyle/>
          <a:p>
            <a:r>
              <a:rPr lang="en-US" altLang="zh-CN" sz="2800" dirty="0">
                <a:solidFill>
                  <a:srgbClr val="000000"/>
                </a:solidFill>
                <a:latin typeface="Euclid" panose="02020503060505020303" pitchFamily="18" charset="0"/>
                <a:ea typeface="华光中等线_CNKI" panose="02000500000000000000" pitchFamily="2" charset="-122"/>
              </a:rPr>
              <a:t>»</a:t>
            </a:r>
            <a:r>
              <a:rPr lang="en-US" altLang="zh-CN" dirty="0" err="1"/>
              <a:t>sys_tf</a:t>
            </a:r>
            <a:r>
              <a:rPr lang="en-US" altLang="zh-CN" dirty="0"/>
              <a:t> = </a:t>
            </a:r>
            <a:r>
              <a:rPr lang="en-US" altLang="zh-CN" dirty="0" err="1"/>
              <a:t>tf</a:t>
            </a:r>
            <a:r>
              <a:rPr lang="en-US" altLang="zh-CN" dirty="0"/>
              <a:t>([1],[1,4,10,16])</a:t>
            </a:r>
          </a:p>
        </p:txBody>
      </p:sp>
      <p:sp>
        <p:nvSpPr>
          <p:cNvPr id="16" name="矩形 15"/>
          <p:cNvSpPr/>
          <p:nvPr/>
        </p:nvSpPr>
        <p:spPr>
          <a:xfrm>
            <a:off x="128517" y="4301920"/>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产生如下传递函数模型：</a:t>
            </a:r>
            <a:endParaRPr lang="en-US" altLang="zh-CN" sz="2800" dirty="0">
              <a:solidFill>
                <a:sysClr val="windowText" lastClr="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22185" y="520216"/>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即系统状态空间模型为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93187"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sp>
        <p:nvSpPr>
          <p:cNvPr id="10" name="矩形 9"/>
          <p:cNvSpPr/>
          <p:nvPr/>
        </p:nvSpPr>
        <p:spPr>
          <a:xfrm>
            <a:off x="107502" y="1708032"/>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进一步输入：</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93188"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sp>
        <p:nvSpPr>
          <p:cNvPr id="16" name="矩形 15"/>
          <p:cNvSpPr/>
          <p:nvPr/>
        </p:nvSpPr>
        <p:spPr>
          <a:xfrm>
            <a:off x="107502" y="2625520"/>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输出的状态空间模型系数矩阵如下：</a:t>
            </a:r>
            <a:endParaRPr lang="en-US" altLang="zh-CN" sz="2800" dirty="0">
              <a:solidFill>
                <a:sysClr val="windowText" lastClr="000000"/>
              </a:solidFill>
              <a:latin typeface="宋体" panose="02010600030101010101" pitchFamily="2" charset="-122"/>
            </a:endParaRPr>
          </a:p>
        </p:txBody>
      </p:sp>
      <p:sp>
        <p:nvSpPr>
          <p:cNvPr id="5" name="矩形 4"/>
          <p:cNvSpPr/>
          <p:nvPr/>
        </p:nvSpPr>
        <p:spPr>
          <a:xfrm>
            <a:off x="3003550" y="884034"/>
            <a:ext cx="4572000" cy="923330"/>
          </a:xfrm>
          <a:prstGeom prst="rect">
            <a:avLst/>
          </a:prstGeom>
        </p:spPr>
        <p:txBody>
          <a:bodyPr>
            <a:spAutoFit/>
          </a:bodyPr>
          <a:lstStyle/>
          <a:p>
            <a:r>
              <a:rPr lang="zh-CN" altLang="en-US" dirty="0"/>
              <a:t>                    1</a:t>
            </a:r>
          </a:p>
          <a:p>
            <a:r>
              <a:rPr lang="zh-CN" altLang="en-US" dirty="0"/>
              <a:t>  --------------------------------</a:t>
            </a:r>
          </a:p>
          <a:p>
            <a:r>
              <a:rPr lang="zh-CN" altLang="en-US" dirty="0"/>
              <a:t>  s^3 + 4 s^2 + 10 s + 16</a:t>
            </a:r>
          </a:p>
        </p:txBody>
      </p:sp>
      <p:sp>
        <p:nvSpPr>
          <p:cNvPr id="7" name="矩形 6"/>
          <p:cNvSpPr/>
          <p:nvPr/>
        </p:nvSpPr>
        <p:spPr>
          <a:xfrm>
            <a:off x="3114963" y="2193931"/>
            <a:ext cx="1955985" cy="523220"/>
          </a:xfrm>
          <a:prstGeom prst="rect">
            <a:avLst/>
          </a:prstGeom>
        </p:spPr>
        <p:txBody>
          <a:bodyPr wrap="none">
            <a:spAutoFit/>
          </a:bodyPr>
          <a:lstStyle/>
          <a:p>
            <a:r>
              <a:rPr lang="en-US" altLang="zh-CN" sz="2800" dirty="0">
                <a:solidFill>
                  <a:srgbClr val="000000"/>
                </a:solidFill>
                <a:latin typeface="Euclid" panose="02020503060505020303" pitchFamily="18" charset="0"/>
                <a:ea typeface="华光中等线_CNKI" panose="02000500000000000000" pitchFamily="2" charset="-122"/>
              </a:rPr>
              <a:t>»</a:t>
            </a:r>
            <a:r>
              <a:rPr lang="en-US" altLang="zh-CN" dirty="0" err="1">
                <a:solidFill>
                  <a:srgbClr val="000000"/>
                </a:solidFill>
                <a:latin typeface="微软雅黑" panose="020B0503020204020204" pitchFamily="34" charset="-122"/>
                <a:ea typeface="微软雅黑" panose="020B0503020204020204" pitchFamily="34" charset="-122"/>
              </a:rPr>
              <a:t>sys_ss</a:t>
            </a:r>
            <a:r>
              <a:rPr lang="en-US" altLang="zh-CN" dirty="0">
                <a:solidFill>
                  <a:srgbClr val="000000"/>
                </a:solidFill>
                <a:latin typeface="微软雅黑" panose="020B0503020204020204" pitchFamily="34" charset="-122"/>
                <a:ea typeface="微软雅黑" panose="020B0503020204020204" pitchFamily="34" charset="-122"/>
              </a:rPr>
              <a:t>=ss(sys)</a:t>
            </a:r>
          </a:p>
        </p:txBody>
      </p:sp>
      <p:sp>
        <p:nvSpPr>
          <p:cNvPr id="8" name="矩形 7"/>
          <p:cNvSpPr/>
          <p:nvPr/>
        </p:nvSpPr>
        <p:spPr>
          <a:xfrm>
            <a:off x="489477" y="3363838"/>
            <a:ext cx="1987997" cy="1477328"/>
          </a:xfrm>
          <a:prstGeom prst="rect">
            <a:avLst/>
          </a:prstGeom>
        </p:spPr>
        <p:txBody>
          <a:bodyPr wrap="square">
            <a:spAutoFit/>
          </a:bodyPr>
          <a:lstStyle/>
          <a:p>
            <a:r>
              <a:rPr lang="zh-CN" altLang="en-US" dirty="0"/>
              <a:t> A = </a:t>
            </a:r>
          </a:p>
          <a:p>
            <a:r>
              <a:rPr lang="zh-CN" altLang="en-US" dirty="0"/>
              <a:t>           x1    x2    x3</a:t>
            </a:r>
          </a:p>
          <a:p>
            <a:r>
              <a:rPr lang="zh-CN" altLang="en-US" dirty="0"/>
              <a:t>   x1    -4  -2.5    -2</a:t>
            </a:r>
          </a:p>
          <a:p>
            <a:r>
              <a:rPr lang="zh-CN" altLang="en-US" dirty="0"/>
              <a:t>   x2     4     0     0</a:t>
            </a:r>
          </a:p>
          <a:p>
            <a:r>
              <a:rPr lang="zh-CN" altLang="en-US" dirty="0"/>
              <a:t>   x3     0     2     0</a:t>
            </a:r>
          </a:p>
        </p:txBody>
      </p:sp>
      <p:sp>
        <p:nvSpPr>
          <p:cNvPr id="11" name="矩形 10"/>
          <p:cNvSpPr/>
          <p:nvPr/>
        </p:nvSpPr>
        <p:spPr>
          <a:xfrm>
            <a:off x="4910995" y="3354691"/>
            <a:ext cx="1872208" cy="923330"/>
          </a:xfrm>
          <a:prstGeom prst="rect">
            <a:avLst/>
          </a:prstGeom>
        </p:spPr>
        <p:txBody>
          <a:bodyPr wrap="square">
            <a:spAutoFit/>
          </a:bodyPr>
          <a:lstStyle/>
          <a:p>
            <a:r>
              <a:rPr lang="zh-CN" altLang="en-US" dirty="0"/>
              <a:t> C = </a:t>
            </a:r>
          </a:p>
          <a:p>
            <a:r>
              <a:rPr lang="zh-CN" altLang="en-US" dirty="0"/>
              <a:t>          x1   x2   x3</a:t>
            </a:r>
          </a:p>
          <a:p>
            <a:r>
              <a:rPr lang="zh-CN" altLang="en-US" dirty="0"/>
              <a:t>   y1    0    0  0.5</a:t>
            </a:r>
          </a:p>
        </p:txBody>
      </p:sp>
      <p:sp>
        <p:nvSpPr>
          <p:cNvPr id="12" name="矩形 11"/>
          <p:cNvSpPr/>
          <p:nvPr/>
        </p:nvSpPr>
        <p:spPr>
          <a:xfrm>
            <a:off x="3114963" y="3363838"/>
            <a:ext cx="1656184" cy="1477328"/>
          </a:xfrm>
          <a:prstGeom prst="rect">
            <a:avLst/>
          </a:prstGeom>
        </p:spPr>
        <p:txBody>
          <a:bodyPr wrap="square">
            <a:spAutoFit/>
          </a:bodyPr>
          <a:lstStyle/>
          <a:p>
            <a:r>
              <a:rPr lang="zh-CN" altLang="en-US" dirty="0"/>
              <a:t> B = </a:t>
            </a:r>
          </a:p>
          <a:p>
            <a:r>
              <a:rPr lang="zh-CN" altLang="en-US" dirty="0"/>
              <a:t>           u1</a:t>
            </a:r>
          </a:p>
          <a:p>
            <a:r>
              <a:rPr lang="zh-CN" altLang="en-US" dirty="0"/>
              <a:t>   x1  0.25</a:t>
            </a:r>
          </a:p>
          <a:p>
            <a:r>
              <a:rPr lang="zh-CN" altLang="en-US" dirty="0"/>
              <a:t>   x2     0</a:t>
            </a:r>
          </a:p>
          <a:p>
            <a:r>
              <a:rPr lang="zh-CN" altLang="en-US" dirty="0"/>
              <a:t>   x3     0</a:t>
            </a:r>
          </a:p>
        </p:txBody>
      </p:sp>
      <p:sp>
        <p:nvSpPr>
          <p:cNvPr id="13" name="矩形 12"/>
          <p:cNvSpPr/>
          <p:nvPr/>
        </p:nvSpPr>
        <p:spPr>
          <a:xfrm>
            <a:off x="7318347" y="3354691"/>
            <a:ext cx="1974409" cy="923330"/>
          </a:xfrm>
          <a:prstGeom prst="rect">
            <a:avLst/>
          </a:prstGeom>
        </p:spPr>
        <p:txBody>
          <a:bodyPr wrap="square">
            <a:spAutoFit/>
          </a:bodyPr>
          <a:lstStyle/>
          <a:p>
            <a:r>
              <a:rPr lang="zh-CN" altLang="en-US" dirty="0"/>
              <a:t>D = </a:t>
            </a:r>
          </a:p>
          <a:p>
            <a:r>
              <a:rPr lang="zh-CN" altLang="en-US" dirty="0"/>
              <a:t>         u1</a:t>
            </a:r>
          </a:p>
          <a:p>
            <a:r>
              <a:rPr lang="zh-CN" altLang="en-US" dirty="0"/>
              <a:t>   y1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22185" y="520216"/>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即系统状态空间模型为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94212"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94213"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sp>
        <p:nvSpPr>
          <p:cNvPr id="16" name="矩形 15"/>
          <p:cNvSpPr/>
          <p:nvPr/>
        </p:nvSpPr>
        <p:spPr>
          <a:xfrm>
            <a:off x="151373" y="3150149"/>
            <a:ext cx="8841253" cy="1930337"/>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由于 </a:t>
            </a:r>
            <a:r>
              <a:rPr lang="en-US" altLang="zh-CN" sz="2800" dirty="0" err="1">
                <a:solidFill>
                  <a:sysClr val="windowText" lastClr="000000"/>
                </a:solidFill>
                <a:latin typeface="宋体" panose="02010600030101010101" pitchFamily="2" charset="-122"/>
              </a:rPr>
              <a:t>ss</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函数考虑了状态空间模型的均衡实现，故其系数矩阵与解法 </a:t>
            </a:r>
            <a:r>
              <a:rPr lang="en-US" altLang="zh-CN" sz="2800" dirty="0">
                <a:solidFill>
                  <a:sysClr val="windowText" lastClr="000000"/>
                </a:solidFill>
                <a:latin typeface="宋体" panose="02010600030101010101" pitchFamily="2" charset="-122"/>
              </a:rPr>
              <a:t>1 </a:t>
            </a:r>
            <a:r>
              <a:rPr lang="zh-CN" altLang="en-US" sz="2800" dirty="0">
                <a:solidFill>
                  <a:sysClr val="windowText" lastClr="000000"/>
                </a:solidFill>
                <a:latin typeface="宋体" panose="02010600030101010101" pitchFamily="2" charset="-122"/>
              </a:rPr>
              <a:t>利用 </a:t>
            </a:r>
            <a:r>
              <a:rPr lang="en-US" altLang="zh-CN" sz="2800" dirty="0">
                <a:solidFill>
                  <a:sysClr val="windowText" lastClr="000000"/>
                </a:solidFill>
                <a:latin typeface="宋体" panose="02010600030101010101" pitchFamily="2" charset="-122"/>
              </a:rPr>
              <a:t>tf2ss </a:t>
            </a:r>
            <a:r>
              <a:rPr lang="zh-CN" altLang="en-US" sz="2800" dirty="0">
                <a:solidFill>
                  <a:sysClr val="windowText" lastClr="000000"/>
                </a:solidFill>
                <a:latin typeface="宋体" panose="02010600030101010101" pitchFamily="2" charset="-122"/>
              </a:rPr>
              <a:t>函数获得的结果不同，进一步计算系数矩阵 </a:t>
            </a:r>
            <a:r>
              <a:rPr lang="en-US" altLang="zh-CN" sz="2800" dirty="0">
                <a:solidFill>
                  <a:sysClr val="windowText" lastClr="000000"/>
                </a:solidFill>
                <a:latin typeface="宋体" panose="02010600030101010101" pitchFamily="2" charset="-122"/>
              </a:rPr>
              <a:t>A </a:t>
            </a:r>
            <a:r>
              <a:rPr lang="zh-CN" altLang="en-US" sz="2800" dirty="0">
                <a:solidFill>
                  <a:sysClr val="windowText" lastClr="000000"/>
                </a:solidFill>
                <a:latin typeface="宋体" panose="02010600030101010101" pitchFamily="2" charset="-122"/>
              </a:rPr>
              <a:t>的条件数，可以发现考虑均衡实现后系数矩阵</a:t>
            </a:r>
            <a:r>
              <a:rPr lang="en-US" altLang="zh-CN" sz="2800" dirty="0">
                <a:solidFill>
                  <a:sysClr val="windowText" lastClr="000000"/>
                </a:solidFill>
                <a:latin typeface="宋体" panose="02010600030101010101" pitchFamily="2" charset="-122"/>
              </a:rPr>
              <a:t>A</a:t>
            </a:r>
            <a:r>
              <a:rPr lang="zh-CN" altLang="en-US" sz="2800" dirty="0">
                <a:solidFill>
                  <a:sysClr val="windowText" lastClr="000000"/>
                </a:solidFill>
                <a:latin typeface="宋体" panose="02010600030101010101" pitchFamily="2" charset="-122"/>
              </a:rPr>
              <a:t>的条件数小于非均衡实现的条件数。</a:t>
            </a:r>
            <a:endParaRPr lang="en-US" altLang="zh-CN" sz="2800" dirty="0">
              <a:solidFill>
                <a:sysClr val="windowText" lastClr="000000"/>
              </a:solidFill>
              <a:latin typeface="宋体" panose="02010600030101010101" pitchFamily="2" charset="-122"/>
            </a:endParaRPr>
          </a:p>
        </p:txBody>
      </p:sp>
      <p:graphicFrame>
        <p:nvGraphicFramePr>
          <p:cNvPr id="5" name="对象 4"/>
          <p:cNvGraphicFramePr>
            <a:graphicFrameLocks noChangeAspect="1"/>
          </p:cNvGraphicFramePr>
          <p:nvPr/>
        </p:nvGraphicFramePr>
        <p:xfrm>
          <a:off x="2988504" y="1064943"/>
          <a:ext cx="3308613" cy="2085206"/>
        </p:xfrm>
        <a:graphic>
          <a:graphicData uri="http://schemas.openxmlformats.org/presentationml/2006/ole">
            <mc:AlternateContent xmlns:mc="http://schemas.openxmlformats.org/markup-compatibility/2006">
              <mc:Choice xmlns:v="urn:schemas-microsoft-com:vml" Requires="v">
                <p:oleObj spid="_x0000_s94214" name="Equation" r:id="rId9" imgW="58826400" imgH="34137600" progId="Equation.DSMT4">
                  <p:embed/>
                </p:oleObj>
              </mc:Choice>
              <mc:Fallback>
                <p:oleObj name="Equation" r:id="rId9" imgW="58826400" imgH="34137600" progId="Equation.DSMT4">
                  <p:embed/>
                  <p:pic>
                    <p:nvPicPr>
                      <p:cNvPr id="0" name="图片 160978"/>
                      <p:cNvPicPr/>
                      <p:nvPr/>
                    </p:nvPicPr>
                    <p:blipFill>
                      <a:blip r:embed="rId10"/>
                      <a:stretch>
                        <a:fillRect/>
                      </a:stretch>
                    </p:blipFill>
                    <p:spPr>
                      <a:xfrm>
                        <a:off x="2988504" y="1064943"/>
                        <a:ext cx="3308613" cy="2085206"/>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22185" y="520216"/>
            <a:ext cx="8841253" cy="2462213"/>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1.21 </a:t>
            </a:r>
            <a:r>
              <a:rPr lang="zh-CN" altLang="en-US" sz="2800" dirty="0">
                <a:solidFill>
                  <a:sysClr val="windowText" lastClr="000000"/>
                </a:solidFill>
                <a:latin typeface="宋体" panose="02010600030101010101" pitchFamily="2" charset="-122"/>
              </a:rPr>
              <a:t>设某线性离散控制系统的脉冲传递函数</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试利用</a:t>
            </a:r>
            <a:r>
              <a:rPr lang="en-US" altLang="zh-CN" sz="2800" dirty="0">
                <a:solidFill>
                  <a:sysClr val="windowText" lastClr="000000"/>
                </a:solidFill>
                <a:latin typeface="宋体" panose="02010600030101010101" pitchFamily="2" charset="-122"/>
              </a:rPr>
              <a:t>MATLAB</a:t>
            </a:r>
            <a:r>
              <a:rPr lang="zh-CN" altLang="en-US" sz="2800" dirty="0">
                <a:solidFill>
                  <a:sysClr val="windowText" lastClr="000000"/>
                </a:solidFill>
                <a:latin typeface="宋体" panose="02010600030101010101" pitchFamily="2" charset="-122"/>
              </a:rPr>
              <a:t>将其转换为状态空间模型。</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b="1" dirty="0">
                <a:solidFill>
                  <a:sysClr val="windowText" lastClr="000000"/>
                </a:solidFill>
                <a:latin typeface="宋体" panose="02010600030101010101" pitchFamily="2" charset="-122"/>
              </a:rPr>
              <a:t>    解法</a:t>
            </a:r>
            <a:r>
              <a:rPr lang="en-US" altLang="zh-CN" sz="2800" b="1" dirty="0">
                <a:solidFill>
                  <a:sysClr val="windowText" lastClr="000000"/>
                </a:solidFill>
                <a:latin typeface="宋体" panose="02010600030101010101" pitchFamily="2" charset="-122"/>
              </a:rPr>
              <a:t>1 </a:t>
            </a:r>
            <a:r>
              <a:rPr lang="zh-CN" altLang="en-US" sz="2800" dirty="0">
                <a:solidFill>
                  <a:sysClr val="windowText" lastClr="000000"/>
                </a:solidFill>
                <a:latin typeface="宋体" panose="02010600030101010101" pitchFamily="2" charset="-122"/>
              </a:rPr>
              <a:t>在</a:t>
            </a:r>
            <a:r>
              <a:rPr lang="en-US" altLang="zh-CN" sz="2800" dirty="0">
                <a:solidFill>
                  <a:sysClr val="windowText" lastClr="000000"/>
                </a:solidFill>
                <a:latin typeface="宋体" panose="02010600030101010101" pitchFamily="2" charset="-122"/>
              </a:rPr>
              <a:t>MATLAB</a:t>
            </a:r>
            <a:r>
              <a:rPr lang="zh-CN" altLang="en-US" sz="2800" dirty="0">
                <a:solidFill>
                  <a:sysClr val="windowText" lastClr="000000"/>
                </a:solidFill>
                <a:latin typeface="宋体" panose="02010600030101010101" pitchFamily="2" charset="-122"/>
              </a:rPr>
              <a:t>工作空间输入下列命令：</a:t>
            </a: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95236"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95237"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sp>
        <p:nvSpPr>
          <p:cNvPr id="16" name="矩形 15"/>
          <p:cNvSpPr/>
          <p:nvPr/>
        </p:nvSpPr>
        <p:spPr>
          <a:xfrm>
            <a:off x="107504" y="3278715"/>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得到如下输出结果：</a:t>
            </a:r>
            <a:endParaRPr lang="en-US" altLang="zh-CN" sz="2800" dirty="0">
              <a:solidFill>
                <a:sysClr val="windowText" lastClr="000000"/>
              </a:solidFill>
              <a:latin typeface="宋体" panose="02010600030101010101" pitchFamily="2" charset="-122"/>
            </a:endParaRPr>
          </a:p>
        </p:txBody>
      </p:sp>
      <p:graphicFrame>
        <p:nvGraphicFramePr>
          <p:cNvPr id="5" name="对象 4"/>
          <p:cNvGraphicFramePr>
            <a:graphicFrameLocks noChangeAspect="1"/>
          </p:cNvGraphicFramePr>
          <p:nvPr/>
        </p:nvGraphicFramePr>
        <p:xfrm>
          <a:off x="3384529" y="1255291"/>
          <a:ext cx="2516564" cy="638820"/>
        </p:xfrm>
        <a:graphic>
          <a:graphicData uri="http://schemas.openxmlformats.org/presentationml/2006/ole">
            <mc:AlternateContent xmlns:mc="http://schemas.openxmlformats.org/markup-compatibility/2006">
              <mc:Choice xmlns:v="urn:schemas-microsoft-com:vml" Requires="v">
                <p:oleObj spid="_x0000_s95238" name="Equation" r:id="rId9" imgW="39624000" imgH="10058400" progId="Equation.DSMT4">
                  <p:embed/>
                </p:oleObj>
              </mc:Choice>
              <mc:Fallback>
                <p:oleObj name="Equation" r:id="rId9" imgW="39624000" imgH="10058400" progId="Equation.DSMT4">
                  <p:embed/>
                  <p:pic>
                    <p:nvPicPr>
                      <p:cNvPr id="0" name="图片 161996"/>
                      <p:cNvPicPr/>
                      <p:nvPr/>
                    </p:nvPicPr>
                    <p:blipFill>
                      <a:blip r:embed="rId10"/>
                      <a:stretch>
                        <a:fillRect/>
                      </a:stretch>
                    </p:blipFill>
                    <p:spPr>
                      <a:xfrm>
                        <a:off x="3384529" y="1255291"/>
                        <a:ext cx="2516564" cy="638820"/>
                      </a:xfrm>
                      <a:prstGeom prst="rect">
                        <a:avLst/>
                      </a:prstGeom>
                    </p:spPr>
                  </p:pic>
                </p:oleObj>
              </mc:Fallback>
            </mc:AlternateContent>
          </a:graphicData>
        </a:graphic>
      </p:graphicFrame>
      <p:sp>
        <p:nvSpPr>
          <p:cNvPr id="8" name="矩形 7"/>
          <p:cNvSpPr/>
          <p:nvPr/>
        </p:nvSpPr>
        <p:spPr>
          <a:xfrm>
            <a:off x="2698847" y="2917343"/>
            <a:ext cx="3897414" cy="523220"/>
          </a:xfrm>
          <a:prstGeom prst="rect">
            <a:avLst/>
          </a:prstGeom>
        </p:spPr>
        <p:txBody>
          <a:bodyPr wrap="none">
            <a:spAutoFit/>
          </a:bodyPr>
          <a:lstStyle/>
          <a:p>
            <a:r>
              <a:rPr lang="en-US" altLang="zh-CN" sz="28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微软雅黑" panose="020B0503020204020204" pitchFamily="34" charset="-122"/>
                <a:ea typeface="微软雅黑" panose="020B0503020204020204" pitchFamily="34" charset="-122"/>
              </a:rPr>
              <a:t>[A,B,C,D]=tf2ss([1,3],[1,4,10,16])</a:t>
            </a:r>
          </a:p>
        </p:txBody>
      </p:sp>
      <p:sp>
        <p:nvSpPr>
          <p:cNvPr id="10" name="矩形 9"/>
          <p:cNvSpPr/>
          <p:nvPr/>
        </p:nvSpPr>
        <p:spPr>
          <a:xfrm>
            <a:off x="854746" y="3789427"/>
            <a:ext cx="1642269" cy="1200329"/>
          </a:xfrm>
          <a:prstGeom prst="rect">
            <a:avLst/>
          </a:prstGeom>
        </p:spPr>
        <p:txBody>
          <a:bodyPr wrap="square">
            <a:spAutoFit/>
          </a:bodyPr>
          <a:lstStyle/>
          <a:p>
            <a:r>
              <a:rPr lang="zh-CN" altLang="en-US" dirty="0"/>
              <a:t>A =</a:t>
            </a:r>
          </a:p>
          <a:p>
            <a:r>
              <a:rPr lang="zh-CN" altLang="en-US" dirty="0"/>
              <a:t>      -4   -10   -16</a:t>
            </a:r>
          </a:p>
          <a:p>
            <a:r>
              <a:rPr lang="zh-CN" altLang="en-US" dirty="0"/>
              <a:t>       1     0     0</a:t>
            </a:r>
          </a:p>
          <a:p>
            <a:r>
              <a:rPr lang="zh-CN" altLang="en-US" dirty="0"/>
              <a:t>       0     1     0</a:t>
            </a:r>
          </a:p>
        </p:txBody>
      </p:sp>
      <p:sp>
        <p:nvSpPr>
          <p:cNvPr id="11" name="矩形 10"/>
          <p:cNvSpPr/>
          <p:nvPr/>
        </p:nvSpPr>
        <p:spPr>
          <a:xfrm>
            <a:off x="3314471" y="3880433"/>
            <a:ext cx="1064266" cy="1200329"/>
          </a:xfrm>
          <a:prstGeom prst="rect">
            <a:avLst/>
          </a:prstGeom>
        </p:spPr>
        <p:txBody>
          <a:bodyPr wrap="square">
            <a:spAutoFit/>
          </a:bodyPr>
          <a:lstStyle/>
          <a:p>
            <a:r>
              <a:rPr lang="zh-CN" altLang="en-US" dirty="0"/>
              <a:t>B =</a:t>
            </a:r>
          </a:p>
          <a:p>
            <a:r>
              <a:rPr lang="zh-CN" altLang="en-US" dirty="0"/>
              <a:t>       1</a:t>
            </a:r>
          </a:p>
          <a:p>
            <a:r>
              <a:rPr lang="zh-CN" altLang="en-US" dirty="0"/>
              <a:t>       0</a:t>
            </a:r>
          </a:p>
          <a:p>
            <a:r>
              <a:rPr lang="zh-CN" altLang="en-US" dirty="0"/>
              <a:t>       0</a:t>
            </a:r>
          </a:p>
        </p:txBody>
      </p:sp>
      <p:sp>
        <p:nvSpPr>
          <p:cNvPr id="12" name="矩形 11"/>
          <p:cNvSpPr/>
          <p:nvPr/>
        </p:nvSpPr>
        <p:spPr>
          <a:xfrm>
            <a:off x="4888050" y="3880434"/>
            <a:ext cx="1573737" cy="646331"/>
          </a:xfrm>
          <a:prstGeom prst="rect">
            <a:avLst/>
          </a:prstGeom>
        </p:spPr>
        <p:txBody>
          <a:bodyPr wrap="square">
            <a:spAutoFit/>
          </a:bodyPr>
          <a:lstStyle/>
          <a:p>
            <a:r>
              <a:rPr lang="zh-CN" altLang="en-US" dirty="0"/>
              <a:t>C =</a:t>
            </a:r>
          </a:p>
          <a:p>
            <a:r>
              <a:rPr lang="zh-CN" altLang="en-US" dirty="0"/>
              <a:t>        0     1     3</a:t>
            </a:r>
          </a:p>
        </p:txBody>
      </p:sp>
      <p:sp>
        <p:nvSpPr>
          <p:cNvPr id="13" name="矩形 12"/>
          <p:cNvSpPr/>
          <p:nvPr/>
        </p:nvSpPr>
        <p:spPr>
          <a:xfrm>
            <a:off x="7009155" y="3880433"/>
            <a:ext cx="1132789" cy="646331"/>
          </a:xfrm>
          <a:prstGeom prst="rect">
            <a:avLst/>
          </a:prstGeom>
        </p:spPr>
        <p:txBody>
          <a:bodyPr wrap="square">
            <a:spAutoFit/>
          </a:bodyPr>
          <a:lstStyle/>
          <a:p>
            <a:r>
              <a:rPr lang="zh-CN" altLang="en-US" dirty="0"/>
              <a:t>D =</a:t>
            </a:r>
          </a:p>
          <a:p>
            <a:r>
              <a:rPr lang="zh-CN" altLang="en-US" dirty="0"/>
              <a:t>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22185" y="520216"/>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即系统状态空间模型为为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96260"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96261"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sp>
        <p:nvSpPr>
          <p:cNvPr id="16" name="矩形 15"/>
          <p:cNvSpPr/>
          <p:nvPr/>
        </p:nvSpPr>
        <p:spPr>
          <a:xfrm>
            <a:off x="53592" y="2742825"/>
            <a:ext cx="8841253" cy="508409"/>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解法</a:t>
            </a:r>
            <a:r>
              <a:rPr lang="en-US" altLang="zh-CN" sz="2800" dirty="0">
                <a:solidFill>
                  <a:sysClr val="windowText" lastClr="000000"/>
                </a:solidFill>
                <a:latin typeface="宋体" panose="02010600030101010101" pitchFamily="2" charset="-122"/>
              </a:rPr>
              <a:t>2 </a:t>
            </a:r>
            <a:r>
              <a:rPr lang="zh-CN" altLang="en-US" sz="2800" dirty="0">
                <a:solidFill>
                  <a:sysClr val="windowText" lastClr="000000"/>
                </a:solidFill>
                <a:latin typeface="宋体" panose="02010600030101010101" pitchFamily="2" charset="-122"/>
              </a:rPr>
              <a:t>在</a:t>
            </a:r>
            <a:r>
              <a:rPr lang="en-US" altLang="zh-CN" sz="2800" dirty="0">
                <a:solidFill>
                  <a:sysClr val="windowText" lastClr="000000"/>
                </a:solidFill>
                <a:latin typeface="宋体" panose="02010600030101010101" pitchFamily="2" charset="-122"/>
              </a:rPr>
              <a:t>MATLAB</a:t>
            </a:r>
            <a:r>
              <a:rPr lang="zh-CN" altLang="en-US" sz="2800" dirty="0">
                <a:solidFill>
                  <a:sysClr val="windowText" lastClr="000000"/>
                </a:solidFill>
                <a:latin typeface="宋体" panose="02010600030101010101" pitchFamily="2" charset="-122"/>
              </a:rPr>
              <a:t>工作空间输入下列命令：</a:t>
            </a:r>
          </a:p>
        </p:txBody>
      </p:sp>
      <p:graphicFrame>
        <p:nvGraphicFramePr>
          <p:cNvPr id="5" name="对象 4"/>
          <p:cNvGraphicFramePr>
            <a:graphicFrameLocks noChangeAspect="1"/>
          </p:cNvGraphicFramePr>
          <p:nvPr/>
        </p:nvGraphicFramePr>
        <p:xfrm>
          <a:off x="3059832" y="1006913"/>
          <a:ext cx="2891686" cy="1779500"/>
        </p:xfrm>
        <a:graphic>
          <a:graphicData uri="http://schemas.openxmlformats.org/presentationml/2006/ole">
            <mc:AlternateContent xmlns:mc="http://schemas.openxmlformats.org/markup-compatibility/2006">
              <mc:Choice xmlns:v="urn:schemas-microsoft-com:vml" Requires="v">
                <p:oleObj spid="_x0000_s96262" name="Equation" r:id="rId9" imgW="55473600" imgH="34137600" progId="Equation.DSMT4">
                  <p:embed/>
                </p:oleObj>
              </mc:Choice>
              <mc:Fallback>
                <p:oleObj name="Equation" r:id="rId9" imgW="55473600" imgH="34137600" progId="Equation.DSMT4">
                  <p:embed/>
                  <p:pic>
                    <p:nvPicPr>
                      <p:cNvPr id="0" name="图片 167091"/>
                      <p:cNvPicPr/>
                      <p:nvPr/>
                    </p:nvPicPr>
                    <p:blipFill>
                      <a:blip r:embed="rId10"/>
                      <a:stretch>
                        <a:fillRect/>
                      </a:stretch>
                    </p:blipFill>
                    <p:spPr>
                      <a:xfrm>
                        <a:off x="3059832" y="1006913"/>
                        <a:ext cx="2891686" cy="1779500"/>
                      </a:xfrm>
                      <a:prstGeom prst="rect">
                        <a:avLst/>
                      </a:prstGeom>
                    </p:spPr>
                  </p:pic>
                </p:oleObj>
              </mc:Fallback>
            </mc:AlternateContent>
          </a:graphicData>
        </a:graphic>
      </p:graphicFrame>
      <p:sp>
        <p:nvSpPr>
          <p:cNvPr id="12" name="矩形 11"/>
          <p:cNvSpPr/>
          <p:nvPr/>
        </p:nvSpPr>
        <p:spPr>
          <a:xfrm>
            <a:off x="2555776" y="3088818"/>
            <a:ext cx="4572000" cy="954107"/>
          </a:xfrm>
          <a:prstGeom prst="rect">
            <a:avLst/>
          </a:prstGeom>
        </p:spPr>
        <p:txBody>
          <a:bodyPr>
            <a:spAutoFit/>
          </a:bodyPr>
          <a:lstStyle/>
          <a:p>
            <a:r>
              <a:rPr lang="en-US" altLang="zh-CN" sz="28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Euclid" panose="02020503060505020303" pitchFamily="18" charset="0"/>
                <a:ea typeface="华光中等线_CNKI" panose="02000500000000000000" pitchFamily="2" charset="-122"/>
              </a:rPr>
              <a:t> </a:t>
            </a:r>
            <a:r>
              <a:rPr lang="en-US" altLang="zh-CN" dirty="0" err="1">
                <a:solidFill>
                  <a:srgbClr val="000000"/>
                </a:solidFill>
                <a:latin typeface="微软雅黑" panose="020B0503020204020204" pitchFamily="34" charset="-122"/>
                <a:ea typeface="微软雅黑" panose="020B0503020204020204" pitchFamily="34" charset="-122"/>
              </a:rPr>
              <a:t>Ts</a:t>
            </a:r>
            <a:r>
              <a:rPr lang="en-US" altLang="zh-CN" dirty="0">
                <a:solidFill>
                  <a:srgbClr val="000000"/>
                </a:solidFill>
                <a:latin typeface="微软雅黑" panose="020B0503020204020204" pitchFamily="34" charset="-122"/>
                <a:ea typeface="微软雅黑" panose="020B0503020204020204" pitchFamily="34" charset="-122"/>
              </a:rPr>
              <a:t> = -1</a:t>
            </a:r>
          </a:p>
          <a:p>
            <a:r>
              <a:rPr lang="en-US" altLang="zh-CN" sz="2800" dirty="0">
                <a:solidFill>
                  <a:srgbClr val="000000"/>
                </a:solidFill>
                <a:latin typeface="Euclid" panose="02020503060505020303" pitchFamily="18" charset="0"/>
                <a:ea typeface="华光中等线_CNKI" panose="02000500000000000000" pitchFamily="2" charset="-122"/>
              </a:rPr>
              <a:t>» </a:t>
            </a:r>
            <a:r>
              <a:rPr lang="en-US" altLang="zh-CN" dirty="0" err="1">
                <a:solidFill>
                  <a:srgbClr val="000000"/>
                </a:solidFill>
                <a:latin typeface="微软雅黑" panose="020B0503020204020204" pitchFamily="34" charset="-122"/>
                <a:ea typeface="微软雅黑" panose="020B0503020204020204" pitchFamily="34" charset="-122"/>
              </a:rPr>
              <a:t>sys_tf</a:t>
            </a:r>
            <a:r>
              <a:rPr lang="en-US" altLang="zh-CN" dirty="0">
                <a:solidFill>
                  <a:srgbClr val="000000"/>
                </a:solidFill>
                <a:latin typeface="微软雅黑" panose="020B0503020204020204" pitchFamily="34" charset="-122"/>
                <a:ea typeface="微软雅黑" panose="020B0503020204020204" pitchFamily="34" charset="-122"/>
              </a:rPr>
              <a:t> = </a:t>
            </a:r>
            <a:r>
              <a:rPr lang="en-US" altLang="zh-CN" dirty="0" err="1">
                <a:solidFill>
                  <a:srgbClr val="000000"/>
                </a:solidFill>
                <a:latin typeface="微软雅黑" panose="020B0503020204020204" pitchFamily="34" charset="-122"/>
                <a:ea typeface="微软雅黑" panose="020B0503020204020204" pitchFamily="34" charset="-122"/>
              </a:rPr>
              <a:t>tf</a:t>
            </a:r>
            <a:r>
              <a:rPr lang="en-US" altLang="zh-CN" dirty="0">
                <a:solidFill>
                  <a:srgbClr val="000000"/>
                </a:solidFill>
                <a:latin typeface="微软雅黑" panose="020B0503020204020204" pitchFamily="34" charset="-122"/>
                <a:ea typeface="微软雅黑" panose="020B0503020204020204" pitchFamily="34" charset="-122"/>
              </a:rPr>
              <a:t>([1,3],[1,4,10,16],</a:t>
            </a:r>
            <a:r>
              <a:rPr lang="en-US" altLang="zh-CN" dirty="0" err="1">
                <a:solidFill>
                  <a:srgbClr val="000000"/>
                </a:solidFill>
                <a:latin typeface="微软雅黑" panose="020B0503020204020204" pitchFamily="34" charset="-122"/>
                <a:ea typeface="微软雅黑" panose="020B0503020204020204" pitchFamily="34" charset="-122"/>
              </a:rPr>
              <a:t>Ts</a:t>
            </a:r>
            <a:r>
              <a:rPr lang="en-US" altLang="zh-CN" dirty="0">
                <a:solidFill>
                  <a:srgbClr val="000000"/>
                </a:solidFill>
                <a:latin typeface="微软雅黑" panose="020B0503020204020204" pitchFamily="34" charset="-122"/>
                <a:ea typeface="微软雅黑" panose="020B0503020204020204" pitchFamily="34" charset="-122"/>
              </a:rPr>
              <a:t>)</a:t>
            </a:r>
          </a:p>
        </p:txBody>
      </p:sp>
      <p:sp>
        <p:nvSpPr>
          <p:cNvPr id="13" name="矩形 12"/>
          <p:cNvSpPr/>
          <p:nvPr/>
        </p:nvSpPr>
        <p:spPr>
          <a:xfrm>
            <a:off x="3285110" y="3961940"/>
            <a:ext cx="2715401" cy="1200329"/>
          </a:xfrm>
          <a:prstGeom prst="rect">
            <a:avLst/>
          </a:prstGeom>
        </p:spPr>
        <p:txBody>
          <a:bodyPr wrap="square">
            <a:spAutoFit/>
          </a:bodyPr>
          <a:lstStyle/>
          <a:p>
            <a:r>
              <a:rPr lang="zh-CN" altLang="en-US" dirty="0"/>
              <a:t>                  z + 3</a:t>
            </a:r>
          </a:p>
          <a:p>
            <a:r>
              <a:rPr lang="zh-CN" altLang="en-US" dirty="0"/>
              <a:t>  -------------------------------</a:t>
            </a:r>
          </a:p>
          <a:p>
            <a:r>
              <a:rPr lang="zh-CN" altLang="en-US" dirty="0"/>
              <a:t>  z^3 + 4 z^2 + 10 z + 16</a:t>
            </a:r>
            <a:endParaRPr lang="en-US" altLang="zh-CN" dirty="0"/>
          </a:p>
          <a:p>
            <a:r>
              <a:rPr lang="en-US" altLang="zh-CN" dirty="0"/>
              <a:t> Sampling </a:t>
            </a:r>
            <a:r>
              <a:rPr lang="en-US" altLang="zh-CN" dirty="0" err="1"/>
              <a:t>time:unspecified</a:t>
            </a:r>
            <a:endParaRPr lang="en-US" altLang="zh-CN" dirty="0"/>
          </a:p>
        </p:txBody>
      </p:sp>
      <p:sp>
        <p:nvSpPr>
          <p:cNvPr id="19" name="矩形 18"/>
          <p:cNvSpPr/>
          <p:nvPr/>
        </p:nvSpPr>
        <p:spPr>
          <a:xfrm>
            <a:off x="107504" y="3908913"/>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产生如下传递函数模型：</a:t>
            </a:r>
            <a:endParaRPr lang="en-US" altLang="zh-CN" sz="2800" dirty="0">
              <a:solidFill>
                <a:sysClr val="windowText" lastClr="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23442" y="471723"/>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进一步输入：</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97284"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97285"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sp>
        <p:nvSpPr>
          <p:cNvPr id="5" name="矩形 4"/>
          <p:cNvSpPr/>
          <p:nvPr/>
        </p:nvSpPr>
        <p:spPr>
          <a:xfrm>
            <a:off x="3190195" y="680799"/>
            <a:ext cx="2320956" cy="523220"/>
          </a:xfrm>
          <a:prstGeom prst="rect">
            <a:avLst/>
          </a:prstGeom>
        </p:spPr>
        <p:txBody>
          <a:bodyPr wrap="none">
            <a:spAutoFit/>
          </a:bodyPr>
          <a:lstStyle/>
          <a:p>
            <a:r>
              <a:rPr lang="en-US" altLang="zh-CN" sz="28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Euclid" panose="02020503060505020303" pitchFamily="18" charset="0"/>
                <a:ea typeface="华光中等线_CNKI" panose="02000500000000000000" pitchFamily="2" charset="-122"/>
              </a:rPr>
              <a:t> </a:t>
            </a:r>
            <a:r>
              <a:rPr lang="en-US" altLang="zh-CN" dirty="0" err="1">
                <a:solidFill>
                  <a:srgbClr val="000000"/>
                </a:solidFill>
                <a:latin typeface="微软雅黑" panose="020B0503020204020204" pitchFamily="34" charset="-122"/>
                <a:ea typeface="微软雅黑" panose="020B0503020204020204" pitchFamily="34" charset="-122"/>
              </a:rPr>
              <a:t>sys_ss</a:t>
            </a:r>
            <a:r>
              <a:rPr lang="en-US" altLang="zh-CN" dirty="0">
                <a:solidFill>
                  <a:srgbClr val="000000"/>
                </a:solidFill>
                <a:latin typeface="微软雅黑" panose="020B0503020204020204" pitchFamily="34" charset="-122"/>
                <a:ea typeface="微软雅黑" panose="020B0503020204020204" pitchFamily="34" charset="-122"/>
              </a:rPr>
              <a:t>=</a:t>
            </a:r>
            <a:r>
              <a:rPr lang="en-US" altLang="zh-CN" dirty="0" err="1">
                <a:solidFill>
                  <a:srgbClr val="000000"/>
                </a:solidFill>
                <a:latin typeface="微软雅黑" panose="020B0503020204020204" pitchFamily="34" charset="-122"/>
                <a:ea typeface="微软雅黑" panose="020B0503020204020204" pitchFamily="34" charset="-122"/>
              </a:rPr>
              <a:t>ss</a:t>
            </a:r>
            <a:r>
              <a:rPr lang="en-US" altLang="zh-CN" dirty="0">
                <a:solidFill>
                  <a:srgbClr val="000000"/>
                </a:solidFill>
                <a:latin typeface="微软雅黑" panose="020B0503020204020204" pitchFamily="34" charset="-122"/>
                <a:ea typeface="微软雅黑" panose="020B0503020204020204" pitchFamily="34" charset="-122"/>
              </a:rPr>
              <a:t>(</a:t>
            </a:r>
            <a:r>
              <a:rPr lang="en-US" altLang="zh-CN" dirty="0" err="1">
                <a:solidFill>
                  <a:srgbClr val="000000"/>
                </a:solidFill>
                <a:latin typeface="微软雅黑" panose="020B0503020204020204" pitchFamily="34" charset="-122"/>
                <a:ea typeface="微软雅黑" panose="020B0503020204020204" pitchFamily="34" charset="-122"/>
              </a:rPr>
              <a:t>sys_tf</a:t>
            </a:r>
            <a:r>
              <a:rPr lang="en-US" altLang="zh-CN" dirty="0">
                <a:solidFill>
                  <a:srgbClr val="000000"/>
                </a:solidFill>
                <a:latin typeface="微软雅黑" panose="020B0503020204020204" pitchFamily="34" charset="-122"/>
                <a:ea typeface="微软雅黑" panose="020B0503020204020204" pitchFamily="34" charset="-122"/>
              </a:rPr>
              <a:t>)</a:t>
            </a:r>
          </a:p>
        </p:txBody>
      </p:sp>
      <p:sp>
        <p:nvSpPr>
          <p:cNvPr id="15" name="矩形 14"/>
          <p:cNvSpPr/>
          <p:nvPr/>
        </p:nvSpPr>
        <p:spPr>
          <a:xfrm>
            <a:off x="202631" y="1045889"/>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输出的状态空间模型系数矩阵如下：</a:t>
            </a:r>
            <a:endParaRPr lang="en-US" altLang="zh-CN" sz="2800" dirty="0">
              <a:solidFill>
                <a:sysClr val="windowText" lastClr="000000"/>
              </a:solidFill>
              <a:latin typeface="宋体" panose="02010600030101010101" pitchFamily="2" charset="-122"/>
            </a:endParaRPr>
          </a:p>
        </p:txBody>
      </p:sp>
      <p:sp>
        <p:nvSpPr>
          <p:cNvPr id="7" name="矩形 6"/>
          <p:cNvSpPr/>
          <p:nvPr/>
        </p:nvSpPr>
        <p:spPr>
          <a:xfrm>
            <a:off x="609987" y="1415992"/>
            <a:ext cx="1944216" cy="1477328"/>
          </a:xfrm>
          <a:prstGeom prst="rect">
            <a:avLst/>
          </a:prstGeom>
        </p:spPr>
        <p:txBody>
          <a:bodyPr wrap="square">
            <a:spAutoFit/>
          </a:bodyPr>
          <a:lstStyle/>
          <a:p>
            <a:r>
              <a:rPr lang="zh-CN" altLang="en-US" dirty="0"/>
              <a:t> A = </a:t>
            </a:r>
          </a:p>
          <a:p>
            <a:r>
              <a:rPr lang="zh-CN" altLang="en-US" dirty="0"/>
              <a:t>           x1    x2    x3</a:t>
            </a:r>
          </a:p>
          <a:p>
            <a:r>
              <a:rPr lang="zh-CN" altLang="en-US" dirty="0"/>
              <a:t>   x1    -4  -2.5    -2</a:t>
            </a:r>
          </a:p>
          <a:p>
            <a:r>
              <a:rPr lang="zh-CN" altLang="en-US" dirty="0"/>
              <a:t>   x2     4     0     0</a:t>
            </a:r>
          </a:p>
          <a:p>
            <a:r>
              <a:rPr lang="zh-CN" altLang="en-US" dirty="0"/>
              <a:t>   x3     0     2     0</a:t>
            </a:r>
          </a:p>
        </p:txBody>
      </p:sp>
      <p:sp>
        <p:nvSpPr>
          <p:cNvPr id="8" name="矩形 7"/>
          <p:cNvSpPr/>
          <p:nvPr/>
        </p:nvSpPr>
        <p:spPr>
          <a:xfrm>
            <a:off x="3103005" y="1415992"/>
            <a:ext cx="1296144" cy="1477328"/>
          </a:xfrm>
          <a:prstGeom prst="rect">
            <a:avLst/>
          </a:prstGeom>
        </p:spPr>
        <p:txBody>
          <a:bodyPr wrap="square">
            <a:spAutoFit/>
          </a:bodyPr>
          <a:lstStyle/>
          <a:p>
            <a:r>
              <a:rPr lang="zh-CN" altLang="en-US" dirty="0"/>
              <a:t>B = </a:t>
            </a:r>
          </a:p>
          <a:p>
            <a:r>
              <a:rPr lang="zh-CN" altLang="en-US" dirty="0"/>
              <a:t>         u1</a:t>
            </a:r>
          </a:p>
          <a:p>
            <a:r>
              <a:rPr lang="zh-CN" altLang="en-US" dirty="0"/>
              <a:t>   x1   1</a:t>
            </a:r>
          </a:p>
          <a:p>
            <a:r>
              <a:rPr lang="zh-CN" altLang="en-US" dirty="0"/>
              <a:t>   x2   0</a:t>
            </a:r>
          </a:p>
          <a:p>
            <a:r>
              <a:rPr lang="zh-CN" altLang="en-US" dirty="0"/>
              <a:t>   x3   0</a:t>
            </a:r>
          </a:p>
        </p:txBody>
      </p:sp>
      <p:sp>
        <p:nvSpPr>
          <p:cNvPr id="10" name="矩形 9"/>
          <p:cNvSpPr/>
          <p:nvPr/>
        </p:nvSpPr>
        <p:spPr>
          <a:xfrm>
            <a:off x="4523389" y="1455376"/>
            <a:ext cx="2320956" cy="923330"/>
          </a:xfrm>
          <a:prstGeom prst="rect">
            <a:avLst/>
          </a:prstGeom>
        </p:spPr>
        <p:txBody>
          <a:bodyPr wrap="square">
            <a:spAutoFit/>
          </a:bodyPr>
          <a:lstStyle/>
          <a:p>
            <a:r>
              <a:rPr lang="zh-CN" altLang="en-US" dirty="0"/>
              <a:t>C = </a:t>
            </a:r>
          </a:p>
          <a:p>
            <a:r>
              <a:rPr lang="zh-CN" altLang="en-US" dirty="0"/>
              <a:t>               x1     x2     x3</a:t>
            </a:r>
          </a:p>
          <a:p>
            <a:r>
              <a:rPr lang="zh-CN" altLang="en-US" dirty="0"/>
              <a:t>       y1    0   0.25  0.375</a:t>
            </a:r>
          </a:p>
        </p:txBody>
      </p:sp>
      <p:sp>
        <p:nvSpPr>
          <p:cNvPr id="11" name="矩形 10"/>
          <p:cNvSpPr/>
          <p:nvPr/>
        </p:nvSpPr>
        <p:spPr>
          <a:xfrm>
            <a:off x="7435088" y="1415992"/>
            <a:ext cx="1082898" cy="923330"/>
          </a:xfrm>
          <a:prstGeom prst="rect">
            <a:avLst/>
          </a:prstGeom>
        </p:spPr>
        <p:txBody>
          <a:bodyPr wrap="square">
            <a:spAutoFit/>
          </a:bodyPr>
          <a:lstStyle/>
          <a:p>
            <a:r>
              <a:rPr lang="zh-CN" altLang="en-US" dirty="0"/>
              <a:t>D = </a:t>
            </a:r>
          </a:p>
          <a:p>
            <a:r>
              <a:rPr lang="zh-CN" altLang="en-US" dirty="0"/>
              <a:t>           u1</a:t>
            </a:r>
          </a:p>
          <a:p>
            <a:r>
              <a:rPr lang="zh-CN" altLang="en-US" dirty="0"/>
              <a:t>      y1   0</a:t>
            </a:r>
          </a:p>
        </p:txBody>
      </p:sp>
      <p:sp>
        <p:nvSpPr>
          <p:cNvPr id="20" name="矩形 19"/>
          <p:cNvSpPr/>
          <p:nvPr/>
        </p:nvSpPr>
        <p:spPr>
          <a:xfrm>
            <a:off x="214801" y="2727375"/>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即系统状态空间模型为</a:t>
            </a:r>
            <a:endParaRPr lang="en-US" altLang="zh-CN" sz="2800" dirty="0">
              <a:solidFill>
                <a:sysClr val="windowText" lastClr="000000"/>
              </a:solidFill>
              <a:latin typeface="宋体" panose="02010600030101010101" pitchFamily="2" charset="-122"/>
            </a:endParaRPr>
          </a:p>
        </p:txBody>
      </p:sp>
      <p:graphicFrame>
        <p:nvGraphicFramePr>
          <p:cNvPr id="12" name="对象 11"/>
          <p:cNvGraphicFramePr>
            <a:graphicFrameLocks noChangeAspect="1"/>
          </p:cNvGraphicFramePr>
          <p:nvPr/>
        </p:nvGraphicFramePr>
        <p:xfrm>
          <a:off x="2649355" y="3227670"/>
          <a:ext cx="3114150" cy="1948518"/>
        </p:xfrm>
        <a:graphic>
          <a:graphicData uri="http://schemas.openxmlformats.org/presentationml/2006/ole">
            <mc:AlternateContent xmlns:mc="http://schemas.openxmlformats.org/markup-compatibility/2006">
              <mc:Choice xmlns:v="urn:schemas-microsoft-com:vml" Requires="v">
                <p:oleObj spid="_x0000_s97286" name="Equation" r:id="rId9" imgW="54559200" imgH="34137600" progId="Equation.DSMT4">
                  <p:embed/>
                </p:oleObj>
              </mc:Choice>
              <mc:Fallback>
                <p:oleObj name="Equation" r:id="rId9" imgW="54559200" imgH="34137600" progId="Equation.DSMT4">
                  <p:embed/>
                  <p:pic>
                    <p:nvPicPr>
                      <p:cNvPr id="0" name="图片 169126"/>
                      <p:cNvPicPr/>
                      <p:nvPr/>
                    </p:nvPicPr>
                    <p:blipFill>
                      <a:blip r:embed="rId10"/>
                      <a:stretch>
                        <a:fillRect/>
                      </a:stretch>
                    </p:blipFill>
                    <p:spPr>
                      <a:xfrm>
                        <a:off x="2649355" y="3227670"/>
                        <a:ext cx="3114150" cy="194851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7504" y="458939"/>
            <a:ext cx="8841253" cy="508409"/>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1.22 </a:t>
            </a:r>
            <a:r>
              <a:rPr lang="zh-CN" altLang="en-US" sz="2800" dirty="0">
                <a:solidFill>
                  <a:sysClr val="windowText" lastClr="000000"/>
                </a:solidFill>
                <a:latin typeface="宋体" panose="02010600030101010101" pitchFamily="2" charset="-122"/>
              </a:rPr>
              <a:t>设某控制系统的状态方程为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98308"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98309"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059832" y="866983"/>
          <a:ext cx="3011780" cy="1794253"/>
        </p:xfrm>
        <a:graphic>
          <a:graphicData uri="http://schemas.openxmlformats.org/presentationml/2006/ole">
            <mc:AlternateContent xmlns:mc="http://schemas.openxmlformats.org/markup-compatibility/2006">
              <mc:Choice xmlns:v="urn:schemas-microsoft-com:vml" Requires="v">
                <p:oleObj spid="_x0000_s98310" name="Equation" r:id="rId9" imgW="57302400" imgH="34137600" progId="Equation.DSMT4">
                  <p:embed/>
                </p:oleObj>
              </mc:Choice>
              <mc:Fallback>
                <p:oleObj name="Equation" r:id="rId9" imgW="57302400" imgH="34137600" progId="Equation.DSMT4">
                  <p:embed/>
                  <p:pic>
                    <p:nvPicPr>
                      <p:cNvPr id="0" name="图片 170140"/>
                      <p:cNvPicPr/>
                      <p:nvPr/>
                    </p:nvPicPr>
                    <p:blipFill>
                      <a:blip r:embed="rId10"/>
                      <a:stretch>
                        <a:fillRect/>
                      </a:stretch>
                    </p:blipFill>
                    <p:spPr>
                      <a:xfrm>
                        <a:off x="3059832" y="866983"/>
                        <a:ext cx="3011780" cy="1794253"/>
                      </a:xfrm>
                      <a:prstGeom prst="rect">
                        <a:avLst/>
                      </a:prstGeom>
                    </p:spPr>
                  </p:pic>
                </p:oleObj>
              </mc:Fallback>
            </mc:AlternateContent>
          </a:graphicData>
        </a:graphic>
      </p:graphicFrame>
      <p:sp>
        <p:nvSpPr>
          <p:cNvPr id="12" name="矩形 11"/>
          <p:cNvSpPr/>
          <p:nvPr/>
        </p:nvSpPr>
        <p:spPr>
          <a:xfrm>
            <a:off x="3059832" y="3329082"/>
            <a:ext cx="3456384" cy="1938992"/>
          </a:xfrm>
          <a:prstGeom prst="rect">
            <a:avLst/>
          </a:prstGeom>
        </p:spPr>
        <p:txBody>
          <a:bodyPr wrap="square">
            <a:spAutoFit/>
          </a:bodyPr>
          <a:lstStyle/>
          <a:p>
            <a:r>
              <a:rPr lang="en-US" altLang="zh-CN" sz="2400" dirty="0">
                <a:solidFill>
                  <a:srgbClr val="000000"/>
                </a:solidFill>
                <a:latin typeface="Euclid" panose="02020503060505020303" pitchFamily="18" charset="0"/>
                <a:ea typeface="华光中等线_CNKI" panose="02000500000000000000" pitchFamily="2" charset="-122"/>
              </a:rPr>
              <a:t>»</a:t>
            </a:r>
            <a:r>
              <a:rPr lang="en-US" altLang="zh-CN" sz="1600" dirty="0">
                <a:solidFill>
                  <a:srgbClr val="000000"/>
                </a:solidFill>
                <a:latin typeface="Euclid" panose="02020503060505020303" pitchFamily="18" charset="0"/>
                <a:ea typeface="华光中等线_CNKI" panose="02000500000000000000" pitchFamily="2" charset="-122"/>
              </a:rPr>
              <a:t> </a:t>
            </a:r>
            <a:r>
              <a:rPr lang="pt-BR" altLang="zh-CN" sz="1600" dirty="0">
                <a:solidFill>
                  <a:srgbClr val="000000"/>
                </a:solidFill>
                <a:latin typeface="微软雅黑" panose="020B0503020204020204" pitchFamily="34" charset="-122"/>
                <a:ea typeface="微软雅黑" panose="020B0503020204020204" pitchFamily="34" charset="-122"/>
              </a:rPr>
              <a:t>A=[0 1 0;0 0 1;-5 -25 -5];</a:t>
            </a:r>
          </a:p>
          <a:p>
            <a:r>
              <a:rPr lang="en-US" altLang="zh-CN" sz="2400" dirty="0">
                <a:solidFill>
                  <a:srgbClr val="000000"/>
                </a:solidFill>
                <a:latin typeface="Euclid" panose="02020503060505020303" pitchFamily="18" charset="0"/>
                <a:ea typeface="华光中等线_CNKI" panose="02000500000000000000" pitchFamily="2" charset="-122"/>
              </a:rPr>
              <a:t>» </a:t>
            </a:r>
            <a:r>
              <a:rPr lang="en-US" altLang="zh-CN" sz="1600" dirty="0">
                <a:solidFill>
                  <a:srgbClr val="000000"/>
                </a:solidFill>
                <a:latin typeface="微软雅黑" panose="020B0503020204020204" pitchFamily="34" charset="-122"/>
                <a:ea typeface="微软雅黑" panose="020B0503020204020204" pitchFamily="34" charset="-122"/>
              </a:rPr>
              <a:t>B=[0;25;-12];</a:t>
            </a:r>
          </a:p>
          <a:p>
            <a:r>
              <a:rPr lang="en-US" altLang="zh-CN" sz="2400" dirty="0">
                <a:solidFill>
                  <a:srgbClr val="000000"/>
                </a:solidFill>
                <a:latin typeface="Euclid" panose="02020503060505020303" pitchFamily="18" charset="0"/>
                <a:ea typeface="华光中等线_CNKI" panose="02000500000000000000" pitchFamily="2" charset="-122"/>
              </a:rPr>
              <a:t>»</a:t>
            </a:r>
            <a:r>
              <a:rPr lang="en-US" altLang="zh-CN" sz="1600" dirty="0">
                <a:solidFill>
                  <a:srgbClr val="000000"/>
                </a:solidFill>
                <a:latin typeface="Euclid" panose="02020503060505020303" pitchFamily="18" charset="0"/>
                <a:ea typeface="华光中等线_CNKI" panose="02000500000000000000" pitchFamily="2" charset="-122"/>
              </a:rPr>
              <a:t> </a:t>
            </a:r>
            <a:r>
              <a:rPr lang="en-US" altLang="zh-CN" sz="1600" dirty="0">
                <a:solidFill>
                  <a:srgbClr val="000000"/>
                </a:solidFill>
                <a:latin typeface="微软雅黑" panose="020B0503020204020204" pitchFamily="34" charset="-122"/>
                <a:ea typeface="微软雅黑" panose="020B0503020204020204" pitchFamily="34" charset="-122"/>
              </a:rPr>
              <a:t>C=[1 0 0];</a:t>
            </a:r>
          </a:p>
          <a:p>
            <a:r>
              <a:rPr lang="en-US" altLang="zh-CN" sz="2400" dirty="0">
                <a:solidFill>
                  <a:srgbClr val="000000"/>
                </a:solidFill>
                <a:latin typeface="Euclid" panose="02020503060505020303" pitchFamily="18" charset="0"/>
                <a:ea typeface="华光中等线_CNKI" panose="02000500000000000000" pitchFamily="2" charset="-122"/>
              </a:rPr>
              <a:t>» </a:t>
            </a:r>
            <a:r>
              <a:rPr lang="en-US" altLang="zh-CN" sz="1600" dirty="0">
                <a:solidFill>
                  <a:srgbClr val="000000"/>
                </a:solidFill>
                <a:latin typeface="微软雅黑" panose="020B0503020204020204" pitchFamily="34" charset="-122"/>
                <a:ea typeface="微软雅黑" panose="020B0503020204020204" pitchFamily="34" charset="-122"/>
              </a:rPr>
              <a:t>D=[0];</a:t>
            </a:r>
          </a:p>
          <a:p>
            <a:r>
              <a:rPr lang="en-US" altLang="zh-CN" sz="2400" dirty="0">
                <a:solidFill>
                  <a:srgbClr val="000000"/>
                </a:solidFill>
                <a:latin typeface="Euclid" panose="02020503060505020303" pitchFamily="18" charset="0"/>
                <a:ea typeface="华光中等线_CNKI" panose="02000500000000000000" pitchFamily="2" charset="-122"/>
              </a:rPr>
              <a:t>»</a:t>
            </a:r>
            <a:r>
              <a:rPr lang="en-US" altLang="zh-CN" sz="1600" dirty="0">
                <a:solidFill>
                  <a:srgbClr val="000000"/>
                </a:solidFill>
                <a:latin typeface="微软雅黑" panose="020B0503020204020204" pitchFamily="34" charset="-122"/>
                <a:ea typeface="微软雅黑" panose="020B0503020204020204" pitchFamily="34" charset="-122"/>
              </a:rPr>
              <a:t>[</a:t>
            </a:r>
            <a:r>
              <a:rPr lang="en-US" altLang="zh-CN" sz="1600" dirty="0" err="1">
                <a:solidFill>
                  <a:srgbClr val="000000"/>
                </a:solidFill>
                <a:latin typeface="微软雅黑" panose="020B0503020204020204" pitchFamily="34" charset="-122"/>
                <a:ea typeface="微软雅黑" panose="020B0503020204020204" pitchFamily="34" charset="-122"/>
              </a:rPr>
              <a:t>num,den</a:t>
            </a:r>
            <a:r>
              <a:rPr lang="en-US" altLang="zh-CN" sz="1600" dirty="0">
                <a:solidFill>
                  <a:srgbClr val="000000"/>
                </a:solidFill>
                <a:latin typeface="微软雅黑" panose="020B0503020204020204" pitchFamily="34" charset="-122"/>
                <a:ea typeface="微软雅黑" panose="020B0503020204020204" pitchFamily="34" charset="-122"/>
              </a:rPr>
              <a:t>]=ss2tf(A,B,C,D)</a:t>
            </a:r>
          </a:p>
        </p:txBody>
      </p:sp>
      <p:sp>
        <p:nvSpPr>
          <p:cNvPr id="19" name="矩形 18"/>
          <p:cNvSpPr/>
          <p:nvPr/>
        </p:nvSpPr>
        <p:spPr>
          <a:xfrm>
            <a:off x="195243" y="2513382"/>
            <a:ext cx="8841253" cy="98238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试利用</a:t>
            </a:r>
            <a:r>
              <a:rPr lang="en-US" altLang="zh-CN" sz="2800" dirty="0">
                <a:solidFill>
                  <a:sysClr val="windowText" lastClr="000000"/>
                </a:solidFill>
                <a:latin typeface="宋体" panose="02010600030101010101" pitchFamily="2" charset="-122"/>
              </a:rPr>
              <a:t>MATLAB</a:t>
            </a:r>
            <a:r>
              <a:rPr lang="zh-CN" altLang="en-US" sz="2800" dirty="0">
                <a:solidFill>
                  <a:sysClr val="windowText" lastClr="000000"/>
                </a:solidFill>
                <a:latin typeface="宋体" panose="02010600030101010101" pitchFamily="2" charset="-122"/>
              </a:rPr>
              <a:t>将其转换为传递函数模型。</a:t>
            </a:r>
          </a:p>
          <a:p>
            <a:pPr lvl="0">
              <a:lnSpc>
                <a:spcPct val="110000"/>
              </a:lnSpc>
            </a:pPr>
            <a:r>
              <a:rPr lang="zh-CN" altLang="en-US" sz="2800" dirty="0">
                <a:solidFill>
                  <a:sysClr val="windowText" lastClr="000000"/>
                </a:solidFill>
                <a:latin typeface="宋体" panose="02010600030101010101" pitchFamily="2" charset="-122"/>
              </a:rPr>
              <a:t>    </a:t>
            </a:r>
            <a:r>
              <a:rPr lang="zh-CN" altLang="en-US" sz="2800" b="1" dirty="0">
                <a:solidFill>
                  <a:sysClr val="windowText" lastClr="000000"/>
                </a:solidFill>
                <a:latin typeface="宋体" panose="02010600030101010101" pitchFamily="2" charset="-122"/>
              </a:rPr>
              <a:t>解法</a:t>
            </a:r>
            <a:r>
              <a:rPr lang="en-US" altLang="zh-CN" sz="2800" b="1" dirty="0">
                <a:solidFill>
                  <a:sysClr val="windowText" lastClr="000000"/>
                </a:solidFill>
                <a:latin typeface="宋体" panose="02010600030101010101" pitchFamily="2" charset="-122"/>
              </a:rPr>
              <a:t>1 </a:t>
            </a:r>
            <a:r>
              <a:rPr lang="zh-CN" altLang="en-US" sz="2800" dirty="0">
                <a:solidFill>
                  <a:sysClr val="windowText" lastClr="000000"/>
                </a:solidFill>
                <a:latin typeface="宋体" panose="02010600030101010101" pitchFamily="2" charset="-122"/>
              </a:rPr>
              <a:t>在</a:t>
            </a:r>
            <a:r>
              <a:rPr lang="en-US" altLang="zh-CN" sz="2800" dirty="0">
                <a:solidFill>
                  <a:sysClr val="windowText" lastClr="000000"/>
                </a:solidFill>
                <a:latin typeface="宋体" panose="02010600030101010101" pitchFamily="2" charset="-122"/>
              </a:rPr>
              <a:t>MATLAB</a:t>
            </a:r>
            <a:r>
              <a:rPr lang="zh-CN" altLang="en-US" sz="2800" dirty="0">
                <a:solidFill>
                  <a:sysClr val="windowText" lastClr="000000"/>
                </a:solidFill>
                <a:latin typeface="宋体" panose="02010600030101010101" pitchFamily="2" charset="-122"/>
              </a:rPr>
              <a:t>工作空间输入下列命令：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51373" y="1746112"/>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即系统传递函数模型为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99332"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99333"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sp>
        <p:nvSpPr>
          <p:cNvPr id="5" name="矩形 4"/>
          <p:cNvSpPr/>
          <p:nvPr/>
        </p:nvSpPr>
        <p:spPr>
          <a:xfrm>
            <a:off x="2100413" y="559304"/>
            <a:ext cx="4572000" cy="1200329"/>
          </a:xfrm>
          <a:prstGeom prst="rect">
            <a:avLst/>
          </a:prstGeom>
        </p:spPr>
        <p:txBody>
          <a:bodyPr>
            <a:spAutoFit/>
          </a:bodyPr>
          <a:lstStyle/>
          <a:p>
            <a:r>
              <a:rPr lang="zh-CN" altLang="en-US" dirty="0"/>
              <a:t>num =</a:t>
            </a:r>
          </a:p>
          <a:p>
            <a:r>
              <a:rPr lang="zh-CN" altLang="en-US" dirty="0"/>
              <a:t>         0         0   25.0000  113.0000</a:t>
            </a:r>
          </a:p>
          <a:p>
            <a:r>
              <a:rPr lang="zh-CN" altLang="en-US" dirty="0"/>
              <a:t>den =</a:t>
            </a:r>
          </a:p>
          <a:p>
            <a:r>
              <a:rPr lang="zh-CN" altLang="en-US" dirty="0"/>
              <a:t>    1.0000    5.0000   25.0000    5.0000</a:t>
            </a:r>
          </a:p>
        </p:txBody>
      </p:sp>
      <p:graphicFrame>
        <p:nvGraphicFramePr>
          <p:cNvPr id="7" name="对象 6"/>
          <p:cNvGraphicFramePr>
            <a:graphicFrameLocks noChangeAspect="1"/>
          </p:cNvGraphicFramePr>
          <p:nvPr/>
        </p:nvGraphicFramePr>
        <p:xfrm>
          <a:off x="2915816" y="2205289"/>
          <a:ext cx="2160240" cy="579577"/>
        </p:xfrm>
        <a:graphic>
          <a:graphicData uri="http://schemas.openxmlformats.org/presentationml/2006/ole">
            <mc:AlternateContent xmlns:mc="http://schemas.openxmlformats.org/markup-compatibility/2006">
              <mc:Choice xmlns:v="urn:schemas-microsoft-com:vml" Requires="v">
                <p:oleObj spid="_x0000_s99334" name="Equation" r:id="rId9" imgW="37490400" imgH="10058400" progId="Equation.DSMT4">
                  <p:embed/>
                </p:oleObj>
              </mc:Choice>
              <mc:Fallback>
                <p:oleObj name="Equation" r:id="rId9" imgW="37490400" imgH="10058400" progId="Equation.DSMT4">
                  <p:embed/>
                  <p:pic>
                    <p:nvPicPr>
                      <p:cNvPr id="0" name="图片 171164"/>
                      <p:cNvPicPr/>
                      <p:nvPr/>
                    </p:nvPicPr>
                    <p:blipFill>
                      <a:blip r:embed="rId10"/>
                      <a:stretch>
                        <a:fillRect/>
                      </a:stretch>
                    </p:blipFill>
                    <p:spPr>
                      <a:xfrm>
                        <a:off x="2915816" y="2205289"/>
                        <a:ext cx="2160240" cy="579577"/>
                      </a:xfrm>
                      <a:prstGeom prst="rect">
                        <a:avLst/>
                      </a:prstGeom>
                    </p:spPr>
                  </p:pic>
                </p:oleObj>
              </mc:Fallback>
            </mc:AlternateContent>
          </a:graphicData>
        </a:graphic>
      </p:graphicFrame>
      <p:sp>
        <p:nvSpPr>
          <p:cNvPr id="13" name="矩形 12"/>
          <p:cNvSpPr/>
          <p:nvPr/>
        </p:nvSpPr>
        <p:spPr>
          <a:xfrm>
            <a:off x="95455" y="2752011"/>
            <a:ext cx="8841253" cy="508409"/>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解法</a:t>
            </a:r>
            <a:r>
              <a:rPr lang="en-US" altLang="zh-CN" sz="2800" b="1" dirty="0">
                <a:solidFill>
                  <a:sysClr val="windowText" lastClr="000000"/>
                </a:solidFill>
                <a:latin typeface="宋体" panose="02010600030101010101" pitchFamily="2" charset="-122"/>
              </a:rPr>
              <a:t>2 </a:t>
            </a:r>
            <a:r>
              <a:rPr lang="zh-CN" altLang="en-US" sz="2800" dirty="0">
                <a:solidFill>
                  <a:sysClr val="windowText" lastClr="000000"/>
                </a:solidFill>
                <a:latin typeface="宋体" panose="02010600030101010101" pitchFamily="2" charset="-122"/>
              </a:rPr>
              <a:t>在</a:t>
            </a:r>
            <a:r>
              <a:rPr lang="en-US" altLang="zh-CN" sz="2800" dirty="0">
                <a:solidFill>
                  <a:sysClr val="windowText" lastClr="000000"/>
                </a:solidFill>
                <a:latin typeface="宋体" panose="02010600030101010101" pitchFamily="2" charset="-122"/>
              </a:rPr>
              <a:t>MATLAB</a:t>
            </a:r>
            <a:r>
              <a:rPr lang="zh-CN" altLang="en-US" sz="2800" dirty="0">
                <a:solidFill>
                  <a:sysClr val="windowText" lastClr="000000"/>
                </a:solidFill>
                <a:latin typeface="宋体" panose="02010600030101010101" pitchFamily="2" charset="-122"/>
              </a:rPr>
              <a:t>工作空间输入下列命令：</a:t>
            </a:r>
            <a:endParaRPr lang="en-US" altLang="zh-CN" sz="2800" dirty="0">
              <a:solidFill>
                <a:sysClr val="windowText" lastClr="000000"/>
              </a:solidFill>
              <a:latin typeface="宋体" panose="02010600030101010101" pitchFamily="2" charset="-122"/>
            </a:endParaRPr>
          </a:p>
        </p:txBody>
      </p:sp>
      <p:sp>
        <p:nvSpPr>
          <p:cNvPr id="10" name="矩形 9"/>
          <p:cNvSpPr/>
          <p:nvPr/>
        </p:nvSpPr>
        <p:spPr>
          <a:xfrm>
            <a:off x="2915816" y="3209131"/>
            <a:ext cx="3255864" cy="1938992"/>
          </a:xfrm>
          <a:prstGeom prst="rect">
            <a:avLst/>
          </a:prstGeom>
        </p:spPr>
        <p:txBody>
          <a:bodyPr wrap="square">
            <a:spAutoFit/>
          </a:bodyPr>
          <a:lstStyle/>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sz="1600" dirty="0">
                <a:solidFill>
                  <a:srgbClr val="000000"/>
                </a:solidFill>
                <a:latin typeface="Euclid" panose="02020503060505020303" pitchFamily="18" charset="0"/>
                <a:ea typeface="华光中等线_CNKI" panose="02000500000000000000" pitchFamily="2" charset="-122"/>
              </a:rPr>
              <a:t> </a:t>
            </a:r>
            <a:r>
              <a:rPr lang="pt-BR" altLang="zh-CN" sz="1600" dirty="0">
                <a:solidFill>
                  <a:srgbClr val="000000"/>
                </a:solidFill>
                <a:latin typeface="微软雅黑" panose="020B0503020204020204" pitchFamily="34" charset="-122"/>
                <a:ea typeface="微软雅黑" panose="020B0503020204020204" pitchFamily="34" charset="-122"/>
              </a:rPr>
              <a:t>A = [0 1 0;0 0 1;-5 -25 -5];</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sz="1600" dirty="0">
                <a:solidFill>
                  <a:srgbClr val="000000"/>
                </a:solidFill>
                <a:latin typeface="Euclid" panose="02020503060505020303" pitchFamily="18" charset="0"/>
                <a:ea typeface="华光中等线_CNKI" panose="02000500000000000000" pitchFamily="2" charset="-122"/>
              </a:rPr>
              <a:t> </a:t>
            </a:r>
            <a:r>
              <a:rPr lang="en-US" altLang="zh-CN" sz="1600" dirty="0">
                <a:solidFill>
                  <a:srgbClr val="000000"/>
                </a:solidFill>
                <a:latin typeface="微软雅黑" panose="020B0503020204020204" pitchFamily="34" charset="-122"/>
                <a:ea typeface="微软雅黑" panose="020B0503020204020204" pitchFamily="34" charset="-122"/>
              </a:rPr>
              <a:t>B = [0;25;-12];</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sz="1600" dirty="0">
                <a:solidFill>
                  <a:srgbClr val="000000"/>
                </a:solidFill>
                <a:latin typeface="Euclid" panose="02020503060505020303" pitchFamily="18" charset="0"/>
                <a:ea typeface="华光中等线_CNKI" panose="02000500000000000000" pitchFamily="2" charset="-122"/>
              </a:rPr>
              <a:t> </a:t>
            </a:r>
            <a:r>
              <a:rPr lang="en-US" altLang="zh-CN" sz="1600" dirty="0">
                <a:solidFill>
                  <a:srgbClr val="000000"/>
                </a:solidFill>
                <a:latin typeface="微软雅黑" panose="020B0503020204020204" pitchFamily="34" charset="-122"/>
                <a:ea typeface="微软雅黑" panose="020B0503020204020204" pitchFamily="34" charset="-122"/>
              </a:rPr>
              <a:t>C = [1 0 0];</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sz="1600" dirty="0">
                <a:solidFill>
                  <a:srgbClr val="000000"/>
                </a:solidFill>
                <a:latin typeface="Euclid" panose="02020503060505020303" pitchFamily="18" charset="0"/>
                <a:ea typeface="华光中等线_CNKI" panose="02000500000000000000" pitchFamily="2" charset="-122"/>
              </a:rPr>
              <a:t> </a:t>
            </a:r>
            <a:r>
              <a:rPr lang="en-US" altLang="zh-CN" sz="1600" dirty="0">
                <a:solidFill>
                  <a:srgbClr val="000000"/>
                </a:solidFill>
                <a:latin typeface="微软雅黑" panose="020B0503020204020204" pitchFamily="34" charset="-122"/>
                <a:ea typeface="微软雅黑" panose="020B0503020204020204" pitchFamily="34" charset="-122"/>
              </a:rPr>
              <a:t>D = [0];</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sz="1600" dirty="0">
                <a:solidFill>
                  <a:srgbClr val="000000"/>
                </a:solidFill>
                <a:latin typeface="Euclid" panose="02020503060505020303" pitchFamily="18" charset="0"/>
                <a:ea typeface="华光中等线_CNKI" panose="02000500000000000000" pitchFamily="2" charset="-122"/>
              </a:rPr>
              <a:t> </a:t>
            </a:r>
            <a:r>
              <a:rPr lang="en-US" altLang="zh-CN" sz="1600" dirty="0" err="1">
                <a:solidFill>
                  <a:srgbClr val="000000"/>
                </a:solidFill>
                <a:latin typeface="微软雅黑" panose="020B0503020204020204" pitchFamily="34" charset="-122"/>
                <a:ea typeface="微软雅黑" panose="020B0503020204020204" pitchFamily="34" charset="-122"/>
              </a:rPr>
              <a:t>sys_ss</a:t>
            </a:r>
            <a:r>
              <a:rPr lang="en-US" altLang="zh-CN" sz="1600" dirty="0">
                <a:solidFill>
                  <a:srgbClr val="000000"/>
                </a:solidFill>
                <a:latin typeface="微软雅黑" panose="020B0503020204020204" pitchFamily="34" charset="-122"/>
                <a:ea typeface="微软雅黑" panose="020B0503020204020204" pitchFamily="34" charset="-122"/>
              </a:rPr>
              <a:t> = </a:t>
            </a:r>
            <a:r>
              <a:rPr lang="en-US" altLang="zh-CN" sz="1600" dirty="0" err="1">
                <a:solidFill>
                  <a:srgbClr val="000000"/>
                </a:solidFill>
                <a:latin typeface="微软雅黑" panose="020B0503020204020204" pitchFamily="34" charset="-122"/>
                <a:ea typeface="微软雅黑" panose="020B0503020204020204" pitchFamily="34" charset="-122"/>
              </a:rPr>
              <a:t>ss</a:t>
            </a:r>
            <a:r>
              <a:rPr lang="en-US" altLang="zh-CN" sz="1600" dirty="0">
                <a:solidFill>
                  <a:srgbClr val="000000"/>
                </a:solidFill>
                <a:latin typeface="微软雅黑" panose="020B0503020204020204" pitchFamily="34" charset="-122"/>
                <a:ea typeface="微软雅黑" panose="020B0503020204020204" pitchFamily="34" charset="-122"/>
              </a:rPr>
              <a:t>(A,B,C,D);</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sz="1600" dirty="0">
                <a:solidFill>
                  <a:srgbClr val="000000"/>
                </a:solidFill>
                <a:latin typeface="Euclid" panose="02020503060505020303" pitchFamily="18" charset="0"/>
                <a:ea typeface="华光中等线_CNKI" panose="02000500000000000000" pitchFamily="2" charset="-122"/>
              </a:rPr>
              <a:t> </a:t>
            </a:r>
            <a:r>
              <a:rPr lang="en-US" altLang="zh-CN" sz="1600" dirty="0" err="1">
                <a:solidFill>
                  <a:srgbClr val="000000"/>
                </a:solidFill>
                <a:latin typeface="微软雅黑" panose="020B0503020204020204" pitchFamily="34" charset="-122"/>
                <a:ea typeface="微软雅黑" panose="020B0503020204020204" pitchFamily="34" charset="-122"/>
              </a:rPr>
              <a:t>sys_tf</a:t>
            </a:r>
            <a:r>
              <a:rPr lang="en-US" altLang="zh-CN" sz="1600" dirty="0">
                <a:solidFill>
                  <a:srgbClr val="000000"/>
                </a:solidFill>
                <a:latin typeface="微软雅黑" panose="020B0503020204020204" pitchFamily="34" charset="-122"/>
                <a:ea typeface="微软雅黑" panose="020B0503020204020204" pitchFamily="34" charset="-122"/>
              </a:rPr>
              <a:t> = </a:t>
            </a:r>
            <a:r>
              <a:rPr lang="en-US" altLang="zh-CN" sz="1600" dirty="0" err="1">
                <a:solidFill>
                  <a:srgbClr val="000000"/>
                </a:solidFill>
                <a:latin typeface="微软雅黑" panose="020B0503020204020204" pitchFamily="34" charset="-122"/>
                <a:ea typeface="微软雅黑" panose="020B0503020204020204" pitchFamily="34" charset="-122"/>
              </a:rPr>
              <a:t>tf</a:t>
            </a:r>
            <a:r>
              <a:rPr lang="en-US" altLang="zh-CN" sz="1600" dirty="0">
                <a:solidFill>
                  <a:srgbClr val="000000"/>
                </a:solidFill>
                <a:latin typeface="微软雅黑" panose="020B0503020204020204" pitchFamily="34" charset="-122"/>
                <a:ea typeface="微软雅黑" panose="020B0503020204020204" pitchFamily="34" charset="-122"/>
              </a:rPr>
              <a:t>(</a:t>
            </a:r>
            <a:r>
              <a:rPr lang="en-US" altLang="zh-CN" sz="1600" dirty="0" err="1">
                <a:solidFill>
                  <a:srgbClr val="000000"/>
                </a:solidFill>
                <a:latin typeface="微软雅黑" panose="020B0503020204020204" pitchFamily="34" charset="-122"/>
                <a:ea typeface="微软雅黑" panose="020B0503020204020204" pitchFamily="34" charset="-122"/>
              </a:rPr>
              <a:t>sys_ss</a:t>
            </a:r>
            <a:r>
              <a:rPr lang="en-US" altLang="zh-CN" sz="1600" dirty="0">
                <a:solidFill>
                  <a:srgbClr val="000000"/>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7504" y="644299"/>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得到如下输出结果：</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100356" name="Equation" r:id="rId5" imgW="2743200" imgH="4267200" progId="Equation.DSMT4">
                  <p:embed/>
                </p:oleObj>
              </mc:Choice>
              <mc:Fallback>
                <p:oleObj name="Equation" r:id="rId5" imgW="2743200" imgH="4267200" progId="Equation.DSMT4">
                  <p:embed/>
                  <p:pic>
                    <p:nvPicPr>
                      <p:cNvPr id="0" name="对象 1"/>
                      <p:cNvPicPr/>
                      <p:nvPr/>
                    </p:nvPicPr>
                    <p:blipFill>
                      <a:blip r:embed="rId6"/>
                      <a:stretch>
                        <a:fillRect/>
                      </a:stretch>
                    </p:blipFill>
                    <p:spPr>
                      <a:xfrm>
                        <a:off x="5530850" y="2790825"/>
                        <a:ext cx="114300" cy="177800"/>
                      </a:xfrm>
                      <a:prstGeom prst="rect">
                        <a:avLst/>
                      </a:prstGeom>
                    </p:spPr>
                  </p:pic>
                </p:oleObj>
              </mc:Fallback>
            </mc:AlternateContent>
          </a:graphicData>
        </a:graphic>
      </p:graphicFrame>
      <p:sp>
        <p:nvSpPr>
          <p:cNvPr id="13" name="矩形 12"/>
          <p:cNvSpPr/>
          <p:nvPr/>
        </p:nvSpPr>
        <p:spPr>
          <a:xfrm>
            <a:off x="107503" y="2040401"/>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系统传递函数模型与解法</a:t>
            </a:r>
            <a:r>
              <a:rPr lang="en-US" altLang="zh-CN" sz="2800" dirty="0">
                <a:solidFill>
                  <a:sysClr val="windowText" lastClr="000000"/>
                </a:solidFill>
                <a:latin typeface="宋体" panose="02010600030101010101" pitchFamily="2" charset="-122"/>
              </a:rPr>
              <a:t>1</a:t>
            </a:r>
            <a:r>
              <a:rPr lang="zh-CN" altLang="en-US" sz="2800" dirty="0">
                <a:solidFill>
                  <a:sysClr val="windowText" lastClr="000000"/>
                </a:solidFill>
                <a:latin typeface="宋体" panose="02010600030101010101" pitchFamily="2" charset="-122"/>
              </a:rPr>
              <a:t>的结果相同。</a:t>
            </a:r>
            <a:endParaRPr lang="en-US" altLang="zh-CN" sz="2800" dirty="0">
              <a:solidFill>
                <a:sysClr val="windowText" lastClr="000000"/>
              </a:solidFill>
              <a:latin typeface="宋体" panose="02010600030101010101" pitchFamily="2" charset="-122"/>
            </a:endParaRPr>
          </a:p>
        </p:txBody>
      </p:sp>
      <p:sp>
        <p:nvSpPr>
          <p:cNvPr id="5" name="矩形 4"/>
          <p:cNvSpPr/>
          <p:nvPr/>
        </p:nvSpPr>
        <p:spPr>
          <a:xfrm>
            <a:off x="2699792" y="1048039"/>
            <a:ext cx="2631767" cy="923330"/>
          </a:xfrm>
          <a:prstGeom prst="rect">
            <a:avLst/>
          </a:prstGeom>
        </p:spPr>
        <p:txBody>
          <a:bodyPr wrap="square">
            <a:spAutoFit/>
          </a:bodyPr>
          <a:lstStyle/>
          <a:p>
            <a:r>
              <a:rPr lang="zh-CN" altLang="en-US" dirty="0"/>
              <a:t>            25 s + 113</a:t>
            </a:r>
          </a:p>
          <a:p>
            <a:r>
              <a:rPr lang="zh-CN" altLang="en-US" dirty="0"/>
              <a:t>  -----------------------------</a:t>
            </a:r>
          </a:p>
          <a:p>
            <a:r>
              <a:rPr lang="zh-CN" altLang="en-US" dirty="0"/>
              <a:t>  s^3 + 5 s^2 + 25 s + 5</a:t>
            </a:r>
          </a:p>
        </p:txBody>
      </p:sp>
      <p:sp>
        <p:nvSpPr>
          <p:cNvPr id="14" name="矩形 13"/>
          <p:cNvSpPr/>
          <p:nvPr/>
        </p:nvSpPr>
        <p:spPr>
          <a:xfrm>
            <a:off x="107503" y="2575924"/>
            <a:ext cx="8841253" cy="2462213"/>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1.23 </a:t>
            </a:r>
            <a:r>
              <a:rPr lang="zh-CN" altLang="en-US" sz="2800" dirty="0">
                <a:solidFill>
                  <a:sysClr val="windowText" lastClr="000000"/>
                </a:solidFill>
                <a:latin typeface="宋体" panose="02010600030101010101" pitchFamily="2" charset="-122"/>
              </a:rPr>
              <a:t>考虑一多输入</a:t>
            </a:r>
            <a:r>
              <a:rPr lang="en-US" altLang="zh-CN" sz="2800" dirty="0">
                <a:solidFill>
                  <a:sysClr val="windowText" lastClr="000000"/>
                </a:solidFill>
                <a:latin typeface="宋体" panose="02010600030101010101" pitchFamily="2" charset="-122"/>
              </a:rPr>
              <a:t>-</a:t>
            </a:r>
            <a:r>
              <a:rPr lang="zh-CN" altLang="en-US" sz="2800" dirty="0">
                <a:solidFill>
                  <a:sysClr val="windowText" lastClr="000000"/>
                </a:solidFill>
                <a:latin typeface="宋体" panose="02010600030101010101" pitchFamily="2" charset="-122"/>
              </a:rPr>
              <a:t>多输出系统</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zh-CN" altLang="en-US"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试用</a:t>
            </a:r>
            <a:r>
              <a:rPr lang="en-US" altLang="zh-CN" sz="2800" dirty="0">
                <a:solidFill>
                  <a:sysClr val="windowText" lastClr="000000"/>
                </a:solidFill>
                <a:latin typeface="宋体" panose="02010600030101010101" pitchFamily="2" charset="-122"/>
              </a:rPr>
              <a:t>MATLAB</a:t>
            </a:r>
            <a:r>
              <a:rPr lang="zh-CN" altLang="en-US" sz="2800" dirty="0">
                <a:solidFill>
                  <a:sysClr val="windowText" lastClr="000000"/>
                </a:solidFill>
                <a:latin typeface="宋体" panose="02010600030101010101" pitchFamily="2" charset="-122"/>
              </a:rPr>
              <a:t>将其转换为传递函数模型。</a:t>
            </a:r>
          </a:p>
        </p:txBody>
      </p:sp>
      <p:graphicFrame>
        <p:nvGraphicFramePr>
          <p:cNvPr id="8" name="对象 7"/>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100357" name="Equation" r:id="rId7" imgW="2743200" imgH="4267200" progId="Equation.DSMT4">
                  <p:embed/>
                </p:oleObj>
              </mc:Choice>
              <mc:Fallback>
                <p:oleObj name="Equation" r:id="rId7" imgW="2743200" imgH="4267200" progId="Equation.DSMT4">
                  <p:embed/>
                  <p:pic>
                    <p:nvPicPr>
                      <p:cNvPr id="0" name="图片 173245"/>
                      <p:cNvPicPr/>
                      <p:nvPr/>
                    </p:nvPicPr>
                    <p:blipFill>
                      <a:blip r:embed="rId8"/>
                      <a:stretch>
                        <a:fillRect/>
                      </a:stretch>
                    </p:blipFill>
                    <p:spPr>
                      <a:xfrm>
                        <a:off x="5530850" y="2790825"/>
                        <a:ext cx="114300" cy="1778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868482" y="3075806"/>
          <a:ext cx="3182884" cy="1321853"/>
        </p:xfrm>
        <a:graphic>
          <a:graphicData uri="http://schemas.openxmlformats.org/presentationml/2006/ole">
            <mc:AlternateContent xmlns:mc="http://schemas.openxmlformats.org/markup-compatibility/2006">
              <mc:Choice xmlns:v="urn:schemas-microsoft-com:vml" Requires="v">
                <p:oleObj spid="_x0000_s100358" name="Equation" r:id="rId9" imgW="55778400" imgH="23164800" progId="Equation.DSMT4">
                  <p:embed/>
                </p:oleObj>
              </mc:Choice>
              <mc:Fallback>
                <p:oleObj name="Equation" r:id="rId9" imgW="55778400" imgH="23164800" progId="Equation.DSMT4">
                  <p:embed/>
                  <p:pic>
                    <p:nvPicPr>
                      <p:cNvPr id="0" name="图片 173246"/>
                      <p:cNvPicPr/>
                      <p:nvPr/>
                    </p:nvPicPr>
                    <p:blipFill>
                      <a:blip r:embed="rId10"/>
                      <a:stretch>
                        <a:fillRect/>
                      </a:stretch>
                    </p:blipFill>
                    <p:spPr>
                      <a:xfrm>
                        <a:off x="2868482" y="3075806"/>
                        <a:ext cx="3182884" cy="132185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7504" y="644299"/>
            <a:ext cx="8841253" cy="1988237"/>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解法</a:t>
            </a:r>
            <a:r>
              <a:rPr lang="en-US" altLang="zh-CN" sz="2800" b="1" dirty="0">
                <a:solidFill>
                  <a:sysClr val="windowText" lastClr="000000"/>
                </a:solidFill>
                <a:latin typeface="宋体" panose="02010600030101010101" pitchFamily="2" charset="-122"/>
              </a:rPr>
              <a:t>1 </a:t>
            </a:r>
            <a:r>
              <a:rPr lang="zh-CN" altLang="en-US" sz="2800" dirty="0">
                <a:solidFill>
                  <a:sysClr val="windowText" lastClr="000000"/>
                </a:solidFill>
                <a:latin typeface="宋体" panose="02010600030101010101" pitchFamily="2" charset="-122"/>
              </a:rPr>
              <a:t>该系统有两个输人和两个输出，包括</a:t>
            </a:r>
            <a:r>
              <a:rPr lang="en-US" altLang="zh-CN" sz="2800" dirty="0">
                <a:solidFill>
                  <a:sysClr val="windowText" lastClr="000000"/>
                </a:solidFill>
                <a:latin typeface="宋体" panose="02010600030101010101" pitchFamily="2" charset="-122"/>
              </a:rPr>
              <a:t>4</a:t>
            </a:r>
            <a:r>
              <a:rPr lang="zh-CN" altLang="en-US" sz="2800" dirty="0">
                <a:solidFill>
                  <a:sysClr val="windowText" lastClr="000000"/>
                </a:solidFill>
                <a:latin typeface="宋体" panose="02010600030101010101" pitchFamily="2" charset="-122"/>
              </a:rPr>
              <a:t>个传递函数：                                （当考虑输入</a:t>
            </a:r>
            <a:r>
              <a:rPr lang="en-US" altLang="zh-CN" sz="2800" dirty="0">
                <a:solidFill>
                  <a:sysClr val="windowText" lastClr="000000"/>
                </a:solidFill>
                <a:latin typeface="宋体" panose="02010600030101010101" pitchFamily="2" charset="-122"/>
              </a:rPr>
              <a:t>u</a:t>
            </a:r>
            <a:r>
              <a:rPr lang="zh-CN" altLang="en-US" sz="2800" dirty="0">
                <a:solidFill>
                  <a:sysClr val="windowText" lastClr="000000"/>
                </a:solidFill>
                <a:latin typeface="宋体" panose="02010600030101010101" pitchFamily="2" charset="-122"/>
              </a:rPr>
              <a:t>，时，可设</a:t>
            </a:r>
            <a:r>
              <a:rPr lang="en-US" altLang="zh-CN" sz="2800" dirty="0">
                <a:solidFill>
                  <a:sysClr val="windowText" lastClr="000000"/>
                </a:solidFill>
                <a:latin typeface="宋体" panose="02010600030101010101" pitchFamily="2" charset="-122"/>
              </a:rPr>
              <a:t>u2</a:t>
            </a:r>
            <a:r>
              <a:rPr lang="zh-CN" altLang="en-US" sz="2800" dirty="0">
                <a:solidFill>
                  <a:sysClr val="windowText" lastClr="000000"/>
                </a:solidFill>
                <a:latin typeface="宋体" panose="02010600030101010101" pitchFamily="2" charset="-122"/>
              </a:rPr>
              <a:t>，为零。反之亦然）。输入下列</a:t>
            </a:r>
            <a:r>
              <a:rPr lang="en-US" altLang="zh-CN" sz="2800" dirty="0">
                <a:solidFill>
                  <a:sysClr val="windowText" lastClr="000000"/>
                </a:solidFill>
                <a:latin typeface="宋体" panose="02010600030101010101" pitchFamily="2" charset="-122"/>
              </a:rPr>
              <a:t>MATLAB</a:t>
            </a:r>
            <a:r>
              <a:rPr lang="zh-CN" altLang="en-US" sz="2800" dirty="0">
                <a:solidFill>
                  <a:sysClr val="windowText" lastClr="000000"/>
                </a:solidFill>
                <a:latin typeface="宋体" panose="02010600030101010101" pitchFamily="2" charset="-122"/>
              </a:rPr>
              <a:t>命令：</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101381"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101382"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sp>
        <p:nvSpPr>
          <p:cNvPr id="13" name="矩形 12"/>
          <p:cNvSpPr/>
          <p:nvPr/>
        </p:nvSpPr>
        <p:spPr>
          <a:xfrm>
            <a:off x="107503" y="4325477"/>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得到如下输出结果：</a:t>
            </a:r>
            <a:endParaRPr lang="en-US" altLang="zh-CN" sz="2800" dirty="0">
              <a:solidFill>
                <a:sysClr val="windowText" lastClr="000000"/>
              </a:solidFill>
              <a:latin typeface="宋体" panose="02010600030101010101" pitchFamily="2" charset="-122"/>
            </a:endParaRPr>
          </a:p>
        </p:txBody>
      </p:sp>
      <p:graphicFrame>
        <p:nvGraphicFramePr>
          <p:cNvPr id="8" name="对象 7"/>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101383" name="Equation" r:id="rId9" imgW="2743200" imgH="4267200" progId="Equation.DSMT4">
                  <p:embed/>
                </p:oleObj>
              </mc:Choice>
              <mc:Fallback>
                <p:oleObj name="Equation" r:id="rId9" imgW="2743200" imgH="4267200" progId="Equation.DSMT4">
                  <p:embed/>
                  <p:pic>
                    <p:nvPicPr>
                      <p:cNvPr id="0" name="对象 7"/>
                      <p:cNvPicPr/>
                      <p:nvPr/>
                    </p:nvPicPr>
                    <p:blipFill>
                      <a:blip r:embed="rId10"/>
                      <a:stretch>
                        <a:fillRect/>
                      </a:stretch>
                    </p:blipFill>
                    <p:spPr>
                      <a:xfrm>
                        <a:off x="5530850" y="2790825"/>
                        <a:ext cx="114300" cy="1778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482766" y="1191935"/>
          <a:ext cx="5967371" cy="393453"/>
        </p:xfrm>
        <a:graphic>
          <a:graphicData uri="http://schemas.openxmlformats.org/presentationml/2006/ole">
            <mc:AlternateContent xmlns:mc="http://schemas.openxmlformats.org/markup-compatibility/2006">
              <mc:Choice xmlns:v="urn:schemas-microsoft-com:vml" Requires="v">
                <p:oleObj spid="_x0000_s101384" name="Equation" r:id="rId11" imgW="83210400" imgH="5486400" progId="Equation.DSMT4">
                  <p:embed/>
                </p:oleObj>
              </mc:Choice>
              <mc:Fallback>
                <p:oleObj name="Equation" r:id="rId11" imgW="83210400" imgH="5486400" progId="Equation.DSMT4">
                  <p:embed/>
                  <p:pic>
                    <p:nvPicPr>
                      <p:cNvPr id="0" name="对象 3"/>
                      <p:cNvPicPr/>
                      <p:nvPr/>
                    </p:nvPicPr>
                    <p:blipFill>
                      <a:blip r:embed="rId12"/>
                      <a:stretch>
                        <a:fillRect/>
                      </a:stretch>
                    </p:blipFill>
                    <p:spPr>
                      <a:xfrm>
                        <a:off x="1482766" y="1191935"/>
                        <a:ext cx="5967371" cy="393453"/>
                      </a:xfrm>
                      <a:prstGeom prst="rect">
                        <a:avLst/>
                      </a:prstGeom>
                    </p:spPr>
                  </p:pic>
                </p:oleObj>
              </mc:Fallback>
            </mc:AlternateContent>
          </a:graphicData>
        </a:graphic>
      </p:graphicFrame>
      <p:sp>
        <p:nvSpPr>
          <p:cNvPr id="11" name="矩形 10"/>
          <p:cNvSpPr/>
          <p:nvPr/>
        </p:nvSpPr>
        <p:spPr>
          <a:xfrm>
            <a:off x="2987824" y="2642577"/>
            <a:ext cx="3288720" cy="1631216"/>
          </a:xfrm>
          <a:prstGeom prst="rect">
            <a:avLst/>
          </a:prstGeom>
        </p:spPr>
        <p:txBody>
          <a:bodyPr wrap="square">
            <a:spAutoFit/>
          </a:bodyPr>
          <a:lstStyle/>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Euclid" panose="02020503060505020303" pitchFamily="18" charset="0"/>
                <a:ea typeface="华光中等线_CNKI" panose="02000500000000000000" pitchFamily="2" charset="-122"/>
              </a:rPr>
              <a:t> </a:t>
            </a:r>
            <a:r>
              <a:rPr lang="pt-BR" altLang="zh-CN" dirty="0">
                <a:solidFill>
                  <a:srgbClr val="000000"/>
                </a:solidFill>
                <a:latin typeface="微软雅黑" panose="020B0503020204020204" pitchFamily="34" charset="-122"/>
                <a:ea typeface="微软雅黑" panose="020B0503020204020204" pitchFamily="34" charset="-122"/>
              </a:rPr>
              <a:t>A=[0 1;-25 -4];</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Euclid" panose="02020503060505020303" pitchFamily="18" charset="0"/>
                <a:ea typeface="华光中等线_CNKI" panose="02000500000000000000" pitchFamily="2" charset="-122"/>
              </a:rPr>
              <a:t> </a:t>
            </a:r>
            <a:r>
              <a:rPr lang="en-US" altLang="zh-CN" dirty="0">
                <a:solidFill>
                  <a:srgbClr val="000000"/>
                </a:solidFill>
                <a:latin typeface="微软雅黑" panose="020B0503020204020204" pitchFamily="34" charset="-122"/>
                <a:ea typeface="微软雅黑" panose="020B0503020204020204" pitchFamily="34" charset="-122"/>
              </a:rPr>
              <a:t>B=[1 1;0 1];</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Euclid" panose="02020503060505020303" pitchFamily="18" charset="0"/>
                <a:ea typeface="华光中等线_CNKI" panose="02000500000000000000" pitchFamily="2" charset="-122"/>
              </a:rPr>
              <a:t> </a:t>
            </a:r>
            <a:r>
              <a:rPr lang="en-US" altLang="zh-CN" dirty="0">
                <a:solidFill>
                  <a:srgbClr val="000000"/>
                </a:solidFill>
                <a:latin typeface="微软雅黑" panose="020B0503020204020204" pitchFamily="34" charset="-122"/>
                <a:ea typeface="微软雅黑" panose="020B0503020204020204" pitchFamily="34" charset="-122"/>
              </a:rPr>
              <a:t>C=[1 0;0 1];</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Euclid" panose="02020503060505020303" pitchFamily="18" charset="0"/>
                <a:ea typeface="华光中等线_CNKI" panose="02000500000000000000" pitchFamily="2" charset="-122"/>
              </a:rPr>
              <a:t> </a:t>
            </a:r>
            <a:r>
              <a:rPr lang="en-US" altLang="zh-CN" dirty="0">
                <a:solidFill>
                  <a:srgbClr val="000000"/>
                </a:solidFill>
                <a:latin typeface="微软雅黑" panose="020B0503020204020204" pitchFamily="34" charset="-122"/>
                <a:ea typeface="微软雅黑" panose="020B0503020204020204" pitchFamily="34" charset="-122"/>
              </a:rPr>
              <a:t>D=[0 0;0 0];</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微软雅黑" panose="020B0503020204020204" pitchFamily="34" charset="-122"/>
                <a:ea typeface="微软雅黑" panose="020B0503020204020204" pitchFamily="34" charset="-122"/>
              </a:rPr>
              <a:t>[</a:t>
            </a:r>
            <a:r>
              <a:rPr lang="en-US" altLang="zh-CN" dirty="0" err="1">
                <a:solidFill>
                  <a:srgbClr val="000000"/>
                </a:solidFill>
                <a:latin typeface="微软雅黑" panose="020B0503020204020204" pitchFamily="34" charset="-122"/>
                <a:ea typeface="微软雅黑" panose="020B0503020204020204" pitchFamily="34" charset="-122"/>
              </a:rPr>
              <a:t>num,den</a:t>
            </a:r>
            <a:r>
              <a:rPr lang="en-US" altLang="zh-CN" dirty="0">
                <a:solidFill>
                  <a:srgbClr val="000000"/>
                </a:solidFill>
                <a:latin typeface="微软雅黑" panose="020B0503020204020204" pitchFamily="34" charset="-122"/>
                <a:ea typeface="微软雅黑" panose="020B0503020204020204" pitchFamily="34" charset="-122"/>
              </a:rPr>
              <a:t>]=ss2tf(A,B,C,D,1)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1.1</a:t>
            </a:r>
            <a:r>
              <a:rPr lang="zh-CN" altLang="en-US" sz="1765" b="1" dirty="0">
                <a:solidFill>
                  <a:srgbClr val="112F70"/>
                </a:solidFill>
                <a:latin typeface="微软雅黑" panose="020B0503020204020204" pitchFamily="34" charset="-122"/>
                <a:ea typeface="微软雅黑" panose="020B0503020204020204" pitchFamily="34" charset="-122"/>
                <a:sym typeface="+mn-ea"/>
              </a:rPr>
              <a:t>状态空间描述的基本概念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23719" y="695104"/>
            <a:ext cx="8753515" cy="3410164"/>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    对于一个</a:t>
            </a:r>
            <a:r>
              <a:rPr lang="zh-CN" altLang="en-US" sz="2800" dirty="0">
                <a:solidFill>
                  <a:srgbClr val="0000FF"/>
                </a:solidFill>
                <a:latin typeface="宋体" panose="02010600030101010101" pitchFamily="2" charset="-122"/>
              </a:rPr>
              <a:t>离散控制系统</a:t>
            </a:r>
            <a:r>
              <a:rPr lang="zh-CN" altLang="en-US" sz="2800" dirty="0">
                <a:solidFill>
                  <a:sysClr val="windowText" lastClr="000000"/>
                </a:solidFill>
                <a:latin typeface="宋体" panose="02010600030101010101" pitchFamily="2" charset="-122"/>
              </a:rPr>
              <a:t>，也可以通过向量表示法，将描述</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阶离散系统动态特性的</a:t>
            </a:r>
            <a:r>
              <a:rPr lang="zh-CN" altLang="en-US" sz="2800" dirty="0">
                <a:solidFill>
                  <a:srgbClr val="0000FF"/>
                </a:solidFill>
                <a:latin typeface="宋体" panose="02010600030101010101" pitchFamily="2" charset="-122"/>
              </a:rPr>
              <a:t>差分方程</a:t>
            </a:r>
            <a:r>
              <a:rPr lang="zh-CN" altLang="en-US" sz="2800" dirty="0">
                <a:solidFill>
                  <a:sysClr val="windowText" lastClr="000000"/>
                </a:solidFill>
                <a:latin typeface="宋体" panose="02010600030101010101" pitchFamily="2" charset="-122"/>
              </a:rPr>
              <a:t>表示成一阶矩阵差分方程，这个一阶矩阵差分方程称为离散系统的状态方程。</a:t>
            </a: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列写系统状态空间表达式的方法主要有：根据系统</a:t>
            </a:r>
            <a:r>
              <a:rPr lang="zh-CN" altLang="en-US" sz="2800" dirty="0">
                <a:solidFill>
                  <a:srgbClr val="0000FF"/>
                </a:solidFill>
                <a:latin typeface="宋体" panose="02010600030101010101" pitchFamily="2" charset="-122"/>
              </a:rPr>
              <a:t>微分方程或差分方程、传递函数、方框图</a:t>
            </a:r>
            <a:r>
              <a:rPr lang="zh-CN" altLang="en-US" sz="2800" dirty="0">
                <a:solidFill>
                  <a:sysClr val="windowText" lastClr="000000"/>
                </a:solidFill>
                <a:latin typeface="宋体" panose="02010600030101010101" pitchFamily="2" charset="-122"/>
              </a:rPr>
              <a:t>直接列写系统状态空间表达式。</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512"/>
            <a:ext cx="725636" cy="725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102404"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102405"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sp>
        <p:nvSpPr>
          <p:cNvPr id="13" name="矩形 12"/>
          <p:cNvSpPr/>
          <p:nvPr/>
        </p:nvSpPr>
        <p:spPr>
          <a:xfrm>
            <a:off x="107504" y="1992094"/>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进一步输入</a:t>
            </a:r>
            <a:endParaRPr lang="en-US" altLang="zh-CN" sz="2800" dirty="0">
              <a:solidFill>
                <a:sysClr val="windowText" lastClr="000000"/>
              </a:solidFill>
              <a:latin typeface="宋体" panose="02010600030101010101" pitchFamily="2" charset="-122"/>
            </a:endParaRPr>
          </a:p>
        </p:txBody>
      </p:sp>
      <p:graphicFrame>
        <p:nvGraphicFramePr>
          <p:cNvPr id="8" name="对象 7"/>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102406" name="Equation" r:id="rId9" imgW="2743200" imgH="4267200" progId="Equation.DSMT4">
                  <p:embed/>
                </p:oleObj>
              </mc:Choice>
              <mc:Fallback>
                <p:oleObj name="Equation" r:id="rId9" imgW="2743200" imgH="4267200" progId="Equation.DSMT4">
                  <p:embed/>
                  <p:pic>
                    <p:nvPicPr>
                      <p:cNvPr id="0" name="对象 7"/>
                      <p:cNvPicPr/>
                      <p:nvPr/>
                    </p:nvPicPr>
                    <p:blipFill>
                      <a:blip r:embed="rId10"/>
                      <a:stretch>
                        <a:fillRect/>
                      </a:stretch>
                    </p:blipFill>
                    <p:spPr>
                      <a:xfrm>
                        <a:off x="5530850" y="2790825"/>
                        <a:ext cx="114300" cy="177800"/>
                      </a:xfrm>
                      <a:prstGeom prst="rect">
                        <a:avLst/>
                      </a:prstGeom>
                    </p:spPr>
                  </p:pic>
                </p:oleObj>
              </mc:Fallback>
            </mc:AlternateContent>
          </a:graphicData>
        </a:graphic>
      </p:graphicFrame>
      <p:sp>
        <p:nvSpPr>
          <p:cNvPr id="7" name="矩形 6"/>
          <p:cNvSpPr/>
          <p:nvPr/>
        </p:nvSpPr>
        <p:spPr>
          <a:xfrm>
            <a:off x="2227850" y="587014"/>
            <a:ext cx="4572000" cy="1477328"/>
          </a:xfrm>
          <a:prstGeom prst="rect">
            <a:avLst/>
          </a:prstGeom>
        </p:spPr>
        <p:txBody>
          <a:bodyPr>
            <a:spAutoFit/>
          </a:bodyPr>
          <a:lstStyle/>
          <a:p>
            <a:r>
              <a:rPr lang="zh-CN" altLang="en-US" dirty="0"/>
              <a:t>num =</a:t>
            </a:r>
          </a:p>
          <a:p>
            <a:r>
              <a:rPr lang="zh-CN" altLang="en-US" dirty="0"/>
              <a:t>     0     1</a:t>
            </a:r>
            <a:r>
              <a:rPr lang="en-US" altLang="zh-CN" dirty="0"/>
              <a:t>.0000</a:t>
            </a:r>
            <a:r>
              <a:rPr lang="zh-CN" altLang="en-US" dirty="0"/>
              <a:t>        4</a:t>
            </a:r>
            <a:r>
              <a:rPr lang="en-US" altLang="zh-CN" dirty="0"/>
              <a:t>.0000</a:t>
            </a:r>
            <a:endParaRPr lang="zh-CN" altLang="en-US" dirty="0"/>
          </a:p>
          <a:p>
            <a:r>
              <a:rPr lang="zh-CN" altLang="en-US" dirty="0"/>
              <a:t>     0               0    -25</a:t>
            </a:r>
            <a:r>
              <a:rPr lang="en-US" altLang="zh-CN" dirty="0"/>
              <a:t>.0000</a:t>
            </a:r>
            <a:endParaRPr lang="zh-CN" altLang="en-US" dirty="0"/>
          </a:p>
          <a:p>
            <a:r>
              <a:rPr lang="zh-CN" altLang="en-US" dirty="0"/>
              <a:t>den =</a:t>
            </a:r>
          </a:p>
          <a:p>
            <a:r>
              <a:rPr lang="zh-CN" altLang="en-US" dirty="0"/>
              <a:t>    1.0000    4.0000   25.0000</a:t>
            </a:r>
          </a:p>
        </p:txBody>
      </p:sp>
      <p:sp>
        <p:nvSpPr>
          <p:cNvPr id="11" name="矩形 10"/>
          <p:cNvSpPr/>
          <p:nvPr/>
        </p:nvSpPr>
        <p:spPr>
          <a:xfrm>
            <a:off x="2227850" y="2550185"/>
            <a:ext cx="3319114" cy="400110"/>
          </a:xfrm>
          <a:prstGeom prst="rect">
            <a:avLst/>
          </a:prstGeom>
        </p:spPr>
        <p:txBody>
          <a:bodyPr wrap="none">
            <a:spAutoFit/>
          </a:bodyPr>
          <a:lstStyle/>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微软雅黑" panose="020B0503020204020204" pitchFamily="34" charset="-122"/>
                <a:ea typeface="微软雅黑" panose="020B0503020204020204" pitchFamily="34" charset="-122"/>
              </a:rPr>
              <a:t>[</a:t>
            </a:r>
            <a:r>
              <a:rPr lang="en-US" altLang="zh-CN" dirty="0" err="1">
                <a:solidFill>
                  <a:srgbClr val="000000"/>
                </a:solidFill>
                <a:latin typeface="微软雅黑" panose="020B0503020204020204" pitchFamily="34" charset="-122"/>
                <a:ea typeface="微软雅黑" panose="020B0503020204020204" pitchFamily="34" charset="-122"/>
              </a:rPr>
              <a:t>num,den</a:t>
            </a:r>
            <a:r>
              <a:rPr lang="en-US" altLang="zh-CN" dirty="0">
                <a:solidFill>
                  <a:srgbClr val="000000"/>
                </a:solidFill>
                <a:latin typeface="微软雅黑" panose="020B0503020204020204" pitchFamily="34" charset="-122"/>
                <a:ea typeface="微软雅黑" panose="020B0503020204020204" pitchFamily="34" charset="-122"/>
              </a:rPr>
              <a:t>]=ss2tf(A,B,C,D,1)</a:t>
            </a:r>
          </a:p>
        </p:txBody>
      </p:sp>
      <p:sp>
        <p:nvSpPr>
          <p:cNvPr id="18" name="矩形 17"/>
          <p:cNvSpPr/>
          <p:nvPr/>
        </p:nvSpPr>
        <p:spPr>
          <a:xfrm>
            <a:off x="211110" y="3100426"/>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相应输出为：</a:t>
            </a:r>
            <a:endParaRPr lang="en-US" altLang="zh-CN" sz="2800" dirty="0">
              <a:solidFill>
                <a:sysClr val="windowText" lastClr="000000"/>
              </a:solidFill>
              <a:latin typeface="宋体" panose="02010600030101010101" pitchFamily="2" charset="-122"/>
            </a:endParaRPr>
          </a:p>
        </p:txBody>
      </p:sp>
      <p:sp>
        <p:nvSpPr>
          <p:cNvPr id="15" name="矩形 14"/>
          <p:cNvSpPr/>
          <p:nvPr/>
        </p:nvSpPr>
        <p:spPr>
          <a:xfrm>
            <a:off x="2227850" y="3497132"/>
            <a:ext cx="4720414" cy="1477328"/>
          </a:xfrm>
          <a:prstGeom prst="rect">
            <a:avLst/>
          </a:prstGeom>
        </p:spPr>
        <p:txBody>
          <a:bodyPr wrap="square">
            <a:spAutoFit/>
          </a:bodyPr>
          <a:lstStyle/>
          <a:p>
            <a:r>
              <a:rPr lang="zh-CN" altLang="en-US" dirty="0"/>
              <a:t>num =</a:t>
            </a:r>
          </a:p>
          <a:p>
            <a:r>
              <a:rPr lang="zh-CN" altLang="en-US" dirty="0"/>
              <a:t>     0     1     4</a:t>
            </a:r>
          </a:p>
          <a:p>
            <a:r>
              <a:rPr lang="zh-CN" altLang="en-US" dirty="0"/>
              <a:t>     0     0   -25</a:t>
            </a:r>
          </a:p>
          <a:p>
            <a:r>
              <a:rPr lang="zh-CN" altLang="en-US" dirty="0"/>
              <a:t>den =</a:t>
            </a:r>
          </a:p>
          <a:p>
            <a:r>
              <a:rPr lang="zh-CN" altLang="en-US" dirty="0"/>
              <a:t>    1.0000    4.0000   25.0000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103429"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103430"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sp>
        <p:nvSpPr>
          <p:cNvPr id="13" name="矩形 12"/>
          <p:cNvSpPr/>
          <p:nvPr/>
        </p:nvSpPr>
        <p:spPr>
          <a:xfrm>
            <a:off x="100906" y="658414"/>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因此，系统</a:t>
            </a:r>
            <a:r>
              <a:rPr lang="en-US" altLang="zh-CN" sz="2800" dirty="0">
                <a:solidFill>
                  <a:sysClr val="windowText" lastClr="000000"/>
                </a:solidFill>
                <a:latin typeface="宋体" panose="02010600030101010101" pitchFamily="2" charset="-122"/>
              </a:rPr>
              <a:t>4</a:t>
            </a:r>
            <a:r>
              <a:rPr lang="zh-CN" altLang="en-US" sz="2800" dirty="0">
                <a:solidFill>
                  <a:sysClr val="windowText" lastClr="000000"/>
                </a:solidFill>
                <a:latin typeface="宋体" panose="02010600030101010101" pitchFamily="2" charset="-122"/>
              </a:rPr>
              <a:t>个传递函数为：</a:t>
            </a:r>
            <a:endParaRPr lang="en-US" altLang="zh-CN" sz="2800" dirty="0">
              <a:solidFill>
                <a:sysClr val="windowText" lastClr="000000"/>
              </a:solidFill>
              <a:latin typeface="宋体" panose="02010600030101010101" pitchFamily="2" charset="-122"/>
            </a:endParaRPr>
          </a:p>
        </p:txBody>
      </p:sp>
      <p:graphicFrame>
        <p:nvGraphicFramePr>
          <p:cNvPr id="8" name="对象 7"/>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103431" name="Equation" r:id="rId9" imgW="2743200" imgH="4267200" progId="Equation.DSMT4">
                  <p:embed/>
                </p:oleObj>
              </mc:Choice>
              <mc:Fallback>
                <p:oleObj name="Equation" r:id="rId9" imgW="2743200" imgH="4267200" progId="Equation.DSMT4">
                  <p:embed/>
                  <p:pic>
                    <p:nvPicPr>
                      <p:cNvPr id="0" name="对象 7"/>
                      <p:cNvPicPr/>
                      <p:nvPr/>
                    </p:nvPicPr>
                    <p:blipFill>
                      <a:blip r:embed="rId10"/>
                      <a:stretch>
                        <a:fillRect/>
                      </a:stretch>
                    </p:blipFill>
                    <p:spPr>
                      <a:xfrm>
                        <a:off x="5530850" y="2790825"/>
                        <a:ext cx="114300" cy="177800"/>
                      </a:xfrm>
                      <a:prstGeom prst="rect">
                        <a:avLst/>
                      </a:prstGeom>
                    </p:spPr>
                  </p:pic>
                </p:oleObj>
              </mc:Fallback>
            </mc:AlternateContent>
          </a:graphicData>
        </a:graphic>
      </p:graphicFrame>
      <p:sp>
        <p:nvSpPr>
          <p:cNvPr id="18" name="矩形 17"/>
          <p:cNvSpPr/>
          <p:nvPr/>
        </p:nvSpPr>
        <p:spPr>
          <a:xfrm>
            <a:off x="100905" y="2460216"/>
            <a:ext cx="8841253" cy="508409"/>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解法</a:t>
            </a:r>
            <a:r>
              <a:rPr lang="en-US" altLang="zh-CN" sz="2800" b="1" dirty="0">
                <a:solidFill>
                  <a:sysClr val="windowText" lastClr="000000"/>
                </a:solidFill>
                <a:latin typeface="宋体" panose="02010600030101010101" pitchFamily="2" charset="-122"/>
              </a:rPr>
              <a:t>2 </a:t>
            </a:r>
            <a:r>
              <a:rPr lang="zh-CN" altLang="en-US" sz="2800" dirty="0">
                <a:solidFill>
                  <a:sysClr val="windowText" lastClr="000000"/>
                </a:solidFill>
                <a:latin typeface="宋体" panose="02010600030101010101" pitchFamily="2" charset="-122"/>
              </a:rPr>
              <a:t>输入下列</a:t>
            </a:r>
            <a:r>
              <a:rPr lang="en-US" altLang="zh-CN" sz="2800" dirty="0">
                <a:solidFill>
                  <a:sysClr val="windowText" lastClr="000000"/>
                </a:solidFill>
                <a:latin typeface="宋体" panose="02010600030101010101" pitchFamily="2" charset="-122"/>
              </a:rPr>
              <a:t>MATLAB</a:t>
            </a:r>
            <a:r>
              <a:rPr lang="zh-CN" altLang="en-US" sz="2800" dirty="0">
                <a:solidFill>
                  <a:sysClr val="windowText" lastClr="000000"/>
                </a:solidFill>
                <a:latin typeface="宋体" panose="02010600030101010101" pitchFamily="2" charset="-122"/>
              </a:rPr>
              <a:t>命令：</a:t>
            </a:r>
            <a:endParaRPr lang="en-US" altLang="zh-CN" sz="2800" dirty="0">
              <a:solidFill>
                <a:sysClr val="windowText" lastClr="000000"/>
              </a:solidFill>
              <a:latin typeface="宋体" panose="02010600030101010101" pitchFamily="2" charset="-122"/>
            </a:endParaRPr>
          </a:p>
        </p:txBody>
      </p:sp>
      <p:graphicFrame>
        <p:nvGraphicFramePr>
          <p:cNvPr id="6" name="对象 5"/>
          <p:cNvGraphicFramePr>
            <a:graphicFrameLocks noChangeAspect="1"/>
          </p:cNvGraphicFramePr>
          <p:nvPr/>
        </p:nvGraphicFramePr>
        <p:xfrm>
          <a:off x="2153028" y="1190577"/>
          <a:ext cx="4037223" cy="1302330"/>
        </p:xfrm>
        <a:graphic>
          <a:graphicData uri="http://schemas.openxmlformats.org/presentationml/2006/ole">
            <mc:AlternateContent xmlns:mc="http://schemas.openxmlformats.org/markup-compatibility/2006">
              <mc:Choice xmlns:v="urn:schemas-microsoft-com:vml" Requires="v">
                <p:oleObj spid="_x0000_s103432" name="Equation" r:id="rId11" imgW="66141600" imgH="21336000" progId="Equation.DSMT4">
                  <p:embed/>
                </p:oleObj>
              </mc:Choice>
              <mc:Fallback>
                <p:oleObj name="Equation" r:id="rId11" imgW="66141600" imgH="21336000" progId="Equation.DSMT4">
                  <p:embed/>
                  <p:pic>
                    <p:nvPicPr>
                      <p:cNvPr id="0" name="图片 180384"/>
                      <p:cNvPicPr/>
                      <p:nvPr/>
                    </p:nvPicPr>
                    <p:blipFill>
                      <a:blip r:embed="rId12"/>
                      <a:stretch>
                        <a:fillRect/>
                      </a:stretch>
                    </p:blipFill>
                    <p:spPr>
                      <a:xfrm>
                        <a:off x="2153028" y="1190577"/>
                        <a:ext cx="4037223" cy="1302330"/>
                      </a:xfrm>
                      <a:prstGeom prst="rect">
                        <a:avLst/>
                      </a:prstGeom>
                    </p:spPr>
                  </p:pic>
                </p:oleObj>
              </mc:Fallback>
            </mc:AlternateContent>
          </a:graphicData>
        </a:graphic>
      </p:graphicFrame>
      <p:sp>
        <p:nvSpPr>
          <p:cNvPr id="10" name="矩形 9"/>
          <p:cNvSpPr/>
          <p:nvPr/>
        </p:nvSpPr>
        <p:spPr>
          <a:xfrm>
            <a:off x="2443447" y="2898259"/>
            <a:ext cx="3456384" cy="2215991"/>
          </a:xfrm>
          <a:prstGeom prst="rect">
            <a:avLst/>
          </a:prstGeom>
        </p:spPr>
        <p:txBody>
          <a:bodyPr wrap="square">
            <a:spAutoFit/>
          </a:bodyPr>
          <a:lstStyle/>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Euclid" panose="02020503060505020303" pitchFamily="18" charset="0"/>
                <a:ea typeface="华光中等线_CNKI" panose="02000500000000000000" pitchFamily="2" charset="-122"/>
              </a:rPr>
              <a:t> </a:t>
            </a:r>
            <a:r>
              <a:rPr lang="pt-BR" altLang="zh-CN" dirty="0">
                <a:solidFill>
                  <a:srgbClr val="000000"/>
                </a:solidFill>
                <a:latin typeface="微软雅黑" panose="020B0503020204020204" pitchFamily="34" charset="-122"/>
                <a:ea typeface="微软雅黑" panose="020B0503020204020204" pitchFamily="34" charset="-122"/>
              </a:rPr>
              <a:t>A=[0 1;-25 -4];</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Euclid" panose="02020503060505020303" pitchFamily="18" charset="0"/>
                <a:ea typeface="华光中等线_CNKI" panose="02000500000000000000" pitchFamily="2" charset="-122"/>
              </a:rPr>
              <a:t> </a:t>
            </a:r>
            <a:r>
              <a:rPr lang="en-US" altLang="zh-CN" dirty="0">
                <a:solidFill>
                  <a:srgbClr val="000000"/>
                </a:solidFill>
                <a:latin typeface="微软雅黑" panose="020B0503020204020204" pitchFamily="34" charset="-122"/>
                <a:ea typeface="微软雅黑" panose="020B0503020204020204" pitchFamily="34" charset="-122"/>
              </a:rPr>
              <a:t>B=[1 1;0 1];</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Euclid" panose="02020503060505020303" pitchFamily="18" charset="0"/>
                <a:ea typeface="华光中等线_CNKI" panose="02000500000000000000" pitchFamily="2" charset="-122"/>
              </a:rPr>
              <a:t> </a:t>
            </a:r>
            <a:r>
              <a:rPr lang="en-US" altLang="zh-CN" dirty="0">
                <a:solidFill>
                  <a:srgbClr val="000000"/>
                </a:solidFill>
                <a:latin typeface="微软雅黑" panose="020B0503020204020204" pitchFamily="34" charset="-122"/>
                <a:ea typeface="微软雅黑" panose="020B0503020204020204" pitchFamily="34" charset="-122"/>
              </a:rPr>
              <a:t>C=[1 0;0 1];</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Euclid" panose="02020503060505020303" pitchFamily="18" charset="0"/>
                <a:ea typeface="华光中等线_CNKI" panose="02000500000000000000" pitchFamily="2" charset="-122"/>
              </a:rPr>
              <a:t> </a:t>
            </a:r>
            <a:r>
              <a:rPr lang="en-US" altLang="zh-CN" dirty="0">
                <a:solidFill>
                  <a:srgbClr val="000000"/>
                </a:solidFill>
                <a:latin typeface="微软雅黑" panose="020B0503020204020204" pitchFamily="34" charset="-122"/>
                <a:ea typeface="微软雅黑" panose="020B0503020204020204" pitchFamily="34" charset="-122"/>
              </a:rPr>
              <a:t>D=[0 0;0 0];</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微软雅黑" panose="020B0503020204020204" pitchFamily="34" charset="-122"/>
                <a:ea typeface="微软雅黑" panose="020B0503020204020204" pitchFamily="34" charset="-122"/>
              </a:rPr>
              <a:t>[</a:t>
            </a:r>
            <a:r>
              <a:rPr lang="en-US" altLang="zh-CN" dirty="0" err="1">
                <a:solidFill>
                  <a:srgbClr val="000000"/>
                </a:solidFill>
                <a:latin typeface="微软雅黑" panose="020B0503020204020204" pitchFamily="34" charset="-122"/>
                <a:ea typeface="微软雅黑" panose="020B0503020204020204" pitchFamily="34" charset="-122"/>
              </a:rPr>
              <a:t>num,den</a:t>
            </a:r>
            <a:r>
              <a:rPr lang="en-US" altLang="zh-CN" dirty="0">
                <a:solidFill>
                  <a:srgbClr val="000000"/>
                </a:solidFill>
                <a:latin typeface="微软雅黑" panose="020B0503020204020204" pitchFamily="34" charset="-122"/>
                <a:ea typeface="微软雅黑" panose="020B0503020204020204" pitchFamily="34" charset="-122"/>
              </a:rPr>
              <a:t>]=ss2tf(A,B,C,D,1);</a:t>
            </a:r>
          </a:p>
          <a:p>
            <a:r>
              <a:rPr lang="en-US" altLang="zh-CN" sz="20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Euclid" panose="02020503060505020303" pitchFamily="18" charset="0"/>
                <a:ea typeface="华光中等线_CNKI" panose="02000500000000000000" pitchFamily="2" charset="-122"/>
              </a:rPr>
              <a:t> </a:t>
            </a:r>
            <a:r>
              <a:rPr lang="en-US" altLang="zh-CN" dirty="0" err="1">
                <a:solidFill>
                  <a:srgbClr val="000000"/>
                </a:solidFill>
                <a:latin typeface="微软雅黑" panose="020B0503020204020204" pitchFamily="34" charset="-122"/>
                <a:ea typeface="微软雅黑" panose="020B0503020204020204" pitchFamily="34" charset="-122"/>
              </a:rPr>
              <a:t>sys_ss</a:t>
            </a:r>
            <a:r>
              <a:rPr lang="en-US" altLang="zh-CN" dirty="0">
                <a:solidFill>
                  <a:srgbClr val="000000"/>
                </a:solidFill>
                <a:latin typeface="微软雅黑" panose="020B0503020204020204" pitchFamily="34" charset="-122"/>
                <a:ea typeface="微软雅黑" panose="020B0503020204020204" pitchFamily="34" charset="-122"/>
              </a:rPr>
              <a:t>=ss(A,B,C,D);</a:t>
            </a:r>
          </a:p>
          <a:p>
            <a:r>
              <a:rPr lang="en-US" altLang="zh-CN" sz="1800" dirty="0">
                <a:solidFill>
                  <a:srgbClr val="000000"/>
                </a:solidFill>
                <a:latin typeface="Euclid" panose="02020503060505020303" pitchFamily="18" charset="0"/>
                <a:ea typeface="华光中等线_CNKI" panose="02000500000000000000" pitchFamily="2" charset="-122"/>
              </a:rPr>
              <a:t>»</a:t>
            </a:r>
            <a:r>
              <a:rPr lang="en-US" altLang="zh-CN" dirty="0">
                <a:solidFill>
                  <a:srgbClr val="000000"/>
                </a:solidFill>
                <a:latin typeface="微软雅黑" panose="020B0503020204020204" pitchFamily="34" charset="-122"/>
                <a:ea typeface="微软雅黑" panose="020B0503020204020204" pitchFamily="34" charset="-122"/>
              </a:rPr>
              <a:t> </a:t>
            </a:r>
            <a:r>
              <a:rPr lang="en-US" altLang="zh-CN" dirty="0" err="1">
                <a:solidFill>
                  <a:srgbClr val="000000"/>
                </a:solidFill>
                <a:latin typeface="微软雅黑" panose="020B0503020204020204" pitchFamily="34" charset="-122"/>
                <a:ea typeface="微软雅黑" panose="020B0503020204020204" pitchFamily="34" charset="-122"/>
              </a:rPr>
              <a:t>sys_tf</a:t>
            </a:r>
            <a:r>
              <a:rPr lang="en-US" altLang="zh-CN" dirty="0">
                <a:solidFill>
                  <a:srgbClr val="000000"/>
                </a:solidFill>
                <a:latin typeface="微软雅黑" panose="020B0503020204020204" pitchFamily="34" charset="-122"/>
                <a:ea typeface="微软雅黑" panose="020B0503020204020204" pitchFamily="34" charset="-122"/>
              </a:rPr>
              <a:t>=</a:t>
            </a:r>
            <a:r>
              <a:rPr lang="en-US" altLang="zh-CN" dirty="0" err="1">
                <a:solidFill>
                  <a:srgbClr val="000000"/>
                </a:solidFill>
                <a:latin typeface="微软雅黑" panose="020B0503020204020204" pitchFamily="34" charset="-122"/>
                <a:ea typeface="微软雅黑" panose="020B0503020204020204" pitchFamily="34" charset="-122"/>
              </a:rPr>
              <a:t>tf</a:t>
            </a:r>
            <a:r>
              <a:rPr lang="en-US" altLang="zh-CN" dirty="0">
                <a:solidFill>
                  <a:srgbClr val="000000"/>
                </a:solidFill>
                <a:latin typeface="微软雅黑" panose="020B0503020204020204" pitchFamily="34" charset="-122"/>
                <a:ea typeface="微软雅黑" panose="020B0503020204020204" pitchFamily="34" charset="-122"/>
              </a:rPr>
              <a:t>(</a:t>
            </a:r>
            <a:r>
              <a:rPr lang="en-US" altLang="zh-CN" dirty="0" err="1">
                <a:solidFill>
                  <a:srgbClr val="000000"/>
                </a:solidFill>
                <a:latin typeface="微软雅黑" panose="020B0503020204020204" pitchFamily="34" charset="-122"/>
                <a:ea typeface="微软雅黑" panose="020B0503020204020204" pitchFamily="34" charset="-122"/>
              </a:rPr>
              <a:t>sys_ss</a:t>
            </a:r>
            <a:r>
              <a:rPr lang="en-US" altLang="zh-CN" dirty="0">
                <a:solidFill>
                  <a:srgbClr val="000000"/>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1.5 </a:t>
            </a:r>
            <a:r>
              <a:rPr lang="zh-CN" altLang="en-US" sz="1765" b="1" dirty="0">
                <a:solidFill>
                  <a:srgbClr val="112F70"/>
                </a:solidFill>
                <a:latin typeface="微软雅黑" panose="020B0503020204020204" pitchFamily="34" charset="-122"/>
                <a:ea typeface="微软雅黑" panose="020B0503020204020204" pitchFamily="34" charset="-122"/>
                <a:sym typeface="+mn-ea"/>
              </a:rPr>
              <a:t>应用 </a:t>
            </a:r>
            <a:r>
              <a:rPr lang="en-US" altLang="zh-CN" sz="1765" b="1" dirty="0">
                <a:solidFill>
                  <a:srgbClr val="112F70"/>
                </a:solidFill>
                <a:latin typeface="微软雅黑" panose="020B0503020204020204" pitchFamily="34" charset="-122"/>
                <a:ea typeface="微软雅黑" panose="020B0503020204020204" pitchFamily="34" charset="-122"/>
                <a:sym typeface="+mn-ea"/>
              </a:rPr>
              <a:t>MATLAB </a:t>
            </a:r>
            <a:r>
              <a:rPr lang="zh-CN" altLang="en-US" sz="1765" b="1" dirty="0">
                <a:solidFill>
                  <a:srgbClr val="112F70"/>
                </a:solidFill>
                <a:latin typeface="微软雅黑" panose="020B0503020204020204" pitchFamily="34" charset="-122"/>
                <a:ea typeface="微软雅黑" panose="020B0503020204020204" pitchFamily="34" charset="-122"/>
                <a:sym typeface="+mn-ea"/>
              </a:rPr>
              <a:t>实现数学模型的转换</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104452"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104453"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sp>
        <p:nvSpPr>
          <p:cNvPr id="13" name="矩形 12"/>
          <p:cNvSpPr/>
          <p:nvPr/>
        </p:nvSpPr>
        <p:spPr>
          <a:xfrm>
            <a:off x="100906" y="658414"/>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得到如下输出结果：</a:t>
            </a:r>
            <a:endParaRPr lang="en-US" altLang="zh-CN" sz="2800" dirty="0">
              <a:solidFill>
                <a:sysClr val="windowText" lastClr="000000"/>
              </a:solidFill>
              <a:latin typeface="宋体" panose="02010600030101010101" pitchFamily="2" charset="-122"/>
            </a:endParaRPr>
          </a:p>
        </p:txBody>
      </p:sp>
      <p:graphicFrame>
        <p:nvGraphicFramePr>
          <p:cNvPr id="8" name="对象 7"/>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104454" name="Equation" r:id="rId9" imgW="2743200" imgH="4267200" progId="Equation.DSMT4">
                  <p:embed/>
                </p:oleObj>
              </mc:Choice>
              <mc:Fallback>
                <p:oleObj name="Equation" r:id="rId9" imgW="2743200" imgH="4267200" progId="Equation.DSMT4">
                  <p:embed/>
                  <p:pic>
                    <p:nvPicPr>
                      <p:cNvPr id="0" name="对象 7"/>
                      <p:cNvPicPr/>
                      <p:nvPr/>
                    </p:nvPicPr>
                    <p:blipFill>
                      <a:blip r:embed="rId10"/>
                      <a:stretch>
                        <a:fillRect/>
                      </a:stretch>
                    </p:blipFill>
                    <p:spPr>
                      <a:xfrm>
                        <a:off x="5530850" y="2790825"/>
                        <a:ext cx="114300" cy="177800"/>
                      </a:xfrm>
                      <a:prstGeom prst="rect">
                        <a:avLst/>
                      </a:prstGeom>
                    </p:spPr>
                  </p:pic>
                </p:oleObj>
              </mc:Fallback>
            </mc:AlternateContent>
          </a:graphicData>
        </a:graphic>
      </p:graphicFrame>
      <p:sp>
        <p:nvSpPr>
          <p:cNvPr id="18" name="矩形 17"/>
          <p:cNvSpPr/>
          <p:nvPr/>
        </p:nvSpPr>
        <p:spPr>
          <a:xfrm>
            <a:off x="0" y="4635091"/>
            <a:ext cx="8841253"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结果与解法</a:t>
            </a:r>
            <a:r>
              <a:rPr lang="en-US" altLang="zh-CN" sz="2800" dirty="0">
                <a:solidFill>
                  <a:sysClr val="windowText" lastClr="000000"/>
                </a:solidFill>
                <a:latin typeface="宋体" panose="02010600030101010101" pitchFamily="2" charset="-122"/>
              </a:rPr>
              <a:t>1</a:t>
            </a:r>
            <a:r>
              <a:rPr lang="zh-CN" altLang="en-US" sz="2800" dirty="0">
                <a:solidFill>
                  <a:sysClr val="windowText" lastClr="000000"/>
                </a:solidFill>
                <a:latin typeface="宋体" panose="02010600030101010101" pitchFamily="2" charset="-122"/>
              </a:rPr>
              <a:t>的结果相同。</a:t>
            </a:r>
            <a:endParaRPr lang="en-US" altLang="zh-CN" sz="2800" dirty="0">
              <a:solidFill>
                <a:sysClr val="windowText" lastClr="000000"/>
              </a:solidFill>
              <a:latin typeface="宋体" panose="02010600030101010101" pitchFamily="2" charset="-122"/>
            </a:endParaRPr>
          </a:p>
        </p:txBody>
      </p:sp>
      <p:sp>
        <p:nvSpPr>
          <p:cNvPr id="6" name="矩形 5"/>
          <p:cNvSpPr/>
          <p:nvPr/>
        </p:nvSpPr>
        <p:spPr>
          <a:xfrm>
            <a:off x="3635896" y="805666"/>
            <a:ext cx="3024336" cy="3970318"/>
          </a:xfrm>
          <a:prstGeom prst="rect">
            <a:avLst/>
          </a:prstGeom>
        </p:spPr>
        <p:txBody>
          <a:bodyPr wrap="square">
            <a:spAutoFit/>
          </a:bodyPr>
          <a:lstStyle/>
          <a:p>
            <a:r>
              <a:rPr lang="zh-CN" altLang="en-US" dirty="0"/>
              <a:t>From input 1 to output...</a:t>
            </a:r>
          </a:p>
          <a:p>
            <a:r>
              <a:rPr lang="zh-CN" altLang="en-US" dirty="0"/>
              <a:t>             s + 4</a:t>
            </a:r>
          </a:p>
          <a:p>
            <a:r>
              <a:rPr lang="zh-CN" altLang="en-US" dirty="0"/>
              <a:t>   1:  -----------------</a:t>
            </a:r>
          </a:p>
          <a:p>
            <a:r>
              <a:rPr lang="zh-CN" altLang="en-US" dirty="0"/>
              <a:t>       s^2 + 4   s + 25</a:t>
            </a:r>
          </a:p>
          <a:p>
            <a:r>
              <a:rPr lang="zh-CN" altLang="en-US" dirty="0"/>
              <a:t>              -25</a:t>
            </a:r>
          </a:p>
          <a:p>
            <a:r>
              <a:rPr lang="zh-CN" altLang="en-US" dirty="0"/>
              <a:t>   2:  -----------------</a:t>
            </a:r>
          </a:p>
          <a:p>
            <a:r>
              <a:rPr lang="zh-CN" altLang="en-US" dirty="0"/>
              <a:t>       s^2 + 4   s + 25</a:t>
            </a:r>
          </a:p>
          <a:p>
            <a:r>
              <a:rPr lang="zh-CN" altLang="en-US" dirty="0"/>
              <a:t>  From input 2 to output...</a:t>
            </a:r>
          </a:p>
          <a:p>
            <a:r>
              <a:rPr lang="zh-CN" altLang="en-US" dirty="0"/>
              <a:t>             s + 5</a:t>
            </a:r>
          </a:p>
          <a:p>
            <a:r>
              <a:rPr lang="zh-CN" altLang="en-US" dirty="0"/>
              <a:t>   1:  -----------------</a:t>
            </a:r>
          </a:p>
          <a:p>
            <a:r>
              <a:rPr lang="zh-CN" altLang="en-US" dirty="0"/>
              <a:t>      s^2 + 4    s + 25</a:t>
            </a:r>
          </a:p>
          <a:p>
            <a:r>
              <a:rPr lang="zh-CN" altLang="en-US" dirty="0"/>
              <a:t>             s - 25</a:t>
            </a:r>
          </a:p>
          <a:p>
            <a:r>
              <a:rPr lang="zh-CN" altLang="en-US" dirty="0"/>
              <a:t>   2:  -----------------</a:t>
            </a:r>
          </a:p>
          <a:p>
            <a:r>
              <a:rPr lang="zh-CN" altLang="en-US" dirty="0"/>
              <a:t>       s^2 + 4   s + 25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文本框 28"/>
          <p:cNvSpPr txBox="1"/>
          <p:nvPr/>
        </p:nvSpPr>
        <p:spPr>
          <a:xfrm>
            <a:off x="3635896" y="2283718"/>
            <a:ext cx="2016224" cy="623248"/>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dirty="0">
                <a:solidFill>
                  <a:prstClr val="white"/>
                </a:solidFill>
                <a:latin typeface="微软雅黑" panose="020B0503020204020204" pitchFamily="34" charset="-122"/>
                <a:ea typeface="微软雅黑" panose="020B0503020204020204" pitchFamily="34" charset="-122"/>
              </a:rPr>
              <a:t>第一章完</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等腰三角形 26"/>
          <p:cNvSpPr/>
          <p:nvPr/>
        </p:nvSpPr>
        <p:spPr>
          <a:xfrm>
            <a:off x="1115616" y="4011910"/>
            <a:ext cx="851351" cy="50664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Lst>
            <a:ahLst/>
            <a:cxnLst>
              <a:cxn ang="0">
                <a:pos x="connsiteX0-1" y="connsiteY0-2"/>
              </a:cxn>
              <a:cxn ang="0">
                <a:pos x="connsiteX1-3" y="connsiteY1-4"/>
              </a:cxn>
              <a:cxn ang="0">
                <a:pos x="connsiteX2-5" y="connsiteY2-6"/>
              </a:cxn>
              <a:cxn ang="0">
                <a:pos x="connsiteX3-7" y="connsiteY3-8"/>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等腰三角形 26"/>
          <p:cNvSpPr/>
          <p:nvPr/>
        </p:nvSpPr>
        <p:spPr>
          <a:xfrm rot="5400000">
            <a:off x="265949" y="3103290"/>
            <a:ext cx="531270" cy="601918"/>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 name="connsiteX0-17" fmla="*/ 369815 w 1135134"/>
              <a:gd name="connsiteY0-18" fmla="*/ 675524 h 675524"/>
              <a:gd name="connsiteX1-19" fmla="*/ 0 w 1135134"/>
              <a:gd name="connsiteY1-20" fmla="*/ 0 h 675524"/>
              <a:gd name="connsiteX2-21" fmla="*/ 1135134 w 1135134"/>
              <a:gd name="connsiteY2-22" fmla="*/ 391312 h 675524"/>
              <a:gd name="connsiteX3-23" fmla="*/ 369815 w 1135134"/>
              <a:gd name="connsiteY3-24" fmla="*/ 675524 h 675524"/>
              <a:gd name="connsiteX0-25" fmla="*/ 369815 w 1199659"/>
              <a:gd name="connsiteY0-26" fmla="*/ 675524 h 1359189"/>
              <a:gd name="connsiteX1-27" fmla="*/ 0 w 1199659"/>
              <a:gd name="connsiteY1-28" fmla="*/ 0 h 1359189"/>
              <a:gd name="connsiteX2-29" fmla="*/ 1199659 w 1199659"/>
              <a:gd name="connsiteY2-30" fmla="*/ 1359189 h 1359189"/>
              <a:gd name="connsiteX3-31" fmla="*/ 369815 w 1199659"/>
              <a:gd name="connsiteY3-32" fmla="*/ 675524 h 1359189"/>
            </a:gdLst>
            <a:ahLst/>
            <a:cxnLst>
              <a:cxn ang="0">
                <a:pos x="connsiteX0-1" y="connsiteY0-2"/>
              </a:cxn>
              <a:cxn ang="0">
                <a:pos x="connsiteX1-3" y="connsiteY1-4"/>
              </a:cxn>
              <a:cxn ang="0">
                <a:pos x="connsiteX2-5" y="connsiteY2-6"/>
              </a:cxn>
              <a:cxn ang="0">
                <a:pos x="connsiteX3-7" y="connsiteY3-8"/>
              </a:cxn>
            </a:cxnLst>
            <a:rect l="l" t="t" r="r" b="b"/>
            <a:pathLst>
              <a:path w="1199659" h="1359189">
                <a:moveTo>
                  <a:pt x="369815" y="675524"/>
                </a:moveTo>
                <a:lnTo>
                  <a:pt x="0" y="0"/>
                </a:lnTo>
                <a:lnTo>
                  <a:pt x="1199659" y="1359189"/>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等腰三角形 26"/>
          <p:cNvSpPr/>
          <p:nvPr/>
        </p:nvSpPr>
        <p:spPr>
          <a:xfrm rot="8958318">
            <a:off x="1313552" y="3687514"/>
            <a:ext cx="207867" cy="12370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Lst>
            <a:ahLst/>
            <a:cxnLst>
              <a:cxn ang="0">
                <a:pos x="connsiteX0-1" y="connsiteY0-2"/>
              </a:cxn>
              <a:cxn ang="0">
                <a:pos x="connsiteX1-3" y="connsiteY1-4"/>
              </a:cxn>
              <a:cxn ang="0">
                <a:pos x="connsiteX2-5" y="connsiteY2-6"/>
              </a:cxn>
              <a:cxn ang="0">
                <a:pos x="connsiteX3-7" y="connsiteY3-8"/>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571337"/>
            <a:ext cx="1131590" cy="11315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1.1</a:t>
            </a:r>
            <a:r>
              <a:rPr lang="zh-CN" altLang="en-US" sz="1765" b="1" dirty="0">
                <a:solidFill>
                  <a:srgbClr val="112F70"/>
                </a:solidFill>
                <a:latin typeface="微软雅黑" panose="020B0503020204020204" pitchFamily="34" charset="-122"/>
                <a:ea typeface="微软雅黑" panose="020B0503020204020204" pitchFamily="34" charset="-122"/>
                <a:sym typeface="+mn-ea"/>
              </a:rPr>
              <a:t>状态空间描述的基本概念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95243" y="740213"/>
            <a:ext cx="8769244" cy="2936188"/>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    重点介绍由</a:t>
            </a:r>
            <a:r>
              <a:rPr lang="zh-CN" altLang="en-US" sz="2800" dirty="0">
                <a:solidFill>
                  <a:srgbClr val="0000FF"/>
                </a:solidFill>
                <a:latin typeface="宋体" panose="02010600030101010101" pitchFamily="2" charset="-122"/>
              </a:rPr>
              <a:t>微分方程、差分方程</a:t>
            </a:r>
            <a:r>
              <a:rPr lang="zh-CN" altLang="en-US" sz="2800" dirty="0">
                <a:solidFill>
                  <a:sysClr val="windowText" lastClr="000000"/>
                </a:solidFill>
                <a:latin typeface="宋体" panose="02010600030101010101" pitchFamily="2" charset="-122"/>
              </a:rPr>
              <a:t>尤其是系统方框图直接列写系统状态空间表达式的方法。</a:t>
            </a:r>
            <a:endParaRPr lang="en-US" altLang="zh-CN" sz="2800" dirty="0">
              <a:solidFill>
                <a:sysClr val="windowText" lastClr="000000"/>
              </a:solidFill>
              <a:latin typeface="宋体" panose="02010600030101010101" pitchFamily="2" charset="-122"/>
            </a:endParaRPr>
          </a:p>
          <a:p>
            <a:pPr>
              <a:lnSpc>
                <a:spcPct val="110000"/>
              </a:lnSpc>
            </a:pP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在用系统方框图直接列写系统状态空间表达式方法中，由于引进了</a:t>
            </a:r>
            <a:r>
              <a:rPr lang="zh-CN" altLang="en-US" sz="2800" dirty="0">
                <a:solidFill>
                  <a:srgbClr val="0000FF"/>
                </a:solidFill>
                <a:latin typeface="宋体" panose="02010600030101010101" pitchFamily="2" charset="-122"/>
              </a:rPr>
              <a:t>状态反馈方程、状态传递方程</a:t>
            </a:r>
            <a:r>
              <a:rPr lang="zh-CN" altLang="en-US" sz="2800" dirty="0">
                <a:solidFill>
                  <a:sysClr val="windowText" lastClr="000000"/>
                </a:solidFill>
                <a:latin typeface="宋体" panose="02010600030101010101" pitchFamily="2" charset="-122"/>
              </a:rPr>
              <a:t>，从而极大地简化了复杂控制系统、多输入多输出控制系统状态空间表达式的列写过程。</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1.2</a:t>
            </a:r>
            <a:endParaRPr kumimoji="0" lang="zh-CN" altLang="en-US" sz="3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2322520" y="1907847"/>
            <a:ext cx="5781070" cy="1300356"/>
          </a:xfrm>
          <a:prstGeom prst="rect">
            <a:avLst/>
          </a:prstGeom>
          <a:noFill/>
        </p:spPr>
        <p:txBody>
          <a:bodyPr wrap="none" lIns="68580" tIns="34290" rIns="68580" bIns="34290" rtlCol="0">
            <a:spAutoFit/>
          </a:bodyPr>
          <a:lstStyle/>
          <a:p>
            <a:pPr lvl="0"/>
            <a:r>
              <a:rPr lang="zh-CN" altLang="en-US" sz="4000" dirty="0">
                <a:solidFill>
                  <a:srgbClr val="112F70"/>
                </a:solidFill>
                <a:latin typeface="微软雅黑" panose="020B0503020204020204" pitchFamily="34" charset="-122"/>
                <a:ea typeface="微软雅黑" panose="020B0503020204020204" pitchFamily="34" charset="-122"/>
              </a:rPr>
              <a:t>线性连续系统的状态空间</a:t>
            </a:r>
            <a:endParaRPr lang="en-US" altLang="zh-CN" sz="4000" dirty="0">
              <a:solidFill>
                <a:srgbClr val="112F70"/>
              </a:solidFill>
              <a:latin typeface="微软雅黑" panose="020B0503020204020204" pitchFamily="34" charset="-122"/>
              <a:ea typeface="微软雅黑" panose="020B0503020204020204" pitchFamily="34" charset="-122"/>
            </a:endParaRPr>
          </a:p>
          <a:p>
            <a:pPr lvl="0" algn="ctr"/>
            <a:r>
              <a:rPr lang="zh-CN" altLang="en-US" sz="4000" dirty="0">
                <a:solidFill>
                  <a:srgbClr val="112F70"/>
                </a:solidFill>
                <a:latin typeface="微软雅黑" panose="020B0503020204020204" pitchFamily="34" charset="-122"/>
                <a:ea typeface="微软雅黑" panose="020B0503020204020204" pitchFamily="34" charset="-122"/>
              </a:rPr>
              <a:t>表达式</a:t>
            </a:r>
            <a:endParaRPr kumimoji="0" lang="zh-CN" altLang="en-US" sz="4000" b="0"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线性连续系统的状态空间表达式</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95243" y="995807"/>
            <a:ext cx="8769245" cy="2462213"/>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    </a:t>
            </a:r>
            <a:r>
              <a:rPr lang="zh-CN" altLang="en-US" sz="2800" b="1" dirty="0">
                <a:solidFill>
                  <a:srgbClr val="0000FF"/>
                </a:solidFill>
                <a:latin typeface="宋体" panose="02010600030101010101" pitchFamily="2" charset="-122"/>
              </a:rPr>
              <a:t>系统的状态方程和输出方程总合起来，构成对一个系统动态过程的完整描述，称为系统的状态空间表达式。</a:t>
            </a:r>
            <a:r>
              <a:rPr lang="zh-CN" altLang="en-US" sz="2800" dirty="0">
                <a:solidFill>
                  <a:sysClr val="windowText" lastClr="000000"/>
                </a:solidFill>
                <a:latin typeface="宋体" panose="02010600030101010101" pitchFamily="2" charset="-122"/>
              </a:rPr>
              <a:t>本节将介绍线性连续系统，包括定常和时变系统的状态方程与输出方程的各种列写方法。</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0"/>
            <a:ext cx="725636" cy="725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95244" y="995807"/>
            <a:ext cx="8841252" cy="2936188"/>
          </a:xfrm>
          <a:prstGeom prst="rect">
            <a:avLst/>
          </a:prstGeom>
          <a:noFill/>
        </p:spPr>
        <p:txBody>
          <a:bodyPr wrap="square">
            <a:spAutoFit/>
          </a:bodyPr>
          <a:lstStyle/>
          <a:p>
            <a:pPr>
              <a:lnSpc>
                <a:spcPct val="110000"/>
              </a:lnSpc>
            </a:pPr>
            <a:r>
              <a:rPr lang="en-US" altLang="zh-CN" sz="2800" dirty="0">
                <a:solidFill>
                  <a:srgbClr val="C00000"/>
                </a:solidFill>
                <a:latin typeface="宋体" panose="02010600030101010101" pitchFamily="2" charset="-122"/>
              </a:rPr>
              <a:t>1.</a:t>
            </a:r>
            <a:r>
              <a:rPr lang="zh-CN" altLang="en-US" sz="2800" dirty="0">
                <a:solidFill>
                  <a:srgbClr val="C00000"/>
                </a:solidFill>
                <a:latin typeface="宋体" panose="02010600030101010101" pitchFamily="2" charset="-122"/>
              </a:rPr>
              <a:t>由系统微分方程列写状态方程及输出方程</a:t>
            </a:r>
            <a:endParaRPr lang="en-US" altLang="zh-CN" sz="2800" dirty="0">
              <a:solidFill>
                <a:srgbClr val="C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在描述线性定常连续系统的动态特性的微分方程中，经常见到输人函数含导数项和输入函数不含导数项两种系统，根据系统状态变量的选择思路和选择原则，这两种系统的状态方程的列写方法是不同的。为此，下面分别加以介绍。</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0"/>
            <a:ext cx="725636" cy="725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95244" y="995807"/>
            <a:ext cx="8769244" cy="3410164"/>
          </a:xfrm>
          <a:prstGeom prst="rect">
            <a:avLst/>
          </a:prstGeom>
          <a:noFill/>
        </p:spPr>
        <p:txBody>
          <a:bodyPr wrap="square">
            <a:spAutoFit/>
          </a:bodyPr>
          <a:lstStyle/>
          <a:p>
            <a:pPr>
              <a:lnSpc>
                <a:spcPct val="110000"/>
              </a:lnSpc>
            </a:pPr>
            <a:r>
              <a:rPr lang="en-US" altLang="zh-CN" sz="2800" dirty="0">
                <a:solidFill>
                  <a:sysClr val="windowText" lastClr="000000"/>
                </a:solidFill>
                <a:latin typeface="宋体" panose="02010600030101010101" pitchFamily="2" charset="-122"/>
              </a:rPr>
              <a:t>(1) </a:t>
            </a:r>
            <a:r>
              <a:rPr lang="zh-CN" altLang="en-US" sz="2800" dirty="0">
                <a:solidFill>
                  <a:sysClr val="windowText" lastClr="000000"/>
                </a:solidFill>
                <a:latin typeface="宋体" panose="02010600030101010101" pitchFamily="2" charset="-122"/>
              </a:rPr>
              <a:t>输入函数不含导数项时的情况</a:t>
            </a:r>
          </a:p>
          <a:p>
            <a:pPr>
              <a:lnSpc>
                <a:spcPct val="110000"/>
              </a:lnSpc>
            </a:pPr>
            <a:r>
              <a:rPr lang="zh-CN" altLang="en-US" sz="2800" dirty="0">
                <a:solidFill>
                  <a:sysClr val="windowText" lastClr="000000"/>
                </a:solidFill>
                <a:latin typeface="宋体" panose="02010600030101010101" pitchFamily="2" charset="-122"/>
              </a:rPr>
              <a:t>    设线性定常系统的运动方程可用下述微分方程描述，即</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式中，             分别为系统的输出及其各阶导数；  </a:t>
            </a:r>
            <a:endParaRPr lang="en-US" altLang="zh-CN" sz="2800" dirty="0">
              <a:solidFill>
                <a:sysClr val="windowText" lastClr="000000"/>
              </a:solidFill>
              <a:latin typeface="宋体" panose="02010600030101010101" pitchFamily="2" charset="-122"/>
            </a:endParaRPr>
          </a:p>
          <a:p>
            <a:pPr>
              <a:lnSpc>
                <a:spcPct val="110000"/>
              </a:lnSpc>
            </a:pP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为系统的输入函数（即被控对象的控制输入）；           </a:t>
            </a:r>
            <a:endParaRPr lang="en-US" altLang="zh-CN" sz="2800" dirty="0">
              <a:solidFill>
                <a:sysClr val="windowText" lastClr="000000"/>
              </a:solidFill>
              <a:latin typeface="宋体" panose="02010600030101010101" pitchFamily="2" charset="-122"/>
            </a:endParaRPr>
          </a:p>
          <a:p>
            <a:pPr>
              <a:lnSpc>
                <a:spcPct val="110000"/>
              </a:lnSpc>
            </a:pP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为常系数。</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6512"/>
            <a:ext cx="725636" cy="725636"/>
          </a:xfrm>
          <a:prstGeom prst="rect">
            <a:avLst/>
          </a:prstGeom>
        </p:spPr>
      </p:pic>
      <p:graphicFrame>
        <p:nvGraphicFramePr>
          <p:cNvPr id="2" name="对象 1"/>
          <p:cNvGraphicFramePr>
            <a:graphicFrameLocks noChangeAspect="1"/>
          </p:cNvGraphicFramePr>
          <p:nvPr/>
        </p:nvGraphicFramePr>
        <p:xfrm>
          <a:off x="1514475" y="2243455"/>
          <a:ext cx="5682615" cy="506730"/>
        </p:xfrm>
        <a:graphic>
          <a:graphicData uri="http://schemas.openxmlformats.org/presentationml/2006/ole">
            <mc:AlternateContent xmlns:mc="http://schemas.openxmlformats.org/markup-compatibility/2006">
              <mc:Choice xmlns:v="urn:schemas-microsoft-com:vml" Requires="v">
                <p:oleObj spid="_x0000_s1029" name="Equation" r:id="rId5" imgW="64922400" imgH="5791200" progId="Equation.DSMT4">
                  <p:embed/>
                </p:oleObj>
              </mc:Choice>
              <mc:Fallback>
                <p:oleObj name="Equation" r:id="rId5" imgW="64922400" imgH="5791200" progId="Equation.DSMT4">
                  <p:embed/>
                  <p:pic>
                    <p:nvPicPr>
                      <p:cNvPr id="0" name="图片 97271"/>
                      <p:cNvPicPr/>
                      <p:nvPr/>
                    </p:nvPicPr>
                    <p:blipFill>
                      <a:blip r:embed="rId6"/>
                      <a:stretch>
                        <a:fillRect/>
                      </a:stretch>
                    </p:blipFill>
                    <p:spPr>
                      <a:xfrm>
                        <a:off x="1514475" y="2243455"/>
                        <a:ext cx="5682615" cy="50673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187624" y="2889920"/>
          <a:ext cx="2475000" cy="450000"/>
        </p:xfrm>
        <a:graphic>
          <a:graphicData uri="http://schemas.openxmlformats.org/presentationml/2006/ole">
            <mc:AlternateContent xmlns:mc="http://schemas.openxmlformats.org/markup-compatibility/2006">
              <mc:Choice xmlns:v="urn:schemas-microsoft-com:vml" Requires="v">
                <p:oleObj spid="_x0000_s1030" name="Equation" r:id="rId7" imgW="30175200" imgH="5486400" progId="Equation.DSMT4">
                  <p:embed/>
                </p:oleObj>
              </mc:Choice>
              <mc:Fallback>
                <p:oleObj name="Equation" r:id="rId7" imgW="30175200" imgH="5486400" progId="Equation.DSMT4">
                  <p:embed/>
                  <p:pic>
                    <p:nvPicPr>
                      <p:cNvPr id="0" name="图片 97272"/>
                      <p:cNvPicPr/>
                      <p:nvPr/>
                    </p:nvPicPr>
                    <p:blipFill>
                      <a:blip r:embed="rId8"/>
                      <a:stretch>
                        <a:fillRect/>
                      </a:stretch>
                    </p:blipFill>
                    <p:spPr>
                      <a:xfrm>
                        <a:off x="1187624" y="2889920"/>
                        <a:ext cx="2475000" cy="45000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273314" y="3507854"/>
          <a:ext cx="252005" cy="277205"/>
        </p:xfrm>
        <a:graphic>
          <a:graphicData uri="http://schemas.openxmlformats.org/presentationml/2006/ole">
            <mc:AlternateContent xmlns:mc="http://schemas.openxmlformats.org/markup-compatibility/2006">
              <mc:Choice xmlns:v="urn:schemas-microsoft-com:vml" Requires="v">
                <p:oleObj spid="_x0000_s1031" name="Equation" r:id="rId9" imgW="3048000" imgH="3352800" progId="Equation.DSMT4">
                  <p:embed/>
                </p:oleObj>
              </mc:Choice>
              <mc:Fallback>
                <p:oleObj name="Equation" r:id="rId9" imgW="3048000" imgH="3352800" progId="Equation.DSMT4">
                  <p:embed/>
                  <p:pic>
                    <p:nvPicPr>
                      <p:cNvPr id="0" name="图片 97273"/>
                      <p:cNvPicPr/>
                      <p:nvPr/>
                    </p:nvPicPr>
                    <p:blipFill>
                      <a:blip r:embed="rId10"/>
                      <a:stretch>
                        <a:fillRect/>
                      </a:stretch>
                    </p:blipFill>
                    <p:spPr>
                      <a:xfrm>
                        <a:off x="273314" y="3507854"/>
                        <a:ext cx="252005" cy="277205"/>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262088" y="3823293"/>
          <a:ext cx="1774825" cy="450850"/>
        </p:xfrm>
        <a:graphic>
          <a:graphicData uri="http://schemas.openxmlformats.org/presentationml/2006/ole">
            <mc:AlternateContent xmlns:mc="http://schemas.openxmlformats.org/markup-compatibility/2006">
              <mc:Choice xmlns:v="urn:schemas-microsoft-com:vml" Requires="v">
                <p:oleObj spid="_x0000_s1032" name="Equation" r:id="rId11" imgW="21640800" imgH="5486400" progId="Equation.DSMT4">
                  <p:embed/>
                </p:oleObj>
              </mc:Choice>
              <mc:Fallback>
                <p:oleObj name="Equation" r:id="rId11" imgW="21640800" imgH="5486400" progId="Equation.DSMT4">
                  <p:embed/>
                  <p:pic>
                    <p:nvPicPr>
                      <p:cNvPr id="0" name="图片 97274"/>
                      <p:cNvPicPr/>
                      <p:nvPr/>
                    </p:nvPicPr>
                    <p:blipFill>
                      <a:blip r:embed="rId12"/>
                      <a:stretch>
                        <a:fillRect/>
                      </a:stretch>
                    </p:blipFill>
                    <p:spPr>
                      <a:xfrm>
                        <a:off x="262088" y="3823293"/>
                        <a:ext cx="1774825" cy="450850"/>
                      </a:xfrm>
                      <a:prstGeom prst="rect">
                        <a:avLst/>
                      </a:prstGeom>
                    </p:spPr>
                  </p:pic>
                </p:oleObj>
              </mc:Fallback>
            </mc:AlternateContent>
          </a:graphicData>
        </a:graphic>
      </p:graphicFrame>
      <p:sp>
        <p:nvSpPr>
          <p:cNvPr id="11" name="文本框 10"/>
          <p:cNvSpPr txBox="1"/>
          <p:nvPr/>
        </p:nvSpPr>
        <p:spPr>
          <a:xfrm>
            <a:off x="7452320" y="2283542"/>
            <a:ext cx="1064587" cy="460375"/>
          </a:xfrm>
          <a:prstGeom prst="rect">
            <a:avLst/>
          </a:prstGeom>
          <a:noFill/>
        </p:spPr>
        <p:txBody>
          <a:bodyPr wrap="square" rtlCol="0">
            <a:spAutoFit/>
          </a:bodyPr>
          <a:lstStyle/>
          <a:p>
            <a:r>
              <a:rPr lang="zh-CN" altLang="en-US" sz="2400" dirty="0">
                <a:solidFill>
                  <a:sysClr val="windowText" lastClr="000000"/>
                </a:solidFill>
                <a:latin typeface="宋体" panose="02010600030101010101" pitchFamily="2" charset="-122"/>
              </a:rPr>
              <a:t>（</a:t>
            </a:r>
            <a:r>
              <a:rPr lang="en-US" altLang="zh-CN" sz="2400" dirty="0">
                <a:solidFill>
                  <a:sysClr val="windowText" lastClr="000000"/>
                </a:solidFill>
                <a:latin typeface="宋体" panose="02010600030101010101" pitchFamily="2" charset="-122"/>
              </a:rPr>
              <a:t>1.1</a:t>
            </a:r>
            <a:r>
              <a:rPr lang="zh-CN" altLang="en-US" sz="2400" dirty="0">
                <a:solidFill>
                  <a:sysClr val="windowText" lastClr="000000"/>
                </a:solidFill>
                <a:latin typeface="宋体" panose="02010600030101010101" pitchFamily="2" charset="-122"/>
              </a:rPr>
              <a:t>）</a:t>
            </a:r>
            <a:r>
              <a:rPr lang="en-US" altLang="zh-CN" sz="2000" dirty="0">
                <a:solidFill>
                  <a:sysClr val="windowText" lastClr="000000"/>
                </a:solidFill>
                <a:latin typeface="宋体" panose="02010600030101010101"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95243" y="561210"/>
            <a:ext cx="8769245" cy="1988237"/>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    由式（</a:t>
            </a:r>
            <a:r>
              <a:rPr lang="en-US" altLang="zh-CN" sz="2800" dirty="0">
                <a:solidFill>
                  <a:sysClr val="windowText" lastClr="000000"/>
                </a:solidFill>
                <a:latin typeface="宋体" panose="02010600030101010101" pitchFamily="2" charset="-122"/>
              </a:rPr>
              <a:t>1.1</a:t>
            </a:r>
            <a:r>
              <a:rPr lang="zh-CN" altLang="en-US" sz="2800" dirty="0">
                <a:solidFill>
                  <a:sysClr val="windowText" lastClr="000000"/>
                </a:solidFill>
                <a:latin typeface="宋体" panose="02010600030101010101" pitchFamily="2" charset="-122"/>
              </a:rPr>
              <a:t>）可知，对于上述线性定常系统，若已知初始条件                  及</a:t>
            </a:r>
            <a:r>
              <a:rPr lang="en-US" altLang="zh-CN" sz="2800" dirty="0">
                <a:solidFill>
                  <a:sysClr val="windowText" lastClr="000000"/>
                </a:solidFill>
                <a:latin typeface="宋体" panose="02010600030101010101" pitchFamily="2" charset="-122"/>
              </a:rPr>
              <a:t>t</a:t>
            </a:r>
            <a:r>
              <a:rPr lang="en-US" altLang="zh-CN" sz="2800" dirty="0">
                <a:solidFill>
                  <a:sysClr val="windowText" lastClr="000000"/>
                </a:solidFill>
                <a:latin typeface="宋体" panose="02010600030101010101" pitchFamily="2" charset="-122"/>
                <a:sym typeface="Symbol" panose="05050102010706020507" pitchFamily="18" charset="2"/>
              </a:rPr>
              <a:t></a:t>
            </a:r>
            <a:r>
              <a:rPr lang="en-US" altLang="zh-CN" sz="2800" dirty="0">
                <a:solidFill>
                  <a:sysClr val="windowText" lastClr="000000"/>
                </a:solidFill>
                <a:latin typeface="宋体" panose="02010600030101010101" pitchFamily="2" charset="-122"/>
              </a:rPr>
              <a:t>t</a:t>
            </a:r>
            <a:r>
              <a:rPr lang="en-US" altLang="zh-CN" sz="2800" baseline="-25000" dirty="0">
                <a:solidFill>
                  <a:sysClr val="windowText" lastClr="000000"/>
                </a:solidFill>
                <a:latin typeface="宋体" panose="02010600030101010101" pitchFamily="2" charset="-122"/>
              </a:rPr>
              <a:t>0</a:t>
            </a:r>
            <a:r>
              <a:rPr lang="zh-CN" altLang="en-US" sz="2800" dirty="0">
                <a:solidFill>
                  <a:sysClr val="windowText" lastClr="000000"/>
                </a:solidFill>
                <a:latin typeface="宋体" panose="02010600030101010101" pitchFamily="2" charset="-122"/>
              </a:rPr>
              <a:t>时刻的输入函数</a:t>
            </a:r>
            <a:r>
              <a:rPr lang="en-US" altLang="zh-CN" sz="2800" dirty="0">
                <a:solidFill>
                  <a:sysClr val="windowText" lastClr="000000"/>
                </a:solidFill>
                <a:latin typeface="宋体" panose="02010600030101010101" pitchFamily="2" charset="-122"/>
              </a:rPr>
              <a:t>u</a:t>
            </a:r>
            <a:r>
              <a:rPr lang="zh-CN" altLang="en-US" sz="2800" dirty="0">
                <a:solidFill>
                  <a:sysClr val="windowText" lastClr="000000"/>
                </a:solidFill>
                <a:latin typeface="宋体" panose="02010600030101010101" pitchFamily="2" charset="-122"/>
              </a:rPr>
              <a:t>，则系统在任何</a:t>
            </a:r>
            <a:r>
              <a:rPr lang="en-US" altLang="zh-CN" sz="2800" dirty="0">
                <a:solidFill>
                  <a:sysClr val="windowText" lastClr="000000"/>
                </a:solidFill>
                <a:latin typeface="宋体" panose="02010600030101010101" pitchFamily="2" charset="-122"/>
              </a:rPr>
              <a:t>t</a:t>
            </a:r>
            <a:r>
              <a:rPr lang="en-US" altLang="zh-CN" sz="2800" dirty="0">
                <a:solidFill>
                  <a:sysClr val="windowText" lastClr="000000"/>
                </a:solidFill>
                <a:latin typeface="宋体" panose="02010600030101010101" pitchFamily="2" charset="-122"/>
                <a:sym typeface="Symbol" panose="05050102010706020507" pitchFamily="18" charset="2"/>
              </a:rPr>
              <a:t></a:t>
            </a:r>
            <a:r>
              <a:rPr lang="en-US" altLang="zh-CN" sz="2800" dirty="0">
                <a:solidFill>
                  <a:sysClr val="windowText" lastClr="000000"/>
                </a:solidFill>
                <a:latin typeface="宋体" panose="02010600030101010101" pitchFamily="2" charset="-122"/>
              </a:rPr>
              <a:t>t</a:t>
            </a:r>
            <a:r>
              <a:rPr lang="en-US" altLang="zh-CN" sz="2800" baseline="-25000" dirty="0">
                <a:solidFill>
                  <a:sysClr val="windowText" lastClr="000000"/>
                </a:solidFill>
                <a:latin typeface="宋体" panose="02010600030101010101" pitchFamily="2" charset="-122"/>
              </a:rPr>
              <a:t>0</a:t>
            </a:r>
            <a:r>
              <a:rPr lang="zh-CN" altLang="en-US" sz="2800" dirty="0">
                <a:solidFill>
                  <a:sysClr val="windowText" lastClr="000000"/>
                </a:solidFill>
                <a:latin typeface="宋体" panose="02010600030101010101" pitchFamily="2" charset="-122"/>
              </a:rPr>
              <a:t>时刻的行为便可完全确定。因此，可以选取</a:t>
            </a:r>
            <a:r>
              <a:rPr lang="en-US" altLang="zh-CN" sz="2800" dirty="0">
                <a:solidFill>
                  <a:sysClr val="windowText" lastClr="000000"/>
                </a:solidFill>
                <a:latin typeface="宋体" panose="02010600030101010101" pitchFamily="2" charset="-122"/>
              </a:rPr>
              <a:t>y</a:t>
            </a:r>
            <a:r>
              <a:rPr lang="zh-CN" altLang="en-US" sz="2800" dirty="0">
                <a:solidFill>
                  <a:sysClr val="windowText" lastClr="000000"/>
                </a:solidFill>
                <a:latin typeface="宋体" panose="02010600030101010101" pitchFamily="2" charset="-122"/>
              </a:rPr>
              <a:t>及 </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为系统状态变量，即选取</a:t>
            </a:r>
            <a:endParaRPr lang="zh-CN" altLang="en-US" sz="20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6512"/>
            <a:ext cx="725636" cy="725636"/>
          </a:xfrm>
          <a:prstGeom prst="rect">
            <a:avLst/>
          </a:prstGeom>
        </p:spPr>
      </p:pic>
      <p:graphicFrame>
        <p:nvGraphicFramePr>
          <p:cNvPr id="2" name="对象 1"/>
          <p:cNvGraphicFramePr>
            <a:graphicFrameLocks noChangeAspect="1"/>
          </p:cNvGraphicFramePr>
          <p:nvPr/>
        </p:nvGraphicFramePr>
        <p:xfrm>
          <a:off x="2051720" y="1023265"/>
          <a:ext cx="3200000" cy="450000"/>
        </p:xfrm>
        <a:graphic>
          <a:graphicData uri="http://schemas.openxmlformats.org/presentationml/2006/ole">
            <mc:AlternateContent xmlns:mc="http://schemas.openxmlformats.org/markup-compatibility/2006">
              <mc:Choice xmlns:v="urn:schemas-microsoft-com:vml" Requires="v">
                <p:oleObj spid="_x0000_s2052" name="Equation" r:id="rId5" imgW="39014400" imgH="5486400" progId="Equation.DSMT4">
                  <p:embed/>
                </p:oleObj>
              </mc:Choice>
              <mc:Fallback>
                <p:oleObj name="Equation" r:id="rId5" imgW="39014400" imgH="5486400" progId="Equation.DSMT4">
                  <p:embed/>
                  <p:pic>
                    <p:nvPicPr>
                      <p:cNvPr id="0" name="图片 99278"/>
                      <p:cNvPicPr/>
                      <p:nvPr/>
                    </p:nvPicPr>
                    <p:blipFill>
                      <a:blip r:embed="rId6"/>
                      <a:stretch>
                        <a:fillRect/>
                      </a:stretch>
                    </p:blipFill>
                    <p:spPr>
                      <a:xfrm>
                        <a:off x="2051720" y="1023265"/>
                        <a:ext cx="3200000" cy="4500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007843" y="2571750"/>
          <a:ext cx="1425575" cy="2295525"/>
        </p:xfrm>
        <a:graphic>
          <a:graphicData uri="http://schemas.openxmlformats.org/presentationml/2006/ole">
            <mc:AlternateContent xmlns:mc="http://schemas.openxmlformats.org/markup-compatibility/2006">
              <mc:Choice xmlns:v="urn:schemas-microsoft-com:vml" Requires="v">
                <p:oleObj spid="_x0000_s2053" name="Equation" r:id="rId7" imgW="17373600" imgH="28041600" progId="Equation.DSMT4">
                  <p:embed/>
                </p:oleObj>
              </mc:Choice>
              <mc:Fallback>
                <p:oleObj name="Equation" r:id="rId7" imgW="17373600" imgH="28041600" progId="Equation.DSMT4">
                  <p:embed/>
                  <p:pic>
                    <p:nvPicPr>
                      <p:cNvPr id="0" name="对象 1"/>
                      <p:cNvPicPr/>
                      <p:nvPr/>
                    </p:nvPicPr>
                    <p:blipFill>
                      <a:blip r:embed="rId8"/>
                      <a:stretch>
                        <a:fillRect/>
                      </a:stretch>
                    </p:blipFill>
                    <p:spPr>
                      <a:xfrm>
                        <a:off x="4007843" y="2571750"/>
                        <a:ext cx="1425575" cy="2295525"/>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267744" y="1995686"/>
          <a:ext cx="2425700" cy="449262"/>
        </p:xfrm>
        <a:graphic>
          <a:graphicData uri="http://schemas.openxmlformats.org/presentationml/2006/ole">
            <mc:AlternateContent xmlns:mc="http://schemas.openxmlformats.org/markup-compatibility/2006">
              <mc:Choice xmlns:v="urn:schemas-microsoft-com:vml" Requires="v">
                <p:oleObj spid="_x0000_s2054" name="Equation" r:id="rId9" imgW="29565600" imgH="5486400" progId="Equation.DSMT4">
                  <p:embed/>
                </p:oleObj>
              </mc:Choice>
              <mc:Fallback>
                <p:oleObj name="Equation" r:id="rId9" imgW="29565600" imgH="5486400" progId="Equation.DSMT4">
                  <p:embed/>
                  <p:pic>
                    <p:nvPicPr>
                      <p:cNvPr id="0" name="对象 1"/>
                      <p:cNvPicPr/>
                      <p:nvPr/>
                    </p:nvPicPr>
                    <p:blipFill>
                      <a:blip r:embed="rId10"/>
                      <a:stretch>
                        <a:fillRect/>
                      </a:stretch>
                    </p:blipFill>
                    <p:spPr>
                      <a:xfrm>
                        <a:off x="2267744" y="1995686"/>
                        <a:ext cx="2425700" cy="449262"/>
                      </a:xfrm>
                      <a:prstGeom prst="rect">
                        <a:avLst/>
                      </a:prstGeom>
                    </p:spPr>
                  </p:pic>
                </p:oleObj>
              </mc:Fallback>
            </mc:AlternateContent>
          </a:graphicData>
        </a:graphic>
      </p:graphicFrame>
      <p:sp>
        <p:nvSpPr>
          <p:cNvPr id="11" name="文本框 10"/>
          <p:cNvSpPr txBox="1"/>
          <p:nvPr/>
        </p:nvSpPr>
        <p:spPr>
          <a:xfrm>
            <a:off x="6084168" y="3534846"/>
            <a:ext cx="1261884" cy="461665"/>
          </a:xfrm>
          <a:prstGeom prst="rect">
            <a:avLst/>
          </a:prstGeom>
          <a:noFill/>
        </p:spPr>
        <p:txBody>
          <a:bodyPr wrap="none" rtlCol="0">
            <a:spAutoFit/>
          </a:bodyPr>
          <a:lstStyle/>
          <a:p>
            <a:r>
              <a:rPr lang="zh-CN" altLang="en-US" sz="2400" dirty="0">
                <a:solidFill>
                  <a:sysClr val="windowText" lastClr="000000"/>
                </a:solidFill>
                <a:latin typeface="宋体" panose="02010600030101010101" pitchFamily="2" charset="-122"/>
              </a:rPr>
              <a:t>（</a:t>
            </a:r>
            <a:r>
              <a:rPr lang="en-US" altLang="zh-CN" sz="2400" dirty="0">
                <a:solidFill>
                  <a:sysClr val="windowText" lastClr="000000"/>
                </a:solidFill>
                <a:latin typeface="宋体" panose="02010600030101010101" pitchFamily="2" charset="-122"/>
              </a:rPr>
              <a:t>1.2</a:t>
            </a:r>
            <a:r>
              <a:rPr lang="zh-CN" altLang="en-US" sz="2400" dirty="0">
                <a:solidFill>
                  <a:sysClr val="windowText" lastClr="00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95536" y="771550"/>
            <a:ext cx="8496944" cy="982385"/>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则式（</a:t>
            </a:r>
            <a:r>
              <a:rPr lang="en-US" altLang="zh-CN" sz="2800" dirty="0">
                <a:solidFill>
                  <a:sysClr val="windowText" lastClr="000000"/>
                </a:solidFill>
                <a:latin typeface="宋体" panose="02010600030101010101" pitchFamily="2" charset="-122"/>
              </a:rPr>
              <a:t>1.1</a:t>
            </a:r>
            <a:r>
              <a:rPr lang="zh-CN" altLang="en-US" sz="2800" dirty="0">
                <a:solidFill>
                  <a:sysClr val="windowText" lastClr="000000"/>
                </a:solidFill>
                <a:latin typeface="宋体" panose="02010600030101010101" pitchFamily="2" charset="-122"/>
              </a:rPr>
              <a:t>）所示的</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阶线性定常连续系统的微分方程，可以写成</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个一阶常微分方程，即</a:t>
            </a:r>
            <a:r>
              <a:rPr lang="zh-CN" altLang="en-US" sz="20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2" name="对象 1"/>
          <p:cNvGraphicFramePr>
            <a:graphicFrameLocks noChangeAspect="1"/>
          </p:cNvGraphicFramePr>
          <p:nvPr/>
        </p:nvGraphicFramePr>
        <p:xfrm>
          <a:off x="2267744" y="1707654"/>
          <a:ext cx="4383095" cy="2664296"/>
        </p:xfrm>
        <a:graphic>
          <a:graphicData uri="http://schemas.openxmlformats.org/presentationml/2006/ole">
            <mc:AlternateContent xmlns:mc="http://schemas.openxmlformats.org/markup-compatibility/2006">
              <mc:Choice xmlns:v="urn:schemas-microsoft-com:vml" Requires="v">
                <p:oleObj spid="_x0000_s3074" name="Equation" r:id="rId5" imgW="53340000" imgH="28041600" progId="Equation.DSMT4">
                  <p:embed/>
                </p:oleObj>
              </mc:Choice>
              <mc:Fallback>
                <p:oleObj name="Equation" r:id="rId5" imgW="53340000" imgH="28041600" progId="Equation.DSMT4">
                  <p:embed/>
                  <p:pic>
                    <p:nvPicPr>
                      <p:cNvPr id="0" name="图片 4597"/>
                      <p:cNvPicPr/>
                      <p:nvPr/>
                    </p:nvPicPr>
                    <p:blipFill>
                      <a:blip r:embed="rId6"/>
                      <a:stretch>
                        <a:fillRect/>
                      </a:stretch>
                    </p:blipFill>
                    <p:spPr>
                      <a:xfrm>
                        <a:off x="2267744" y="1707654"/>
                        <a:ext cx="4383095" cy="2664296"/>
                      </a:xfrm>
                      <a:prstGeom prst="rect">
                        <a:avLst/>
                      </a:prstGeom>
                    </p:spPr>
                  </p:pic>
                </p:oleObj>
              </mc:Fallback>
            </mc:AlternateContent>
          </a:graphicData>
        </a:graphic>
      </p:graphicFrame>
      <p:sp>
        <p:nvSpPr>
          <p:cNvPr id="8" name="文本框 7"/>
          <p:cNvSpPr txBox="1"/>
          <p:nvPr/>
        </p:nvSpPr>
        <p:spPr>
          <a:xfrm>
            <a:off x="7092280" y="2855136"/>
            <a:ext cx="1249680" cy="460375"/>
          </a:xfrm>
          <a:prstGeom prst="rect">
            <a:avLst/>
          </a:prstGeom>
          <a:noFill/>
        </p:spPr>
        <p:txBody>
          <a:bodyPr wrap="none" rtlCol="0">
            <a:spAutoFit/>
          </a:bodyPr>
          <a:lstStyle/>
          <a:p>
            <a:r>
              <a:rPr lang="zh-CN" altLang="en-US" sz="2400" dirty="0">
                <a:solidFill>
                  <a:sysClr val="windowText" lastClr="000000"/>
                </a:solidFill>
                <a:latin typeface="宋体" panose="02010600030101010101" pitchFamily="2" charset="-122"/>
              </a:rPr>
              <a:t>（</a:t>
            </a:r>
            <a:r>
              <a:rPr lang="en-US" altLang="zh-CN" sz="2400" dirty="0">
                <a:solidFill>
                  <a:sysClr val="windowText" lastClr="000000"/>
                </a:solidFill>
                <a:latin typeface="宋体" panose="02010600030101010101" pitchFamily="2" charset="-122"/>
              </a:rPr>
              <a:t>1.3</a:t>
            </a:r>
            <a:r>
              <a:rPr lang="zh-CN" altLang="en-US" sz="2400" dirty="0">
                <a:solidFill>
                  <a:sysClr val="windowText" lastClr="00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文本框 11"/>
          <p:cNvSpPr txBox="1"/>
          <p:nvPr/>
        </p:nvSpPr>
        <p:spPr>
          <a:xfrm>
            <a:off x="1979712" y="1976522"/>
            <a:ext cx="902811" cy="523220"/>
          </a:xfrm>
          <a:prstGeom prst="rect">
            <a:avLst/>
          </a:prstGeom>
          <a:noFill/>
        </p:spPr>
        <p:txBody>
          <a:bodyPr wrap="none" rtlCol="0">
            <a:spAutoFit/>
          </a:bodyPr>
          <a:lstStyle/>
          <a:p>
            <a:r>
              <a:rPr lang="zh-CN" altLang="en-US" sz="2800" b="1" dirty="0">
                <a:solidFill>
                  <a:srgbClr val="112F70"/>
                </a:solidFill>
                <a:latin typeface="微软雅黑" panose="020B0503020204020204" pitchFamily="34" charset="-122"/>
                <a:ea typeface="微软雅黑" panose="020B0503020204020204" pitchFamily="34" charset="-122"/>
              </a:rPr>
              <a:t>目录</a:t>
            </a:r>
          </a:p>
        </p:txBody>
      </p:sp>
      <p:sp>
        <p:nvSpPr>
          <p:cNvPr id="17" name="文本框 18"/>
          <p:cNvSpPr txBox="1"/>
          <p:nvPr/>
        </p:nvSpPr>
        <p:spPr>
          <a:xfrm>
            <a:off x="3491880" y="1059348"/>
            <a:ext cx="3118161" cy="369332"/>
          </a:xfrm>
          <a:prstGeom prst="rect">
            <a:avLst/>
          </a:prstGeom>
          <a:noFill/>
        </p:spPr>
        <p:txBody>
          <a:bodyPr wrap="none" rtlCol="0">
            <a:spAutoFit/>
          </a:bodyPr>
          <a:lstStyle/>
          <a:p>
            <a:r>
              <a:rPr lang="en-US" altLang="zh-CN" dirty="0">
                <a:solidFill>
                  <a:srgbClr val="112F70"/>
                </a:solidFill>
                <a:latin typeface="微软雅黑" panose="020B0503020204020204" pitchFamily="34" charset="-122"/>
                <a:ea typeface="微软雅黑" panose="020B0503020204020204" pitchFamily="34" charset="-122"/>
              </a:rPr>
              <a:t>1.1 </a:t>
            </a:r>
            <a:r>
              <a:rPr lang="zh-CN" altLang="en-US" dirty="0">
                <a:solidFill>
                  <a:srgbClr val="112F70"/>
                </a:solidFill>
                <a:latin typeface="微软雅黑" panose="020B0503020204020204" pitchFamily="34" charset="-122"/>
                <a:ea typeface="微软雅黑" panose="020B0503020204020204" pitchFamily="34" charset="-122"/>
              </a:rPr>
              <a:t>状态空间描述的基本概念</a:t>
            </a:r>
          </a:p>
        </p:txBody>
      </p:sp>
      <p:sp>
        <p:nvSpPr>
          <p:cNvPr id="20" name="文本框 21"/>
          <p:cNvSpPr txBox="1"/>
          <p:nvPr/>
        </p:nvSpPr>
        <p:spPr>
          <a:xfrm>
            <a:off x="3491880" y="2664921"/>
            <a:ext cx="3810659" cy="369332"/>
          </a:xfrm>
          <a:prstGeom prst="rect">
            <a:avLst/>
          </a:prstGeom>
          <a:noFill/>
        </p:spPr>
        <p:txBody>
          <a:bodyPr wrap="none" rtlCol="0">
            <a:spAutoFit/>
          </a:bodyPr>
          <a:lstStyle/>
          <a:p>
            <a:r>
              <a:rPr lang="en-US" altLang="zh-CN" dirty="0">
                <a:solidFill>
                  <a:srgbClr val="112F70"/>
                </a:solidFill>
                <a:latin typeface="微软雅黑" panose="020B0503020204020204" pitchFamily="34" charset="-122"/>
                <a:ea typeface="微软雅黑" panose="020B0503020204020204" pitchFamily="34" charset="-122"/>
              </a:rPr>
              <a:t>1.4 </a:t>
            </a:r>
            <a:r>
              <a:rPr lang="zh-CN" altLang="en-US" dirty="0">
                <a:solidFill>
                  <a:srgbClr val="112F70"/>
                </a:solidFill>
                <a:latin typeface="微软雅黑" panose="020B0503020204020204" pitchFamily="34" charset="-122"/>
                <a:ea typeface="微软雅黑" panose="020B0503020204020204" pitchFamily="34" charset="-122"/>
              </a:rPr>
              <a:t>线性离散系统的状态空间表达式</a:t>
            </a:r>
          </a:p>
        </p:txBody>
      </p:sp>
      <p:sp>
        <p:nvSpPr>
          <p:cNvPr id="23" name="文本框 24"/>
          <p:cNvSpPr txBox="1"/>
          <p:nvPr/>
        </p:nvSpPr>
        <p:spPr>
          <a:xfrm>
            <a:off x="3491880" y="1592900"/>
            <a:ext cx="3810659" cy="369332"/>
          </a:xfrm>
          <a:prstGeom prst="rect">
            <a:avLst/>
          </a:prstGeom>
          <a:noFill/>
        </p:spPr>
        <p:txBody>
          <a:bodyPr wrap="none" rtlCol="0">
            <a:spAutoFit/>
          </a:bodyPr>
          <a:lstStyle/>
          <a:p>
            <a:r>
              <a:rPr lang="en-US" altLang="zh-CN" dirty="0">
                <a:solidFill>
                  <a:srgbClr val="112F70"/>
                </a:solidFill>
                <a:latin typeface="微软雅黑" panose="020B0503020204020204" pitchFamily="34" charset="-122"/>
                <a:ea typeface="微软雅黑" panose="020B0503020204020204" pitchFamily="34" charset="-122"/>
              </a:rPr>
              <a:t>1.2 </a:t>
            </a:r>
            <a:r>
              <a:rPr lang="zh-CN" altLang="en-US" dirty="0">
                <a:solidFill>
                  <a:srgbClr val="112F70"/>
                </a:solidFill>
                <a:latin typeface="微软雅黑" panose="020B0503020204020204" pitchFamily="34" charset="-122"/>
                <a:ea typeface="微软雅黑" panose="020B0503020204020204" pitchFamily="34" charset="-122"/>
              </a:rPr>
              <a:t>线性连续系统的状态空间表达式</a:t>
            </a:r>
          </a:p>
        </p:txBody>
      </p:sp>
      <p:sp>
        <p:nvSpPr>
          <p:cNvPr id="29" name="文本框 30"/>
          <p:cNvSpPr txBox="1"/>
          <p:nvPr/>
        </p:nvSpPr>
        <p:spPr>
          <a:xfrm>
            <a:off x="3491880" y="2127068"/>
            <a:ext cx="4041491" cy="369332"/>
          </a:xfrm>
          <a:prstGeom prst="rect">
            <a:avLst/>
          </a:prstGeom>
          <a:noFill/>
        </p:spPr>
        <p:txBody>
          <a:bodyPr wrap="none" rtlCol="0">
            <a:spAutoFit/>
          </a:bodyPr>
          <a:lstStyle/>
          <a:p>
            <a:r>
              <a:rPr lang="en-US" altLang="zh-CN" dirty="0">
                <a:solidFill>
                  <a:srgbClr val="112F70"/>
                </a:solidFill>
                <a:latin typeface="微软雅黑" panose="020B0503020204020204" pitchFamily="34" charset="-122"/>
                <a:ea typeface="微软雅黑" panose="020B0503020204020204" pitchFamily="34" charset="-122"/>
              </a:rPr>
              <a:t>1.3 </a:t>
            </a:r>
            <a:r>
              <a:rPr lang="zh-CN" altLang="en-US" dirty="0">
                <a:solidFill>
                  <a:srgbClr val="112F70"/>
                </a:solidFill>
                <a:latin typeface="微软雅黑" panose="020B0503020204020204" pitchFamily="34" charset="-122"/>
                <a:ea typeface="微软雅黑" panose="020B0503020204020204" pitchFamily="34" charset="-122"/>
              </a:rPr>
              <a:t>非线性连续系统的状态空间表达式</a:t>
            </a:r>
          </a:p>
        </p:txBody>
      </p:sp>
      <p:cxnSp>
        <p:nvCxnSpPr>
          <p:cNvPr id="34" name="直接连接符 33"/>
          <p:cNvCxnSpPr/>
          <p:nvPr/>
        </p:nvCxnSpPr>
        <p:spPr>
          <a:xfrm>
            <a:off x="3131840" y="1244014"/>
            <a:ext cx="0" cy="2194875"/>
          </a:xfrm>
          <a:prstGeom prst="line">
            <a:avLst/>
          </a:prstGeom>
          <a:ln>
            <a:solidFill>
              <a:srgbClr val="112F70"/>
            </a:solidFill>
          </a:ln>
        </p:spPr>
        <p:style>
          <a:lnRef idx="1">
            <a:schemeClr val="accent1"/>
          </a:lnRef>
          <a:fillRef idx="0">
            <a:schemeClr val="accent1"/>
          </a:fillRef>
          <a:effectRef idx="0">
            <a:schemeClr val="accent1"/>
          </a:effectRef>
          <a:fontRef idx="minor">
            <a:schemeClr val="tx1"/>
          </a:fontRef>
        </p:style>
      </p:cxnSp>
      <p:sp>
        <p:nvSpPr>
          <p:cNvPr id="25" name="文本框 21"/>
          <p:cNvSpPr txBox="1"/>
          <p:nvPr/>
        </p:nvSpPr>
        <p:spPr>
          <a:xfrm>
            <a:off x="3491880" y="3196998"/>
            <a:ext cx="4191147" cy="369332"/>
          </a:xfrm>
          <a:prstGeom prst="rect">
            <a:avLst/>
          </a:prstGeom>
          <a:noFill/>
        </p:spPr>
        <p:txBody>
          <a:bodyPr wrap="none" rtlCol="0">
            <a:spAutoFit/>
          </a:bodyPr>
          <a:lstStyle/>
          <a:p>
            <a:r>
              <a:rPr lang="en-US" altLang="zh-CN" dirty="0">
                <a:solidFill>
                  <a:srgbClr val="112F70"/>
                </a:solidFill>
                <a:latin typeface="微软雅黑" panose="020B0503020204020204" pitchFamily="34" charset="-122"/>
                <a:ea typeface="微软雅黑" panose="020B0503020204020204" pitchFamily="34" charset="-122"/>
              </a:rPr>
              <a:t>1.5 </a:t>
            </a:r>
            <a:r>
              <a:rPr lang="zh-CN" altLang="en-US" dirty="0">
                <a:solidFill>
                  <a:srgbClr val="112F70"/>
                </a:solidFill>
                <a:latin typeface="微软雅黑" panose="020B0503020204020204" pitchFamily="34" charset="-122"/>
                <a:ea typeface="微软雅黑" panose="020B0503020204020204" pitchFamily="34" charset="-122"/>
              </a:rPr>
              <a:t>应用 </a:t>
            </a:r>
            <a:r>
              <a:rPr lang="en-US" altLang="zh-CN" dirty="0">
                <a:solidFill>
                  <a:srgbClr val="112F70"/>
                </a:solidFill>
                <a:latin typeface="微软雅黑" panose="020B0503020204020204" pitchFamily="34" charset="-122"/>
                <a:ea typeface="微软雅黑" panose="020B0503020204020204" pitchFamily="34" charset="-122"/>
              </a:rPr>
              <a:t>MATLAB </a:t>
            </a:r>
            <a:r>
              <a:rPr lang="zh-CN" altLang="en-US" dirty="0">
                <a:solidFill>
                  <a:srgbClr val="112F70"/>
                </a:solidFill>
                <a:latin typeface="微软雅黑" panose="020B0503020204020204" pitchFamily="34" charset="-122"/>
                <a:ea typeface="微软雅黑" panose="020B0503020204020204" pitchFamily="34" charset="-122"/>
              </a:rPr>
              <a:t>实现数学模型的转换</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67544" y="554461"/>
            <a:ext cx="7696095" cy="2866390"/>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或写成一阶矩阵微分方程形式</a:t>
            </a:r>
            <a:endParaRPr lang="en-US" altLang="zh-CN" sz="2800" dirty="0">
              <a:solidFill>
                <a:sysClr val="windowText" lastClr="000000"/>
              </a:solidFill>
              <a:latin typeface="宋体" panose="02010600030101010101" pitchFamily="2" charset="-122"/>
            </a:endParaRPr>
          </a:p>
          <a:p>
            <a:pPr>
              <a:lnSpc>
                <a:spcPct val="110000"/>
              </a:lnSpc>
            </a:pPr>
            <a:r>
              <a:rPr lang="en-US" altLang="zh-CN" sz="2800" dirty="0">
                <a:solidFill>
                  <a:sysClr val="windowText" lastClr="000000"/>
                </a:solidFill>
                <a:latin typeface="宋体" panose="02010600030101010101" pitchFamily="2" charset="-122"/>
              </a:rPr>
              <a:t> </a:t>
            </a: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000" dirty="0">
                <a:solidFill>
                  <a:sysClr val="windowText" lastClr="000000"/>
                </a:solidFill>
                <a:latin typeface="宋体" panose="02010600030101010101" pitchFamily="2" charset="-122"/>
              </a:rPr>
              <a:t>                                                   </a:t>
            </a:r>
            <a:r>
              <a:rPr lang="zh-CN" altLang="en-US" sz="2400" dirty="0">
                <a:solidFill>
                  <a:sysClr val="windowText" lastClr="000000"/>
                </a:solidFill>
                <a:latin typeface="宋体" panose="02010600030101010101" pitchFamily="2" charset="-122"/>
              </a:rPr>
              <a:t>（</a:t>
            </a:r>
            <a:r>
              <a:rPr lang="en-US" altLang="zh-CN" sz="2400" dirty="0">
                <a:solidFill>
                  <a:sysClr val="windowText" lastClr="000000"/>
                </a:solidFill>
                <a:latin typeface="宋体" panose="02010600030101010101" pitchFamily="2" charset="-122"/>
              </a:rPr>
              <a:t>1.4</a:t>
            </a:r>
            <a:r>
              <a:rPr lang="zh-CN" altLang="en-US" sz="2400" dirty="0">
                <a:solidFill>
                  <a:sysClr val="windowText" lastClr="000000"/>
                </a:solidFill>
                <a:latin typeface="宋体" panose="02010600030101010101" pitchFamily="2" charset="-122"/>
              </a:rPr>
              <a:t>）</a:t>
            </a:r>
            <a:endParaRPr lang="zh-CN" altLang="en-US" sz="20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0"/>
            <a:ext cx="725636" cy="725636"/>
          </a:xfrm>
          <a:prstGeom prst="rect">
            <a:avLst/>
          </a:prstGeom>
        </p:spPr>
      </p:pic>
      <p:graphicFrame>
        <p:nvGraphicFramePr>
          <p:cNvPr id="2" name="对象 1"/>
          <p:cNvGraphicFramePr>
            <a:graphicFrameLocks noChangeAspect="1"/>
          </p:cNvGraphicFramePr>
          <p:nvPr/>
        </p:nvGraphicFramePr>
        <p:xfrm>
          <a:off x="2218863" y="1048409"/>
          <a:ext cx="4242658" cy="1820916"/>
        </p:xfrm>
        <a:graphic>
          <a:graphicData uri="http://schemas.openxmlformats.org/presentationml/2006/ole">
            <mc:AlternateContent xmlns:mc="http://schemas.openxmlformats.org/markup-compatibility/2006">
              <mc:Choice xmlns:v="urn:schemas-microsoft-com:vml" Requires="v">
                <p:oleObj spid="_x0000_s4102" name="Equation" r:id="rId5" imgW="75590400" imgH="28041600" progId="Equation.DSMT4">
                  <p:embed/>
                </p:oleObj>
              </mc:Choice>
              <mc:Fallback>
                <p:oleObj name="Equation" r:id="rId5" imgW="75590400" imgH="28041600" progId="Equation.DSMT4">
                  <p:embed/>
                  <p:pic>
                    <p:nvPicPr>
                      <p:cNvPr id="0" name="对象 1"/>
                      <p:cNvPicPr/>
                      <p:nvPr/>
                    </p:nvPicPr>
                    <p:blipFill>
                      <a:blip r:embed="rId6"/>
                      <a:stretch>
                        <a:fillRect/>
                      </a:stretch>
                    </p:blipFill>
                    <p:spPr>
                      <a:xfrm>
                        <a:off x="2218863" y="1048409"/>
                        <a:ext cx="4242658" cy="1820916"/>
                      </a:xfrm>
                      <a:prstGeom prst="rect">
                        <a:avLst/>
                      </a:prstGeom>
                    </p:spPr>
                  </p:pic>
                </p:oleObj>
              </mc:Fallback>
            </mc:AlternateContent>
          </a:graphicData>
        </a:graphic>
      </p:graphicFrame>
      <p:sp>
        <p:nvSpPr>
          <p:cNvPr id="8" name="矩形 7"/>
          <p:cNvSpPr/>
          <p:nvPr/>
        </p:nvSpPr>
        <p:spPr>
          <a:xfrm>
            <a:off x="464339" y="2660252"/>
            <a:ext cx="7555283" cy="508409"/>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记</a:t>
            </a:r>
          </a:p>
        </p:txBody>
      </p:sp>
      <p:graphicFrame>
        <p:nvGraphicFramePr>
          <p:cNvPr id="9" name="对象 8"/>
          <p:cNvGraphicFramePr>
            <a:graphicFrameLocks noChangeAspect="1"/>
          </p:cNvGraphicFramePr>
          <p:nvPr/>
        </p:nvGraphicFramePr>
        <p:xfrm>
          <a:off x="946035" y="3202658"/>
          <a:ext cx="857097" cy="1787661"/>
        </p:xfrm>
        <a:graphic>
          <a:graphicData uri="http://schemas.openxmlformats.org/presentationml/2006/ole">
            <mc:AlternateContent xmlns:mc="http://schemas.openxmlformats.org/markup-compatibility/2006">
              <mc:Choice xmlns:v="urn:schemas-microsoft-com:vml" Requires="v">
                <p:oleObj spid="_x0000_s4103" name="Equation" r:id="rId7" imgW="15544800" imgH="28041600" progId="Equation.DSMT4">
                  <p:embed/>
                </p:oleObj>
              </mc:Choice>
              <mc:Fallback>
                <p:oleObj name="Equation" r:id="rId7" imgW="15544800" imgH="28041600" progId="Equation.DSMT4">
                  <p:embed/>
                  <p:pic>
                    <p:nvPicPr>
                      <p:cNvPr id="0" name="对象 1"/>
                      <p:cNvPicPr/>
                      <p:nvPr/>
                    </p:nvPicPr>
                    <p:blipFill>
                      <a:blip r:embed="rId8"/>
                      <a:stretch>
                        <a:fillRect/>
                      </a:stretch>
                    </p:blipFill>
                    <p:spPr>
                      <a:xfrm>
                        <a:off x="946035" y="3202658"/>
                        <a:ext cx="857097" cy="1787661"/>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184969" y="3126625"/>
          <a:ext cx="2875719" cy="1912968"/>
        </p:xfrm>
        <a:graphic>
          <a:graphicData uri="http://schemas.openxmlformats.org/presentationml/2006/ole">
            <mc:AlternateContent xmlns:mc="http://schemas.openxmlformats.org/markup-compatibility/2006">
              <mc:Choice xmlns:v="urn:schemas-microsoft-com:vml" Requires="v">
                <p:oleObj spid="_x0000_s4104" name="Equation" r:id="rId9" imgW="48768000" imgH="28041600" progId="Equation.DSMT4">
                  <p:embed/>
                </p:oleObj>
              </mc:Choice>
              <mc:Fallback>
                <p:oleObj name="Equation" r:id="rId9" imgW="48768000" imgH="28041600" progId="Equation.DSMT4">
                  <p:embed/>
                  <p:pic>
                    <p:nvPicPr>
                      <p:cNvPr id="0" name="对象 7"/>
                      <p:cNvPicPr/>
                      <p:nvPr/>
                    </p:nvPicPr>
                    <p:blipFill>
                      <a:blip r:embed="rId10"/>
                      <a:stretch>
                        <a:fillRect/>
                      </a:stretch>
                    </p:blipFill>
                    <p:spPr>
                      <a:xfrm>
                        <a:off x="2184969" y="3126625"/>
                        <a:ext cx="2875719" cy="1912968"/>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6802374" y="3168661"/>
          <a:ext cx="730057" cy="1855654"/>
        </p:xfrm>
        <a:graphic>
          <a:graphicData uri="http://schemas.openxmlformats.org/presentationml/2006/ole">
            <mc:AlternateContent xmlns:mc="http://schemas.openxmlformats.org/markup-compatibility/2006">
              <mc:Choice xmlns:v="urn:schemas-microsoft-com:vml" Requires="v">
                <p:oleObj spid="_x0000_s4105" name="Equation" r:id="rId11" imgW="12496800" imgH="27432000" progId="Equation.DSMT4">
                  <p:embed/>
                </p:oleObj>
              </mc:Choice>
              <mc:Fallback>
                <p:oleObj name="Equation" r:id="rId11" imgW="12496800" imgH="27432000" progId="Equation.DSMT4">
                  <p:embed/>
                  <p:pic>
                    <p:nvPicPr>
                      <p:cNvPr id="0" name="对象 9"/>
                      <p:cNvPicPr/>
                      <p:nvPr/>
                    </p:nvPicPr>
                    <p:blipFill>
                      <a:blip r:embed="rId12"/>
                      <a:stretch>
                        <a:fillRect/>
                      </a:stretch>
                    </p:blipFill>
                    <p:spPr>
                      <a:xfrm>
                        <a:off x="6802374" y="3168661"/>
                        <a:ext cx="730057" cy="1855654"/>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5484587" y="3203339"/>
          <a:ext cx="886811" cy="1849634"/>
        </p:xfrm>
        <a:graphic>
          <a:graphicData uri="http://schemas.openxmlformats.org/presentationml/2006/ole">
            <mc:AlternateContent xmlns:mc="http://schemas.openxmlformats.org/markup-compatibility/2006">
              <mc:Choice xmlns:v="urn:schemas-microsoft-com:vml" Requires="v">
                <p:oleObj spid="_x0000_s4106" name="Equation" r:id="rId13" imgW="15544800" imgH="28041600" progId="Equation.DSMT4">
                  <p:embed/>
                </p:oleObj>
              </mc:Choice>
              <mc:Fallback>
                <p:oleObj name="Equation" r:id="rId13" imgW="15544800" imgH="28041600" progId="Equation.DSMT4">
                  <p:embed/>
                  <p:pic>
                    <p:nvPicPr>
                      <p:cNvPr id="0" name="对象 11"/>
                      <p:cNvPicPr/>
                      <p:nvPr/>
                    </p:nvPicPr>
                    <p:blipFill>
                      <a:blip r:embed="rId14"/>
                      <a:stretch>
                        <a:fillRect/>
                      </a:stretch>
                    </p:blipFill>
                    <p:spPr>
                      <a:xfrm>
                        <a:off x="5484587" y="3203339"/>
                        <a:ext cx="886811" cy="1849634"/>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11111" y="767563"/>
            <a:ext cx="8537354" cy="4288155"/>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则式（</a:t>
            </a:r>
            <a:r>
              <a:rPr lang="en-US" altLang="zh-CN" sz="2800" dirty="0">
                <a:solidFill>
                  <a:sysClr val="windowText" lastClr="000000"/>
                </a:solidFill>
                <a:latin typeface="宋体" panose="02010600030101010101" pitchFamily="2" charset="-122"/>
              </a:rPr>
              <a:t>1.4</a:t>
            </a:r>
            <a:r>
              <a:rPr lang="zh-CN" altLang="en-US" sz="2800" dirty="0">
                <a:solidFill>
                  <a:sysClr val="windowText" lastClr="000000"/>
                </a:solidFill>
                <a:latin typeface="宋体" panose="02010600030101010101" pitchFamily="2" charset="-122"/>
              </a:rPr>
              <a:t>）可以写成</a:t>
            </a:r>
          </a:p>
          <a:p>
            <a:pPr>
              <a:lnSpc>
                <a:spcPct val="110000"/>
              </a:lnSpc>
            </a:pPr>
            <a:r>
              <a:rPr lang="zh-CN" altLang="en-US" sz="2800" dirty="0">
                <a:solidFill>
                  <a:sysClr val="windowText" lastClr="000000"/>
                </a:solidFill>
                <a:latin typeface="宋体" panose="02010600030101010101" pitchFamily="2" charset="-122"/>
              </a:rPr>
              <a:t>                               </a:t>
            </a:r>
            <a:r>
              <a:rPr lang="zh-CN" altLang="en-US" sz="2400" dirty="0">
                <a:solidFill>
                  <a:sysClr val="windowText" lastClr="000000"/>
                </a:solidFill>
                <a:latin typeface="宋体" panose="02010600030101010101" pitchFamily="2" charset="-122"/>
              </a:rPr>
              <a:t>（</a:t>
            </a:r>
            <a:r>
              <a:rPr lang="en-US" altLang="zh-CN" sz="2400" dirty="0">
                <a:solidFill>
                  <a:sysClr val="windowText" lastClr="000000"/>
                </a:solidFill>
                <a:latin typeface="宋体" panose="02010600030101010101" pitchFamily="2" charset="-122"/>
              </a:rPr>
              <a:t>1.5</a:t>
            </a:r>
            <a:r>
              <a:rPr lang="zh-CN" altLang="en-US" sz="2400" dirty="0">
                <a:solidFill>
                  <a:sysClr val="windowText" lastClr="000000"/>
                </a:solidFill>
                <a:latin typeface="宋体" panose="02010600030101010101" pitchFamily="2" charset="-122"/>
              </a:rPr>
              <a:t>）</a:t>
            </a:r>
            <a:endParaRPr lang="zh-CN" altLang="en-US" sz="20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式中：</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状态向量及其一阶导数，均为</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维；       </a:t>
            </a:r>
            <a:r>
              <a:rPr lang="en-US" altLang="zh-CN" sz="2800" dirty="0">
                <a:solidFill>
                  <a:sysClr val="windowText" lastClr="000000"/>
                </a:solidFill>
                <a:latin typeface="宋体" panose="02010600030101010101" pitchFamily="2" charset="-122"/>
              </a:rPr>
              <a:t>	  A——</a:t>
            </a:r>
            <a:r>
              <a:rPr lang="en-US" altLang="zh-CN" sz="2800" dirty="0" err="1">
                <a:solidFill>
                  <a:sysClr val="windowText" lastClr="000000"/>
                </a:solidFill>
                <a:latin typeface="宋体" panose="02010600030101010101" pitchFamily="2" charset="-122"/>
              </a:rPr>
              <a:t>n</a:t>
            </a:r>
            <a:r>
              <a:rPr lang="en-US" altLang="zh-CN" sz="2800" dirty="0" err="1">
                <a:solidFill>
                  <a:sysClr val="windowText" lastClr="000000"/>
                </a:solidFill>
                <a:latin typeface="Calibri Light" panose="020F0302020204030204" pitchFamily="34" charset="0"/>
              </a:rPr>
              <a:t>x</a:t>
            </a:r>
            <a:r>
              <a:rPr lang="en-US" altLang="zh-CN" sz="2800" dirty="0" err="1">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常系数矩阵，称为系统矩阵； </a:t>
            </a:r>
            <a:r>
              <a:rPr lang="en-US" altLang="zh-CN" sz="2800" dirty="0">
                <a:solidFill>
                  <a:sysClr val="windowText" lastClr="000000"/>
                </a:solidFill>
                <a:latin typeface="宋体" panose="02010600030101010101" pitchFamily="2" charset="-122"/>
              </a:rPr>
              <a:t>	     </a:t>
            </a:r>
          </a:p>
          <a:p>
            <a:pPr>
              <a:lnSpc>
                <a:spcPct val="110000"/>
              </a:lnSpc>
            </a:pPr>
            <a:r>
              <a:rPr lang="en-US" altLang="zh-CN" sz="2800" dirty="0">
                <a:solidFill>
                  <a:sysClr val="windowText" lastClr="000000"/>
                </a:solidFill>
                <a:latin typeface="宋体" panose="02010600030101010101" pitchFamily="2" charset="-122"/>
              </a:rPr>
              <a:t>       B——n</a:t>
            </a:r>
            <a:r>
              <a:rPr lang="en-US" altLang="zh-CN" sz="2800" dirty="0">
                <a:solidFill>
                  <a:sysClr val="windowText" lastClr="000000"/>
                </a:solidFill>
                <a:latin typeface="Calibri Light" panose="020F0302020204030204" pitchFamily="34" charset="0"/>
              </a:rPr>
              <a:t>x</a:t>
            </a:r>
            <a:r>
              <a:rPr lang="en-US" altLang="zh-CN" sz="2800" dirty="0">
                <a:solidFill>
                  <a:sysClr val="windowText" lastClr="000000"/>
                </a:solidFill>
                <a:latin typeface="宋体" panose="02010600030101010101" pitchFamily="2" charset="-122"/>
              </a:rPr>
              <a:t>1</a:t>
            </a:r>
            <a:r>
              <a:rPr lang="zh-CN" altLang="en-US" sz="2800" dirty="0">
                <a:solidFill>
                  <a:sysClr val="windowText" lastClr="000000"/>
                </a:solidFill>
                <a:latin typeface="宋体" panose="02010600030101010101" pitchFamily="2" charset="-122"/>
              </a:rPr>
              <a:t>常系数矩阵，称为输入矩阵。</a:t>
            </a:r>
          </a:p>
          <a:p>
            <a:pPr>
              <a:lnSpc>
                <a:spcPct val="110000"/>
              </a:lnSpc>
            </a:pPr>
            <a:r>
              <a:rPr lang="zh-CN" altLang="en-US" sz="2800" dirty="0">
                <a:solidFill>
                  <a:sysClr val="windowText" lastClr="000000"/>
                </a:solidFill>
                <a:latin typeface="宋体" panose="02010600030101010101" pitchFamily="2" charset="-122"/>
              </a:rPr>
              <a:t>    式（</a:t>
            </a:r>
            <a:r>
              <a:rPr lang="en-US" altLang="zh-CN" sz="2800" dirty="0">
                <a:solidFill>
                  <a:sysClr val="windowText" lastClr="000000"/>
                </a:solidFill>
                <a:latin typeface="宋体" panose="02010600030101010101" pitchFamily="2" charset="-122"/>
              </a:rPr>
              <a:t>1.3</a:t>
            </a:r>
            <a:r>
              <a:rPr lang="zh-CN" altLang="en-US" sz="2800" dirty="0">
                <a:solidFill>
                  <a:sysClr val="windowText" lastClr="000000"/>
                </a:solidFill>
                <a:latin typeface="宋体" panose="02010600030101010101" pitchFamily="2" charset="-122"/>
              </a:rPr>
              <a:t>）或式（</a:t>
            </a:r>
            <a:r>
              <a:rPr lang="en-US" altLang="zh-CN" sz="2800" dirty="0">
                <a:solidFill>
                  <a:sysClr val="windowText" lastClr="000000"/>
                </a:solidFill>
                <a:latin typeface="宋体" panose="02010600030101010101" pitchFamily="2" charset="-122"/>
              </a:rPr>
              <a:t>1.5</a:t>
            </a:r>
            <a:r>
              <a:rPr lang="zh-CN" altLang="en-US" sz="2800" dirty="0">
                <a:solidFill>
                  <a:sysClr val="windowText" lastClr="000000"/>
                </a:solidFill>
                <a:latin typeface="宋体" panose="02010600030101010101" pitchFamily="2" charset="-122"/>
              </a:rPr>
              <a:t>）称为线性定常连续系统式（</a:t>
            </a:r>
            <a:r>
              <a:rPr lang="en-US" altLang="zh-CN" sz="2800" dirty="0">
                <a:solidFill>
                  <a:sysClr val="windowText" lastClr="000000"/>
                </a:solidFill>
                <a:latin typeface="宋体" panose="02010600030101010101" pitchFamily="2" charset="-122"/>
              </a:rPr>
              <a:t>1.1</a:t>
            </a:r>
            <a:r>
              <a:rPr lang="zh-CN" altLang="en-US" sz="2800" dirty="0">
                <a:solidFill>
                  <a:sysClr val="windowText" lastClr="000000"/>
                </a:solidFill>
                <a:latin typeface="宋体" panose="02010600030101010101" pitchFamily="2" charset="-122"/>
              </a:rPr>
              <a:t>）的状态方程。根据系统状态变量的选取，其输出方程可写成</a:t>
            </a:r>
          </a:p>
          <a:p>
            <a:pPr>
              <a:lnSpc>
                <a:spcPct val="110000"/>
              </a:lnSpc>
            </a:pPr>
            <a:r>
              <a:rPr lang="zh-CN" altLang="en-US" sz="2000" dirty="0">
                <a:solidFill>
                  <a:sysClr val="windowText" lastClr="000000"/>
                </a:solidFill>
                <a:latin typeface="宋体" panose="02010600030101010101" pitchFamily="2" charset="-122"/>
              </a:rPr>
              <a:t>                                           </a:t>
            </a:r>
            <a:r>
              <a:rPr lang="zh-CN" altLang="en-US" sz="2400" dirty="0">
                <a:solidFill>
                  <a:sysClr val="windowText" lastClr="000000"/>
                </a:solidFill>
                <a:latin typeface="宋体" panose="02010600030101010101" pitchFamily="2" charset="-122"/>
              </a:rPr>
              <a:t>（</a:t>
            </a:r>
            <a:r>
              <a:rPr lang="en-US" altLang="zh-CN" sz="2400" dirty="0">
                <a:solidFill>
                  <a:sysClr val="windowText" lastClr="000000"/>
                </a:solidFill>
                <a:latin typeface="宋体" panose="02010600030101010101" pitchFamily="2" charset="-122"/>
              </a:rPr>
              <a:t>1.6</a:t>
            </a:r>
            <a:r>
              <a:rPr lang="zh-CN" altLang="en-US" sz="2400" dirty="0">
                <a:solidFill>
                  <a:sysClr val="windowText" lastClr="000000"/>
                </a:solidFill>
                <a:latin typeface="宋体" panose="02010600030101010101" pitchFamily="2" charset="-122"/>
              </a:rPr>
              <a:t>）</a:t>
            </a: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0"/>
            <a:ext cx="725636" cy="725636"/>
          </a:xfrm>
          <a:prstGeom prst="rect">
            <a:avLst/>
          </a:prstGeom>
        </p:spPr>
      </p:pic>
      <p:graphicFrame>
        <p:nvGraphicFramePr>
          <p:cNvPr id="10" name="对象 9"/>
          <p:cNvGraphicFramePr>
            <a:graphicFrameLocks noChangeAspect="1"/>
          </p:cNvGraphicFramePr>
          <p:nvPr/>
        </p:nvGraphicFramePr>
        <p:xfrm>
          <a:off x="3347864" y="1275606"/>
          <a:ext cx="1525588" cy="404813"/>
        </p:xfrm>
        <a:graphic>
          <a:graphicData uri="http://schemas.openxmlformats.org/presentationml/2006/ole">
            <mc:AlternateContent xmlns:mc="http://schemas.openxmlformats.org/markup-compatibility/2006">
              <mc:Choice xmlns:v="urn:schemas-microsoft-com:vml" Requires="v">
                <p:oleObj spid="_x0000_s5124" name="Equation" r:id="rId5" imgW="18592800" imgH="4267200" progId="Equation.DSMT4">
                  <p:embed/>
                </p:oleObj>
              </mc:Choice>
              <mc:Fallback>
                <p:oleObj name="Equation" r:id="rId5" imgW="18592800" imgH="4267200" progId="Equation.DSMT4">
                  <p:embed/>
                  <p:pic>
                    <p:nvPicPr>
                      <p:cNvPr id="0" name="对象 9"/>
                      <p:cNvPicPr/>
                      <p:nvPr/>
                    </p:nvPicPr>
                    <p:blipFill>
                      <a:blip r:embed="rId6"/>
                      <a:stretch>
                        <a:fillRect/>
                      </a:stretch>
                    </p:blipFill>
                    <p:spPr>
                      <a:xfrm>
                        <a:off x="3347864" y="1275606"/>
                        <a:ext cx="1525588" cy="404813"/>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187624" y="1779662"/>
          <a:ext cx="500062" cy="463550"/>
        </p:xfrm>
        <a:graphic>
          <a:graphicData uri="http://schemas.openxmlformats.org/presentationml/2006/ole">
            <mc:AlternateContent xmlns:mc="http://schemas.openxmlformats.org/markup-compatibility/2006">
              <mc:Choice xmlns:v="urn:schemas-microsoft-com:vml" Requires="v">
                <p:oleObj spid="_x0000_s5125" name="Equation" r:id="rId7" imgW="6096000" imgH="4876800" progId="Equation.DSMT4">
                  <p:embed/>
                </p:oleObj>
              </mc:Choice>
              <mc:Fallback>
                <p:oleObj name="Equation" r:id="rId7" imgW="6096000" imgH="4876800" progId="Equation.DSMT4">
                  <p:embed/>
                  <p:pic>
                    <p:nvPicPr>
                      <p:cNvPr id="0" name="对象 9"/>
                      <p:cNvPicPr/>
                      <p:nvPr/>
                    </p:nvPicPr>
                    <p:blipFill>
                      <a:blip r:embed="rId8"/>
                      <a:stretch>
                        <a:fillRect/>
                      </a:stretch>
                    </p:blipFill>
                    <p:spPr>
                      <a:xfrm>
                        <a:off x="1187624" y="1779662"/>
                        <a:ext cx="500062" cy="463550"/>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098806" y="4516095"/>
          <a:ext cx="774700" cy="520700"/>
        </p:xfrm>
        <a:graphic>
          <a:graphicData uri="http://schemas.openxmlformats.org/presentationml/2006/ole">
            <mc:AlternateContent xmlns:mc="http://schemas.openxmlformats.org/markup-compatibility/2006">
              <mc:Choice xmlns:v="urn:schemas-microsoft-com:vml" Requires="v">
                <p:oleObj spid="_x0000_s5126" name="Equation" r:id="rId9" imgW="9448800" imgH="5486400" progId="Equation.DSMT4">
                  <p:embed/>
                </p:oleObj>
              </mc:Choice>
              <mc:Fallback>
                <p:oleObj name="Equation" r:id="rId9" imgW="9448800" imgH="5486400" progId="Equation.DSMT4">
                  <p:embed/>
                  <p:pic>
                    <p:nvPicPr>
                      <p:cNvPr id="0" name="对象 9"/>
                      <p:cNvPicPr/>
                      <p:nvPr/>
                    </p:nvPicPr>
                    <p:blipFill>
                      <a:blip r:embed="rId10"/>
                      <a:stretch>
                        <a:fillRect/>
                      </a:stretch>
                    </p:blipFill>
                    <p:spPr>
                      <a:xfrm>
                        <a:off x="4098806" y="4516095"/>
                        <a:ext cx="774700" cy="5207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04685" y="767563"/>
            <a:ext cx="7695707" cy="3408045"/>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或写成矩阵方程形式为</a:t>
            </a: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r>
              <a:rPr lang="en-US" altLang="zh-CN" sz="2800" dirty="0">
                <a:solidFill>
                  <a:sysClr val="windowText" lastClr="000000"/>
                </a:solidFill>
                <a:latin typeface="宋体" panose="02010600030101010101" pitchFamily="2" charset="-122"/>
              </a:rPr>
              <a:t>                                    </a:t>
            </a:r>
            <a:r>
              <a:rPr lang="zh-CN" altLang="en-US" sz="2400" dirty="0">
                <a:solidFill>
                  <a:sysClr val="windowText" lastClr="000000"/>
                </a:solidFill>
                <a:latin typeface="宋体" panose="02010600030101010101" pitchFamily="2" charset="-122"/>
              </a:rPr>
              <a:t>（</a:t>
            </a:r>
            <a:r>
              <a:rPr lang="en-US" altLang="zh-CN" sz="2400" dirty="0">
                <a:solidFill>
                  <a:sysClr val="windowText" lastClr="000000"/>
                </a:solidFill>
                <a:latin typeface="宋体" panose="02010600030101010101" pitchFamily="2" charset="-122"/>
              </a:rPr>
              <a:t>1.7</a:t>
            </a:r>
            <a:r>
              <a:rPr lang="zh-CN" altLang="en-US" sz="2400" dirty="0">
                <a:solidFill>
                  <a:sysClr val="windowText" lastClr="000000"/>
                </a:solidFill>
                <a:latin typeface="宋体" panose="02010600030101010101" pitchFamily="2" charset="-122"/>
              </a:rPr>
              <a:t>）</a:t>
            </a:r>
            <a:endParaRPr lang="zh-CN" altLang="en-US" sz="20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式中，            称为输出向量。</a:t>
            </a: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0"/>
            <a:ext cx="725636" cy="725636"/>
          </a:xfrm>
          <a:prstGeom prst="rect">
            <a:avLst/>
          </a:prstGeom>
        </p:spPr>
      </p:pic>
      <p:graphicFrame>
        <p:nvGraphicFramePr>
          <p:cNvPr id="10" name="对象 9"/>
          <p:cNvGraphicFramePr>
            <a:graphicFrameLocks noChangeAspect="1"/>
          </p:cNvGraphicFramePr>
          <p:nvPr/>
        </p:nvGraphicFramePr>
        <p:xfrm>
          <a:off x="2545504" y="1275606"/>
          <a:ext cx="3682680" cy="2139950"/>
        </p:xfrm>
        <a:graphic>
          <a:graphicData uri="http://schemas.openxmlformats.org/presentationml/2006/ole">
            <mc:AlternateContent xmlns:mc="http://schemas.openxmlformats.org/markup-compatibility/2006">
              <mc:Choice xmlns:v="urn:schemas-microsoft-com:vml" Requires="v">
                <p:oleObj spid="_x0000_s6147" name="Equation" r:id="rId5" imgW="42062400" imgH="22555200" progId="Equation.DSMT4">
                  <p:embed/>
                </p:oleObj>
              </mc:Choice>
              <mc:Fallback>
                <p:oleObj name="Equation" r:id="rId5" imgW="42062400" imgH="22555200" progId="Equation.DSMT4">
                  <p:embed/>
                  <p:pic>
                    <p:nvPicPr>
                      <p:cNvPr id="0" name="对象 9"/>
                      <p:cNvPicPr/>
                      <p:nvPr/>
                    </p:nvPicPr>
                    <p:blipFill>
                      <a:blip r:embed="rId6"/>
                      <a:stretch>
                        <a:fillRect/>
                      </a:stretch>
                    </p:blipFill>
                    <p:spPr>
                      <a:xfrm>
                        <a:off x="2545504" y="1275606"/>
                        <a:ext cx="3682680" cy="213995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1401387" y="3623815"/>
          <a:ext cx="2251075" cy="492125"/>
        </p:xfrm>
        <a:graphic>
          <a:graphicData uri="http://schemas.openxmlformats.org/presentationml/2006/ole">
            <mc:AlternateContent xmlns:mc="http://schemas.openxmlformats.org/markup-compatibility/2006">
              <mc:Choice xmlns:v="urn:schemas-microsoft-com:vml" Requires="v">
                <p:oleObj spid="_x0000_s6148" name="Equation" r:id="rId7" imgW="27432000" imgH="5181600" progId="Equation.DSMT4">
                  <p:embed/>
                </p:oleObj>
              </mc:Choice>
              <mc:Fallback>
                <p:oleObj name="Equation" r:id="rId7" imgW="27432000" imgH="5181600" progId="Equation.DSMT4">
                  <p:embed/>
                  <p:pic>
                    <p:nvPicPr>
                      <p:cNvPr id="0" name="对象 9"/>
                      <p:cNvPicPr/>
                      <p:nvPr/>
                    </p:nvPicPr>
                    <p:blipFill>
                      <a:blip r:embed="rId8"/>
                      <a:stretch>
                        <a:fillRect/>
                      </a:stretch>
                    </p:blipFill>
                    <p:spPr>
                      <a:xfrm>
                        <a:off x="1401387" y="3623815"/>
                        <a:ext cx="2251075" cy="4921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11111" y="767563"/>
            <a:ext cx="8753378" cy="2936188"/>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    </a:t>
            </a:r>
            <a:r>
              <a:rPr lang="zh-CN" altLang="en-US" sz="2800" b="1" dirty="0">
                <a:solidFill>
                  <a:sysClr val="windowText" lastClr="000000"/>
                </a:solidFill>
                <a:latin typeface="宋体" panose="02010600030101010101" pitchFamily="2" charset="-122"/>
              </a:rPr>
              <a:t>例</a:t>
            </a:r>
            <a:r>
              <a:rPr lang="en-US" altLang="zh-CN" sz="2800" b="1" dirty="0">
                <a:solidFill>
                  <a:sysClr val="windowText" lastClr="000000"/>
                </a:solidFill>
                <a:latin typeface="宋体" panose="02010600030101010101" pitchFamily="2" charset="-122"/>
              </a:rPr>
              <a:t>1.1  </a:t>
            </a:r>
            <a:r>
              <a:rPr lang="zh-CN" altLang="en-US" sz="2800" dirty="0">
                <a:solidFill>
                  <a:sysClr val="windowText" lastClr="000000"/>
                </a:solidFill>
                <a:latin typeface="宋体" panose="02010600030101010101" pitchFamily="2" charset="-122"/>
              </a:rPr>
              <a:t>设某控制系统的动态特性可用下述微分方程描述</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试列写其状态方程及输出方程。</a:t>
            </a:r>
          </a:p>
          <a:p>
            <a:pPr>
              <a:lnSpc>
                <a:spcPct val="110000"/>
              </a:lnSpc>
            </a:pPr>
            <a:r>
              <a:rPr lang="zh-CN" altLang="en-US" sz="2800" dirty="0">
                <a:solidFill>
                  <a:sysClr val="windowText" lastClr="000000"/>
                </a:solidFill>
                <a:latin typeface="宋体" panose="02010600030101010101" pitchFamily="2" charset="-122"/>
              </a:rPr>
              <a:t>    </a:t>
            </a:r>
            <a:r>
              <a:rPr lang="zh-CN" altLang="en-US" sz="2800" b="1" dirty="0">
                <a:solidFill>
                  <a:sysClr val="windowText" lastClr="000000"/>
                </a:solidFill>
                <a:latin typeface="宋体" panose="02010600030101010101" pitchFamily="2" charset="-122"/>
              </a:rPr>
              <a:t>解</a:t>
            </a:r>
            <a:r>
              <a:rPr lang="zh-CN" altLang="en-US" sz="2800" dirty="0">
                <a:solidFill>
                  <a:sysClr val="windowText" lastClr="000000"/>
                </a:solidFill>
                <a:latin typeface="宋体" panose="02010600030101010101" pitchFamily="2" charset="-122"/>
              </a:rPr>
              <a:t> 根据式（</a:t>
            </a:r>
            <a:r>
              <a:rPr lang="en-US" altLang="zh-CN" sz="2800" dirty="0">
                <a:solidFill>
                  <a:sysClr val="windowText" lastClr="000000"/>
                </a:solidFill>
                <a:latin typeface="宋体" panose="02010600030101010101" pitchFamily="2" charset="-122"/>
              </a:rPr>
              <a:t>1.2</a:t>
            </a:r>
            <a:r>
              <a:rPr lang="zh-CN" altLang="en-US" sz="2800" dirty="0">
                <a:solidFill>
                  <a:sysClr val="windowText" lastClr="000000"/>
                </a:solidFill>
                <a:latin typeface="宋体" panose="02010600030101010101" pitchFamily="2" charset="-122"/>
              </a:rPr>
              <a:t>），因为系统为</a:t>
            </a:r>
            <a:r>
              <a:rPr lang="en-US" altLang="zh-CN" sz="2800" dirty="0">
                <a:solidFill>
                  <a:sysClr val="windowText" lastClr="000000"/>
                </a:solidFill>
                <a:latin typeface="宋体" panose="02010600030101010101" pitchFamily="2" charset="-122"/>
              </a:rPr>
              <a:t>3</a:t>
            </a:r>
            <a:r>
              <a:rPr lang="zh-CN" altLang="en-US" sz="2800" dirty="0">
                <a:solidFill>
                  <a:sysClr val="windowText" lastClr="000000"/>
                </a:solidFill>
                <a:latin typeface="宋体" panose="02010600030101010101" pitchFamily="2" charset="-122"/>
              </a:rPr>
              <a:t>阶系统，因而可选取</a:t>
            </a:r>
            <a:r>
              <a:rPr lang="en-US" altLang="zh-CN" sz="2800" dirty="0">
                <a:solidFill>
                  <a:sysClr val="windowText" lastClr="000000"/>
                </a:solidFill>
                <a:latin typeface="宋体" panose="02010600030101010101" pitchFamily="2" charset="-122"/>
              </a:rPr>
              <a:t>x</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为系统的状态变量，</a:t>
            </a: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0211" y="0"/>
            <a:ext cx="725636" cy="725636"/>
          </a:xfrm>
          <a:prstGeom prst="rect">
            <a:avLst/>
          </a:prstGeom>
        </p:spPr>
      </p:pic>
      <p:graphicFrame>
        <p:nvGraphicFramePr>
          <p:cNvPr id="2" name="对象 1"/>
          <p:cNvGraphicFramePr>
            <a:graphicFrameLocks noChangeAspect="1"/>
          </p:cNvGraphicFramePr>
          <p:nvPr/>
        </p:nvGraphicFramePr>
        <p:xfrm>
          <a:off x="2775974" y="1707654"/>
          <a:ext cx="3071250" cy="468000"/>
        </p:xfrm>
        <a:graphic>
          <a:graphicData uri="http://schemas.openxmlformats.org/presentationml/2006/ole">
            <mc:AlternateContent xmlns:mc="http://schemas.openxmlformats.org/markup-compatibility/2006">
              <mc:Choice xmlns:v="urn:schemas-microsoft-com:vml" Requires="v">
                <p:oleObj spid="_x0000_s7171" name="Equation" r:id="rId5" imgW="32004000" imgH="4876800" progId="Equation.DSMT4">
                  <p:embed/>
                </p:oleObj>
              </mc:Choice>
              <mc:Fallback>
                <p:oleObj name="Equation" r:id="rId5" imgW="32004000" imgH="4876800" progId="Equation.DSMT4">
                  <p:embed/>
                  <p:pic>
                    <p:nvPicPr>
                      <p:cNvPr id="0" name="图片 10195"/>
                      <p:cNvPicPr/>
                      <p:nvPr/>
                    </p:nvPicPr>
                    <p:blipFill>
                      <a:blip r:embed="rId6"/>
                      <a:stretch>
                        <a:fillRect/>
                      </a:stretch>
                    </p:blipFill>
                    <p:spPr>
                      <a:xfrm>
                        <a:off x="2775974" y="1707654"/>
                        <a:ext cx="3071250" cy="46800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403648" y="3091881"/>
          <a:ext cx="2418460" cy="540000"/>
        </p:xfrm>
        <a:graphic>
          <a:graphicData uri="http://schemas.openxmlformats.org/presentationml/2006/ole">
            <mc:AlternateContent xmlns:mc="http://schemas.openxmlformats.org/markup-compatibility/2006">
              <mc:Choice xmlns:v="urn:schemas-microsoft-com:vml" Requires="v">
                <p:oleObj spid="_x0000_s7172" name="Equation" r:id="rId7" imgW="33832800" imgH="5486400" progId="Equation.DSMT4">
                  <p:embed/>
                </p:oleObj>
              </mc:Choice>
              <mc:Fallback>
                <p:oleObj name="Equation" r:id="rId7" imgW="33832800" imgH="5486400" progId="Equation.DSMT4">
                  <p:embed/>
                  <p:pic>
                    <p:nvPicPr>
                      <p:cNvPr id="0" name="对象 1"/>
                      <p:cNvPicPr/>
                      <p:nvPr/>
                    </p:nvPicPr>
                    <p:blipFill>
                      <a:blip r:embed="rId8"/>
                      <a:stretch>
                        <a:fillRect/>
                      </a:stretch>
                    </p:blipFill>
                    <p:spPr>
                      <a:xfrm>
                        <a:off x="1403648" y="3091881"/>
                        <a:ext cx="2418460" cy="5400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04685" y="767563"/>
            <a:ext cx="7695707" cy="508409"/>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则通过状态变量的选取及根据系统微分方程系统，</a:t>
            </a: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2" name="对象 1"/>
          <p:cNvGraphicFramePr>
            <a:graphicFrameLocks noChangeAspect="1"/>
          </p:cNvGraphicFramePr>
          <p:nvPr/>
        </p:nvGraphicFramePr>
        <p:xfrm>
          <a:off x="2438818" y="1315266"/>
          <a:ext cx="3627437" cy="1576387"/>
        </p:xfrm>
        <a:graphic>
          <a:graphicData uri="http://schemas.openxmlformats.org/presentationml/2006/ole">
            <mc:AlternateContent xmlns:mc="http://schemas.openxmlformats.org/markup-compatibility/2006">
              <mc:Choice xmlns:v="urn:schemas-microsoft-com:vml" Requires="v">
                <p:oleObj spid="_x0000_s8195" name="Equation" r:id="rId5" imgW="37795200" imgH="16459200" progId="Equation.DSMT4">
                  <p:embed/>
                </p:oleObj>
              </mc:Choice>
              <mc:Fallback>
                <p:oleObj name="Equation" r:id="rId5" imgW="37795200" imgH="16459200" progId="Equation.DSMT4">
                  <p:embed/>
                  <p:pic>
                    <p:nvPicPr>
                      <p:cNvPr id="0" name="对象 1"/>
                      <p:cNvPicPr/>
                      <p:nvPr/>
                    </p:nvPicPr>
                    <p:blipFill>
                      <a:blip r:embed="rId6"/>
                      <a:stretch>
                        <a:fillRect/>
                      </a:stretch>
                    </p:blipFill>
                    <p:spPr>
                      <a:xfrm>
                        <a:off x="2438818" y="1315266"/>
                        <a:ext cx="3627437" cy="1576387"/>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3587373" y="3723878"/>
          <a:ext cx="1330325" cy="420687"/>
        </p:xfrm>
        <a:graphic>
          <a:graphicData uri="http://schemas.openxmlformats.org/presentationml/2006/ole">
            <mc:AlternateContent xmlns:mc="http://schemas.openxmlformats.org/markup-compatibility/2006">
              <mc:Choice xmlns:v="urn:schemas-microsoft-com:vml" Requires="v">
                <p:oleObj spid="_x0000_s8196" name="Equation" r:id="rId7" imgW="18592800" imgH="4267200" progId="Equation.DSMT4">
                  <p:embed/>
                </p:oleObj>
              </mc:Choice>
              <mc:Fallback>
                <p:oleObj name="Equation" r:id="rId7" imgW="18592800" imgH="4267200" progId="Equation.DSMT4">
                  <p:embed/>
                  <p:pic>
                    <p:nvPicPr>
                      <p:cNvPr id="0" name="对象 10"/>
                      <p:cNvPicPr/>
                      <p:nvPr/>
                    </p:nvPicPr>
                    <p:blipFill>
                      <a:blip r:embed="rId8"/>
                      <a:stretch>
                        <a:fillRect/>
                      </a:stretch>
                    </p:blipFill>
                    <p:spPr>
                      <a:xfrm>
                        <a:off x="3587373" y="3723878"/>
                        <a:ext cx="1330325" cy="420687"/>
                      </a:xfrm>
                      <a:prstGeom prst="rect">
                        <a:avLst/>
                      </a:prstGeom>
                    </p:spPr>
                  </p:pic>
                </p:oleObj>
              </mc:Fallback>
            </mc:AlternateContent>
          </a:graphicData>
        </a:graphic>
      </p:graphicFrame>
      <p:sp>
        <p:nvSpPr>
          <p:cNvPr id="9" name="矩形 8"/>
          <p:cNvSpPr/>
          <p:nvPr/>
        </p:nvSpPr>
        <p:spPr>
          <a:xfrm>
            <a:off x="404681" y="3056750"/>
            <a:ext cx="7695707" cy="508409"/>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写成矩阵微分方程形式为</a:t>
            </a:r>
            <a:endParaRPr lang="en-US" altLang="zh-CN" sz="2800" dirty="0">
              <a:solidFill>
                <a:sysClr val="windowText" lastClr="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04685" y="767563"/>
            <a:ext cx="7695707" cy="508409"/>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式中：</a:t>
            </a: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3" name="对象 2"/>
          <p:cNvGraphicFramePr>
            <a:graphicFrameLocks noChangeAspect="1"/>
          </p:cNvGraphicFramePr>
          <p:nvPr/>
        </p:nvGraphicFramePr>
        <p:xfrm>
          <a:off x="1331640" y="1146410"/>
          <a:ext cx="6552728" cy="1648769"/>
        </p:xfrm>
        <a:graphic>
          <a:graphicData uri="http://schemas.openxmlformats.org/presentationml/2006/ole">
            <mc:AlternateContent xmlns:mc="http://schemas.openxmlformats.org/markup-compatibility/2006">
              <mc:Choice xmlns:v="urn:schemas-microsoft-com:vml" Requires="v">
                <p:oleObj spid="_x0000_s9219" name="Equation" r:id="rId5" imgW="77724000" imgH="17068800" progId="Equation.DSMT4">
                  <p:embed/>
                </p:oleObj>
              </mc:Choice>
              <mc:Fallback>
                <p:oleObj name="Equation" r:id="rId5" imgW="77724000" imgH="17068800" progId="Equation.DSMT4">
                  <p:embed/>
                  <p:pic>
                    <p:nvPicPr>
                      <p:cNvPr id="0" name="图片 12235"/>
                      <p:cNvPicPr/>
                      <p:nvPr/>
                    </p:nvPicPr>
                    <p:blipFill>
                      <a:blip r:embed="rId6"/>
                      <a:stretch>
                        <a:fillRect/>
                      </a:stretch>
                    </p:blipFill>
                    <p:spPr>
                      <a:xfrm>
                        <a:off x="1331640" y="1146410"/>
                        <a:ext cx="6552728" cy="1648769"/>
                      </a:xfrm>
                      <a:prstGeom prst="rect">
                        <a:avLst/>
                      </a:prstGeom>
                    </p:spPr>
                  </p:pic>
                </p:oleObj>
              </mc:Fallback>
            </mc:AlternateContent>
          </a:graphicData>
        </a:graphic>
      </p:graphicFrame>
      <p:sp>
        <p:nvSpPr>
          <p:cNvPr id="13" name="矩形 12"/>
          <p:cNvSpPr/>
          <p:nvPr/>
        </p:nvSpPr>
        <p:spPr>
          <a:xfrm>
            <a:off x="282981" y="2795179"/>
            <a:ext cx="7695707" cy="508409"/>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根据上述状态变量的选取，其输出方程为：</a:t>
            </a:r>
          </a:p>
        </p:txBody>
      </p:sp>
      <p:graphicFrame>
        <p:nvGraphicFramePr>
          <p:cNvPr id="15" name="对象 14"/>
          <p:cNvGraphicFramePr>
            <a:graphicFrameLocks noChangeAspect="1"/>
          </p:cNvGraphicFramePr>
          <p:nvPr/>
        </p:nvGraphicFramePr>
        <p:xfrm>
          <a:off x="2343309" y="3382932"/>
          <a:ext cx="3575050" cy="1439863"/>
        </p:xfrm>
        <a:graphic>
          <a:graphicData uri="http://schemas.openxmlformats.org/presentationml/2006/ole">
            <mc:AlternateContent xmlns:mc="http://schemas.openxmlformats.org/markup-compatibility/2006">
              <mc:Choice xmlns:v="urn:schemas-microsoft-com:vml" Requires="v">
                <p:oleObj spid="_x0000_s9220" name="Equation" r:id="rId7" imgW="42367200" imgH="17068800" progId="Equation.DSMT4">
                  <p:embed/>
                </p:oleObj>
              </mc:Choice>
              <mc:Fallback>
                <p:oleObj name="Equation" r:id="rId7" imgW="42367200" imgH="17068800" progId="Equation.DSMT4">
                  <p:embed/>
                  <p:pic>
                    <p:nvPicPr>
                      <p:cNvPr id="0" name="对象 2"/>
                      <p:cNvPicPr/>
                      <p:nvPr/>
                    </p:nvPicPr>
                    <p:blipFill>
                      <a:blip r:embed="rId8"/>
                      <a:stretch>
                        <a:fillRect/>
                      </a:stretch>
                    </p:blipFill>
                    <p:spPr>
                      <a:xfrm>
                        <a:off x="2343309" y="3382932"/>
                        <a:ext cx="3575050" cy="143986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95243" y="627534"/>
            <a:ext cx="8769245" cy="4358116"/>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    </a:t>
            </a:r>
            <a:r>
              <a:rPr lang="zh-CN" altLang="en-US" sz="2800" b="1" dirty="0">
                <a:solidFill>
                  <a:sysClr val="windowText" lastClr="000000"/>
                </a:solidFill>
                <a:latin typeface="宋体" panose="02010600030101010101" pitchFamily="2" charset="-122"/>
              </a:rPr>
              <a:t>例</a:t>
            </a:r>
            <a:r>
              <a:rPr lang="en-US" altLang="zh-CN" sz="2800" b="1" dirty="0">
                <a:solidFill>
                  <a:sysClr val="windowText" lastClr="000000"/>
                </a:solidFill>
                <a:latin typeface="宋体" panose="02010600030101010101" pitchFamily="2" charset="-122"/>
              </a:rPr>
              <a:t>1.2  </a:t>
            </a:r>
            <a:r>
              <a:rPr lang="zh-CN" altLang="en-US" sz="2800" dirty="0">
                <a:solidFill>
                  <a:sysClr val="windowText" lastClr="000000"/>
                </a:solidFill>
                <a:latin typeface="宋体" panose="02010600030101010101" pitchFamily="2" charset="-122"/>
              </a:rPr>
              <a:t>设某控制系统，可用图</a:t>
            </a:r>
            <a:r>
              <a:rPr lang="en-US" altLang="zh-CN" sz="2800" dirty="0">
                <a:solidFill>
                  <a:sysClr val="windowText" lastClr="000000"/>
                </a:solidFill>
                <a:latin typeface="宋体" panose="02010600030101010101" pitchFamily="2" charset="-122"/>
              </a:rPr>
              <a:t>1.1</a:t>
            </a:r>
            <a:r>
              <a:rPr lang="zh-CN" altLang="en-US" sz="2800" dirty="0">
                <a:solidFill>
                  <a:sysClr val="windowText" lastClr="000000"/>
                </a:solidFill>
                <a:latin typeface="宋体" panose="02010600030101010101" pitchFamily="2" charset="-122"/>
              </a:rPr>
              <a:t>所示系统方框图描述。试列写该系统的状态方程及输出方程。</a:t>
            </a:r>
            <a:endParaRPr lang="en-US" altLang="zh-CN" sz="2800" dirty="0">
              <a:solidFill>
                <a:sysClr val="windowText" lastClr="000000"/>
              </a:solidFill>
              <a:latin typeface="宋体" panose="02010600030101010101" pitchFamily="2" charset="-122"/>
            </a:endParaRPr>
          </a:p>
          <a:p>
            <a:pPr>
              <a:lnSpc>
                <a:spcPct val="110000"/>
              </a:lnSpc>
            </a:pPr>
            <a:r>
              <a:rPr lang="zh-CN" altLang="en-US" sz="2800" b="1" dirty="0">
                <a:solidFill>
                  <a:sysClr val="windowText" lastClr="000000"/>
                </a:solidFill>
                <a:latin typeface="宋体" panose="02010600030101010101" pitchFamily="2" charset="-122"/>
              </a:rPr>
              <a:t>    解 </a:t>
            </a:r>
            <a:r>
              <a:rPr lang="zh-CN" altLang="en-US" sz="2800" dirty="0">
                <a:solidFill>
                  <a:sysClr val="windowText" lastClr="000000"/>
                </a:solidFill>
                <a:latin typeface="宋体" panose="02010600030101010101" pitchFamily="2" charset="-122"/>
              </a:rPr>
              <a:t>对于用方框图描述</a:t>
            </a: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的系统，根据微分方程列写</a:t>
            </a: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状态方程时，首先应根据方</a:t>
            </a: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框图写出系统的闭环传递函</a:t>
            </a: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数，通过拉普拉斯反变换，</a:t>
            </a: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写成微分方程的形式，再根据系统微分方程列写系统状态方程。</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0"/>
            <a:ext cx="725636" cy="725636"/>
          </a:xfrm>
          <a:prstGeom prst="rect">
            <a:avLst/>
          </a:prstGeom>
        </p:spPr>
      </p:pic>
      <p:pic>
        <p:nvPicPr>
          <p:cNvPr id="2" name="图片 1"/>
          <p:cNvPicPr>
            <a:picLocks noChangeAspect="1"/>
          </p:cNvPicPr>
          <p:nvPr>
            <p:custDataLst>
              <p:tags r:id="rId1"/>
            </p:custDataLst>
          </p:nvPr>
        </p:nvPicPr>
        <p:blipFill rotWithShape="1">
          <a:blip r:embed="rId5"/>
          <a:srcRect r="3626"/>
          <a:stretch>
            <a:fillRect/>
          </a:stretch>
        </p:blipFill>
        <p:spPr>
          <a:xfrm>
            <a:off x="4787695" y="1703709"/>
            <a:ext cx="4215749" cy="2204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1004" y="560268"/>
            <a:ext cx="7771306" cy="566309"/>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为此由方框图可得，系统闭环传递函数为</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1408590786"/>
              </p:ext>
            </p:extLst>
          </p:nvPr>
        </p:nvGraphicFramePr>
        <p:xfrm>
          <a:off x="2062163" y="1077913"/>
          <a:ext cx="4467225" cy="725487"/>
        </p:xfrm>
        <a:graphic>
          <a:graphicData uri="http://schemas.openxmlformats.org/presentationml/2006/ole">
            <mc:AlternateContent xmlns:mc="http://schemas.openxmlformats.org/markup-compatibility/2006">
              <mc:Choice xmlns:v="urn:schemas-microsoft-com:vml" Requires="v">
                <p:oleObj spid="_x0000_s10246" name="Equation" r:id="rId5" imgW="2590560" imgH="419040" progId="Equation.DSMT4">
                  <p:embed/>
                </p:oleObj>
              </mc:Choice>
              <mc:Fallback>
                <p:oleObj name="Equation" r:id="rId5" imgW="2590560" imgH="419040" progId="Equation.DSMT4">
                  <p:embed/>
                  <p:pic>
                    <p:nvPicPr>
                      <p:cNvPr id="0" name="图片 159056"/>
                      <p:cNvPicPr/>
                      <p:nvPr/>
                    </p:nvPicPr>
                    <p:blipFill>
                      <a:blip r:embed="rId6"/>
                      <a:stretch>
                        <a:fillRect/>
                      </a:stretch>
                    </p:blipFill>
                    <p:spPr>
                      <a:xfrm>
                        <a:off x="2062163" y="1077913"/>
                        <a:ext cx="4467225" cy="725487"/>
                      </a:xfrm>
                      <a:prstGeom prst="rect">
                        <a:avLst/>
                      </a:prstGeom>
                    </p:spPr>
                  </p:pic>
                </p:oleObj>
              </mc:Fallback>
            </mc:AlternateContent>
          </a:graphicData>
        </a:graphic>
      </p:graphicFrame>
      <p:sp>
        <p:nvSpPr>
          <p:cNvPr id="10" name="矩形 9"/>
          <p:cNvSpPr/>
          <p:nvPr/>
        </p:nvSpPr>
        <p:spPr>
          <a:xfrm>
            <a:off x="394013" y="1790997"/>
            <a:ext cx="8609499" cy="1988237"/>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根据闭环传递函数可求得系统运动微分方程为</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由于该系统为三阶系统，因此可选择状态变量</a:t>
            </a:r>
            <a:endParaRPr lang="en-US" altLang="zh-CN" sz="2800" dirty="0">
              <a:solidFill>
                <a:sysClr val="windowText" lastClr="000000"/>
              </a:solidFill>
              <a:latin typeface="宋体" panose="02010600030101010101" pitchFamily="2" charset="-122"/>
            </a:endParaRPr>
          </a:p>
          <a:p>
            <a:pPr>
              <a:lnSpc>
                <a:spcPct val="110000"/>
              </a:lnSpc>
            </a:pP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，则可写出系统的状态方程为</a:t>
            </a:r>
          </a:p>
        </p:txBody>
      </p:sp>
      <p:graphicFrame>
        <p:nvGraphicFramePr>
          <p:cNvPr id="13" name="对象 12"/>
          <p:cNvGraphicFramePr>
            <a:graphicFrameLocks noChangeAspect="1"/>
          </p:cNvGraphicFramePr>
          <p:nvPr/>
        </p:nvGraphicFramePr>
        <p:xfrm>
          <a:off x="3052374" y="2282348"/>
          <a:ext cx="2506389" cy="461021"/>
        </p:xfrm>
        <a:graphic>
          <a:graphicData uri="http://schemas.openxmlformats.org/presentationml/2006/ole">
            <mc:AlternateContent xmlns:mc="http://schemas.openxmlformats.org/markup-compatibility/2006">
              <mc:Choice xmlns:v="urn:schemas-microsoft-com:vml" Requires="v">
                <p:oleObj spid="_x0000_s10247" name="Equation" r:id="rId7" imgW="28651200" imgH="4876800" progId="Equation.DSMT4">
                  <p:embed/>
                </p:oleObj>
              </mc:Choice>
              <mc:Fallback>
                <p:oleObj name="Equation" r:id="rId7" imgW="28651200" imgH="4876800" progId="Equation.DSMT4">
                  <p:embed/>
                  <p:pic>
                    <p:nvPicPr>
                      <p:cNvPr id="0" name="对象 1"/>
                      <p:cNvPicPr/>
                      <p:nvPr/>
                    </p:nvPicPr>
                    <p:blipFill>
                      <a:blip r:embed="rId8"/>
                      <a:stretch>
                        <a:fillRect/>
                      </a:stretch>
                    </p:blipFill>
                    <p:spPr>
                      <a:xfrm>
                        <a:off x="3052374" y="2282348"/>
                        <a:ext cx="2506389" cy="461021"/>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394013" y="3234721"/>
          <a:ext cx="2022475" cy="544513"/>
        </p:xfrm>
        <a:graphic>
          <a:graphicData uri="http://schemas.openxmlformats.org/presentationml/2006/ole">
            <mc:AlternateContent xmlns:mc="http://schemas.openxmlformats.org/markup-compatibility/2006">
              <mc:Choice xmlns:v="urn:schemas-microsoft-com:vml" Requires="v">
                <p:oleObj spid="_x0000_s10248" name="Equation" r:id="rId9" imgW="21945600" imgH="5486400" progId="Equation.DSMT4">
                  <p:embed/>
                </p:oleObj>
              </mc:Choice>
              <mc:Fallback>
                <p:oleObj name="Equation" r:id="rId9" imgW="21945600" imgH="5486400" progId="Equation.DSMT4">
                  <p:embed/>
                  <p:pic>
                    <p:nvPicPr>
                      <p:cNvPr id="0" name="对象 12"/>
                      <p:cNvPicPr/>
                      <p:nvPr/>
                    </p:nvPicPr>
                    <p:blipFill>
                      <a:blip r:embed="rId10"/>
                      <a:stretch>
                        <a:fillRect/>
                      </a:stretch>
                    </p:blipFill>
                    <p:spPr>
                      <a:xfrm>
                        <a:off x="394013" y="3234721"/>
                        <a:ext cx="2022475" cy="544513"/>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7595266" y="2646327"/>
          <a:ext cx="954087" cy="544513"/>
        </p:xfrm>
        <a:graphic>
          <a:graphicData uri="http://schemas.openxmlformats.org/presentationml/2006/ole">
            <mc:AlternateContent xmlns:mc="http://schemas.openxmlformats.org/markup-compatibility/2006">
              <mc:Choice xmlns:v="urn:schemas-microsoft-com:vml" Requires="v">
                <p:oleObj spid="_x0000_s10249" name="Equation" r:id="rId11" imgW="10363200" imgH="5486400" progId="Equation.DSMT4">
                  <p:embed/>
                </p:oleObj>
              </mc:Choice>
              <mc:Fallback>
                <p:oleObj name="Equation" r:id="rId11" imgW="10363200" imgH="5486400" progId="Equation.DSMT4">
                  <p:embed/>
                  <p:pic>
                    <p:nvPicPr>
                      <p:cNvPr id="0" name="对象 13"/>
                      <p:cNvPicPr/>
                      <p:nvPr/>
                    </p:nvPicPr>
                    <p:blipFill>
                      <a:blip r:embed="rId12"/>
                      <a:stretch>
                        <a:fillRect/>
                      </a:stretch>
                    </p:blipFill>
                    <p:spPr>
                      <a:xfrm>
                        <a:off x="7595266" y="2646327"/>
                        <a:ext cx="954087" cy="544513"/>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843808" y="3554738"/>
          <a:ext cx="2799755" cy="1588761"/>
        </p:xfrm>
        <a:graphic>
          <a:graphicData uri="http://schemas.openxmlformats.org/presentationml/2006/ole">
            <mc:AlternateContent xmlns:mc="http://schemas.openxmlformats.org/markup-compatibility/2006">
              <mc:Choice xmlns:v="urn:schemas-microsoft-com:vml" Requires="v">
                <p:oleObj spid="_x0000_s10250" name="Equation" r:id="rId13" imgW="34137600" imgH="16459200" progId="Equation.DSMT4">
                  <p:embed/>
                </p:oleObj>
              </mc:Choice>
              <mc:Fallback>
                <p:oleObj name="Equation" r:id="rId13" imgW="34137600" imgH="16459200" progId="Equation.DSMT4">
                  <p:embed/>
                  <p:pic>
                    <p:nvPicPr>
                      <p:cNvPr id="0" name="图片 159060"/>
                      <p:cNvPicPr/>
                      <p:nvPr/>
                    </p:nvPicPr>
                    <p:blipFill>
                      <a:blip r:embed="rId14"/>
                      <a:stretch>
                        <a:fillRect/>
                      </a:stretch>
                    </p:blipFill>
                    <p:spPr>
                      <a:xfrm>
                        <a:off x="2843808" y="3554738"/>
                        <a:ext cx="2799755" cy="1588761"/>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11561" y="710632"/>
            <a:ext cx="7555283" cy="3884140"/>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写成矩阵微分方程的形式为</a:t>
            </a:r>
            <a:endParaRPr lang="en-US" altLang="zh-CN" sz="2800" dirty="0">
              <a:solidFill>
                <a:sysClr val="windowText" lastClr="000000"/>
              </a:solidFill>
              <a:latin typeface="宋体" panose="02010600030101010101" pitchFamily="2" charset="-122"/>
            </a:endParaRPr>
          </a:p>
          <a:p>
            <a:pPr>
              <a:lnSpc>
                <a:spcPct val="110000"/>
              </a:lnSpc>
            </a:pPr>
            <a:endParaRPr lang="zh-CN" altLang="en-US"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式中：</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其输出方程为</a:t>
            </a: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2" name="对象 1"/>
          <p:cNvGraphicFramePr>
            <a:graphicFrameLocks noChangeAspect="1"/>
          </p:cNvGraphicFramePr>
          <p:nvPr/>
        </p:nvGraphicFramePr>
        <p:xfrm>
          <a:off x="3613392" y="1203377"/>
          <a:ext cx="1296145" cy="336038"/>
        </p:xfrm>
        <a:graphic>
          <a:graphicData uri="http://schemas.openxmlformats.org/presentationml/2006/ole">
            <mc:AlternateContent xmlns:mc="http://schemas.openxmlformats.org/markup-compatibility/2006">
              <mc:Choice xmlns:v="urn:schemas-microsoft-com:vml" Requires="v">
                <p:oleObj spid="_x0000_s11268" name="Equation" r:id="rId5" imgW="18592800" imgH="4267200" progId="Equation.DSMT4">
                  <p:embed/>
                </p:oleObj>
              </mc:Choice>
              <mc:Fallback>
                <p:oleObj name="Equation" r:id="rId5" imgW="18592800" imgH="4267200" progId="Equation.DSMT4">
                  <p:embed/>
                  <p:pic>
                    <p:nvPicPr>
                      <p:cNvPr id="0" name="图片 137599"/>
                      <p:cNvPicPr/>
                      <p:nvPr/>
                    </p:nvPicPr>
                    <p:blipFill>
                      <a:blip r:embed="rId6"/>
                      <a:stretch>
                        <a:fillRect/>
                      </a:stretch>
                    </p:blipFill>
                    <p:spPr>
                      <a:xfrm>
                        <a:off x="3613392" y="1203377"/>
                        <a:ext cx="1296145" cy="336038"/>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2056219" y="1788471"/>
          <a:ext cx="4410490" cy="1278622"/>
        </p:xfrm>
        <a:graphic>
          <a:graphicData uri="http://schemas.openxmlformats.org/presentationml/2006/ole">
            <mc:AlternateContent xmlns:mc="http://schemas.openxmlformats.org/markup-compatibility/2006">
              <mc:Choice xmlns:v="urn:schemas-microsoft-com:vml" Requires="v">
                <p:oleObj spid="_x0000_s11269" name="Equation" r:id="rId7" imgW="71018400" imgH="17068800" progId="Equation.DSMT4">
                  <p:embed/>
                </p:oleObj>
              </mc:Choice>
              <mc:Fallback>
                <p:oleObj name="Equation" r:id="rId7" imgW="71018400" imgH="17068800" progId="Equation.DSMT4">
                  <p:embed/>
                  <p:pic>
                    <p:nvPicPr>
                      <p:cNvPr id="0" name="图片 137600"/>
                      <p:cNvPicPr/>
                      <p:nvPr/>
                    </p:nvPicPr>
                    <p:blipFill>
                      <a:blip r:embed="rId8"/>
                      <a:stretch>
                        <a:fillRect/>
                      </a:stretch>
                    </p:blipFill>
                    <p:spPr>
                      <a:xfrm>
                        <a:off x="2056219" y="1788471"/>
                        <a:ext cx="4410490" cy="1278622"/>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2977953" y="3441569"/>
          <a:ext cx="2822498" cy="1398760"/>
        </p:xfrm>
        <a:graphic>
          <a:graphicData uri="http://schemas.openxmlformats.org/presentationml/2006/ole">
            <mc:AlternateContent xmlns:mc="http://schemas.openxmlformats.org/markup-compatibility/2006">
              <mc:Choice xmlns:v="urn:schemas-microsoft-com:vml" Requires="v">
                <p:oleObj spid="_x0000_s11270" name="Equation" r:id="rId9" imgW="34442400" imgH="17068800" progId="Equation.DSMT4">
                  <p:embed/>
                </p:oleObj>
              </mc:Choice>
              <mc:Fallback>
                <p:oleObj name="Equation" r:id="rId9" imgW="34442400" imgH="17068800" progId="Equation.DSMT4">
                  <p:embed/>
                  <p:pic>
                    <p:nvPicPr>
                      <p:cNvPr id="0" name="图片 137601"/>
                      <p:cNvPicPr/>
                      <p:nvPr/>
                    </p:nvPicPr>
                    <p:blipFill>
                      <a:blip r:embed="rId10"/>
                      <a:stretch>
                        <a:fillRect/>
                      </a:stretch>
                    </p:blipFill>
                    <p:spPr>
                      <a:xfrm>
                        <a:off x="2977953" y="3441569"/>
                        <a:ext cx="2822498" cy="139876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12413" y="843558"/>
            <a:ext cx="8791294" cy="2936188"/>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2</a:t>
            </a:r>
            <a:r>
              <a:rPr lang="zh-CN" altLang="en-US" sz="2800" dirty="0">
                <a:solidFill>
                  <a:sysClr val="windowText" lastClr="000000"/>
                </a:solidFill>
                <a:latin typeface="宋体" panose="02010600030101010101" pitchFamily="2" charset="-122"/>
              </a:rPr>
              <a:t>）输入函数含导数项时的情况</a:t>
            </a:r>
          </a:p>
          <a:p>
            <a:pPr>
              <a:lnSpc>
                <a:spcPct val="110000"/>
              </a:lnSpc>
            </a:pPr>
            <a:r>
              <a:rPr lang="zh-CN" altLang="en-US" sz="2800" dirty="0">
                <a:solidFill>
                  <a:sysClr val="windowText" lastClr="000000"/>
                </a:solidFill>
                <a:latin typeface="宋体" panose="02010600030101010101" pitchFamily="2" charset="-122"/>
              </a:rPr>
              <a:t>    设</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阶线性定常连续系统可由下列微分方程描述</a:t>
            </a: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如果按照上述输入函数不含导数项的</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阶线性定常连续系统选取状态变量的方法，直接选取系统状态变量，将式（</a:t>
            </a:r>
            <a:r>
              <a:rPr lang="en-US" altLang="zh-CN" sz="2800" dirty="0">
                <a:solidFill>
                  <a:sysClr val="windowText" lastClr="000000"/>
                </a:solidFill>
                <a:latin typeface="宋体" panose="02010600030101010101" pitchFamily="2" charset="-122"/>
              </a:rPr>
              <a:t>1.8</a:t>
            </a:r>
            <a:r>
              <a:rPr lang="zh-CN" altLang="en-US" sz="2800" dirty="0">
                <a:solidFill>
                  <a:sysClr val="windowText" lastClr="000000"/>
                </a:solidFill>
                <a:latin typeface="宋体" panose="02010600030101010101" pitchFamily="2" charset="-122"/>
              </a:rPr>
              <a:t>）直接改写成一阶微分方程组，即</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22342"/>
            <a:ext cx="725636" cy="725636"/>
          </a:xfrm>
          <a:prstGeom prst="rect">
            <a:avLst/>
          </a:prstGeom>
        </p:spPr>
      </p:pic>
      <p:graphicFrame>
        <p:nvGraphicFramePr>
          <p:cNvPr id="5" name="对象 4"/>
          <p:cNvGraphicFramePr>
            <a:graphicFrameLocks noChangeAspect="1"/>
          </p:cNvGraphicFramePr>
          <p:nvPr/>
        </p:nvGraphicFramePr>
        <p:xfrm>
          <a:off x="427458" y="1751553"/>
          <a:ext cx="7719947" cy="531189"/>
        </p:xfrm>
        <a:graphic>
          <a:graphicData uri="http://schemas.openxmlformats.org/presentationml/2006/ole">
            <mc:AlternateContent xmlns:mc="http://schemas.openxmlformats.org/markup-compatibility/2006">
              <mc:Choice xmlns:v="urn:schemas-microsoft-com:vml" Requires="v">
                <p:oleObj spid="_x0000_s12290" name="Equation" r:id="rId5" imgW="92964000" imgH="6400800" progId="Equation.DSMT4">
                  <p:embed/>
                </p:oleObj>
              </mc:Choice>
              <mc:Fallback>
                <p:oleObj name="Equation" r:id="rId5" imgW="92964000" imgH="6400800" progId="Equation.DSMT4">
                  <p:embed/>
                  <p:pic>
                    <p:nvPicPr>
                      <p:cNvPr id="0" name="对象 4"/>
                      <p:cNvPicPr/>
                      <p:nvPr/>
                    </p:nvPicPr>
                    <p:blipFill>
                      <a:blip r:embed="rId6"/>
                      <a:stretch>
                        <a:fillRect/>
                      </a:stretch>
                    </p:blipFill>
                    <p:spPr>
                      <a:xfrm>
                        <a:off x="427458" y="1751553"/>
                        <a:ext cx="7719947" cy="531189"/>
                      </a:xfrm>
                      <a:prstGeom prst="rect">
                        <a:avLst/>
                      </a:prstGeom>
                    </p:spPr>
                  </p:pic>
                </p:oleObj>
              </mc:Fallback>
            </mc:AlternateContent>
          </a:graphicData>
        </a:graphic>
      </p:graphicFrame>
      <p:sp>
        <p:nvSpPr>
          <p:cNvPr id="6" name="文本框 5"/>
          <p:cNvSpPr txBox="1"/>
          <p:nvPr/>
        </p:nvSpPr>
        <p:spPr>
          <a:xfrm>
            <a:off x="8193719" y="1832481"/>
            <a:ext cx="1071880" cy="398780"/>
          </a:xfrm>
          <a:prstGeom prst="rect">
            <a:avLst/>
          </a:prstGeom>
          <a:noFill/>
        </p:spPr>
        <p:txBody>
          <a:bodyPr wrap="none" rtlCol="0">
            <a:spAutoFit/>
          </a:bodyPr>
          <a:lstStyle/>
          <a:p>
            <a:r>
              <a:rPr lang="zh-CN" altLang="en-US" sz="2000" dirty="0">
                <a:solidFill>
                  <a:sysClr val="windowText" lastClr="000000"/>
                </a:solidFill>
                <a:latin typeface="宋体" panose="02010600030101010101" pitchFamily="2" charset="-122"/>
              </a:rPr>
              <a:t>（</a:t>
            </a:r>
            <a:r>
              <a:rPr lang="en-US" altLang="zh-CN" sz="2000" dirty="0">
                <a:solidFill>
                  <a:sysClr val="windowText" lastClr="000000"/>
                </a:solidFill>
                <a:latin typeface="宋体" panose="02010600030101010101" pitchFamily="2" charset="-122"/>
              </a:rPr>
              <a:t>1.8</a:t>
            </a:r>
            <a:r>
              <a:rPr lang="zh-CN" altLang="en-US" sz="2000" dirty="0">
                <a:solidFill>
                  <a:sysClr val="windowText" lastClr="00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 name="矩形 74"/>
          <p:cNvSpPr/>
          <p:nvPr/>
        </p:nvSpPr>
        <p:spPr>
          <a:xfrm>
            <a:off x="107504" y="627534"/>
            <a:ext cx="8928992" cy="3410164"/>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ea typeface="宋体" panose="02010600030101010101" pitchFamily="2" charset="-122"/>
              </a:rPr>
              <a:t>（</a:t>
            </a:r>
            <a:r>
              <a:rPr lang="en-US" altLang="zh-CN" sz="2800" dirty="0">
                <a:solidFill>
                  <a:sysClr val="windowText" lastClr="000000"/>
                </a:solidFill>
                <a:latin typeface="宋体" panose="02010600030101010101" pitchFamily="2" charset="-122"/>
                <a:ea typeface="宋体" panose="02010600030101010101" pitchFamily="2" charset="-122"/>
              </a:rPr>
              <a:t>1</a:t>
            </a:r>
            <a:r>
              <a:rPr lang="zh-CN" altLang="en-US" sz="2800" dirty="0">
                <a:solidFill>
                  <a:sysClr val="windowText" lastClr="000000"/>
                </a:solidFill>
                <a:latin typeface="宋体" panose="02010600030101010101" pitchFamily="2" charset="-122"/>
              </a:rPr>
              <a:t>）现代</a:t>
            </a:r>
            <a:r>
              <a:rPr lang="zh-CN" altLang="en-US" sz="2800" dirty="0">
                <a:solidFill>
                  <a:sysClr val="windowText" lastClr="000000"/>
                </a:solidFill>
                <a:latin typeface="宋体" panose="02010600030101010101" pitchFamily="2" charset="-122"/>
                <a:ea typeface="宋体" panose="02010600030101010101" pitchFamily="2" charset="-122"/>
              </a:rPr>
              <a:t>科学技术的迅速发展对自动化控制的程度、精度、速度以及适应能力的要求越来越高；</a:t>
            </a:r>
            <a:endParaRPr lang="en-US" altLang="zh-CN" sz="2800" dirty="0">
              <a:solidFill>
                <a:sysClr val="windowText" lastClr="000000"/>
              </a:solidFill>
              <a:latin typeface="宋体" panose="02010600030101010101" pitchFamily="2" charset="-122"/>
              <a:ea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ea typeface="宋体" panose="02010600030101010101" pitchFamily="2" charset="-122"/>
              </a:rPr>
              <a:t>（</a:t>
            </a:r>
            <a:r>
              <a:rPr lang="en-US" altLang="zh-CN" sz="2800" dirty="0">
                <a:solidFill>
                  <a:sysClr val="windowText" lastClr="000000"/>
                </a:solidFill>
                <a:latin typeface="宋体" panose="02010600030101010101" pitchFamily="2" charset="-122"/>
                <a:ea typeface="宋体" panose="02010600030101010101" pitchFamily="2" charset="-122"/>
              </a:rPr>
              <a:t>2</a:t>
            </a:r>
            <a:r>
              <a:rPr lang="zh-CN" altLang="en-US" sz="2800" dirty="0">
                <a:solidFill>
                  <a:sysClr val="windowText" lastClr="000000"/>
                </a:solidFill>
                <a:latin typeface="宋体" panose="02010600030101010101" pitchFamily="2" charset="-122"/>
                <a:ea typeface="宋体" panose="02010600030101010101" pitchFamily="2" charset="-122"/>
              </a:rPr>
              <a:t>）</a:t>
            </a:r>
            <a:r>
              <a:rPr lang="en-US" altLang="zh-CN" sz="2800" dirty="0">
                <a:solidFill>
                  <a:sysClr val="windowText" lastClr="000000"/>
                </a:solidFill>
                <a:latin typeface="宋体" panose="02010600030101010101" pitchFamily="2" charset="-122"/>
                <a:ea typeface="宋体" panose="02010600030101010101" pitchFamily="2" charset="-122"/>
              </a:rPr>
              <a:t>20</a:t>
            </a:r>
            <a:r>
              <a:rPr lang="zh-CN" altLang="en-US" sz="2800" dirty="0">
                <a:solidFill>
                  <a:sysClr val="windowText" lastClr="000000"/>
                </a:solidFill>
                <a:latin typeface="宋体" panose="02010600030101010101" pitchFamily="2" charset="-122"/>
                <a:ea typeface="宋体" panose="02010600030101010101" pitchFamily="2" charset="-122"/>
              </a:rPr>
              <a:t>世纪</a:t>
            </a:r>
            <a:r>
              <a:rPr lang="en-US" altLang="zh-CN" sz="2800" dirty="0">
                <a:solidFill>
                  <a:sysClr val="windowText" lastClr="000000"/>
                </a:solidFill>
                <a:latin typeface="宋体" panose="02010600030101010101" pitchFamily="2" charset="-122"/>
                <a:ea typeface="宋体" panose="02010600030101010101" pitchFamily="2" charset="-122"/>
              </a:rPr>
              <a:t>60</a:t>
            </a:r>
            <a:r>
              <a:rPr lang="zh-CN" altLang="en-US" sz="2800" dirty="0">
                <a:solidFill>
                  <a:sysClr val="windowText" lastClr="000000"/>
                </a:solidFill>
                <a:latin typeface="宋体" panose="02010600030101010101" pitchFamily="2" charset="-122"/>
                <a:ea typeface="宋体" panose="02010600030101010101" pitchFamily="2" charset="-122"/>
              </a:rPr>
              <a:t>年代计算机的迅速发展进一步奠定了控制理论和控制技术的设备基础；</a:t>
            </a:r>
            <a:endParaRPr lang="en-US" altLang="zh-CN" sz="2800" dirty="0">
              <a:solidFill>
                <a:sysClr val="windowText" lastClr="000000"/>
              </a:solidFill>
              <a:latin typeface="宋体" panose="02010600030101010101" pitchFamily="2" charset="-122"/>
              <a:ea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ea typeface="宋体" panose="02010600030101010101" pitchFamily="2" charset="-122"/>
              </a:rPr>
              <a:t>（</a:t>
            </a:r>
            <a:r>
              <a:rPr lang="en-US" altLang="zh-CN" sz="2800" dirty="0">
                <a:solidFill>
                  <a:sysClr val="windowText" lastClr="000000"/>
                </a:solidFill>
                <a:latin typeface="宋体" panose="02010600030101010101" pitchFamily="2" charset="-122"/>
                <a:ea typeface="宋体" panose="02010600030101010101" pitchFamily="2" charset="-122"/>
              </a:rPr>
              <a:t>3</a:t>
            </a:r>
            <a:r>
              <a:rPr lang="zh-CN" altLang="en-US" sz="2800" dirty="0">
                <a:solidFill>
                  <a:sysClr val="windowText" lastClr="000000"/>
                </a:solidFill>
                <a:latin typeface="宋体" panose="02010600030101010101" pitchFamily="2" charset="-122"/>
                <a:ea typeface="宋体" panose="02010600030101010101" pitchFamily="2" charset="-122"/>
              </a:rPr>
              <a:t>）利用数学计算机辅助设计和分析系统。</a:t>
            </a:r>
            <a:endParaRPr lang="en-US" altLang="zh-CN" sz="2800" dirty="0">
              <a:solidFill>
                <a:sysClr val="windowText" lastClr="000000"/>
              </a:solidFill>
              <a:latin typeface="宋体" panose="02010600030101010101" pitchFamily="2" charset="-122"/>
              <a:ea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ea typeface="宋体" panose="02010600030101010101" pitchFamily="2" charset="-122"/>
              </a:rPr>
              <a:t>（</a:t>
            </a:r>
            <a:r>
              <a:rPr lang="en-US" altLang="zh-CN" sz="2800" dirty="0">
                <a:solidFill>
                  <a:sysClr val="windowText" lastClr="000000"/>
                </a:solidFill>
                <a:latin typeface="宋体" panose="02010600030101010101" pitchFamily="2" charset="-122"/>
                <a:ea typeface="宋体" panose="02010600030101010101" pitchFamily="2" charset="-122"/>
              </a:rPr>
              <a:t>4</a:t>
            </a:r>
            <a:r>
              <a:rPr lang="zh-CN" altLang="en-US" sz="2800" dirty="0">
                <a:solidFill>
                  <a:sysClr val="windowText" lastClr="000000"/>
                </a:solidFill>
                <a:latin typeface="宋体" panose="02010600030101010101" pitchFamily="2" charset="-122"/>
                <a:ea typeface="宋体" panose="02010600030101010101" pitchFamily="2" charset="-122"/>
              </a:rPr>
              <a:t>）需要适合于数学计算机分析设计的理论和数学模型：</a:t>
            </a:r>
            <a:r>
              <a:rPr lang="zh-CN" altLang="en-US" sz="2800" dirty="0">
                <a:solidFill>
                  <a:srgbClr val="0000FF"/>
                </a:solidFill>
                <a:latin typeface="宋体" panose="02010600030101010101" pitchFamily="2" charset="-122"/>
                <a:ea typeface="宋体" panose="02010600030101010101" pitchFamily="2" charset="-122"/>
              </a:rPr>
              <a:t>现代控制理论</a:t>
            </a:r>
            <a:r>
              <a:rPr lang="en-US" altLang="zh-CN" sz="2800" dirty="0">
                <a:solidFill>
                  <a:sysClr val="windowText" lastClr="000000"/>
                </a:solidFill>
                <a:latin typeface="宋体" panose="02010600030101010101" pitchFamily="2" charset="-122"/>
                <a:ea typeface="宋体" panose="02010600030101010101" pitchFamily="2" charset="-122"/>
              </a:rPr>
              <a:t>+</a:t>
            </a:r>
            <a:r>
              <a:rPr lang="zh-CN" altLang="en-US" sz="2800" dirty="0">
                <a:solidFill>
                  <a:srgbClr val="0000FF"/>
                </a:solidFill>
                <a:latin typeface="宋体" panose="02010600030101010101" pitchFamily="2" charset="-122"/>
                <a:ea typeface="宋体" panose="02010600030101010101" pitchFamily="2" charset="-122"/>
              </a:rPr>
              <a:t>状态方程</a:t>
            </a:r>
            <a:r>
              <a:rPr lang="zh-CN" altLang="en-US" sz="2800" dirty="0">
                <a:solidFill>
                  <a:sysClr val="windowText" lastClr="000000"/>
                </a:solidFill>
                <a:latin typeface="宋体" panose="02010600030101010101" pitchFamily="2" charset="-122"/>
                <a:ea typeface="宋体" panose="02010600030101010101" pitchFamily="2" charset="-122"/>
              </a:rPr>
              <a:t>。</a:t>
            </a:r>
            <a:endParaRPr lang="en-US" altLang="zh-CN" sz="2400"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1958"/>
            <a:ext cx="725636" cy="72563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0657" y="14577"/>
            <a:ext cx="725636" cy="725636"/>
          </a:xfrm>
          <a:prstGeom prst="rect">
            <a:avLst/>
          </a:prstGeom>
        </p:spPr>
      </p:pic>
      <p:graphicFrame>
        <p:nvGraphicFramePr>
          <p:cNvPr id="5" name="对象 4"/>
          <p:cNvGraphicFramePr>
            <a:graphicFrameLocks noChangeAspect="1"/>
          </p:cNvGraphicFramePr>
          <p:nvPr/>
        </p:nvGraphicFramePr>
        <p:xfrm>
          <a:off x="2527152" y="497044"/>
          <a:ext cx="4112572" cy="2352990"/>
        </p:xfrm>
        <a:graphic>
          <a:graphicData uri="http://schemas.openxmlformats.org/presentationml/2006/ole">
            <mc:AlternateContent xmlns:mc="http://schemas.openxmlformats.org/markup-compatibility/2006">
              <mc:Choice xmlns:v="urn:schemas-microsoft-com:vml" Requires="v">
                <p:oleObj spid="_x0000_s13317" name="Equation" r:id="rId5" imgW="57607200" imgH="33832800" progId="Equation.DSMT4">
                  <p:embed/>
                </p:oleObj>
              </mc:Choice>
              <mc:Fallback>
                <p:oleObj name="Equation" r:id="rId5" imgW="57607200" imgH="33832800" progId="Equation.DSMT4">
                  <p:embed/>
                  <p:pic>
                    <p:nvPicPr>
                      <p:cNvPr id="0" name="对象 4"/>
                      <p:cNvPicPr/>
                      <p:nvPr/>
                    </p:nvPicPr>
                    <p:blipFill>
                      <a:blip r:embed="rId6"/>
                      <a:stretch>
                        <a:fillRect/>
                      </a:stretch>
                    </p:blipFill>
                    <p:spPr>
                      <a:xfrm>
                        <a:off x="2527152" y="497044"/>
                        <a:ext cx="4112572" cy="2352990"/>
                      </a:xfrm>
                      <a:prstGeom prst="rect">
                        <a:avLst/>
                      </a:prstGeom>
                    </p:spPr>
                  </p:pic>
                </p:oleObj>
              </mc:Fallback>
            </mc:AlternateContent>
          </a:graphicData>
        </a:graphic>
      </p:graphicFrame>
      <p:sp>
        <p:nvSpPr>
          <p:cNvPr id="10" name="矩形 9"/>
          <p:cNvSpPr/>
          <p:nvPr/>
        </p:nvSpPr>
        <p:spPr>
          <a:xfrm>
            <a:off x="130381" y="2787774"/>
            <a:ext cx="8906115" cy="2462213"/>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    分析上式可知，上述一阶微分方程组中，包含输入函数及其各阶导数项。假如输入函数是一个阶跃函数，其一阶导数项</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便是一个</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脉冲函数，而其一阶以上导数项</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便是高阶脉冲函数，则由上述方程组表示的系统状态轨迹将产生无穷大的跳跃。</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2411760" y="3824411"/>
          <a:ext cx="276225" cy="388937"/>
        </p:xfrm>
        <a:graphic>
          <a:graphicData uri="http://schemas.openxmlformats.org/presentationml/2006/ole">
            <mc:AlternateContent xmlns:mc="http://schemas.openxmlformats.org/markup-compatibility/2006">
              <mc:Choice xmlns:v="urn:schemas-microsoft-com:vml" Requires="v">
                <p:oleObj spid="_x0000_s13318" name="Equation" r:id="rId7" imgW="3048000" imgH="4267200" progId="Equation.DSMT4">
                  <p:embed/>
                </p:oleObj>
              </mc:Choice>
              <mc:Fallback>
                <p:oleObj name="Equation" r:id="rId7" imgW="3048000" imgH="4267200" progId="Equation.DSMT4">
                  <p:embed/>
                  <p:pic>
                    <p:nvPicPr>
                      <p:cNvPr id="0" name="图片 112461"/>
                      <p:cNvPicPr/>
                      <p:nvPr/>
                    </p:nvPicPr>
                    <p:blipFill>
                      <a:blip r:embed="rId8"/>
                      <a:stretch>
                        <a:fillRect/>
                      </a:stretch>
                    </p:blipFill>
                    <p:spPr>
                      <a:xfrm>
                        <a:off x="2411760" y="3824411"/>
                        <a:ext cx="276225" cy="388937"/>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4167420" y="3799579"/>
          <a:ext cx="282857" cy="360000"/>
        </p:xfrm>
        <a:graphic>
          <a:graphicData uri="http://schemas.openxmlformats.org/presentationml/2006/ole">
            <mc:AlternateContent xmlns:mc="http://schemas.openxmlformats.org/markup-compatibility/2006">
              <mc:Choice xmlns:v="urn:schemas-microsoft-com:vml" Requires="v">
                <p:oleObj spid="_x0000_s13319" name="Equation" r:id="rId9" imgW="3352800" imgH="4267200" progId="Equation.DSMT4">
                  <p:embed/>
                </p:oleObj>
              </mc:Choice>
              <mc:Fallback>
                <p:oleObj name="Equation" r:id="rId9" imgW="3352800" imgH="4267200" progId="Equation.DSMT4">
                  <p:embed/>
                  <p:pic>
                    <p:nvPicPr>
                      <p:cNvPr id="0" name="图片 112462"/>
                      <p:cNvPicPr/>
                      <p:nvPr/>
                    </p:nvPicPr>
                    <p:blipFill>
                      <a:blip r:embed="rId10"/>
                      <a:stretch>
                        <a:fillRect/>
                      </a:stretch>
                    </p:blipFill>
                    <p:spPr>
                      <a:xfrm>
                        <a:off x="4167420" y="3799579"/>
                        <a:ext cx="282857" cy="3600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954984" y="4213348"/>
          <a:ext cx="1890000" cy="450000"/>
        </p:xfrm>
        <a:graphic>
          <a:graphicData uri="http://schemas.openxmlformats.org/presentationml/2006/ole">
            <mc:AlternateContent xmlns:mc="http://schemas.openxmlformats.org/markup-compatibility/2006">
              <mc:Choice xmlns:v="urn:schemas-microsoft-com:vml" Requires="v">
                <p:oleObj spid="_x0000_s13320" name="Equation" r:id="rId11" imgW="25603200" imgH="6096000" progId="Equation.DSMT4">
                  <p:embed/>
                </p:oleObj>
              </mc:Choice>
              <mc:Fallback>
                <p:oleObj name="Equation" r:id="rId11" imgW="25603200" imgH="6096000" progId="Equation.DSMT4">
                  <p:embed/>
                  <p:pic>
                    <p:nvPicPr>
                      <p:cNvPr id="0" name="图片 112463"/>
                      <p:cNvPicPr/>
                      <p:nvPr/>
                    </p:nvPicPr>
                    <p:blipFill>
                      <a:blip r:embed="rId12"/>
                      <a:stretch>
                        <a:fillRect/>
                      </a:stretch>
                    </p:blipFill>
                    <p:spPr>
                      <a:xfrm>
                        <a:off x="954984" y="4213348"/>
                        <a:ext cx="1890000" cy="4500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95243" y="825318"/>
            <a:ext cx="8769245" cy="3410164"/>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    因此，即使在已知输入函数</a:t>
            </a:r>
            <a:r>
              <a:rPr lang="en-US" altLang="zh-CN" sz="2800" dirty="0">
                <a:solidFill>
                  <a:sysClr val="windowText" lastClr="000000"/>
                </a:solidFill>
                <a:latin typeface="宋体" panose="02010600030101010101" pitchFamily="2" charset="-122"/>
              </a:rPr>
              <a:t>u</a:t>
            </a:r>
            <a:r>
              <a:rPr lang="zh-CN" altLang="en-US" sz="2800" dirty="0">
                <a:solidFill>
                  <a:sysClr val="windowText" lastClr="000000"/>
                </a:solidFill>
                <a:latin typeface="宋体" panose="02010600030101010101" pitchFamily="2" charset="-122"/>
              </a:rPr>
              <a:t>的作用下，系统状态也不可能由上述状态向量 </a:t>
            </a:r>
            <a:r>
              <a:rPr lang="en-US" altLang="zh-CN" sz="2800" i="1" dirty="0">
                <a:solidFill>
                  <a:sysClr val="windowText" lastClr="000000"/>
                </a:solidFill>
                <a:latin typeface="Times New Roman" panose="02020603050405020304" pitchFamily="18" charset="0"/>
                <a:cs typeface="Times New Roman" panose="02020603050405020304" pitchFamily="18" charset="0"/>
              </a:rPr>
              <a:t>x </a:t>
            </a:r>
            <a:r>
              <a:rPr lang="zh-CN" altLang="en-US" sz="2800" dirty="0">
                <a:solidFill>
                  <a:sysClr val="windowText" lastClr="000000"/>
                </a:solidFill>
                <a:latin typeface="宋体" panose="02010600030101010101" pitchFamily="2" charset="-122"/>
              </a:rPr>
              <a:t>唯一地确定，即在此时可能得不到唯一的解。所以在</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阶线性定常连续系统微分方程中，输入函数含有导数项时，不能直接将系统的输出函数</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及其   各阶导数项作为系统的状态变量。因为这组变量不具备在已知系统输入和初始状态的条件下，完全确定系统的未来运动状态的特性。</a:t>
            </a: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7716" y="0"/>
            <a:ext cx="725636" cy="725636"/>
          </a:xfrm>
          <a:prstGeom prst="rect">
            <a:avLst/>
          </a:prstGeom>
        </p:spPr>
      </p:pic>
      <p:graphicFrame>
        <p:nvGraphicFramePr>
          <p:cNvPr id="2" name="对象 1"/>
          <p:cNvGraphicFramePr>
            <a:graphicFrameLocks noChangeAspect="1"/>
          </p:cNvGraphicFramePr>
          <p:nvPr/>
        </p:nvGraphicFramePr>
        <p:xfrm>
          <a:off x="2420129" y="2670604"/>
          <a:ext cx="477474" cy="504000"/>
        </p:xfrm>
        <a:graphic>
          <a:graphicData uri="http://schemas.openxmlformats.org/presentationml/2006/ole">
            <mc:AlternateContent xmlns:mc="http://schemas.openxmlformats.org/markup-compatibility/2006">
              <mc:Choice xmlns:v="urn:schemas-microsoft-com:vml" Requires="v">
                <p:oleObj spid="_x0000_s14339" name="Equation" r:id="rId5" imgW="5486400" imgH="5791200" progId="Equation.DSMT4">
                  <p:embed/>
                </p:oleObj>
              </mc:Choice>
              <mc:Fallback>
                <p:oleObj name="Equation" r:id="rId5" imgW="5486400" imgH="5791200" progId="Equation.DSMT4">
                  <p:embed/>
                  <p:pic>
                    <p:nvPicPr>
                      <p:cNvPr id="0" name="图片 17314"/>
                      <p:cNvPicPr/>
                      <p:nvPr/>
                    </p:nvPicPr>
                    <p:blipFill>
                      <a:blip r:embed="rId6"/>
                      <a:stretch>
                        <a:fillRect/>
                      </a:stretch>
                    </p:blipFill>
                    <p:spPr>
                      <a:xfrm>
                        <a:off x="2420129" y="2670604"/>
                        <a:ext cx="477474" cy="50400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403648" y="2821190"/>
          <a:ext cx="274638" cy="323850"/>
        </p:xfrm>
        <a:graphic>
          <a:graphicData uri="http://schemas.openxmlformats.org/presentationml/2006/ole">
            <mc:AlternateContent xmlns:mc="http://schemas.openxmlformats.org/markup-compatibility/2006">
              <mc:Choice xmlns:v="urn:schemas-microsoft-com:vml" Requires="v">
                <p:oleObj spid="_x0000_s14340" name="Equation" r:id="rId7" imgW="3352800" imgH="3962400" progId="Equation.DSMT4">
                  <p:embed/>
                </p:oleObj>
              </mc:Choice>
              <mc:Fallback>
                <p:oleObj name="Equation" r:id="rId7" imgW="3352800" imgH="3962400" progId="Equation.DSMT4">
                  <p:embed/>
                  <p:pic>
                    <p:nvPicPr>
                      <p:cNvPr id="0" name="图片 17315"/>
                      <p:cNvPicPr/>
                      <p:nvPr/>
                    </p:nvPicPr>
                    <p:blipFill>
                      <a:blip r:embed="rId8"/>
                      <a:stretch>
                        <a:fillRect/>
                      </a:stretch>
                    </p:blipFill>
                    <p:spPr>
                      <a:xfrm>
                        <a:off x="1403648" y="2821190"/>
                        <a:ext cx="274638" cy="32385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6512"/>
            <a:ext cx="725636" cy="725636"/>
          </a:xfrm>
          <a:prstGeom prst="rect">
            <a:avLst/>
          </a:prstGeom>
        </p:spPr>
      </p:pic>
      <p:graphicFrame>
        <p:nvGraphicFramePr>
          <p:cNvPr id="5" name="对象 4"/>
          <p:cNvGraphicFramePr>
            <a:graphicFrameLocks noChangeAspect="1"/>
          </p:cNvGraphicFramePr>
          <p:nvPr/>
        </p:nvGraphicFramePr>
        <p:xfrm>
          <a:off x="3301506" y="1491630"/>
          <a:ext cx="1806575" cy="1971675"/>
        </p:xfrm>
        <a:graphic>
          <a:graphicData uri="http://schemas.openxmlformats.org/presentationml/2006/ole">
            <mc:AlternateContent xmlns:mc="http://schemas.openxmlformats.org/markup-compatibility/2006">
              <mc:Choice xmlns:v="urn:schemas-microsoft-com:vml" Requires="v">
                <p:oleObj spid="_x0000_s15364" name="Equation" r:id="rId5" imgW="25298400" imgH="28346400" progId="Equation.DSMT4">
                  <p:embed/>
                </p:oleObj>
              </mc:Choice>
              <mc:Fallback>
                <p:oleObj name="Equation" r:id="rId5" imgW="25298400" imgH="28346400" progId="Equation.DSMT4">
                  <p:embed/>
                  <p:pic>
                    <p:nvPicPr>
                      <p:cNvPr id="0" name="对象 4"/>
                      <p:cNvPicPr/>
                      <p:nvPr/>
                    </p:nvPicPr>
                    <p:blipFill>
                      <a:blip r:embed="rId6"/>
                      <a:stretch>
                        <a:fillRect/>
                      </a:stretch>
                    </p:blipFill>
                    <p:spPr>
                      <a:xfrm>
                        <a:off x="3301506" y="1491630"/>
                        <a:ext cx="1806575" cy="1971675"/>
                      </a:xfrm>
                      <a:prstGeom prst="rect">
                        <a:avLst/>
                      </a:prstGeom>
                    </p:spPr>
                  </p:pic>
                </p:oleObj>
              </mc:Fallback>
            </mc:AlternateContent>
          </a:graphicData>
        </a:graphic>
      </p:graphicFrame>
      <p:sp>
        <p:nvSpPr>
          <p:cNvPr id="10" name="矩形 9"/>
          <p:cNvSpPr/>
          <p:nvPr/>
        </p:nvSpPr>
        <p:spPr>
          <a:xfrm>
            <a:off x="130667" y="2791997"/>
            <a:ext cx="8514614" cy="508409"/>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其中：</a:t>
            </a:r>
            <a:endParaRPr lang="en-US" altLang="zh-CN" sz="2800" dirty="0">
              <a:solidFill>
                <a:sysClr val="windowText" lastClr="000000"/>
              </a:solidFill>
              <a:latin typeface="宋体" panose="02010600030101010101" pitchFamily="2" charset="-122"/>
            </a:endParaRPr>
          </a:p>
        </p:txBody>
      </p:sp>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15365" name="Equation" r:id="rId7" imgW="2743200" imgH="4267200" progId="Equation.DSMT4">
                  <p:embed/>
                </p:oleObj>
              </mc:Choice>
              <mc:Fallback>
                <p:oleObj name="Equation" r:id="rId7" imgW="2743200" imgH="4267200" progId="Equation.DSMT4">
                  <p:embed/>
                  <p:pic>
                    <p:nvPicPr>
                      <p:cNvPr id="0" name="对象 4"/>
                      <p:cNvPicPr/>
                      <p:nvPr/>
                    </p:nvPicPr>
                    <p:blipFill>
                      <a:blip r:embed="rId8"/>
                      <a:stretch>
                        <a:fillRect/>
                      </a:stretch>
                    </p:blipFill>
                    <p:spPr>
                      <a:xfrm>
                        <a:off x="3478213" y="3840163"/>
                        <a:ext cx="195262" cy="29686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403722" y="3294656"/>
          <a:ext cx="4344244" cy="1720156"/>
        </p:xfrm>
        <a:graphic>
          <a:graphicData uri="http://schemas.openxmlformats.org/presentationml/2006/ole">
            <mc:AlternateContent xmlns:mc="http://schemas.openxmlformats.org/markup-compatibility/2006">
              <mc:Choice xmlns:v="urn:schemas-microsoft-com:vml" Requires="v">
                <p:oleObj spid="_x0000_s15366" name="Equation" r:id="rId9" imgW="68275200" imgH="27736800" progId="Equation.DSMT4">
                  <p:embed/>
                </p:oleObj>
              </mc:Choice>
              <mc:Fallback>
                <p:oleObj name="Equation" r:id="rId9" imgW="68275200" imgH="27736800" progId="Equation.DSMT4">
                  <p:embed/>
                  <p:pic>
                    <p:nvPicPr>
                      <p:cNvPr id="0" name="对象 4"/>
                      <p:cNvPicPr/>
                      <p:nvPr/>
                    </p:nvPicPr>
                    <p:blipFill>
                      <a:blip r:embed="rId10"/>
                      <a:stretch>
                        <a:fillRect/>
                      </a:stretch>
                    </p:blipFill>
                    <p:spPr>
                      <a:xfrm>
                        <a:off x="1403722" y="3294656"/>
                        <a:ext cx="4344244" cy="1720156"/>
                      </a:xfrm>
                      <a:prstGeom prst="rect">
                        <a:avLst/>
                      </a:prstGeom>
                    </p:spPr>
                  </p:pic>
                </p:oleObj>
              </mc:Fallback>
            </mc:AlternateContent>
          </a:graphicData>
        </a:graphic>
      </p:graphicFrame>
      <p:sp>
        <p:nvSpPr>
          <p:cNvPr id="6" name="矩形 5"/>
          <p:cNvSpPr/>
          <p:nvPr/>
        </p:nvSpPr>
        <p:spPr>
          <a:xfrm>
            <a:off x="195243" y="635365"/>
            <a:ext cx="8665719" cy="98238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a:t>
            </a:r>
            <a:r>
              <a:rPr lang="zh-CN" altLang="en-US" sz="2800" dirty="0">
                <a:solidFill>
                  <a:srgbClr val="0000FF"/>
                </a:solidFill>
                <a:latin typeface="宋体" panose="02010600030101010101" pitchFamily="2" charset="-122"/>
              </a:rPr>
              <a:t>方法一：</a:t>
            </a:r>
            <a:r>
              <a:rPr lang="zh-CN" altLang="en-US" sz="2800" dirty="0">
                <a:solidFill>
                  <a:sysClr val="windowText" lastClr="000000"/>
                </a:solidFill>
                <a:latin typeface="宋体" panose="02010600030101010101" pitchFamily="2" charset="-122"/>
              </a:rPr>
              <a:t>根据选取系统状态变量的原则，一种可能选取系统状态变量的方法是</a:t>
            </a:r>
          </a:p>
        </p:txBody>
      </p:sp>
      <p:sp>
        <p:nvSpPr>
          <p:cNvPr id="17" name="文本框 16"/>
          <p:cNvSpPr txBox="1"/>
          <p:nvPr/>
        </p:nvSpPr>
        <p:spPr>
          <a:xfrm>
            <a:off x="6300192" y="2292801"/>
            <a:ext cx="992579"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1.9</a:t>
            </a:r>
            <a:r>
              <a:rPr lang="zh-CN" altLang="en-US" dirty="0">
                <a:solidFill>
                  <a:sysClr val="windowText" lastClr="00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5" name="对象 4"/>
          <p:cNvGraphicFramePr>
            <a:graphicFrameLocks noChangeAspect="1"/>
          </p:cNvGraphicFramePr>
          <p:nvPr/>
        </p:nvGraphicFramePr>
        <p:xfrm>
          <a:off x="1866139" y="1204411"/>
          <a:ext cx="5021523" cy="2135136"/>
        </p:xfrm>
        <a:graphic>
          <a:graphicData uri="http://schemas.openxmlformats.org/presentationml/2006/ole">
            <mc:AlternateContent xmlns:mc="http://schemas.openxmlformats.org/markup-compatibility/2006">
              <mc:Choice xmlns:v="urn:schemas-microsoft-com:vml" Requires="v">
                <p:oleObj spid="_x0000_s16388" name="Equation" r:id="rId5" imgW="64922400" imgH="28346400" progId="Equation.DSMT4">
                  <p:embed/>
                </p:oleObj>
              </mc:Choice>
              <mc:Fallback>
                <p:oleObj name="Equation" r:id="rId5" imgW="64922400" imgH="28346400" progId="Equation.DSMT4">
                  <p:embed/>
                  <p:pic>
                    <p:nvPicPr>
                      <p:cNvPr id="0" name="对象 4"/>
                      <p:cNvPicPr/>
                      <p:nvPr/>
                    </p:nvPicPr>
                    <p:blipFill>
                      <a:blip r:embed="rId6"/>
                      <a:stretch>
                        <a:fillRect/>
                      </a:stretch>
                    </p:blipFill>
                    <p:spPr>
                      <a:xfrm>
                        <a:off x="1866139" y="1204411"/>
                        <a:ext cx="5021523" cy="2135136"/>
                      </a:xfrm>
                      <a:prstGeom prst="rect">
                        <a:avLst/>
                      </a:prstGeom>
                    </p:spPr>
                  </p:pic>
                </p:oleObj>
              </mc:Fallback>
            </mc:AlternateContent>
          </a:graphicData>
        </a:graphic>
      </p:graphicFrame>
      <p:sp>
        <p:nvSpPr>
          <p:cNvPr id="10" name="矩形 9"/>
          <p:cNvSpPr/>
          <p:nvPr/>
        </p:nvSpPr>
        <p:spPr>
          <a:xfrm>
            <a:off x="377866" y="3417746"/>
            <a:ext cx="7931022" cy="566309"/>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写成矩阵形式为：</a:t>
            </a:r>
            <a:endParaRPr lang="en-US" altLang="zh-CN" sz="2800" dirty="0">
              <a:solidFill>
                <a:sysClr val="windowText" lastClr="000000"/>
              </a:solidFill>
              <a:latin typeface="宋体" panose="02010600030101010101" pitchFamily="2" charset="-122"/>
            </a:endParaRPr>
          </a:p>
        </p:txBody>
      </p:sp>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16389" name="Equation" r:id="rId7" imgW="2743200" imgH="4267200" progId="Equation.DSMT4">
                  <p:embed/>
                </p:oleObj>
              </mc:Choice>
              <mc:Fallback>
                <p:oleObj name="Equation" r:id="rId7" imgW="2743200" imgH="4267200" progId="Equation.DSMT4">
                  <p:embed/>
                  <p:pic>
                    <p:nvPicPr>
                      <p:cNvPr id="0" name="对象 11"/>
                      <p:cNvPicPr/>
                      <p:nvPr/>
                    </p:nvPicPr>
                    <p:blipFill>
                      <a:blip r:embed="rId8"/>
                      <a:stretch>
                        <a:fillRect/>
                      </a:stretch>
                    </p:blipFill>
                    <p:spPr>
                      <a:xfrm>
                        <a:off x="3478213" y="3840163"/>
                        <a:ext cx="195262" cy="29686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3267320" y="4073286"/>
          <a:ext cx="1800200" cy="403535"/>
        </p:xfrm>
        <a:graphic>
          <a:graphicData uri="http://schemas.openxmlformats.org/presentationml/2006/ole">
            <mc:AlternateContent xmlns:mc="http://schemas.openxmlformats.org/markup-compatibility/2006">
              <mc:Choice xmlns:v="urn:schemas-microsoft-com:vml" Requires="v">
                <p:oleObj spid="_x0000_s16390" name="Equation" r:id="rId9" imgW="18592800" imgH="4267200" progId="Equation.DSMT4">
                  <p:embed/>
                </p:oleObj>
              </mc:Choice>
              <mc:Fallback>
                <p:oleObj name="Equation" r:id="rId9" imgW="18592800" imgH="4267200" progId="Equation.DSMT4">
                  <p:embed/>
                  <p:pic>
                    <p:nvPicPr>
                      <p:cNvPr id="0" name="对象 12"/>
                      <p:cNvPicPr/>
                      <p:nvPr/>
                    </p:nvPicPr>
                    <p:blipFill>
                      <a:blip r:embed="rId10"/>
                      <a:stretch>
                        <a:fillRect/>
                      </a:stretch>
                    </p:blipFill>
                    <p:spPr>
                      <a:xfrm>
                        <a:off x="3267320" y="4073286"/>
                        <a:ext cx="1800200" cy="403535"/>
                      </a:xfrm>
                      <a:prstGeom prst="rect">
                        <a:avLst/>
                      </a:prstGeom>
                    </p:spPr>
                  </p:pic>
                </p:oleObj>
              </mc:Fallback>
            </mc:AlternateContent>
          </a:graphicData>
        </a:graphic>
      </p:graphicFrame>
      <p:sp>
        <p:nvSpPr>
          <p:cNvPr id="6" name="矩形 5"/>
          <p:cNvSpPr/>
          <p:nvPr/>
        </p:nvSpPr>
        <p:spPr>
          <a:xfrm>
            <a:off x="244895" y="574129"/>
            <a:ext cx="7919799"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于是可得系统的状态方程为</a:t>
            </a:r>
          </a:p>
        </p:txBody>
      </p:sp>
      <p:sp>
        <p:nvSpPr>
          <p:cNvPr id="14" name="文本框 13"/>
          <p:cNvSpPr txBox="1"/>
          <p:nvPr/>
        </p:nvSpPr>
        <p:spPr>
          <a:xfrm>
            <a:off x="7200892" y="2109949"/>
            <a:ext cx="1198880" cy="398780"/>
          </a:xfrm>
          <a:prstGeom prst="rect">
            <a:avLst/>
          </a:prstGeom>
          <a:noFill/>
        </p:spPr>
        <p:txBody>
          <a:bodyPr wrap="none" rtlCol="0">
            <a:spAutoFit/>
          </a:bodyPr>
          <a:lstStyle/>
          <a:p>
            <a:r>
              <a:rPr lang="zh-CN" altLang="en-US" sz="2000" dirty="0">
                <a:solidFill>
                  <a:sysClr val="windowText" lastClr="000000"/>
                </a:solidFill>
                <a:latin typeface="宋体" panose="02010600030101010101" pitchFamily="2" charset="-122"/>
              </a:rPr>
              <a:t>（</a:t>
            </a:r>
            <a:r>
              <a:rPr lang="en-US" altLang="zh-CN" sz="2000" dirty="0">
                <a:solidFill>
                  <a:sysClr val="windowText" lastClr="000000"/>
                </a:solidFill>
                <a:latin typeface="宋体" panose="02010600030101010101" pitchFamily="2" charset="-122"/>
              </a:rPr>
              <a:t>1.10</a:t>
            </a:r>
            <a:r>
              <a:rPr lang="zh-CN" altLang="en-US" sz="2000" dirty="0">
                <a:solidFill>
                  <a:sysClr val="windowText" lastClr="000000"/>
                </a:solidFill>
                <a:latin typeface="宋体" panose="02010600030101010101" pitchFamily="2" charset="-122"/>
              </a:rPr>
              <a:t>）</a:t>
            </a:r>
          </a:p>
        </p:txBody>
      </p:sp>
      <p:sp>
        <p:nvSpPr>
          <p:cNvPr id="15" name="文本框 14"/>
          <p:cNvSpPr txBox="1"/>
          <p:nvPr/>
        </p:nvSpPr>
        <p:spPr>
          <a:xfrm>
            <a:off x="7200892" y="4107489"/>
            <a:ext cx="1198880" cy="398780"/>
          </a:xfrm>
          <a:prstGeom prst="rect">
            <a:avLst/>
          </a:prstGeom>
          <a:noFill/>
        </p:spPr>
        <p:txBody>
          <a:bodyPr wrap="none" rtlCol="0">
            <a:spAutoFit/>
          </a:bodyPr>
          <a:lstStyle/>
          <a:p>
            <a:r>
              <a:rPr lang="zh-CN" altLang="en-US" sz="2000" dirty="0">
                <a:solidFill>
                  <a:sysClr val="windowText" lastClr="000000"/>
                </a:solidFill>
                <a:latin typeface="宋体" panose="02010600030101010101" pitchFamily="2" charset="-122"/>
              </a:rPr>
              <a:t>（</a:t>
            </a:r>
            <a:r>
              <a:rPr lang="en-US" altLang="zh-CN" sz="2000" dirty="0">
                <a:solidFill>
                  <a:sysClr val="windowText" lastClr="000000"/>
                </a:solidFill>
                <a:latin typeface="宋体" panose="02010600030101010101" pitchFamily="2" charset="-122"/>
              </a:rPr>
              <a:t>1.11</a:t>
            </a:r>
            <a:r>
              <a:rPr lang="zh-CN" altLang="en-US" sz="2000" dirty="0">
                <a:solidFill>
                  <a:sysClr val="windowText" lastClr="00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52806" y="654653"/>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5" name="对象 4"/>
          <p:cNvGraphicFramePr>
            <a:graphicFrameLocks noChangeAspect="1"/>
          </p:cNvGraphicFramePr>
          <p:nvPr/>
        </p:nvGraphicFramePr>
        <p:xfrm>
          <a:off x="533422" y="1082538"/>
          <a:ext cx="7575550" cy="1951037"/>
        </p:xfrm>
        <a:graphic>
          <a:graphicData uri="http://schemas.openxmlformats.org/presentationml/2006/ole">
            <mc:AlternateContent xmlns:mc="http://schemas.openxmlformats.org/markup-compatibility/2006">
              <mc:Choice xmlns:v="urn:schemas-microsoft-com:vml" Requires="v">
                <p:oleObj spid="_x0000_s17413" name="Equation" r:id="rId5" imgW="106070400" imgH="28041600" progId="Equation.DSMT4">
                  <p:embed/>
                </p:oleObj>
              </mc:Choice>
              <mc:Fallback>
                <p:oleObj name="Equation" r:id="rId5" imgW="106070400" imgH="28041600" progId="Equation.DSMT4">
                  <p:embed/>
                  <p:pic>
                    <p:nvPicPr>
                      <p:cNvPr id="0" name="对象 4"/>
                      <p:cNvPicPr/>
                      <p:nvPr/>
                    </p:nvPicPr>
                    <p:blipFill>
                      <a:blip r:embed="rId6"/>
                      <a:stretch>
                        <a:fillRect/>
                      </a:stretch>
                    </p:blipFill>
                    <p:spPr>
                      <a:xfrm>
                        <a:off x="533422" y="1082538"/>
                        <a:ext cx="7575550" cy="1951037"/>
                      </a:xfrm>
                      <a:prstGeom prst="rect">
                        <a:avLst/>
                      </a:prstGeom>
                    </p:spPr>
                  </p:pic>
                </p:oleObj>
              </mc:Fallback>
            </mc:AlternateContent>
          </a:graphicData>
        </a:graphic>
      </p:graphicFrame>
      <p:sp>
        <p:nvSpPr>
          <p:cNvPr id="10" name="矩形 9"/>
          <p:cNvSpPr/>
          <p:nvPr/>
        </p:nvSpPr>
        <p:spPr>
          <a:xfrm>
            <a:off x="63890" y="3001063"/>
            <a:ext cx="8514614" cy="1988237"/>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其输出方程为：</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式中，</a:t>
            </a:r>
            <a:endParaRPr lang="en-US" altLang="zh-CN" sz="2800" dirty="0">
              <a:solidFill>
                <a:sysClr val="windowText" lastClr="000000"/>
              </a:solidFill>
              <a:latin typeface="宋体" panose="02010600030101010101" pitchFamily="2" charset="-122"/>
            </a:endParaRPr>
          </a:p>
        </p:txBody>
      </p:sp>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17414" name="Equation" r:id="rId7" imgW="2743200" imgH="4267200" progId="Equation.DSMT4">
                  <p:embed/>
                </p:oleObj>
              </mc:Choice>
              <mc:Fallback>
                <p:oleObj name="Equation" r:id="rId7" imgW="2743200" imgH="4267200" progId="Equation.DSMT4">
                  <p:embed/>
                  <p:pic>
                    <p:nvPicPr>
                      <p:cNvPr id="0" name="对象 11"/>
                      <p:cNvPicPr/>
                      <p:nvPr/>
                    </p:nvPicPr>
                    <p:blipFill>
                      <a:blip r:embed="rId8"/>
                      <a:stretch>
                        <a:fillRect/>
                      </a:stretch>
                    </p:blipFill>
                    <p:spPr>
                      <a:xfrm>
                        <a:off x="3478213" y="3840163"/>
                        <a:ext cx="195262" cy="29686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2483768" y="3755112"/>
          <a:ext cx="2787911" cy="450000"/>
        </p:xfrm>
        <a:graphic>
          <a:graphicData uri="http://schemas.openxmlformats.org/presentationml/2006/ole">
            <mc:AlternateContent xmlns:mc="http://schemas.openxmlformats.org/markup-compatibility/2006">
              <mc:Choice xmlns:v="urn:schemas-microsoft-com:vml" Requires="v">
                <p:oleObj spid="_x0000_s17415" name="Equation" r:id="rId9" imgW="33223200" imgH="5486400" progId="Equation.DSMT4">
                  <p:embed/>
                </p:oleObj>
              </mc:Choice>
              <mc:Fallback>
                <p:oleObj name="Equation" r:id="rId9" imgW="33223200" imgH="5486400" progId="Equation.DSMT4">
                  <p:embed/>
                  <p:pic>
                    <p:nvPicPr>
                      <p:cNvPr id="0" name="对象 12"/>
                      <p:cNvPicPr/>
                      <p:nvPr/>
                    </p:nvPicPr>
                    <p:blipFill>
                      <a:blip r:embed="rId10"/>
                      <a:stretch>
                        <a:fillRect/>
                      </a:stretch>
                    </p:blipFill>
                    <p:spPr>
                      <a:xfrm>
                        <a:off x="2483768" y="3755112"/>
                        <a:ext cx="2787911" cy="450000"/>
                      </a:xfrm>
                      <a:prstGeom prst="rect">
                        <a:avLst/>
                      </a:prstGeom>
                    </p:spPr>
                  </p:pic>
                </p:oleObj>
              </mc:Fallback>
            </mc:AlternateContent>
          </a:graphicData>
        </a:graphic>
      </p:graphicFrame>
      <p:sp>
        <p:nvSpPr>
          <p:cNvPr id="6" name="矩形 5"/>
          <p:cNvSpPr/>
          <p:nvPr/>
        </p:nvSpPr>
        <p:spPr>
          <a:xfrm>
            <a:off x="244895" y="574129"/>
            <a:ext cx="7919799"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式中：</a:t>
            </a:r>
          </a:p>
        </p:txBody>
      </p:sp>
      <p:sp>
        <p:nvSpPr>
          <p:cNvPr id="14" name="文本框 13"/>
          <p:cNvSpPr txBox="1"/>
          <p:nvPr/>
        </p:nvSpPr>
        <p:spPr>
          <a:xfrm>
            <a:off x="6418182" y="3795446"/>
            <a:ext cx="1198880" cy="398780"/>
          </a:xfrm>
          <a:prstGeom prst="rect">
            <a:avLst/>
          </a:prstGeom>
          <a:noFill/>
        </p:spPr>
        <p:txBody>
          <a:bodyPr wrap="none" rtlCol="0">
            <a:spAutoFit/>
          </a:bodyPr>
          <a:lstStyle/>
          <a:p>
            <a:r>
              <a:rPr lang="zh-CN" altLang="en-US" sz="2000" dirty="0">
                <a:solidFill>
                  <a:sysClr val="windowText" lastClr="000000"/>
                </a:solidFill>
                <a:latin typeface="宋体" panose="02010600030101010101" pitchFamily="2" charset="-122"/>
              </a:rPr>
              <a:t>（</a:t>
            </a:r>
            <a:r>
              <a:rPr lang="en-US" altLang="zh-CN" sz="2000" dirty="0">
                <a:solidFill>
                  <a:sysClr val="windowText" lastClr="000000"/>
                </a:solidFill>
                <a:latin typeface="宋体" panose="02010600030101010101" pitchFamily="2" charset="-122"/>
              </a:rPr>
              <a:t>1.12</a:t>
            </a:r>
            <a:r>
              <a:rPr lang="zh-CN" altLang="en-US" sz="2000" dirty="0">
                <a:solidFill>
                  <a:sysClr val="windowText" lastClr="000000"/>
                </a:solidFill>
                <a:latin typeface="宋体" panose="02010600030101010101" pitchFamily="2" charset="-122"/>
              </a:rPr>
              <a:t>）</a:t>
            </a:r>
          </a:p>
        </p:txBody>
      </p:sp>
      <p:graphicFrame>
        <p:nvGraphicFramePr>
          <p:cNvPr id="15" name="对象 14"/>
          <p:cNvGraphicFramePr>
            <a:graphicFrameLocks noChangeAspect="1"/>
          </p:cNvGraphicFramePr>
          <p:nvPr/>
        </p:nvGraphicFramePr>
        <p:xfrm>
          <a:off x="1259104" y="4516381"/>
          <a:ext cx="2684278" cy="396000"/>
        </p:xfrm>
        <a:graphic>
          <a:graphicData uri="http://schemas.openxmlformats.org/presentationml/2006/ole">
            <mc:AlternateContent xmlns:mc="http://schemas.openxmlformats.org/markup-compatibility/2006">
              <mc:Choice xmlns:v="urn:schemas-microsoft-com:vml" Requires="v">
                <p:oleObj spid="_x0000_s17416" name="Equation" r:id="rId11" imgW="40538400" imgH="6096000" progId="Equation.DSMT4">
                  <p:embed/>
                </p:oleObj>
              </mc:Choice>
              <mc:Fallback>
                <p:oleObj name="Equation" r:id="rId11" imgW="40538400" imgH="6096000" progId="Equation.DSMT4">
                  <p:embed/>
                  <p:pic>
                    <p:nvPicPr>
                      <p:cNvPr id="0" name="对象 12"/>
                      <p:cNvPicPr/>
                      <p:nvPr/>
                    </p:nvPicPr>
                    <p:blipFill>
                      <a:blip r:embed="rId12"/>
                      <a:stretch>
                        <a:fillRect/>
                      </a:stretch>
                    </p:blipFill>
                    <p:spPr>
                      <a:xfrm>
                        <a:off x="1259104" y="4516381"/>
                        <a:ext cx="2684278" cy="3960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18439"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631249" y="529984"/>
            <a:ext cx="7380312" cy="2462213"/>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a:t>
            </a:r>
            <a:r>
              <a:rPr lang="zh-CN" altLang="en-US" sz="2800" b="1" dirty="0">
                <a:solidFill>
                  <a:sysClr val="windowText" lastClr="000000"/>
                </a:solidFill>
                <a:latin typeface="宋体" panose="02010600030101010101" pitchFamily="2" charset="-122"/>
              </a:rPr>
              <a:t>例</a:t>
            </a:r>
            <a:r>
              <a:rPr lang="en-US" altLang="zh-CN" sz="2800" b="1" dirty="0">
                <a:solidFill>
                  <a:sysClr val="windowText" lastClr="000000"/>
                </a:solidFill>
                <a:latin typeface="宋体" panose="02010600030101010101" pitchFamily="2" charset="-122"/>
              </a:rPr>
              <a:t>1.3 </a:t>
            </a:r>
            <a:r>
              <a:rPr lang="zh-CN" altLang="en-US" sz="2800" dirty="0">
                <a:solidFill>
                  <a:sysClr val="windowText" lastClr="000000"/>
                </a:solidFill>
                <a:latin typeface="宋体" panose="02010600030101010101" pitchFamily="2" charset="-122"/>
              </a:rPr>
              <a:t>设控制系统的运动微分方程为</a:t>
            </a: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试列写该系统状态方程及输出方程。</a:t>
            </a:r>
          </a:p>
          <a:p>
            <a:pPr lvl="0">
              <a:lnSpc>
                <a:spcPct val="110000"/>
              </a:lnSpc>
            </a:pPr>
            <a:r>
              <a:rPr lang="zh-CN" altLang="en-US" sz="2800" b="1" dirty="0">
                <a:solidFill>
                  <a:sysClr val="windowText" lastClr="000000"/>
                </a:solidFill>
                <a:latin typeface="宋体" panose="02010600030101010101" pitchFamily="2" charset="-122"/>
              </a:rPr>
              <a:t>    解</a:t>
            </a:r>
            <a:r>
              <a:rPr lang="zh-CN" altLang="en-US" sz="2800" dirty="0">
                <a:solidFill>
                  <a:sysClr val="windowText" lastClr="000000"/>
                </a:solidFill>
                <a:latin typeface="宋体" panose="02010600030101010101" pitchFamily="2" charset="-122"/>
              </a:rPr>
              <a:t> 由系统运动微分方程可知，其</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3121326" y="1101462"/>
          <a:ext cx="2756250" cy="450000"/>
        </p:xfrm>
        <a:graphic>
          <a:graphicData uri="http://schemas.openxmlformats.org/presentationml/2006/ole">
            <mc:AlternateContent xmlns:mc="http://schemas.openxmlformats.org/markup-compatibility/2006">
              <mc:Choice xmlns:v="urn:schemas-microsoft-com:vml" Requires="v">
                <p:oleObj spid="_x0000_s18440" name="Equation" r:id="rId7" imgW="29870400" imgH="4876800" progId="Equation.DSMT4">
                  <p:embed/>
                </p:oleObj>
              </mc:Choice>
              <mc:Fallback>
                <p:oleObj name="Equation" r:id="rId7" imgW="29870400" imgH="4876800" progId="Equation.DSMT4">
                  <p:embed/>
                  <p:pic>
                    <p:nvPicPr>
                      <p:cNvPr id="0" name="图片 143042"/>
                      <p:cNvPicPr/>
                      <p:nvPr/>
                    </p:nvPicPr>
                    <p:blipFill>
                      <a:blip r:embed="rId8"/>
                      <a:stretch>
                        <a:fillRect/>
                      </a:stretch>
                    </p:blipFill>
                    <p:spPr>
                      <a:xfrm>
                        <a:off x="3121326" y="1101462"/>
                        <a:ext cx="2756250" cy="450000"/>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2147401" y="2417565"/>
          <a:ext cx="4571947" cy="450000"/>
        </p:xfrm>
        <a:graphic>
          <a:graphicData uri="http://schemas.openxmlformats.org/presentationml/2006/ole">
            <mc:AlternateContent xmlns:mc="http://schemas.openxmlformats.org/markup-compatibility/2006">
              <mc:Choice xmlns:v="urn:schemas-microsoft-com:vml" Requires="v">
                <p:oleObj spid="_x0000_s18441" name="Equation" r:id="rId9" imgW="55778400" imgH="5486400" progId="Equation.DSMT4">
                  <p:embed/>
                </p:oleObj>
              </mc:Choice>
              <mc:Fallback>
                <p:oleObj name="Equation" r:id="rId9" imgW="55778400" imgH="5486400" progId="Equation.DSMT4">
                  <p:embed/>
                  <p:pic>
                    <p:nvPicPr>
                      <p:cNvPr id="0" name="对象 1"/>
                      <p:cNvPicPr/>
                      <p:nvPr/>
                    </p:nvPicPr>
                    <p:blipFill>
                      <a:blip r:embed="rId10"/>
                      <a:stretch>
                        <a:fillRect/>
                      </a:stretch>
                    </p:blipFill>
                    <p:spPr>
                      <a:xfrm>
                        <a:off x="2147401" y="2417565"/>
                        <a:ext cx="4571947" cy="4500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012657" y="3230853"/>
          <a:ext cx="1573815" cy="928809"/>
        </p:xfrm>
        <a:graphic>
          <a:graphicData uri="http://schemas.openxmlformats.org/presentationml/2006/ole">
            <mc:AlternateContent xmlns:mc="http://schemas.openxmlformats.org/markup-compatibility/2006">
              <mc:Choice xmlns:v="urn:schemas-microsoft-com:vml" Requires="v">
                <p:oleObj spid="_x0000_s18442" name="Equation" r:id="rId11" imgW="18592800" imgH="10972800" progId="Equation.DSMT4">
                  <p:embed/>
                </p:oleObj>
              </mc:Choice>
              <mc:Fallback>
                <p:oleObj name="Equation" r:id="rId11" imgW="18592800" imgH="10972800" progId="Equation.DSMT4">
                  <p:embed/>
                  <p:pic>
                    <p:nvPicPr>
                      <p:cNvPr id="0" name="图片 143044"/>
                      <p:cNvPicPr/>
                      <p:nvPr/>
                    </p:nvPicPr>
                    <p:blipFill>
                      <a:blip r:embed="rId12"/>
                      <a:stretch>
                        <a:fillRect/>
                      </a:stretch>
                    </p:blipFill>
                    <p:spPr>
                      <a:xfrm>
                        <a:off x="4012657" y="3230853"/>
                        <a:ext cx="1573815" cy="928809"/>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1536158" y="4165834"/>
          <a:ext cx="2476500" cy="450850"/>
        </p:xfrm>
        <a:graphic>
          <a:graphicData uri="http://schemas.openxmlformats.org/presentationml/2006/ole">
            <mc:AlternateContent xmlns:mc="http://schemas.openxmlformats.org/markup-compatibility/2006">
              <mc:Choice xmlns:v="urn:schemas-microsoft-com:vml" Requires="v">
                <p:oleObj spid="_x0000_s18443" name="Equation" r:id="rId13" imgW="30175200" imgH="5486400" progId="Equation.DSMT4">
                  <p:embed/>
                </p:oleObj>
              </mc:Choice>
              <mc:Fallback>
                <p:oleObj name="Equation" r:id="rId13" imgW="30175200" imgH="5486400" progId="Equation.DSMT4">
                  <p:embed/>
                  <p:pic>
                    <p:nvPicPr>
                      <p:cNvPr id="0" name="对象 2"/>
                      <p:cNvPicPr/>
                      <p:nvPr/>
                    </p:nvPicPr>
                    <p:blipFill>
                      <a:blip r:embed="rId14"/>
                      <a:stretch>
                        <a:fillRect/>
                      </a:stretch>
                    </p:blipFill>
                    <p:spPr>
                      <a:xfrm>
                        <a:off x="1536158" y="4165834"/>
                        <a:ext cx="2476500" cy="450850"/>
                      </a:xfrm>
                      <a:prstGeom prst="rect">
                        <a:avLst/>
                      </a:prstGeom>
                    </p:spPr>
                  </p:pic>
                </p:oleObj>
              </mc:Fallback>
            </mc:AlternateContent>
          </a:graphicData>
        </a:graphic>
      </p:graphicFrame>
      <p:sp>
        <p:nvSpPr>
          <p:cNvPr id="10" name="文本框 9"/>
          <p:cNvSpPr txBox="1"/>
          <p:nvPr/>
        </p:nvSpPr>
        <p:spPr>
          <a:xfrm>
            <a:off x="1135305" y="2725935"/>
            <a:ext cx="6372200" cy="566309"/>
          </a:xfrm>
          <a:prstGeom prst="rect">
            <a:avLst/>
          </a:prstGeom>
          <a:noFill/>
        </p:spPr>
        <p:txBody>
          <a:bodyPr wrap="square" rtlCol="0">
            <a:spAutoFit/>
          </a:bodyPr>
          <a:lstStyle/>
          <a:p>
            <a:pPr lvl="0">
              <a:lnSpc>
                <a:spcPct val="110000"/>
              </a:lnSpc>
            </a:pPr>
            <a:r>
              <a:rPr lang="zh-CN" altLang="en-US" sz="2800" dirty="0">
                <a:solidFill>
                  <a:sysClr val="windowText" lastClr="000000"/>
                </a:solidFill>
                <a:latin typeface="宋体" panose="02010600030101010101" pitchFamily="2" charset="-122"/>
              </a:rPr>
              <a:t> 根据式（</a:t>
            </a:r>
            <a:r>
              <a:rPr lang="en-US" altLang="zh-CN" sz="2800" dirty="0">
                <a:solidFill>
                  <a:sysClr val="windowText" lastClr="000000"/>
                </a:solidFill>
                <a:latin typeface="宋体" panose="02010600030101010101" pitchFamily="2" charset="-122"/>
              </a:rPr>
              <a:t>1.9</a:t>
            </a:r>
            <a:r>
              <a:rPr lang="zh-CN" altLang="en-US" sz="2800" dirty="0">
                <a:solidFill>
                  <a:sysClr val="windowText" lastClr="000000"/>
                </a:solidFill>
                <a:latin typeface="宋体" panose="02010600030101010101" pitchFamily="2" charset="-122"/>
              </a:rPr>
              <a:t>）选取状态变量式中，       </a:t>
            </a:r>
          </a:p>
        </p:txBody>
      </p:sp>
      <p:sp>
        <p:nvSpPr>
          <p:cNvPr id="18" name="文本框 17"/>
          <p:cNvSpPr txBox="1"/>
          <p:nvPr/>
        </p:nvSpPr>
        <p:spPr>
          <a:xfrm>
            <a:off x="631249" y="4056546"/>
            <a:ext cx="8460432" cy="566309"/>
          </a:xfrm>
          <a:prstGeom prst="rect">
            <a:avLst/>
          </a:prstGeom>
          <a:noFill/>
        </p:spPr>
        <p:txBody>
          <a:bodyPr wrap="square" rtlCol="0">
            <a:spAutoFit/>
          </a:bodyPr>
          <a:lstStyle/>
          <a:p>
            <a:pPr lvl="0">
              <a:lnSpc>
                <a:spcPct val="110000"/>
              </a:lnSpc>
            </a:pPr>
            <a:r>
              <a:rPr lang="zh-CN" altLang="en-US" sz="2800" dirty="0">
                <a:solidFill>
                  <a:sysClr val="windowText" lastClr="000000"/>
                </a:solidFill>
                <a:latin typeface="宋体" panose="02010600030101010101" pitchFamily="2" charset="-122"/>
              </a:rPr>
              <a:t>式中，            。即</a:t>
            </a:r>
          </a:p>
        </p:txBody>
      </p:sp>
      <p:graphicFrame>
        <p:nvGraphicFramePr>
          <p:cNvPr id="21" name="对象 20"/>
          <p:cNvGraphicFramePr>
            <a:graphicFrameLocks noChangeAspect="1"/>
          </p:cNvGraphicFramePr>
          <p:nvPr/>
        </p:nvGraphicFramePr>
        <p:xfrm>
          <a:off x="3433762" y="4622855"/>
          <a:ext cx="2276475" cy="449262"/>
        </p:xfrm>
        <a:graphic>
          <a:graphicData uri="http://schemas.openxmlformats.org/presentationml/2006/ole">
            <mc:AlternateContent xmlns:mc="http://schemas.openxmlformats.org/markup-compatibility/2006">
              <mc:Choice xmlns:v="urn:schemas-microsoft-com:vml" Requires="v">
                <p:oleObj spid="_x0000_s18444" name="Equation" r:id="rId15" imgW="27736800" imgH="5486400" progId="Equation.DSMT4">
                  <p:embed/>
                </p:oleObj>
              </mc:Choice>
              <mc:Fallback>
                <p:oleObj name="Equation" r:id="rId15" imgW="27736800" imgH="5486400" progId="Equation.DSMT4">
                  <p:embed/>
                  <p:pic>
                    <p:nvPicPr>
                      <p:cNvPr id="0" name="对象 2"/>
                      <p:cNvPicPr/>
                      <p:nvPr/>
                    </p:nvPicPr>
                    <p:blipFill>
                      <a:blip r:embed="rId16"/>
                      <a:stretch>
                        <a:fillRect/>
                      </a:stretch>
                    </p:blipFill>
                    <p:spPr>
                      <a:xfrm>
                        <a:off x="3433762" y="4622855"/>
                        <a:ext cx="2276475" cy="44926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5" name="对象 4"/>
          <p:cNvGraphicFramePr>
            <a:graphicFrameLocks noChangeAspect="1"/>
          </p:cNvGraphicFramePr>
          <p:nvPr/>
        </p:nvGraphicFramePr>
        <p:xfrm>
          <a:off x="1464459" y="881858"/>
          <a:ext cx="5433169" cy="432000"/>
        </p:xfrm>
        <a:graphic>
          <a:graphicData uri="http://schemas.openxmlformats.org/presentationml/2006/ole">
            <mc:AlternateContent xmlns:mc="http://schemas.openxmlformats.org/markup-compatibility/2006">
              <mc:Choice xmlns:v="urn:schemas-microsoft-com:vml" Requires="v">
                <p:oleObj spid="_x0000_s19462" name="Equation" r:id="rId5" imgW="67360800" imgH="5486400" progId="Equation.DSMT4">
                  <p:embed/>
                </p:oleObj>
              </mc:Choice>
              <mc:Fallback>
                <p:oleObj name="Equation" r:id="rId5" imgW="67360800" imgH="5486400" progId="Equation.DSMT4">
                  <p:embed/>
                  <p:pic>
                    <p:nvPicPr>
                      <p:cNvPr id="0" name="对象 4"/>
                      <p:cNvPicPr/>
                      <p:nvPr/>
                    </p:nvPicPr>
                    <p:blipFill>
                      <a:blip r:embed="rId6"/>
                      <a:stretch>
                        <a:fillRect/>
                      </a:stretch>
                    </p:blipFill>
                    <p:spPr>
                      <a:xfrm>
                        <a:off x="1464459" y="881858"/>
                        <a:ext cx="5433169" cy="432000"/>
                      </a:xfrm>
                      <a:prstGeom prst="rect">
                        <a:avLst/>
                      </a:prstGeom>
                    </p:spPr>
                  </p:pic>
                </p:oleObj>
              </mc:Fallback>
            </mc:AlternateContent>
          </a:graphicData>
        </a:graphic>
      </p:graphicFrame>
      <p:sp>
        <p:nvSpPr>
          <p:cNvPr id="10" name="矩形 9"/>
          <p:cNvSpPr/>
          <p:nvPr/>
        </p:nvSpPr>
        <p:spPr>
          <a:xfrm>
            <a:off x="282981" y="1299765"/>
            <a:ext cx="8514614" cy="566309"/>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于是根据式（</a:t>
            </a:r>
            <a:r>
              <a:rPr lang="en-US" altLang="zh-CN" sz="2800" dirty="0">
                <a:solidFill>
                  <a:sysClr val="windowText" lastClr="000000"/>
                </a:solidFill>
                <a:latin typeface="宋体" panose="02010600030101010101" pitchFamily="2" charset="-122"/>
              </a:rPr>
              <a:t>1.10</a:t>
            </a:r>
            <a:r>
              <a:rPr lang="zh-CN" altLang="en-US" sz="2800" dirty="0">
                <a:solidFill>
                  <a:sysClr val="windowText" lastClr="000000"/>
                </a:solidFill>
                <a:latin typeface="宋体" panose="02010600030101010101" pitchFamily="2" charset="-122"/>
              </a:rPr>
              <a:t>）可得该系统的状态方程为</a:t>
            </a:r>
            <a:endParaRPr lang="en-US" altLang="zh-CN" sz="2800" dirty="0">
              <a:solidFill>
                <a:sysClr val="windowText" lastClr="000000"/>
              </a:solidFill>
              <a:latin typeface="宋体" panose="02010600030101010101" pitchFamily="2" charset="-122"/>
            </a:endParaRPr>
          </a:p>
        </p:txBody>
      </p:sp>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19463" name="Equation" r:id="rId7" imgW="2743200" imgH="4267200" progId="Equation.DSMT4">
                  <p:embed/>
                </p:oleObj>
              </mc:Choice>
              <mc:Fallback>
                <p:oleObj name="Equation" r:id="rId7" imgW="2743200" imgH="4267200" progId="Equation.DSMT4">
                  <p:embed/>
                  <p:pic>
                    <p:nvPicPr>
                      <p:cNvPr id="0" name="对象 11"/>
                      <p:cNvPicPr/>
                      <p:nvPr/>
                    </p:nvPicPr>
                    <p:blipFill>
                      <a:blip r:embed="rId8"/>
                      <a:stretch>
                        <a:fillRect/>
                      </a:stretch>
                    </p:blipFill>
                    <p:spPr>
                      <a:xfrm>
                        <a:off x="3478213" y="3840163"/>
                        <a:ext cx="195262" cy="29686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2843808" y="1683710"/>
          <a:ext cx="2752112" cy="1328534"/>
        </p:xfrm>
        <a:graphic>
          <a:graphicData uri="http://schemas.openxmlformats.org/presentationml/2006/ole">
            <mc:AlternateContent xmlns:mc="http://schemas.openxmlformats.org/markup-compatibility/2006">
              <mc:Choice xmlns:v="urn:schemas-microsoft-com:vml" Requires="v">
                <p:oleObj spid="_x0000_s19464" name="Equation" r:id="rId9" imgW="33223200" imgH="16459200" progId="Equation.DSMT4">
                  <p:embed/>
                </p:oleObj>
              </mc:Choice>
              <mc:Fallback>
                <p:oleObj name="Equation" r:id="rId9" imgW="33223200" imgH="16459200" progId="Equation.DSMT4">
                  <p:embed/>
                  <p:pic>
                    <p:nvPicPr>
                      <p:cNvPr id="0" name="对象 12"/>
                      <p:cNvPicPr/>
                      <p:nvPr/>
                    </p:nvPicPr>
                    <p:blipFill>
                      <a:blip r:embed="rId10"/>
                      <a:stretch>
                        <a:fillRect/>
                      </a:stretch>
                    </p:blipFill>
                    <p:spPr>
                      <a:xfrm>
                        <a:off x="2843808" y="1683710"/>
                        <a:ext cx="2752112" cy="1328534"/>
                      </a:xfrm>
                      <a:prstGeom prst="rect">
                        <a:avLst/>
                      </a:prstGeom>
                    </p:spPr>
                  </p:pic>
                </p:oleObj>
              </mc:Fallback>
            </mc:AlternateContent>
          </a:graphicData>
        </a:graphic>
      </p:graphicFrame>
      <p:sp>
        <p:nvSpPr>
          <p:cNvPr id="6" name="矩形 5"/>
          <p:cNvSpPr/>
          <p:nvPr/>
        </p:nvSpPr>
        <p:spPr>
          <a:xfrm>
            <a:off x="244895" y="574129"/>
            <a:ext cx="7919799"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又</a:t>
            </a:r>
          </a:p>
        </p:txBody>
      </p:sp>
      <p:sp>
        <p:nvSpPr>
          <p:cNvPr id="7" name="文本框 6"/>
          <p:cNvSpPr txBox="1"/>
          <p:nvPr/>
        </p:nvSpPr>
        <p:spPr>
          <a:xfrm>
            <a:off x="335479" y="2777053"/>
            <a:ext cx="543739" cy="523220"/>
          </a:xfrm>
          <a:prstGeom prst="rect">
            <a:avLst/>
          </a:prstGeom>
          <a:noFill/>
        </p:spPr>
        <p:txBody>
          <a:bodyPr wrap="none" rtlCol="0">
            <a:spAutoFit/>
          </a:bodyPr>
          <a:lstStyle/>
          <a:p>
            <a:r>
              <a:rPr lang="zh-CN" altLang="en-US" sz="2800" dirty="0">
                <a:solidFill>
                  <a:sysClr val="windowText" lastClr="000000"/>
                </a:solidFill>
                <a:latin typeface="宋体" panose="02010600030101010101" pitchFamily="2" charset="-122"/>
              </a:rPr>
              <a:t>或</a:t>
            </a:r>
          </a:p>
        </p:txBody>
      </p:sp>
      <p:graphicFrame>
        <p:nvGraphicFramePr>
          <p:cNvPr id="14" name="对象 13"/>
          <p:cNvGraphicFramePr>
            <a:graphicFrameLocks noChangeAspect="1"/>
          </p:cNvGraphicFramePr>
          <p:nvPr/>
        </p:nvGraphicFramePr>
        <p:xfrm>
          <a:off x="2407595" y="3268987"/>
          <a:ext cx="3594398" cy="875921"/>
        </p:xfrm>
        <a:graphic>
          <a:graphicData uri="http://schemas.openxmlformats.org/presentationml/2006/ole">
            <mc:AlternateContent xmlns:mc="http://schemas.openxmlformats.org/markup-compatibility/2006">
              <mc:Choice xmlns:v="urn:schemas-microsoft-com:vml" Requires="v">
                <p:oleObj spid="_x0000_s19465" name="Equation" r:id="rId11" imgW="46329600" imgH="11582400" progId="Equation.DSMT4">
                  <p:embed/>
                </p:oleObj>
              </mc:Choice>
              <mc:Fallback>
                <p:oleObj name="Equation" r:id="rId11" imgW="46329600" imgH="11582400" progId="Equation.DSMT4">
                  <p:embed/>
                  <p:pic>
                    <p:nvPicPr>
                      <p:cNvPr id="0" name="对象 12"/>
                      <p:cNvPicPr/>
                      <p:nvPr/>
                    </p:nvPicPr>
                    <p:blipFill>
                      <a:blip r:embed="rId12"/>
                      <a:stretch>
                        <a:fillRect/>
                      </a:stretch>
                    </p:blipFill>
                    <p:spPr>
                      <a:xfrm>
                        <a:off x="2407595" y="3268987"/>
                        <a:ext cx="3594398" cy="875921"/>
                      </a:xfrm>
                      <a:prstGeom prst="rect">
                        <a:avLst/>
                      </a:prstGeom>
                    </p:spPr>
                  </p:pic>
                </p:oleObj>
              </mc:Fallback>
            </mc:AlternateContent>
          </a:graphicData>
        </a:graphic>
      </p:graphicFrame>
      <p:sp>
        <p:nvSpPr>
          <p:cNvPr id="15" name="文本框 14"/>
          <p:cNvSpPr txBox="1"/>
          <p:nvPr/>
        </p:nvSpPr>
        <p:spPr>
          <a:xfrm>
            <a:off x="335479" y="4144908"/>
            <a:ext cx="2339102" cy="523220"/>
          </a:xfrm>
          <a:prstGeom prst="rect">
            <a:avLst/>
          </a:prstGeom>
          <a:noFill/>
        </p:spPr>
        <p:txBody>
          <a:bodyPr wrap="none" rtlCol="0">
            <a:spAutoFit/>
          </a:bodyPr>
          <a:lstStyle/>
          <a:p>
            <a:r>
              <a:rPr lang="zh-CN" altLang="en-US" sz="2800" dirty="0">
                <a:solidFill>
                  <a:sysClr val="windowText" lastClr="000000"/>
                </a:solidFill>
                <a:latin typeface="宋体" panose="02010600030101010101" pitchFamily="2" charset="-122"/>
              </a:rPr>
              <a:t>其输出方程为</a:t>
            </a:r>
          </a:p>
        </p:txBody>
      </p:sp>
      <p:graphicFrame>
        <p:nvGraphicFramePr>
          <p:cNvPr id="16" name="对象 15"/>
          <p:cNvGraphicFramePr>
            <a:graphicFrameLocks noChangeAspect="1"/>
          </p:cNvGraphicFramePr>
          <p:nvPr/>
        </p:nvGraphicFramePr>
        <p:xfrm>
          <a:off x="2955363" y="4218948"/>
          <a:ext cx="2424113" cy="935037"/>
        </p:xfrm>
        <a:graphic>
          <a:graphicData uri="http://schemas.openxmlformats.org/presentationml/2006/ole">
            <mc:AlternateContent xmlns:mc="http://schemas.openxmlformats.org/markup-compatibility/2006">
              <mc:Choice xmlns:v="urn:schemas-microsoft-com:vml" Requires="v">
                <p:oleObj spid="_x0000_s19466" name="Equation" r:id="rId13" imgW="29260800" imgH="11582400" progId="Equation.DSMT4">
                  <p:embed/>
                </p:oleObj>
              </mc:Choice>
              <mc:Fallback>
                <p:oleObj name="Equation" r:id="rId13" imgW="29260800" imgH="11582400" progId="Equation.DSMT4">
                  <p:embed/>
                  <p:pic>
                    <p:nvPicPr>
                      <p:cNvPr id="0" name="对象 12"/>
                      <p:cNvPicPr/>
                      <p:nvPr/>
                    </p:nvPicPr>
                    <p:blipFill>
                      <a:blip r:embed="rId14"/>
                      <a:stretch>
                        <a:fillRect/>
                      </a:stretch>
                    </p:blipFill>
                    <p:spPr>
                      <a:xfrm>
                        <a:off x="2955363" y="4218948"/>
                        <a:ext cx="2424113" cy="935037"/>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6512"/>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20483"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238966" y="564898"/>
            <a:ext cx="8725522" cy="3410164"/>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a:t>
            </a:r>
            <a:r>
              <a:rPr lang="zh-CN" altLang="en-US" sz="2800" dirty="0">
                <a:solidFill>
                  <a:srgbClr val="0000FF"/>
                </a:solidFill>
                <a:latin typeface="宋体" panose="02010600030101010101" pitchFamily="2" charset="-122"/>
              </a:rPr>
              <a:t>方法二： </a:t>
            </a:r>
            <a:r>
              <a:rPr lang="zh-CN" altLang="en-US" sz="2800" dirty="0">
                <a:solidFill>
                  <a:sysClr val="windowText" lastClr="000000"/>
                </a:solidFill>
                <a:latin typeface="宋体" panose="02010600030101010101" pitchFamily="2" charset="-122"/>
              </a:rPr>
              <a:t>当</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阶线性定常连续系统运动方程中含有输入函数的导数项时，还可以采用另一种方法求取系统的状态方程和输出方程。</a:t>
            </a:r>
          </a:p>
          <a:p>
            <a:pPr lvl="0">
              <a:lnSpc>
                <a:spcPct val="110000"/>
              </a:lnSpc>
            </a:pPr>
            <a:r>
              <a:rPr lang="zh-CN" altLang="en-US" sz="2800" dirty="0">
                <a:solidFill>
                  <a:sysClr val="windowText" lastClr="000000"/>
                </a:solidFill>
                <a:latin typeface="宋体" panose="02010600030101010101" pitchFamily="2" charset="-122"/>
              </a:rPr>
              <a:t>    设</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阶线性系统由下列微分方程描述</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    通过拉普拉斯变换，可作出如图</a:t>
            </a:r>
            <a:r>
              <a:rPr lang="en-US" altLang="zh-CN" sz="2800" dirty="0">
                <a:solidFill>
                  <a:sysClr val="windowText" lastClr="000000"/>
                </a:solidFill>
                <a:latin typeface="宋体" panose="02010600030101010101" pitchFamily="2" charset="-122"/>
              </a:rPr>
              <a:t>1.2</a:t>
            </a:r>
            <a:r>
              <a:rPr lang="zh-CN" altLang="en-US" sz="2800" dirty="0">
                <a:solidFill>
                  <a:sysClr val="windowText" lastClr="000000"/>
                </a:solidFill>
                <a:latin typeface="宋体" panose="02010600030101010101" pitchFamily="2" charset="-122"/>
              </a:rPr>
              <a:t>所示的系统方框图。</a:t>
            </a:r>
          </a:p>
        </p:txBody>
      </p:sp>
      <p:graphicFrame>
        <p:nvGraphicFramePr>
          <p:cNvPr id="3" name="对象 2"/>
          <p:cNvGraphicFramePr>
            <a:graphicFrameLocks noChangeAspect="1"/>
          </p:cNvGraphicFramePr>
          <p:nvPr/>
        </p:nvGraphicFramePr>
        <p:xfrm>
          <a:off x="705372" y="2442557"/>
          <a:ext cx="7942909" cy="540000"/>
        </p:xfrm>
        <a:graphic>
          <a:graphicData uri="http://schemas.openxmlformats.org/presentationml/2006/ole">
            <mc:AlternateContent xmlns:mc="http://schemas.openxmlformats.org/markup-compatibility/2006">
              <mc:Choice xmlns:v="urn:schemas-microsoft-com:vml" Requires="v">
                <p:oleObj spid="_x0000_s20484" name="Equation" r:id="rId7" imgW="10287000" imgH="711200" progId="Equation.DSMT4">
                  <p:embed/>
                </p:oleObj>
              </mc:Choice>
              <mc:Fallback>
                <p:oleObj name="Equation" r:id="rId7" imgW="10287000" imgH="711200" progId="Equation.DSMT4">
                  <p:embed/>
                  <p:pic>
                    <p:nvPicPr>
                      <p:cNvPr id="0" name="图片 23455"/>
                      <p:cNvPicPr/>
                      <p:nvPr/>
                    </p:nvPicPr>
                    <p:blipFill>
                      <a:blip r:embed="rId8"/>
                      <a:stretch>
                        <a:fillRect/>
                      </a:stretch>
                    </p:blipFill>
                    <p:spPr>
                      <a:xfrm>
                        <a:off x="705372" y="2442557"/>
                        <a:ext cx="7942909" cy="540000"/>
                      </a:xfrm>
                      <a:prstGeom prst="rect">
                        <a:avLst/>
                      </a:prstGeom>
                    </p:spPr>
                  </p:pic>
                </p:oleObj>
              </mc:Fallback>
            </mc:AlternateContent>
          </a:graphicData>
        </a:graphic>
      </p:graphicFrame>
      <p:pic>
        <p:nvPicPr>
          <p:cNvPr id="5" name="图片 4"/>
          <p:cNvPicPr>
            <a:picLocks noChangeAspect="1"/>
          </p:cNvPicPr>
          <p:nvPr/>
        </p:nvPicPr>
        <p:blipFill>
          <a:blip r:embed="rId9"/>
          <a:stretch>
            <a:fillRect/>
          </a:stretch>
        </p:blipFill>
        <p:spPr>
          <a:xfrm>
            <a:off x="2699792" y="3435846"/>
            <a:ext cx="4482049" cy="1515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21507"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244895" y="574129"/>
            <a:ext cx="8647584" cy="2936188"/>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经等效变换可得如图</a:t>
            </a:r>
            <a:r>
              <a:rPr lang="en-US" altLang="zh-CN" sz="2800" dirty="0">
                <a:solidFill>
                  <a:sysClr val="windowText" lastClr="000000"/>
                </a:solidFill>
                <a:latin typeface="宋体" panose="02010600030101010101" pitchFamily="2" charset="-122"/>
              </a:rPr>
              <a:t>1.3</a:t>
            </a:r>
            <a:r>
              <a:rPr lang="zh-CN" altLang="en-US" sz="2800" dirty="0">
                <a:solidFill>
                  <a:sysClr val="windowText" lastClr="000000"/>
                </a:solidFill>
                <a:latin typeface="宋体" panose="02010600030101010101" pitchFamily="2" charset="-122"/>
              </a:rPr>
              <a:t>所示的系统方框图。</a:t>
            </a: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    引进中间变量</a:t>
            </a:r>
            <a:r>
              <a:rPr lang="en-US" altLang="zh-CN" sz="2800" dirty="0">
                <a:solidFill>
                  <a:sysClr val="windowText" lastClr="000000"/>
                </a:solidFill>
                <a:latin typeface="宋体" panose="02010600030101010101" pitchFamily="2" charset="-122"/>
              </a:rPr>
              <a:t>z</a:t>
            </a:r>
            <a:r>
              <a:rPr lang="zh-CN" altLang="en-US" sz="2800" dirty="0">
                <a:solidFill>
                  <a:sysClr val="windowText" lastClr="000000"/>
                </a:solidFill>
                <a:latin typeface="宋体" panose="02010600030101010101" pitchFamily="2" charset="-122"/>
              </a:rPr>
              <a:t>之后，经拉普拉斯反变换，其微分方程为</a:t>
            </a:r>
            <a:endParaRPr lang="en-US" altLang="zh-CN" sz="2800" dirty="0">
              <a:solidFill>
                <a:sysClr val="windowText" lastClr="000000"/>
              </a:solidFill>
              <a:latin typeface="宋体" panose="02010600030101010101" pitchFamily="2" charset="-122"/>
            </a:endParaRPr>
          </a:p>
        </p:txBody>
      </p:sp>
      <p:pic>
        <p:nvPicPr>
          <p:cNvPr id="3" name="图片 2"/>
          <p:cNvPicPr>
            <a:picLocks noChangeAspect="1"/>
          </p:cNvPicPr>
          <p:nvPr/>
        </p:nvPicPr>
        <p:blipFill>
          <a:blip r:embed="rId7"/>
          <a:stretch>
            <a:fillRect/>
          </a:stretch>
        </p:blipFill>
        <p:spPr>
          <a:xfrm>
            <a:off x="1259979" y="1114497"/>
            <a:ext cx="6336704" cy="1178547"/>
          </a:xfrm>
          <a:prstGeom prst="rect">
            <a:avLst/>
          </a:prstGeom>
        </p:spPr>
      </p:pic>
      <p:graphicFrame>
        <p:nvGraphicFramePr>
          <p:cNvPr id="4" name="对象 3"/>
          <p:cNvGraphicFramePr>
            <a:graphicFrameLocks noChangeAspect="1"/>
          </p:cNvGraphicFramePr>
          <p:nvPr/>
        </p:nvGraphicFramePr>
        <p:xfrm>
          <a:off x="2355850" y="3122613"/>
          <a:ext cx="4144963" cy="947737"/>
        </p:xfrm>
        <a:graphic>
          <a:graphicData uri="http://schemas.openxmlformats.org/presentationml/2006/ole">
            <mc:AlternateContent xmlns:mc="http://schemas.openxmlformats.org/markup-compatibility/2006">
              <mc:Choice xmlns:v="urn:schemas-microsoft-com:vml" Requires="v">
                <p:oleObj spid="_x0000_s21508" name="Equation" r:id="rId8" imgW="53340000" imgH="12192000" progId="Equation.DSMT4">
                  <p:embed/>
                </p:oleObj>
              </mc:Choice>
              <mc:Fallback>
                <p:oleObj name="Equation" r:id="rId8" imgW="53340000" imgH="12192000" progId="Equation.DSMT4">
                  <p:embed/>
                  <p:pic>
                    <p:nvPicPr>
                      <p:cNvPr id="0" name="图片 24480"/>
                      <p:cNvPicPr/>
                      <p:nvPr/>
                    </p:nvPicPr>
                    <p:blipFill>
                      <a:blip r:embed="rId9"/>
                      <a:stretch>
                        <a:fillRect/>
                      </a:stretch>
                    </p:blipFill>
                    <p:spPr>
                      <a:xfrm>
                        <a:off x="2355850" y="3122613"/>
                        <a:ext cx="4144963" cy="947737"/>
                      </a:xfrm>
                      <a:prstGeom prst="rect">
                        <a:avLst/>
                      </a:prstGeom>
                    </p:spPr>
                  </p:pic>
                </p:oleObj>
              </mc:Fallback>
            </mc:AlternateContent>
          </a:graphicData>
        </a:graphic>
      </p:graphicFrame>
      <p:sp>
        <p:nvSpPr>
          <p:cNvPr id="15" name="文本框 14"/>
          <p:cNvSpPr txBox="1"/>
          <p:nvPr/>
        </p:nvSpPr>
        <p:spPr>
          <a:xfrm>
            <a:off x="7081086" y="3411815"/>
            <a:ext cx="1402080" cy="460375"/>
          </a:xfrm>
          <a:prstGeom prst="rect">
            <a:avLst/>
          </a:prstGeom>
          <a:noFill/>
        </p:spPr>
        <p:txBody>
          <a:bodyPr wrap="none" rtlCol="0">
            <a:spAutoFit/>
          </a:bodyPr>
          <a:lstStyle/>
          <a:p>
            <a:r>
              <a:rPr lang="zh-CN" altLang="en-US" sz="2400" dirty="0">
                <a:solidFill>
                  <a:sysClr val="windowText" lastClr="000000"/>
                </a:solidFill>
                <a:latin typeface="宋体" panose="02010600030101010101" pitchFamily="2" charset="-122"/>
              </a:rPr>
              <a:t>（</a:t>
            </a:r>
            <a:r>
              <a:rPr lang="en-US" altLang="zh-CN" sz="2400" dirty="0">
                <a:solidFill>
                  <a:sysClr val="windowText" lastClr="000000"/>
                </a:solidFill>
                <a:latin typeface="宋体" panose="02010600030101010101" pitchFamily="2" charset="-122"/>
              </a:rPr>
              <a:t>1.13</a:t>
            </a:r>
            <a:r>
              <a:rPr lang="zh-CN" altLang="en-US" sz="2400" dirty="0">
                <a:solidFill>
                  <a:sysClr val="windowText" lastClr="000000"/>
                </a:solidFill>
                <a:latin typeface="宋体" panose="02010600030101010101" pitchFamily="2" charset="-122"/>
              </a:rPr>
              <a:t>）</a:t>
            </a:r>
          </a:p>
        </p:txBody>
      </p:sp>
      <p:sp>
        <p:nvSpPr>
          <p:cNvPr id="7" name="文本框 6"/>
          <p:cNvSpPr txBox="1"/>
          <p:nvPr/>
        </p:nvSpPr>
        <p:spPr>
          <a:xfrm>
            <a:off x="244894" y="4122569"/>
            <a:ext cx="8647585" cy="1040285"/>
          </a:xfrm>
          <a:prstGeom prst="rect">
            <a:avLst/>
          </a:prstGeom>
          <a:noFill/>
        </p:spPr>
        <p:txBody>
          <a:bodyPr wrap="square" rtlCol="0">
            <a:spAutoFit/>
          </a:bodyPr>
          <a:lstStyle/>
          <a:p>
            <a:pPr lvl="0">
              <a:lnSpc>
                <a:spcPct val="110000"/>
              </a:lnSpc>
            </a:pPr>
            <a:r>
              <a:rPr lang="zh-CN" altLang="en-US" sz="2800" dirty="0">
                <a:solidFill>
                  <a:sysClr val="windowText" lastClr="000000"/>
                </a:solidFill>
                <a:latin typeface="宋体" panose="02010600030101010101" pitchFamily="2" charset="-122"/>
              </a:rPr>
              <a:t>对于式（</a:t>
            </a:r>
            <a:r>
              <a:rPr lang="en-US" altLang="zh-CN" sz="2800" dirty="0">
                <a:solidFill>
                  <a:sysClr val="windowText" lastClr="000000"/>
                </a:solidFill>
                <a:latin typeface="宋体" panose="02010600030101010101" pitchFamily="2" charset="-122"/>
              </a:rPr>
              <a:t>1.13</a:t>
            </a:r>
            <a:r>
              <a:rPr lang="zh-CN" altLang="en-US" sz="2800" dirty="0">
                <a:solidFill>
                  <a:sysClr val="windowText" lastClr="000000"/>
                </a:solidFill>
                <a:latin typeface="宋体" panose="02010600030101010101" pitchFamily="2" charset="-122"/>
              </a:rPr>
              <a:t>），可以仿照输入函数不含导数项系统的状态变量选取方法选取系统的状态变量，</a:t>
            </a:r>
            <a:endParaRPr lang="en-US" altLang="zh-CN" sz="2800" dirty="0">
              <a:solidFill>
                <a:sysClr val="windowText" lastClr="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22532"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244895" y="574129"/>
            <a:ext cx="7919799"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即</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1427938" y="3060162"/>
          <a:ext cx="5751980" cy="2083338"/>
        </p:xfrm>
        <a:graphic>
          <a:graphicData uri="http://schemas.openxmlformats.org/presentationml/2006/ole">
            <mc:AlternateContent xmlns:mc="http://schemas.openxmlformats.org/markup-compatibility/2006">
              <mc:Choice xmlns:v="urn:schemas-microsoft-com:vml" Requires="v">
                <p:oleObj spid="_x0000_s22533" name="Equation" r:id="rId7" imgW="78028800" imgH="28041600" progId="Equation.DSMT4">
                  <p:embed/>
                </p:oleObj>
              </mc:Choice>
              <mc:Fallback>
                <p:oleObj name="Equation" r:id="rId7" imgW="78028800" imgH="28041600" progId="Equation.DSMT4">
                  <p:embed/>
                  <p:pic>
                    <p:nvPicPr>
                      <p:cNvPr id="0" name="对象 2"/>
                      <p:cNvPicPr/>
                      <p:nvPr/>
                    </p:nvPicPr>
                    <p:blipFill>
                      <a:blip r:embed="rId8"/>
                      <a:stretch>
                        <a:fillRect/>
                      </a:stretch>
                    </p:blipFill>
                    <p:spPr>
                      <a:xfrm>
                        <a:off x="1427938" y="3060162"/>
                        <a:ext cx="5751980" cy="2083338"/>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3652953" y="458925"/>
          <a:ext cx="1398937" cy="2143084"/>
        </p:xfrm>
        <a:graphic>
          <a:graphicData uri="http://schemas.openxmlformats.org/presentationml/2006/ole">
            <mc:AlternateContent xmlns:mc="http://schemas.openxmlformats.org/markup-compatibility/2006">
              <mc:Choice xmlns:v="urn:schemas-microsoft-com:vml" Requires="v">
                <p:oleObj spid="_x0000_s22534" name="Equation" r:id="rId9" imgW="19507200" imgH="29870400" progId="Equation.DSMT4">
                  <p:embed/>
                </p:oleObj>
              </mc:Choice>
              <mc:Fallback>
                <p:oleObj name="Equation" r:id="rId9" imgW="19507200" imgH="29870400" progId="Equation.DSMT4">
                  <p:embed/>
                  <p:pic>
                    <p:nvPicPr>
                      <p:cNvPr id="0" name="对象 2"/>
                      <p:cNvPicPr/>
                      <p:nvPr/>
                    </p:nvPicPr>
                    <p:blipFill>
                      <a:blip r:embed="rId10"/>
                      <a:stretch>
                        <a:fillRect/>
                      </a:stretch>
                    </p:blipFill>
                    <p:spPr>
                      <a:xfrm>
                        <a:off x="3652953" y="458925"/>
                        <a:ext cx="1398937" cy="2143084"/>
                      </a:xfrm>
                      <a:prstGeom prst="rect">
                        <a:avLst/>
                      </a:prstGeom>
                    </p:spPr>
                  </p:pic>
                </p:oleObj>
              </mc:Fallback>
            </mc:AlternateContent>
          </a:graphicData>
        </a:graphic>
      </p:graphicFrame>
      <p:sp>
        <p:nvSpPr>
          <p:cNvPr id="8" name="矩形 7"/>
          <p:cNvSpPr/>
          <p:nvPr/>
        </p:nvSpPr>
        <p:spPr>
          <a:xfrm>
            <a:off x="244895" y="2582026"/>
            <a:ext cx="4134465" cy="523220"/>
          </a:xfrm>
          <a:prstGeom prst="rect">
            <a:avLst/>
          </a:prstGeom>
        </p:spPr>
        <p:txBody>
          <a:bodyPr wrap="none">
            <a:spAutoFit/>
          </a:bodyPr>
          <a:lstStyle/>
          <a:p>
            <a:r>
              <a:rPr lang="zh-CN" altLang="en-US" sz="2800" dirty="0">
                <a:solidFill>
                  <a:sysClr val="windowText" lastClr="000000"/>
                </a:solidFill>
                <a:latin typeface="宋体" panose="02010600030101010101" pitchFamily="2" charset="-122"/>
              </a:rPr>
              <a:t>其相应的系统状态方程为</a:t>
            </a:r>
            <a:endParaRPr lang="zh-CN" altLang="en-US" dirty="0"/>
          </a:p>
        </p:txBody>
      </p:sp>
      <p:sp>
        <p:nvSpPr>
          <p:cNvPr id="17" name="文本框 16"/>
          <p:cNvSpPr txBox="1"/>
          <p:nvPr/>
        </p:nvSpPr>
        <p:spPr>
          <a:xfrm>
            <a:off x="7610696" y="3965654"/>
            <a:ext cx="1402080" cy="460375"/>
          </a:xfrm>
          <a:prstGeom prst="rect">
            <a:avLst/>
          </a:prstGeom>
          <a:noFill/>
        </p:spPr>
        <p:txBody>
          <a:bodyPr wrap="none" rtlCol="0">
            <a:spAutoFit/>
          </a:bodyPr>
          <a:lstStyle/>
          <a:p>
            <a:r>
              <a:rPr lang="zh-CN" altLang="en-US" sz="2400" dirty="0">
                <a:solidFill>
                  <a:sysClr val="windowText" lastClr="000000"/>
                </a:solidFill>
                <a:latin typeface="宋体" panose="02010600030101010101" pitchFamily="2" charset="-122"/>
              </a:rPr>
              <a:t>（</a:t>
            </a:r>
            <a:r>
              <a:rPr lang="en-US" altLang="zh-CN" sz="2400" dirty="0">
                <a:solidFill>
                  <a:sysClr val="windowText" lastClr="000000"/>
                </a:solidFill>
                <a:latin typeface="宋体" panose="02010600030101010101" pitchFamily="2" charset="-122"/>
              </a:rPr>
              <a:t>1.14</a:t>
            </a:r>
            <a:r>
              <a:rPr lang="zh-CN" altLang="en-US" sz="2400" dirty="0">
                <a:solidFill>
                  <a:sysClr val="windowText" lastClr="00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 name="矩形 74"/>
          <p:cNvSpPr/>
          <p:nvPr/>
        </p:nvSpPr>
        <p:spPr>
          <a:xfrm>
            <a:off x="107504" y="987574"/>
            <a:ext cx="8856984" cy="1514261"/>
          </a:xfrm>
          <a:prstGeom prst="rect">
            <a:avLst/>
          </a:prstGeom>
          <a:noFill/>
        </p:spPr>
        <p:txBody>
          <a:bodyPr wrap="square">
            <a:spAutoFit/>
          </a:bodyPr>
          <a:lstStyle/>
          <a:p>
            <a:pPr>
              <a:lnSpc>
                <a:spcPct val="110000"/>
              </a:lnSpc>
            </a:pPr>
            <a:r>
              <a:rPr lang="zh-CN" altLang="en-US" sz="2400" dirty="0">
                <a:solidFill>
                  <a:sysClr val="windowText" lastClr="000000"/>
                </a:solidFill>
                <a:latin typeface="宋体" panose="02010600030101010101" pitchFamily="2" charset="-122"/>
                <a:ea typeface="宋体" panose="02010600030101010101" pitchFamily="2" charset="-122"/>
              </a:rPr>
              <a:t>    </a:t>
            </a:r>
            <a:r>
              <a:rPr lang="zh-CN" altLang="en-US" sz="2800" dirty="0">
                <a:solidFill>
                  <a:sysClr val="windowText" lastClr="000000"/>
                </a:solidFill>
                <a:latin typeface="宋体" panose="02010600030101010101" pitchFamily="2" charset="-122"/>
                <a:ea typeface="宋体" panose="02010600030101010101" pitchFamily="2" charset="-122"/>
              </a:rPr>
              <a:t>本章将详细介绍各种系统，包括</a:t>
            </a:r>
            <a:r>
              <a:rPr lang="zh-CN" altLang="en-US" sz="2800" dirty="0">
                <a:solidFill>
                  <a:srgbClr val="0000FF"/>
                </a:solidFill>
                <a:latin typeface="宋体" panose="02010600030101010101" pitchFamily="2" charset="-122"/>
                <a:ea typeface="宋体" panose="02010600030101010101" pitchFamily="2" charset="-122"/>
              </a:rPr>
              <a:t>线性系统</a:t>
            </a:r>
            <a:r>
              <a:rPr lang="zh-CN" altLang="en-US" sz="2800" dirty="0">
                <a:solidFill>
                  <a:sysClr val="windowText" lastClr="000000"/>
                </a:solidFill>
                <a:latin typeface="宋体" panose="02010600030101010101" pitchFamily="2" charset="-122"/>
                <a:ea typeface="宋体" panose="02010600030101010101" pitchFamily="2" charset="-122"/>
              </a:rPr>
              <a:t>、非线性系统、连续系统、离散系统、定常系统、时变系统等的状态空间表达式。</a:t>
            </a:r>
            <a:endParaRPr lang="en-US" altLang="zh-CN" sz="2800"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0"/>
            <a:ext cx="725636" cy="72563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23556"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244895" y="574129"/>
            <a:ext cx="7919799" cy="5663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相应的输出方程为</a:t>
            </a:r>
          </a:p>
        </p:txBody>
      </p:sp>
      <p:graphicFrame>
        <p:nvGraphicFramePr>
          <p:cNvPr id="3" name="对象 2"/>
          <p:cNvGraphicFramePr>
            <a:graphicFrameLocks noChangeAspect="1"/>
          </p:cNvGraphicFramePr>
          <p:nvPr/>
        </p:nvGraphicFramePr>
        <p:xfrm>
          <a:off x="799156" y="1056688"/>
          <a:ext cx="6275496" cy="1465034"/>
        </p:xfrm>
        <a:graphic>
          <a:graphicData uri="http://schemas.openxmlformats.org/presentationml/2006/ole">
            <mc:AlternateContent xmlns:mc="http://schemas.openxmlformats.org/markup-compatibility/2006">
              <mc:Choice xmlns:v="urn:schemas-microsoft-com:vml" Requires="v">
                <p:oleObj spid="_x0000_s23557" name="Equation" r:id="rId7" imgW="96621600" imgH="22555200" progId="Equation.DSMT4">
                  <p:embed/>
                </p:oleObj>
              </mc:Choice>
              <mc:Fallback>
                <p:oleObj name="Equation" r:id="rId7" imgW="96621600" imgH="22555200" progId="Equation.DSMT4">
                  <p:embed/>
                  <p:pic>
                    <p:nvPicPr>
                      <p:cNvPr id="0" name="对象 2"/>
                      <p:cNvPicPr/>
                      <p:nvPr/>
                    </p:nvPicPr>
                    <p:blipFill>
                      <a:blip r:embed="rId8"/>
                      <a:stretch>
                        <a:fillRect/>
                      </a:stretch>
                    </p:blipFill>
                    <p:spPr>
                      <a:xfrm>
                        <a:off x="799156" y="1056688"/>
                        <a:ext cx="6275496" cy="1465034"/>
                      </a:xfrm>
                      <a:prstGeom prst="rect">
                        <a:avLst/>
                      </a:prstGeom>
                    </p:spPr>
                  </p:pic>
                </p:oleObj>
              </mc:Fallback>
            </mc:AlternateContent>
          </a:graphicData>
        </a:graphic>
      </p:graphicFrame>
      <p:sp>
        <p:nvSpPr>
          <p:cNvPr id="7" name="文本框 6"/>
          <p:cNvSpPr txBox="1"/>
          <p:nvPr/>
        </p:nvSpPr>
        <p:spPr>
          <a:xfrm>
            <a:off x="244895" y="2524616"/>
            <a:ext cx="7825511" cy="508409"/>
          </a:xfrm>
          <a:prstGeom prst="rect">
            <a:avLst/>
          </a:prstGeom>
          <a:noFill/>
        </p:spPr>
        <p:txBody>
          <a:bodyPr wrap="square" rtlCol="0">
            <a:spAutoFit/>
          </a:bodyPr>
          <a:lstStyle/>
          <a:p>
            <a:pPr lvl="0">
              <a:lnSpc>
                <a:spcPct val="110000"/>
              </a:lnSpc>
            </a:pPr>
            <a:r>
              <a:rPr lang="zh-CN" altLang="en-US" sz="2800" dirty="0">
                <a:solidFill>
                  <a:sysClr val="windowText" lastClr="000000"/>
                </a:solidFill>
                <a:latin typeface="宋体" panose="02010600030101010101" pitchFamily="2" charset="-122"/>
              </a:rPr>
              <a:t>若</a:t>
            </a:r>
            <a:r>
              <a:rPr lang="en-US" altLang="zh-CN" sz="2800" dirty="0">
                <a:solidFill>
                  <a:sysClr val="windowText" lastClr="000000"/>
                </a:solidFill>
                <a:latin typeface="宋体" panose="02010600030101010101" pitchFamily="2" charset="-122"/>
              </a:rPr>
              <a:t>b</a:t>
            </a:r>
            <a:r>
              <a:rPr lang="en-US" altLang="zh-CN" sz="2800" baseline="-25000" dirty="0">
                <a:solidFill>
                  <a:sysClr val="windowText" lastClr="000000"/>
                </a:solidFill>
                <a:latin typeface="宋体" panose="02010600030101010101" pitchFamily="2" charset="-122"/>
              </a:rPr>
              <a:t>0</a:t>
            </a:r>
            <a:r>
              <a:rPr lang="en-US" altLang="zh-CN" sz="2800" dirty="0">
                <a:solidFill>
                  <a:sysClr val="windowText" lastClr="000000"/>
                </a:solidFill>
                <a:latin typeface="宋体" panose="02010600030101010101" pitchFamily="2" charset="-122"/>
              </a:rPr>
              <a:t>=0</a:t>
            </a:r>
            <a:r>
              <a:rPr lang="zh-CN" altLang="en-US" sz="2800" dirty="0">
                <a:solidFill>
                  <a:sysClr val="windowText" lastClr="000000"/>
                </a:solidFill>
                <a:latin typeface="宋体" panose="02010600030101010101" pitchFamily="2" charset="-122"/>
              </a:rPr>
              <a:t>，则上述输出方程为</a:t>
            </a:r>
            <a:endParaRPr lang="en-US" altLang="zh-CN" sz="2800" dirty="0">
              <a:solidFill>
                <a:sysClr val="windowText" lastClr="000000"/>
              </a:solidFill>
              <a:latin typeface="宋体" panose="02010600030101010101" pitchFamily="2" charset="-122"/>
            </a:endParaRPr>
          </a:p>
        </p:txBody>
      </p:sp>
      <p:sp>
        <p:nvSpPr>
          <p:cNvPr id="13" name="文本框 12"/>
          <p:cNvSpPr txBox="1"/>
          <p:nvPr/>
        </p:nvSpPr>
        <p:spPr>
          <a:xfrm>
            <a:off x="7518917" y="1610549"/>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1.15</a:t>
            </a:r>
            <a:r>
              <a:rPr lang="zh-CN" altLang="en-US" dirty="0">
                <a:solidFill>
                  <a:sysClr val="windowText" lastClr="000000"/>
                </a:solidFill>
                <a:latin typeface="宋体" panose="02010600030101010101" pitchFamily="2" charset="-122"/>
              </a:rPr>
              <a:t>）</a:t>
            </a:r>
          </a:p>
        </p:txBody>
      </p:sp>
      <p:graphicFrame>
        <p:nvGraphicFramePr>
          <p:cNvPr id="14" name="对象 13"/>
          <p:cNvGraphicFramePr>
            <a:graphicFrameLocks noChangeAspect="1"/>
          </p:cNvGraphicFramePr>
          <p:nvPr/>
        </p:nvGraphicFramePr>
        <p:xfrm>
          <a:off x="2620072" y="2903029"/>
          <a:ext cx="2633663" cy="1465262"/>
        </p:xfrm>
        <a:graphic>
          <a:graphicData uri="http://schemas.openxmlformats.org/presentationml/2006/ole">
            <mc:AlternateContent xmlns:mc="http://schemas.openxmlformats.org/markup-compatibility/2006">
              <mc:Choice xmlns:v="urn:schemas-microsoft-com:vml" Requires="v">
                <p:oleObj spid="_x0000_s23558" name="Equation" r:id="rId9" imgW="40538400" imgH="22555200" progId="Equation.DSMT4">
                  <p:embed/>
                </p:oleObj>
              </mc:Choice>
              <mc:Fallback>
                <p:oleObj name="Equation" r:id="rId9" imgW="40538400" imgH="22555200" progId="Equation.DSMT4">
                  <p:embed/>
                  <p:pic>
                    <p:nvPicPr>
                      <p:cNvPr id="0" name="对象 2"/>
                      <p:cNvPicPr/>
                      <p:nvPr/>
                    </p:nvPicPr>
                    <p:blipFill>
                      <a:blip r:embed="rId10"/>
                      <a:stretch>
                        <a:fillRect/>
                      </a:stretch>
                    </p:blipFill>
                    <p:spPr>
                      <a:xfrm>
                        <a:off x="2620072" y="2903029"/>
                        <a:ext cx="2633663" cy="1465262"/>
                      </a:xfrm>
                      <a:prstGeom prst="rect">
                        <a:avLst/>
                      </a:prstGeom>
                    </p:spPr>
                  </p:pic>
                </p:oleObj>
              </mc:Fallback>
            </mc:AlternateContent>
          </a:graphicData>
        </a:graphic>
      </p:graphicFrame>
      <p:sp>
        <p:nvSpPr>
          <p:cNvPr id="16" name="文本框 15"/>
          <p:cNvSpPr txBox="1"/>
          <p:nvPr/>
        </p:nvSpPr>
        <p:spPr>
          <a:xfrm>
            <a:off x="7610696" y="3448783"/>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1.16</a:t>
            </a:r>
            <a:r>
              <a:rPr lang="zh-CN" altLang="en-US" dirty="0">
                <a:solidFill>
                  <a:sysClr val="windowText" lastClr="00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21896"/>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24578"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95243" y="747532"/>
            <a:ext cx="8769245" cy="2936188"/>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应当指出，对含有输入函数导数项的运动方程可分别应用上述两种方法列写系统状态方程及输出方程，它们在形式上虽有所不同，但当在同一输入函数的作用下，所得的系统输出函数都是完全相同的。</a:t>
            </a:r>
            <a:endParaRPr lang="en-US" altLang="zh-CN" sz="2800" dirty="0">
              <a:solidFill>
                <a:sysClr val="windowText" lastClr="000000"/>
              </a:solidFill>
              <a:latin typeface="宋体" panose="02010600030101010101" pitchFamily="2" charset="-122"/>
            </a:endParaRPr>
          </a:p>
          <a:p>
            <a:pPr lvl="0">
              <a:lnSpc>
                <a:spcPct val="110000"/>
              </a:lnSpc>
            </a:pP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下面仍以例</a:t>
            </a:r>
            <a:r>
              <a:rPr lang="en-US" altLang="zh-CN" sz="2800" dirty="0">
                <a:solidFill>
                  <a:sysClr val="windowText" lastClr="000000"/>
                </a:solidFill>
                <a:latin typeface="宋体" panose="02010600030101010101" pitchFamily="2" charset="-122"/>
              </a:rPr>
              <a:t>1.3</a:t>
            </a:r>
            <a:r>
              <a:rPr lang="zh-CN" altLang="en-US" sz="2800" dirty="0">
                <a:solidFill>
                  <a:sysClr val="windowText" lastClr="000000"/>
                </a:solidFill>
                <a:latin typeface="宋体" panose="02010600030101010101" pitchFamily="2" charset="-122"/>
              </a:rPr>
              <a:t>为例说明利用这种方法列写系统状态方程及输出方程。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1.2.1 </a:t>
            </a:r>
            <a:r>
              <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5" name="矩形 74"/>
          <p:cNvSpPr/>
          <p:nvPr/>
        </p:nvSpPr>
        <p:spPr>
          <a:xfrm>
            <a:off x="339183" y="699542"/>
            <a:ext cx="7656475" cy="3410164"/>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1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1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                                     </a:t>
            </a:r>
            <a:r>
              <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 </a:t>
            </a:r>
          </a:p>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  </a:t>
            </a:r>
            <a:endPar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1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  </a:t>
            </a:r>
            <a:endPar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25606"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0" y="554461"/>
            <a:ext cx="9144000" cy="2462213"/>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    </a:t>
            </a:r>
            <a:r>
              <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例</a:t>
            </a:r>
            <a:r>
              <a:rPr kumimoji="0" lang="en-US" altLang="zh-CN"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1.4 </a:t>
            </a: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设控制系统的运动微分方程为</a:t>
            </a:r>
          </a:p>
          <a:p>
            <a:pPr marL="0" marR="0" lvl="0" indent="0" algn="l" defTabSz="914400" rtl="0" eaLnBrk="1" fontAlgn="auto" latinLnBrk="0" hangingPunct="1">
              <a:lnSpc>
                <a:spcPct val="11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试列写该系统状态方程及输出方程。</a:t>
            </a:r>
          </a:p>
          <a:p>
            <a:pPr lvl="0">
              <a:lnSpc>
                <a:spcPct val="110000"/>
              </a:lnSpc>
            </a:pPr>
            <a:r>
              <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    解</a:t>
            </a: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 </a:t>
            </a:r>
            <a:r>
              <a:rPr lang="zh-CN" altLang="en-US" sz="2800" dirty="0">
                <a:solidFill>
                  <a:sysClr val="windowText" lastClr="000000"/>
                </a:solidFill>
                <a:latin typeface="宋体" panose="02010600030101010101" pitchFamily="2" charset="-122"/>
              </a:rPr>
              <a:t>其将系统微分方程进行拉普拉斯变换，可得系统传递函数</a:t>
            </a:r>
            <a:endPar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p:txBody>
      </p:sp>
      <p:graphicFrame>
        <p:nvGraphicFramePr>
          <p:cNvPr id="3" name="对象 2"/>
          <p:cNvGraphicFramePr>
            <a:graphicFrameLocks noChangeAspect="1"/>
          </p:cNvGraphicFramePr>
          <p:nvPr/>
        </p:nvGraphicFramePr>
        <p:xfrm>
          <a:off x="3121326" y="1101462"/>
          <a:ext cx="2756250" cy="450000"/>
        </p:xfrm>
        <a:graphic>
          <a:graphicData uri="http://schemas.openxmlformats.org/presentationml/2006/ole">
            <mc:AlternateContent xmlns:mc="http://schemas.openxmlformats.org/markup-compatibility/2006">
              <mc:Choice xmlns:v="urn:schemas-microsoft-com:vml" Requires="v">
                <p:oleObj spid="_x0000_s25607" name="Equation" r:id="rId7" imgW="29870400" imgH="4876800" progId="Equation.DSMT4">
                  <p:embed/>
                </p:oleObj>
              </mc:Choice>
              <mc:Fallback>
                <p:oleObj name="Equation" r:id="rId7" imgW="29870400" imgH="4876800" progId="Equation.DSMT4">
                  <p:embed/>
                  <p:pic>
                    <p:nvPicPr>
                      <p:cNvPr id="0" name="对象 1"/>
                      <p:cNvPicPr/>
                      <p:nvPr/>
                    </p:nvPicPr>
                    <p:blipFill>
                      <a:blip r:embed="rId8"/>
                      <a:stretch>
                        <a:fillRect/>
                      </a:stretch>
                    </p:blipFill>
                    <p:spPr>
                      <a:xfrm>
                        <a:off x="3121326" y="1101462"/>
                        <a:ext cx="2756250" cy="4500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757088" y="2558480"/>
          <a:ext cx="1773609" cy="650689"/>
        </p:xfrm>
        <a:graphic>
          <a:graphicData uri="http://schemas.openxmlformats.org/presentationml/2006/ole">
            <mc:AlternateContent xmlns:mc="http://schemas.openxmlformats.org/markup-compatibility/2006">
              <mc:Choice xmlns:v="urn:schemas-microsoft-com:vml" Requires="v">
                <p:oleObj spid="_x0000_s25608" name="Equation" r:id="rId9" imgW="27432000" imgH="10058400" progId="Equation.DSMT4">
                  <p:embed/>
                </p:oleObj>
              </mc:Choice>
              <mc:Fallback>
                <p:oleObj name="Equation" r:id="rId9" imgW="27432000" imgH="10058400" progId="Equation.DSMT4">
                  <p:embed/>
                  <p:pic>
                    <p:nvPicPr>
                      <p:cNvPr id="0" name="对象 2"/>
                      <p:cNvPicPr/>
                      <p:nvPr/>
                    </p:nvPicPr>
                    <p:blipFill>
                      <a:blip r:embed="rId10"/>
                      <a:stretch>
                        <a:fillRect/>
                      </a:stretch>
                    </p:blipFill>
                    <p:spPr>
                      <a:xfrm>
                        <a:off x="3757088" y="2558480"/>
                        <a:ext cx="1773609" cy="650689"/>
                      </a:xfrm>
                      <a:prstGeom prst="rect">
                        <a:avLst/>
                      </a:prstGeom>
                    </p:spPr>
                  </p:pic>
                </p:oleObj>
              </mc:Fallback>
            </mc:AlternateContent>
          </a:graphicData>
        </a:graphic>
      </p:graphicFrame>
      <p:sp>
        <p:nvSpPr>
          <p:cNvPr id="18" name="文本框 17"/>
          <p:cNvSpPr txBox="1"/>
          <p:nvPr/>
        </p:nvSpPr>
        <p:spPr>
          <a:xfrm>
            <a:off x="0" y="3126734"/>
            <a:ext cx="8460432" cy="566309"/>
          </a:xfrm>
          <a:prstGeom prst="rect">
            <a:avLst/>
          </a:prstGeom>
          <a:noFill/>
        </p:spPr>
        <p:txBody>
          <a:bodyPr wrap="square" rtlCol="0">
            <a:spAutoFit/>
          </a:bodyPr>
          <a:lstStyle/>
          <a:p>
            <a:pPr lvl="0">
              <a:lnSpc>
                <a:spcPct val="110000"/>
              </a:lnSpc>
            </a:pPr>
            <a:r>
              <a:rPr lang="zh-CN" altLang="en-US" sz="2800" dirty="0">
                <a:solidFill>
                  <a:sysClr val="windowText" lastClr="000000"/>
                </a:solidFill>
                <a:latin typeface="宋体" panose="02010600030101010101" pitchFamily="2" charset="-122"/>
              </a:rPr>
              <a:t>引进中间变量</a:t>
            </a:r>
            <a:r>
              <a:rPr lang="en-US" altLang="zh-CN" sz="2800" dirty="0">
                <a:solidFill>
                  <a:sysClr val="windowText" lastClr="000000"/>
                </a:solidFill>
                <a:latin typeface="宋体" panose="02010600030101010101" pitchFamily="2" charset="-122"/>
              </a:rPr>
              <a:t>z</a:t>
            </a:r>
            <a:r>
              <a:rPr lang="zh-CN" altLang="en-US" sz="2800" dirty="0">
                <a:solidFill>
                  <a:sysClr val="windowText" lastClr="000000"/>
                </a:solidFill>
                <a:latin typeface="宋体" panose="02010600030101010101" pitchFamily="2" charset="-122"/>
              </a:rPr>
              <a:t>，即</a:t>
            </a:r>
            <a:endPar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p:txBody>
      </p:sp>
      <p:graphicFrame>
        <p:nvGraphicFramePr>
          <p:cNvPr id="20" name="对象 19"/>
          <p:cNvGraphicFramePr>
            <a:graphicFrameLocks noChangeAspect="1"/>
          </p:cNvGraphicFramePr>
          <p:nvPr/>
        </p:nvGraphicFramePr>
        <p:xfrm>
          <a:off x="3598711" y="3418594"/>
          <a:ext cx="2100198" cy="597894"/>
        </p:xfrm>
        <a:graphic>
          <a:graphicData uri="http://schemas.openxmlformats.org/presentationml/2006/ole">
            <mc:AlternateContent xmlns:mc="http://schemas.openxmlformats.org/markup-compatibility/2006">
              <mc:Choice xmlns:v="urn:schemas-microsoft-com:vml" Requires="v">
                <p:oleObj spid="_x0000_s25609" name="Equation" r:id="rId11" imgW="35356800" imgH="10058400" progId="Equation.DSMT4">
                  <p:embed/>
                </p:oleObj>
              </mc:Choice>
              <mc:Fallback>
                <p:oleObj name="Equation" r:id="rId11" imgW="35356800" imgH="10058400" progId="Equation.DSMT4">
                  <p:embed/>
                  <p:pic>
                    <p:nvPicPr>
                      <p:cNvPr id="0" name="对象 2"/>
                      <p:cNvPicPr/>
                      <p:nvPr/>
                    </p:nvPicPr>
                    <p:blipFill>
                      <a:blip r:embed="rId12"/>
                      <a:stretch>
                        <a:fillRect/>
                      </a:stretch>
                    </p:blipFill>
                    <p:spPr>
                      <a:xfrm>
                        <a:off x="3598711" y="3418594"/>
                        <a:ext cx="2100198" cy="597894"/>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3871365" y="4167504"/>
          <a:ext cx="1627527" cy="938906"/>
        </p:xfrm>
        <a:graphic>
          <a:graphicData uri="http://schemas.openxmlformats.org/presentationml/2006/ole">
            <mc:AlternateContent xmlns:mc="http://schemas.openxmlformats.org/markup-compatibility/2006">
              <mc:Choice xmlns:v="urn:schemas-microsoft-com:vml" Requires="v">
                <p:oleObj spid="_x0000_s25610" name="Equation" r:id="rId13" imgW="27432000" imgH="15849600" progId="Equation.DSMT4">
                  <p:embed/>
                </p:oleObj>
              </mc:Choice>
              <mc:Fallback>
                <p:oleObj name="Equation" r:id="rId13" imgW="27432000" imgH="15849600" progId="Equation.DSMT4">
                  <p:embed/>
                  <p:pic>
                    <p:nvPicPr>
                      <p:cNvPr id="0" name="对象 1"/>
                      <p:cNvPicPr/>
                      <p:nvPr/>
                    </p:nvPicPr>
                    <p:blipFill>
                      <a:blip r:embed="rId14"/>
                      <a:stretch>
                        <a:fillRect/>
                      </a:stretch>
                    </p:blipFill>
                    <p:spPr>
                      <a:xfrm>
                        <a:off x="3871365" y="4167504"/>
                        <a:ext cx="1627527" cy="938906"/>
                      </a:xfrm>
                      <a:prstGeom prst="rect">
                        <a:avLst/>
                      </a:prstGeom>
                    </p:spPr>
                  </p:pic>
                </p:oleObj>
              </mc:Fallback>
            </mc:AlternateContent>
          </a:graphicData>
        </a:graphic>
      </p:graphicFrame>
      <p:sp>
        <p:nvSpPr>
          <p:cNvPr id="23" name="文本框 22"/>
          <p:cNvSpPr txBox="1"/>
          <p:nvPr/>
        </p:nvSpPr>
        <p:spPr>
          <a:xfrm>
            <a:off x="-1583" y="3838728"/>
            <a:ext cx="8892480" cy="566309"/>
          </a:xfrm>
          <a:prstGeom prst="rect">
            <a:avLst/>
          </a:prstGeom>
          <a:noFill/>
        </p:spPr>
        <p:txBody>
          <a:bodyPr wrap="square" rtlCol="0">
            <a:spAutoFit/>
          </a:bodyPr>
          <a:lstStyle/>
          <a:p>
            <a:pPr lvl="0">
              <a:lnSpc>
                <a:spcPct val="110000"/>
              </a:lnSpc>
            </a:pPr>
            <a:r>
              <a:rPr lang="zh-CN" altLang="en-US" sz="2800" dirty="0">
                <a:solidFill>
                  <a:sysClr val="windowText" lastClr="000000"/>
                </a:solidFill>
                <a:latin typeface="宋体" panose="02010600030101010101" pitchFamily="2" charset="-122"/>
              </a:rPr>
              <a:t>取</a:t>
            </a:r>
            <a:endPar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26630"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755576" y="602346"/>
            <a:ext cx="7919799" cy="3884140"/>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其微分方程为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选取状态变量           ，则系统状态方程为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其输出方程为</a:t>
            </a:r>
            <a:endParaRPr lang="en-US" altLang="zh-CN" sz="2800" dirty="0">
              <a:solidFill>
                <a:sysClr val="windowText" lastClr="000000"/>
              </a:solidFill>
              <a:latin typeface="宋体" panose="02010600030101010101" pitchFamily="2" charset="-122"/>
            </a:endParaRPr>
          </a:p>
        </p:txBody>
      </p:sp>
      <p:graphicFrame>
        <p:nvGraphicFramePr>
          <p:cNvPr id="5" name="对象 4"/>
          <p:cNvGraphicFramePr>
            <a:graphicFrameLocks noChangeAspect="1"/>
          </p:cNvGraphicFramePr>
          <p:nvPr/>
        </p:nvGraphicFramePr>
        <p:xfrm>
          <a:off x="3534638" y="941490"/>
          <a:ext cx="2094525" cy="989080"/>
        </p:xfrm>
        <a:graphic>
          <a:graphicData uri="http://schemas.openxmlformats.org/presentationml/2006/ole">
            <mc:AlternateContent xmlns:mc="http://schemas.openxmlformats.org/markup-compatibility/2006">
              <mc:Choice xmlns:v="urn:schemas-microsoft-com:vml" Requires="v">
                <p:oleObj spid="_x0000_s26631" name="Equation" r:id="rId7" imgW="21945600" imgH="10363200" progId="Equation.DSMT4">
                  <p:embed/>
                </p:oleObj>
              </mc:Choice>
              <mc:Fallback>
                <p:oleObj name="Equation" r:id="rId7" imgW="21945600" imgH="10363200" progId="Equation.DSMT4">
                  <p:embed/>
                  <p:pic>
                    <p:nvPicPr>
                      <p:cNvPr id="0" name="图片 185482"/>
                      <p:cNvPicPr/>
                      <p:nvPr/>
                    </p:nvPicPr>
                    <p:blipFill>
                      <a:blip r:embed="rId8"/>
                      <a:stretch>
                        <a:fillRect/>
                      </a:stretch>
                    </p:blipFill>
                    <p:spPr>
                      <a:xfrm>
                        <a:off x="3534638" y="941490"/>
                        <a:ext cx="2094525" cy="989080"/>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3059832" y="2028589"/>
          <a:ext cx="1860550" cy="523875"/>
        </p:xfrm>
        <a:graphic>
          <a:graphicData uri="http://schemas.openxmlformats.org/presentationml/2006/ole">
            <mc:AlternateContent xmlns:mc="http://schemas.openxmlformats.org/markup-compatibility/2006">
              <mc:Choice xmlns:v="urn:schemas-microsoft-com:vml" Requires="v">
                <p:oleObj spid="_x0000_s26632" name="Equation" r:id="rId9" imgW="19507200" imgH="5486400" progId="Equation.DSMT4">
                  <p:embed/>
                </p:oleObj>
              </mc:Choice>
              <mc:Fallback>
                <p:oleObj name="Equation" r:id="rId9" imgW="19507200" imgH="5486400" progId="Equation.DSMT4">
                  <p:embed/>
                  <p:pic>
                    <p:nvPicPr>
                      <p:cNvPr id="0" name="对象 4"/>
                      <p:cNvPicPr/>
                      <p:nvPr/>
                    </p:nvPicPr>
                    <p:blipFill>
                      <a:blip r:embed="rId10"/>
                      <a:stretch>
                        <a:fillRect/>
                      </a:stretch>
                    </p:blipFill>
                    <p:spPr>
                      <a:xfrm>
                        <a:off x="3059832" y="2028589"/>
                        <a:ext cx="1860550" cy="523875"/>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2622550" y="2659063"/>
          <a:ext cx="4184650" cy="1089025"/>
        </p:xfrm>
        <a:graphic>
          <a:graphicData uri="http://schemas.openxmlformats.org/presentationml/2006/ole">
            <mc:AlternateContent xmlns:mc="http://schemas.openxmlformats.org/markup-compatibility/2006">
              <mc:Choice xmlns:v="urn:schemas-microsoft-com:vml" Requires="v">
                <p:oleObj spid="_x0000_s26633" name="Equation" r:id="rId11" imgW="44500800" imgH="11582400" progId="Equation.DSMT4">
                  <p:embed/>
                </p:oleObj>
              </mc:Choice>
              <mc:Fallback>
                <p:oleObj name="Equation" r:id="rId11" imgW="44500800" imgH="11582400" progId="Equation.DSMT4">
                  <p:embed/>
                  <p:pic>
                    <p:nvPicPr>
                      <p:cNvPr id="0" name="对象 4"/>
                      <p:cNvPicPr/>
                      <p:nvPr/>
                    </p:nvPicPr>
                    <p:blipFill>
                      <a:blip r:embed="rId12"/>
                      <a:stretch>
                        <a:fillRect/>
                      </a:stretch>
                    </p:blipFill>
                    <p:spPr>
                      <a:xfrm>
                        <a:off x="2622550" y="2659063"/>
                        <a:ext cx="4184650" cy="1089025"/>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2776912" y="4073480"/>
          <a:ext cx="3609975" cy="1106487"/>
        </p:xfrm>
        <a:graphic>
          <a:graphicData uri="http://schemas.openxmlformats.org/presentationml/2006/ole">
            <mc:AlternateContent xmlns:mc="http://schemas.openxmlformats.org/markup-compatibility/2006">
              <mc:Choice xmlns:v="urn:schemas-microsoft-com:vml" Requires="v">
                <p:oleObj spid="_x0000_s26634" name="Equation" r:id="rId13" imgW="37795200" imgH="11582400" progId="Equation.DSMT4">
                  <p:embed/>
                </p:oleObj>
              </mc:Choice>
              <mc:Fallback>
                <p:oleObj name="Equation" r:id="rId13" imgW="37795200" imgH="11582400" progId="Equation.DSMT4">
                  <p:embed/>
                  <p:pic>
                    <p:nvPicPr>
                      <p:cNvPr id="0" name="对象 4"/>
                      <p:cNvPicPr/>
                      <p:nvPr/>
                    </p:nvPicPr>
                    <p:blipFill>
                      <a:blip r:embed="rId14"/>
                      <a:stretch>
                        <a:fillRect/>
                      </a:stretch>
                    </p:blipFill>
                    <p:spPr>
                      <a:xfrm>
                        <a:off x="2776912" y="4073480"/>
                        <a:ext cx="3609975" cy="1106487"/>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27651"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20460" y="935240"/>
            <a:ext cx="8928992" cy="3410164"/>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a:t>
            </a:r>
            <a:r>
              <a:rPr lang="en-US" altLang="zh-CN" sz="2800" b="1" dirty="0">
                <a:solidFill>
                  <a:sysClr val="windowText" lastClr="000000"/>
                </a:solidFill>
                <a:latin typeface="宋体" panose="02010600030101010101" pitchFamily="2" charset="-122"/>
              </a:rPr>
              <a:t>3</a:t>
            </a:r>
            <a:r>
              <a:rPr lang="zh-CN" altLang="en-US" sz="2800" b="1" dirty="0">
                <a:solidFill>
                  <a:sysClr val="windowText" lastClr="000000"/>
                </a:solidFill>
                <a:latin typeface="宋体" panose="02010600030101010101" pitchFamily="2" charset="-122"/>
              </a:rPr>
              <a:t>）多输入多输出线性定常连续系统的状态方程及输出方程</a:t>
            </a:r>
            <a:endParaRPr lang="en-US" altLang="zh-CN" sz="2800" b="1" dirty="0">
              <a:solidFill>
                <a:sysClr val="windowText" lastClr="000000"/>
              </a:solidFill>
              <a:latin typeface="宋体" panose="02010600030101010101" pitchFamily="2" charset="-122"/>
            </a:endParaRPr>
          </a:p>
          <a:p>
            <a:pPr lvl="0">
              <a:lnSpc>
                <a:spcPct val="110000"/>
              </a:lnSpc>
            </a:pP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多输入多输出线性定常连续系统也是一种常见的系统，由微分方程列写多输入多输出系统状态方程的方法与单输入单输出系统状态方程的列写方法基本相同。</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阶多输入多输出线性定常连续系统的状态空间表达式的向量矩阵一般形式为</a:t>
            </a:r>
          </a:p>
        </p:txBody>
      </p:sp>
      <p:graphicFrame>
        <p:nvGraphicFramePr>
          <p:cNvPr id="3" name="对象 2"/>
          <p:cNvGraphicFramePr>
            <a:graphicFrameLocks noChangeAspect="1"/>
          </p:cNvGraphicFramePr>
          <p:nvPr/>
        </p:nvGraphicFramePr>
        <p:xfrm>
          <a:off x="3865169" y="4109706"/>
          <a:ext cx="1664196" cy="912624"/>
        </p:xfrm>
        <a:graphic>
          <a:graphicData uri="http://schemas.openxmlformats.org/presentationml/2006/ole">
            <mc:AlternateContent xmlns:mc="http://schemas.openxmlformats.org/markup-compatibility/2006">
              <mc:Choice xmlns:v="urn:schemas-microsoft-com:vml" Requires="v">
                <p:oleObj spid="_x0000_s27652" name="Equation" r:id="rId7" imgW="18897600" imgH="10363200" progId="Equation.DSMT4">
                  <p:embed/>
                </p:oleObj>
              </mc:Choice>
              <mc:Fallback>
                <p:oleObj name="Equation" r:id="rId7" imgW="18897600" imgH="10363200" progId="Equation.DSMT4">
                  <p:embed/>
                  <p:pic>
                    <p:nvPicPr>
                      <p:cNvPr id="0" name="图片 29557"/>
                      <p:cNvPicPr/>
                      <p:nvPr/>
                    </p:nvPicPr>
                    <p:blipFill>
                      <a:blip r:embed="rId8"/>
                      <a:stretch>
                        <a:fillRect/>
                      </a:stretch>
                    </p:blipFill>
                    <p:spPr>
                      <a:xfrm>
                        <a:off x="3865169" y="4109706"/>
                        <a:ext cx="1664196" cy="912624"/>
                      </a:xfrm>
                      <a:prstGeom prst="rect">
                        <a:avLst/>
                      </a:prstGeom>
                    </p:spPr>
                  </p:pic>
                </p:oleObj>
              </mc:Fallback>
            </mc:AlternateContent>
          </a:graphicData>
        </a:graphic>
      </p:graphicFrame>
      <p:sp>
        <p:nvSpPr>
          <p:cNvPr id="15" name="文本框 14"/>
          <p:cNvSpPr txBox="1"/>
          <p:nvPr/>
        </p:nvSpPr>
        <p:spPr>
          <a:xfrm>
            <a:off x="7308304" y="4109706"/>
            <a:ext cx="1402080" cy="460375"/>
          </a:xfrm>
          <a:prstGeom prst="rect">
            <a:avLst/>
          </a:prstGeom>
          <a:noFill/>
        </p:spPr>
        <p:txBody>
          <a:bodyPr wrap="none" rtlCol="0">
            <a:spAutoFit/>
          </a:bodyPr>
          <a:lstStyle/>
          <a:p>
            <a:r>
              <a:rPr lang="zh-CN" altLang="en-US" sz="2400" dirty="0">
                <a:solidFill>
                  <a:sysClr val="windowText" lastClr="000000"/>
                </a:solidFill>
                <a:latin typeface="宋体" panose="02010600030101010101" pitchFamily="2" charset="-122"/>
              </a:rPr>
              <a:t>（</a:t>
            </a:r>
            <a:r>
              <a:rPr lang="en-US" altLang="zh-CN" sz="2400" dirty="0">
                <a:solidFill>
                  <a:sysClr val="windowText" lastClr="000000"/>
                </a:solidFill>
                <a:latin typeface="宋体" panose="02010600030101010101" pitchFamily="2" charset="-122"/>
              </a:rPr>
              <a:t>1.17</a:t>
            </a:r>
            <a:r>
              <a:rPr lang="zh-CN" altLang="en-US" sz="2400" dirty="0">
                <a:solidFill>
                  <a:sysClr val="windowText" lastClr="000000"/>
                </a:solidFill>
                <a:latin typeface="宋体" panose="02010600030101010101" pitchFamily="2" charset="-122"/>
              </a:rPr>
              <a:t>）</a:t>
            </a:r>
          </a:p>
        </p:txBody>
      </p:sp>
      <p:sp>
        <p:nvSpPr>
          <p:cNvPr id="17" name="文本框 16"/>
          <p:cNvSpPr txBox="1"/>
          <p:nvPr/>
        </p:nvSpPr>
        <p:spPr>
          <a:xfrm>
            <a:off x="7308304" y="4559217"/>
            <a:ext cx="1402080" cy="460375"/>
          </a:xfrm>
          <a:prstGeom prst="rect">
            <a:avLst/>
          </a:prstGeom>
          <a:noFill/>
        </p:spPr>
        <p:txBody>
          <a:bodyPr wrap="none" rtlCol="0">
            <a:spAutoFit/>
          </a:bodyPr>
          <a:lstStyle/>
          <a:p>
            <a:r>
              <a:rPr lang="zh-CN" altLang="en-US" sz="2400" dirty="0">
                <a:solidFill>
                  <a:sysClr val="windowText" lastClr="000000"/>
                </a:solidFill>
                <a:latin typeface="宋体" panose="02010600030101010101" pitchFamily="2" charset="-122"/>
              </a:rPr>
              <a:t>（</a:t>
            </a:r>
            <a:r>
              <a:rPr lang="en-US" altLang="zh-CN" sz="2400" dirty="0">
                <a:solidFill>
                  <a:sysClr val="windowText" lastClr="000000"/>
                </a:solidFill>
                <a:latin typeface="宋体" panose="02010600030101010101" pitchFamily="2" charset="-122"/>
              </a:rPr>
              <a:t>1.18</a:t>
            </a:r>
            <a:r>
              <a:rPr lang="zh-CN" altLang="en-US" sz="2400" dirty="0">
                <a:solidFill>
                  <a:sysClr val="windowText" lastClr="00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28678"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07504" y="584591"/>
            <a:ext cx="8928992"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式中：</a:t>
            </a:r>
          </a:p>
        </p:txBody>
      </p:sp>
      <p:graphicFrame>
        <p:nvGraphicFramePr>
          <p:cNvPr id="3" name="对象 2"/>
          <p:cNvGraphicFramePr>
            <a:graphicFrameLocks noChangeAspect="1"/>
          </p:cNvGraphicFramePr>
          <p:nvPr/>
        </p:nvGraphicFramePr>
        <p:xfrm>
          <a:off x="421655" y="1014920"/>
          <a:ext cx="962159" cy="1620000"/>
        </p:xfrm>
        <a:graphic>
          <a:graphicData uri="http://schemas.openxmlformats.org/presentationml/2006/ole">
            <mc:AlternateContent xmlns:mc="http://schemas.openxmlformats.org/markup-compatibility/2006">
              <mc:Choice xmlns:v="urn:schemas-microsoft-com:vml" Requires="v">
                <p:oleObj spid="_x0000_s28679" name="Equation" r:id="rId7" imgW="13411200" imgH="22555200" progId="Equation.DSMT4">
                  <p:embed/>
                </p:oleObj>
              </mc:Choice>
              <mc:Fallback>
                <p:oleObj name="Equation" r:id="rId7" imgW="13411200" imgH="22555200" progId="Equation.DSMT4">
                  <p:embed/>
                  <p:pic>
                    <p:nvPicPr>
                      <p:cNvPr id="0" name="对象 1"/>
                      <p:cNvPicPr/>
                      <p:nvPr/>
                    </p:nvPicPr>
                    <p:blipFill>
                      <a:blip r:embed="rId8"/>
                      <a:stretch>
                        <a:fillRect/>
                      </a:stretch>
                    </p:blipFill>
                    <p:spPr>
                      <a:xfrm>
                        <a:off x="421655" y="1014920"/>
                        <a:ext cx="962159" cy="162000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538793" y="1072480"/>
          <a:ext cx="962158" cy="1620000"/>
        </p:xfrm>
        <a:graphic>
          <a:graphicData uri="http://schemas.openxmlformats.org/presentationml/2006/ole">
            <mc:AlternateContent xmlns:mc="http://schemas.openxmlformats.org/markup-compatibility/2006">
              <mc:Choice xmlns:v="urn:schemas-microsoft-com:vml" Requires="v">
                <p:oleObj spid="_x0000_s28680" name="Equation" r:id="rId9" imgW="13411200" imgH="22555200" progId="Equation.DSMT4">
                  <p:embed/>
                </p:oleObj>
              </mc:Choice>
              <mc:Fallback>
                <p:oleObj name="Equation" r:id="rId9" imgW="13411200" imgH="22555200" progId="Equation.DSMT4">
                  <p:embed/>
                  <p:pic>
                    <p:nvPicPr>
                      <p:cNvPr id="0" name="对象 1"/>
                      <p:cNvPicPr/>
                      <p:nvPr/>
                    </p:nvPicPr>
                    <p:blipFill>
                      <a:blip r:embed="rId10"/>
                      <a:stretch>
                        <a:fillRect/>
                      </a:stretch>
                    </p:blipFill>
                    <p:spPr>
                      <a:xfrm>
                        <a:off x="4538793" y="1072480"/>
                        <a:ext cx="962158" cy="1620000"/>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441115" y="2595644"/>
          <a:ext cx="951497" cy="1620000"/>
        </p:xfrm>
        <a:graphic>
          <a:graphicData uri="http://schemas.openxmlformats.org/presentationml/2006/ole">
            <mc:AlternateContent xmlns:mc="http://schemas.openxmlformats.org/markup-compatibility/2006">
              <mc:Choice xmlns:v="urn:schemas-microsoft-com:vml" Requires="v">
                <p:oleObj spid="_x0000_s28681" name="Equation" r:id="rId11" imgW="14325600" imgH="22555200" progId="Equation.DSMT4">
                  <p:embed/>
                </p:oleObj>
              </mc:Choice>
              <mc:Fallback>
                <p:oleObj name="Equation" r:id="rId11" imgW="14325600" imgH="22555200" progId="Equation.DSMT4">
                  <p:embed/>
                  <p:pic>
                    <p:nvPicPr>
                      <p:cNvPr id="0" name="对象 12"/>
                      <p:cNvPicPr/>
                      <p:nvPr/>
                    </p:nvPicPr>
                    <p:blipFill>
                      <a:blip r:embed="rId12"/>
                      <a:stretch>
                        <a:fillRect/>
                      </a:stretch>
                    </p:blipFill>
                    <p:spPr>
                      <a:xfrm>
                        <a:off x="441115" y="2595644"/>
                        <a:ext cx="951497" cy="1620000"/>
                      </a:xfrm>
                      <a:prstGeom prst="rect">
                        <a:avLst/>
                      </a:prstGeom>
                    </p:spPr>
                  </p:pic>
                </p:oleObj>
              </mc:Fallback>
            </mc:AlternateContent>
          </a:graphicData>
        </a:graphic>
      </p:graphicFrame>
      <p:sp>
        <p:nvSpPr>
          <p:cNvPr id="18" name="矩形 17"/>
          <p:cNvSpPr/>
          <p:nvPr/>
        </p:nvSpPr>
        <p:spPr>
          <a:xfrm>
            <a:off x="1309097" y="1541766"/>
            <a:ext cx="3396028" cy="566309"/>
          </a:xfrm>
          <a:prstGeom prst="rect">
            <a:avLst/>
          </a:prstGeom>
        </p:spPr>
        <p:txBody>
          <a:bodyPr wrap="square">
            <a:spAutoFit/>
          </a:bodyPr>
          <a:lstStyle/>
          <a:p>
            <a:pPr lvl="0">
              <a:lnSpc>
                <a:spcPct val="110000"/>
              </a:lnSpc>
            </a:pP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维状态向量；</a:t>
            </a:r>
          </a:p>
        </p:txBody>
      </p:sp>
      <p:sp>
        <p:nvSpPr>
          <p:cNvPr id="19" name="矩形 18"/>
          <p:cNvSpPr/>
          <p:nvPr/>
        </p:nvSpPr>
        <p:spPr>
          <a:xfrm>
            <a:off x="5526225" y="1599325"/>
            <a:ext cx="3396028" cy="566309"/>
          </a:xfrm>
          <a:prstGeom prst="rect">
            <a:avLst/>
          </a:prstGeom>
        </p:spPr>
        <p:txBody>
          <a:bodyPr wrap="square">
            <a:spAutoFit/>
          </a:bodyPr>
          <a:lstStyle/>
          <a:p>
            <a:pPr lvl="0">
              <a:lnSpc>
                <a:spcPct val="110000"/>
              </a:lnSpc>
            </a:pPr>
            <a:r>
              <a:rPr lang="en-US" altLang="zh-CN" sz="2800" dirty="0">
                <a:solidFill>
                  <a:sysClr val="windowText" lastClr="000000"/>
                </a:solidFill>
                <a:latin typeface="宋体" panose="02010600030101010101" pitchFamily="2" charset="-122"/>
              </a:rPr>
              <a:t>——r</a:t>
            </a:r>
            <a:r>
              <a:rPr lang="zh-CN" altLang="en-US" sz="2800" dirty="0">
                <a:solidFill>
                  <a:sysClr val="windowText" lastClr="000000"/>
                </a:solidFill>
                <a:latin typeface="宋体" panose="02010600030101010101" pitchFamily="2" charset="-122"/>
              </a:rPr>
              <a:t>维输入向量；</a:t>
            </a:r>
          </a:p>
        </p:txBody>
      </p:sp>
      <p:sp>
        <p:nvSpPr>
          <p:cNvPr id="20" name="矩形 19"/>
          <p:cNvSpPr/>
          <p:nvPr/>
        </p:nvSpPr>
        <p:spPr>
          <a:xfrm>
            <a:off x="1307251" y="3032222"/>
            <a:ext cx="3396028" cy="566309"/>
          </a:xfrm>
          <a:prstGeom prst="rect">
            <a:avLst/>
          </a:prstGeom>
        </p:spPr>
        <p:txBody>
          <a:bodyPr wrap="square">
            <a:spAutoFit/>
          </a:bodyPr>
          <a:lstStyle/>
          <a:p>
            <a:pPr lvl="0">
              <a:lnSpc>
                <a:spcPct val="110000"/>
              </a:lnSpc>
            </a:pPr>
            <a:r>
              <a:rPr lang="en-US" altLang="zh-CN" sz="2800" dirty="0">
                <a:solidFill>
                  <a:sysClr val="windowText" lastClr="000000"/>
                </a:solidFill>
                <a:latin typeface="宋体" panose="02010600030101010101" pitchFamily="2" charset="-122"/>
              </a:rPr>
              <a:t>——m</a:t>
            </a:r>
            <a:r>
              <a:rPr lang="zh-CN" altLang="en-US" sz="2800" dirty="0">
                <a:solidFill>
                  <a:sysClr val="windowText" lastClr="000000"/>
                </a:solidFill>
                <a:latin typeface="宋体" panose="02010600030101010101" pitchFamily="2" charset="-122"/>
              </a:rPr>
              <a:t>维输出向量；</a:t>
            </a:r>
          </a:p>
        </p:txBody>
      </p:sp>
      <p:graphicFrame>
        <p:nvGraphicFramePr>
          <p:cNvPr id="23" name="对象 22"/>
          <p:cNvGraphicFramePr>
            <a:graphicFrameLocks noChangeAspect="1"/>
          </p:cNvGraphicFramePr>
          <p:nvPr/>
        </p:nvGraphicFramePr>
        <p:xfrm>
          <a:off x="3460075" y="3535717"/>
          <a:ext cx="2581275" cy="1552575"/>
        </p:xfrm>
        <a:graphic>
          <a:graphicData uri="http://schemas.openxmlformats.org/presentationml/2006/ole">
            <mc:AlternateContent xmlns:mc="http://schemas.openxmlformats.org/markup-compatibility/2006">
              <mc:Choice xmlns:v="urn:schemas-microsoft-com:vml" Requires="v">
                <p:oleObj spid="_x0000_s28682" name="Equation" r:id="rId13" imgW="3454400" imgH="2082800" progId="Equation.DSMT4">
                  <p:embed/>
                </p:oleObj>
              </mc:Choice>
              <mc:Fallback>
                <p:oleObj name="Equation" r:id="rId13" imgW="3454400" imgH="2082800" progId="Equation.DSMT4">
                  <p:embed/>
                  <p:pic>
                    <p:nvPicPr>
                      <p:cNvPr id="0" name="对象 2"/>
                      <p:cNvPicPr/>
                      <p:nvPr/>
                    </p:nvPicPr>
                    <p:blipFill>
                      <a:blip r:embed="rId14"/>
                      <a:stretch>
                        <a:fillRect/>
                      </a:stretch>
                    </p:blipFill>
                    <p:spPr>
                      <a:xfrm>
                        <a:off x="3460075" y="3535717"/>
                        <a:ext cx="2581275" cy="1552575"/>
                      </a:xfrm>
                      <a:prstGeom prst="rect">
                        <a:avLst/>
                      </a:prstGeom>
                    </p:spPr>
                  </p:pic>
                </p:oleObj>
              </mc:Fallback>
            </mc:AlternateContent>
          </a:graphicData>
        </a:graphic>
      </p:graphicFrame>
      <p:sp>
        <p:nvSpPr>
          <p:cNvPr id="24" name="矩形 23"/>
          <p:cNvSpPr/>
          <p:nvPr/>
        </p:nvSpPr>
        <p:spPr>
          <a:xfrm>
            <a:off x="5996406" y="3979975"/>
            <a:ext cx="3396028" cy="566309"/>
          </a:xfrm>
          <a:prstGeom prst="rect">
            <a:avLst/>
          </a:prstGeom>
        </p:spPr>
        <p:txBody>
          <a:bodyPr wrap="square">
            <a:spAutoFit/>
          </a:bodyPr>
          <a:lstStyle/>
          <a:p>
            <a:pPr lvl="0">
              <a:lnSpc>
                <a:spcPct val="110000"/>
              </a:lnSpc>
            </a:pPr>
            <a:r>
              <a:rPr lang="en-US" altLang="zh-CN" sz="2800" dirty="0">
                <a:solidFill>
                  <a:sysClr val="windowText" lastClr="000000"/>
                </a:solidFill>
                <a:latin typeface="宋体" panose="02010600030101010101" pitchFamily="2" charset="-122"/>
              </a:rPr>
              <a:t>——</a:t>
            </a:r>
            <a:r>
              <a:rPr lang="en-US" altLang="zh-CN" sz="2800" dirty="0" err="1">
                <a:solidFill>
                  <a:sysClr val="windowText" lastClr="000000"/>
                </a:solidFill>
                <a:latin typeface="宋体" panose="02010600030101010101" pitchFamily="2" charset="-122"/>
              </a:rPr>
              <a:t>n</a:t>
            </a:r>
            <a:r>
              <a:rPr lang="en-US" altLang="zh-CN" sz="2800" dirty="0" err="1">
                <a:solidFill>
                  <a:sysClr val="windowText" lastClr="000000"/>
                </a:solidFill>
                <a:latin typeface="Calibri Light" panose="020F0302020204030204" pitchFamily="34" charset="0"/>
              </a:rPr>
              <a:t>x</a:t>
            </a:r>
            <a:r>
              <a:rPr lang="en-US" altLang="zh-CN" sz="2800" dirty="0" err="1">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系统矩阵；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29701"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262088" y="2162095"/>
          <a:ext cx="2444678" cy="1476000"/>
        </p:xfrm>
        <a:graphic>
          <a:graphicData uri="http://schemas.openxmlformats.org/presentationml/2006/ole">
            <mc:AlternateContent xmlns:mc="http://schemas.openxmlformats.org/markup-compatibility/2006">
              <mc:Choice xmlns:v="urn:schemas-microsoft-com:vml" Requires="v">
                <p:oleObj spid="_x0000_s29702" name="Equation" r:id="rId7" imgW="37795200" imgH="22555200" progId="Equation.DSMT4">
                  <p:embed/>
                </p:oleObj>
              </mc:Choice>
              <mc:Fallback>
                <p:oleObj name="Equation" r:id="rId7" imgW="37795200" imgH="22555200" progId="Equation.DSMT4">
                  <p:embed/>
                  <p:pic>
                    <p:nvPicPr>
                      <p:cNvPr id="0" name="对象 16"/>
                      <p:cNvPicPr/>
                      <p:nvPr/>
                    </p:nvPicPr>
                    <p:blipFill>
                      <a:blip r:embed="rId8"/>
                      <a:stretch>
                        <a:fillRect/>
                      </a:stretch>
                    </p:blipFill>
                    <p:spPr>
                      <a:xfrm>
                        <a:off x="262088" y="2162095"/>
                        <a:ext cx="2444678" cy="1476000"/>
                      </a:xfrm>
                      <a:prstGeom prst="rect">
                        <a:avLst/>
                      </a:prstGeom>
                    </p:spPr>
                  </p:pic>
                </p:oleObj>
              </mc:Fallback>
            </mc:AlternateContent>
          </a:graphicData>
        </a:graphic>
      </p:graphicFrame>
      <p:sp>
        <p:nvSpPr>
          <p:cNvPr id="23" name="矩形 22"/>
          <p:cNvSpPr/>
          <p:nvPr/>
        </p:nvSpPr>
        <p:spPr>
          <a:xfrm>
            <a:off x="2803481" y="4131096"/>
            <a:ext cx="4608512" cy="566309"/>
          </a:xfrm>
          <a:prstGeom prst="rect">
            <a:avLst/>
          </a:prstGeom>
        </p:spPr>
        <p:txBody>
          <a:bodyPr wrap="square">
            <a:spAutoFit/>
          </a:bodyPr>
          <a:lstStyle/>
          <a:p>
            <a:pPr lvl="0">
              <a:lnSpc>
                <a:spcPct val="110000"/>
              </a:lnSpc>
            </a:pPr>
            <a:r>
              <a:rPr lang="en-US" altLang="zh-CN" sz="2800" dirty="0">
                <a:solidFill>
                  <a:sysClr val="windowText" lastClr="000000"/>
                </a:solidFill>
                <a:latin typeface="宋体" panose="02010600030101010101" pitchFamily="2" charset="-122"/>
              </a:rPr>
              <a:t>——</a:t>
            </a:r>
            <a:r>
              <a:rPr lang="en-US" altLang="zh-CN" sz="2800" dirty="0" err="1">
                <a:solidFill>
                  <a:sysClr val="windowText" lastClr="000000"/>
                </a:solidFill>
                <a:latin typeface="宋体" panose="02010600030101010101" pitchFamily="2" charset="-122"/>
              </a:rPr>
              <a:t>m</a:t>
            </a:r>
            <a:r>
              <a:rPr lang="en-US" altLang="zh-CN" sz="2800" dirty="0" err="1">
                <a:solidFill>
                  <a:sysClr val="windowText" lastClr="000000"/>
                </a:solidFill>
                <a:latin typeface="Calibri Light" panose="020F0302020204030204" pitchFamily="34" charset="0"/>
              </a:rPr>
              <a:t>xr</a:t>
            </a:r>
            <a:r>
              <a:rPr lang="zh-CN" altLang="en-US" sz="2800" dirty="0">
                <a:solidFill>
                  <a:sysClr val="windowText" lastClr="000000"/>
                </a:solidFill>
                <a:latin typeface="宋体" panose="02010600030101010101" pitchFamily="2" charset="-122"/>
              </a:rPr>
              <a:t>直接传递矩阵；</a:t>
            </a:r>
          </a:p>
        </p:txBody>
      </p:sp>
      <p:graphicFrame>
        <p:nvGraphicFramePr>
          <p:cNvPr id="19" name="对象 18"/>
          <p:cNvGraphicFramePr>
            <a:graphicFrameLocks noChangeAspect="1"/>
          </p:cNvGraphicFramePr>
          <p:nvPr/>
        </p:nvGraphicFramePr>
        <p:xfrm>
          <a:off x="250567" y="3631187"/>
          <a:ext cx="2456199" cy="1476000"/>
        </p:xfrm>
        <a:graphic>
          <a:graphicData uri="http://schemas.openxmlformats.org/presentationml/2006/ole">
            <mc:AlternateContent xmlns:mc="http://schemas.openxmlformats.org/markup-compatibility/2006">
              <mc:Choice xmlns:v="urn:schemas-microsoft-com:vml" Requires="v">
                <p:oleObj spid="_x0000_s29703" name="Equation" r:id="rId9" imgW="39319200" imgH="22555200" progId="Equation.DSMT4">
                  <p:embed/>
                </p:oleObj>
              </mc:Choice>
              <mc:Fallback>
                <p:oleObj name="Equation" r:id="rId9" imgW="39319200" imgH="22555200" progId="Equation.DSMT4">
                  <p:embed/>
                  <p:pic>
                    <p:nvPicPr>
                      <p:cNvPr id="0" name="对象 14"/>
                      <p:cNvPicPr/>
                      <p:nvPr/>
                    </p:nvPicPr>
                    <p:blipFill>
                      <a:blip r:embed="rId10"/>
                      <a:stretch>
                        <a:fillRect/>
                      </a:stretch>
                    </p:blipFill>
                    <p:spPr>
                      <a:xfrm>
                        <a:off x="250567" y="3631187"/>
                        <a:ext cx="2456199" cy="1476000"/>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259165" y="630632"/>
          <a:ext cx="2447601" cy="1476000"/>
        </p:xfrm>
        <a:graphic>
          <a:graphicData uri="http://schemas.openxmlformats.org/presentationml/2006/ole">
            <mc:AlternateContent xmlns:mc="http://schemas.openxmlformats.org/markup-compatibility/2006">
              <mc:Choice xmlns:v="urn:schemas-microsoft-com:vml" Requires="v">
                <p:oleObj spid="_x0000_s29704" name="Equation" r:id="rId11" imgW="36576000" imgH="22555200" progId="Equation.DSMT4">
                  <p:embed/>
                </p:oleObj>
              </mc:Choice>
              <mc:Fallback>
                <p:oleObj name="Equation" r:id="rId11" imgW="36576000" imgH="22555200" progId="Equation.DSMT4">
                  <p:embed/>
                  <p:pic>
                    <p:nvPicPr>
                      <p:cNvPr id="0" name="对象 20"/>
                      <p:cNvPicPr/>
                      <p:nvPr/>
                    </p:nvPicPr>
                    <p:blipFill>
                      <a:blip r:embed="rId12"/>
                      <a:stretch>
                        <a:fillRect/>
                      </a:stretch>
                    </p:blipFill>
                    <p:spPr>
                      <a:xfrm>
                        <a:off x="259165" y="630632"/>
                        <a:ext cx="2447601" cy="1476000"/>
                      </a:xfrm>
                      <a:prstGeom prst="rect">
                        <a:avLst/>
                      </a:prstGeom>
                    </p:spPr>
                  </p:pic>
                </p:oleObj>
              </mc:Fallback>
            </mc:AlternateContent>
          </a:graphicData>
        </a:graphic>
      </p:graphicFrame>
      <p:sp>
        <p:nvSpPr>
          <p:cNvPr id="25" name="矩形 24"/>
          <p:cNvSpPr/>
          <p:nvPr/>
        </p:nvSpPr>
        <p:spPr>
          <a:xfrm>
            <a:off x="2792359" y="1128618"/>
            <a:ext cx="4608512" cy="566309"/>
          </a:xfrm>
          <a:prstGeom prst="rect">
            <a:avLst/>
          </a:prstGeom>
        </p:spPr>
        <p:txBody>
          <a:bodyPr wrap="square">
            <a:spAutoFit/>
          </a:bodyPr>
          <a:lstStyle/>
          <a:p>
            <a:pPr lvl="0">
              <a:lnSpc>
                <a:spcPct val="110000"/>
              </a:lnSpc>
            </a:pPr>
            <a:r>
              <a:rPr lang="en-US" altLang="zh-CN" sz="2800" dirty="0">
                <a:solidFill>
                  <a:sysClr val="windowText" lastClr="000000"/>
                </a:solidFill>
                <a:latin typeface="宋体" panose="02010600030101010101" pitchFamily="2" charset="-122"/>
              </a:rPr>
              <a:t>——</a:t>
            </a:r>
            <a:r>
              <a:rPr lang="en-US" altLang="zh-CN" sz="2800" dirty="0" err="1">
                <a:solidFill>
                  <a:sysClr val="windowText" lastClr="000000"/>
                </a:solidFill>
                <a:latin typeface="宋体" panose="02010600030101010101" pitchFamily="2" charset="-122"/>
              </a:rPr>
              <a:t>n</a:t>
            </a:r>
            <a:r>
              <a:rPr lang="en-US" altLang="zh-CN" sz="2800" dirty="0" err="1">
                <a:solidFill>
                  <a:sysClr val="windowText" lastClr="000000"/>
                </a:solidFill>
                <a:latin typeface="Calibri Light" panose="020F0302020204030204" pitchFamily="34" charset="0"/>
              </a:rPr>
              <a:t>xr</a:t>
            </a:r>
            <a:r>
              <a:rPr lang="zh-CN" altLang="en-US" sz="2800" dirty="0">
                <a:solidFill>
                  <a:sysClr val="windowText" lastClr="000000"/>
                </a:solidFill>
                <a:latin typeface="宋体" panose="02010600030101010101" pitchFamily="2" charset="-122"/>
              </a:rPr>
              <a:t>输入（控制）矩阵；</a:t>
            </a:r>
          </a:p>
        </p:txBody>
      </p:sp>
      <p:sp>
        <p:nvSpPr>
          <p:cNvPr id="26" name="矩形 25"/>
          <p:cNvSpPr/>
          <p:nvPr/>
        </p:nvSpPr>
        <p:spPr>
          <a:xfrm>
            <a:off x="2810540" y="2713474"/>
            <a:ext cx="4608512" cy="566309"/>
          </a:xfrm>
          <a:prstGeom prst="rect">
            <a:avLst/>
          </a:prstGeom>
        </p:spPr>
        <p:txBody>
          <a:bodyPr wrap="square">
            <a:spAutoFit/>
          </a:bodyPr>
          <a:lstStyle/>
          <a:p>
            <a:pPr lvl="0">
              <a:lnSpc>
                <a:spcPct val="110000"/>
              </a:lnSpc>
            </a:pPr>
            <a:r>
              <a:rPr lang="en-US" altLang="zh-CN" sz="2800" dirty="0">
                <a:solidFill>
                  <a:sysClr val="windowText" lastClr="000000"/>
                </a:solidFill>
                <a:latin typeface="宋体" panose="02010600030101010101" pitchFamily="2" charset="-122"/>
              </a:rPr>
              <a:t>——</a:t>
            </a:r>
            <a:r>
              <a:rPr lang="en-US" altLang="zh-CN" sz="2800" dirty="0" err="1">
                <a:solidFill>
                  <a:sysClr val="windowText" lastClr="000000"/>
                </a:solidFill>
                <a:latin typeface="宋体" panose="02010600030101010101" pitchFamily="2" charset="-122"/>
              </a:rPr>
              <a:t>m</a:t>
            </a:r>
            <a:r>
              <a:rPr lang="en-US" altLang="zh-CN" sz="2800" dirty="0" err="1">
                <a:solidFill>
                  <a:sysClr val="windowText" lastClr="000000"/>
                </a:solidFill>
                <a:latin typeface="Calibri Light" panose="020F0302020204030204" pitchFamily="34" charset="0"/>
              </a:rPr>
              <a:t>xn</a:t>
            </a:r>
            <a:r>
              <a:rPr lang="zh-CN" altLang="en-US" sz="2800" dirty="0">
                <a:solidFill>
                  <a:sysClr val="windowText" lastClr="000000"/>
                </a:solidFill>
                <a:latin typeface="宋体" panose="02010600030101010101" pitchFamily="2" charset="-122"/>
              </a:rPr>
              <a:t>输出矩阵；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294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30723"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17889" y="686518"/>
            <a:ext cx="8928992" cy="4358116"/>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下面以具体实例介绍多输入多输出线性系统的状态方程及输出方程的列写方法。</a:t>
            </a:r>
          </a:p>
          <a:p>
            <a:pPr lvl="0">
              <a:lnSpc>
                <a:spcPct val="110000"/>
              </a:lnSpc>
            </a:pPr>
            <a:r>
              <a:rPr lang="zh-CN" altLang="en-US" sz="2800" dirty="0">
                <a:solidFill>
                  <a:sysClr val="windowText" lastClr="000000"/>
                </a:solidFill>
                <a:latin typeface="宋体" panose="02010600030101010101" pitchFamily="2" charset="-122"/>
              </a:rPr>
              <a:t>    </a:t>
            </a:r>
            <a:r>
              <a:rPr lang="zh-CN" altLang="en-US" sz="2800" b="1" dirty="0">
                <a:solidFill>
                  <a:sysClr val="windowText" lastClr="000000"/>
                </a:solidFill>
                <a:latin typeface="宋体" panose="02010600030101010101" pitchFamily="2" charset="-122"/>
              </a:rPr>
              <a:t>例</a:t>
            </a:r>
            <a:r>
              <a:rPr lang="en-US" altLang="zh-CN" sz="2800" b="1" dirty="0">
                <a:solidFill>
                  <a:sysClr val="windowText" lastClr="000000"/>
                </a:solidFill>
                <a:latin typeface="宋体" panose="02010600030101010101" pitchFamily="2" charset="-122"/>
              </a:rPr>
              <a:t>1.5 </a:t>
            </a:r>
            <a:r>
              <a:rPr lang="zh-CN" altLang="en-US" sz="2800" dirty="0">
                <a:solidFill>
                  <a:sysClr val="windowText" lastClr="000000"/>
                </a:solidFill>
                <a:latin typeface="宋体" panose="02010600030101010101" pitchFamily="2" charset="-122"/>
              </a:rPr>
              <a:t>设多输入多输出控制系统可用下列方框图（图</a:t>
            </a:r>
            <a:r>
              <a:rPr lang="en-US" altLang="zh-CN" sz="2800" dirty="0">
                <a:solidFill>
                  <a:sysClr val="windowText" lastClr="000000"/>
                </a:solidFill>
                <a:latin typeface="宋体" panose="02010600030101010101" pitchFamily="2" charset="-122"/>
              </a:rPr>
              <a:t>1.4</a:t>
            </a:r>
            <a:r>
              <a:rPr lang="zh-CN" altLang="en-US" sz="2800" dirty="0">
                <a:solidFill>
                  <a:sysClr val="windowText" lastClr="000000"/>
                </a:solidFill>
                <a:latin typeface="宋体" panose="02010600030101010101" pitchFamily="2" charset="-122"/>
              </a:rPr>
              <a:t>）表示。其中被控对象输出信号</a:t>
            </a:r>
            <a:r>
              <a:rPr lang="en-US" altLang="zh-CN" sz="2800" dirty="0">
                <a:solidFill>
                  <a:sysClr val="windowText" lastClr="000000"/>
                </a:solidFill>
                <a:latin typeface="宋体" panose="02010600030101010101" pitchFamily="2" charset="-122"/>
              </a:rPr>
              <a:t>y</a:t>
            </a:r>
            <a:r>
              <a:rPr lang="zh-CN" altLang="en-US" sz="2800" dirty="0">
                <a:solidFill>
                  <a:sysClr val="windowText" lastClr="000000"/>
                </a:solidFill>
                <a:latin typeface="宋体" panose="02010600030101010101" pitchFamily="2" charset="-122"/>
              </a:rPr>
              <a:t>、偏差信号 视为系统的输出函数，控制输</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入信号</a:t>
            </a:r>
            <a:r>
              <a:rPr lang="en-US" altLang="zh-CN" sz="2800" dirty="0">
                <a:solidFill>
                  <a:sysClr val="windowText" lastClr="000000"/>
                </a:solidFill>
                <a:latin typeface="宋体" panose="02010600030101010101" pitchFamily="2" charset="-122"/>
              </a:rPr>
              <a:t>u</a:t>
            </a:r>
            <a:r>
              <a:rPr lang="zh-CN" altLang="en-US" sz="2800" dirty="0">
                <a:solidFill>
                  <a:sysClr val="windowText" lastClr="000000"/>
                </a:solidFill>
                <a:latin typeface="宋体" panose="02010600030101010101" pitchFamily="2" charset="-122"/>
              </a:rPr>
              <a:t>和干扰信号</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视为系</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统的输入函数，试列写该系</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统的状态方程及输出方程。</a:t>
            </a:r>
            <a:endParaRPr lang="en-US" altLang="zh-CN" sz="2800" dirty="0">
              <a:solidFill>
                <a:sysClr val="windowText" lastClr="000000"/>
              </a:solidFill>
              <a:latin typeface="宋体" panose="02010600030101010101" pitchFamily="2" charset="-122"/>
            </a:endParaRPr>
          </a:p>
          <a:p>
            <a:pPr lvl="0">
              <a:lnSpc>
                <a:spcPct val="110000"/>
              </a:lnSpc>
            </a:pPr>
            <a:r>
              <a:rPr lang="en-US" altLang="zh-CN" sz="2800" dirty="0">
                <a:solidFill>
                  <a:sysClr val="windowText" lastClr="000000"/>
                </a:solidFill>
                <a:latin typeface="宋体" panose="02010600030101010101" pitchFamily="2" charset="-122"/>
              </a:rPr>
              <a:t>    </a:t>
            </a:r>
            <a:endParaRPr lang="zh-CN" altLang="en-US"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8366750" y="2217715"/>
          <a:ext cx="261818" cy="288000"/>
        </p:xfrm>
        <a:graphic>
          <a:graphicData uri="http://schemas.openxmlformats.org/presentationml/2006/ole">
            <mc:AlternateContent xmlns:mc="http://schemas.openxmlformats.org/markup-compatibility/2006">
              <mc:Choice xmlns:v="urn:schemas-microsoft-com:vml" Requires="v">
                <p:oleObj spid="_x0000_s30724" name="Equation" r:id="rId7" imgW="3048000" imgH="3352800" progId="Equation.DSMT4">
                  <p:embed/>
                </p:oleObj>
              </mc:Choice>
              <mc:Fallback>
                <p:oleObj name="Equation" r:id="rId7" imgW="3048000" imgH="3352800" progId="Equation.DSMT4">
                  <p:embed/>
                  <p:pic>
                    <p:nvPicPr>
                      <p:cNvPr id="0" name="图片 32603"/>
                      <p:cNvPicPr/>
                      <p:nvPr/>
                    </p:nvPicPr>
                    <p:blipFill>
                      <a:blip r:embed="rId8"/>
                      <a:stretch>
                        <a:fillRect/>
                      </a:stretch>
                    </p:blipFill>
                    <p:spPr>
                      <a:xfrm>
                        <a:off x="8366750" y="2217715"/>
                        <a:ext cx="261818" cy="288000"/>
                      </a:xfrm>
                      <a:prstGeom prst="rect">
                        <a:avLst/>
                      </a:prstGeom>
                    </p:spPr>
                  </p:pic>
                </p:oleObj>
              </mc:Fallback>
            </mc:AlternateContent>
          </a:graphicData>
        </a:graphic>
      </p:graphicFrame>
      <p:pic>
        <p:nvPicPr>
          <p:cNvPr id="5" name="图片 4"/>
          <p:cNvPicPr>
            <a:picLocks noChangeAspect="1"/>
          </p:cNvPicPr>
          <p:nvPr/>
        </p:nvPicPr>
        <p:blipFill>
          <a:blip r:embed="rId9"/>
          <a:stretch>
            <a:fillRect/>
          </a:stretch>
        </p:blipFill>
        <p:spPr>
          <a:xfrm>
            <a:off x="4505016" y="2649059"/>
            <a:ext cx="4614978" cy="2312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31749"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61195" y="824865"/>
            <a:ext cx="8928992" cy="566309"/>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解</a:t>
            </a:r>
            <a:r>
              <a:rPr lang="zh-CN" altLang="en-US" sz="2800" dirty="0">
                <a:solidFill>
                  <a:sysClr val="windowText" lastClr="000000"/>
                </a:solidFill>
                <a:latin typeface="宋体" panose="02010600030101010101" pitchFamily="2" charset="-122"/>
              </a:rPr>
              <a:t> 由系统方框图可求得系统的输出函数为</a:t>
            </a:r>
          </a:p>
        </p:txBody>
      </p:sp>
      <p:graphicFrame>
        <p:nvGraphicFramePr>
          <p:cNvPr id="3" name="对象 2"/>
          <p:cNvGraphicFramePr>
            <a:graphicFrameLocks noChangeAspect="1"/>
          </p:cNvGraphicFramePr>
          <p:nvPr/>
        </p:nvGraphicFramePr>
        <p:xfrm>
          <a:off x="516687" y="1909170"/>
          <a:ext cx="8308119" cy="1617016"/>
        </p:xfrm>
        <a:graphic>
          <a:graphicData uri="http://schemas.openxmlformats.org/presentationml/2006/ole">
            <mc:AlternateContent xmlns:mc="http://schemas.openxmlformats.org/markup-compatibility/2006">
              <mc:Choice xmlns:v="urn:schemas-microsoft-com:vml" Requires="v">
                <p:oleObj spid="_x0000_s31750" name="Equation" r:id="rId7" imgW="113080800" imgH="21945600" progId="Equation.DSMT4">
                  <p:embed/>
                </p:oleObj>
              </mc:Choice>
              <mc:Fallback>
                <p:oleObj name="Equation" r:id="rId7" imgW="113080800" imgH="21945600" progId="Equation.DSMT4">
                  <p:embed/>
                  <p:pic>
                    <p:nvPicPr>
                      <p:cNvPr id="0" name="对象 1"/>
                      <p:cNvPicPr/>
                      <p:nvPr/>
                    </p:nvPicPr>
                    <p:blipFill>
                      <a:blip r:embed="rId8"/>
                      <a:stretch>
                        <a:fillRect/>
                      </a:stretch>
                    </p:blipFill>
                    <p:spPr>
                      <a:xfrm>
                        <a:off x="516687" y="1909170"/>
                        <a:ext cx="8308119" cy="1617016"/>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31751" name="Equation" r:id="rId9" imgW="2743200" imgH="4267200" progId="Equation.DSMT4">
                  <p:embed/>
                </p:oleObj>
              </mc:Choice>
              <mc:Fallback>
                <p:oleObj name="Equation" r:id="rId9" imgW="2743200" imgH="4267200" progId="Equation.DSMT4">
                  <p:embed/>
                  <p:pic>
                    <p:nvPicPr>
                      <p:cNvPr id="0" name="图片 6"/>
                      <p:cNvPicPr/>
                      <p:nvPr/>
                    </p:nvPicPr>
                    <p:blipFill>
                      <a:blip r:embed="rId10"/>
                      <a:stretch>
                        <a:fillRect/>
                      </a:stretch>
                    </p:blipFill>
                    <p:spPr>
                      <a:xfrm>
                        <a:off x="4927600" y="2667000"/>
                        <a:ext cx="914400" cy="198438"/>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31752" name="Equation" r:id="rId11" imgW="2743200" imgH="4267200" progId="Equation.DSMT4">
                  <p:embed/>
                </p:oleObj>
              </mc:Choice>
              <mc:Fallback>
                <p:oleObj name="Equation" r:id="rId11" imgW="2743200" imgH="4267200" progId="Equation.DSMT4">
                  <p:embed/>
                  <p:pic>
                    <p:nvPicPr>
                      <p:cNvPr id="0" name="图片 8"/>
                      <p:cNvPicPr/>
                      <p:nvPr/>
                    </p:nvPicPr>
                    <p:blipFill>
                      <a:blip r:embed="rId10"/>
                      <a:stretch>
                        <a:fillRect/>
                      </a:stretch>
                    </p:blipFill>
                    <p:spPr>
                      <a:xfrm>
                        <a:off x="4927600" y="2667000"/>
                        <a:ext cx="914400" cy="19843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32772"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339183" y="3273155"/>
            <a:ext cx="8928992"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则有</a:t>
            </a:r>
          </a:p>
        </p:txBody>
      </p:sp>
      <p:graphicFrame>
        <p:nvGraphicFramePr>
          <p:cNvPr id="3" name="对象 2"/>
          <p:cNvGraphicFramePr>
            <a:graphicFrameLocks noChangeAspect="1"/>
          </p:cNvGraphicFramePr>
          <p:nvPr/>
        </p:nvGraphicFramePr>
        <p:xfrm>
          <a:off x="2478088" y="692150"/>
          <a:ext cx="3790950" cy="2701925"/>
        </p:xfrm>
        <a:graphic>
          <a:graphicData uri="http://schemas.openxmlformats.org/presentationml/2006/ole">
            <mc:AlternateContent xmlns:mc="http://schemas.openxmlformats.org/markup-compatibility/2006">
              <mc:Choice xmlns:v="urn:schemas-microsoft-com:vml" Requires="v">
                <p:oleObj spid="_x0000_s32773" name="Equation" r:id="rId7" imgW="61569600" imgH="43891200" progId="Equation.DSMT4">
                  <p:embed/>
                </p:oleObj>
              </mc:Choice>
              <mc:Fallback>
                <p:oleObj name="Equation" r:id="rId7" imgW="61569600" imgH="43891200" progId="Equation.DSMT4">
                  <p:embed/>
                  <p:pic>
                    <p:nvPicPr>
                      <p:cNvPr id="0" name="对象 1"/>
                      <p:cNvPicPr/>
                      <p:nvPr/>
                    </p:nvPicPr>
                    <p:blipFill>
                      <a:blip r:embed="rId8"/>
                      <a:stretch>
                        <a:fillRect/>
                      </a:stretch>
                    </p:blipFill>
                    <p:spPr>
                      <a:xfrm>
                        <a:off x="2478088" y="692150"/>
                        <a:ext cx="3790950" cy="2701925"/>
                      </a:xfrm>
                      <a:prstGeom prst="rect">
                        <a:avLst/>
                      </a:prstGeom>
                    </p:spPr>
                  </p:pic>
                </p:oleObj>
              </mc:Fallback>
            </mc:AlternateContent>
          </a:graphicData>
        </a:graphic>
      </p:graphicFrame>
      <p:sp>
        <p:nvSpPr>
          <p:cNvPr id="10" name="矩形 9"/>
          <p:cNvSpPr/>
          <p:nvPr/>
        </p:nvSpPr>
        <p:spPr>
          <a:xfrm>
            <a:off x="282981" y="631818"/>
            <a:ext cx="8928992"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记</a:t>
            </a:r>
          </a:p>
        </p:txBody>
      </p:sp>
      <p:graphicFrame>
        <p:nvGraphicFramePr>
          <p:cNvPr id="11" name="对象 10"/>
          <p:cNvGraphicFramePr>
            <a:graphicFrameLocks noChangeAspect="1"/>
          </p:cNvGraphicFramePr>
          <p:nvPr/>
        </p:nvGraphicFramePr>
        <p:xfrm>
          <a:off x="3350084" y="3776608"/>
          <a:ext cx="2045893" cy="775970"/>
        </p:xfrm>
        <a:graphic>
          <a:graphicData uri="http://schemas.openxmlformats.org/presentationml/2006/ole">
            <mc:AlternateContent xmlns:mc="http://schemas.openxmlformats.org/markup-compatibility/2006">
              <mc:Choice xmlns:v="urn:schemas-microsoft-com:vml" Requires="v">
                <p:oleObj spid="_x0000_s32774" name="Equation" r:id="rId9" imgW="28956000" imgH="10972800" progId="Equation.DSMT4">
                  <p:embed/>
                </p:oleObj>
              </mc:Choice>
              <mc:Fallback>
                <p:oleObj name="Equation" r:id="rId9" imgW="28956000" imgH="10972800" progId="Equation.DSMT4">
                  <p:embed/>
                  <p:pic>
                    <p:nvPicPr>
                      <p:cNvPr id="0" name="对象 1"/>
                      <p:cNvPicPr/>
                      <p:nvPr/>
                    </p:nvPicPr>
                    <p:blipFill>
                      <a:blip r:embed="rId10"/>
                      <a:stretch>
                        <a:fillRect/>
                      </a:stretch>
                    </p:blipFill>
                    <p:spPr>
                      <a:xfrm>
                        <a:off x="3350084" y="3776608"/>
                        <a:ext cx="2045893" cy="77597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1.1</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dirty="0"/>
          </a:p>
        </p:txBody>
      </p:sp>
      <p:sp>
        <p:nvSpPr>
          <p:cNvPr id="13" name="文本框 12"/>
          <p:cNvSpPr txBox="1"/>
          <p:nvPr/>
        </p:nvSpPr>
        <p:spPr>
          <a:xfrm>
            <a:off x="2189512" y="2159444"/>
            <a:ext cx="5781070" cy="684803"/>
          </a:xfrm>
          <a:prstGeom prst="rect">
            <a:avLst/>
          </a:prstGeom>
          <a:noFill/>
        </p:spPr>
        <p:txBody>
          <a:bodyPr wrap="none" lIns="68580" tIns="34290" rIns="68580" bIns="34290" rtlCol="0">
            <a:spAutoFit/>
          </a:bodyPr>
          <a:lstStyle/>
          <a:p>
            <a:r>
              <a:rPr lang="zh-CN" altLang="en-US" sz="4000" dirty="0">
                <a:solidFill>
                  <a:srgbClr val="112F70"/>
                </a:solidFill>
                <a:latin typeface="微软雅黑" panose="020B0503020204020204" pitchFamily="34" charset="-122"/>
                <a:ea typeface="微软雅黑" panose="020B0503020204020204" pitchFamily="34" charset="-122"/>
              </a:rPr>
              <a:t>状态空间描述的基本概念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33797"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51373" y="661289"/>
            <a:ext cx="8928992" cy="104028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对于</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引进中间变量             ，并作等效变换可得</a:t>
            </a:r>
          </a:p>
        </p:txBody>
      </p:sp>
      <p:graphicFrame>
        <p:nvGraphicFramePr>
          <p:cNvPr id="3" name="对象 2"/>
          <p:cNvGraphicFramePr>
            <a:graphicFrameLocks noChangeAspect="1"/>
          </p:cNvGraphicFramePr>
          <p:nvPr/>
        </p:nvGraphicFramePr>
        <p:xfrm>
          <a:off x="2555776" y="1275606"/>
          <a:ext cx="4120182" cy="3600400"/>
        </p:xfrm>
        <a:graphic>
          <a:graphicData uri="http://schemas.openxmlformats.org/presentationml/2006/ole">
            <mc:AlternateContent xmlns:mc="http://schemas.openxmlformats.org/markup-compatibility/2006">
              <mc:Choice xmlns:v="urn:schemas-microsoft-com:vml" Requires="v">
                <p:oleObj spid="_x0000_s33798" name="Equation" r:id="rId7" imgW="57912000" imgH="50596800" progId="Equation.DSMT4">
                  <p:embed/>
                </p:oleObj>
              </mc:Choice>
              <mc:Fallback>
                <p:oleObj name="Equation" r:id="rId7" imgW="57912000" imgH="50596800" progId="Equation.DSMT4">
                  <p:embed/>
                  <p:pic>
                    <p:nvPicPr>
                      <p:cNvPr id="0" name="对象 1"/>
                      <p:cNvPicPr/>
                      <p:nvPr/>
                    </p:nvPicPr>
                    <p:blipFill>
                      <a:blip r:embed="rId8"/>
                      <a:stretch>
                        <a:fillRect/>
                      </a:stretch>
                    </p:blipFill>
                    <p:spPr>
                      <a:xfrm>
                        <a:off x="2555776" y="1275606"/>
                        <a:ext cx="4120182" cy="36004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1050674" y="740213"/>
          <a:ext cx="2199999" cy="396000"/>
        </p:xfrm>
        <a:graphic>
          <a:graphicData uri="http://schemas.openxmlformats.org/presentationml/2006/ole">
            <mc:AlternateContent xmlns:mc="http://schemas.openxmlformats.org/markup-compatibility/2006">
              <mc:Choice xmlns:v="urn:schemas-microsoft-com:vml" Requires="v">
                <p:oleObj spid="_x0000_s33799" name="Equation" r:id="rId9" imgW="30480000" imgH="5486400" progId="Equation.DSMT4">
                  <p:embed/>
                </p:oleObj>
              </mc:Choice>
              <mc:Fallback>
                <p:oleObj name="Equation" r:id="rId9" imgW="30480000" imgH="5486400" progId="Equation.DSMT4">
                  <p:embed/>
                  <p:pic>
                    <p:nvPicPr>
                      <p:cNvPr id="0" name="图片 133733"/>
                      <p:cNvPicPr/>
                      <p:nvPr/>
                    </p:nvPicPr>
                    <p:blipFill>
                      <a:blip r:embed="rId10"/>
                      <a:stretch>
                        <a:fillRect/>
                      </a:stretch>
                    </p:blipFill>
                    <p:spPr>
                      <a:xfrm>
                        <a:off x="1050674" y="740213"/>
                        <a:ext cx="2199999" cy="39600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441979" y="698697"/>
          <a:ext cx="2286000" cy="396875"/>
        </p:xfrm>
        <a:graphic>
          <a:graphicData uri="http://schemas.openxmlformats.org/presentationml/2006/ole">
            <mc:AlternateContent xmlns:mc="http://schemas.openxmlformats.org/markup-compatibility/2006">
              <mc:Choice xmlns:v="urn:schemas-microsoft-com:vml" Requires="v">
                <p:oleObj spid="_x0000_s33800" name="Equation" r:id="rId11" imgW="31699200" imgH="5486400" progId="Equation.DSMT4">
                  <p:embed/>
                </p:oleObj>
              </mc:Choice>
              <mc:Fallback>
                <p:oleObj name="Equation" r:id="rId11" imgW="31699200" imgH="5486400" progId="Equation.DSMT4">
                  <p:embed/>
                  <p:pic>
                    <p:nvPicPr>
                      <p:cNvPr id="0" name="对象 2"/>
                      <p:cNvPicPr/>
                      <p:nvPr/>
                    </p:nvPicPr>
                    <p:blipFill>
                      <a:blip r:embed="rId12"/>
                      <a:stretch>
                        <a:fillRect/>
                      </a:stretch>
                    </p:blipFill>
                    <p:spPr>
                      <a:xfrm>
                        <a:off x="5441979" y="698697"/>
                        <a:ext cx="2286000" cy="39687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34821"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51373" y="661289"/>
            <a:ext cx="8928992" cy="5663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选择状变量</a:t>
            </a:r>
          </a:p>
        </p:txBody>
      </p:sp>
      <p:graphicFrame>
        <p:nvGraphicFramePr>
          <p:cNvPr id="4" name="对象 3"/>
          <p:cNvGraphicFramePr>
            <a:graphicFrameLocks noChangeAspect="1"/>
          </p:cNvGraphicFramePr>
          <p:nvPr/>
        </p:nvGraphicFramePr>
        <p:xfrm>
          <a:off x="2192600" y="740213"/>
          <a:ext cx="2571225" cy="1595933"/>
        </p:xfrm>
        <a:graphic>
          <a:graphicData uri="http://schemas.openxmlformats.org/presentationml/2006/ole">
            <mc:AlternateContent xmlns:mc="http://schemas.openxmlformats.org/markup-compatibility/2006">
              <mc:Choice xmlns:v="urn:schemas-microsoft-com:vml" Requires="v">
                <p:oleObj spid="_x0000_s34822" name="Equation" r:id="rId7" imgW="35356800" imgH="21945600" progId="Equation.DSMT4">
                  <p:embed/>
                </p:oleObj>
              </mc:Choice>
              <mc:Fallback>
                <p:oleObj name="Equation" r:id="rId7" imgW="35356800" imgH="21945600" progId="Equation.DSMT4">
                  <p:embed/>
                  <p:pic>
                    <p:nvPicPr>
                      <p:cNvPr id="0" name="图片 188420"/>
                      <p:cNvPicPr/>
                      <p:nvPr/>
                    </p:nvPicPr>
                    <p:blipFill>
                      <a:blip r:embed="rId8"/>
                      <a:stretch>
                        <a:fillRect/>
                      </a:stretch>
                    </p:blipFill>
                    <p:spPr>
                      <a:xfrm>
                        <a:off x="2192600" y="740213"/>
                        <a:ext cx="2571225" cy="1595933"/>
                      </a:xfrm>
                      <a:prstGeom prst="rect">
                        <a:avLst/>
                      </a:prstGeom>
                    </p:spPr>
                  </p:pic>
                </p:oleObj>
              </mc:Fallback>
            </mc:AlternateContent>
          </a:graphicData>
        </a:graphic>
      </p:graphicFrame>
      <p:sp>
        <p:nvSpPr>
          <p:cNvPr id="13" name="矩形 12"/>
          <p:cNvSpPr/>
          <p:nvPr/>
        </p:nvSpPr>
        <p:spPr>
          <a:xfrm>
            <a:off x="192153" y="2305612"/>
            <a:ext cx="8928992" cy="508409"/>
          </a:xfrm>
          <a:prstGeom prst="rect">
            <a:avLst/>
          </a:prstGeom>
        </p:spPr>
        <p:txBody>
          <a:bodyPr wrap="square">
            <a:spAutoFit/>
          </a:bodyPr>
          <a:lstStyle/>
          <a:p>
            <a:pPr lvl="0">
              <a:lnSpc>
                <a:spcPct val="110000"/>
              </a:lnSpc>
            </a:pPr>
            <a:r>
              <a:rPr lang="zh-CN" altLang="en-US" sz="2800" dirty="0">
                <a:solidFill>
                  <a:srgbClr val="FF0000"/>
                </a:solidFill>
                <a:latin typeface="宋体" panose="02010600030101010101" pitchFamily="2" charset="-122"/>
              </a:rPr>
              <a:t>可得状态方程：</a:t>
            </a:r>
          </a:p>
        </p:txBody>
      </p:sp>
      <p:graphicFrame>
        <p:nvGraphicFramePr>
          <p:cNvPr id="5" name="对象 4"/>
          <p:cNvGraphicFramePr>
            <a:graphicFrameLocks noChangeAspect="1"/>
          </p:cNvGraphicFramePr>
          <p:nvPr/>
        </p:nvGraphicFramePr>
        <p:xfrm>
          <a:off x="467543" y="2900025"/>
          <a:ext cx="3864238" cy="2192005"/>
        </p:xfrm>
        <a:graphic>
          <a:graphicData uri="http://schemas.openxmlformats.org/presentationml/2006/ole">
            <mc:AlternateContent xmlns:mc="http://schemas.openxmlformats.org/markup-compatibility/2006">
              <mc:Choice xmlns:v="urn:schemas-microsoft-com:vml" Requires="v">
                <p:oleObj spid="_x0000_s34823" name="Equation" r:id="rId9" imgW="58216800" imgH="34137600" progId="Equation.DSMT4">
                  <p:embed/>
                </p:oleObj>
              </mc:Choice>
              <mc:Fallback>
                <p:oleObj name="Equation" r:id="rId9" imgW="58216800" imgH="34137600" progId="Equation.DSMT4">
                  <p:embed/>
                  <p:pic>
                    <p:nvPicPr>
                      <p:cNvPr id="0" name="对象 3"/>
                      <p:cNvPicPr/>
                      <p:nvPr/>
                    </p:nvPicPr>
                    <p:blipFill>
                      <a:blip r:embed="rId10"/>
                      <a:stretch>
                        <a:fillRect/>
                      </a:stretch>
                    </p:blipFill>
                    <p:spPr>
                      <a:xfrm>
                        <a:off x="467543" y="2900025"/>
                        <a:ext cx="3864238" cy="2192005"/>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763825" y="2899692"/>
          <a:ext cx="4086225" cy="2192338"/>
        </p:xfrm>
        <a:graphic>
          <a:graphicData uri="http://schemas.openxmlformats.org/presentationml/2006/ole">
            <mc:AlternateContent xmlns:mc="http://schemas.openxmlformats.org/markup-compatibility/2006">
              <mc:Choice xmlns:v="urn:schemas-microsoft-com:vml" Requires="v">
                <p:oleObj spid="_x0000_s34824" name="Equation" r:id="rId11" imgW="61569600" imgH="34137600" progId="Equation.DSMT4">
                  <p:embed/>
                </p:oleObj>
              </mc:Choice>
              <mc:Fallback>
                <p:oleObj name="Equation" r:id="rId11" imgW="61569600" imgH="34137600" progId="Equation.DSMT4">
                  <p:embed/>
                  <p:pic>
                    <p:nvPicPr>
                      <p:cNvPr id="0" name="对象 2"/>
                      <p:cNvPicPr/>
                      <p:nvPr/>
                    </p:nvPicPr>
                    <p:blipFill>
                      <a:blip r:embed="rId12"/>
                      <a:stretch>
                        <a:fillRect/>
                      </a:stretch>
                    </p:blipFill>
                    <p:spPr>
                      <a:xfrm>
                        <a:off x="4763825" y="2899692"/>
                        <a:ext cx="4086225" cy="219233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35844"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282981" y="878515"/>
            <a:ext cx="2808312" cy="5663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系统输出方程为</a:t>
            </a:r>
          </a:p>
        </p:txBody>
      </p:sp>
      <p:graphicFrame>
        <p:nvGraphicFramePr>
          <p:cNvPr id="3" name="对象 2"/>
          <p:cNvGraphicFramePr>
            <a:graphicFrameLocks noChangeAspect="1"/>
          </p:cNvGraphicFramePr>
          <p:nvPr/>
        </p:nvGraphicFramePr>
        <p:xfrm>
          <a:off x="1739999" y="1759330"/>
          <a:ext cx="4854842" cy="475069"/>
        </p:xfrm>
        <a:graphic>
          <a:graphicData uri="http://schemas.openxmlformats.org/presentationml/2006/ole">
            <mc:AlternateContent xmlns:mc="http://schemas.openxmlformats.org/markup-compatibility/2006">
              <mc:Choice xmlns:v="urn:schemas-microsoft-com:vml" Requires="v">
                <p:oleObj spid="_x0000_s35845" name="Equation" r:id="rId7" imgW="56083200" imgH="5486400" progId="Equation.DSMT4">
                  <p:embed/>
                </p:oleObj>
              </mc:Choice>
              <mc:Fallback>
                <p:oleObj name="Equation" r:id="rId7" imgW="56083200" imgH="5486400" progId="Equation.DSMT4">
                  <p:embed/>
                  <p:pic>
                    <p:nvPicPr>
                      <p:cNvPr id="0" name="对象 1"/>
                      <p:cNvPicPr/>
                      <p:nvPr/>
                    </p:nvPicPr>
                    <p:blipFill>
                      <a:blip r:embed="rId8"/>
                      <a:stretch>
                        <a:fillRect/>
                      </a:stretch>
                    </p:blipFill>
                    <p:spPr>
                      <a:xfrm>
                        <a:off x="1739999" y="1759330"/>
                        <a:ext cx="4854842" cy="475069"/>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477204" y="2583978"/>
          <a:ext cx="8275134" cy="1525728"/>
        </p:xfrm>
        <a:graphic>
          <a:graphicData uri="http://schemas.openxmlformats.org/presentationml/2006/ole">
            <mc:AlternateContent xmlns:mc="http://schemas.openxmlformats.org/markup-compatibility/2006">
              <mc:Choice xmlns:v="urn:schemas-microsoft-com:vml" Requires="v">
                <p:oleObj spid="_x0000_s35846" name="Equation" r:id="rId9" imgW="97536000" imgH="17983200" progId="Equation.DSMT4">
                  <p:embed/>
                </p:oleObj>
              </mc:Choice>
              <mc:Fallback>
                <p:oleObj name="Equation" r:id="rId9" imgW="97536000" imgH="17983200" progId="Equation.DSMT4">
                  <p:embed/>
                  <p:pic>
                    <p:nvPicPr>
                      <p:cNvPr id="0" name="图片 157903"/>
                      <p:cNvPicPr/>
                      <p:nvPr/>
                    </p:nvPicPr>
                    <p:blipFill>
                      <a:blip r:embed="rId10"/>
                      <a:stretch>
                        <a:fillRect/>
                      </a:stretch>
                    </p:blipFill>
                    <p:spPr>
                      <a:xfrm>
                        <a:off x="477204" y="2583978"/>
                        <a:ext cx="8275134" cy="152572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36866"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18148" y="771550"/>
            <a:ext cx="9036496" cy="3884140"/>
          </a:xfrm>
          <a:prstGeom prst="rect">
            <a:avLst/>
          </a:prstGeom>
        </p:spPr>
        <p:txBody>
          <a:bodyPr wrap="square">
            <a:spAutoFit/>
          </a:bodyPr>
          <a:lstStyle/>
          <a:p>
            <a:pPr lvl="0">
              <a:lnSpc>
                <a:spcPct val="110000"/>
              </a:lnSpc>
            </a:pPr>
            <a:r>
              <a:rPr lang="en-US" altLang="zh-CN" sz="2800" dirty="0">
                <a:solidFill>
                  <a:sysClr val="windowText" lastClr="000000"/>
                </a:solidFill>
                <a:latin typeface="宋体" panose="02010600030101010101" pitchFamily="2" charset="-122"/>
              </a:rPr>
              <a:t>    </a:t>
            </a:r>
            <a:r>
              <a:rPr lang="en-US" altLang="zh-CN" sz="2800" dirty="0">
                <a:solidFill>
                  <a:srgbClr val="C00000"/>
                </a:solidFill>
                <a:latin typeface="宋体" panose="02010600030101010101" pitchFamily="2" charset="-122"/>
              </a:rPr>
              <a:t>2.</a:t>
            </a:r>
            <a:r>
              <a:rPr lang="zh-CN" altLang="en-US" sz="2800" dirty="0">
                <a:solidFill>
                  <a:srgbClr val="C00000"/>
                </a:solidFill>
                <a:latin typeface="宋体" panose="02010600030101010101" pitchFamily="2" charset="-122"/>
              </a:rPr>
              <a:t>由系统状态变量图列写线性定常系统状态方程及输出方程</a:t>
            </a:r>
            <a:endParaRPr lang="en-US" altLang="zh-CN" sz="2800" dirty="0">
              <a:solidFill>
                <a:srgbClr val="C00000"/>
              </a:solidFill>
              <a:latin typeface="宋体" panose="02010600030101010101" pitchFamily="2" charset="-122"/>
            </a:endParaRPr>
          </a:p>
          <a:p>
            <a:pPr lvl="0">
              <a:lnSpc>
                <a:spcPct val="110000"/>
              </a:lnSpc>
            </a:pPr>
            <a:r>
              <a:rPr lang="en-US" altLang="zh-CN" sz="2800" dirty="0">
                <a:solidFill>
                  <a:srgbClr val="C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线性定常系统的状态变量还可以通过状态变量图来确定。系统的状态变量图可以根据系统的运动微分方程或系统传递函数作出，状态变量图由积分器、放大器和加法器等构成。在状态变量图中，每个积分器的输出定义为一个状态变量。状态变量图直观地描述变量与变量之间的相互关系，并说明状态变量的物理含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37890"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07504" y="740213"/>
            <a:ext cx="8928992" cy="3410164"/>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由状态变量图列写系统状态方程及输出方程主要有下述三种方法，即</a:t>
            </a:r>
            <a:r>
              <a:rPr lang="zh-CN" altLang="en-US" sz="2800" b="1" dirty="0">
                <a:solidFill>
                  <a:srgbClr val="0000FF"/>
                </a:solidFill>
                <a:latin typeface="宋体" panose="02010600030101010101" pitchFamily="2" charset="-122"/>
              </a:rPr>
              <a:t>直接程序法、并接程序法和串接程序法</a:t>
            </a:r>
            <a:r>
              <a:rPr lang="zh-CN" altLang="en-US" sz="2800" dirty="0">
                <a:solidFill>
                  <a:sysClr val="windowText" lastClr="000000"/>
                </a:solidFill>
                <a:latin typeface="宋体" panose="02010600030101010101" pitchFamily="2" charset="-122"/>
              </a:rPr>
              <a:t>。下面通过具体实例分别加以说明。</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   </a:t>
            </a:r>
            <a:r>
              <a:rPr lang="zh-CN" altLang="en-US" sz="2800" b="1" dirty="0">
                <a:solidFill>
                  <a:sysClr val="windowText" lastClr="000000"/>
                </a:solidFill>
                <a:latin typeface="宋体" panose="02010600030101010101" pitchFamily="2" charset="-122"/>
              </a:rPr>
              <a:t>（</a:t>
            </a:r>
            <a:r>
              <a:rPr lang="en-US" altLang="zh-CN" sz="2800" b="1" dirty="0">
                <a:solidFill>
                  <a:sysClr val="windowText" lastClr="000000"/>
                </a:solidFill>
                <a:latin typeface="宋体" panose="02010600030101010101" pitchFamily="2" charset="-122"/>
              </a:rPr>
              <a:t>1</a:t>
            </a:r>
            <a:r>
              <a:rPr lang="zh-CN" altLang="en-US" sz="2800" b="1" dirty="0">
                <a:solidFill>
                  <a:sysClr val="windowText" lastClr="000000"/>
                </a:solidFill>
                <a:latin typeface="宋体" panose="02010600030101010101" pitchFamily="2" charset="-122"/>
              </a:rPr>
              <a:t>）直接程序法</a:t>
            </a:r>
          </a:p>
          <a:p>
            <a:pPr lvl="0">
              <a:lnSpc>
                <a:spcPct val="110000"/>
              </a:lnSpc>
            </a:pPr>
            <a:r>
              <a:rPr lang="zh-CN" altLang="en-US" sz="2800" dirty="0">
                <a:solidFill>
                  <a:sysClr val="windowText" lastClr="000000"/>
                </a:solidFill>
                <a:latin typeface="宋体" panose="02010600030101010101" pitchFamily="2" charset="-122"/>
              </a:rPr>
              <a:t>    直接程序法是直接根据系统微分方程，作出系统的状态变量图，再根据状态变量图列写系统状态方程及输出方程。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38916"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07504" y="627228"/>
            <a:ext cx="9036496" cy="2936188"/>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1.6 </a:t>
            </a:r>
            <a:r>
              <a:rPr lang="zh-CN" altLang="en-US" sz="2800" dirty="0">
                <a:solidFill>
                  <a:sysClr val="windowText" lastClr="000000"/>
                </a:solidFill>
                <a:latin typeface="宋体" panose="02010600030101010101" pitchFamily="2" charset="-122"/>
              </a:rPr>
              <a:t>设线性定常系统可用下列传递函数描述</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试按直接程序法作系统状态变量图，并根据状态变量图列写系统状态方程及输出方程。</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b="1" dirty="0">
                <a:solidFill>
                  <a:sysClr val="windowText" lastClr="000000"/>
                </a:solidFill>
                <a:latin typeface="宋体" panose="02010600030101010101" pitchFamily="2" charset="-122"/>
              </a:rPr>
              <a:t>    解 </a:t>
            </a:r>
            <a:r>
              <a:rPr lang="zh-CN" altLang="en-US" sz="2800" dirty="0">
                <a:solidFill>
                  <a:sysClr val="windowText" lastClr="000000"/>
                </a:solidFill>
                <a:latin typeface="宋体" panose="02010600030101010101" pitchFamily="2" charset="-122"/>
              </a:rPr>
              <a:t>引进中间变量</a:t>
            </a:r>
            <a:r>
              <a:rPr lang="en-US" altLang="zh-CN" sz="2800" dirty="0">
                <a:solidFill>
                  <a:sysClr val="windowText" lastClr="000000"/>
                </a:solidFill>
                <a:latin typeface="宋体" panose="02010600030101010101" pitchFamily="2" charset="-122"/>
              </a:rPr>
              <a:t>z</a:t>
            </a:r>
            <a:r>
              <a:rPr lang="zh-CN" altLang="en-US" sz="2800" dirty="0">
                <a:solidFill>
                  <a:sysClr val="windowText" lastClr="000000"/>
                </a:solidFill>
                <a:latin typeface="宋体" panose="02010600030101010101" pitchFamily="2" charset="-122"/>
              </a:rPr>
              <a:t>，则系统传递函数可等效变换为</a:t>
            </a:r>
            <a:endParaRPr lang="en-US" altLang="zh-CN" sz="2800" dirty="0">
              <a:solidFill>
                <a:sysClr val="windowText" lastClr="000000"/>
              </a:solidFill>
              <a:latin typeface="宋体" panose="02010600030101010101" pitchFamily="2" charset="-122"/>
            </a:endParaRPr>
          </a:p>
        </p:txBody>
      </p:sp>
      <p:graphicFrame>
        <p:nvGraphicFramePr>
          <p:cNvPr id="4" name="对象 3"/>
          <p:cNvGraphicFramePr>
            <a:graphicFrameLocks noChangeAspect="1"/>
          </p:cNvGraphicFramePr>
          <p:nvPr/>
        </p:nvGraphicFramePr>
        <p:xfrm>
          <a:off x="3519561" y="1203598"/>
          <a:ext cx="2212382" cy="813989"/>
        </p:xfrm>
        <a:graphic>
          <a:graphicData uri="http://schemas.openxmlformats.org/presentationml/2006/ole">
            <mc:AlternateContent xmlns:mc="http://schemas.openxmlformats.org/markup-compatibility/2006">
              <mc:Choice xmlns:v="urn:schemas-microsoft-com:vml" Requires="v">
                <p:oleObj spid="_x0000_s38917" name="Equation" r:id="rId7" imgW="32308800" imgH="11887200" progId="Equation.DSMT4">
                  <p:embed/>
                </p:oleObj>
              </mc:Choice>
              <mc:Fallback>
                <p:oleObj name="Equation" r:id="rId7" imgW="32308800" imgH="11887200" progId="Equation.DSMT4">
                  <p:embed/>
                  <p:pic>
                    <p:nvPicPr>
                      <p:cNvPr id="0" name="图片 166062"/>
                      <p:cNvPicPr/>
                      <p:nvPr/>
                    </p:nvPicPr>
                    <p:blipFill>
                      <a:blip r:embed="rId8"/>
                      <a:stretch>
                        <a:fillRect/>
                      </a:stretch>
                    </p:blipFill>
                    <p:spPr>
                      <a:xfrm>
                        <a:off x="3519561" y="1203598"/>
                        <a:ext cx="2212382" cy="813989"/>
                      </a:xfrm>
                      <a:prstGeom prst="rect">
                        <a:avLst/>
                      </a:prstGeom>
                    </p:spPr>
                  </p:pic>
                </p:oleObj>
              </mc:Fallback>
            </mc:AlternateContent>
          </a:graphicData>
        </a:graphic>
      </p:graphicFrame>
      <p:sp>
        <p:nvSpPr>
          <p:cNvPr id="13" name="矩形 12"/>
          <p:cNvSpPr/>
          <p:nvPr/>
        </p:nvSpPr>
        <p:spPr>
          <a:xfrm>
            <a:off x="491583" y="8519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sp>
        <p:nvSpPr>
          <p:cNvPr id="14" name="矩形 13"/>
          <p:cNvSpPr/>
          <p:nvPr/>
        </p:nvSpPr>
        <p:spPr>
          <a:xfrm>
            <a:off x="643983" y="10043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graphicFrame>
        <p:nvGraphicFramePr>
          <p:cNvPr id="5" name="对象 4"/>
          <p:cNvGraphicFramePr>
            <a:graphicFrameLocks noChangeAspect="1"/>
          </p:cNvGraphicFramePr>
          <p:nvPr/>
        </p:nvGraphicFramePr>
        <p:xfrm>
          <a:off x="3293096" y="3631340"/>
          <a:ext cx="2550748" cy="1296991"/>
        </p:xfrm>
        <a:graphic>
          <a:graphicData uri="http://schemas.openxmlformats.org/presentationml/2006/ole">
            <mc:AlternateContent xmlns:mc="http://schemas.openxmlformats.org/markup-compatibility/2006">
              <mc:Choice xmlns:v="urn:schemas-microsoft-com:vml" Requires="v">
                <p:oleObj spid="_x0000_s38918" name="Equation" r:id="rId9" imgW="35966400" imgH="18288000" progId="Equation.DSMT4">
                  <p:embed/>
                </p:oleObj>
              </mc:Choice>
              <mc:Fallback>
                <p:oleObj name="Equation" r:id="rId9" imgW="35966400" imgH="18288000" progId="Equation.DSMT4">
                  <p:embed/>
                  <p:pic>
                    <p:nvPicPr>
                      <p:cNvPr id="0" name="图片 166063"/>
                      <p:cNvPicPr/>
                      <p:nvPr/>
                    </p:nvPicPr>
                    <p:blipFill>
                      <a:blip r:embed="rId10"/>
                      <a:stretch>
                        <a:fillRect/>
                      </a:stretch>
                    </p:blipFill>
                    <p:spPr>
                      <a:xfrm>
                        <a:off x="3293096" y="3631340"/>
                        <a:ext cx="2550748" cy="1296991"/>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39939"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07504" y="627228"/>
            <a:ext cx="9036496"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其微分方程为</a:t>
            </a:r>
            <a:endParaRPr lang="en-US" altLang="zh-CN" sz="2800" dirty="0">
              <a:solidFill>
                <a:sysClr val="windowText" lastClr="000000"/>
              </a:solidFill>
              <a:latin typeface="宋体" panose="02010600030101010101" pitchFamily="2" charset="-122"/>
            </a:endParaRPr>
          </a:p>
        </p:txBody>
      </p:sp>
      <p:sp>
        <p:nvSpPr>
          <p:cNvPr id="13" name="矩形 12"/>
          <p:cNvSpPr/>
          <p:nvPr/>
        </p:nvSpPr>
        <p:spPr>
          <a:xfrm>
            <a:off x="491583" y="8519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sp>
        <p:nvSpPr>
          <p:cNvPr id="14" name="矩形 13"/>
          <p:cNvSpPr/>
          <p:nvPr/>
        </p:nvSpPr>
        <p:spPr>
          <a:xfrm>
            <a:off x="643983" y="10043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3284397" y="1100141"/>
          <a:ext cx="1766045" cy="811426"/>
        </p:xfrm>
        <a:graphic>
          <a:graphicData uri="http://schemas.openxmlformats.org/presentationml/2006/ole">
            <mc:AlternateContent xmlns:mc="http://schemas.openxmlformats.org/markup-compatibility/2006">
              <mc:Choice xmlns:v="urn:schemas-microsoft-com:vml" Requires="v">
                <p:oleObj spid="_x0000_s39940" name="Equation" r:id="rId7" imgW="22555200" imgH="10363200" progId="Equation.DSMT4">
                  <p:embed/>
                </p:oleObj>
              </mc:Choice>
              <mc:Fallback>
                <p:oleObj name="Equation" r:id="rId7" imgW="22555200" imgH="10363200" progId="Equation.DSMT4">
                  <p:embed/>
                  <p:pic>
                    <p:nvPicPr>
                      <p:cNvPr id="0" name="图片 46841"/>
                      <p:cNvPicPr/>
                      <p:nvPr/>
                    </p:nvPicPr>
                    <p:blipFill>
                      <a:blip r:embed="rId8"/>
                      <a:stretch>
                        <a:fillRect/>
                      </a:stretch>
                    </p:blipFill>
                    <p:spPr>
                      <a:xfrm>
                        <a:off x="3284397" y="1100141"/>
                        <a:ext cx="1766045" cy="811426"/>
                      </a:xfrm>
                      <a:prstGeom prst="rect">
                        <a:avLst/>
                      </a:prstGeom>
                    </p:spPr>
                  </p:pic>
                </p:oleObj>
              </mc:Fallback>
            </mc:AlternateContent>
          </a:graphicData>
        </a:graphic>
      </p:graphicFrame>
      <p:sp>
        <p:nvSpPr>
          <p:cNvPr id="15" name="矩形 14"/>
          <p:cNvSpPr/>
          <p:nvPr/>
        </p:nvSpPr>
        <p:spPr>
          <a:xfrm>
            <a:off x="102312" y="1911567"/>
            <a:ext cx="9036496" cy="104028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根据逐项积分的办法，可作出系统状态变量图如图</a:t>
            </a:r>
            <a:r>
              <a:rPr lang="en-US" altLang="zh-CN" sz="2800" dirty="0">
                <a:solidFill>
                  <a:sysClr val="windowText" lastClr="000000"/>
                </a:solidFill>
                <a:latin typeface="宋体" panose="02010600030101010101" pitchFamily="2" charset="-122"/>
              </a:rPr>
              <a:t>1.5</a:t>
            </a:r>
            <a:r>
              <a:rPr lang="zh-CN" altLang="en-US" sz="2800" dirty="0">
                <a:solidFill>
                  <a:sysClr val="windowText" lastClr="000000"/>
                </a:solidFill>
                <a:latin typeface="宋体" panose="02010600030101010101" pitchFamily="2" charset="-122"/>
              </a:rPr>
              <a:t>所示。</a:t>
            </a:r>
            <a:endParaRPr lang="en-US" altLang="zh-CN" sz="2800" dirty="0">
              <a:solidFill>
                <a:sysClr val="windowText" lastClr="000000"/>
              </a:solidFill>
              <a:latin typeface="宋体" panose="02010600030101010101" pitchFamily="2" charset="-122"/>
            </a:endParaRPr>
          </a:p>
        </p:txBody>
      </p:sp>
      <p:pic>
        <p:nvPicPr>
          <p:cNvPr id="7" name="图片 6"/>
          <p:cNvPicPr>
            <a:picLocks noChangeAspect="1"/>
          </p:cNvPicPr>
          <p:nvPr/>
        </p:nvPicPr>
        <p:blipFill>
          <a:blip r:embed="rId9"/>
          <a:stretch>
            <a:fillRect/>
          </a:stretch>
        </p:blipFill>
        <p:spPr>
          <a:xfrm>
            <a:off x="2339752" y="2411875"/>
            <a:ext cx="4159312" cy="26261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40966"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20415" y="444980"/>
            <a:ext cx="9036496" cy="4358116"/>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在状态变量图中，取每个积分器的输出为一个状</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态变量，即            。根据系统状态变量图可直接得出系统状态方程如下</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400" dirty="0">
                <a:solidFill>
                  <a:sysClr val="windowText" lastClr="000000"/>
                </a:solidFill>
                <a:latin typeface="宋体" panose="02010600030101010101" pitchFamily="2" charset="-122"/>
              </a:rPr>
              <a:t>写成矩阵形式有</a:t>
            </a:r>
            <a:endParaRPr lang="en-US" altLang="zh-CN" sz="24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400" dirty="0">
                <a:solidFill>
                  <a:sysClr val="windowText" lastClr="000000"/>
                </a:solidFill>
                <a:latin typeface="宋体" panose="02010600030101010101" pitchFamily="2" charset="-122"/>
              </a:rPr>
              <a:t>其输出方程为</a:t>
            </a:r>
            <a:endParaRPr lang="en-US" altLang="zh-CN" sz="2400" dirty="0">
              <a:solidFill>
                <a:sysClr val="windowText" lastClr="000000"/>
              </a:solidFill>
              <a:latin typeface="宋体" panose="02010600030101010101" pitchFamily="2" charset="-122"/>
            </a:endParaRPr>
          </a:p>
        </p:txBody>
      </p:sp>
      <p:sp>
        <p:nvSpPr>
          <p:cNvPr id="13" name="矩形 12"/>
          <p:cNvSpPr/>
          <p:nvPr/>
        </p:nvSpPr>
        <p:spPr>
          <a:xfrm>
            <a:off x="491583" y="8519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sp>
        <p:nvSpPr>
          <p:cNvPr id="14" name="矩形 13"/>
          <p:cNvSpPr/>
          <p:nvPr/>
        </p:nvSpPr>
        <p:spPr>
          <a:xfrm>
            <a:off x="643983" y="10043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1835696" y="941628"/>
          <a:ext cx="2208000" cy="414000"/>
        </p:xfrm>
        <a:graphic>
          <a:graphicData uri="http://schemas.openxmlformats.org/presentationml/2006/ole">
            <mc:AlternateContent xmlns:mc="http://schemas.openxmlformats.org/markup-compatibility/2006">
              <mc:Choice xmlns:v="urn:schemas-microsoft-com:vml" Requires="v">
                <p:oleObj spid="_x0000_s40967" name="Equation" r:id="rId7" imgW="29260800" imgH="5486400" progId="Equation.DSMT4">
                  <p:embed/>
                </p:oleObj>
              </mc:Choice>
              <mc:Fallback>
                <p:oleObj name="Equation" r:id="rId7" imgW="29260800" imgH="5486400" progId="Equation.DSMT4">
                  <p:embed/>
                  <p:pic>
                    <p:nvPicPr>
                      <p:cNvPr id="0" name="图片 127850"/>
                      <p:cNvPicPr/>
                      <p:nvPr/>
                    </p:nvPicPr>
                    <p:blipFill>
                      <a:blip r:embed="rId8"/>
                      <a:stretch>
                        <a:fillRect/>
                      </a:stretch>
                    </p:blipFill>
                    <p:spPr>
                      <a:xfrm>
                        <a:off x="1835696" y="941628"/>
                        <a:ext cx="2208000" cy="4140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497892" y="1771488"/>
          <a:ext cx="2081542" cy="1208637"/>
        </p:xfrm>
        <a:graphic>
          <a:graphicData uri="http://schemas.openxmlformats.org/presentationml/2006/ole">
            <mc:AlternateContent xmlns:mc="http://schemas.openxmlformats.org/markup-compatibility/2006">
              <mc:Choice xmlns:v="urn:schemas-microsoft-com:vml" Requires="v">
                <p:oleObj spid="_x0000_s40968" name="Equation" r:id="rId9" imgW="28346400" imgH="16459200" progId="Equation.DSMT4">
                  <p:embed/>
                </p:oleObj>
              </mc:Choice>
              <mc:Fallback>
                <p:oleObj name="Equation" r:id="rId9" imgW="28346400" imgH="16459200" progId="Equation.DSMT4">
                  <p:embed/>
                  <p:pic>
                    <p:nvPicPr>
                      <p:cNvPr id="0" name="图片 127851"/>
                      <p:cNvPicPr/>
                      <p:nvPr/>
                    </p:nvPicPr>
                    <p:blipFill>
                      <a:blip r:embed="rId10"/>
                      <a:stretch>
                        <a:fillRect/>
                      </a:stretch>
                    </p:blipFill>
                    <p:spPr>
                      <a:xfrm>
                        <a:off x="3497892" y="1771488"/>
                        <a:ext cx="2081542" cy="1208637"/>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2987824" y="3037825"/>
          <a:ext cx="2920392" cy="1003324"/>
        </p:xfrm>
        <a:graphic>
          <a:graphicData uri="http://schemas.openxmlformats.org/presentationml/2006/ole">
            <mc:AlternateContent xmlns:mc="http://schemas.openxmlformats.org/markup-compatibility/2006">
              <mc:Choice xmlns:v="urn:schemas-microsoft-com:vml" Requires="v">
                <p:oleObj spid="_x0000_s40969" name="Equation" r:id="rId11" imgW="49682400" imgH="17068800" progId="Equation.DSMT4">
                  <p:embed/>
                </p:oleObj>
              </mc:Choice>
              <mc:Fallback>
                <p:oleObj name="Equation" r:id="rId11" imgW="49682400" imgH="17068800" progId="Equation.DSMT4">
                  <p:embed/>
                  <p:pic>
                    <p:nvPicPr>
                      <p:cNvPr id="0" name="图片 127852"/>
                      <p:cNvPicPr/>
                      <p:nvPr/>
                    </p:nvPicPr>
                    <p:blipFill>
                      <a:blip r:embed="rId12"/>
                      <a:stretch>
                        <a:fillRect/>
                      </a:stretch>
                    </p:blipFill>
                    <p:spPr>
                      <a:xfrm>
                        <a:off x="2987824" y="3037825"/>
                        <a:ext cx="2920392" cy="1003324"/>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699792" y="4020406"/>
          <a:ext cx="3397626" cy="1139324"/>
        </p:xfrm>
        <a:graphic>
          <a:graphicData uri="http://schemas.openxmlformats.org/presentationml/2006/ole">
            <mc:AlternateContent xmlns:mc="http://schemas.openxmlformats.org/markup-compatibility/2006">
              <mc:Choice xmlns:v="urn:schemas-microsoft-com:vml" Requires="v">
                <p:oleObj spid="_x0000_s40970" name="Equation" r:id="rId13" imgW="50901600" imgH="17068800" progId="Equation.DSMT4">
                  <p:embed/>
                </p:oleObj>
              </mc:Choice>
              <mc:Fallback>
                <p:oleObj name="Equation" r:id="rId13" imgW="50901600" imgH="17068800" progId="Equation.DSMT4">
                  <p:embed/>
                  <p:pic>
                    <p:nvPicPr>
                      <p:cNvPr id="0" name="图片 127853"/>
                      <p:cNvPicPr/>
                      <p:nvPr/>
                    </p:nvPicPr>
                    <p:blipFill>
                      <a:blip r:embed="rId14"/>
                      <a:stretch>
                        <a:fillRect/>
                      </a:stretch>
                    </p:blipFill>
                    <p:spPr>
                      <a:xfrm>
                        <a:off x="2699792" y="4020406"/>
                        <a:ext cx="3397626" cy="1139324"/>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11110" y="86253"/>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67094" y="86253"/>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00223" y="89217"/>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41987"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20811" y="419637"/>
            <a:ext cx="9036496" cy="4832092"/>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a:t>
            </a:r>
            <a:r>
              <a:rPr lang="zh-CN" altLang="en-US" sz="2800" b="1" dirty="0">
                <a:solidFill>
                  <a:sysClr val="windowText" lastClr="000000"/>
                </a:solidFill>
                <a:latin typeface="宋体" panose="02010600030101010101" pitchFamily="2" charset="-122"/>
              </a:rPr>
              <a:t>（</a:t>
            </a:r>
            <a:r>
              <a:rPr lang="en-US" altLang="zh-CN" sz="2800" b="1" dirty="0">
                <a:solidFill>
                  <a:sysClr val="windowText" lastClr="000000"/>
                </a:solidFill>
                <a:latin typeface="宋体" panose="02010600030101010101" pitchFamily="2" charset="-122"/>
              </a:rPr>
              <a:t>2</a:t>
            </a:r>
            <a:r>
              <a:rPr lang="zh-CN" altLang="en-US" sz="2800" b="1" dirty="0">
                <a:solidFill>
                  <a:sysClr val="windowText" lastClr="000000"/>
                </a:solidFill>
                <a:latin typeface="宋体" panose="02010600030101010101" pitchFamily="2" charset="-122"/>
              </a:rPr>
              <a:t>）并接程序法</a:t>
            </a:r>
          </a:p>
          <a:p>
            <a:pPr lvl="0">
              <a:lnSpc>
                <a:spcPct val="110000"/>
              </a:lnSpc>
            </a:pPr>
            <a:r>
              <a:rPr lang="zh-CN" altLang="en-US" sz="2800" dirty="0">
                <a:solidFill>
                  <a:sysClr val="windowText" lastClr="000000"/>
                </a:solidFill>
                <a:latin typeface="宋体" panose="02010600030101010101" pitchFamily="2" charset="-122"/>
              </a:rPr>
              <a:t>    并接程序法的基本方法是，先将系统传递函数写成最简分式和的形式，分别作出相应的状态变量图，再根据线性系统叠加原理作出整个系统的状态变量图，由状态变量图可直接写出系统状态方程及输出方程。</a:t>
            </a:r>
          </a:p>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1.7 </a:t>
            </a:r>
            <a:r>
              <a:rPr lang="zh-CN" altLang="en-US" sz="2800" dirty="0">
                <a:solidFill>
                  <a:sysClr val="windowText" lastClr="000000"/>
                </a:solidFill>
                <a:latin typeface="宋体" panose="02010600030101010101" pitchFamily="2" charset="-122"/>
              </a:rPr>
              <a:t>设线性定常系统的传递函数同例</a:t>
            </a:r>
            <a:r>
              <a:rPr lang="en-US" altLang="zh-CN" sz="2800" dirty="0">
                <a:solidFill>
                  <a:sysClr val="windowText" lastClr="000000"/>
                </a:solidFill>
                <a:latin typeface="宋体" panose="02010600030101010101" pitchFamily="2" charset="-122"/>
              </a:rPr>
              <a:t>1.6</a:t>
            </a:r>
            <a:r>
              <a:rPr lang="zh-CN" altLang="en-US" sz="2800" dirty="0">
                <a:solidFill>
                  <a:sysClr val="windowText" lastClr="000000"/>
                </a:solidFill>
                <a:latin typeface="宋体" panose="02010600030101010101" pitchFamily="2" charset="-122"/>
              </a:rPr>
              <a:t>，即</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试按并接程序法作系统状态变量图，并根据状态变量图列写系统状态方程及输出方程。</a:t>
            </a:r>
          </a:p>
        </p:txBody>
      </p:sp>
      <p:sp>
        <p:nvSpPr>
          <p:cNvPr id="13" name="矩形 12"/>
          <p:cNvSpPr/>
          <p:nvPr/>
        </p:nvSpPr>
        <p:spPr>
          <a:xfrm>
            <a:off x="491583" y="8519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sp>
        <p:nvSpPr>
          <p:cNvPr id="14" name="矩形 13"/>
          <p:cNvSpPr/>
          <p:nvPr/>
        </p:nvSpPr>
        <p:spPr>
          <a:xfrm>
            <a:off x="643983" y="10043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3269458" y="3295688"/>
          <a:ext cx="2405523" cy="885051"/>
        </p:xfrm>
        <a:graphic>
          <a:graphicData uri="http://schemas.openxmlformats.org/presentationml/2006/ole">
            <mc:AlternateContent xmlns:mc="http://schemas.openxmlformats.org/markup-compatibility/2006">
              <mc:Choice xmlns:v="urn:schemas-microsoft-com:vml" Requires="v">
                <p:oleObj spid="_x0000_s41988" name="Equation" r:id="rId7" imgW="32308800" imgH="11887200" progId="Equation.DSMT4">
                  <p:embed/>
                </p:oleObj>
              </mc:Choice>
              <mc:Fallback>
                <p:oleObj name="Equation" r:id="rId7" imgW="32308800" imgH="11887200" progId="Equation.DSMT4">
                  <p:embed/>
                  <p:pic>
                    <p:nvPicPr>
                      <p:cNvPr id="0" name="图片 48898"/>
                      <p:cNvPicPr/>
                      <p:nvPr/>
                    </p:nvPicPr>
                    <p:blipFill>
                      <a:blip r:embed="rId8"/>
                      <a:stretch>
                        <a:fillRect/>
                      </a:stretch>
                    </p:blipFill>
                    <p:spPr>
                      <a:xfrm>
                        <a:off x="3269458" y="3295688"/>
                        <a:ext cx="2405523" cy="885051"/>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a:solidFill>
                <a:sysClr val="windowText" lastClr="000000"/>
              </a:solidFill>
              <a:latin typeface="宋体" panose="02010600030101010101" pitchFamily="2" charset="-122"/>
            </a:endParaRPr>
          </a:p>
          <a:p>
            <a:pPr>
              <a:lnSpc>
                <a:spcPct val="110000"/>
              </a:lnSpc>
            </a:pPr>
            <a:endParaRPr lang="en-US" altLang="zh-CN" sz="2800">
              <a:solidFill>
                <a:sysClr val="windowText" lastClr="000000"/>
              </a:solidFill>
              <a:latin typeface="宋体" panose="02010600030101010101" pitchFamily="2" charset="-122"/>
            </a:endParaRPr>
          </a:p>
          <a:p>
            <a:pPr>
              <a:lnSpc>
                <a:spcPct val="110000"/>
              </a:lnSpc>
            </a:pPr>
            <a:endParaRPr lang="en-US" altLang="zh-CN" sz="2800">
              <a:solidFill>
                <a:sysClr val="windowText" lastClr="000000"/>
              </a:solidFill>
              <a:latin typeface="宋体" panose="02010600030101010101" pitchFamily="2" charset="-122"/>
            </a:endParaRPr>
          </a:p>
          <a:p>
            <a:pPr>
              <a:lnSpc>
                <a:spcPct val="110000"/>
              </a:lnSpc>
            </a:pPr>
            <a:r>
              <a:rPr lang="zh-CN" altLang="en-US" sz="2800">
                <a:solidFill>
                  <a:sysClr val="windowText" lastClr="000000"/>
                </a:solidFill>
                <a:latin typeface="宋体" panose="02010600030101010101" pitchFamily="2" charset="-122"/>
              </a:rPr>
              <a:t>                                     </a:t>
            </a:r>
            <a:r>
              <a:rPr lang="en-US" altLang="zh-CN" sz="2800">
                <a:solidFill>
                  <a:sysClr val="windowText" lastClr="000000"/>
                </a:solidFill>
                <a:latin typeface="宋体" panose="02010600030101010101" pitchFamily="2" charset="-122"/>
              </a:rPr>
              <a:t> </a:t>
            </a:r>
          </a:p>
          <a:p>
            <a:pPr>
              <a:lnSpc>
                <a:spcPct val="110000"/>
              </a:lnSpc>
            </a:pPr>
            <a:r>
              <a:rPr lang="zh-CN" altLang="en-US" sz="2800">
                <a:solidFill>
                  <a:sysClr val="windowText" lastClr="000000"/>
                </a:solidFill>
                <a:latin typeface="宋体" panose="02010600030101010101" pitchFamily="2" charset="-122"/>
              </a:rPr>
              <a:t>  </a:t>
            </a:r>
            <a:endParaRPr lang="en-US" altLang="zh-CN" sz="2800">
              <a:solidFill>
                <a:sysClr val="windowText" lastClr="000000"/>
              </a:solidFill>
              <a:latin typeface="宋体" panose="02010600030101010101" pitchFamily="2" charset="-122"/>
            </a:endParaRPr>
          </a:p>
          <a:p>
            <a:pPr>
              <a:lnSpc>
                <a:spcPct val="110000"/>
              </a:lnSpc>
            </a:pPr>
            <a:endParaRPr lang="en-US" altLang="zh-CN" sz="2800">
              <a:solidFill>
                <a:sysClr val="windowText" lastClr="000000"/>
              </a:solidFill>
              <a:latin typeface="宋体" panose="02010600030101010101" pitchFamily="2" charset="-122"/>
            </a:endParaRPr>
          </a:p>
          <a:p>
            <a:pPr>
              <a:lnSpc>
                <a:spcPct val="110000"/>
              </a:lnSpc>
            </a:pPr>
            <a:r>
              <a:rPr lang="zh-CN" altLang="en-US" sz="280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43012"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25112" y="672223"/>
            <a:ext cx="9036496" cy="2404313"/>
          </a:xfrm>
          <a:prstGeom prst="rect">
            <a:avLst/>
          </a:prstGeom>
        </p:spPr>
        <p:txBody>
          <a:bodyPr wrap="square">
            <a:spAutoFit/>
          </a:bodyPr>
          <a:lstStyle/>
          <a:p>
            <a:pPr>
              <a:lnSpc>
                <a:spcPct val="110000"/>
              </a:lnSpc>
            </a:pPr>
            <a:r>
              <a:rPr lang="zh-CN" altLang="en-US" sz="2800" b="1" dirty="0">
                <a:solidFill>
                  <a:sysClr val="windowText" lastClr="000000"/>
                </a:solidFill>
                <a:latin typeface="宋体" panose="02010600030101010101" pitchFamily="2" charset="-122"/>
              </a:rPr>
              <a:t>    解</a:t>
            </a:r>
            <a:r>
              <a:rPr lang="zh-CN" altLang="en-US" sz="2800" dirty="0">
                <a:solidFill>
                  <a:sysClr val="windowText" lastClr="000000"/>
                </a:solidFill>
                <a:latin typeface="宋体" panose="02010600030101010101" pitchFamily="2" charset="-122"/>
              </a:rPr>
              <a:t> 将系统传递函数按其极点写成最简分式和的形式，即</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式中，</a:t>
            </a:r>
            <a:r>
              <a:rPr lang="en-US" altLang="zh-CN" sz="2800" dirty="0">
                <a:solidFill>
                  <a:sysClr val="windowText" lastClr="000000"/>
                </a:solidFill>
                <a:latin typeface="宋体" panose="02010600030101010101" pitchFamily="2" charset="-122"/>
              </a:rPr>
              <a:t>a</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b</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c</a:t>
            </a:r>
            <a:r>
              <a:rPr lang="zh-CN" altLang="en-US" sz="2800" dirty="0">
                <a:solidFill>
                  <a:sysClr val="windowText" lastClr="000000"/>
                </a:solidFill>
                <a:latin typeface="宋体" panose="02010600030101010101" pitchFamily="2" charset="-122"/>
              </a:rPr>
              <a:t>为待定系数，计算方法为</a:t>
            </a:r>
            <a:endParaRPr lang="en-US" altLang="zh-CN" sz="2800" dirty="0">
              <a:solidFill>
                <a:sysClr val="windowText" lastClr="000000"/>
              </a:solidFill>
              <a:latin typeface="宋体" panose="02010600030101010101" pitchFamily="2" charset="-122"/>
            </a:endParaRPr>
          </a:p>
          <a:p>
            <a:pPr lvl="0">
              <a:lnSpc>
                <a:spcPct val="110000"/>
              </a:lnSpc>
            </a:pPr>
            <a:endParaRPr lang="zh-CN" altLang="en-US" sz="2800" dirty="0">
              <a:solidFill>
                <a:sysClr val="windowText" lastClr="000000"/>
              </a:solidFill>
              <a:latin typeface="宋体" panose="02010600030101010101" pitchFamily="2" charset="-122"/>
            </a:endParaRPr>
          </a:p>
        </p:txBody>
      </p:sp>
      <p:sp>
        <p:nvSpPr>
          <p:cNvPr id="13" name="矩形 12"/>
          <p:cNvSpPr/>
          <p:nvPr/>
        </p:nvSpPr>
        <p:spPr>
          <a:xfrm>
            <a:off x="491583" y="8519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2641525" y="1269388"/>
          <a:ext cx="4003003" cy="711193"/>
        </p:xfrm>
        <a:graphic>
          <a:graphicData uri="http://schemas.openxmlformats.org/presentationml/2006/ole">
            <mc:AlternateContent xmlns:mc="http://schemas.openxmlformats.org/markup-compatibility/2006">
              <mc:Choice xmlns:v="urn:schemas-microsoft-com:vml" Requires="v">
                <p:oleObj spid="_x0000_s43013" name="Equation" r:id="rId7" imgW="60045600" imgH="10668000" progId="Equation.DSMT4">
                  <p:embed/>
                </p:oleObj>
              </mc:Choice>
              <mc:Fallback>
                <p:oleObj name="Equation" r:id="rId7" imgW="60045600" imgH="10668000" progId="Equation.DSMT4">
                  <p:embed/>
                  <p:pic>
                    <p:nvPicPr>
                      <p:cNvPr id="0" name="图片 178292"/>
                      <p:cNvPicPr/>
                      <p:nvPr/>
                    </p:nvPicPr>
                    <p:blipFill>
                      <a:blip r:embed="rId8"/>
                      <a:stretch>
                        <a:fillRect/>
                      </a:stretch>
                    </p:blipFill>
                    <p:spPr>
                      <a:xfrm>
                        <a:off x="2641525" y="1269388"/>
                        <a:ext cx="4003003" cy="711193"/>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183258" y="2722865"/>
          <a:ext cx="2273123" cy="2234596"/>
        </p:xfrm>
        <a:graphic>
          <a:graphicData uri="http://schemas.openxmlformats.org/presentationml/2006/ole">
            <mc:AlternateContent xmlns:mc="http://schemas.openxmlformats.org/markup-compatibility/2006">
              <mc:Choice xmlns:v="urn:schemas-microsoft-com:vml" Requires="v">
                <p:oleObj spid="_x0000_s43014" name="Equation" r:id="rId9" imgW="35966400" imgH="35356800" progId="Equation.DSMT4">
                  <p:embed/>
                </p:oleObj>
              </mc:Choice>
              <mc:Fallback>
                <p:oleObj name="Equation" r:id="rId9" imgW="35966400" imgH="35356800" progId="Equation.DSMT4">
                  <p:embed/>
                  <p:pic>
                    <p:nvPicPr>
                      <p:cNvPr id="0" name="图片 178293"/>
                      <p:cNvPicPr/>
                      <p:nvPr/>
                    </p:nvPicPr>
                    <p:blipFill>
                      <a:blip r:embed="rId10"/>
                      <a:stretch>
                        <a:fillRect/>
                      </a:stretch>
                    </p:blipFill>
                    <p:spPr>
                      <a:xfrm>
                        <a:off x="3183258" y="2722865"/>
                        <a:ext cx="2273123" cy="2234596"/>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1.1</a:t>
            </a:r>
            <a:r>
              <a:rPr lang="zh-CN" altLang="en-US" sz="1765" b="1" dirty="0">
                <a:solidFill>
                  <a:srgbClr val="112F70"/>
                </a:solidFill>
                <a:latin typeface="微软雅黑" panose="020B0503020204020204" pitchFamily="34" charset="-122"/>
                <a:ea typeface="微软雅黑" panose="020B0503020204020204" pitchFamily="34" charset="-122"/>
                <a:sym typeface="+mn-ea"/>
              </a:rPr>
              <a:t>状态空间描述的基本概念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11110" y="995807"/>
            <a:ext cx="8753378" cy="2462213"/>
          </a:xfrm>
          <a:prstGeom prst="rect">
            <a:avLst/>
          </a:prstGeom>
          <a:noFill/>
        </p:spPr>
        <p:txBody>
          <a:bodyPr wrap="square">
            <a:spAutoFit/>
          </a:bodyPr>
          <a:lstStyle/>
          <a:p>
            <a:pPr>
              <a:lnSpc>
                <a:spcPct val="110000"/>
              </a:lnSpc>
            </a:pPr>
            <a:r>
              <a:rPr lang="zh-CN" altLang="en-US" dirty="0"/>
              <a:t>            </a:t>
            </a:r>
            <a:r>
              <a:rPr lang="zh-CN" altLang="en-US" sz="2800" dirty="0">
                <a:solidFill>
                  <a:sysClr val="windowText" lastClr="000000"/>
                </a:solidFill>
                <a:latin typeface="宋体" panose="02010600030101010101" pitchFamily="2" charset="-122"/>
                <a:ea typeface="宋体" panose="02010600030101010101" pitchFamily="2" charset="-122"/>
              </a:rPr>
              <a:t>用状态空间法进行控制系统的分析和综合，比以传递函数为基础的分析设计方法更为直接和方便。为说明如何用状态空间描述和分析控制系统，这里先介绍系统状态、状态变量、状态向量、状态空间、状态方程等几个基本概念。</a:t>
            </a:r>
            <a:endParaRPr lang="en-US" altLang="zh-CN" sz="2800"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44036"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07504" y="596821"/>
            <a:ext cx="9036496"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即有</a:t>
            </a:r>
            <a:endParaRPr lang="en-US" altLang="zh-CN" sz="2800" dirty="0">
              <a:solidFill>
                <a:sysClr val="windowText" lastClr="000000"/>
              </a:solidFill>
              <a:latin typeface="宋体" panose="02010600030101010101" pitchFamily="2" charset="-122"/>
            </a:endParaRPr>
          </a:p>
        </p:txBody>
      </p:sp>
      <p:sp>
        <p:nvSpPr>
          <p:cNvPr id="13" name="矩形 12"/>
          <p:cNvSpPr/>
          <p:nvPr/>
        </p:nvSpPr>
        <p:spPr>
          <a:xfrm>
            <a:off x="491583" y="8519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sp>
        <p:nvSpPr>
          <p:cNvPr id="14" name="矩形 13"/>
          <p:cNvSpPr/>
          <p:nvPr/>
        </p:nvSpPr>
        <p:spPr>
          <a:xfrm>
            <a:off x="643983" y="10043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2330092" y="832453"/>
          <a:ext cx="3979455" cy="944618"/>
        </p:xfrm>
        <a:graphic>
          <a:graphicData uri="http://schemas.openxmlformats.org/presentationml/2006/ole">
            <mc:AlternateContent xmlns:mc="http://schemas.openxmlformats.org/markup-compatibility/2006">
              <mc:Choice xmlns:v="urn:schemas-microsoft-com:vml" Requires="v">
                <p:oleObj spid="_x0000_s44037" name="Equation" r:id="rId7" imgW="60350400" imgH="14325600" progId="Equation.DSMT4">
                  <p:embed/>
                </p:oleObj>
              </mc:Choice>
              <mc:Fallback>
                <p:oleObj name="Equation" r:id="rId7" imgW="60350400" imgH="14325600" progId="Equation.DSMT4">
                  <p:embed/>
                  <p:pic>
                    <p:nvPicPr>
                      <p:cNvPr id="0" name="图片 179317"/>
                      <p:cNvPicPr/>
                      <p:nvPr/>
                    </p:nvPicPr>
                    <p:blipFill>
                      <a:blip r:embed="rId8"/>
                      <a:stretch>
                        <a:fillRect/>
                      </a:stretch>
                    </p:blipFill>
                    <p:spPr>
                      <a:xfrm>
                        <a:off x="2330092" y="832453"/>
                        <a:ext cx="3979455" cy="944618"/>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2897867" y="3791801"/>
          <a:ext cx="1421952" cy="1146051"/>
        </p:xfrm>
        <a:graphic>
          <a:graphicData uri="http://schemas.openxmlformats.org/presentationml/2006/ole">
            <mc:AlternateContent xmlns:mc="http://schemas.openxmlformats.org/markup-compatibility/2006">
              <mc:Choice xmlns:v="urn:schemas-microsoft-com:vml" Requires="v">
                <p:oleObj spid="_x0000_s44038" name="Equation" r:id="rId9" imgW="20421600" imgH="16459200" progId="Equation.DSMT4">
                  <p:embed/>
                </p:oleObj>
              </mc:Choice>
              <mc:Fallback>
                <p:oleObj name="Equation" r:id="rId9" imgW="20421600" imgH="16459200" progId="Equation.DSMT4">
                  <p:embed/>
                  <p:pic>
                    <p:nvPicPr>
                      <p:cNvPr id="0" name="图片 179318"/>
                      <p:cNvPicPr/>
                      <p:nvPr/>
                    </p:nvPicPr>
                    <p:blipFill>
                      <a:blip r:embed="rId10"/>
                      <a:stretch>
                        <a:fillRect/>
                      </a:stretch>
                    </p:blipFill>
                    <p:spPr>
                      <a:xfrm>
                        <a:off x="2897867" y="3791801"/>
                        <a:ext cx="1421952" cy="1146051"/>
                      </a:xfrm>
                      <a:prstGeom prst="rect">
                        <a:avLst/>
                      </a:prstGeom>
                    </p:spPr>
                  </p:pic>
                </p:oleObj>
              </mc:Fallback>
            </mc:AlternateContent>
          </a:graphicData>
        </a:graphic>
      </p:graphicFrame>
      <p:pic>
        <p:nvPicPr>
          <p:cNvPr id="8" name="图片 7"/>
          <p:cNvPicPr>
            <a:picLocks noChangeAspect="1"/>
          </p:cNvPicPr>
          <p:nvPr/>
        </p:nvPicPr>
        <p:blipFill>
          <a:blip r:embed="rId11"/>
          <a:stretch>
            <a:fillRect/>
          </a:stretch>
        </p:blipFill>
        <p:spPr>
          <a:xfrm>
            <a:off x="6150869" y="1876630"/>
            <a:ext cx="2949689" cy="3169269"/>
          </a:xfrm>
          <a:prstGeom prst="rect">
            <a:avLst/>
          </a:prstGeom>
        </p:spPr>
      </p:pic>
      <p:sp>
        <p:nvSpPr>
          <p:cNvPr id="16" name="矩形 15"/>
          <p:cNvSpPr/>
          <p:nvPr/>
        </p:nvSpPr>
        <p:spPr>
          <a:xfrm>
            <a:off x="114028" y="1828431"/>
            <a:ext cx="9036496" cy="1988237"/>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于是可作出系统状态变量图如图</a:t>
            </a:r>
            <a:r>
              <a:rPr lang="en-US" altLang="zh-CN" sz="2800" dirty="0">
                <a:solidFill>
                  <a:sysClr val="windowText" lastClr="000000"/>
                </a:solidFill>
                <a:latin typeface="宋体" panose="02010600030101010101" pitchFamily="2" charset="-122"/>
              </a:rPr>
              <a:t>1.6</a:t>
            </a:r>
            <a:r>
              <a:rPr lang="zh-CN" altLang="en-US" sz="2800" dirty="0">
                <a:solidFill>
                  <a:sysClr val="windowText" lastClr="000000"/>
                </a:solidFill>
                <a:latin typeface="宋体" panose="02010600030101010101" pitchFamily="2" charset="-122"/>
              </a:rPr>
              <a:t>所</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示。图中各积分器的输出</a:t>
            </a:r>
            <a:r>
              <a:rPr lang="en-US" altLang="zh-CN" sz="2800" dirty="0">
                <a:solidFill>
                  <a:sysClr val="windowText" lastClr="000000"/>
                </a:solidFill>
                <a:latin typeface="宋体" panose="02010600030101010101" pitchFamily="2" charset="-122"/>
              </a:rPr>
              <a:t>x</a:t>
            </a:r>
            <a:r>
              <a:rPr lang="en-US" altLang="zh-CN" sz="2800" baseline="-25000" dirty="0">
                <a:solidFill>
                  <a:sysClr val="windowText" lastClr="000000"/>
                </a:solidFill>
                <a:latin typeface="宋体" panose="02010600030101010101" pitchFamily="2" charset="-122"/>
              </a:rPr>
              <a:t>1</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x</a:t>
            </a:r>
            <a:r>
              <a:rPr lang="en-US" altLang="zh-CN" sz="2800" baseline="-25000" dirty="0">
                <a:solidFill>
                  <a:sysClr val="windowText" lastClr="000000"/>
                </a:solidFill>
                <a:latin typeface="宋体" panose="02010600030101010101" pitchFamily="2" charset="-122"/>
              </a:rPr>
              <a:t>2</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x</a:t>
            </a:r>
            <a:r>
              <a:rPr lang="en-US" altLang="zh-CN" sz="2800" baseline="-25000" dirty="0">
                <a:solidFill>
                  <a:sysClr val="windowText" lastClr="000000"/>
                </a:solidFill>
                <a:latin typeface="宋体" panose="02010600030101010101" pitchFamily="2" charset="-122"/>
              </a:rPr>
              <a:t>3</a:t>
            </a:r>
            <a:r>
              <a:rPr lang="zh-CN" altLang="en-US" sz="2800" dirty="0">
                <a:solidFill>
                  <a:sysClr val="windowText" lastClr="000000"/>
                </a:solidFill>
                <a:latin typeface="宋体" panose="02010600030101010101" pitchFamily="2" charset="-122"/>
              </a:rPr>
              <a:t>，</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为选定的系统状态变量。由系统状态</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变量图可得系统状态方程为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45060"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07504" y="627228"/>
            <a:ext cx="9036496" cy="4358116"/>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或写成</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其输出方程为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b="1" dirty="0">
                <a:solidFill>
                  <a:sysClr val="windowText" lastClr="000000"/>
                </a:solidFill>
                <a:latin typeface="宋体" panose="02010600030101010101" pitchFamily="2" charset="-122"/>
              </a:rPr>
              <a:t>（</a:t>
            </a:r>
            <a:r>
              <a:rPr lang="en-US" altLang="zh-CN" sz="2800" b="1" dirty="0">
                <a:solidFill>
                  <a:sysClr val="windowText" lastClr="000000"/>
                </a:solidFill>
                <a:latin typeface="宋体" panose="02010600030101010101" pitchFamily="2" charset="-122"/>
              </a:rPr>
              <a:t>3</a:t>
            </a:r>
            <a:r>
              <a:rPr lang="zh-CN" altLang="en-US" sz="2800" b="1" dirty="0">
                <a:solidFill>
                  <a:sysClr val="windowText" lastClr="000000"/>
                </a:solidFill>
                <a:latin typeface="宋体" panose="02010600030101010101" pitchFamily="2" charset="-122"/>
              </a:rPr>
              <a:t>）串接程序法</a:t>
            </a:r>
          </a:p>
          <a:p>
            <a:pPr lvl="0">
              <a:lnSpc>
                <a:spcPct val="110000"/>
              </a:lnSpc>
            </a:pPr>
            <a:r>
              <a:rPr lang="zh-CN" altLang="en-US" sz="2800" dirty="0">
                <a:solidFill>
                  <a:sysClr val="windowText" lastClr="000000"/>
                </a:solidFill>
                <a:latin typeface="宋体" panose="02010600030101010101" pitchFamily="2" charset="-122"/>
              </a:rPr>
              <a:t>    串接程序法是将传递函数按其极点的数目和形式写成最简分式乘积的形式，作出系统的状态变量图，再由系统状态变量图列写系统状态方程及输出方程。</a:t>
            </a:r>
            <a:endParaRPr lang="en-US" altLang="zh-CN" sz="2800" dirty="0">
              <a:solidFill>
                <a:sysClr val="windowText" lastClr="000000"/>
              </a:solidFill>
              <a:latin typeface="宋体" panose="02010600030101010101" pitchFamily="2" charset="-122"/>
            </a:endParaRPr>
          </a:p>
        </p:txBody>
      </p:sp>
      <p:sp>
        <p:nvSpPr>
          <p:cNvPr id="13" name="矩形 12"/>
          <p:cNvSpPr/>
          <p:nvPr/>
        </p:nvSpPr>
        <p:spPr>
          <a:xfrm>
            <a:off x="491583" y="8519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sp>
        <p:nvSpPr>
          <p:cNvPr id="14" name="矩形 13"/>
          <p:cNvSpPr/>
          <p:nvPr/>
        </p:nvSpPr>
        <p:spPr>
          <a:xfrm>
            <a:off x="643983" y="10043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2586154" y="812317"/>
          <a:ext cx="3162527" cy="1100009"/>
        </p:xfrm>
        <a:graphic>
          <a:graphicData uri="http://schemas.openxmlformats.org/presentationml/2006/ole">
            <mc:AlternateContent xmlns:mc="http://schemas.openxmlformats.org/markup-compatibility/2006">
              <mc:Choice xmlns:v="urn:schemas-microsoft-com:vml" Requires="v">
                <p:oleObj spid="_x0000_s45061" name="Equation" r:id="rId7" imgW="49072800" imgH="17068800" progId="Equation.DSMT4">
                  <p:embed/>
                </p:oleObj>
              </mc:Choice>
              <mc:Fallback>
                <p:oleObj name="Equation" r:id="rId7" imgW="49072800" imgH="17068800" progId="Equation.DSMT4">
                  <p:embed/>
                  <p:pic>
                    <p:nvPicPr>
                      <p:cNvPr id="0" name="图片 177270"/>
                      <p:cNvPicPr/>
                      <p:nvPr/>
                    </p:nvPicPr>
                    <p:blipFill>
                      <a:blip r:embed="rId8"/>
                      <a:stretch>
                        <a:fillRect/>
                      </a:stretch>
                    </p:blipFill>
                    <p:spPr>
                      <a:xfrm>
                        <a:off x="2586154" y="812317"/>
                        <a:ext cx="3162527" cy="1100009"/>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141680" y="2152812"/>
          <a:ext cx="2051473" cy="1160429"/>
        </p:xfrm>
        <a:graphic>
          <a:graphicData uri="http://schemas.openxmlformats.org/presentationml/2006/ole">
            <mc:AlternateContent xmlns:mc="http://schemas.openxmlformats.org/markup-compatibility/2006">
              <mc:Choice xmlns:v="urn:schemas-microsoft-com:vml" Requires="v">
                <p:oleObj spid="_x0000_s45062" name="Equation" r:id="rId9" imgW="30175200" imgH="17068800" progId="Equation.DSMT4">
                  <p:embed/>
                </p:oleObj>
              </mc:Choice>
              <mc:Fallback>
                <p:oleObj name="Equation" r:id="rId9" imgW="30175200" imgH="17068800" progId="Equation.DSMT4">
                  <p:embed/>
                  <p:pic>
                    <p:nvPicPr>
                      <p:cNvPr id="0" name="图片 177271"/>
                      <p:cNvPicPr/>
                      <p:nvPr/>
                    </p:nvPicPr>
                    <p:blipFill>
                      <a:blip r:embed="rId10"/>
                      <a:stretch>
                        <a:fillRect/>
                      </a:stretch>
                    </p:blipFill>
                    <p:spPr>
                      <a:xfrm>
                        <a:off x="3141680" y="2152812"/>
                        <a:ext cx="2051473" cy="1160429"/>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46085"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07504" y="535967"/>
            <a:ext cx="9036496" cy="508409"/>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1.8 </a:t>
            </a:r>
            <a:r>
              <a:rPr lang="zh-CN" altLang="en-US" sz="2800" dirty="0">
                <a:solidFill>
                  <a:sysClr val="windowText" lastClr="000000"/>
                </a:solidFill>
                <a:latin typeface="宋体" panose="02010600030101010101" pitchFamily="2" charset="-122"/>
              </a:rPr>
              <a:t>设系统传递函数同例</a:t>
            </a:r>
            <a:r>
              <a:rPr lang="en-US" altLang="zh-CN" sz="2800" dirty="0">
                <a:solidFill>
                  <a:sysClr val="windowText" lastClr="000000"/>
                </a:solidFill>
                <a:latin typeface="宋体" panose="02010600030101010101" pitchFamily="2" charset="-122"/>
              </a:rPr>
              <a:t>1.6</a:t>
            </a:r>
            <a:r>
              <a:rPr lang="zh-CN" altLang="en-US" sz="2800" dirty="0">
                <a:solidFill>
                  <a:sysClr val="windowText" lastClr="000000"/>
                </a:solidFill>
                <a:latin typeface="宋体" panose="02010600030101010101" pitchFamily="2" charset="-122"/>
              </a:rPr>
              <a:t>，即</a:t>
            </a:r>
            <a:endParaRPr lang="en-US" altLang="zh-CN" sz="2800" dirty="0">
              <a:solidFill>
                <a:sysClr val="windowText" lastClr="000000"/>
              </a:solidFill>
              <a:latin typeface="宋体" panose="02010600030101010101" pitchFamily="2" charset="-122"/>
            </a:endParaRPr>
          </a:p>
        </p:txBody>
      </p:sp>
      <p:graphicFrame>
        <p:nvGraphicFramePr>
          <p:cNvPr id="4" name="对象 3"/>
          <p:cNvGraphicFramePr>
            <a:graphicFrameLocks noChangeAspect="1"/>
          </p:cNvGraphicFramePr>
          <p:nvPr/>
        </p:nvGraphicFramePr>
        <p:xfrm>
          <a:off x="3519561" y="965419"/>
          <a:ext cx="2212382" cy="813989"/>
        </p:xfrm>
        <a:graphic>
          <a:graphicData uri="http://schemas.openxmlformats.org/presentationml/2006/ole">
            <mc:AlternateContent xmlns:mc="http://schemas.openxmlformats.org/markup-compatibility/2006">
              <mc:Choice xmlns:v="urn:schemas-microsoft-com:vml" Requires="v">
                <p:oleObj spid="_x0000_s46086" name="Equation" r:id="rId7" imgW="32308800" imgH="11887200" progId="Equation.DSMT4">
                  <p:embed/>
                </p:oleObj>
              </mc:Choice>
              <mc:Fallback>
                <p:oleObj name="Equation" r:id="rId7" imgW="32308800" imgH="11887200" progId="Equation.DSMT4">
                  <p:embed/>
                  <p:pic>
                    <p:nvPicPr>
                      <p:cNvPr id="0" name="对象 3"/>
                      <p:cNvPicPr/>
                      <p:nvPr/>
                    </p:nvPicPr>
                    <p:blipFill>
                      <a:blip r:embed="rId8"/>
                      <a:stretch>
                        <a:fillRect/>
                      </a:stretch>
                    </p:blipFill>
                    <p:spPr>
                      <a:xfrm>
                        <a:off x="3519561" y="965419"/>
                        <a:ext cx="2212382" cy="813989"/>
                      </a:xfrm>
                      <a:prstGeom prst="rect">
                        <a:avLst/>
                      </a:prstGeom>
                    </p:spPr>
                  </p:pic>
                </p:oleObj>
              </mc:Fallback>
            </mc:AlternateContent>
          </a:graphicData>
        </a:graphic>
      </p:graphicFrame>
      <p:sp>
        <p:nvSpPr>
          <p:cNvPr id="14" name="矩形 13"/>
          <p:cNvSpPr/>
          <p:nvPr/>
        </p:nvSpPr>
        <p:spPr>
          <a:xfrm>
            <a:off x="643983" y="10043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graphicFrame>
        <p:nvGraphicFramePr>
          <p:cNvPr id="5" name="对象 4"/>
          <p:cNvGraphicFramePr>
            <a:graphicFrameLocks noChangeAspect="1"/>
          </p:cNvGraphicFramePr>
          <p:nvPr/>
        </p:nvGraphicFramePr>
        <p:xfrm>
          <a:off x="2296477" y="3400377"/>
          <a:ext cx="4138228" cy="736648"/>
        </p:xfrm>
        <a:graphic>
          <a:graphicData uri="http://schemas.openxmlformats.org/presentationml/2006/ole">
            <mc:AlternateContent xmlns:mc="http://schemas.openxmlformats.org/markup-compatibility/2006">
              <mc:Choice xmlns:v="urn:schemas-microsoft-com:vml" Requires="v">
                <p:oleObj spid="_x0000_s46087" name="Equation" r:id="rId9" imgW="58216800" imgH="10363200" progId="Equation.DSMT4">
                  <p:embed/>
                </p:oleObj>
              </mc:Choice>
              <mc:Fallback>
                <p:oleObj name="Equation" r:id="rId9" imgW="58216800" imgH="10363200" progId="Equation.DSMT4">
                  <p:embed/>
                  <p:pic>
                    <p:nvPicPr>
                      <p:cNvPr id="0" name="图片 139747"/>
                      <p:cNvPicPr/>
                      <p:nvPr/>
                    </p:nvPicPr>
                    <p:blipFill>
                      <a:blip r:embed="rId10"/>
                      <a:stretch>
                        <a:fillRect/>
                      </a:stretch>
                    </p:blipFill>
                    <p:spPr>
                      <a:xfrm>
                        <a:off x="2296477" y="3400377"/>
                        <a:ext cx="4138228" cy="736648"/>
                      </a:xfrm>
                      <a:prstGeom prst="rect">
                        <a:avLst/>
                      </a:prstGeom>
                    </p:spPr>
                  </p:pic>
                </p:oleObj>
              </mc:Fallback>
            </mc:AlternateContent>
          </a:graphicData>
        </a:graphic>
      </p:graphicFrame>
      <p:sp>
        <p:nvSpPr>
          <p:cNvPr id="15" name="矩形 14"/>
          <p:cNvSpPr/>
          <p:nvPr/>
        </p:nvSpPr>
        <p:spPr>
          <a:xfrm>
            <a:off x="116661" y="1659489"/>
            <a:ext cx="9036496" cy="1988237"/>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试按串接程序法作系统状态变量图，并根据状态变量图列写系统状态方程及输出方程。</a:t>
            </a:r>
          </a:p>
          <a:p>
            <a:pPr lvl="0">
              <a:lnSpc>
                <a:spcPct val="110000"/>
              </a:lnSpc>
            </a:pPr>
            <a:r>
              <a:rPr lang="zh-CN" altLang="en-US" sz="2800" dirty="0">
                <a:solidFill>
                  <a:sysClr val="windowText" lastClr="000000"/>
                </a:solidFill>
                <a:latin typeface="宋体" panose="02010600030101010101" pitchFamily="2" charset="-122"/>
              </a:rPr>
              <a:t>    </a:t>
            </a:r>
            <a:r>
              <a:rPr lang="zh-CN" altLang="en-US" sz="2800" b="1" dirty="0">
                <a:solidFill>
                  <a:sysClr val="windowText" lastClr="000000"/>
                </a:solidFill>
                <a:latin typeface="宋体" panose="02010600030101010101" pitchFamily="2" charset="-122"/>
              </a:rPr>
              <a:t>解</a:t>
            </a:r>
            <a:r>
              <a:rPr lang="zh-CN" altLang="en-US" sz="2800" dirty="0">
                <a:solidFill>
                  <a:sysClr val="windowText" lastClr="000000"/>
                </a:solidFill>
                <a:latin typeface="宋体" panose="02010600030101010101" pitchFamily="2" charset="-122"/>
              </a:rPr>
              <a:t> 将系统传递函数按其极点写成典型环节乘积的形式，即</a:t>
            </a:r>
          </a:p>
        </p:txBody>
      </p:sp>
      <p:sp>
        <p:nvSpPr>
          <p:cNvPr id="16" name="矩形 15"/>
          <p:cNvSpPr/>
          <p:nvPr/>
        </p:nvSpPr>
        <p:spPr>
          <a:xfrm>
            <a:off x="116661" y="3956056"/>
            <a:ext cx="9036496"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取</a:t>
            </a:r>
            <a:endParaRPr lang="en-US" altLang="zh-CN" sz="2800" dirty="0">
              <a:solidFill>
                <a:sysClr val="windowText" lastClr="000000"/>
              </a:solidFill>
              <a:latin typeface="宋体" panose="02010600030101010101" pitchFamily="2" charset="-122"/>
            </a:endParaRPr>
          </a:p>
        </p:txBody>
      </p:sp>
      <p:graphicFrame>
        <p:nvGraphicFramePr>
          <p:cNvPr id="8" name="对象 7"/>
          <p:cNvGraphicFramePr>
            <a:graphicFrameLocks noChangeAspect="1"/>
          </p:cNvGraphicFramePr>
          <p:nvPr/>
        </p:nvGraphicFramePr>
        <p:xfrm>
          <a:off x="2201863" y="4252913"/>
          <a:ext cx="4540250" cy="760412"/>
        </p:xfrm>
        <a:graphic>
          <a:graphicData uri="http://schemas.openxmlformats.org/presentationml/2006/ole">
            <mc:AlternateContent xmlns:mc="http://schemas.openxmlformats.org/markup-compatibility/2006">
              <mc:Choice xmlns:v="urn:schemas-microsoft-com:vml" Requires="v">
                <p:oleObj spid="_x0000_s46088" name="Equation" r:id="rId11" imgW="65532000" imgH="10972800" progId="Equation.DSMT4">
                  <p:embed/>
                </p:oleObj>
              </mc:Choice>
              <mc:Fallback>
                <p:oleObj name="Equation" r:id="rId11" imgW="65532000" imgH="10972800" progId="Equation.DSMT4">
                  <p:embed/>
                  <p:pic>
                    <p:nvPicPr>
                      <p:cNvPr id="0" name="图片 139748"/>
                      <p:cNvPicPr/>
                      <p:nvPr/>
                    </p:nvPicPr>
                    <p:blipFill>
                      <a:blip r:embed="rId12"/>
                      <a:stretch>
                        <a:fillRect/>
                      </a:stretch>
                    </p:blipFill>
                    <p:spPr>
                      <a:xfrm>
                        <a:off x="2201863" y="4252913"/>
                        <a:ext cx="4540250" cy="76041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47108"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83940" y="555820"/>
            <a:ext cx="9036496" cy="566309"/>
          </a:xfrm>
          <a:prstGeom prst="rect">
            <a:avLst/>
          </a:prstGeom>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引进中间变量</a:t>
            </a:r>
            <a:r>
              <a:rPr lang="en-US" altLang="zh-CN" sz="2800" dirty="0">
                <a:solidFill>
                  <a:sysClr val="windowText" lastClr="000000"/>
                </a:solidFill>
                <a:latin typeface="宋体" panose="02010600030101010101" pitchFamily="2" charset="-122"/>
              </a:rPr>
              <a:t>x</a:t>
            </a:r>
            <a:r>
              <a:rPr lang="en-US" altLang="zh-CN" sz="2800" baseline="-25000" dirty="0">
                <a:solidFill>
                  <a:sysClr val="windowText" lastClr="000000"/>
                </a:solidFill>
                <a:latin typeface="宋体" panose="02010600030101010101" pitchFamily="2" charset="-122"/>
              </a:rPr>
              <a:t>1</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x</a:t>
            </a:r>
            <a:r>
              <a:rPr lang="en-US" altLang="zh-CN" sz="2800" baseline="-25000" dirty="0">
                <a:solidFill>
                  <a:sysClr val="windowText" lastClr="000000"/>
                </a:solidFill>
                <a:latin typeface="宋体" panose="02010600030101010101" pitchFamily="2" charset="-122"/>
              </a:rPr>
              <a:t>2</a:t>
            </a:r>
            <a:r>
              <a:rPr lang="zh-CN" altLang="en-US" sz="2800" dirty="0">
                <a:solidFill>
                  <a:sysClr val="windowText" lastClr="000000"/>
                </a:solidFill>
                <a:latin typeface="宋体" panose="02010600030101010101" pitchFamily="2" charset="-122"/>
              </a:rPr>
              <a:t>，并令</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2830167" y="1036356"/>
          <a:ext cx="3877630" cy="664736"/>
        </p:xfrm>
        <a:graphic>
          <a:graphicData uri="http://schemas.openxmlformats.org/presentationml/2006/ole">
            <mc:AlternateContent xmlns:mc="http://schemas.openxmlformats.org/markup-compatibility/2006">
              <mc:Choice xmlns:v="urn:schemas-microsoft-com:vml" Requires="v">
                <p:oleObj spid="_x0000_s47109" name="Equation" r:id="rId7" imgW="64008000" imgH="10972800" progId="Equation.DSMT4">
                  <p:embed/>
                </p:oleObj>
              </mc:Choice>
              <mc:Fallback>
                <p:oleObj name="Equation" r:id="rId7" imgW="64008000" imgH="10972800" progId="Equation.DSMT4">
                  <p:embed/>
                  <p:pic>
                    <p:nvPicPr>
                      <p:cNvPr id="0" name="图片 175228"/>
                      <p:cNvPicPr/>
                      <p:nvPr/>
                    </p:nvPicPr>
                    <p:blipFill>
                      <a:blip r:embed="rId8"/>
                      <a:stretch>
                        <a:fillRect/>
                      </a:stretch>
                    </p:blipFill>
                    <p:spPr>
                      <a:xfrm>
                        <a:off x="2830167" y="1036356"/>
                        <a:ext cx="3877630" cy="664736"/>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797023" y="1851429"/>
          <a:ext cx="3340481" cy="1291899"/>
        </p:xfrm>
        <a:graphic>
          <a:graphicData uri="http://schemas.openxmlformats.org/presentationml/2006/ole">
            <mc:AlternateContent xmlns:mc="http://schemas.openxmlformats.org/markup-compatibility/2006">
              <mc:Choice xmlns:v="urn:schemas-microsoft-com:vml" Requires="v">
                <p:oleObj spid="_x0000_s47110" name="Equation" r:id="rId9" imgW="55168800" imgH="21336000" progId="Equation.DSMT4">
                  <p:embed/>
                </p:oleObj>
              </mc:Choice>
              <mc:Fallback>
                <p:oleObj name="Equation" r:id="rId9" imgW="55168800" imgH="21336000" progId="Equation.DSMT4">
                  <p:embed/>
                  <p:pic>
                    <p:nvPicPr>
                      <p:cNvPr id="0" name="图片 175229"/>
                      <p:cNvPicPr/>
                      <p:nvPr/>
                    </p:nvPicPr>
                    <p:blipFill>
                      <a:blip r:embed="rId10"/>
                      <a:stretch>
                        <a:fillRect/>
                      </a:stretch>
                    </p:blipFill>
                    <p:spPr>
                      <a:xfrm>
                        <a:off x="2797023" y="1851429"/>
                        <a:ext cx="3340481" cy="1291899"/>
                      </a:xfrm>
                      <a:prstGeom prst="rect">
                        <a:avLst/>
                      </a:prstGeom>
                    </p:spPr>
                  </p:pic>
                </p:oleObj>
              </mc:Fallback>
            </mc:AlternateContent>
          </a:graphicData>
        </a:graphic>
      </p:graphicFrame>
      <p:sp>
        <p:nvSpPr>
          <p:cNvPr id="16" name="矩形 15"/>
          <p:cNvSpPr/>
          <p:nvPr/>
        </p:nvSpPr>
        <p:spPr>
          <a:xfrm>
            <a:off x="83940" y="1511099"/>
            <a:ext cx="9036496" cy="508409"/>
          </a:xfrm>
          <a:prstGeom prst="rect">
            <a:avLst/>
          </a:prstGeom>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即</a:t>
            </a:r>
            <a:endParaRPr lang="en-US" altLang="zh-CN" sz="2800" dirty="0">
              <a:solidFill>
                <a:sysClr val="windowText" lastClr="000000"/>
              </a:solidFill>
              <a:latin typeface="宋体" panose="02010600030101010101" pitchFamily="2" charset="-122"/>
            </a:endParaRPr>
          </a:p>
        </p:txBody>
      </p:sp>
      <p:sp>
        <p:nvSpPr>
          <p:cNvPr id="19" name="矩形 18"/>
          <p:cNvSpPr/>
          <p:nvPr/>
        </p:nvSpPr>
        <p:spPr>
          <a:xfrm>
            <a:off x="107504" y="3088320"/>
            <a:ext cx="9036496" cy="1040285"/>
          </a:xfrm>
          <a:prstGeom prst="rect">
            <a:avLst/>
          </a:prstGeom>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则可作出串接程序法的状态</a:t>
            </a: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变量图如图</a:t>
            </a:r>
            <a:r>
              <a:rPr lang="en-US" altLang="zh-CN" sz="2800" dirty="0">
                <a:solidFill>
                  <a:sysClr val="windowText" lastClr="000000"/>
                </a:solidFill>
                <a:latin typeface="宋体" panose="02010600030101010101" pitchFamily="2" charset="-122"/>
              </a:rPr>
              <a:t>1.7</a:t>
            </a:r>
            <a:r>
              <a:rPr lang="zh-CN" altLang="en-US" sz="2800" dirty="0">
                <a:solidFill>
                  <a:sysClr val="windowText" lastClr="000000"/>
                </a:solidFill>
                <a:latin typeface="宋体" panose="02010600030101010101" pitchFamily="2" charset="-122"/>
              </a:rPr>
              <a:t>所示。</a:t>
            </a:r>
            <a:endParaRPr lang="en-US" altLang="zh-CN" sz="2800" dirty="0">
              <a:solidFill>
                <a:sysClr val="windowText" lastClr="000000"/>
              </a:solidFill>
              <a:latin typeface="宋体" panose="02010600030101010101" pitchFamily="2" charset="-122"/>
            </a:endParaRPr>
          </a:p>
        </p:txBody>
      </p:sp>
      <p:pic>
        <p:nvPicPr>
          <p:cNvPr id="10" name="图片 9"/>
          <p:cNvPicPr>
            <a:picLocks noChangeAspect="1"/>
          </p:cNvPicPr>
          <p:nvPr/>
        </p:nvPicPr>
        <p:blipFill>
          <a:blip r:embed="rId11"/>
          <a:stretch>
            <a:fillRect/>
          </a:stretch>
        </p:blipFill>
        <p:spPr>
          <a:xfrm>
            <a:off x="4602188" y="3199280"/>
            <a:ext cx="4404420" cy="16637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39183" y="6995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48134"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07504" y="563691"/>
            <a:ext cx="9036496" cy="98238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图中</a:t>
            </a:r>
            <a:r>
              <a:rPr lang="en-US" altLang="zh-CN" sz="2800" dirty="0">
                <a:solidFill>
                  <a:sysClr val="windowText" lastClr="000000"/>
                </a:solidFill>
                <a:latin typeface="宋体" panose="02010600030101010101" pitchFamily="2" charset="-122"/>
              </a:rPr>
              <a:t>x</a:t>
            </a:r>
            <a:r>
              <a:rPr lang="en-US" altLang="zh-CN" sz="2800" baseline="-25000" dirty="0">
                <a:solidFill>
                  <a:sysClr val="windowText" lastClr="000000"/>
                </a:solidFill>
                <a:latin typeface="宋体" panose="02010600030101010101" pitchFamily="2" charset="-122"/>
              </a:rPr>
              <a:t>1</a:t>
            </a:r>
            <a:r>
              <a:rPr lang="zh-CN" altLang="en-US" sz="2800" baseline="-250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x</a:t>
            </a:r>
            <a:r>
              <a:rPr lang="en-US" altLang="zh-CN" sz="2800" baseline="-25000" dirty="0">
                <a:solidFill>
                  <a:sysClr val="windowText" lastClr="000000"/>
                </a:solidFill>
                <a:latin typeface="宋体" panose="02010600030101010101" pitchFamily="2" charset="-122"/>
              </a:rPr>
              <a:t>2</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x</a:t>
            </a:r>
            <a:r>
              <a:rPr lang="en-US" altLang="zh-CN" sz="2800" baseline="-25000" dirty="0">
                <a:solidFill>
                  <a:sysClr val="windowText" lastClr="000000"/>
                </a:solidFill>
                <a:latin typeface="宋体" panose="02010600030101010101" pitchFamily="2" charset="-122"/>
              </a:rPr>
              <a:t>3</a:t>
            </a:r>
            <a:r>
              <a:rPr lang="zh-CN" altLang="en-US" sz="2800" dirty="0">
                <a:solidFill>
                  <a:sysClr val="windowText" lastClr="000000"/>
                </a:solidFill>
                <a:latin typeface="宋体" panose="02010600030101010101" pitchFamily="2" charset="-122"/>
              </a:rPr>
              <a:t>为选定的系统状态变量，由系统状态变量图可得系统的状态方程为</a:t>
            </a:r>
            <a:endParaRPr lang="en-US" altLang="zh-CN" sz="2800" dirty="0">
              <a:solidFill>
                <a:sysClr val="windowText" lastClr="000000"/>
              </a:solidFill>
              <a:latin typeface="宋体" panose="02010600030101010101" pitchFamily="2" charset="-122"/>
            </a:endParaRPr>
          </a:p>
        </p:txBody>
      </p:sp>
      <p:sp>
        <p:nvSpPr>
          <p:cNvPr id="14" name="矩形 13"/>
          <p:cNvSpPr/>
          <p:nvPr/>
        </p:nvSpPr>
        <p:spPr>
          <a:xfrm>
            <a:off x="643983" y="10043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3265218" y="1477917"/>
          <a:ext cx="2678211" cy="982011"/>
        </p:xfrm>
        <a:graphic>
          <a:graphicData uri="http://schemas.openxmlformats.org/presentationml/2006/ole">
            <mc:AlternateContent xmlns:mc="http://schemas.openxmlformats.org/markup-compatibility/2006">
              <mc:Choice xmlns:v="urn:schemas-microsoft-com:vml" Requires="v">
                <p:oleObj spid="_x0000_s48135" name="Equation" r:id="rId7" imgW="45720000" imgH="16764000" progId="Equation.DSMT4">
                  <p:embed/>
                </p:oleObj>
              </mc:Choice>
              <mc:Fallback>
                <p:oleObj name="Equation" r:id="rId7" imgW="45720000" imgH="16764000" progId="Equation.DSMT4">
                  <p:embed/>
                  <p:pic>
                    <p:nvPicPr>
                      <p:cNvPr id="0" name="图片 129857"/>
                      <p:cNvPicPr/>
                      <p:nvPr/>
                    </p:nvPicPr>
                    <p:blipFill>
                      <a:blip r:embed="rId8"/>
                      <a:stretch>
                        <a:fillRect/>
                      </a:stretch>
                    </p:blipFill>
                    <p:spPr>
                      <a:xfrm>
                        <a:off x="3265218" y="1477917"/>
                        <a:ext cx="2678211" cy="982011"/>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219850" y="2673358"/>
          <a:ext cx="2723580" cy="935708"/>
        </p:xfrm>
        <a:graphic>
          <a:graphicData uri="http://schemas.openxmlformats.org/presentationml/2006/ole">
            <mc:AlternateContent xmlns:mc="http://schemas.openxmlformats.org/markup-compatibility/2006">
              <mc:Choice xmlns:v="urn:schemas-microsoft-com:vml" Requires="v">
                <p:oleObj spid="_x0000_s48136" name="Equation" r:id="rId9" imgW="49682400" imgH="17068800" progId="Equation.DSMT4">
                  <p:embed/>
                </p:oleObj>
              </mc:Choice>
              <mc:Fallback>
                <p:oleObj name="Equation" r:id="rId9" imgW="49682400" imgH="17068800" progId="Equation.DSMT4">
                  <p:embed/>
                  <p:pic>
                    <p:nvPicPr>
                      <p:cNvPr id="0" name="图片 129858"/>
                      <p:cNvPicPr/>
                      <p:nvPr/>
                    </p:nvPicPr>
                    <p:blipFill>
                      <a:blip r:embed="rId10"/>
                      <a:stretch>
                        <a:fillRect/>
                      </a:stretch>
                    </p:blipFill>
                    <p:spPr>
                      <a:xfrm>
                        <a:off x="3219850" y="2673358"/>
                        <a:ext cx="2723580" cy="935708"/>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2858253" y="3721157"/>
          <a:ext cx="3534997" cy="357472"/>
        </p:xfrm>
        <a:graphic>
          <a:graphicData uri="http://schemas.openxmlformats.org/presentationml/2006/ole">
            <mc:AlternateContent xmlns:mc="http://schemas.openxmlformats.org/markup-compatibility/2006">
              <mc:Choice xmlns:v="urn:schemas-microsoft-com:vml" Requires="v">
                <p:oleObj spid="_x0000_s48137" name="Equation" r:id="rId11" imgW="54254400" imgH="5486400" progId="Equation.DSMT4">
                  <p:embed/>
                </p:oleObj>
              </mc:Choice>
              <mc:Fallback>
                <p:oleObj name="Equation" r:id="rId11" imgW="54254400" imgH="5486400" progId="Equation.DSMT4">
                  <p:embed/>
                  <p:pic>
                    <p:nvPicPr>
                      <p:cNvPr id="0" name="图片 129859"/>
                      <p:cNvPicPr/>
                      <p:nvPr/>
                    </p:nvPicPr>
                    <p:blipFill>
                      <a:blip r:embed="rId12"/>
                      <a:stretch>
                        <a:fillRect/>
                      </a:stretch>
                    </p:blipFill>
                    <p:spPr>
                      <a:xfrm>
                        <a:off x="2858253" y="3721157"/>
                        <a:ext cx="3534997" cy="357472"/>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3499545" y="4159790"/>
          <a:ext cx="1689039" cy="975115"/>
        </p:xfrm>
        <a:graphic>
          <a:graphicData uri="http://schemas.openxmlformats.org/presentationml/2006/ole">
            <mc:AlternateContent xmlns:mc="http://schemas.openxmlformats.org/markup-compatibility/2006">
              <mc:Choice xmlns:v="urn:schemas-microsoft-com:vml" Requires="v">
                <p:oleObj spid="_x0000_s48138" name="Equation" r:id="rId13" imgW="29565600" imgH="17068800" progId="Equation.DSMT4">
                  <p:embed/>
                </p:oleObj>
              </mc:Choice>
              <mc:Fallback>
                <p:oleObj name="Equation" r:id="rId13" imgW="29565600" imgH="17068800" progId="Equation.DSMT4">
                  <p:embed/>
                  <p:pic>
                    <p:nvPicPr>
                      <p:cNvPr id="0" name="图片 129860"/>
                      <p:cNvPicPr/>
                      <p:nvPr/>
                    </p:nvPicPr>
                    <p:blipFill>
                      <a:blip r:embed="rId14"/>
                      <a:stretch>
                        <a:fillRect/>
                      </a:stretch>
                    </p:blipFill>
                    <p:spPr>
                      <a:xfrm>
                        <a:off x="3499545" y="4159790"/>
                        <a:ext cx="1689039" cy="975115"/>
                      </a:xfrm>
                      <a:prstGeom prst="rect">
                        <a:avLst/>
                      </a:prstGeom>
                    </p:spPr>
                  </p:pic>
                </p:oleObj>
              </mc:Fallback>
            </mc:AlternateContent>
          </a:graphicData>
        </a:graphic>
      </p:graphicFrame>
      <p:sp>
        <p:nvSpPr>
          <p:cNvPr id="18" name="矩形 17"/>
          <p:cNvSpPr/>
          <p:nvPr/>
        </p:nvSpPr>
        <p:spPr>
          <a:xfrm>
            <a:off x="86076" y="2284164"/>
            <a:ext cx="9036496"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写成矩阵的形式为</a:t>
            </a:r>
          </a:p>
        </p:txBody>
      </p:sp>
      <p:sp>
        <p:nvSpPr>
          <p:cNvPr id="19" name="矩形 18"/>
          <p:cNvSpPr/>
          <p:nvPr/>
        </p:nvSpPr>
        <p:spPr>
          <a:xfrm>
            <a:off x="107504" y="3178450"/>
            <a:ext cx="9036496"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输出方程为</a:t>
            </a:r>
          </a:p>
        </p:txBody>
      </p:sp>
      <p:sp>
        <p:nvSpPr>
          <p:cNvPr id="20" name="矩形 19"/>
          <p:cNvSpPr/>
          <p:nvPr/>
        </p:nvSpPr>
        <p:spPr>
          <a:xfrm>
            <a:off x="86076" y="4109706"/>
            <a:ext cx="9036496"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49154"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81588" y="763546"/>
            <a:ext cx="9036496" cy="2936188"/>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由上可知，根据直接程序法、并接程序法、串接程序法列写系统的状态方程时，由于选择的状态变量不同，即它们的物理含义是不同的。</a:t>
            </a:r>
            <a:endParaRPr lang="en-US" altLang="zh-CN" sz="2800" dirty="0">
              <a:solidFill>
                <a:sysClr val="windowText" lastClr="000000"/>
              </a:solidFill>
              <a:latin typeface="宋体" panose="02010600030101010101" pitchFamily="2" charset="-122"/>
            </a:endParaRPr>
          </a:p>
          <a:p>
            <a:pPr lvl="0">
              <a:lnSpc>
                <a:spcPct val="110000"/>
              </a:lnSpc>
            </a:pP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因此系统的状态方程及输出方程的形式是不同的，也就是说，系统的结构是不同的。但</a:t>
            </a:r>
            <a:r>
              <a:rPr lang="zh-CN" altLang="en-US" sz="2800" dirty="0">
                <a:solidFill>
                  <a:srgbClr val="0000FF"/>
                </a:solidFill>
                <a:latin typeface="宋体" panose="02010600030101010101" pitchFamily="2" charset="-122"/>
              </a:rPr>
              <a:t>系统在同一输入函数作用下，所得的输出时域特性是完全相同</a:t>
            </a:r>
            <a:r>
              <a:rPr lang="zh-CN" altLang="en-US" sz="2800" dirty="0">
                <a:solidFill>
                  <a:sysClr val="windowText" lastClr="000000"/>
                </a:solidFill>
                <a:latin typeface="宋体" panose="02010600030101010101" pitchFamily="2" charset="-122"/>
              </a:rPr>
              <a:t>的。</a:t>
            </a:r>
            <a:endParaRPr lang="en-US" altLang="zh-CN" sz="2800" dirty="0">
              <a:solidFill>
                <a:sysClr val="windowText" lastClr="000000"/>
              </a:solidFill>
              <a:latin typeface="宋体" panose="02010600030101010101" pitchFamily="2" charset="-122"/>
            </a:endParaRPr>
          </a:p>
        </p:txBody>
      </p:sp>
      <p:sp>
        <p:nvSpPr>
          <p:cNvPr id="14" name="矩形 13"/>
          <p:cNvSpPr/>
          <p:nvPr/>
        </p:nvSpPr>
        <p:spPr>
          <a:xfrm>
            <a:off x="643983" y="10043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50178"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80472" y="559304"/>
            <a:ext cx="9036496" cy="4358116"/>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rgbClr val="C00000"/>
                </a:solidFill>
                <a:latin typeface="宋体" panose="02010600030101010101" pitchFamily="2" charset="-122"/>
              </a:rPr>
              <a:t>3.</a:t>
            </a:r>
            <a:r>
              <a:rPr lang="zh-CN" altLang="en-US" sz="2800" dirty="0">
                <a:solidFill>
                  <a:srgbClr val="C00000"/>
                </a:solidFill>
                <a:latin typeface="宋体" panose="02010600030101010101" pitchFamily="2" charset="-122"/>
              </a:rPr>
              <a:t>由系统方框图直接列写状态方程及输出方程</a:t>
            </a:r>
            <a:endParaRPr lang="en-US" altLang="zh-CN" sz="2800" dirty="0">
              <a:solidFill>
                <a:srgbClr val="C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    在线性控制系统中，它的数学模型常以系统方框图的形式给出，根据系统方框图，求出系统闭环传递函数，进而通过拉普拉斯反变换，同样可求得系统微分方程。但对于复杂系统或多输入多输出系统来说，求取闭环传递函数并不是一件轻而易举的事。为了直接利用系统方框图列写系统状态方程及输出方程，引进</a:t>
            </a:r>
            <a:r>
              <a:rPr lang="zh-CN" altLang="en-US" sz="2800" dirty="0">
                <a:solidFill>
                  <a:srgbClr val="0000FF"/>
                </a:solidFill>
                <a:latin typeface="宋体" panose="02010600030101010101" pitchFamily="2" charset="-122"/>
              </a:rPr>
              <a:t>状态传递方程及状态反馈方程</a:t>
            </a:r>
            <a:r>
              <a:rPr lang="zh-CN" altLang="en-US" sz="2800" dirty="0">
                <a:solidFill>
                  <a:sysClr val="windowText" lastClr="000000"/>
                </a:solidFill>
                <a:latin typeface="宋体" panose="02010600030101010101" pitchFamily="2" charset="-122"/>
              </a:rPr>
              <a:t>，将使问题得以极大地简化。下面以具体实例加以说明。</a:t>
            </a:r>
            <a:endParaRPr lang="en-US" altLang="zh-CN" sz="2800" dirty="0">
              <a:solidFill>
                <a:sysClr val="windowText" lastClr="000000"/>
              </a:solidFill>
              <a:latin typeface="宋体" panose="02010600030101010101" pitchFamily="2" charset="-122"/>
            </a:endParaRPr>
          </a:p>
        </p:txBody>
      </p:sp>
      <p:sp>
        <p:nvSpPr>
          <p:cNvPr id="14" name="矩形 13"/>
          <p:cNvSpPr/>
          <p:nvPr/>
        </p:nvSpPr>
        <p:spPr>
          <a:xfrm>
            <a:off x="643983" y="1004342"/>
            <a:ext cx="7656475" cy="3410164"/>
          </a:xfrm>
          <a:prstGeom prst="rect">
            <a:avLst/>
          </a:prstGeom>
          <a:noFill/>
        </p:spPr>
        <p:txBody>
          <a:bodyPr wrap="square">
            <a:spAutoFit/>
          </a:bodyPr>
          <a:lstStyle/>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r>
              <a:rPr lang="en-US" altLang="zh-CN" sz="2800" dirty="0">
                <a:solidFill>
                  <a:sysClr val="windowText" lastClr="000000"/>
                </a:solidFill>
                <a:latin typeface="宋体" panose="02010600030101010101" pitchFamily="2" charset="-122"/>
              </a:rPr>
              <a:t> </a:t>
            </a: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ndParaRPr>
          </a:p>
          <a:p>
            <a:pPr>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51206"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0" y="559304"/>
            <a:ext cx="9036496" cy="1514261"/>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1.9 </a:t>
            </a:r>
            <a:r>
              <a:rPr lang="zh-CN" altLang="en-US" sz="2800" dirty="0">
                <a:solidFill>
                  <a:sysClr val="windowText" lastClr="000000"/>
                </a:solidFill>
                <a:latin typeface="宋体" panose="02010600030101010101" pitchFamily="2" charset="-122"/>
              </a:rPr>
              <a:t>设某控制系统的方框图如图</a:t>
            </a:r>
            <a:r>
              <a:rPr lang="en-US" altLang="zh-CN" sz="2800" dirty="0">
                <a:solidFill>
                  <a:sysClr val="windowText" lastClr="000000"/>
                </a:solidFill>
                <a:latin typeface="宋体" panose="02010600030101010101" pitchFamily="2" charset="-122"/>
              </a:rPr>
              <a:t>1.8</a:t>
            </a:r>
            <a:r>
              <a:rPr lang="zh-CN" altLang="en-US" sz="2800" dirty="0">
                <a:solidFill>
                  <a:sysClr val="windowText" lastClr="000000"/>
                </a:solidFill>
                <a:latin typeface="宋体" panose="02010600030101010101" pitchFamily="2" charset="-122"/>
              </a:rPr>
              <a:t>所示。试直</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接由系统方框图列写系统状态方程及输出方程。</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b="1" dirty="0">
                <a:solidFill>
                  <a:sysClr val="windowText" lastClr="000000"/>
                </a:solidFill>
                <a:latin typeface="宋体" panose="02010600030101010101" pitchFamily="2" charset="-122"/>
              </a:rPr>
              <a:t>    解 </a:t>
            </a:r>
            <a:r>
              <a:rPr lang="zh-CN" altLang="en-US" sz="2800" dirty="0">
                <a:solidFill>
                  <a:sysClr val="windowText" lastClr="000000"/>
                </a:solidFill>
                <a:latin typeface="宋体" panose="02010600030101010101" pitchFamily="2" charset="-122"/>
              </a:rPr>
              <a:t>由系统方框图，直接可以得到</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51207" name="Equation" r:id="rId7" imgW="2743200" imgH="4267200" progId="Equation.DSMT4">
                  <p:embed/>
                </p:oleObj>
              </mc:Choice>
              <mc:Fallback>
                <p:oleObj name="Equation" r:id="rId7" imgW="2743200" imgH="4267200" progId="Equation.DSMT4">
                  <p:embed/>
                  <p:pic>
                    <p:nvPicPr>
                      <p:cNvPr id="0" name="图片 135890"/>
                      <p:cNvPicPr/>
                      <p:nvPr/>
                    </p:nvPicPr>
                    <p:blipFill>
                      <a:blip r:embed="rId6"/>
                      <a:stretch>
                        <a:fillRect/>
                      </a:stretch>
                    </p:blipFill>
                    <p:spPr>
                      <a:xfrm>
                        <a:off x="5530850" y="2790825"/>
                        <a:ext cx="114300" cy="1778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412985" y="2045560"/>
          <a:ext cx="1838076" cy="713606"/>
        </p:xfrm>
        <a:graphic>
          <a:graphicData uri="http://schemas.openxmlformats.org/presentationml/2006/ole">
            <mc:AlternateContent xmlns:mc="http://schemas.openxmlformats.org/markup-compatibility/2006">
              <mc:Choice xmlns:v="urn:schemas-microsoft-com:vml" Requires="v">
                <p:oleObj spid="_x0000_s51208" name="Equation" r:id="rId8" imgW="25908000" imgH="10058400" progId="Equation.DSMT4">
                  <p:embed/>
                </p:oleObj>
              </mc:Choice>
              <mc:Fallback>
                <p:oleObj name="Equation" r:id="rId8" imgW="25908000" imgH="10058400" progId="Equation.DSMT4">
                  <p:embed/>
                  <p:pic>
                    <p:nvPicPr>
                      <p:cNvPr id="0" name="图片 135891"/>
                      <p:cNvPicPr/>
                      <p:nvPr/>
                    </p:nvPicPr>
                    <p:blipFill>
                      <a:blip r:embed="rId9"/>
                      <a:stretch>
                        <a:fillRect/>
                      </a:stretch>
                    </p:blipFill>
                    <p:spPr>
                      <a:xfrm>
                        <a:off x="3412985" y="2045560"/>
                        <a:ext cx="1838076" cy="713606"/>
                      </a:xfrm>
                      <a:prstGeom prst="rect">
                        <a:avLst/>
                      </a:prstGeom>
                    </p:spPr>
                  </p:pic>
                </p:oleObj>
              </mc:Fallback>
            </mc:AlternateContent>
          </a:graphicData>
        </a:graphic>
      </p:graphicFrame>
      <p:sp>
        <p:nvSpPr>
          <p:cNvPr id="13" name="矩形 12"/>
          <p:cNvSpPr/>
          <p:nvPr/>
        </p:nvSpPr>
        <p:spPr>
          <a:xfrm>
            <a:off x="0" y="2595103"/>
            <a:ext cx="9036496"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其微分方程为</a:t>
            </a:r>
            <a:endParaRPr lang="en-US" altLang="zh-CN" sz="2800" dirty="0">
              <a:solidFill>
                <a:sysClr val="windowText" lastClr="000000"/>
              </a:solidFill>
              <a:latin typeface="宋体" panose="02010600030101010101" pitchFamily="2" charset="-122"/>
            </a:endParaRPr>
          </a:p>
        </p:txBody>
      </p:sp>
      <p:graphicFrame>
        <p:nvGraphicFramePr>
          <p:cNvPr id="15" name="对象 14"/>
          <p:cNvGraphicFramePr>
            <a:graphicFrameLocks noChangeAspect="1"/>
          </p:cNvGraphicFramePr>
          <p:nvPr/>
        </p:nvGraphicFramePr>
        <p:xfrm>
          <a:off x="3597482" y="3132951"/>
          <a:ext cx="1584473" cy="415599"/>
        </p:xfrm>
        <a:graphic>
          <a:graphicData uri="http://schemas.openxmlformats.org/presentationml/2006/ole">
            <mc:AlternateContent xmlns:mc="http://schemas.openxmlformats.org/markup-compatibility/2006">
              <mc:Choice xmlns:v="urn:schemas-microsoft-com:vml" Requires="v">
                <p:oleObj spid="_x0000_s51209" name="Equation" r:id="rId10" imgW="18592800" imgH="4876800" progId="Equation.DSMT4">
                  <p:embed/>
                </p:oleObj>
              </mc:Choice>
              <mc:Fallback>
                <p:oleObj name="Equation" r:id="rId10" imgW="18592800" imgH="4876800" progId="Equation.DSMT4">
                  <p:embed/>
                  <p:pic>
                    <p:nvPicPr>
                      <p:cNvPr id="0" name="对象 6"/>
                      <p:cNvPicPr/>
                      <p:nvPr/>
                    </p:nvPicPr>
                    <p:blipFill>
                      <a:blip r:embed="rId11"/>
                      <a:stretch>
                        <a:fillRect/>
                      </a:stretch>
                    </p:blipFill>
                    <p:spPr>
                      <a:xfrm>
                        <a:off x="3597482" y="3132951"/>
                        <a:ext cx="1584473" cy="415599"/>
                      </a:xfrm>
                      <a:prstGeom prst="rect">
                        <a:avLst/>
                      </a:prstGeom>
                    </p:spPr>
                  </p:pic>
                </p:oleObj>
              </mc:Fallback>
            </mc:AlternateContent>
          </a:graphicData>
        </a:graphic>
      </p:graphicFrame>
      <p:sp>
        <p:nvSpPr>
          <p:cNvPr id="16" name="矩形 15"/>
          <p:cNvSpPr/>
          <p:nvPr/>
        </p:nvSpPr>
        <p:spPr>
          <a:xfrm>
            <a:off x="0" y="3581652"/>
            <a:ext cx="9036496" cy="5663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取系统状态变量</a:t>
            </a:r>
            <a:r>
              <a:rPr lang="en-US" altLang="zh-CN" sz="2800" dirty="0">
                <a:solidFill>
                  <a:sysClr val="windowText" lastClr="000000"/>
                </a:solidFill>
                <a:latin typeface="宋体" panose="02010600030101010101" pitchFamily="2" charset="-122"/>
              </a:rPr>
              <a:t>x</a:t>
            </a:r>
            <a:r>
              <a:rPr lang="en-US" altLang="zh-CN" sz="2800" baseline="-25000" dirty="0">
                <a:solidFill>
                  <a:sysClr val="windowText" lastClr="000000"/>
                </a:solidFill>
                <a:latin typeface="宋体" panose="02010600030101010101" pitchFamily="2" charset="-122"/>
              </a:rPr>
              <a:t>1</a:t>
            </a:r>
            <a:r>
              <a:rPr lang="en-US" altLang="zh-CN" sz="2800" dirty="0">
                <a:solidFill>
                  <a:sysClr val="windowText" lastClr="000000"/>
                </a:solidFill>
                <a:latin typeface="宋体" panose="02010600030101010101" pitchFamily="2" charset="-122"/>
              </a:rPr>
              <a:t>=y</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x</a:t>
            </a:r>
            <a:r>
              <a:rPr lang="en-US" altLang="zh-CN" sz="2800" baseline="-25000" dirty="0">
                <a:solidFill>
                  <a:sysClr val="windowText" lastClr="000000"/>
                </a:solidFill>
                <a:latin typeface="宋体" panose="02010600030101010101" pitchFamily="2" charset="-122"/>
              </a:rPr>
              <a:t>2</a:t>
            </a:r>
            <a:r>
              <a:rPr lang="en-US" altLang="zh-CN" sz="2800" dirty="0">
                <a:solidFill>
                  <a:sysClr val="windowText" lastClr="000000"/>
                </a:solidFill>
                <a:latin typeface="宋体" panose="02010600030101010101" pitchFamily="2" charset="-122"/>
              </a:rPr>
              <a:t>=y</a:t>
            </a:r>
            <a:r>
              <a:rPr lang="zh-CN" altLang="en-US" sz="2800" dirty="0">
                <a:solidFill>
                  <a:sysClr val="windowText" lastClr="000000"/>
                </a:solidFill>
                <a:latin typeface="宋体" panose="02010600030101010101" pitchFamily="2" charset="-122"/>
              </a:rPr>
              <a:t>，则系统状态方程可列写为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3546673" y="4149674"/>
          <a:ext cx="1686092" cy="892637"/>
        </p:xfrm>
        <a:graphic>
          <a:graphicData uri="http://schemas.openxmlformats.org/presentationml/2006/ole">
            <mc:AlternateContent xmlns:mc="http://schemas.openxmlformats.org/markup-compatibility/2006">
              <mc:Choice xmlns:v="urn:schemas-microsoft-com:vml" Requires="v">
                <p:oleObj spid="_x0000_s51210" name="Equation" r:id="rId12" imgW="20726400" imgH="10972800" progId="Equation.DSMT4">
                  <p:embed/>
                </p:oleObj>
              </mc:Choice>
              <mc:Fallback>
                <p:oleObj name="Equation" r:id="rId12" imgW="20726400" imgH="10972800" progId="Equation.DSMT4">
                  <p:embed/>
                  <p:pic>
                    <p:nvPicPr>
                      <p:cNvPr id="0" name="图片 135893"/>
                      <p:cNvPicPr/>
                      <p:nvPr/>
                    </p:nvPicPr>
                    <p:blipFill>
                      <a:blip r:embed="rId13"/>
                      <a:stretch>
                        <a:fillRect/>
                      </a:stretch>
                    </p:blipFill>
                    <p:spPr>
                      <a:xfrm>
                        <a:off x="3546673" y="4149674"/>
                        <a:ext cx="1686092" cy="892637"/>
                      </a:xfrm>
                      <a:prstGeom prst="rect">
                        <a:avLst/>
                      </a:prstGeom>
                    </p:spPr>
                  </p:pic>
                </p:oleObj>
              </mc:Fallback>
            </mc:AlternateContent>
          </a:graphicData>
        </a:graphic>
      </p:graphicFrame>
      <p:pic>
        <p:nvPicPr>
          <p:cNvPr id="11" name="图片 10"/>
          <p:cNvPicPr>
            <a:picLocks noChangeAspect="1"/>
          </p:cNvPicPr>
          <p:nvPr/>
        </p:nvPicPr>
        <p:blipFill>
          <a:blip r:embed="rId14"/>
          <a:stretch>
            <a:fillRect/>
          </a:stretch>
        </p:blipFill>
        <p:spPr>
          <a:xfrm>
            <a:off x="5940152" y="1810907"/>
            <a:ext cx="2609754" cy="1568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52230"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1900" y="914994"/>
            <a:ext cx="9036496" cy="98238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式中，         ，该方程称为状态反馈方程，代入系统状态方程中并写成矩阵状态方程形式得</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52231" name="Equation" r:id="rId7" imgW="2743200" imgH="4267200" progId="Equation.DSMT4">
                  <p:embed/>
                </p:oleObj>
              </mc:Choice>
              <mc:Fallback>
                <p:oleObj name="Equation" r:id="rId7" imgW="2743200" imgH="4267200" progId="Equation.DSMT4">
                  <p:embed/>
                  <p:pic>
                    <p:nvPicPr>
                      <p:cNvPr id="0" name="图片 136899"/>
                      <p:cNvPicPr/>
                      <p:nvPr/>
                    </p:nvPicPr>
                    <p:blipFill>
                      <a:blip r:embed="rId8"/>
                      <a:stretch>
                        <a:fillRect/>
                      </a:stretch>
                    </p:blipFill>
                    <p:spPr>
                      <a:xfrm>
                        <a:off x="5530850" y="2790825"/>
                        <a:ext cx="114300" cy="1778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971600" y="988810"/>
          <a:ext cx="1825997" cy="396000"/>
        </p:xfrm>
        <a:graphic>
          <a:graphicData uri="http://schemas.openxmlformats.org/presentationml/2006/ole">
            <mc:AlternateContent xmlns:mc="http://schemas.openxmlformats.org/markup-compatibility/2006">
              <mc:Choice xmlns:v="urn:schemas-microsoft-com:vml" Requires="v">
                <p:oleObj spid="_x0000_s52232" name="Equation" r:id="rId9" imgW="25298400" imgH="5486400" progId="Equation.DSMT4">
                  <p:embed/>
                </p:oleObj>
              </mc:Choice>
              <mc:Fallback>
                <p:oleObj name="Equation" r:id="rId9" imgW="25298400" imgH="5486400" progId="Equation.DSMT4">
                  <p:embed/>
                  <p:pic>
                    <p:nvPicPr>
                      <p:cNvPr id="0" name="图片 136900"/>
                      <p:cNvPicPr/>
                      <p:nvPr/>
                    </p:nvPicPr>
                    <p:blipFill>
                      <a:blip r:embed="rId10"/>
                      <a:stretch>
                        <a:fillRect/>
                      </a:stretch>
                    </p:blipFill>
                    <p:spPr>
                      <a:xfrm>
                        <a:off x="971600" y="988810"/>
                        <a:ext cx="1825997" cy="3960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826177" y="2098852"/>
          <a:ext cx="3390452" cy="842073"/>
        </p:xfrm>
        <a:graphic>
          <a:graphicData uri="http://schemas.openxmlformats.org/presentationml/2006/ole">
            <mc:AlternateContent xmlns:mc="http://schemas.openxmlformats.org/markup-compatibility/2006">
              <mc:Choice xmlns:v="urn:schemas-microsoft-com:vml" Requires="v">
                <p:oleObj spid="_x0000_s52233" name="Equation" r:id="rId11" imgW="46634400" imgH="11582400" progId="Equation.DSMT4">
                  <p:embed/>
                </p:oleObj>
              </mc:Choice>
              <mc:Fallback>
                <p:oleObj name="Equation" r:id="rId11" imgW="46634400" imgH="11582400" progId="Equation.DSMT4">
                  <p:embed/>
                  <p:pic>
                    <p:nvPicPr>
                      <p:cNvPr id="0" name="图片 136901"/>
                      <p:cNvPicPr/>
                      <p:nvPr/>
                    </p:nvPicPr>
                    <p:blipFill>
                      <a:blip r:embed="rId12"/>
                      <a:stretch>
                        <a:fillRect/>
                      </a:stretch>
                    </p:blipFill>
                    <p:spPr>
                      <a:xfrm>
                        <a:off x="2826177" y="2098852"/>
                        <a:ext cx="3390452" cy="842073"/>
                      </a:xfrm>
                      <a:prstGeom prst="rect">
                        <a:avLst/>
                      </a:prstGeom>
                    </p:spPr>
                  </p:pic>
                </p:oleObj>
              </mc:Fallback>
            </mc:AlternateContent>
          </a:graphicData>
        </a:graphic>
      </p:graphicFrame>
      <p:sp>
        <p:nvSpPr>
          <p:cNvPr id="20" name="矩形 19"/>
          <p:cNvSpPr/>
          <p:nvPr/>
        </p:nvSpPr>
        <p:spPr>
          <a:xfrm>
            <a:off x="0" y="2983781"/>
            <a:ext cx="9036496"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其输出方程为</a:t>
            </a:r>
            <a:endParaRPr lang="en-US" altLang="zh-CN" sz="2800" dirty="0">
              <a:solidFill>
                <a:sysClr val="windowText" lastClr="000000"/>
              </a:solidFill>
              <a:latin typeface="宋体" panose="02010600030101010101" pitchFamily="2" charset="-122"/>
            </a:endParaRPr>
          </a:p>
        </p:txBody>
      </p:sp>
      <p:graphicFrame>
        <p:nvGraphicFramePr>
          <p:cNvPr id="11" name="对象 10"/>
          <p:cNvGraphicFramePr>
            <a:graphicFrameLocks noChangeAspect="1"/>
          </p:cNvGraphicFramePr>
          <p:nvPr/>
        </p:nvGraphicFramePr>
        <p:xfrm>
          <a:off x="3541007" y="3364880"/>
          <a:ext cx="1950682" cy="772145"/>
        </p:xfrm>
        <a:graphic>
          <a:graphicData uri="http://schemas.openxmlformats.org/presentationml/2006/ole">
            <mc:AlternateContent xmlns:mc="http://schemas.openxmlformats.org/markup-compatibility/2006">
              <mc:Choice xmlns:v="urn:schemas-microsoft-com:vml" Requires="v">
                <p:oleObj spid="_x0000_s52234" name="Equation" r:id="rId13" imgW="29260800" imgH="11582400" progId="Equation.DSMT4">
                  <p:embed/>
                </p:oleObj>
              </mc:Choice>
              <mc:Fallback>
                <p:oleObj name="Equation" r:id="rId13" imgW="29260800" imgH="11582400" progId="Equation.DSMT4">
                  <p:embed/>
                  <p:pic>
                    <p:nvPicPr>
                      <p:cNvPr id="0" name="图片 136902"/>
                      <p:cNvPicPr/>
                      <p:nvPr/>
                    </p:nvPicPr>
                    <p:blipFill>
                      <a:blip r:embed="rId14"/>
                      <a:stretch>
                        <a:fillRect/>
                      </a:stretch>
                    </p:blipFill>
                    <p:spPr>
                      <a:xfrm>
                        <a:off x="3541007" y="3364880"/>
                        <a:ext cx="1950682" cy="77214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53253"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0" y="559304"/>
            <a:ext cx="9036496" cy="1988237"/>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1.10 </a:t>
            </a:r>
            <a:r>
              <a:rPr lang="zh-CN" altLang="en-US" sz="2800" dirty="0">
                <a:solidFill>
                  <a:sysClr val="windowText" lastClr="000000"/>
                </a:solidFill>
                <a:latin typeface="宋体" panose="02010600030101010101" pitchFamily="2" charset="-122"/>
              </a:rPr>
              <a:t>复合控制系统如图</a:t>
            </a:r>
            <a:r>
              <a:rPr lang="en-US" altLang="zh-CN" sz="2800" dirty="0">
                <a:solidFill>
                  <a:sysClr val="windowText" lastClr="000000"/>
                </a:solidFill>
                <a:latin typeface="宋体" panose="02010600030101010101" pitchFamily="2" charset="-122"/>
              </a:rPr>
              <a:t>1.9</a:t>
            </a:r>
            <a:r>
              <a:rPr lang="zh-CN" altLang="en-US" sz="2800" dirty="0">
                <a:solidFill>
                  <a:sysClr val="windowText" lastClr="000000"/>
                </a:solidFill>
                <a:latin typeface="宋体" panose="02010600030101010101" pitchFamily="2" charset="-122"/>
              </a:rPr>
              <a:t>所示。试直接利用系统方框图列写系统状态方程及输出方程。</a:t>
            </a:r>
          </a:p>
          <a:p>
            <a:pPr lvl="0">
              <a:lnSpc>
                <a:spcPct val="110000"/>
              </a:lnSpc>
            </a:pPr>
            <a:r>
              <a:rPr lang="zh-CN" altLang="en-US" sz="2800" b="1" dirty="0">
                <a:solidFill>
                  <a:sysClr val="windowText" lastClr="000000"/>
                </a:solidFill>
                <a:latin typeface="宋体" panose="02010600030101010101" pitchFamily="2" charset="-122"/>
              </a:rPr>
              <a:t>    解</a:t>
            </a:r>
            <a:r>
              <a:rPr lang="zh-CN" altLang="en-US" sz="2800" dirty="0">
                <a:solidFill>
                  <a:sysClr val="windowText" lastClr="000000"/>
                </a:solidFill>
                <a:latin typeface="宋体" panose="02010600030101010101" pitchFamily="2" charset="-122"/>
              </a:rPr>
              <a:t> 由系统方框图可知，该系统由三个基本方框组成，分别写成</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53254" name="Equation" r:id="rId7" imgW="2743200" imgH="4267200" progId="Equation.DSMT4">
                  <p:embed/>
                </p:oleObj>
              </mc:Choice>
              <mc:Fallback>
                <p:oleObj name="Equation" r:id="rId7" imgW="2743200" imgH="4267200" progId="Equation.DSMT4">
                  <p:embed/>
                  <p:pic>
                    <p:nvPicPr>
                      <p:cNvPr id="0" name="对象 1"/>
                      <p:cNvPicPr/>
                      <p:nvPr/>
                    </p:nvPicPr>
                    <p:blipFill>
                      <a:blip r:embed="rId6"/>
                      <a:stretch>
                        <a:fillRect/>
                      </a:stretch>
                    </p:blipFill>
                    <p:spPr>
                      <a:xfrm>
                        <a:off x="5530850" y="2790825"/>
                        <a:ext cx="114300" cy="177800"/>
                      </a:xfrm>
                      <a:prstGeom prst="rect">
                        <a:avLst/>
                      </a:prstGeom>
                    </p:spPr>
                  </p:pic>
                </p:oleObj>
              </mc:Fallback>
            </mc:AlternateContent>
          </a:graphicData>
        </a:graphic>
      </p:graphicFrame>
      <p:pic>
        <p:nvPicPr>
          <p:cNvPr id="5" name="图片 4"/>
          <p:cNvPicPr>
            <a:picLocks noChangeAspect="1"/>
          </p:cNvPicPr>
          <p:nvPr/>
        </p:nvPicPr>
        <p:blipFill>
          <a:blip r:embed="rId8"/>
          <a:stretch>
            <a:fillRect/>
          </a:stretch>
        </p:blipFill>
        <p:spPr>
          <a:xfrm>
            <a:off x="5040697" y="2283718"/>
            <a:ext cx="3995799" cy="2062089"/>
          </a:xfrm>
          <a:prstGeom prst="rect">
            <a:avLst/>
          </a:prstGeom>
        </p:spPr>
      </p:pic>
      <p:graphicFrame>
        <p:nvGraphicFramePr>
          <p:cNvPr id="7" name="对象 6"/>
          <p:cNvGraphicFramePr>
            <a:graphicFrameLocks noChangeAspect="1"/>
          </p:cNvGraphicFramePr>
          <p:nvPr/>
        </p:nvGraphicFramePr>
        <p:xfrm>
          <a:off x="827583" y="2481312"/>
          <a:ext cx="3968037" cy="661340"/>
        </p:xfrm>
        <a:graphic>
          <a:graphicData uri="http://schemas.openxmlformats.org/presentationml/2006/ole">
            <mc:AlternateContent xmlns:mc="http://schemas.openxmlformats.org/markup-compatibility/2006">
              <mc:Choice xmlns:v="urn:schemas-microsoft-com:vml" Requires="v">
                <p:oleObj spid="_x0000_s53255" name="Equation" r:id="rId9" imgW="64008000" imgH="10668000" progId="Equation.DSMT4">
                  <p:embed/>
                </p:oleObj>
              </mc:Choice>
              <mc:Fallback>
                <p:oleObj name="Equation" r:id="rId9" imgW="64008000" imgH="10668000" progId="Equation.DSMT4">
                  <p:embed/>
                  <p:pic>
                    <p:nvPicPr>
                      <p:cNvPr id="0" name="图片 149877"/>
                      <p:cNvPicPr/>
                      <p:nvPr/>
                    </p:nvPicPr>
                    <p:blipFill>
                      <a:blip r:embed="rId10"/>
                      <a:stretch>
                        <a:fillRect/>
                      </a:stretch>
                    </p:blipFill>
                    <p:spPr>
                      <a:xfrm>
                        <a:off x="827583" y="2481312"/>
                        <a:ext cx="3968037" cy="661340"/>
                      </a:xfrm>
                      <a:prstGeom prst="rect">
                        <a:avLst/>
                      </a:prstGeom>
                    </p:spPr>
                  </p:pic>
                </p:oleObj>
              </mc:Fallback>
            </mc:AlternateContent>
          </a:graphicData>
        </a:graphic>
      </p:graphicFrame>
      <p:sp>
        <p:nvSpPr>
          <p:cNvPr id="17" name="矩形 16"/>
          <p:cNvSpPr/>
          <p:nvPr/>
        </p:nvSpPr>
        <p:spPr>
          <a:xfrm>
            <a:off x="0" y="3192469"/>
            <a:ext cx="9036496"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其微分方程</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827583" y="3787580"/>
          <a:ext cx="3940808" cy="492601"/>
        </p:xfrm>
        <a:graphic>
          <a:graphicData uri="http://schemas.openxmlformats.org/presentationml/2006/ole">
            <mc:AlternateContent xmlns:mc="http://schemas.openxmlformats.org/markup-compatibility/2006">
              <mc:Choice xmlns:v="urn:schemas-microsoft-com:vml" Requires="v">
                <p:oleObj spid="_x0000_s53256" name="Equation" r:id="rId11" imgW="51206400" imgH="6400800" progId="Equation.DSMT4">
                  <p:embed/>
                </p:oleObj>
              </mc:Choice>
              <mc:Fallback>
                <p:oleObj name="Equation" r:id="rId11" imgW="51206400" imgH="6400800" progId="Equation.DSMT4">
                  <p:embed/>
                  <p:pic>
                    <p:nvPicPr>
                      <p:cNvPr id="0" name="图片 149878"/>
                      <p:cNvPicPr/>
                      <p:nvPr/>
                    </p:nvPicPr>
                    <p:blipFill>
                      <a:blip r:embed="rId12"/>
                      <a:stretch>
                        <a:fillRect/>
                      </a:stretch>
                    </p:blipFill>
                    <p:spPr>
                      <a:xfrm>
                        <a:off x="827583" y="3787580"/>
                        <a:ext cx="3940808" cy="492601"/>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1.1</a:t>
            </a:r>
            <a:r>
              <a:rPr lang="zh-CN" altLang="en-US" sz="1765" b="1" dirty="0">
                <a:solidFill>
                  <a:srgbClr val="112F70"/>
                </a:solidFill>
                <a:latin typeface="微软雅黑" panose="020B0503020204020204" pitchFamily="34" charset="-122"/>
                <a:ea typeface="微软雅黑" panose="020B0503020204020204" pitchFamily="34" charset="-122"/>
                <a:sym typeface="+mn-ea"/>
              </a:rPr>
              <a:t>状态空间描述的基本概念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95242" y="699542"/>
            <a:ext cx="8769245" cy="4358116"/>
          </a:xfrm>
          <a:prstGeom prst="rect">
            <a:avLst/>
          </a:prstGeom>
          <a:noFill/>
        </p:spPr>
        <p:txBody>
          <a:bodyPr wrap="square">
            <a:spAutoFit/>
          </a:bodyPr>
          <a:lstStyle/>
          <a:p>
            <a:pPr>
              <a:lnSpc>
                <a:spcPct val="110000"/>
              </a:lnSpc>
            </a:pPr>
            <a:r>
              <a:rPr lang="en-US" altLang="zh-CN" sz="2800" dirty="0">
                <a:solidFill>
                  <a:srgbClr val="CC0000"/>
                </a:solidFill>
                <a:latin typeface="宋体" panose="02010600030101010101" pitchFamily="2" charset="-122"/>
              </a:rPr>
              <a:t>1.</a:t>
            </a:r>
            <a:r>
              <a:rPr lang="zh-CN" altLang="en-US" sz="2800" dirty="0">
                <a:solidFill>
                  <a:srgbClr val="CC0000"/>
                </a:solidFill>
                <a:latin typeface="宋体" panose="02010600030101010101" pitchFamily="2" charset="-122"/>
              </a:rPr>
              <a:t>系统状态</a:t>
            </a:r>
          </a:p>
          <a:p>
            <a:pPr>
              <a:lnSpc>
                <a:spcPct val="110000"/>
              </a:lnSpc>
            </a:pPr>
            <a:r>
              <a:rPr lang="zh-CN" altLang="en-US" sz="2800" dirty="0">
                <a:solidFill>
                  <a:sysClr val="windowText" lastClr="000000"/>
                </a:solidFill>
                <a:latin typeface="宋体" panose="02010600030101010101" pitchFamily="2" charset="-122"/>
              </a:rPr>
              <a:t>    控制系统的状态是描述系统行为的最小一组变量，只要知道在</a:t>
            </a:r>
            <a:r>
              <a:rPr lang="en-US" altLang="zh-CN" sz="2800" dirty="0">
                <a:solidFill>
                  <a:sysClr val="windowText" lastClr="000000"/>
                </a:solidFill>
                <a:latin typeface="宋体" panose="02010600030101010101" pitchFamily="2" charset="-122"/>
              </a:rPr>
              <a:t>t=t</a:t>
            </a:r>
            <a:r>
              <a:rPr lang="en-US" altLang="zh-CN" sz="2800" baseline="-25000" dirty="0">
                <a:solidFill>
                  <a:sysClr val="windowText" lastClr="000000"/>
                </a:solidFill>
                <a:latin typeface="宋体" panose="02010600030101010101" pitchFamily="2" charset="-122"/>
              </a:rPr>
              <a:t>0</a:t>
            </a:r>
            <a:r>
              <a:rPr lang="zh-CN" altLang="en-US" sz="2800" dirty="0">
                <a:solidFill>
                  <a:sysClr val="windowText" lastClr="000000"/>
                </a:solidFill>
                <a:latin typeface="宋体" panose="02010600030101010101" pitchFamily="2" charset="-122"/>
              </a:rPr>
              <a:t>时刻的这组变量和</a:t>
            </a:r>
            <a:r>
              <a:rPr lang="en-US" altLang="zh-CN" sz="2800" dirty="0">
                <a:solidFill>
                  <a:sysClr val="windowText" lastClr="000000"/>
                </a:solidFill>
                <a:latin typeface="宋体" panose="02010600030101010101" pitchFamily="2" charset="-122"/>
              </a:rPr>
              <a:t>t</a:t>
            </a:r>
            <a:r>
              <a:rPr lang="en-US" altLang="zh-CN" sz="2800" dirty="0">
                <a:solidFill>
                  <a:sysClr val="windowText" lastClr="000000"/>
                </a:solidFill>
                <a:latin typeface="宋体" panose="02010600030101010101" pitchFamily="2" charset="-122"/>
                <a:sym typeface="Symbol" panose="05050102010706020507" pitchFamily="18" charset="2"/>
              </a:rPr>
              <a:t></a:t>
            </a:r>
            <a:r>
              <a:rPr lang="en-US" altLang="zh-CN" sz="2800" dirty="0">
                <a:solidFill>
                  <a:sysClr val="windowText" lastClr="000000"/>
                </a:solidFill>
                <a:latin typeface="宋体" panose="02010600030101010101" pitchFamily="2" charset="-122"/>
              </a:rPr>
              <a:t>t</a:t>
            </a:r>
            <a:r>
              <a:rPr lang="en-US" altLang="zh-CN" sz="2800" baseline="-25000" dirty="0">
                <a:solidFill>
                  <a:sysClr val="windowText" lastClr="000000"/>
                </a:solidFill>
                <a:latin typeface="宋体" panose="02010600030101010101" pitchFamily="2" charset="-122"/>
              </a:rPr>
              <a:t>0</a:t>
            </a:r>
            <a:r>
              <a:rPr lang="zh-CN" altLang="en-US" sz="2800" dirty="0">
                <a:solidFill>
                  <a:sysClr val="windowText" lastClr="000000"/>
                </a:solidFill>
                <a:latin typeface="宋体" panose="02010600030101010101" pitchFamily="2" charset="-122"/>
              </a:rPr>
              <a:t>时刻的输入函数，便完全可以确定在任何</a:t>
            </a:r>
            <a:r>
              <a:rPr lang="en-US" altLang="zh-CN" sz="2800" dirty="0">
                <a:solidFill>
                  <a:sysClr val="windowText" lastClr="000000"/>
                </a:solidFill>
                <a:latin typeface="宋体" panose="02010600030101010101" pitchFamily="2" charset="-122"/>
              </a:rPr>
              <a:t>t</a:t>
            </a:r>
            <a:r>
              <a:rPr lang="en-US" altLang="zh-CN" sz="2800" dirty="0">
                <a:solidFill>
                  <a:sysClr val="windowText" lastClr="000000"/>
                </a:solidFill>
                <a:latin typeface="宋体" panose="02010600030101010101" pitchFamily="2" charset="-122"/>
                <a:sym typeface="Symbol" panose="05050102010706020507" pitchFamily="18" charset="2"/>
              </a:rPr>
              <a:t></a:t>
            </a:r>
            <a:r>
              <a:rPr lang="en-US" altLang="zh-CN" sz="2800" dirty="0">
                <a:solidFill>
                  <a:sysClr val="windowText" lastClr="000000"/>
                </a:solidFill>
                <a:latin typeface="宋体" panose="02010600030101010101" pitchFamily="2" charset="-122"/>
              </a:rPr>
              <a:t>t</a:t>
            </a:r>
            <a:r>
              <a:rPr lang="en-US" altLang="zh-CN" sz="2800" baseline="-25000" dirty="0">
                <a:solidFill>
                  <a:sysClr val="windowText" lastClr="000000"/>
                </a:solidFill>
                <a:latin typeface="宋体" panose="02010600030101010101" pitchFamily="2" charset="-122"/>
              </a:rPr>
              <a:t>0</a:t>
            </a:r>
            <a:r>
              <a:rPr lang="zh-CN" altLang="en-US" sz="2800" dirty="0">
                <a:solidFill>
                  <a:sysClr val="windowText" lastClr="000000"/>
                </a:solidFill>
                <a:latin typeface="宋体" panose="02010600030101010101" pitchFamily="2" charset="-122"/>
              </a:rPr>
              <a:t>时刻上的系统行为，这个系统行为称为系统状态。系统状态完整、确定地描述了系统的动态行为。基于系统状态的概念，控制系统在时刻</a:t>
            </a:r>
            <a:r>
              <a:rPr lang="en-US" altLang="zh-CN" sz="2800" dirty="0">
                <a:solidFill>
                  <a:sysClr val="windowText" lastClr="000000"/>
                </a:solidFill>
                <a:latin typeface="宋体" panose="02010600030101010101" pitchFamily="2" charset="-122"/>
              </a:rPr>
              <a:t>t</a:t>
            </a:r>
            <a:r>
              <a:rPr lang="zh-CN" altLang="en-US" sz="2800" dirty="0">
                <a:solidFill>
                  <a:sysClr val="windowText" lastClr="000000"/>
                </a:solidFill>
                <a:latin typeface="宋体" panose="02010600030101010101" pitchFamily="2" charset="-122"/>
              </a:rPr>
              <a:t>的行为是由</a:t>
            </a:r>
            <a:r>
              <a:rPr lang="en-US" altLang="zh-CN" sz="2800" dirty="0">
                <a:solidFill>
                  <a:sysClr val="windowText" lastClr="000000"/>
                </a:solidFill>
                <a:latin typeface="宋体" panose="02010600030101010101" pitchFamily="2" charset="-122"/>
              </a:rPr>
              <a:t>t</a:t>
            </a:r>
            <a:r>
              <a:rPr lang="en-US" altLang="zh-CN" sz="2800" baseline="-25000" dirty="0">
                <a:solidFill>
                  <a:sysClr val="windowText" lastClr="000000"/>
                </a:solidFill>
                <a:latin typeface="宋体" panose="02010600030101010101" pitchFamily="2" charset="-122"/>
              </a:rPr>
              <a:t>0</a:t>
            </a:r>
            <a:r>
              <a:rPr lang="zh-CN" altLang="en-US" sz="2800" dirty="0">
                <a:solidFill>
                  <a:sysClr val="windowText" lastClr="000000"/>
                </a:solidFill>
                <a:latin typeface="宋体" panose="02010600030101010101" pitchFamily="2" charset="-122"/>
              </a:rPr>
              <a:t>时刻的系统行为和</a:t>
            </a:r>
            <a:r>
              <a:rPr lang="en-US" altLang="zh-CN" sz="2800" dirty="0">
                <a:solidFill>
                  <a:sysClr val="windowText" lastClr="000000"/>
                </a:solidFill>
                <a:latin typeface="宋体" panose="02010600030101010101" pitchFamily="2" charset="-122"/>
              </a:rPr>
              <a:t>t</a:t>
            </a:r>
            <a:r>
              <a:rPr lang="en-US" altLang="zh-CN" sz="2800" dirty="0">
                <a:solidFill>
                  <a:sysClr val="windowText" lastClr="000000"/>
                </a:solidFill>
                <a:latin typeface="宋体" panose="02010600030101010101" pitchFamily="2" charset="-122"/>
                <a:sym typeface="Symbol" panose="05050102010706020507" pitchFamily="18" charset="2"/>
              </a:rPr>
              <a:t></a:t>
            </a:r>
            <a:r>
              <a:rPr lang="en-US" altLang="zh-CN" sz="2800" dirty="0">
                <a:solidFill>
                  <a:sysClr val="windowText" lastClr="000000"/>
                </a:solidFill>
                <a:latin typeface="宋体" panose="02010600030101010101" pitchFamily="2" charset="-122"/>
              </a:rPr>
              <a:t>t</a:t>
            </a:r>
            <a:r>
              <a:rPr lang="en-US" altLang="zh-CN" sz="2800" baseline="-25000" dirty="0">
                <a:solidFill>
                  <a:sysClr val="windowText" lastClr="000000"/>
                </a:solidFill>
                <a:latin typeface="宋体" panose="02010600030101010101" pitchFamily="2" charset="-122"/>
              </a:rPr>
              <a:t>0 </a:t>
            </a:r>
            <a:r>
              <a:rPr lang="zh-CN" altLang="en-US" sz="2800" dirty="0">
                <a:solidFill>
                  <a:sysClr val="windowText" lastClr="000000"/>
                </a:solidFill>
                <a:latin typeface="宋体" panose="02010600030101010101" pitchFamily="2" charset="-122"/>
              </a:rPr>
              <a:t>时刻的输入函数唯一地确定，而与</a:t>
            </a:r>
            <a:r>
              <a:rPr lang="en-US" altLang="zh-CN" sz="2800" dirty="0">
                <a:solidFill>
                  <a:sysClr val="windowText" lastClr="000000"/>
                </a:solidFill>
                <a:latin typeface="宋体" panose="02010600030101010101" pitchFamily="2" charset="-122"/>
              </a:rPr>
              <a:t>t</a:t>
            </a:r>
            <a:r>
              <a:rPr lang="en-US" altLang="zh-CN" sz="2800" baseline="-25000" dirty="0">
                <a:solidFill>
                  <a:sysClr val="windowText" lastClr="000000"/>
                </a:solidFill>
                <a:latin typeface="宋体" panose="02010600030101010101" pitchFamily="2" charset="-122"/>
              </a:rPr>
              <a:t>0</a:t>
            </a:r>
            <a:r>
              <a:rPr lang="zh-CN" altLang="en-US" sz="2800" dirty="0">
                <a:solidFill>
                  <a:sysClr val="windowText" lastClr="000000"/>
                </a:solidFill>
                <a:latin typeface="宋体" panose="02010600030101010101" pitchFamily="2" charset="-122"/>
              </a:rPr>
              <a:t>时刻前的行为和输入无关。在分析线性定常系统时，通常取初始时刻</a:t>
            </a:r>
            <a:r>
              <a:rPr lang="en-US" altLang="zh-CN" sz="2800" dirty="0">
                <a:solidFill>
                  <a:sysClr val="windowText" lastClr="000000"/>
                </a:solidFill>
                <a:latin typeface="宋体" panose="02010600030101010101" pitchFamily="2" charset="-122"/>
              </a:rPr>
              <a:t>t</a:t>
            </a:r>
            <a:r>
              <a:rPr lang="en-US" altLang="zh-CN" sz="2800" baseline="-25000" dirty="0">
                <a:solidFill>
                  <a:sysClr val="windowText" lastClr="000000"/>
                </a:solidFill>
                <a:latin typeface="宋体" panose="02010600030101010101" pitchFamily="2" charset="-122"/>
              </a:rPr>
              <a:t>0</a:t>
            </a:r>
            <a:r>
              <a:rPr lang="zh-CN" altLang="en-US" sz="2800" dirty="0">
                <a:solidFill>
                  <a:sysClr val="windowText" lastClr="000000"/>
                </a:solidFill>
                <a:latin typeface="宋体" panose="02010600030101010101" pitchFamily="2" charset="-122"/>
              </a:rPr>
              <a:t>为零。</a:t>
            </a:r>
            <a:endParaRPr lang="en-US" altLang="zh-CN" sz="2800" dirty="0">
              <a:solidFill>
                <a:sysClr val="windowText" lastClr="000000"/>
              </a:solidFill>
              <a:latin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345" y="14577"/>
            <a:ext cx="725636" cy="725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12" name="对象 11"/>
          <p:cNvGraphicFramePr>
            <a:graphicFrameLocks noChangeAspect="1"/>
          </p:cNvGraphicFramePr>
          <p:nvPr/>
        </p:nvGraphicFramePr>
        <p:xfrm>
          <a:off x="3478213" y="3840163"/>
          <a:ext cx="195262" cy="296862"/>
        </p:xfrm>
        <a:graphic>
          <a:graphicData uri="http://schemas.openxmlformats.org/presentationml/2006/ole">
            <mc:AlternateContent xmlns:mc="http://schemas.openxmlformats.org/markup-compatibility/2006">
              <mc:Choice xmlns:v="urn:schemas-microsoft-com:vml" Requires="v">
                <p:oleObj spid="_x0000_s54281" name="Equation" r:id="rId5" imgW="2743200" imgH="4267200" progId="Equation.DSMT4">
                  <p:embed/>
                </p:oleObj>
              </mc:Choice>
              <mc:Fallback>
                <p:oleObj name="Equation" r:id="rId5" imgW="2743200" imgH="4267200" progId="Equation.DSMT4">
                  <p:embed/>
                  <p:pic>
                    <p:nvPicPr>
                      <p:cNvPr id="0" name="对象 11"/>
                      <p:cNvPicPr/>
                      <p:nvPr/>
                    </p:nvPicPr>
                    <p:blipFill>
                      <a:blip r:embed="rId6"/>
                      <a:stretch>
                        <a:fillRect/>
                      </a:stretch>
                    </p:blipFill>
                    <p:spPr>
                      <a:xfrm>
                        <a:off x="3478213" y="3840163"/>
                        <a:ext cx="195262" cy="296862"/>
                      </a:xfrm>
                      <a:prstGeom prst="rect">
                        <a:avLst/>
                      </a:prstGeom>
                    </p:spPr>
                  </p:pic>
                </p:oleObj>
              </mc:Fallback>
            </mc:AlternateContent>
          </a:graphicData>
        </a:graphic>
      </p:graphicFrame>
      <p:sp>
        <p:nvSpPr>
          <p:cNvPr id="6" name="矩形 5"/>
          <p:cNvSpPr/>
          <p:nvPr/>
        </p:nvSpPr>
        <p:spPr>
          <a:xfrm>
            <a:off x="0" y="559304"/>
            <a:ext cx="9036496"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选取状态变量                  ，则系统状态方程为</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54282" name="Equation" r:id="rId7" imgW="2743200" imgH="4267200" progId="Equation.DSMT4">
                  <p:embed/>
                </p:oleObj>
              </mc:Choice>
              <mc:Fallback>
                <p:oleObj name="Equation" r:id="rId7" imgW="2743200" imgH="4267200" progId="Equation.DSMT4">
                  <p:embed/>
                  <p:pic>
                    <p:nvPicPr>
                      <p:cNvPr id="0" name="对象 1"/>
                      <p:cNvPicPr/>
                      <p:nvPr/>
                    </p:nvPicPr>
                    <p:blipFill>
                      <a:blip r:embed="rId6"/>
                      <a:stretch>
                        <a:fillRect/>
                      </a:stretch>
                    </p:blipFill>
                    <p:spPr>
                      <a:xfrm>
                        <a:off x="5530850" y="2790825"/>
                        <a:ext cx="114300" cy="177800"/>
                      </a:xfrm>
                      <a:prstGeom prst="rect">
                        <a:avLst/>
                      </a:prstGeom>
                    </p:spPr>
                  </p:pic>
                </p:oleObj>
              </mc:Fallback>
            </mc:AlternateContent>
          </a:graphicData>
        </a:graphic>
      </p:graphicFrame>
      <p:sp>
        <p:nvSpPr>
          <p:cNvPr id="13" name="矩形 12"/>
          <p:cNvSpPr/>
          <p:nvPr/>
        </p:nvSpPr>
        <p:spPr>
          <a:xfrm>
            <a:off x="-8344" y="2714420"/>
            <a:ext cx="9036496"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状态反馈方程为</a:t>
            </a:r>
            <a:endParaRPr lang="en-US" altLang="zh-CN" sz="2800" dirty="0">
              <a:solidFill>
                <a:sysClr val="windowText" lastClr="000000"/>
              </a:solidFill>
              <a:latin typeface="宋体" panose="02010600030101010101" pitchFamily="2" charset="-122"/>
            </a:endParaRPr>
          </a:p>
        </p:txBody>
      </p:sp>
      <p:graphicFrame>
        <p:nvGraphicFramePr>
          <p:cNvPr id="5" name="对象 4"/>
          <p:cNvGraphicFramePr>
            <a:graphicFrameLocks noChangeAspect="1"/>
          </p:cNvGraphicFramePr>
          <p:nvPr/>
        </p:nvGraphicFramePr>
        <p:xfrm>
          <a:off x="2267744" y="625361"/>
          <a:ext cx="3125020" cy="380070"/>
        </p:xfrm>
        <a:graphic>
          <a:graphicData uri="http://schemas.openxmlformats.org/presentationml/2006/ole">
            <mc:AlternateContent xmlns:mc="http://schemas.openxmlformats.org/markup-compatibility/2006">
              <mc:Choice xmlns:v="urn:schemas-microsoft-com:vml" Requires="v">
                <p:oleObj spid="_x0000_s54283" name="Equation" r:id="rId8" imgW="45110400" imgH="5486400" progId="Equation.DSMT4">
                  <p:embed/>
                </p:oleObj>
              </mc:Choice>
              <mc:Fallback>
                <p:oleObj name="Equation" r:id="rId8" imgW="45110400" imgH="5486400" progId="Equation.DSMT4">
                  <p:embed/>
                  <p:pic>
                    <p:nvPicPr>
                      <p:cNvPr id="0" name="图片 152234"/>
                      <p:cNvPicPr/>
                      <p:nvPr/>
                    </p:nvPicPr>
                    <p:blipFill>
                      <a:blip r:embed="rId9"/>
                      <a:stretch>
                        <a:fillRect/>
                      </a:stretch>
                    </p:blipFill>
                    <p:spPr>
                      <a:xfrm>
                        <a:off x="2267744" y="625361"/>
                        <a:ext cx="3125020" cy="38007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2998263" y="1115545"/>
          <a:ext cx="1663978" cy="1597419"/>
        </p:xfrm>
        <a:graphic>
          <a:graphicData uri="http://schemas.openxmlformats.org/presentationml/2006/ole">
            <mc:AlternateContent xmlns:mc="http://schemas.openxmlformats.org/markup-compatibility/2006">
              <mc:Choice xmlns:v="urn:schemas-microsoft-com:vml" Requires="v">
                <p:oleObj spid="_x0000_s54284" name="Equation" r:id="rId10" imgW="22860000" imgH="21945600" progId="Equation.DSMT4">
                  <p:embed/>
                </p:oleObj>
              </mc:Choice>
              <mc:Fallback>
                <p:oleObj name="Equation" r:id="rId10" imgW="22860000" imgH="21945600" progId="Equation.DSMT4">
                  <p:embed/>
                  <p:pic>
                    <p:nvPicPr>
                      <p:cNvPr id="0" name="图片 152235"/>
                      <p:cNvPicPr/>
                      <p:nvPr/>
                    </p:nvPicPr>
                    <p:blipFill>
                      <a:blip r:embed="rId11"/>
                      <a:stretch>
                        <a:fillRect/>
                      </a:stretch>
                    </p:blipFill>
                    <p:spPr>
                      <a:xfrm>
                        <a:off x="2998263" y="1115545"/>
                        <a:ext cx="1663978" cy="1597419"/>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54285" name="Equation" r:id="rId12" imgW="2743200" imgH="4267200" progId="Equation.DSMT4">
                  <p:embed/>
                </p:oleObj>
              </mc:Choice>
              <mc:Fallback>
                <p:oleObj name="Equation" r:id="rId12" imgW="2743200" imgH="4267200" progId="Equation.DSMT4">
                  <p:embed/>
                  <p:pic>
                    <p:nvPicPr>
                      <p:cNvPr id="0" name="图片 152236"/>
                      <p:cNvPicPr/>
                      <p:nvPr/>
                    </p:nvPicPr>
                    <p:blipFill>
                      <a:blip r:embed="rId13"/>
                      <a:stretch>
                        <a:fillRect/>
                      </a:stretch>
                    </p:blipFill>
                    <p:spPr>
                      <a:xfrm>
                        <a:off x="5530850" y="2790825"/>
                        <a:ext cx="114300" cy="177800"/>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54286" name="Equation" r:id="rId14" imgW="2743200" imgH="4267200" progId="Equation.DSMT4">
                  <p:embed/>
                </p:oleObj>
              </mc:Choice>
              <mc:Fallback>
                <p:oleObj name="Equation" r:id="rId14" imgW="2743200" imgH="4267200" progId="Equation.DSMT4">
                  <p:embed/>
                  <p:pic>
                    <p:nvPicPr>
                      <p:cNvPr id="0" name="图片 152237"/>
                      <p:cNvPicPr/>
                      <p:nvPr/>
                    </p:nvPicPr>
                    <p:blipFill>
                      <a:blip r:embed="rId13"/>
                      <a:stretch>
                        <a:fillRect/>
                      </a:stretch>
                    </p:blipFill>
                    <p:spPr>
                      <a:xfrm>
                        <a:off x="7324725" y="4167188"/>
                        <a:ext cx="250825" cy="388937"/>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3192753" y="3286673"/>
          <a:ext cx="1274999" cy="450000"/>
        </p:xfrm>
        <a:graphic>
          <a:graphicData uri="http://schemas.openxmlformats.org/presentationml/2006/ole">
            <mc:AlternateContent xmlns:mc="http://schemas.openxmlformats.org/markup-compatibility/2006">
              <mc:Choice xmlns:v="urn:schemas-microsoft-com:vml" Requires="v">
                <p:oleObj spid="_x0000_s54287" name="Equation" r:id="rId15" imgW="15544800" imgH="5486400" progId="Equation.DSMT4">
                  <p:embed/>
                </p:oleObj>
              </mc:Choice>
              <mc:Fallback>
                <p:oleObj name="Equation" r:id="rId15" imgW="15544800" imgH="5486400" progId="Equation.DSMT4">
                  <p:embed/>
                  <p:pic>
                    <p:nvPicPr>
                      <p:cNvPr id="0" name="图片 152238"/>
                      <p:cNvPicPr/>
                      <p:nvPr/>
                    </p:nvPicPr>
                    <p:blipFill>
                      <a:blip r:embed="rId16"/>
                      <a:stretch>
                        <a:fillRect/>
                      </a:stretch>
                    </p:blipFill>
                    <p:spPr>
                      <a:xfrm>
                        <a:off x="3192753" y="3286673"/>
                        <a:ext cx="1274999" cy="450000"/>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3167095" y="4216748"/>
          <a:ext cx="1326316" cy="450000"/>
        </p:xfrm>
        <a:graphic>
          <a:graphicData uri="http://schemas.openxmlformats.org/presentationml/2006/ole">
            <mc:AlternateContent xmlns:mc="http://schemas.openxmlformats.org/markup-compatibility/2006">
              <mc:Choice xmlns:v="urn:schemas-microsoft-com:vml" Requires="v">
                <p:oleObj spid="_x0000_s54288" name="Equation" r:id="rId17" imgW="17068800" imgH="5791200" progId="Equation.DSMT4">
                  <p:embed/>
                </p:oleObj>
              </mc:Choice>
              <mc:Fallback>
                <p:oleObj name="Equation" r:id="rId17" imgW="17068800" imgH="5791200" progId="Equation.DSMT4">
                  <p:embed/>
                  <p:pic>
                    <p:nvPicPr>
                      <p:cNvPr id="0" name="图片 152239"/>
                      <p:cNvPicPr/>
                      <p:nvPr/>
                    </p:nvPicPr>
                    <p:blipFill>
                      <a:blip r:embed="rId18"/>
                      <a:stretch>
                        <a:fillRect/>
                      </a:stretch>
                    </p:blipFill>
                    <p:spPr>
                      <a:xfrm>
                        <a:off x="3167095" y="4216748"/>
                        <a:ext cx="1326316" cy="450000"/>
                      </a:xfrm>
                      <a:prstGeom prst="rect">
                        <a:avLst/>
                      </a:prstGeom>
                    </p:spPr>
                  </p:pic>
                </p:oleObj>
              </mc:Fallback>
            </mc:AlternateContent>
          </a:graphicData>
        </a:graphic>
      </p:graphicFrame>
      <p:sp>
        <p:nvSpPr>
          <p:cNvPr id="20" name="矩形 19"/>
          <p:cNvSpPr/>
          <p:nvPr/>
        </p:nvSpPr>
        <p:spPr>
          <a:xfrm>
            <a:off x="-35004" y="3746698"/>
            <a:ext cx="4572000" cy="508409"/>
          </a:xfrm>
          <a:prstGeom prst="rect">
            <a:avLst/>
          </a:prstGeom>
        </p:spPr>
        <p:txBody>
          <a:bodyPr>
            <a:spAutoFit/>
          </a:bodyPr>
          <a:lstStyle/>
          <a:p>
            <a:pPr lvl="0">
              <a:lnSpc>
                <a:spcPct val="110000"/>
              </a:lnSpc>
            </a:pPr>
            <a:r>
              <a:rPr lang="zh-CN" altLang="en-US" sz="2800" dirty="0">
                <a:solidFill>
                  <a:sysClr val="windowText" lastClr="000000"/>
                </a:solidFill>
                <a:latin typeface="宋体" panose="02010600030101010101" pitchFamily="2" charset="-122"/>
              </a:rPr>
              <a:t>状态传递方程为</a:t>
            </a:r>
            <a:endParaRPr lang="en-US" altLang="zh-CN" sz="2800" dirty="0">
              <a:solidFill>
                <a:sysClr val="windowText" lastClr="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1.2.1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609290" y="712427"/>
            <a:ext cx="4993591" cy="5663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代入后写成矩阵形式为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55300"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2411760" y="1418890"/>
          <a:ext cx="3435643" cy="1606275"/>
        </p:xfrm>
        <a:graphic>
          <a:graphicData uri="http://schemas.openxmlformats.org/presentationml/2006/ole">
            <mc:AlternateContent xmlns:mc="http://schemas.openxmlformats.org/markup-compatibility/2006">
              <mc:Choice xmlns:v="urn:schemas-microsoft-com:vml" Requires="v">
                <p:oleObj spid="_x0000_s55301" name="Equation" r:id="rId7" imgW="46939200" imgH="21945600" progId="Equation.DSMT4">
                  <p:embed/>
                </p:oleObj>
              </mc:Choice>
              <mc:Fallback>
                <p:oleObj name="Equation" r:id="rId7" imgW="46939200" imgH="21945600" progId="Equation.DSMT4">
                  <p:embed/>
                  <p:pic>
                    <p:nvPicPr>
                      <p:cNvPr id="0" name="图片 62451"/>
                      <p:cNvPicPr/>
                      <p:nvPr/>
                    </p:nvPicPr>
                    <p:blipFill>
                      <a:blip r:embed="rId8"/>
                      <a:stretch>
                        <a:fillRect/>
                      </a:stretch>
                    </p:blipFill>
                    <p:spPr>
                      <a:xfrm>
                        <a:off x="2411760" y="1418890"/>
                        <a:ext cx="3435643" cy="1606275"/>
                      </a:xfrm>
                      <a:prstGeom prst="rect">
                        <a:avLst/>
                      </a:prstGeom>
                    </p:spPr>
                  </p:pic>
                </p:oleObj>
              </mc:Fallback>
            </mc:AlternateContent>
          </a:graphicData>
        </a:graphic>
      </p:graphicFrame>
      <p:sp>
        <p:nvSpPr>
          <p:cNvPr id="19" name="矩形 18"/>
          <p:cNvSpPr/>
          <p:nvPr/>
        </p:nvSpPr>
        <p:spPr>
          <a:xfrm>
            <a:off x="609290" y="3061094"/>
            <a:ext cx="5238113" cy="5663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输出方程为</a:t>
            </a:r>
            <a:endParaRPr lang="en-US" altLang="zh-CN" sz="2800" dirty="0">
              <a:solidFill>
                <a:sysClr val="windowText" lastClr="000000"/>
              </a:solidFill>
              <a:latin typeface="宋体" panose="02010600030101010101" pitchFamily="2" charset="-122"/>
            </a:endParaRPr>
          </a:p>
        </p:txBody>
      </p:sp>
      <p:graphicFrame>
        <p:nvGraphicFramePr>
          <p:cNvPr id="14" name="对象 13"/>
          <p:cNvGraphicFramePr>
            <a:graphicFrameLocks noChangeAspect="1"/>
          </p:cNvGraphicFramePr>
          <p:nvPr/>
        </p:nvGraphicFramePr>
        <p:xfrm>
          <a:off x="2720938" y="3681582"/>
          <a:ext cx="2881943" cy="501208"/>
        </p:xfrm>
        <a:graphic>
          <a:graphicData uri="http://schemas.openxmlformats.org/presentationml/2006/ole">
            <mc:AlternateContent xmlns:mc="http://schemas.openxmlformats.org/markup-compatibility/2006">
              <mc:Choice xmlns:v="urn:schemas-microsoft-com:vml" Requires="v">
                <p:oleObj spid="_x0000_s55302" name="Equation" r:id="rId9" imgW="35052000" imgH="6096000" progId="Equation.DSMT4">
                  <p:embed/>
                </p:oleObj>
              </mc:Choice>
              <mc:Fallback>
                <p:oleObj name="Equation" r:id="rId9" imgW="35052000" imgH="6096000" progId="Equation.DSMT4">
                  <p:embed/>
                  <p:pic>
                    <p:nvPicPr>
                      <p:cNvPr id="0" name="图片 62452"/>
                      <p:cNvPicPr/>
                      <p:nvPr/>
                    </p:nvPicPr>
                    <p:blipFill>
                      <a:blip r:embed="rId10"/>
                      <a:stretch>
                        <a:fillRect/>
                      </a:stretch>
                    </p:blipFill>
                    <p:spPr>
                      <a:xfrm>
                        <a:off x="2720938" y="3681582"/>
                        <a:ext cx="2881943" cy="50120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1.2.2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9708" y="926311"/>
            <a:ext cx="8928992" cy="1456361"/>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式中，系数           部分或全部为时间的函数。若选取                      为系统状态变量，则由方程（</a:t>
            </a:r>
            <a:r>
              <a:rPr lang="en-US" altLang="zh-CN" sz="2800" dirty="0">
                <a:solidFill>
                  <a:sysClr val="windowText" lastClr="000000"/>
                </a:solidFill>
                <a:latin typeface="宋体" panose="02010600030101010101" pitchFamily="2" charset="-122"/>
              </a:rPr>
              <a:t>1.19</a:t>
            </a:r>
            <a:r>
              <a:rPr lang="zh-CN" altLang="en-US" sz="2800" dirty="0">
                <a:solidFill>
                  <a:sysClr val="windowText" lastClr="000000"/>
                </a:solidFill>
                <a:latin typeface="宋体" panose="02010600030101010101" pitchFamily="2" charset="-122"/>
              </a:rPr>
              <a:t>）可得如下状态方程</a:t>
            </a: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56328"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1750988" y="541652"/>
          <a:ext cx="5466432" cy="390459"/>
        </p:xfrm>
        <a:graphic>
          <a:graphicData uri="http://schemas.openxmlformats.org/presentationml/2006/ole">
            <mc:AlternateContent xmlns:mc="http://schemas.openxmlformats.org/markup-compatibility/2006">
              <mc:Choice xmlns:v="urn:schemas-microsoft-com:vml" Requires="v">
                <p:oleObj spid="_x0000_s56329" name="Equation" r:id="rId7" imgW="81076800" imgH="5791200" progId="Equation.DSMT4">
                  <p:embed/>
                </p:oleObj>
              </mc:Choice>
              <mc:Fallback>
                <p:oleObj name="Equation" r:id="rId7" imgW="81076800" imgH="5791200" progId="Equation.DSMT4">
                  <p:embed/>
                  <p:pic>
                    <p:nvPicPr>
                      <p:cNvPr id="0" name="图片 183510"/>
                      <p:cNvPicPr/>
                      <p:nvPr/>
                    </p:nvPicPr>
                    <p:blipFill>
                      <a:blip r:embed="rId8"/>
                      <a:stretch>
                        <a:fillRect/>
                      </a:stretch>
                    </p:blipFill>
                    <p:spPr>
                      <a:xfrm>
                        <a:off x="1750988" y="541652"/>
                        <a:ext cx="5466432" cy="390459"/>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1930225" y="1012006"/>
          <a:ext cx="1827166" cy="369539"/>
        </p:xfrm>
        <a:graphic>
          <a:graphicData uri="http://schemas.openxmlformats.org/presentationml/2006/ole">
            <mc:AlternateContent xmlns:mc="http://schemas.openxmlformats.org/markup-compatibility/2006">
              <mc:Choice xmlns:v="urn:schemas-microsoft-com:vml" Requires="v">
                <p:oleObj spid="_x0000_s56330" name="Equation" r:id="rId9" imgW="27127200" imgH="5486400" progId="Equation.DSMT4">
                  <p:embed/>
                </p:oleObj>
              </mc:Choice>
              <mc:Fallback>
                <p:oleObj name="Equation" r:id="rId9" imgW="27127200" imgH="5486400" progId="Equation.DSMT4">
                  <p:embed/>
                  <p:pic>
                    <p:nvPicPr>
                      <p:cNvPr id="0" name="图片 183511"/>
                      <p:cNvPicPr/>
                      <p:nvPr/>
                    </p:nvPicPr>
                    <p:blipFill>
                      <a:blip r:embed="rId10"/>
                      <a:stretch>
                        <a:fillRect/>
                      </a:stretch>
                    </p:blipFill>
                    <p:spPr>
                      <a:xfrm>
                        <a:off x="1930225" y="1012006"/>
                        <a:ext cx="1827166" cy="369539"/>
                      </a:xfrm>
                      <a:prstGeom prst="rect">
                        <a:avLst/>
                      </a:prstGeom>
                    </p:spPr>
                  </p:pic>
                </p:oleObj>
              </mc:Fallback>
            </mc:AlternateContent>
          </a:graphicData>
        </a:graphic>
      </p:graphicFrame>
      <p:sp>
        <p:nvSpPr>
          <p:cNvPr id="13" name="文本框 12"/>
          <p:cNvSpPr txBox="1"/>
          <p:nvPr/>
        </p:nvSpPr>
        <p:spPr>
          <a:xfrm>
            <a:off x="7398106" y="549316"/>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1.19</a:t>
            </a:r>
            <a:r>
              <a:rPr lang="zh-CN" altLang="en-US" dirty="0">
                <a:solidFill>
                  <a:sysClr val="windowText" lastClr="000000"/>
                </a:solidFill>
                <a:latin typeface="宋体" panose="02010600030101010101" pitchFamily="2" charset="-122"/>
              </a:rPr>
              <a:t>）</a:t>
            </a:r>
          </a:p>
        </p:txBody>
      </p:sp>
      <p:graphicFrame>
        <p:nvGraphicFramePr>
          <p:cNvPr id="8" name="对象 7"/>
          <p:cNvGraphicFramePr>
            <a:graphicFrameLocks noChangeAspect="1"/>
          </p:cNvGraphicFramePr>
          <p:nvPr/>
        </p:nvGraphicFramePr>
        <p:xfrm>
          <a:off x="4270375" y="3297238"/>
          <a:ext cx="114300" cy="177800"/>
        </p:xfrm>
        <a:graphic>
          <a:graphicData uri="http://schemas.openxmlformats.org/presentationml/2006/ole">
            <mc:AlternateContent xmlns:mc="http://schemas.openxmlformats.org/markup-compatibility/2006">
              <mc:Choice xmlns:v="urn:schemas-microsoft-com:vml" Requires="v">
                <p:oleObj spid="_x0000_s56331" name="Equation" r:id="rId11" imgW="2743200" imgH="4267200" progId="Equation.DSMT4">
                  <p:embed/>
                </p:oleObj>
              </mc:Choice>
              <mc:Fallback>
                <p:oleObj name="Equation" r:id="rId11" imgW="2743200" imgH="4267200" progId="Equation.DSMT4">
                  <p:embed/>
                  <p:pic>
                    <p:nvPicPr>
                      <p:cNvPr id="0" name="图片 183512"/>
                      <p:cNvPicPr/>
                      <p:nvPr/>
                    </p:nvPicPr>
                    <p:blipFill>
                      <a:blip r:embed="rId12"/>
                      <a:stretch>
                        <a:fillRect/>
                      </a:stretch>
                    </p:blipFill>
                    <p:spPr>
                      <a:xfrm>
                        <a:off x="4270375" y="3297238"/>
                        <a:ext cx="114300" cy="17780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78810" y="1454741"/>
          <a:ext cx="3873897" cy="434516"/>
        </p:xfrm>
        <a:graphic>
          <a:graphicData uri="http://schemas.openxmlformats.org/presentationml/2006/ole">
            <mc:AlternateContent xmlns:mc="http://schemas.openxmlformats.org/markup-compatibility/2006">
              <mc:Choice xmlns:v="urn:schemas-microsoft-com:vml" Requires="v">
                <p:oleObj spid="_x0000_s56332" name="Equation" r:id="rId13" imgW="55473600" imgH="5791200" progId="Equation.DSMT4">
                  <p:embed/>
                </p:oleObj>
              </mc:Choice>
              <mc:Fallback>
                <p:oleObj name="Equation" r:id="rId13" imgW="55473600" imgH="5791200" progId="Equation.DSMT4">
                  <p:embed/>
                  <p:pic>
                    <p:nvPicPr>
                      <p:cNvPr id="0" name="图片 183513"/>
                      <p:cNvPicPr/>
                      <p:nvPr/>
                    </p:nvPicPr>
                    <p:blipFill>
                      <a:blip r:embed="rId14"/>
                      <a:stretch>
                        <a:fillRect/>
                      </a:stretch>
                    </p:blipFill>
                    <p:spPr>
                      <a:xfrm>
                        <a:off x="478810" y="1454741"/>
                        <a:ext cx="3873897" cy="434516"/>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1507551" y="2424362"/>
          <a:ext cx="5525648" cy="1629358"/>
        </p:xfrm>
        <a:graphic>
          <a:graphicData uri="http://schemas.openxmlformats.org/presentationml/2006/ole">
            <mc:AlternateContent xmlns:mc="http://schemas.openxmlformats.org/markup-compatibility/2006">
              <mc:Choice xmlns:v="urn:schemas-microsoft-com:vml" Requires="v">
                <p:oleObj spid="_x0000_s56333" name="Equation" r:id="rId15" imgW="95097600" imgH="28041600" progId="Equation.DSMT4">
                  <p:embed/>
                </p:oleObj>
              </mc:Choice>
              <mc:Fallback>
                <p:oleObj name="Equation" r:id="rId15" imgW="95097600" imgH="28041600" progId="Equation.DSMT4">
                  <p:embed/>
                  <p:pic>
                    <p:nvPicPr>
                      <p:cNvPr id="0" name="图片 183514"/>
                      <p:cNvPicPr/>
                      <p:nvPr/>
                    </p:nvPicPr>
                    <p:blipFill>
                      <a:blip r:embed="rId16"/>
                      <a:stretch>
                        <a:fillRect/>
                      </a:stretch>
                    </p:blipFill>
                    <p:spPr>
                      <a:xfrm>
                        <a:off x="1507551" y="2424362"/>
                        <a:ext cx="5525648" cy="1629358"/>
                      </a:xfrm>
                      <a:prstGeom prst="rect">
                        <a:avLst/>
                      </a:prstGeom>
                    </p:spPr>
                  </p:pic>
                </p:oleObj>
              </mc:Fallback>
            </mc:AlternateContent>
          </a:graphicData>
        </a:graphic>
      </p:graphicFrame>
      <p:sp>
        <p:nvSpPr>
          <p:cNvPr id="17" name="矩形 16"/>
          <p:cNvSpPr/>
          <p:nvPr/>
        </p:nvSpPr>
        <p:spPr>
          <a:xfrm>
            <a:off x="107504" y="3881195"/>
            <a:ext cx="8928992"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或写成</a:t>
            </a:r>
            <a:endParaRPr lang="en-US" altLang="zh-CN" sz="2800" dirty="0">
              <a:solidFill>
                <a:sysClr val="windowText" lastClr="000000"/>
              </a:solidFill>
              <a:latin typeface="宋体" panose="02010600030101010101" pitchFamily="2" charset="-122"/>
            </a:endParaRPr>
          </a:p>
        </p:txBody>
      </p:sp>
      <p:sp>
        <p:nvSpPr>
          <p:cNvPr id="18" name="文本框 17"/>
          <p:cNvSpPr txBox="1"/>
          <p:nvPr/>
        </p:nvSpPr>
        <p:spPr>
          <a:xfrm>
            <a:off x="7388750" y="2927906"/>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1.20</a:t>
            </a:r>
            <a:r>
              <a:rPr lang="zh-CN" altLang="en-US" dirty="0">
                <a:solidFill>
                  <a:sysClr val="windowText" lastClr="000000"/>
                </a:solidFill>
                <a:latin typeface="宋体" panose="02010600030101010101" pitchFamily="2" charset="-122"/>
              </a:rPr>
              <a:t>）</a:t>
            </a:r>
          </a:p>
        </p:txBody>
      </p:sp>
      <p:graphicFrame>
        <p:nvGraphicFramePr>
          <p:cNvPr id="16" name="对象 15"/>
          <p:cNvGraphicFramePr>
            <a:graphicFrameLocks noChangeAspect="1"/>
          </p:cNvGraphicFramePr>
          <p:nvPr/>
        </p:nvGraphicFramePr>
        <p:xfrm>
          <a:off x="3443804" y="4435543"/>
          <a:ext cx="1767442" cy="387385"/>
        </p:xfrm>
        <a:graphic>
          <a:graphicData uri="http://schemas.openxmlformats.org/presentationml/2006/ole">
            <mc:AlternateContent xmlns:mc="http://schemas.openxmlformats.org/markup-compatibility/2006">
              <mc:Choice xmlns:v="urn:schemas-microsoft-com:vml" Requires="v">
                <p:oleObj spid="_x0000_s56334" name="Equation" r:id="rId17" imgW="22250400" imgH="4876800" progId="Equation.DSMT4">
                  <p:embed/>
                </p:oleObj>
              </mc:Choice>
              <mc:Fallback>
                <p:oleObj name="Equation" r:id="rId17" imgW="22250400" imgH="4876800" progId="Equation.DSMT4">
                  <p:embed/>
                  <p:pic>
                    <p:nvPicPr>
                      <p:cNvPr id="0" name="图片 183515"/>
                      <p:cNvPicPr/>
                      <p:nvPr/>
                    </p:nvPicPr>
                    <p:blipFill>
                      <a:blip r:embed="rId18"/>
                      <a:stretch>
                        <a:fillRect/>
                      </a:stretch>
                    </p:blipFill>
                    <p:spPr>
                      <a:xfrm>
                        <a:off x="3443804" y="4435543"/>
                        <a:ext cx="1767442" cy="387385"/>
                      </a:xfrm>
                      <a:prstGeom prst="rect">
                        <a:avLst/>
                      </a:prstGeom>
                    </p:spPr>
                  </p:pic>
                </p:oleObj>
              </mc:Fallback>
            </mc:AlternateContent>
          </a:graphicData>
        </a:graphic>
      </p:graphicFrame>
      <p:sp>
        <p:nvSpPr>
          <p:cNvPr id="20" name="文本框 19"/>
          <p:cNvSpPr txBox="1"/>
          <p:nvPr/>
        </p:nvSpPr>
        <p:spPr>
          <a:xfrm>
            <a:off x="7450137" y="4435543"/>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1.21</a:t>
            </a:r>
            <a:r>
              <a:rPr lang="zh-CN" altLang="en-US" dirty="0">
                <a:solidFill>
                  <a:sysClr val="windowText" lastClr="00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8" grpId="0"/>
      <p:bldP spid="20"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1.2.2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82981" y="532508"/>
            <a:ext cx="6338974" cy="5663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式中，</a:t>
            </a:r>
            <a:r>
              <a:rPr lang="en-US" altLang="zh-CN" sz="2800" dirty="0">
                <a:solidFill>
                  <a:sysClr val="windowText" lastClr="000000"/>
                </a:solidFill>
                <a:latin typeface="宋体" panose="02010600030101010101" pitchFamily="2" charset="-122"/>
              </a:rPr>
              <a:t>A(t)</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B</a:t>
            </a:r>
            <a:r>
              <a:rPr lang="zh-CN" altLang="en-US" sz="2800" dirty="0">
                <a:solidFill>
                  <a:sysClr val="windowText" lastClr="000000"/>
                </a:solidFill>
                <a:latin typeface="宋体" panose="02010600030101010101" pitchFamily="2" charset="-122"/>
              </a:rPr>
              <a:t>分别为系数矩阵，即</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57349"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sp>
        <p:nvSpPr>
          <p:cNvPr id="19" name="矩形 18"/>
          <p:cNvSpPr/>
          <p:nvPr/>
        </p:nvSpPr>
        <p:spPr>
          <a:xfrm>
            <a:off x="73466" y="2682696"/>
            <a:ext cx="8667693" cy="5663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其中，系数矩阵</a:t>
            </a:r>
            <a:r>
              <a:rPr lang="en-US" altLang="zh-CN" sz="2800" dirty="0">
                <a:solidFill>
                  <a:sysClr val="windowText" lastClr="000000"/>
                </a:solidFill>
                <a:latin typeface="宋体" panose="02010600030101010101" pitchFamily="2" charset="-122"/>
              </a:rPr>
              <a:t>A(t)</a:t>
            </a:r>
            <a:r>
              <a:rPr lang="zh-CN" altLang="en-US" sz="2800" dirty="0">
                <a:solidFill>
                  <a:sysClr val="windowText" lastClr="000000"/>
                </a:solidFill>
                <a:latin typeface="宋体" panose="02010600030101010101" pitchFamily="2" charset="-122"/>
              </a:rPr>
              <a:t>为时间</a:t>
            </a:r>
            <a:r>
              <a:rPr lang="en-US" altLang="zh-CN" sz="2800" dirty="0">
                <a:solidFill>
                  <a:sysClr val="windowText" lastClr="000000"/>
                </a:solidFill>
                <a:latin typeface="宋体" panose="02010600030101010101" pitchFamily="2" charset="-122"/>
              </a:rPr>
              <a:t>t</a:t>
            </a:r>
            <a:r>
              <a:rPr lang="zh-CN" altLang="en-US" sz="2800" dirty="0">
                <a:solidFill>
                  <a:sysClr val="windowText" lastClr="000000"/>
                </a:solidFill>
                <a:latin typeface="宋体" panose="02010600030101010101" pitchFamily="2" charset="-122"/>
              </a:rPr>
              <a:t>的函数。输出方程为</a:t>
            </a:r>
            <a:endParaRPr lang="en-US" altLang="zh-CN" sz="2800"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nvGraphicFramePr>
        <p:xfrm>
          <a:off x="1475656" y="971596"/>
          <a:ext cx="5284714" cy="1724091"/>
        </p:xfrm>
        <a:graphic>
          <a:graphicData uri="http://schemas.openxmlformats.org/presentationml/2006/ole">
            <mc:AlternateContent xmlns:mc="http://schemas.openxmlformats.org/markup-compatibility/2006">
              <mc:Choice xmlns:v="urn:schemas-microsoft-com:vml" Requires="v">
                <p:oleObj spid="_x0000_s57350" name="Equation" r:id="rId7" imgW="85953600" imgH="28041600" progId="Equation.DSMT4">
                  <p:embed/>
                </p:oleObj>
              </mc:Choice>
              <mc:Fallback>
                <p:oleObj name="Equation" r:id="rId7" imgW="85953600" imgH="28041600" progId="Equation.DSMT4">
                  <p:embed/>
                  <p:pic>
                    <p:nvPicPr>
                      <p:cNvPr id="0" name="图片 160014"/>
                      <p:cNvPicPr/>
                      <p:nvPr/>
                    </p:nvPicPr>
                    <p:blipFill>
                      <a:blip r:embed="rId8"/>
                      <a:stretch>
                        <a:fillRect/>
                      </a:stretch>
                    </p:blipFill>
                    <p:spPr>
                      <a:xfrm>
                        <a:off x="1475656" y="971596"/>
                        <a:ext cx="5284714" cy="1724091"/>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638547" y="3073095"/>
          <a:ext cx="744544" cy="432316"/>
        </p:xfrm>
        <a:graphic>
          <a:graphicData uri="http://schemas.openxmlformats.org/presentationml/2006/ole">
            <mc:AlternateContent xmlns:mc="http://schemas.openxmlformats.org/markup-compatibility/2006">
              <mc:Choice xmlns:v="urn:schemas-microsoft-com:vml" Requires="v">
                <p:oleObj spid="_x0000_s57351" name="Equation" r:id="rId9" imgW="9448800" imgH="5486400" progId="Equation.DSMT4">
                  <p:embed/>
                </p:oleObj>
              </mc:Choice>
              <mc:Fallback>
                <p:oleObj name="Equation" r:id="rId9" imgW="9448800" imgH="5486400" progId="Equation.DSMT4">
                  <p:embed/>
                  <p:pic>
                    <p:nvPicPr>
                      <p:cNvPr id="0" name="图片 160015"/>
                      <p:cNvPicPr/>
                      <p:nvPr/>
                    </p:nvPicPr>
                    <p:blipFill>
                      <a:blip r:embed="rId10"/>
                      <a:stretch>
                        <a:fillRect/>
                      </a:stretch>
                    </p:blipFill>
                    <p:spPr>
                      <a:xfrm>
                        <a:off x="3638547" y="3073095"/>
                        <a:ext cx="744544" cy="432316"/>
                      </a:xfrm>
                      <a:prstGeom prst="rect">
                        <a:avLst/>
                      </a:prstGeom>
                    </p:spPr>
                  </p:pic>
                </p:oleObj>
              </mc:Fallback>
            </mc:AlternateContent>
          </a:graphicData>
        </a:graphic>
      </p:graphicFrame>
      <p:sp>
        <p:nvSpPr>
          <p:cNvPr id="13" name="文本框 12"/>
          <p:cNvSpPr txBox="1"/>
          <p:nvPr/>
        </p:nvSpPr>
        <p:spPr>
          <a:xfrm>
            <a:off x="7021552" y="3136078"/>
            <a:ext cx="1143534" cy="369332"/>
          </a:xfrm>
          <a:prstGeom prst="rect">
            <a:avLst/>
          </a:prstGeom>
          <a:noFill/>
        </p:spPr>
        <p:txBody>
          <a:bodyPr wrap="squar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1.22</a:t>
            </a:r>
            <a:r>
              <a:rPr lang="zh-CN" altLang="en-US" dirty="0">
                <a:solidFill>
                  <a:sysClr val="windowText" lastClr="000000"/>
                </a:solidFill>
                <a:latin typeface="宋体" panose="02010600030101010101" pitchFamily="2" charset="-122"/>
              </a:rPr>
              <a:t>）</a:t>
            </a:r>
          </a:p>
        </p:txBody>
      </p:sp>
      <p:sp>
        <p:nvSpPr>
          <p:cNvPr id="15" name="矩形 14"/>
          <p:cNvSpPr/>
          <p:nvPr/>
        </p:nvSpPr>
        <p:spPr>
          <a:xfrm>
            <a:off x="107504" y="3428076"/>
            <a:ext cx="8667693" cy="104028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对于</a:t>
            </a:r>
            <a:r>
              <a:rPr lang="en-US" altLang="zh-CN" sz="2800" dirty="0">
                <a:solidFill>
                  <a:sysClr val="windowText" lastClr="000000"/>
                </a:solidFill>
                <a:latin typeface="宋体" panose="02010600030101010101" pitchFamily="2" charset="-122"/>
              </a:rPr>
              <a:t>n</a:t>
            </a:r>
            <a:r>
              <a:rPr lang="zh-CN" altLang="en-US" sz="2800" dirty="0">
                <a:solidFill>
                  <a:sysClr val="windowText" lastClr="000000"/>
                </a:solidFill>
                <a:latin typeface="宋体" panose="02010600030101010101" pitchFamily="2" charset="-122"/>
              </a:rPr>
              <a:t>阶多输入多输出线性时变连续系统，其状态空间表达式的向量矩阵一般形式可写为</a:t>
            </a:r>
            <a:endParaRPr lang="en-US" altLang="zh-CN" sz="2800" dirty="0">
              <a:solidFill>
                <a:sysClr val="windowText" lastClr="000000"/>
              </a:solidFill>
              <a:latin typeface="宋体" panose="02010600030101010101" pitchFamily="2" charset="-122"/>
            </a:endParaRPr>
          </a:p>
        </p:txBody>
      </p:sp>
      <p:graphicFrame>
        <p:nvGraphicFramePr>
          <p:cNvPr id="8" name="对象 7"/>
          <p:cNvGraphicFramePr>
            <a:graphicFrameLocks noChangeAspect="1"/>
          </p:cNvGraphicFramePr>
          <p:nvPr/>
        </p:nvGraphicFramePr>
        <p:xfrm>
          <a:off x="3132969" y="4361656"/>
          <a:ext cx="1970088" cy="760413"/>
        </p:xfrm>
        <a:graphic>
          <a:graphicData uri="http://schemas.openxmlformats.org/presentationml/2006/ole">
            <mc:AlternateContent xmlns:mc="http://schemas.openxmlformats.org/markup-compatibility/2006">
              <mc:Choice xmlns:v="urn:schemas-microsoft-com:vml" Requires="v">
                <p:oleObj spid="_x0000_s57352" name="Equation" r:id="rId11" imgW="26822400" imgH="10363200" progId="Equation.DSMT4">
                  <p:embed/>
                </p:oleObj>
              </mc:Choice>
              <mc:Fallback>
                <p:oleObj name="Equation" r:id="rId11" imgW="26822400" imgH="10363200" progId="Equation.DSMT4">
                  <p:embed/>
                  <p:pic>
                    <p:nvPicPr>
                      <p:cNvPr id="0" name="图片 160016"/>
                      <p:cNvPicPr/>
                      <p:nvPr/>
                    </p:nvPicPr>
                    <p:blipFill>
                      <a:blip r:embed="rId12"/>
                      <a:stretch>
                        <a:fillRect/>
                      </a:stretch>
                    </p:blipFill>
                    <p:spPr>
                      <a:xfrm>
                        <a:off x="3132969" y="4361656"/>
                        <a:ext cx="1970088" cy="760413"/>
                      </a:xfrm>
                      <a:prstGeom prst="rect">
                        <a:avLst/>
                      </a:prstGeom>
                    </p:spPr>
                  </p:pic>
                </p:oleObj>
              </mc:Fallback>
            </mc:AlternateContent>
          </a:graphicData>
        </a:graphic>
      </p:graphicFrame>
      <p:sp>
        <p:nvSpPr>
          <p:cNvPr id="17" name="文本框 16"/>
          <p:cNvSpPr txBox="1"/>
          <p:nvPr/>
        </p:nvSpPr>
        <p:spPr>
          <a:xfrm>
            <a:off x="7057090" y="4372530"/>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1.23</a:t>
            </a:r>
            <a:r>
              <a:rPr lang="zh-CN" altLang="en-US" dirty="0">
                <a:solidFill>
                  <a:sysClr val="windowText" lastClr="000000"/>
                </a:solidFill>
                <a:latin typeface="宋体" panose="02010600030101010101" pitchFamily="2" charset="-122"/>
              </a:rPr>
              <a:t>）</a:t>
            </a:r>
          </a:p>
        </p:txBody>
      </p:sp>
      <p:sp>
        <p:nvSpPr>
          <p:cNvPr id="18" name="文本框 17"/>
          <p:cNvSpPr txBox="1"/>
          <p:nvPr/>
        </p:nvSpPr>
        <p:spPr>
          <a:xfrm>
            <a:off x="7057090" y="4732247"/>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1.24</a:t>
            </a:r>
            <a:r>
              <a:rPr lang="zh-CN" altLang="en-US" dirty="0">
                <a:solidFill>
                  <a:sysClr val="windowText" lastClr="00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3" grpId="0"/>
      <p:bldP spid="17" grpId="0"/>
      <p:bldP spid="18"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1.2.2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82981" y="520819"/>
            <a:ext cx="4993591"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式中：</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58377"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134261" y="800024"/>
          <a:ext cx="855663" cy="1438275"/>
        </p:xfrm>
        <a:graphic>
          <a:graphicData uri="http://schemas.openxmlformats.org/presentationml/2006/ole">
            <mc:AlternateContent xmlns:mc="http://schemas.openxmlformats.org/markup-compatibility/2006">
              <mc:Choice xmlns:v="urn:schemas-microsoft-com:vml" Requires="v">
                <p:oleObj spid="_x0000_s58378" name="Equation" r:id="rId7" imgW="13411200" imgH="22555200" progId="Equation.DSMT4">
                  <p:embed/>
                </p:oleObj>
              </mc:Choice>
              <mc:Fallback>
                <p:oleObj name="Equation" r:id="rId7" imgW="13411200" imgH="22555200" progId="Equation.DSMT4">
                  <p:embed/>
                  <p:pic>
                    <p:nvPicPr>
                      <p:cNvPr id="0" name="图片 164318"/>
                      <p:cNvPicPr/>
                      <p:nvPr/>
                    </p:nvPicPr>
                    <p:blipFill>
                      <a:blip r:embed="rId8"/>
                      <a:stretch>
                        <a:fillRect/>
                      </a:stretch>
                    </p:blipFill>
                    <p:spPr>
                      <a:xfrm>
                        <a:off x="3134261" y="800024"/>
                        <a:ext cx="855663" cy="1438275"/>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16362" y="976311"/>
          <a:ext cx="750371" cy="1261988"/>
        </p:xfrm>
        <a:graphic>
          <a:graphicData uri="http://schemas.openxmlformats.org/presentationml/2006/ole">
            <mc:AlternateContent xmlns:mc="http://schemas.openxmlformats.org/markup-compatibility/2006">
              <mc:Choice xmlns:v="urn:schemas-microsoft-com:vml" Requires="v">
                <p:oleObj spid="_x0000_s58379" name="Equation" r:id="rId9" imgW="13411200" imgH="22555200" progId="Equation.DSMT4">
                  <p:embed/>
                </p:oleObj>
              </mc:Choice>
              <mc:Fallback>
                <p:oleObj name="Equation" r:id="rId9" imgW="13411200" imgH="22555200" progId="Equation.DSMT4">
                  <p:embed/>
                  <p:pic>
                    <p:nvPicPr>
                      <p:cNvPr id="0" name="图片 164319"/>
                      <p:cNvPicPr/>
                      <p:nvPr/>
                    </p:nvPicPr>
                    <p:blipFill>
                      <a:blip r:embed="rId10"/>
                      <a:stretch>
                        <a:fillRect/>
                      </a:stretch>
                    </p:blipFill>
                    <p:spPr>
                      <a:xfrm>
                        <a:off x="416362" y="976311"/>
                        <a:ext cx="750371" cy="1261988"/>
                      </a:xfrm>
                      <a:prstGeom prst="rect">
                        <a:avLst/>
                      </a:prstGeom>
                    </p:spPr>
                  </p:pic>
                </p:oleObj>
              </mc:Fallback>
            </mc:AlternateContent>
          </a:graphicData>
        </a:graphic>
      </p:graphicFrame>
      <p:sp>
        <p:nvSpPr>
          <p:cNvPr id="8" name="矩形 7"/>
          <p:cNvSpPr/>
          <p:nvPr/>
        </p:nvSpPr>
        <p:spPr>
          <a:xfrm>
            <a:off x="1115616" y="1337604"/>
            <a:ext cx="2210862" cy="369332"/>
          </a:xfrm>
          <a:prstGeom prst="rect">
            <a:avLst/>
          </a:prstGeom>
        </p:spPr>
        <p:txBody>
          <a:bodyPr wrap="none">
            <a:spAutoFit/>
          </a:bodyPr>
          <a:lstStyle/>
          <a:p>
            <a:r>
              <a:rPr lang="en-US" altLang="zh-CN" dirty="0">
                <a:latin typeface="Times New Roman" panose="02020603050405020304" pitchFamily="18" charset="0"/>
              </a:rPr>
              <a:t>——m</a:t>
            </a:r>
            <a:r>
              <a:rPr lang="zh-CN" altLang="en-US" dirty="0">
                <a:latin typeface="Times New Roman" panose="02020603050405020304" pitchFamily="18" charset="0"/>
              </a:rPr>
              <a:t>维输出向量；</a:t>
            </a:r>
            <a:endParaRPr lang="zh-CN" altLang="en-US" dirty="0"/>
          </a:p>
        </p:txBody>
      </p:sp>
      <p:sp>
        <p:nvSpPr>
          <p:cNvPr id="16" name="矩形 15"/>
          <p:cNvSpPr/>
          <p:nvPr/>
        </p:nvSpPr>
        <p:spPr>
          <a:xfrm>
            <a:off x="3966896" y="1334495"/>
            <a:ext cx="2210862" cy="369332"/>
          </a:xfrm>
          <a:prstGeom prst="rect">
            <a:avLst/>
          </a:prstGeom>
        </p:spPr>
        <p:txBody>
          <a:bodyPr wrap="none">
            <a:spAutoFit/>
          </a:bodyPr>
          <a:lstStyle/>
          <a:p>
            <a:r>
              <a:rPr lang="en-US" altLang="zh-CN" dirty="0">
                <a:latin typeface="Times New Roman" panose="02020603050405020304" pitchFamily="18" charset="0"/>
              </a:rPr>
              <a:t>——m</a:t>
            </a:r>
            <a:r>
              <a:rPr lang="zh-CN" altLang="en-US" dirty="0">
                <a:latin typeface="Times New Roman" panose="02020603050405020304" pitchFamily="18" charset="0"/>
              </a:rPr>
              <a:t>维输出向量；</a:t>
            </a:r>
            <a:endParaRPr lang="zh-CN" altLang="en-US" dirty="0"/>
          </a:p>
        </p:txBody>
      </p:sp>
      <p:graphicFrame>
        <p:nvGraphicFramePr>
          <p:cNvPr id="10" name="对象 9"/>
          <p:cNvGraphicFramePr>
            <a:graphicFrameLocks noChangeAspect="1"/>
          </p:cNvGraphicFramePr>
          <p:nvPr/>
        </p:nvGraphicFramePr>
        <p:xfrm>
          <a:off x="6032285" y="900481"/>
          <a:ext cx="785891" cy="1237360"/>
        </p:xfrm>
        <a:graphic>
          <a:graphicData uri="http://schemas.openxmlformats.org/presentationml/2006/ole">
            <mc:AlternateContent xmlns:mc="http://schemas.openxmlformats.org/markup-compatibility/2006">
              <mc:Choice xmlns:v="urn:schemas-microsoft-com:vml" Requires="v">
                <p:oleObj spid="_x0000_s58380" name="Equation" r:id="rId11" imgW="14325600" imgH="22555200" progId="Equation.DSMT4">
                  <p:embed/>
                </p:oleObj>
              </mc:Choice>
              <mc:Fallback>
                <p:oleObj name="Equation" r:id="rId11" imgW="14325600" imgH="22555200" progId="Equation.DSMT4">
                  <p:embed/>
                  <p:pic>
                    <p:nvPicPr>
                      <p:cNvPr id="0" name="图片 164320"/>
                      <p:cNvPicPr/>
                      <p:nvPr/>
                    </p:nvPicPr>
                    <p:blipFill>
                      <a:blip r:embed="rId12"/>
                      <a:stretch>
                        <a:fillRect/>
                      </a:stretch>
                    </p:blipFill>
                    <p:spPr>
                      <a:xfrm>
                        <a:off x="6032285" y="900481"/>
                        <a:ext cx="785891" cy="1237360"/>
                      </a:xfrm>
                      <a:prstGeom prst="rect">
                        <a:avLst/>
                      </a:prstGeom>
                    </p:spPr>
                  </p:pic>
                </p:oleObj>
              </mc:Fallback>
            </mc:AlternateContent>
          </a:graphicData>
        </a:graphic>
      </p:graphicFrame>
      <p:sp>
        <p:nvSpPr>
          <p:cNvPr id="18" name="矩形 17"/>
          <p:cNvSpPr/>
          <p:nvPr/>
        </p:nvSpPr>
        <p:spPr>
          <a:xfrm>
            <a:off x="6809068" y="1334495"/>
            <a:ext cx="2210862" cy="369332"/>
          </a:xfrm>
          <a:prstGeom prst="rect">
            <a:avLst/>
          </a:prstGeom>
        </p:spPr>
        <p:txBody>
          <a:bodyPr wrap="none">
            <a:spAutoFit/>
          </a:bodyPr>
          <a:lstStyle/>
          <a:p>
            <a:r>
              <a:rPr lang="en-US" altLang="zh-CN" dirty="0">
                <a:latin typeface="Times New Roman" panose="02020603050405020304" pitchFamily="18" charset="0"/>
              </a:rPr>
              <a:t>——m</a:t>
            </a:r>
            <a:r>
              <a:rPr lang="zh-CN" altLang="en-US" dirty="0">
                <a:latin typeface="Times New Roman" panose="02020603050405020304" pitchFamily="18" charset="0"/>
              </a:rPr>
              <a:t>维输出向量；</a:t>
            </a:r>
            <a:endParaRPr lang="zh-CN" altLang="en-US" dirty="0"/>
          </a:p>
        </p:txBody>
      </p:sp>
      <p:graphicFrame>
        <p:nvGraphicFramePr>
          <p:cNvPr id="12" name="对象 11"/>
          <p:cNvGraphicFramePr>
            <a:graphicFrameLocks noChangeAspect="1"/>
          </p:cNvGraphicFramePr>
          <p:nvPr/>
        </p:nvGraphicFramePr>
        <p:xfrm>
          <a:off x="1264858" y="2293713"/>
          <a:ext cx="3029838" cy="1296000"/>
        </p:xfrm>
        <a:graphic>
          <a:graphicData uri="http://schemas.openxmlformats.org/presentationml/2006/ole">
            <mc:AlternateContent xmlns:mc="http://schemas.openxmlformats.org/markup-compatibility/2006">
              <mc:Choice xmlns:v="urn:schemas-microsoft-com:vml" Requires="v">
                <p:oleObj spid="_x0000_s58381" name="Equation" r:id="rId13" imgW="52730400" imgH="22555200" progId="Equation.DSMT4">
                  <p:embed/>
                </p:oleObj>
              </mc:Choice>
              <mc:Fallback>
                <p:oleObj name="Equation" r:id="rId13" imgW="52730400" imgH="22555200" progId="Equation.DSMT4">
                  <p:embed/>
                  <p:pic>
                    <p:nvPicPr>
                      <p:cNvPr id="0" name="图片 164321"/>
                      <p:cNvPicPr/>
                      <p:nvPr/>
                    </p:nvPicPr>
                    <p:blipFill>
                      <a:blip r:embed="rId14"/>
                      <a:stretch>
                        <a:fillRect/>
                      </a:stretch>
                    </p:blipFill>
                    <p:spPr>
                      <a:xfrm>
                        <a:off x="1264858" y="2293713"/>
                        <a:ext cx="3029838" cy="1296000"/>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4664672" y="2280665"/>
          <a:ext cx="2769628" cy="1173161"/>
        </p:xfrm>
        <a:graphic>
          <a:graphicData uri="http://schemas.openxmlformats.org/presentationml/2006/ole">
            <mc:AlternateContent xmlns:mc="http://schemas.openxmlformats.org/markup-compatibility/2006">
              <mc:Choice xmlns:v="urn:schemas-microsoft-com:vml" Requires="v">
                <p:oleObj spid="_x0000_s58382" name="Equation" r:id="rId15" imgW="2921000" imgH="1244600" progId="Equation.DSMT4">
                  <p:embed/>
                </p:oleObj>
              </mc:Choice>
              <mc:Fallback>
                <p:oleObj name="Equation" r:id="rId15" imgW="2921000" imgH="1244600" progId="Equation.DSMT4">
                  <p:embed/>
                  <p:pic>
                    <p:nvPicPr>
                      <p:cNvPr id="0" name="图片 164322"/>
                      <p:cNvPicPr/>
                      <p:nvPr/>
                    </p:nvPicPr>
                    <p:blipFill>
                      <a:blip r:embed="rId16"/>
                      <a:stretch>
                        <a:fillRect/>
                      </a:stretch>
                    </p:blipFill>
                    <p:spPr>
                      <a:xfrm>
                        <a:off x="4664672" y="2280665"/>
                        <a:ext cx="2769628" cy="1173161"/>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4664672" y="3827400"/>
          <a:ext cx="2738103" cy="1159808"/>
        </p:xfrm>
        <a:graphic>
          <a:graphicData uri="http://schemas.openxmlformats.org/presentationml/2006/ole">
            <mc:AlternateContent xmlns:mc="http://schemas.openxmlformats.org/markup-compatibility/2006">
              <mc:Choice xmlns:v="urn:schemas-microsoft-com:vml" Requires="v">
                <p:oleObj spid="_x0000_s58383" name="Equation" r:id="rId17" imgW="2921000" imgH="1244600" progId="Equation.DSMT4">
                  <p:embed/>
                </p:oleObj>
              </mc:Choice>
              <mc:Fallback>
                <p:oleObj name="Equation" r:id="rId17" imgW="2921000" imgH="1244600" progId="Equation.DSMT4">
                  <p:embed/>
                  <p:pic>
                    <p:nvPicPr>
                      <p:cNvPr id="0" name="图片 164323"/>
                      <p:cNvPicPr/>
                      <p:nvPr/>
                    </p:nvPicPr>
                    <p:blipFill>
                      <a:blip r:embed="rId18"/>
                      <a:stretch>
                        <a:fillRect/>
                      </a:stretch>
                    </p:blipFill>
                    <p:spPr>
                      <a:xfrm>
                        <a:off x="4664672" y="3827400"/>
                        <a:ext cx="2738103" cy="1159808"/>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1264858" y="3775019"/>
          <a:ext cx="3032388" cy="1264570"/>
        </p:xfrm>
        <a:graphic>
          <a:graphicData uri="http://schemas.openxmlformats.org/presentationml/2006/ole">
            <mc:AlternateContent xmlns:mc="http://schemas.openxmlformats.org/markup-compatibility/2006">
              <mc:Choice xmlns:v="urn:schemas-microsoft-com:vml" Requires="v">
                <p:oleObj spid="_x0000_s58384" name="Equation" r:id="rId19" imgW="2997200" imgH="1257300" progId="Equation.DSMT4">
                  <p:embed/>
                </p:oleObj>
              </mc:Choice>
              <mc:Fallback>
                <p:oleObj name="Equation" r:id="rId19" imgW="2997200" imgH="1257300" progId="Equation.DSMT4">
                  <p:embed/>
                  <p:pic>
                    <p:nvPicPr>
                      <p:cNvPr id="0" name="图片 164324"/>
                      <p:cNvPicPr/>
                      <p:nvPr/>
                    </p:nvPicPr>
                    <p:blipFill>
                      <a:blip r:embed="rId20"/>
                      <a:stretch>
                        <a:fillRect/>
                      </a:stretch>
                    </p:blipFill>
                    <p:spPr>
                      <a:xfrm>
                        <a:off x="1264858" y="3775019"/>
                        <a:ext cx="3032388" cy="126457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1.2.2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11110" y="915566"/>
            <a:ext cx="8681507" cy="3884140"/>
          </a:xfrm>
          <a:prstGeom prst="rect">
            <a:avLst/>
          </a:prstGeom>
        </p:spPr>
        <p:txBody>
          <a:bodyPr wrap="square">
            <a:spAutoFit/>
          </a:bodyPr>
          <a:lstStyle/>
          <a:p>
            <a:pPr lvl="0">
              <a:lnSpc>
                <a:spcPct val="110000"/>
              </a:lnSpc>
            </a:pPr>
            <a:r>
              <a:rPr lang="en-US" altLang="zh-CN" sz="2800" dirty="0">
                <a:solidFill>
                  <a:sysClr val="windowText" lastClr="000000"/>
                </a:solidFill>
                <a:latin typeface="宋体" panose="02010600030101010101" pitchFamily="2" charset="-122"/>
              </a:rPr>
              <a:t>A(t)</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B(t)</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C(t)</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D(t)</a:t>
            </a:r>
            <a:r>
              <a:rPr lang="zh-CN" altLang="en-US" sz="2800" dirty="0">
                <a:solidFill>
                  <a:sysClr val="windowText" lastClr="000000"/>
                </a:solidFill>
                <a:latin typeface="宋体" panose="02010600030101010101" pitchFamily="2" charset="-122"/>
              </a:rPr>
              <a:t>中的元素部分或全部是时间</a:t>
            </a:r>
            <a:r>
              <a:rPr lang="en-US" altLang="zh-CN" sz="2800" dirty="0">
                <a:solidFill>
                  <a:sysClr val="windowText" lastClr="000000"/>
                </a:solidFill>
                <a:latin typeface="宋体" panose="02010600030101010101" pitchFamily="2" charset="-122"/>
              </a:rPr>
              <a:t>t</a:t>
            </a:r>
            <a:r>
              <a:rPr lang="zh-CN" altLang="en-US" sz="2800" dirty="0">
                <a:solidFill>
                  <a:sysClr val="windowText" lastClr="000000"/>
                </a:solidFill>
                <a:latin typeface="宋体" panose="02010600030101010101" pitchFamily="2" charset="-122"/>
              </a:rPr>
              <a:t>的函数。</a:t>
            </a:r>
          </a:p>
          <a:p>
            <a:pPr lvl="0">
              <a:lnSpc>
                <a:spcPct val="110000"/>
              </a:lnSpc>
            </a:pPr>
            <a:r>
              <a:rPr lang="zh-CN" altLang="en-US" sz="2800" dirty="0">
                <a:solidFill>
                  <a:sysClr val="windowText" lastClr="000000"/>
                </a:solidFill>
                <a:latin typeface="宋体" panose="02010600030101010101" pitchFamily="2" charset="-122"/>
              </a:rPr>
              <a:t>    列写线性时变系统状态方程及输出方程的方法</a:t>
            </a:r>
            <a:r>
              <a:rPr lang="en-US" altLang="zh-CN" sz="2800" dirty="0">
                <a:solidFill>
                  <a:sysClr val="windowText" lastClr="000000"/>
                </a:solidFill>
                <a:latin typeface="宋体" panose="02010600030101010101" pitchFamily="2" charset="-122"/>
              </a:rPr>
              <a:t>,</a:t>
            </a:r>
            <a:r>
              <a:rPr lang="zh-CN" altLang="en-US" sz="2800" dirty="0">
                <a:solidFill>
                  <a:sysClr val="windowText" lastClr="000000"/>
                </a:solidFill>
                <a:latin typeface="宋体" panose="02010600030101010101" pitchFamily="2" charset="-122"/>
              </a:rPr>
              <a:t>类似于前述线性定常系统。</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1.11 </a:t>
            </a:r>
            <a:r>
              <a:rPr lang="zh-CN" altLang="en-US" sz="2800" dirty="0">
                <a:solidFill>
                  <a:sysClr val="windowText" lastClr="000000"/>
                </a:solidFill>
                <a:latin typeface="宋体" panose="02010600030101010101" pitchFamily="2" charset="-122"/>
              </a:rPr>
              <a:t>设线性时变系统的微分方程为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试列写其状态方程及输出方程。</a:t>
            </a:r>
          </a:p>
          <a:p>
            <a:pPr lvl="0">
              <a:lnSpc>
                <a:spcPct val="110000"/>
              </a:lnSpc>
            </a:pPr>
            <a:r>
              <a:rPr lang="zh-CN" altLang="en-US" sz="2800" b="1"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59395"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3862048" y="3291830"/>
          <a:ext cx="1574048" cy="477898"/>
        </p:xfrm>
        <a:graphic>
          <a:graphicData uri="http://schemas.openxmlformats.org/presentationml/2006/ole">
            <mc:AlternateContent xmlns:mc="http://schemas.openxmlformats.org/markup-compatibility/2006">
              <mc:Choice xmlns:v="urn:schemas-microsoft-com:vml" Requires="v">
                <p:oleObj spid="_x0000_s59396" name="Equation" r:id="rId7" imgW="16459200" imgH="4876800" progId="Equation.DSMT4">
                  <p:embed/>
                </p:oleObj>
              </mc:Choice>
              <mc:Fallback>
                <p:oleObj name="Equation" r:id="rId7" imgW="16459200" imgH="4876800" progId="Equation.DSMT4">
                  <p:embed/>
                  <p:pic>
                    <p:nvPicPr>
                      <p:cNvPr id="0" name="图片 71275"/>
                      <p:cNvPicPr/>
                      <p:nvPr/>
                    </p:nvPicPr>
                    <p:blipFill>
                      <a:blip r:embed="rId8"/>
                      <a:stretch>
                        <a:fillRect/>
                      </a:stretch>
                    </p:blipFill>
                    <p:spPr>
                      <a:xfrm>
                        <a:off x="3862048" y="3291830"/>
                        <a:ext cx="1574048" cy="47789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1.2.2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99675" y="2184487"/>
            <a:ext cx="8681507"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其输出方程为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60422"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3609751" y="1439027"/>
          <a:ext cx="1546930" cy="898218"/>
        </p:xfrm>
        <a:graphic>
          <a:graphicData uri="http://schemas.openxmlformats.org/presentationml/2006/ole">
            <mc:AlternateContent xmlns:mc="http://schemas.openxmlformats.org/markup-compatibility/2006">
              <mc:Choice xmlns:v="urn:schemas-microsoft-com:vml" Requires="v">
                <p:oleObj spid="_x0000_s60423" name="Equation" r:id="rId7" imgW="18897600" imgH="10972800" progId="Equation.DSMT4">
                  <p:embed/>
                </p:oleObj>
              </mc:Choice>
              <mc:Fallback>
                <p:oleObj name="Equation" r:id="rId7" imgW="18897600" imgH="10972800" progId="Equation.DSMT4">
                  <p:embed/>
                  <p:pic>
                    <p:nvPicPr>
                      <p:cNvPr id="0" name="图片 147933"/>
                      <p:cNvPicPr/>
                      <p:nvPr/>
                    </p:nvPicPr>
                    <p:blipFill>
                      <a:blip r:embed="rId8"/>
                      <a:stretch>
                        <a:fillRect/>
                      </a:stretch>
                    </p:blipFill>
                    <p:spPr>
                      <a:xfrm>
                        <a:off x="3609751" y="1439027"/>
                        <a:ext cx="1546930" cy="898218"/>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779912" y="2650481"/>
          <a:ext cx="874672" cy="507874"/>
        </p:xfrm>
        <a:graphic>
          <a:graphicData uri="http://schemas.openxmlformats.org/presentationml/2006/ole">
            <mc:AlternateContent xmlns:mc="http://schemas.openxmlformats.org/markup-compatibility/2006">
              <mc:Choice xmlns:v="urn:schemas-microsoft-com:vml" Requires="v">
                <p:oleObj spid="_x0000_s60424" name="Equation" r:id="rId9" imgW="9448800" imgH="5486400" progId="Equation.DSMT4">
                  <p:embed/>
                </p:oleObj>
              </mc:Choice>
              <mc:Fallback>
                <p:oleObj name="Equation" r:id="rId9" imgW="9448800" imgH="5486400" progId="Equation.DSMT4">
                  <p:embed/>
                  <p:pic>
                    <p:nvPicPr>
                      <p:cNvPr id="0" name="图片 147934"/>
                      <p:cNvPicPr/>
                      <p:nvPr/>
                    </p:nvPicPr>
                    <p:blipFill>
                      <a:blip r:embed="rId10"/>
                      <a:stretch>
                        <a:fillRect/>
                      </a:stretch>
                    </p:blipFill>
                    <p:spPr>
                      <a:xfrm>
                        <a:off x="3779912" y="2650481"/>
                        <a:ext cx="874672" cy="507874"/>
                      </a:xfrm>
                      <a:prstGeom prst="rect">
                        <a:avLst/>
                      </a:prstGeom>
                    </p:spPr>
                  </p:pic>
                </p:oleObj>
              </mc:Fallback>
            </mc:AlternateContent>
          </a:graphicData>
        </a:graphic>
      </p:graphicFrame>
      <p:sp>
        <p:nvSpPr>
          <p:cNvPr id="12" name="矩形 11"/>
          <p:cNvSpPr/>
          <p:nvPr/>
        </p:nvSpPr>
        <p:spPr>
          <a:xfrm>
            <a:off x="107504" y="3207557"/>
            <a:ext cx="8681507"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写成矩阵形式有</a:t>
            </a:r>
            <a:endParaRPr lang="en-US" altLang="zh-CN" sz="2800" dirty="0">
              <a:solidFill>
                <a:sysClr val="windowText" lastClr="000000"/>
              </a:solidFill>
              <a:latin typeface="宋体" panose="02010600030101010101" pitchFamily="2" charset="-122"/>
            </a:endParaRPr>
          </a:p>
        </p:txBody>
      </p:sp>
      <p:graphicFrame>
        <p:nvGraphicFramePr>
          <p:cNvPr id="8" name="对象 7"/>
          <p:cNvGraphicFramePr>
            <a:graphicFrameLocks noChangeAspect="1"/>
          </p:cNvGraphicFramePr>
          <p:nvPr/>
        </p:nvGraphicFramePr>
        <p:xfrm>
          <a:off x="3419872" y="3687631"/>
          <a:ext cx="2192715" cy="1297729"/>
        </p:xfrm>
        <a:graphic>
          <a:graphicData uri="http://schemas.openxmlformats.org/presentationml/2006/ole">
            <mc:AlternateContent xmlns:mc="http://schemas.openxmlformats.org/markup-compatibility/2006">
              <mc:Choice xmlns:v="urn:schemas-microsoft-com:vml" Requires="v">
                <p:oleObj spid="_x0000_s60425" name="Equation" r:id="rId11" imgW="29870400" imgH="17678400" progId="Equation.DSMT4">
                  <p:embed/>
                </p:oleObj>
              </mc:Choice>
              <mc:Fallback>
                <p:oleObj name="Equation" r:id="rId11" imgW="29870400" imgH="17678400" progId="Equation.DSMT4">
                  <p:embed/>
                  <p:pic>
                    <p:nvPicPr>
                      <p:cNvPr id="0" name="图片 147935"/>
                      <p:cNvPicPr/>
                      <p:nvPr/>
                    </p:nvPicPr>
                    <p:blipFill>
                      <a:blip r:embed="rId12"/>
                      <a:stretch>
                        <a:fillRect/>
                      </a:stretch>
                    </p:blipFill>
                    <p:spPr>
                      <a:xfrm>
                        <a:off x="3419872" y="3687631"/>
                        <a:ext cx="2192715" cy="1297729"/>
                      </a:xfrm>
                      <a:prstGeom prst="rect">
                        <a:avLst/>
                      </a:prstGeom>
                    </p:spPr>
                  </p:pic>
                </p:oleObj>
              </mc:Fallback>
            </mc:AlternateContent>
          </a:graphicData>
        </a:graphic>
      </p:graphicFrame>
      <p:sp>
        <p:nvSpPr>
          <p:cNvPr id="14" name="矩形 13"/>
          <p:cNvSpPr/>
          <p:nvPr/>
        </p:nvSpPr>
        <p:spPr>
          <a:xfrm>
            <a:off x="99675" y="526693"/>
            <a:ext cx="8681507" cy="982385"/>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解</a:t>
            </a:r>
            <a:r>
              <a:rPr lang="zh-CN" altLang="en-US" sz="2800" dirty="0">
                <a:solidFill>
                  <a:sysClr val="windowText" lastClr="000000"/>
                </a:solidFill>
                <a:latin typeface="宋体" panose="02010600030101010101" pitchFamily="2" charset="-122"/>
              </a:rPr>
              <a:t> 选取状态变量         ，则系统状态方程由微分方程写出为</a:t>
            </a:r>
          </a:p>
        </p:txBody>
      </p:sp>
      <p:graphicFrame>
        <p:nvGraphicFramePr>
          <p:cNvPr id="11" name="对象 10"/>
          <p:cNvGraphicFramePr>
            <a:graphicFrameLocks noChangeAspect="1"/>
          </p:cNvGraphicFramePr>
          <p:nvPr/>
        </p:nvGraphicFramePr>
        <p:xfrm>
          <a:off x="3574380" y="569215"/>
          <a:ext cx="1571625" cy="419100"/>
        </p:xfrm>
        <a:graphic>
          <a:graphicData uri="http://schemas.openxmlformats.org/presentationml/2006/ole">
            <mc:AlternateContent xmlns:mc="http://schemas.openxmlformats.org/markup-compatibility/2006">
              <mc:Choice xmlns:v="urn:schemas-microsoft-com:vml" Requires="v">
                <p:oleObj spid="_x0000_s60426" name="Equation" r:id="rId13" imgW="2108200" imgH="571500" progId="Equation.DSMT4">
                  <p:embed/>
                </p:oleObj>
              </mc:Choice>
              <mc:Fallback>
                <p:oleObj name="Equation" r:id="rId13" imgW="2108200" imgH="571500" progId="Equation.DSMT4">
                  <p:embed/>
                  <p:pic>
                    <p:nvPicPr>
                      <p:cNvPr id="0" name="图片 147936"/>
                      <p:cNvPicPr/>
                      <p:nvPr/>
                    </p:nvPicPr>
                    <p:blipFill>
                      <a:blip r:embed="rId14"/>
                      <a:stretch>
                        <a:fillRect/>
                      </a:stretch>
                    </p:blipFill>
                    <p:spPr>
                      <a:xfrm>
                        <a:off x="3574380" y="569215"/>
                        <a:ext cx="1571625" cy="4191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1.2.2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11110" y="757024"/>
            <a:ext cx="8681507" cy="2462213"/>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1.12 </a:t>
            </a:r>
            <a:r>
              <a:rPr lang="zh-CN" altLang="en-US" sz="2800" dirty="0">
                <a:solidFill>
                  <a:sysClr val="windowText" lastClr="000000"/>
                </a:solidFill>
                <a:latin typeface="宋体" panose="02010600030101010101" pitchFamily="2" charset="-122"/>
              </a:rPr>
              <a:t>设线性时变系统的微分方程为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试列写其状态方程及输出方程。</a:t>
            </a:r>
          </a:p>
          <a:p>
            <a:pPr lvl="0">
              <a:lnSpc>
                <a:spcPct val="110000"/>
              </a:lnSpc>
            </a:pPr>
            <a:r>
              <a:rPr lang="zh-CN" altLang="en-US" sz="2800" b="1" dirty="0">
                <a:solidFill>
                  <a:sysClr val="windowText" lastClr="000000"/>
                </a:solidFill>
                <a:latin typeface="宋体" panose="02010600030101010101" pitchFamily="2" charset="-122"/>
              </a:rPr>
              <a:t>    解 </a:t>
            </a:r>
            <a:r>
              <a:rPr lang="zh-CN" altLang="en-US" sz="2800" dirty="0">
                <a:solidFill>
                  <a:sysClr val="windowText" lastClr="000000"/>
                </a:solidFill>
                <a:latin typeface="宋体" panose="02010600030101010101" pitchFamily="2" charset="-122"/>
              </a:rPr>
              <a:t>选取</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为系统的状态变量，则系统的状态方程为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61446"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3275856" y="1203598"/>
          <a:ext cx="2932689" cy="576064"/>
        </p:xfrm>
        <a:graphic>
          <a:graphicData uri="http://schemas.openxmlformats.org/presentationml/2006/ole">
            <mc:AlternateContent xmlns:mc="http://schemas.openxmlformats.org/markup-compatibility/2006">
              <mc:Choice xmlns:v="urn:schemas-microsoft-com:vml" Requires="v">
                <p:oleObj spid="_x0000_s61447" name="Equation" r:id="rId7" imgW="34137600" imgH="6705600" progId="Equation.DSMT4">
                  <p:embed/>
                </p:oleObj>
              </mc:Choice>
              <mc:Fallback>
                <p:oleObj name="Equation" r:id="rId7" imgW="34137600" imgH="6705600" progId="Equation.DSMT4">
                  <p:embed/>
                  <p:pic>
                    <p:nvPicPr>
                      <p:cNvPr id="0" name="图片 148950"/>
                      <p:cNvPicPr/>
                      <p:nvPr/>
                    </p:nvPicPr>
                    <p:blipFill>
                      <a:blip r:embed="rId8"/>
                      <a:stretch>
                        <a:fillRect/>
                      </a:stretch>
                    </p:blipFill>
                    <p:spPr>
                      <a:xfrm>
                        <a:off x="3275856" y="1203598"/>
                        <a:ext cx="2932689" cy="576064"/>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2360443" y="2226086"/>
          <a:ext cx="1717096" cy="417672"/>
        </p:xfrm>
        <a:graphic>
          <a:graphicData uri="http://schemas.openxmlformats.org/presentationml/2006/ole">
            <mc:AlternateContent xmlns:mc="http://schemas.openxmlformats.org/markup-compatibility/2006">
              <mc:Choice xmlns:v="urn:schemas-microsoft-com:vml" Requires="v">
                <p:oleObj spid="_x0000_s61448" name="Equation" r:id="rId9" imgW="22555200" imgH="5486400" progId="Equation.DSMT4">
                  <p:embed/>
                </p:oleObj>
              </mc:Choice>
              <mc:Fallback>
                <p:oleObj name="Equation" r:id="rId9" imgW="22555200" imgH="5486400" progId="Equation.DSMT4">
                  <p:embed/>
                  <p:pic>
                    <p:nvPicPr>
                      <p:cNvPr id="0" name="图片 148951"/>
                      <p:cNvPicPr/>
                      <p:nvPr/>
                    </p:nvPicPr>
                    <p:blipFill>
                      <a:blip r:embed="rId10"/>
                      <a:stretch>
                        <a:fillRect/>
                      </a:stretch>
                    </p:blipFill>
                    <p:spPr>
                      <a:xfrm>
                        <a:off x="2360443" y="2226086"/>
                        <a:ext cx="1717096" cy="417672"/>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3076946" y="2905173"/>
          <a:ext cx="2949834" cy="921823"/>
        </p:xfrm>
        <a:graphic>
          <a:graphicData uri="http://schemas.openxmlformats.org/presentationml/2006/ole">
            <mc:AlternateContent xmlns:mc="http://schemas.openxmlformats.org/markup-compatibility/2006">
              <mc:Choice xmlns:v="urn:schemas-microsoft-com:vml" Requires="v">
                <p:oleObj spid="_x0000_s61449" name="Equation" r:id="rId11" imgW="39014400" imgH="12192000" progId="Equation.DSMT4">
                  <p:embed/>
                </p:oleObj>
              </mc:Choice>
              <mc:Fallback>
                <p:oleObj name="Equation" r:id="rId11" imgW="39014400" imgH="12192000" progId="Equation.DSMT4">
                  <p:embed/>
                  <p:pic>
                    <p:nvPicPr>
                      <p:cNvPr id="0" name="图片 148952"/>
                      <p:cNvPicPr/>
                      <p:nvPr/>
                    </p:nvPicPr>
                    <p:blipFill>
                      <a:blip r:embed="rId12"/>
                      <a:stretch>
                        <a:fillRect/>
                      </a:stretch>
                    </p:blipFill>
                    <p:spPr>
                      <a:xfrm>
                        <a:off x="3076946" y="2905173"/>
                        <a:ext cx="2949834" cy="921823"/>
                      </a:xfrm>
                      <a:prstGeom prst="rect">
                        <a:avLst/>
                      </a:prstGeom>
                    </p:spPr>
                  </p:pic>
                </p:oleObj>
              </mc:Fallback>
            </mc:AlternateContent>
          </a:graphicData>
        </a:graphic>
      </p:graphicFrame>
      <p:sp>
        <p:nvSpPr>
          <p:cNvPr id="13" name="矩形 12"/>
          <p:cNvSpPr/>
          <p:nvPr/>
        </p:nvSpPr>
        <p:spPr>
          <a:xfrm>
            <a:off x="183842" y="3887440"/>
            <a:ext cx="8681507"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根据系统状态变量的选取可得系统输出方程为</a:t>
            </a:r>
            <a:endParaRPr lang="en-US" altLang="zh-CN" sz="2800" dirty="0">
              <a:solidFill>
                <a:sysClr val="windowText" lastClr="000000"/>
              </a:solidFill>
              <a:latin typeface="宋体" panose="02010600030101010101" pitchFamily="2" charset="-122"/>
            </a:endParaRPr>
          </a:p>
        </p:txBody>
      </p:sp>
      <p:graphicFrame>
        <p:nvGraphicFramePr>
          <p:cNvPr id="11" name="对象 10"/>
          <p:cNvGraphicFramePr>
            <a:graphicFrameLocks noChangeAspect="1"/>
          </p:cNvGraphicFramePr>
          <p:nvPr/>
        </p:nvGraphicFramePr>
        <p:xfrm>
          <a:off x="4135905" y="4383109"/>
          <a:ext cx="831915" cy="545839"/>
        </p:xfrm>
        <a:graphic>
          <a:graphicData uri="http://schemas.openxmlformats.org/presentationml/2006/ole">
            <mc:AlternateContent xmlns:mc="http://schemas.openxmlformats.org/markup-compatibility/2006">
              <mc:Choice xmlns:v="urn:schemas-microsoft-com:vml" Requires="v">
                <p:oleObj spid="_x0000_s61450" name="Equation" r:id="rId13" imgW="9448800" imgH="5486400" progId="Equation.DSMT4">
                  <p:embed/>
                </p:oleObj>
              </mc:Choice>
              <mc:Fallback>
                <p:oleObj name="Equation" r:id="rId13" imgW="9448800" imgH="5486400" progId="Equation.DSMT4">
                  <p:embed/>
                  <p:pic>
                    <p:nvPicPr>
                      <p:cNvPr id="0" name="图片 148953"/>
                      <p:cNvPicPr/>
                      <p:nvPr/>
                    </p:nvPicPr>
                    <p:blipFill>
                      <a:blip r:embed="rId14"/>
                      <a:stretch>
                        <a:fillRect/>
                      </a:stretch>
                    </p:blipFill>
                    <p:spPr>
                      <a:xfrm>
                        <a:off x="4135905" y="4383109"/>
                        <a:ext cx="831915" cy="545839"/>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1.2.2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线性时变连续系统的状态方程及输出方程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47045" y="742367"/>
            <a:ext cx="8681507" cy="5663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写成矩阵形式有</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62467"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2943809" y="1304484"/>
          <a:ext cx="3287978" cy="1368152"/>
        </p:xfrm>
        <a:graphic>
          <a:graphicData uri="http://schemas.openxmlformats.org/presentationml/2006/ole">
            <mc:AlternateContent xmlns:mc="http://schemas.openxmlformats.org/markup-compatibility/2006">
              <mc:Choice xmlns:v="urn:schemas-microsoft-com:vml" Requires="v">
                <p:oleObj spid="_x0000_s62468" name="Equation" r:id="rId7" imgW="45415200" imgH="18897600" progId="Equation.DSMT4">
                  <p:embed/>
                </p:oleObj>
              </mc:Choice>
              <mc:Fallback>
                <p:oleObj name="Equation" r:id="rId7" imgW="45415200" imgH="18897600" progId="Equation.DSMT4">
                  <p:embed/>
                  <p:pic>
                    <p:nvPicPr>
                      <p:cNvPr id="0" name="图片 74335"/>
                      <p:cNvPicPr/>
                      <p:nvPr/>
                    </p:nvPicPr>
                    <p:blipFill>
                      <a:blip r:embed="rId8"/>
                      <a:stretch>
                        <a:fillRect/>
                      </a:stretch>
                    </p:blipFill>
                    <p:spPr>
                      <a:xfrm>
                        <a:off x="2943809" y="1304484"/>
                        <a:ext cx="3287978" cy="136815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1.3</a:t>
            </a:r>
            <a:endParaRPr kumimoji="0" lang="zh-CN" altLang="en-US" sz="3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2322520" y="1907847"/>
            <a:ext cx="6294031" cy="1300356"/>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dirty="0">
                <a:solidFill>
                  <a:srgbClr val="112F70"/>
                </a:solidFill>
                <a:latin typeface="微软雅黑" panose="020B0503020204020204" pitchFamily="34" charset="-122"/>
                <a:ea typeface="微软雅黑" panose="020B0503020204020204" pitchFamily="34" charset="-122"/>
              </a:rPr>
              <a:t>非线性连续系统的状态空间</a:t>
            </a:r>
            <a:endParaRPr lang="en-US" altLang="zh-CN" sz="4000" dirty="0">
              <a:solidFill>
                <a:srgbClr val="112F70"/>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112F70"/>
                </a:solidFill>
                <a:latin typeface="微软雅黑" panose="020B0503020204020204" pitchFamily="34" charset="-122"/>
                <a:ea typeface="微软雅黑" panose="020B0503020204020204" pitchFamily="34" charset="-122"/>
              </a:rPr>
              <a:t>表达式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1.1</a:t>
            </a:r>
            <a:r>
              <a:rPr lang="zh-CN" altLang="en-US" sz="1765" b="1" dirty="0">
                <a:solidFill>
                  <a:srgbClr val="112F70"/>
                </a:solidFill>
                <a:latin typeface="微软雅黑" panose="020B0503020204020204" pitchFamily="34" charset="-122"/>
                <a:ea typeface="微软雅黑" panose="020B0503020204020204" pitchFamily="34" charset="-122"/>
                <a:sym typeface="+mn-ea"/>
              </a:rPr>
              <a:t>状态空间描述的基本概念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11110" y="627534"/>
            <a:ext cx="8753378" cy="3884140"/>
          </a:xfrm>
          <a:prstGeom prst="rect">
            <a:avLst/>
          </a:prstGeom>
          <a:noFill/>
        </p:spPr>
        <p:txBody>
          <a:bodyPr wrap="square">
            <a:spAutoFit/>
          </a:bodyPr>
          <a:lstStyle/>
          <a:p>
            <a:pPr>
              <a:lnSpc>
                <a:spcPct val="110000"/>
              </a:lnSpc>
            </a:pPr>
            <a:r>
              <a:rPr lang="en-US" altLang="zh-CN" sz="2800" dirty="0">
                <a:solidFill>
                  <a:srgbClr val="C00000"/>
                </a:solidFill>
                <a:latin typeface="宋体" panose="02010600030101010101" pitchFamily="2" charset="-122"/>
              </a:rPr>
              <a:t>2.</a:t>
            </a:r>
            <a:r>
              <a:rPr lang="zh-CN" altLang="en-US" sz="2800" dirty="0">
                <a:solidFill>
                  <a:srgbClr val="C00000"/>
                </a:solidFill>
                <a:latin typeface="宋体" panose="02010600030101010101" pitchFamily="2" charset="-122"/>
              </a:rPr>
              <a:t>状态变量</a:t>
            </a:r>
          </a:p>
          <a:p>
            <a:pPr>
              <a:lnSpc>
                <a:spcPct val="110000"/>
              </a:lnSpc>
            </a:pPr>
            <a:r>
              <a:rPr lang="zh-CN" altLang="en-US" sz="2800" dirty="0">
                <a:solidFill>
                  <a:sysClr val="windowText" lastClr="000000"/>
                </a:solidFill>
                <a:latin typeface="宋体" panose="02010600030101010101" pitchFamily="2" charset="-122"/>
              </a:rPr>
              <a:t>    构成控制系统状态的变量称为</a:t>
            </a:r>
            <a:r>
              <a:rPr lang="zh-CN" altLang="en-US" sz="2800" dirty="0">
                <a:solidFill>
                  <a:srgbClr val="0000FF"/>
                </a:solidFill>
                <a:latin typeface="宋体" panose="02010600030101010101" pitchFamily="2" charset="-122"/>
              </a:rPr>
              <a:t>状态变量</a:t>
            </a:r>
            <a:r>
              <a:rPr lang="zh-CN" altLang="en-US" sz="2800" dirty="0">
                <a:solidFill>
                  <a:sysClr val="windowText" lastClr="000000"/>
                </a:solidFill>
                <a:latin typeface="宋体" panose="02010600030101010101" pitchFamily="2" charset="-122"/>
              </a:rPr>
              <a:t>。在控制系统中，状态变量</a:t>
            </a:r>
            <a:r>
              <a:rPr lang="zh-CN" altLang="en-US" sz="2800" dirty="0">
                <a:solidFill>
                  <a:srgbClr val="0000FF"/>
                </a:solidFill>
                <a:latin typeface="宋体" panose="02010600030101010101" pitchFamily="2" charset="-122"/>
              </a:rPr>
              <a:t>并非是唯一</a:t>
            </a:r>
            <a:r>
              <a:rPr lang="zh-CN" altLang="en-US" sz="2800" dirty="0">
                <a:solidFill>
                  <a:sysClr val="windowText" lastClr="000000"/>
                </a:solidFill>
                <a:latin typeface="宋体" panose="02010600030101010101" pitchFamily="2" charset="-122"/>
              </a:rPr>
              <a:t>的，也并非一定是系统的输出及其各阶导数，也不要求状态变量在物理上一定是可控和可观测的。根据不同的选择方法和从不同的角度选择系统状态变量，所得的系统状态方程及输出方程，在形式上是可以不同的。但在同一输入函数的作用下，所得的系统输出函数都是相同的。</a:t>
            </a:r>
            <a:endParaRPr lang="en-US" altLang="zh-CN" sz="2800"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1.3 </a:t>
            </a:r>
            <a:r>
              <a:rPr lang="zh-CN" altLang="en-US" sz="1765" b="1" dirty="0">
                <a:solidFill>
                  <a:srgbClr val="112F70"/>
                </a:solidFill>
                <a:latin typeface="微软雅黑" panose="020B0503020204020204" pitchFamily="34" charset="-122"/>
                <a:ea typeface="微软雅黑" panose="020B0503020204020204" pitchFamily="34" charset="-122"/>
                <a:sym typeface="+mn-ea"/>
              </a:rPr>
              <a:t>非线性连续系统的状态空间表达式</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7504" y="740213"/>
            <a:ext cx="8928992" cy="4358116"/>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非线性系统包括本征非线性系统和典型的本质非线性系统两类，典型的本质非线性系统是指在系统中包括饱和非线性、滞环非线性等的控制系统。一般来说，这些非线性特性给控制系统的性能带来不利的影响。但根据实际情况，有时为了改善系统性能而人为地加入一些非线性特性，例如一种带有饱和非线性特性的自适应控制系统，它是为了提高自适应控制系统的鲁棒性而加入的。而本征非线性是指控制系统运动微分方程中包含变量的乘方、开方或以变量为分母等的系统。</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63490"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1.3 </a:t>
            </a:r>
            <a:r>
              <a:rPr lang="zh-CN" altLang="en-US" sz="1765" b="1" dirty="0">
                <a:solidFill>
                  <a:srgbClr val="112F70"/>
                </a:solidFill>
                <a:latin typeface="微软雅黑" panose="020B0503020204020204" pitchFamily="34" charset="-122"/>
                <a:ea typeface="微软雅黑" panose="020B0503020204020204" pitchFamily="34" charset="-122"/>
                <a:sym typeface="+mn-ea"/>
              </a:rPr>
              <a:t>非线性连续系统的状态空间表达式</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87666" y="734974"/>
            <a:ext cx="8928992" cy="2462213"/>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1</a:t>
            </a:r>
            <a:r>
              <a:rPr lang="zh-CN" altLang="en-US" sz="2800" dirty="0">
                <a:solidFill>
                  <a:sysClr val="windowText" lastClr="000000"/>
                </a:solidFill>
                <a:latin typeface="宋体" panose="02010600030101010101" pitchFamily="2" charset="-122"/>
              </a:rPr>
              <a:t>）典型的本质非线性系统，在列写系统状态方程时，是将系统分为</a:t>
            </a:r>
            <a:r>
              <a:rPr lang="zh-CN" altLang="en-US" sz="2800" dirty="0">
                <a:solidFill>
                  <a:srgbClr val="0000FF"/>
                </a:solidFill>
                <a:latin typeface="宋体" panose="02010600030101010101" pitchFamily="2" charset="-122"/>
              </a:rPr>
              <a:t>线性部分和非线性部分</a:t>
            </a:r>
            <a:r>
              <a:rPr lang="zh-CN" altLang="en-US" sz="2800" dirty="0">
                <a:solidFill>
                  <a:sysClr val="windowText" lastClr="000000"/>
                </a:solidFill>
                <a:latin typeface="宋体" panose="02010600030101010101" pitchFamily="2" charset="-122"/>
              </a:rPr>
              <a:t>分别考虑。</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2</a:t>
            </a:r>
            <a:r>
              <a:rPr lang="zh-CN" altLang="en-US" sz="2800" dirty="0">
                <a:solidFill>
                  <a:sysClr val="windowText" lastClr="000000"/>
                </a:solidFill>
                <a:latin typeface="宋体" panose="02010600030101010101" pitchFamily="2" charset="-122"/>
              </a:rPr>
              <a:t>）本征非线性系统状态方程的列写，实际上是一种</a:t>
            </a:r>
            <a:r>
              <a:rPr lang="zh-CN" altLang="en-US" sz="2800" dirty="0">
                <a:solidFill>
                  <a:srgbClr val="0000FF"/>
                </a:solidFill>
                <a:latin typeface="宋体" panose="02010600030101010101" pitchFamily="2" charset="-122"/>
              </a:rPr>
              <a:t>变量代换</a:t>
            </a:r>
            <a:r>
              <a:rPr lang="zh-CN" altLang="en-US" sz="2800" dirty="0">
                <a:solidFill>
                  <a:sysClr val="windowText" lastClr="000000"/>
                </a:solidFill>
                <a:latin typeface="宋体" panose="02010600030101010101" pitchFamily="2" charset="-122"/>
              </a:rPr>
              <a:t>的过程。下面以具体实例，介绍非线性系统的状态方程及其输出方程的列写方法。</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64514"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1.3.1 </a:t>
            </a:r>
            <a:r>
              <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典型的本质非线性系统的状态方程及输出程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247045" y="742367"/>
            <a:ext cx="8681507" cy="4358116"/>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    例</a:t>
            </a:r>
            <a:r>
              <a:rPr kumimoji="0" lang="en-US" altLang="zh-CN"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1.13 </a:t>
            </a: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设含有饱和非线性特性的控制系统，其方框图如图</a:t>
            </a:r>
            <a:r>
              <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1.10</a:t>
            </a: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所示。图中饱</a:t>
            </a:r>
            <a:endPar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和非线性特性的数学模型为</a:t>
            </a:r>
          </a:p>
          <a:p>
            <a:pPr marL="0" marR="0" lvl="0" indent="0" algn="l" defTabSz="914400" rtl="0" eaLnBrk="1" fontAlgn="auto" latinLnBrk="0" hangingPunct="1">
              <a:lnSpc>
                <a:spcPct val="11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1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试列写该系统的状态方程及输出方程。</a:t>
            </a:r>
            <a:endPar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    解 </a:t>
            </a: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由图</a:t>
            </a:r>
            <a:r>
              <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1.10</a:t>
            </a: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可知，该控制系统包括线性部分和非线性部分，如前所述，在列写系统状态方程时，可以将线性部分和非线性部分分别处理。</a:t>
            </a: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65539"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pic>
        <p:nvPicPr>
          <p:cNvPr id="3" name="图片 2"/>
          <p:cNvPicPr>
            <a:picLocks noChangeAspect="1"/>
          </p:cNvPicPr>
          <p:nvPr/>
        </p:nvPicPr>
        <p:blipFill>
          <a:blip r:embed="rId7"/>
          <a:stretch>
            <a:fillRect/>
          </a:stretch>
        </p:blipFill>
        <p:spPr>
          <a:xfrm>
            <a:off x="4646246" y="1275606"/>
            <a:ext cx="4499620" cy="1740729"/>
          </a:xfrm>
          <a:prstGeom prst="rect">
            <a:avLst/>
          </a:prstGeom>
        </p:spPr>
      </p:pic>
      <p:graphicFrame>
        <p:nvGraphicFramePr>
          <p:cNvPr id="4" name="对象 3"/>
          <p:cNvGraphicFramePr>
            <a:graphicFrameLocks noChangeAspect="1"/>
          </p:cNvGraphicFramePr>
          <p:nvPr/>
        </p:nvGraphicFramePr>
        <p:xfrm>
          <a:off x="1763688" y="2139702"/>
          <a:ext cx="1870226" cy="1063462"/>
        </p:xfrm>
        <a:graphic>
          <a:graphicData uri="http://schemas.openxmlformats.org/presentationml/2006/ole">
            <mc:AlternateContent xmlns:mc="http://schemas.openxmlformats.org/markup-compatibility/2006">
              <mc:Choice xmlns:v="urn:schemas-microsoft-com:vml" Requires="v">
                <p:oleObj spid="_x0000_s65540" name="Equation" r:id="rId8" imgW="31089600" imgH="17678400" progId="Equation.DSMT4">
                  <p:embed/>
                </p:oleObj>
              </mc:Choice>
              <mc:Fallback>
                <p:oleObj name="Equation" r:id="rId8" imgW="31089600" imgH="17678400" progId="Equation.DSMT4">
                  <p:embed/>
                  <p:pic>
                    <p:nvPicPr>
                      <p:cNvPr id="0" name="对象 2"/>
                      <p:cNvPicPr/>
                      <p:nvPr/>
                    </p:nvPicPr>
                    <p:blipFill>
                      <a:blip r:embed="rId9"/>
                      <a:stretch>
                        <a:fillRect/>
                      </a:stretch>
                    </p:blipFill>
                    <p:spPr>
                      <a:xfrm>
                        <a:off x="1763688" y="2139702"/>
                        <a:ext cx="1870226" cy="106346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1.3.1 </a:t>
            </a:r>
            <a:r>
              <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典型的本质非线性系统的状态方程及输出程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95243" y="631601"/>
            <a:ext cx="8681507" cy="508409"/>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对于线性部分，其传递函数为</a:t>
            </a: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66566"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3347864" y="1138050"/>
          <a:ext cx="1759914" cy="699725"/>
        </p:xfrm>
        <a:graphic>
          <a:graphicData uri="http://schemas.openxmlformats.org/presentationml/2006/ole">
            <mc:AlternateContent xmlns:mc="http://schemas.openxmlformats.org/markup-compatibility/2006">
              <mc:Choice xmlns:v="urn:schemas-microsoft-com:vml" Requires="v">
                <p:oleObj spid="_x0000_s66567" name="Equation" r:id="rId7" imgW="25298400" imgH="10058400" progId="Equation.DSMT4">
                  <p:embed/>
                </p:oleObj>
              </mc:Choice>
              <mc:Fallback>
                <p:oleObj name="Equation" r:id="rId7" imgW="25298400" imgH="10058400" progId="Equation.DSMT4">
                  <p:embed/>
                  <p:pic>
                    <p:nvPicPr>
                      <p:cNvPr id="0" name="对象 1"/>
                      <p:cNvPicPr/>
                      <p:nvPr/>
                    </p:nvPicPr>
                    <p:blipFill>
                      <a:blip r:embed="rId8"/>
                      <a:stretch>
                        <a:fillRect/>
                      </a:stretch>
                    </p:blipFill>
                    <p:spPr>
                      <a:xfrm>
                        <a:off x="3347864" y="1138050"/>
                        <a:ext cx="1759914" cy="699725"/>
                      </a:xfrm>
                      <a:prstGeom prst="rect">
                        <a:avLst/>
                      </a:prstGeom>
                    </p:spPr>
                  </p:pic>
                </p:oleObj>
              </mc:Fallback>
            </mc:AlternateContent>
          </a:graphicData>
        </a:graphic>
      </p:graphicFrame>
      <p:sp>
        <p:nvSpPr>
          <p:cNvPr id="10" name="矩形 9"/>
          <p:cNvSpPr/>
          <p:nvPr/>
        </p:nvSpPr>
        <p:spPr>
          <a:xfrm>
            <a:off x="214882" y="1732848"/>
            <a:ext cx="8681507" cy="508409"/>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其微分方程为</a:t>
            </a:r>
          </a:p>
        </p:txBody>
      </p:sp>
      <p:graphicFrame>
        <p:nvGraphicFramePr>
          <p:cNvPr id="5" name="对象 4"/>
          <p:cNvGraphicFramePr>
            <a:graphicFrameLocks noChangeAspect="1"/>
          </p:cNvGraphicFramePr>
          <p:nvPr/>
        </p:nvGraphicFramePr>
        <p:xfrm>
          <a:off x="3455876" y="2203064"/>
          <a:ext cx="1543890" cy="389633"/>
        </p:xfrm>
        <a:graphic>
          <a:graphicData uri="http://schemas.openxmlformats.org/presentationml/2006/ole">
            <mc:AlternateContent xmlns:mc="http://schemas.openxmlformats.org/markup-compatibility/2006">
              <mc:Choice xmlns:v="urn:schemas-microsoft-com:vml" Requires="v">
                <p:oleObj spid="_x0000_s66568" name="Equation" r:id="rId9" imgW="17068800" imgH="4876800" progId="Equation.DSMT4">
                  <p:embed/>
                </p:oleObj>
              </mc:Choice>
              <mc:Fallback>
                <p:oleObj name="Equation" r:id="rId9" imgW="17068800" imgH="4876800" progId="Equation.DSMT4">
                  <p:embed/>
                  <p:pic>
                    <p:nvPicPr>
                      <p:cNvPr id="0" name="对象 2"/>
                      <p:cNvPicPr/>
                      <p:nvPr/>
                    </p:nvPicPr>
                    <p:blipFill>
                      <a:blip r:embed="rId10"/>
                      <a:stretch>
                        <a:fillRect/>
                      </a:stretch>
                    </p:blipFill>
                    <p:spPr>
                      <a:xfrm>
                        <a:off x="3455876" y="2203064"/>
                        <a:ext cx="1543890" cy="389633"/>
                      </a:xfrm>
                      <a:prstGeom prst="rect">
                        <a:avLst/>
                      </a:prstGeom>
                    </p:spPr>
                  </p:pic>
                </p:oleObj>
              </mc:Fallback>
            </mc:AlternateContent>
          </a:graphicData>
        </a:graphic>
      </p:graphicFrame>
      <p:sp>
        <p:nvSpPr>
          <p:cNvPr id="11" name="矩形 10"/>
          <p:cNvSpPr/>
          <p:nvPr/>
        </p:nvSpPr>
        <p:spPr>
          <a:xfrm>
            <a:off x="247775" y="2645012"/>
            <a:ext cx="8681507" cy="982385"/>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取系统状态变量</a:t>
            </a:r>
            <a:r>
              <a:rPr kumimoji="0" lang="en-US" altLang="zh-CN"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         </a:t>
            </a:r>
            <a:r>
              <a:rPr kumimoji="0" lang="zh-CN" altLang="en-US" sz="28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mn-cs"/>
              </a:rPr>
              <a:t>，则系统的状态方程及输出方程分别可写成</a:t>
            </a:r>
          </a:p>
        </p:txBody>
      </p:sp>
      <p:graphicFrame>
        <p:nvGraphicFramePr>
          <p:cNvPr id="8" name="对象 7"/>
          <p:cNvGraphicFramePr>
            <a:graphicFrameLocks noChangeAspect="1"/>
          </p:cNvGraphicFramePr>
          <p:nvPr/>
        </p:nvGraphicFramePr>
        <p:xfrm>
          <a:off x="2843808" y="2695845"/>
          <a:ext cx="1530986" cy="417542"/>
        </p:xfrm>
        <a:graphic>
          <a:graphicData uri="http://schemas.openxmlformats.org/presentationml/2006/ole">
            <mc:AlternateContent xmlns:mc="http://schemas.openxmlformats.org/markup-compatibility/2006">
              <mc:Choice xmlns:v="urn:schemas-microsoft-com:vml" Requires="v">
                <p:oleObj spid="_x0000_s66569" name="Equation" r:id="rId11" imgW="20116800" imgH="5486400" progId="Equation.DSMT4">
                  <p:embed/>
                </p:oleObj>
              </mc:Choice>
              <mc:Fallback>
                <p:oleObj name="Equation" r:id="rId11" imgW="20116800" imgH="5486400" progId="Equation.DSMT4">
                  <p:embed/>
                  <p:pic>
                    <p:nvPicPr>
                      <p:cNvPr id="0" name="对象 3"/>
                      <p:cNvPicPr/>
                      <p:nvPr/>
                    </p:nvPicPr>
                    <p:blipFill>
                      <a:blip r:embed="rId12"/>
                      <a:stretch>
                        <a:fillRect/>
                      </a:stretch>
                    </p:blipFill>
                    <p:spPr>
                      <a:xfrm>
                        <a:off x="2843808" y="2695845"/>
                        <a:ext cx="1530986" cy="41754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3455876" y="3435846"/>
          <a:ext cx="1928094" cy="1656183"/>
        </p:xfrm>
        <a:graphic>
          <a:graphicData uri="http://schemas.openxmlformats.org/presentationml/2006/ole">
            <mc:AlternateContent xmlns:mc="http://schemas.openxmlformats.org/markup-compatibility/2006">
              <mc:Choice xmlns:v="urn:schemas-microsoft-com:vml" Requires="v">
                <p:oleObj spid="_x0000_s66570" name="Equation" r:id="rId13" imgW="23774400" imgH="20421600" progId="Equation.DSMT4">
                  <p:embed/>
                </p:oleObj>
              </mc:Choice>
              <mc:Fallback>
                <p:oleObj name="Equation" r:id="rId13" imgW="23774400" imgH="20421600" progId="Equation.DSMT4">
                  <p:embed/>
                  <p:pic>
                    <p:nvPicPr>
                      <p:cNvPr id="0" name="对象 4"/>
                      <p:cNvPicPr/>
                      <p:nvPr/>
                    </p:nvPicPr>
                    <p:blipFill>
                      <a:blip r:embed="rId14"/>
                      <a:stretch>
                        <a:fillRect/>
                      </a:stretch>
                    </p:blipFill>
                    <p:spPr>
                      <a:xfrm>
                        <a:off x="3455876" y="3435846"/>
                        <a:ext cx="1928094" cy="165618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1.3.1 </a:t>
            </a:r>
            <a:r>
              <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典型的本质非线性系统的状态方程及输出程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95243" y="631601"/>
            <a:ext cx="8681507" cy="2462213"/>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状态方程中的 </a:t>
            </a:r>
            <a:r>
              <a:rPr lang="en-US" altLang="zh-CN" sz="2800" i="1" dirty="0">
                <a:solidFill>
                  <a:sysClr val="windowText" lastClr="000000"/>
                </a:solidFill>
                <a:latin typeface="Times New Roman" panose="02020603050405020304" pitchFamily="18" charset="0"/>
                <a:cs typeface="Times New Roman" panose="02020603050405020304" pitchFamily="18" charset="0"/>
              </a:rPr>
              <a:t>x </a:t>
            </a:r>
            <a:r>
              <a:rPr lang="zh-CN" altLang="en-US" sz="2800" dirty="0">
                <a:solidFill>
                  <a:sysClr val="windowText" lastClr="000000"/>
                </a:solidFill>
                <a:latin typeface="宋体" panose="02010600030101010101" pitchFamily="2" charset="-122"/>
              </a:rPr>
              <a:t>是饱和非线性部分的输出，它的值由系统偏差 </a:t>
            </a:r>
            <a:r>
              <a:rPr lang="en-US" altLang="zh-CN" sz="2800" dirty="0">
                <a:solidFill>
                  <a:sysClr val="windowText" lastClr="000000"/>
                </a:solidFill>
                <a:latin typeface="宋体" panose="02010600030101010101" pitchFamily="2" charset="-122"/>
              </a:rPr>
              <a:t>e </a:t>
            </a:r>
            <a:r>
              <a:rPr lang="zh-CN" altLang="en-US" sz="2800" dirty="0">
                <a:solidFill>
                  <a:sysClr val="windowText" lastClr="000000"/>
                </a:solidFill>
                <a:latin typeface="宋体" panose="02010600030101010101" pitchFamily="2" charset="-122"/>
              </a:rPr>
              <a:t>的大小来决定，即由系统状态反馈方程来决定，其状态反馈方程为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    由饱和非线性特性的数学模型得</a:t>
            </a: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67588"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275856" y="2067694"/>
          <a:ext cx="2268252" cy="504056"/>
        </p:xfrm>
        <a:graphic>
          <a:graphicData uri="http://schemas.openxmlformats.org/presentationml/2006/ole">
            <mc:AlternateContent xmlns:mc="http://schemas.openxmlformats.org/markup-compatibility/2006">
              <mc:Choice xmlns:v="urn:schemas-microsoft-com:vml" Requires="v">
                <p:oleObj spid="_x0000_s67589" name="Equation" r:id="rId7" imgW="24688800" imgH="5486400" progId="Equation.DSMT4">
                  <p:embed/>
                </p:oleObj>
              </mc:Choice>
              <mc:Fallback>
                <p:oleObj name="Equation" r:id="rId7" imgW="24688800" imgH="5486400" progId="Equation.DSMT4">
                  <p:embed/>
                  <p:pic>
                    <p:nvPicPr>
                      <p:cNvPr id="0" name="图片 100083"/>
                      <p:cNvPicPr/>
                      <p:nvPr/>
                    </p:nvPicPr>
                    <p:blipFill>
                      <a:blip r:embed="rId8"/>
                      <a:stretch>
                        <a:fillRect/>
                      </a:stretch>
                    </p:blipFill>
                    <p:spPr>
                      <a:xfrm>
                        <a:off x="3275856" y="2067694"/>
                        <a:ext cx="2268252" cy="504056"/>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3087788" y="3217344"/>
          <a:ext cx="2896415" cy="1436982"/>
        </p:xfrm>
        <a:graphic>
          <a:graphicData uri="http://schemas.openxmlformats.org/presentationml/2006/ole">
            <mc:AlternateContent xmlns:mc="http://schemas.openxmlformats.org/markup-compatibility/2006">
              <mc:Choice xmlns:v="urn:schemas-microsoft-com:vml" Requires="v">
                <p:oleObj spid="_x0000_s67590" name="Equation" r:id="rId9" imgW="39319200" imgH="19507200" progId="Equation.DSMT4">
                  <p:embed/>
                </p:oleObj>
              </mc:Choice>
              <mc:Fallback>
                <p:oleObj name="Equation" r:id="rId9" imgW="39319200" imgH="19507200" progId="Equation.DSMT4">
                  <p:embed/>
                  <p:pic>
                    <p:nvPicPr>
                      <p:cNvPr id="0" name="图片 100084"/>
                      <p:cNvPicPr/>
                      <p:nvPr/>
                    </p:nvPicPr>
                    <p:blipFill>
                      <a:blip r:embed="rId10"/>
                      <a:stretch>
                        <a:fillRect/>
                      </a:stretch>
                    </p:blipFill>
                    <p:spPr>
                      <a:xfrm>
                        <a:off x="3087788" y="3217344"/>
                        <a:ext cx="2896415" cy="143698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1.3.1 </a:t>
            </a:r>
            <a:r>
              <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典型的本质非线性系统的状态方程及输出程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95243" y="731643"/>
            <a:ext cx="8681507" cy="4358116"/>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1.14 </a:t>
            </a:r>
            <a:r>
              <a:rPr lang="zh-CN" altLang="en-US" sz="2800" dirty="0">
                <a:solidFill>
                  <a:sysClr val="windowText" lastClr="000000"/>
                </a:solidFill>
                <a:latin typeface="宋体" panose="02010600030101010101" pitchFamily="2" charset="-122"/>
              </a:rPr>
              <a:t>设含有继电器非线性特性的控制系统的方框图如图</a:t>
            </a:r>
            <a:r>
              <a:rPr lang="en-US" altLang="zh-CN" sz="2800" dirty="0">
                <a:solidFill>
                  <a:sysClr val="windowText" lastClr="000000"/>
                </a:solidFill>
                <a:latin typeface="宋体" panose="02010600030101010101" pitchFamily="2" charset="-122"/>
              </a:rPr>
              <a:t>1.11a</a:t>
            </a:r>
            <a:r>
              <a:rPr lang="zh-CN" altLang="en-US" sz="2800" dirty="0">
                <a:solidFill>
                  <a:sysClr val="windowText" lastClr="000000"/>
                </a:solidFill>
                <a:latin typeface="宋体" panose="02010600030101010101" pitchFamily="2" charset="-122"/>
              </a:rPr>
              <a:t>所示。图</a:t>
            </a:r>
            <a:r>
              <a:rPr lang="en-US" altLang="zh-CN" sz="2800" dirty="0">
                <a:solidFill>
                  <a:sysClr val="windowText" lastClr="000000"/>
                </a:solidFill>
                <a:latin typeface="宋体" panose="02010600030101010101" pitchFamily="2" charset="-122"/>
              </a:rPr>
              <a:t>1.11b</a:t>
            </a:r>
            <a:r>
              <a:rPr lang="zh-CN" altLang="en-US" sz="2800" dirty="0">
                <a:solidFill>
                  <a:sysClr val="windowText" lastClr="000000"/>
                </a:solidFill>
                <a:latin typeface="宋体" panose="02010600030101010101" pitchFamily="2" charset="-122"/>
              </a:rPr>
              <a:t>所示继电器特性用如下数学模型表示，即</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试列写其状态方程及输出方程。</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68611"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pic>
        <p:nvPicPr>
          <p:cNvPr id="12" name="图片 11"/>
          <p:cNvPicPr>
            <a:picLocks noChangeAspect="1"/>
          </p:cNvPicPr>
          <p:nvPr/>
        </p:nvPicPr>
        <p:blipFill>
          <a:blip r:embed="rId7"/>
          <a:stretch>
            <a:fillRect/>
          </a:stretch>
        </p:blipFill>
        <p:spPr>
          <a:xfrm>
            <a:off x="4499992" y="1690591"/>
            <a:ext cx="4518519" cy="1942963"/>
          </a:xfrm>
          <a:prstGeom prst="rect">
            <a:avLst/>
          </a:prstGeom>
        </p:spPr>
      </p:pic>
      <p:graphicFrame>
        <p:nvGraphicFramePr>
          <p:cNvPr id="13" name="对象 12"/>
          <p:cNvGraphicFramePr>
            <a:graphicFrameLocks noChangeAspect="1"/>
          </p:cNvGraphicFramePr>
          <p:nvPr/>
        </p:nvGraphicFramePr>
        <p:xfrm>
          <a:off x="802916" y="2211710"/>
          <a:ext cx="2964942" cy="2208372"/>
        </p:xfrm>
        <a:graphic>
          <a:graphicData uri="http://schemas.openxmlformats.org/presentationml/2006/ole">
            <mc:AlternateContent xmlns:mc="http://schemas.openxmlformats.org/markup-compatibility/2006">
              <mc:Choice xmlns:v="urn:schemas-microsoft-com:vml" Requires="v">
                <p:oleObj spid="_x0000_s68612" name="Equation" r:id="rId8" imgW="44196000" imgH="32918400" progId="Equation.DSMT4">
                  <p:embed/>
                </p:oleObj>
              </mc:Choice>
              <mc:Fallback>
                <p:oleObj name="Equation" r:id="rId8" imgW="44196000" imgH="32918400" progId="Equation.DSMT4">
                  <p:embed/>
                  <p:pic>
                    <p:nvPicPr>
                      <p:cNvPr id="0" name="图片 94730"/>
                      <p:cNvPicPr/>
                      <p:nvPr/>
                    </p:nvPicPr>
                    <p:blipFill>
                      <a:blip r:embed="rId9"/>
                      <a:stretch>
                        <a:fillRect/>
                      </a:stretch>
                    </p:blipFill>
                    <p:spPr>
                      <a:xfrm>
                        <a:off x="802916" y="2211710"/>
                        <a:ext cx="2964942" cy="220837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1.3.1 </a:t>
            </a:r>
            <a:r>
              <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典型的本质非线性系统的状态方程及输出程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95243" y="631601"/>
            <a:ext cx="8681507" cy="4774192"/>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解</a:t>
            </a:r>
            <a:r>
              <a:rPr lang="zh-CN" altLang="en-US" sz="2800" dirty="0">
                <a:solidFill>
                  <a:sysClr val="windowText" lastClr="000000"/>
                </a:solidFill>
                <a:latin typeface="宋体" panose="02010600030101010101" pitchFamily="2" charset="-122"/>
              </a:rPr>
              <a:t> 根据系统方框图，可得系统线性部分的传递函数为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相应的微分方程为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选取系统状态变量</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，则系统的状态方程为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其输出方程为</a:t>
            </a:r>
          </a:p>
          <a:p>
            <a:pPr lvl="0">
              <a:lnSpc>
                <a:spcPct val="110000"/>
              </a:lnSpc>
            </a:pP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69639"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551694" y="1220990"/>
          <a:ext cx="1968603" cy="732991"/>
        </p:xfrm>
        <a:graphic>
          <a:graphicData uri="http://schemas.openxmlformats.org/presentationml/2006/ole">
            <mc:AlternateContent xmlns:mc="http://schemas.openxmlformats.org/markup-compatibility/2006">
              <mc:Choice xmlns:v="urn:schemas-microsoft-com:vml" Requires="v">
                <p:oleObj spid="_x0000_s69640" name="Equation" r:id="rId7" imgW="28651200" imgH="10668000" progId="Equation.DSMT4">
                  <p:embed/>
                </p:oleObj>
              </mc:Choice>
              <mc:Fallback>
                <p:oleObj name="Equation" r:id="rId7" imgW="28651200" imgH="10668000" progId="Equation.DSMT4">
                  <p:embed/>
                  <p:pic>
                    <p:nvPicPr>
                      <p:cNvPr id="0" name="图片 151064"/>
                      <p:cNvPicPr/>
                      <p:nvPr/>
                    </p:nvPicPr>
                    <p:blipFill>
                      <a:blip r:embed="rId8"/>
                      <a:stretch>
                        <a:fillRect/>
                      </a:stretch>
                    </p:blipFill>
                    <p:spPr>
                      <a:xfrm>
                        <a:off x="3551694" y="1220990"/>
                        <a:ext cx="1968603" cy="732991"/>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3551694" y="2479095"/>
          <a:ext cx="1942518" cy="437067"/>
        </p:xfrm>
        <a:graphic>
          <a:graphicData uri="http://schemas.openxmlformats.org/presentationml/2006/ole">
            <mc:AlternateContent xmlns:mc="http://schemas.openxmlformats.org/markup-compatibility/2006">
              <mc:Choice xmlns:v="urn:schemas-microsoft-com:vml" Requires="v">
                <p:oleObj spid="_x0000_s69641" name="Equation" r:id="rId9" imgW="24384000" imgH="5486400" progId="Equation.DSMT4">
                  <p:embed/>
                </p:oleObj>
              </mc:Choice>
              <mc:Fallback>
                <p:oleObj name="Equation" r:id="rId9" imgW="24384000" imgH="5486400" progId="Equation.DSMT4">
                  <p:embed/>
                  <p:pic>
                    <p:nvPicPr>
                      <p:cNvPr id="0" name="图片 151065"/>
                      <p:cNvPicPr/>
                      <p:nvPr/>
                    </p:nvPicPr>
                    <p:blipFill>
                      <a:blip r:embed="rId10"/>
                      <a:stretch>
                        <a:fillRect/>
                      </a:stretch>
                    </p:blipFill>
                    <p:spPr>
                      <a:xfrm>
                        <a:off x="3551694" y="2479095"/>
                        <a:ext cx="1942518" cy="437067"/>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131840" y="3022535"/>
          <a:ext cx="1758676" cy="445861"/>
        </p:xfrm>
        <a:graphic>
          <a:graphicData uri="http://schemas.openxmlformats.org/presentationml/2006/ole">
            <mc:AlternateContent xmlns:mc="http://schemas.openxmlformats.org/markup-compatibility/2006">
              <mc:Choice xmlns:v="urn:schemas-microsoft-com:vml" Requires="v">
                <p:oleObj spid="_x0000_s69642" name="Equation" r:id="rId11" imgW="21640800" imgH="5486400" progId="Equation.DSMT4">
                  <p:embed/>
                </p:oleObj>
              </mc:Choice>
              <mc:Fallback>
                <p:oleObj name="Equation" r:id="rId11" imgW="21640800" imgH="5486400" progId="Equation.DSMT4">
                  <p:embed/>
                  <p:pic>
                    <p:nvPicPr>
                      <p:cNvPr id="0" name="图片 151066"/>
                      <p:cNvPicPr/>
                      <p:nvPr/>
                    </p:nvPicPr>
                    <p:blipFill>
                      <a:blip r:embed="rId12"/>
                      <a:stretch>
                        <a:fillRect/>
                      </a:stretch>
                    </p:blipFill>
                    <p:spPr>
                      <a:xfrm>
                        <a:off x="3131840" y="3022535"/>
                        <a:ext cx="1758676" cy="445861"/>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4011178" y="4564751"/>
          <a:ext cx="825748" cy="479466"/>
        </p:xfrm>
        <a:graphic>
          <a:graphicData uri="http://schemas.openxmlformats.org/presentationml/2006/ole">
            <mc:AlternateContent xmlns:mc="http://schemas.openxmlformats.org/markup-compatibility/2006">
              <mc:Choice xmlns:v="urn:schemas-microsoft-com:vml" Requires="v">
                <p:oleObj spid="_x0000_s69643" name="Equation" r:id="rId13" imgW="9448800" imgH="5486400" progId="Equation.DSMT4">
                  <p:embed/>
                </p:oleObj>
              </mc:Choice>
              <mc:Fallback>
                <p:oleObj name="Equation" r:id="rId13" imgW="9448800" imgH="5486400" progId="Equation.DSMT4">
                  <p:embed/>
                  <p:pic>
                    <p:nvPicPr>
                      <p:cNvPr id="0" name="图片 151067"/>
                      <p:cNvPicPr/>
                      <p:nvPr/>
                    </p:nvPicPr>
                    <p:blipFill>
                      <a:blip r:embed="rId14"/>
                      <a:stretch>
                        <a:fillRect/>
                      </a:stretch>
                    </p:blipFill>
                    <p:spPr>
                      <a:xfrm>
                        <a:off x="4011178" y="4564751"/>
                        <a:ext cx="825748" cy="479466"/>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3463349" y="3556823"/>
          <a:ext cx="2145291" cy="853503"/>
        </p:xfrm>
        <a:graphic>
          <a:graphicData uri="http://schemas.openxmlformats.org/presentationml/2006/ole">
            <mc:AlternateContent xmlns:mc="http://schemas.openxmlformats.org/markup-compatibility/2006">
              <mc:Choice xmlns:v="urn:schemas-microsoft-com:vml" Requires="v">
                <p:oleObj spid="_x0000_s69644" name="Equation" r:id="rId15" imgW="28346400" imgH="11277600" progId="Equation.DSMT4">
                  <p:embed/>
                </p:oleObj>
              </mc:Choice>
              <mc:Fallback>
                <p:oleObj name="Equation" r:id="rId15" imgW="28346400" imgH="11277600" progId="Equation.DSMT4">
                  <p:embed/>
                  <p:pic>
                    <p:nvPicPr>
                      <p:cNvPr id="0" name="图片 151068"/>
                      <p:cNvPicPr/>
                      <p:nvPr/>
                    </p:nvPicPr>
                    <p:blipFill>
                      <a:blip r:embed="rId16"/>
                      <a:stretch>
                        <a:fillRect/>
                      </a:stretch>
                    </p:blipFill>
                    <p:spPr>
                      <a:xfrm>
                        <a:off x="3463349" y="3556823"/>
                        <a:ext cx="2145291" cy="85350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1.3.1 </a:t>
            </a:r>
            <a:r>
              <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典型的本质非线性系统的状态方程及输出程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7504" y="475930"/>
            <a:ext cx="8853860" cy="1514261"/>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状态方程中的 </a:t>
            </a:r>
            <a:r>
              <a:rPr lang="en-US" altLang="zh-CN" sz="2800" i="1" dirty="0">
                <a:solidFill>
                  <a:sysClr val="windowText" lastClr="000000"/>
                </a:solidFill>
                <a:latin typeface="Times New Roman" panose="02020603050405020304" pitchFamily="18" charset="0"/>
                <a:cs typeface="Times New Roman" panose="02020603050405020304" pitchFamily="18" charset="0"/>
              </a:rPr>
              <a:t>x </a:t>
            </a:r>
            <a:r>
              <a:rPr lang="zh-CN" altLang="en-US" sz="2800" dirty="0">
                <a:solidFill>
                  <a:sysClr val="windowText" lastClr="000000"/>
                </a:solidFill>
                <a:latin typeface="宋体" panose="02010600030101010101" pitchFamily="2" charset="-122"/>
              </a:rPr>
              <a:t>是继电器非线性元件的输出，它</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的取值由系统偏差  及其一阶导数  决定，即由状态反馈方程决定，其状态反馈方程为</a:t>
            </a: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70664"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70665" name="Equation" r:id="rId7" imgW="2743200" imgH="4267200" progId="Equation.DSMT4">
                  <p:embed/>
                </p:oleObj>
              </mc:Choice>
              <mc:Fallback>
                <p:oleObj name="Equation" r:id="rId7" imgW="2743200" imgH="4267200" progId="Equation.DSMT4">
                  <p:embed/>
                  <p:pic>
                    <p:nvPicPr>
                      <p:cNvPr id="0" name="图片 144086"/>
                      <p:cNvPicPr/>
                      <p:nvPr/>
                    </p:nvPicPr>
                    <p:blipFill>
                      <a:blip r:embed="rId8"/>
                      <a:stretch>
                        <a:fillRect/>
                      </a:stretch>
                    </p:blipFill>
                    <p:spPr>
                      <a:xfrm>
                        <a:off x="5530850" y="2790825"/>
                        <a:ext cx="114300" cy="1778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131840" y="1065977"/>
          <a:ext cx="235637" cy="288000"/>
        </p:xfrm>
        <a:graphic>
          <a:graphicData uri="http://schemas.openxmlformats.org/presentationml/2006/ole">
            <mc:AlternateContent xmlns:mc="http://schemas.openxmlformats.org/markup-compatibility/2006">
              <mc:Choice xmlns:v="urn:schemas-microsoft-com:vml" Requires="v">
                <p:oleObj spid="_x0000_s70666" name="Equation" r:id="rId9" imgW="2743200" imgH="3352800" progId="Equation.DSMT4">
                  <p:embed/>
                </p:oleObj>
              </mc:Choice>
              <mc:Fallback>
                <p:oleObj name="Equation" r:id="rId9" imgW="2743200" imgH="3352800" progId="Equation.DSMT4">
                  <p:embed/>
                  <p:pic>
                    <p:nvPicPr>
                      <p:cNvPr id="0" name="图片 144087"/>
                      <p:cNvPicPr/>
                      <p:nvPr/>
                    </p:nvPicPr>
                    <p:blipFill>
                      <a:blip r:embed="rId10"/>
                      <a:stretch>
                        <a:fillRect/>
                      </a:stretch>
                    </p:blipFill>
                    <p:spPr>
                      <a:xfrm>
                        <a:off x="3131840" y="1065977"/>
                        <a:ext cx="235637" cy="2880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5591406" y="1038977"/>
          <a:ext cx="219859" cy="342000"/>
        </p:xfrm>
        <a:graphic>
          <a:graphicData uri="http://schemas.openxmlformats.org/presentationml/2006/ole">
            <mc:AlternateContent xmlns:mc="http://schemas.openxmlformats.org/markup-compatibility/2006">
              <mc:Choice xmlns:v="urn:schemas-microsoft-com:vml" Requires="v">
                <p:oleObj spid="_x0000_s70667" name="Equation" r:id="rId11" imgW="2743200" imgH="4267200" progId="Equation.DSMT4">
                  <p:embed/>
                </p:oleObj>
              </mc:Choice>
              <mc:Fallback>
                <p:oleObj name="Equation" r:id="rId11" imgW="2743200" imgH="4267200" progId="Equation.DSMT4">
                  <p:embed/>
                  <p:pic>
                    <p:nvPicPr>
                      <p:cNvPr id="0" name="图片 144088"/>
                      <p:cNvPicPr/>
                      <p:nvPr/>
                    </p:nvPicPr>
                    <p:blipFill>
                      <a:blip r:embed="rId12"/>
                      <a:stretch>
                        <a:fillRect/>
                      </a:stretch>
                    </p:blipFill>
                    <p:spPr>
                      <a:xfrm>
                        <a:off x="5591406" y="1038977"/>
                        <a:ext cx="219859" cy="34200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103946" y="1836005"/>
          <a:ext cx="1208269" cy="472801"/>
        </p:xfrm>
        <a:graphic>
          <a:graphicData uri="http://schemas.openxmlformats.org/presentationml/2006/ole">
            <mc:AlternateContent xmlns:mc="http://schemas.openxmlformats.org/markup-compatibility/2006">
              <mc:Choice xmlns:v="urn:schemas-microsoft-com:vml" Requires="v">
                <p:oleObj spid="_x0000_s70668" name="Equation" r:id="rId13" imgW="14020800" imgH="5486400" progId="Equation.DSMT4">
                  <p:embed/>
                </p:oleObj>
              </mc:Choice>
              <mc:Fallback>
                <p:oleObj name="Equation" r:id="rId13" imgW="14020800" imgH="5486400" progId="Equation.DSMT4">
                  <p:embed/>
                  <p:pic>
                    <p:nvPicPr>
                      <p:cNvPr id="0" name="图片 144089"/>
                      <p:cNvPicPr/>
                      <p:nvPr/>
                    </p:nvPicPr>
                    <p:blipFill>
                      <a:blip r:embed="rId14"/>
                      <a:stretch>
                        <a:fillRect/>
                      </a:stretch>
                    </p:blipFill>
                    <p:spPr>
                      <a:xfrm>
                        <a:off x="4103946" y="1836005"/>
                        <a:ext cx="1208269" cy="472801"/>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203799" y="2422508"/>
          <a:ext cx="1008561" cy="490651"/>
        </p:xfrm>
        <a:graphic>
          <a:graphicData uri="http://schemas.openxmlformats.org/presentationml/2006/ole">
            <mc:AlternateContent xmlns:mc="http://schemas.openxmlformats.org/markup-compatibility/2006">
              <mc:Choice xmlns:v="urn:schemas-microsoft-com:vml" Requires="v">
                <p:oleObj spid="_x0000_s70669" name="Equation" r:id="rId15" imgW="11277600" imgH="5486400" progId="Equation.DSMT4">
                  <p:embed/>
                </p:oleObj>
              </mc:Choice>
              <mc:Fallback>
                <p:oleObj name="Equation" r:id="rId15" imgW="11277600" imgH="5486400" progId="Equation.DSMT4">
                  <p:embed/>
                  <p:pic>
                    <p:nvPicPr>
                      <p:cNvPr id="0" name="图片 144090"/>
                      <p:cNvPicPr/>
                      <p:nvPr/>
                    </p:nvPicPr>
                    <p:blipFill>
                      <a:blip r:embed="rId16"/>
                      <a:stretch>
                        <a:fillRect/>
                      </a:stretch>
                    </p:blipFill>
                    <p:spPr>
                      <a:xfrm>
                        <a:off x="4203799" y="2422508"/>
                        <a:ext cx="1008561" cy="490651"/>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3367477" y="3216426"/>
          <a:ext cx="2920196" cy="1901523"/>
        </p:xfrm>
        <a:graphic>
          <a:graphicData uri="http://schemas.openxmlformats.org/presentationml/2006/ole">
            <mc:AlternateContent xmlns:mc="http://schemas.openxmlformats.org/markup-compatibility/2006">
              <mc:Choice xmlns:v="urn:schemas-microsoft-com:vml" Requires="v">
                <p:oleObj spid="_x0000_s70670" name="Equation" r:id="rId17" imgW="52425600" imgH="34137600" progId="Equation.DSMT4">
                  <p:embed/>
                </p:oleObj>
              </mc:Choice>
              <mc:Fallback>
                <p:oleObj name="Equation" r:id="rId17" imgW="52425600" imgH="34137600" progId="Equation.DSMT4">
                  <p:embed/>
                  <p:pic>
                    <p:nvPicPr>
                      <p:cNvPr id="0" name="图片 144091"/>
                      <p:cNvPicPr/>
                      <p:nvPr/>
                    </p:nvPicPr>
                    <p:blipFill>
                      <a:blip r:embed="rId18"/>
                      <a:stretch>
                        <a:fillRect/>
                      </a:stretch>
                    </p:blipFill>
                    <p:spPr>
                      <a:xfrm>
                        <a:off x="3367477" y="3216426"/>
                        <a:ext cx="2920196" cy="1901523"/>
                      </a:xfrm>
                      <a:prstGeom prst="rect">
                        <a:avLst/>
                      </a:prstGeom>
                    </p:spPr>
                  </p:pic>
                </p:oleObj>
              </mc:Fallback>
            </mc:AlternateContent>
          </a:graphicData>
        </a:graphic>
      </p:graphicFrame>
      <p:sp>
        <p:nvSpPr>
          <p:cNvPr id="19" name="矩形 18"/>
          <p:cNvSpPr/>
          <p:nvPr/>
        </p:nvSpPr>
        <p:spPr>
          <a:xfrm>
            <a:off x="107504" y="2105021"/>
            <a:ext cx="8853860"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它对时间的一阶导数为</a:t>
            </a:r>
          </a:p>
        </p:txBody>
      </p:sp>
      <p:sp>
        <p:nvSpPr>
          <p:cNvPr id="20" name="矩形 19"/>
          <p:cNvSpPr/>
          <p:nvPr/>
        </p:nvSpPr>
        <p:spPr>
          <a:xfrm>
            <a:off x="107504" y="2804444"/>
            <a:ext cx="8853860"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代入继电器非线性元件的数学模型中得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1.3.1 </a:t>
            </a:r>
            <a:r>
              <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典型的本质非线性系统的状态方程及输出程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35375" y="559304"/>
            <a:ext cx="8853860" cy="1988237"/>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1.15 </a:t>
            </a:r>
            <a:r>
              <a:rPr lang="zh-CN" altLang="en-US" sz="2800" dirty="0">
                <a:solidFill>
                  <a:sysClr val="windowText" lastClr="000000"/>
                </a:solidFill>
                <a:latin typeface="宋体" panose="02010600030101010101" pitchFamily="2" charset="-122"/>
              </a:rPr>
              <a:t>设含有死区非线性特性的控制系统方框图如图</a:t>
            </a:r>
            <a:r>
              <a:rPr lang="en-US" altLang="zh-CN" sz="2800" dirty="0">
                <a:solidFill>
                  <a:sysClr val="windowText" lastClr="000000"/>
                </a:solidFill>
                <a:latin typeface="宋体" panose="02010600030101010101" pitchFamily="2" charset="-122"/>
              </a:rPr>
              <a:t>1.12a</a:t>
            </a:r>
            <a:r>
              <a:rPr lang="zh-CN" altLang="en-US" sz="2800" dirty="0">
                <a:solidFill>
                  <a:sysClr val="windowText" lastClr="000000"/>
                </a:solidFill>
                <a:latin typeface="宋体" panose="02010600030101010101" pitchFamily="2" charset="-122"/>
              </a:rPr>
              <a:t>所示，其特性曲线如图</a:t>
            </a:r>
            <a:r>
              <a:rPr lang="en-US" altLang="zh-CN" sz="2800" dirty="0">
                <a:solidFill>
                  <a:sysClr val="windowText" lastClr="000000"/>
                </a:solidFill>
                <a:latin typeface="宋体" panose="02010600030101010101" pitchFamily="2" charset="-122"/>
              </a:rPr>
              <a:t>1.12b</a:t>
            </a:r>
            <a:r>
              <a:rPr lang="zh-CN" altLang="en-US" sz="2800" dirty="0">
                <a:solidFill>
                  <a:sysClr val="windowText" lastClr="000000"/>
                </a:solidFill>
                <a:latin typeface="宋体" panose="02010600030101010101" pitchFamily="2" charset="-122"/>
              </a:rPr>
              <a:t>所示。死区非线性特性的数学表达式为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71685"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71686"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pic>
        <p:nvPicPr>
          <p:cNvPr id="7" name="图片 6"/>
          <p:cNvPicPr>
            <a:picLocks noChangeAspect="1"/>
          </p:cNvPicPr>
          <p:nvPr/>
        </p:nvPicPr>
        <p:blipFill>
          <a:blip r:embed="rId9"/>
          <a:stretch>
            <a:fillRect/>
          </a:stretch>
        </p:blipFill>
        <p:spPr>
          <a:xfrm>
            <a:off x="4414312" y="1486616"/>
            <a:ext cx="4602306" cy="1746487"/>
          </a:xfrm>
          <a:prstGeom prst="rect">
            <a:avLst/>
          </a:prstGeom>
        </p:spPr>
      </p:pic>
      <p:graphicFrame>
        <p:nvGraphicFramePr>
          <p:cNvPr id="8" name="对象 7"/>
          <p:cNvGraphicFramePr>
            <a:graphicFrameLocks noChangeAspect="1"/>
          </p:cNvGraphicFramePr>
          <p:nvPr/>
        </p:nvGraphicFramePr>
        <p:xfrm>
          <a:off x="938074" y="1988274"/>
          <a:ext cx="2573539" cy="1218011"/>
        </p:xfrm>
        <a:graphic>
          <a:graphicData uri="http://schemas.openxmlformats.org/presentationml/2006/ole">
            <mc:AlternateContent xmlns:mc="http://schemas.openxmlformats.org/markup-compatibility/2006">
              <mc:Choice xmlns:v="urn:schemas-microsoft-com:vml" Requires="v">
                <p:oleObj spid="_x0000_s71687" name="Equation" r:id="rId10" imgW="39928800" imgH="18897600" progId="Equation.DSMT4">
                  <p:embed/>
                </p:oleObj>
              </mc:Choice>
              <mc:Fallback>
                <p:oleObj name="Equation" r:id="rId10" imgW="39928800" imgH="18897600" progId="Equation.DSMT4">
                  <p:embed/>
                  <p:pic>
                    <p:nvPicPr>
                      <p:cNvPr id="0" name="图片 102367"/>
                      <p:cNvPicPr/>
                      <p:nvPr/>
                    </p:nvPicPr>
                    <p:blipFill>
                      <a:blip r:embed="rId11"/>
                      <a:stretch>
                        <a:fillRect/>
                      </a:stretch>
                    </p:blipFill>
                    <p:spPr>
                      <a:xfrm>
                        <a:off x="938074" y="1988274"/>
                        <a:ext cx="2573539" cy="1218011"/>
                      </a:xfrm>
                      <a:prstGeom prst="rect">
                        <a:avLst/>
                      </a:prstGeom>
                    </p:spPr>
                  </p:pic>
                </p:oleObj>
              </mc:Fallback>
            </mc:AlternateContent>
          </a:graphicData>
        </a:graphic>
      </p:graphicFrame>
      <p:sp>
        <p:nvSpPr>
          <p:cNvPr id="18" name="矩形 17"/>
          <p:cNvSpPr/>
          <p:nvPr/>
        </p:nvSpPr>
        <p:spPr>
          <a:xfrm>
            <a:off x="186282" y="3206285"/>
            <a:ext cx="8853860" cy="104028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试列写其状态方程及输出方程。</a:t>
            </a:r>
          </a:p>
          <a:p>
            <a:pPr lvl="0">
              <a:lnSpc>
                <a:spcPct val="110000"/>
              </a:lnSpc>
            </a:pPr>
            <a:r>
              <a:rPr lang="zh-CN" altLang="en-US" sz="2800" b="1" dirty="0">
                <a:solidFill>
                  <a:sysClr val="windowText" lastClr="000000"/>
                </a:solidFill>
                <a:latin typeface="宋体" panose="02010600030101010101" pitchFamily="2" charset="-122"/>
              </a:rPr>
              <a:t>    解</a:t>
            </a:r>
            <a:r>
              <a:rPr lang="zh-CN" altLang="en-US" sz="2800" dirty="0">
                <a:solidFill>
                  <a:sysClr val="windowText" lastClr="000000"/>
                </a:solidFill>
                <a:latin typeface="宋体" panose="02010600030101010101" pitchFamily="2" charset="-122"/>
              </a:rPr>
              <a:t> 根据系统方框图，可得线性部分各传递函数为</a:t>
            </a:r>
            <a:endParaRPr lang="en-US" altLang="zh-CN" sz="2800" dirty="0">
              <a:solidFill>
                <a:sysClr val="windowText" lastClr="000000"/>
              </a:solidFill>
              <a:latin typeface="宋体" panose="02010600030101010101" pitchFamily="2" charset="-122"/>
            </a:endParaRPr>
          </a:p>
        </p:txBody>
      </p:sp>
      <p:graphicFrame>
        <p:nvGraphicFramePr>
          <p:cNvPr id="12" name="对象 11"/>
          <p:cNvGraphicFramePr>
            <a:graphicFrameLocks noChangeAspect="1"/>
          </p:cNvGraphicFramePr>
          <p:nvPr/>
        </p:nvGraphicFramePr>
        <p:xfrm>
          <a:off x="2200583" y="4191042"/>
          <a:ext cx="5067291" cy="811644"/>
        </p:xfrm>
        <a:graphic>
          <a:graphicData uri="http://schemas.openxmlformats.org/presentationml/2006/ole">
            <mc:AlternateContent xmlns:mc="http://schemas.openxmlformats.org/markup-compatibility/2006">
              <mc:Choice xmlns:v="urn:schemas-microsoft-com:vml" Requires="v">
                <p:oleObj spid="_x0000_s71688" name="Equation" r:id="rId12" imgW="70408800" imgH="11277600" progId="Equation.DSMT4">
                  <p:embed/>
                </p:oleObj>
              </mc:Choice>
              <mc:Fallback>
                <p:oleObj name="Equation" r:id="rId12" imgW="70408800" imgH="11277600" progId="Equation.DSMT4">
                  <p:embed/>
                  <p:pic>
                    <p:nvPicPr>
                      <p:cNvPr id="0" name="图片 102368"/>
                      <p:cNvPicPr/>
                      <p:nvPr/>
                    </p:nvPicPr>
                    <p:blipFill>
                      <a:blip r:embed="rId13"/>
                      <a:stretch>
                        <a:fillRect/>
                      </a:stretch>
                    </p:blipFill>
                    <p:spPr>
                      <a:xfrm>
                        <a:off x="2200583" y="4191042"/>
                        <a:ext cx="5067291" cy="811644"/>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1.3.1 </a:t>
            </a:r>
            <a:r>
              <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典型的本质非线性系统的状态方程及输出程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7504" y="563279"/>
            <a:ext cx="8853860" cy="1514261"/>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其微分方程分别可写成</a:t>
            </a:r>
            <a:endParaRPr lang="en-US" altLang="zh-CN" sz="2800" dirty="0">
              <a:solidFill>
                <a:sysClr val="windowText" lastClr="000000"/>
              </a:solidFill>
              <a:latin typeface="宋体" panose="02010600030101010101" pitchFamily="2" charset="-122"/>
            </a:endParaRPr>
          </a:p>
          <a:p>
            <a:pPr lvl="0">
              <a:lnSpc>
                <a:spcPct val="110000"/>
              </a:lnSpc>
            </a:pPr>
            <a:endParaRPr lang="zh-CN" altLang="en-US"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选择状态变量</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，则系统状态方程为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72712"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72713"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195736" y="1054330"/>
          <a:ext cx="4127527" cy="448645"/>
        </p:xfrm>
        <a:graphic>
          <a:graphicData uri="http://schemas.openxmlformats.org/presentationml/2006/ole">
            <mc:AlternateContent xmlns:mc="http://schemas.openxmlformats.org/markup-compatibility/2006">
              <mc:Choice xmlns:v="urn:schemas-microsoft-com:vml" Requires="v">
                <p:oleObj spid="_x0000_s72714" name="Equation" r:id="rId9" imgW="56083200" imgH="6096000" progId="Equation.DSMT4">
                  <p:embed/>
                </p:oleObj>
              </mc:Choice>
              <mc:Fallback>
                <p:oleObj name="Equation" r:id="rId9" imgW="56083200" imgH="6096000" progId="Equation.DSMT4">
                  <p:embed/>
                  <p:pic>
                    <p:nvPicPr>
                      <p:cNvPr id="0" name="图片 146116"/>
                      <p:cNvPicPr/>
                      <p:nvPr/>
                    </p:nvPicPr>
                    <p:blipFill>
                      <a:blip r:embed="rId10"/>
                      <a:stretch>
                        <a:fillRect/>
                      </a:stretch>
                    </p:blipFill>
                    <p:spPr>
                      <a:xfrm>
                        <a:off x="2195736" y="1054330"/>
                        <a:ext cx="4127527" cy="448645"/>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2348486" y="1553003"/>
          <a:ext cx="3239514" cy="402147"/>
        </p:xfrm>
        <a:graphic>
          <a:graphicData uri="http://schemas.openxmlformats.org/presentationml/2006/ole">
            <mc:AlternateContent xmlns:mc="http://schemas.openxmlformats.org/markup-compatibility/2006">
              <mc:Choice xmlns:v="urn:schemas-microsoft-com:vml" Requires="v">
                <p:oleObj spid="_x0000_s72715" name="Equation" r:id="rId11" imgW="44196000" imgH="5486400" progId="Equation.DSMT4">
                  <p:embed/>
                </p:oleObj>
              </mc:Choice>
              <mc:Fallback>
                <p:oleObj name="Equation" r:id="rId11" imgW="44196000" imgH="5486400" progId="Equation.DSMT4">
                  <p:embed/>
                  <p:pic>
                    <p:nvPicPr>
                      <p:cNvPr id="0" name="图片 146117"/>
                      <p:cNvPicPr/>
                      <p:nvPr/>
                    </p:nvPicPr>
                    <p:blipFill>
                      <a:blip r:embed="rId12"/>
                      <a:stretch>
                        <a:fillRect/>
                      </a:stretch>
                    </p:blipFill>
                    <p:spPr>
                      <a:xfrm>
                        <a:off x="2348486" y="1553003"/>
                        <a:ext cx="3239514" cy="402147"/>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202307" y="1955712"/>
          <a:ext cx="2110978" cy="1670226"/>
        </p:xfrm>
        <a:graphic>
          <a:graphicData uri="http://schemas.openxmlformats.org/presentationml/2006/ole">
            <mc:AlternateContent xmlns:mc="http://schemas.openxmlformats.org/markup-compatibility/2006">
              <mc:Choice xmlns:v="urn:schemas-microsoft-com:vml" Requires="v">
                <p:oleObj spid="_x0000_s72716" name="Equation" r:id="rId13" imgW="27736800" imgH="21945600" progId="Equation.DSMT4">
                  <p:embed/>
                </p:oleObj>
              </mc:Choice>
              <mc:Fallback>
                <p:oleObj name="Equation" r:id="rId13" imgW="27736800" imgH="21945600" progId="Equation.DSMT4">
                  <p:embed/>
                  <p:pic>
                    <p:nvPicPr>
                      <p:cNvPr id="0" name="图片 146118"/>
                      <p:cNvPicPr/>
                      <p:nvPr/>
                    </p:nvPicPr>
                    <p:blipFill>
                      <a:blip r:embed="rId14"/>
                      <a:stretch>
                        <a:fillRect/>
                      </a:stretch>
                    </p:blipFill>
                    <p:spPr>
                      <a:xfrm>
                        <a:off x="3202307" y="1955712"/>
                        <a:ext cx="2110978" cy="1670226"/>
                      </a:xfrm>
                      <a:prstGeom prst="rect">
                        <a:avLst/>
                      </a:prstGeom>
                    </p:spPr>
                  </p:pic>
                </p:oleObj>
              </mc:Fallback>
            </mc:AlternateContent>
          </a:graphicData>
        </a:graphic>
      </p:graphicFrame>
      <p:sp>
        <p:nvSpPr>
          <p:cNvPr id="21" name="矩形 20"/>
          <p:cNvSpPr/>
          <p:nvPr/>
        </p:nvSpPr>
        <p:spPr>
          <a:xfrm>
            <a:off x="182631" y="3507854"/>
            <a:ext cx="8853860"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其状态反馈方程为</a:t>
            </a:r>
            <a:endParaRPr lang="en-US" altLang="zh-CN" sz="2800" dirty="0">
              <a:solidFill>
                <a:sysClr val="windowText" lastClr="000000"/>
              </a:solidFill>
              <a:latin typeface="宋体" panose="02010600030101010101" pitchFamily="2" charset="-122"/>
            </a:endParaRPr>
          </a:p>
        </p:txBody>
      </p:sp>
      <p:graphicFrame>
        <p:nvGraphicFramePr>
          <p:cNvPr id="13" name="对象 12"/>
          <p:cNvGraphicFramePr>
            <a:graphicFrameLocks noChangeAspect="1"/>
          </p:cNvGraphicFramePr>
          <p:nvPr/>
        </p:nvGraphicFramePr>
        <p:xfrm>
          <a:off x="3347864" y="3960766"/>
          <a:ext cx="1132554" cy="392038"/>
        </p:xfrm>
        <a:graphic>
          <a:graphicData uri="http://schemas.openxmlformats.org/presentationml/2006/ole">
            <mc:AlternateContent xmlns:mc="http://schemas.openxmlformats.org/markup-compatibility/2006">
              <mc:Choice xmlns:v="urn:schemas-microsoft-com:vml" Requires="v">
                <p:oleObj spid="_x0000_s72717" name="Equation" r:id="rId15" imgW="15849600" imgH="5486400" progId="Equation.DSMT4">
                  <p:embed/>
                </p:oleObj>
              </mc:Choice>
              <mc:Fallback>
                <p:oleObj name="Equation" r:id="rId15" imgW="15849600" imgH="5486400" progId="Equation.DSMT4">
                  <p:embed/>
                  <p:pic>
                    <p:nvPicPr>
                      <p:cNvPr id="0" name="图片 146119"/>
                      <p:cNvPicPr/>
                      <p:nvPr/>
                    </p:nvPicPr>
                    <p:blipFill>
                      <a:blip r:embed="rId16"/>
                      <a:stretch>
                        <a:fillRect/>
                      </a:stretch>
                    </p:blipFill>
                    <p:spPr>
                      <a:xfrm>
                        <a:off x="3347864" y="3960766"/>
                        <a:ext cx="1132554" cy="392038"/>
                      </a:xfrm>
                      <a:prstGeom prst="rect">
                        <a:avLst/>
                      </a:prstGeom>
                    </p:spPr>
                  </p:pic>
                </p:oleObj>
              </mc:Fallback>
            </mc:AlternateContent>
          </a:graphicData>
        </a:graphic>
      </p:graphicFrame>
      <p:sp>
        <p:nvSpPr>
          <p:cNvPr id="22" name="矩形 21"/>
          <p:cNvSpPr/>
          <p:nvPr/>
        </p:nvSpPr>
        <p:spPr>
          <a:xfrm>
            <a:off x="150764" y="4270616"/>
            <a:ext cx="8853860"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状态传递方程为</a:t>
            </a:r>
            <a:endParaRPr lang="en-US" altLang="zh-CN" sz="2800" dirty="0">
              <a:solidFill>
                <a:sysClr val="windowText" lastClr="000000"/>
              </a:solidFill>
              <a:latin typeface="宋体" panose="02010600030101010101" pitchFamily="2" charset="-122"/>
            </a:endParaRPr>
          </a:p>
        </p:txBody>
      </p:sp>
      <p:graphicFrame>
        <p:nvGraphicFramePr>
          <p:cNvPr id="15" name="对象 14"/>
          <p:cNvGraphicFramePr>
            <a:graphicFrameLocks noChangeAspect="1"/>
          </p:cNvGraphicFramePr>
          <p:nvPr/>
        </p:nvGraphicFramePr>
        <p:xfrm>
          <a:off x="3301837" y="4667484"/>
          <a:ext cx="1332811" cy="389591"/>
        </p:xfrm>
        <a:graphic>
          <a:graphicData uri="http://schemas.openxmlformats.org/presentationml/2006/ole">
            <mc:AlternateContent xmlns:mc="http://schemas.openxmlformats.org/markup-compatibility/2006">
              <mc:Choice xmlns:v="urn:schemas-microsoft-com:vml" Requires="v">
                <p:oleObj spid="_x0000_s72718" name="Equation" r:id="rId17" imgW="19812000" imgH="5791200" progId="Equation.DSMT4">
                  <p:embed/>
                </p:oleObj>
              </mc:Choice>
              <mc:Fallback>
                <p:oleObj name="Equation" r:id="rId17" imgW="19812000" imgH="5791200" progId="Equation.DSMT4">
                  <p:embed/>
                  <p:pic>
                    <p:nvPicPr>
                      <p:cNvPr id="0" name="图片 146120"/>
                      <p:cNvPicPr/>
                      <p:nvPr/>
                    </p:nvPicPr>
                    <p:blipFill>
                      <a:blip r:embed="rId18"/>
                      <a:stretch>
                        <a:fillRect/>
                      </a:stretch>
                    </p:blipFill>
                    <p:spPr>
                      <a:xfrm>
                        <a:off x="3301837" y="4667484"/>
                        <a:ext cx="1332811" cy="389591"/>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5" b="1" dirty="0">
                <a:solidFill>
                  <a:srgbClr val="112F70"/>
                </a:solidFill>
                <a:latin typeface="微软雅黑" panose="020B0503020204020204" pitchFamily="34" charset="-122"/>
                <a:ea typeface="微软雅黑" panose="020B0503020204020204" pitchFamily="34" charset="-122"/>
                <a:sym typeface="+mn-ea"/>
              </a:rPr>
              <a:t>1.1</a:t>
            </a:r>
            <a:r>
              <a:rPr lang="zh-CN" altLang="en-US" sz="1765" b="1" dirty="0">
                <a:solidFill>
                  <a:srgbClr val="112F70"/>
                </a:solidFill>
                <a:latin typeface="微软雅黑" panose="020B0503020204020204" pitchFamily="34" charset="-122"/>
                <a:ea typeface="微软雅黑" panose="020B0503020204020204" pitchFamily="34" charset="-122"/>
                <a:sym typeface="+mn-ea"/>
              </a:rPr>
              <a:t>状态空间描述的基本概念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14928" y="765233"/>
            <a:ext cx="8849560" cy="3408045"/>
          </a:xfrm>
          <a:prstGeom prst="rect">
            <a:avLst/>
          </a:prstGeom>
          <a:noFill/>
        </p:spPr>
        <p:txBody>
          <a:bodyPr wrap="square">
            <a:spAutoFit/>
          </a:bodyPr>
          <a:lstStyle/>
          <a:p>
            <a:pPr>
              <a:lnSpc>
                <a:spcPct val="110000"/>
              </a:lnSpc>
            </a:pPr>
            <a:r>
              <a:rPr lang="zh-CN" altLang="en-US" dirty="0"/>
              <a:t>             </a:t>
            </a:r>
            <a:r>
              <a:rPr lang="zh-CN" altLang="en-US" sz="2800" dirty="0">
                <a:solidFill>
                  <a:sysClr val="windowText" lastClr="000000"/>
                </a:solidFill>
                <a:latin typeface="宋体" panose="02010600030101010101" pitchFamily="2" charset="-122"/>
              </a:rPr>
              <a:t>系统状态变量的</a:t>
            </a:r>
            <a:r>
              <a:rPr lang="zh-CN" altLang="en-US" sz="2800" dirty="0">
                <a:solidFill>
                  <a:srgbClr val="0000FF"/>
                </a:solidFill>
                <a:latin typeface="宋体" panose="02010600030101010101" pitchFamily="2" charset="-122"/>
              </a:rPr>
              <a:t>选择思路</a:t>
            </a:r>
            <a:r>
              <a:rPr lang="zh-CN" altLang="en-US" sz="2800" dirty="0">
                <a:solidFill>
                  <a:sysClr val="windowText" lastClr="000000"/>
                </a:solidFill>
                <a:latin typeface="宋体" panose="02010600030101010101" pitchFamily="2" charset="-122"/>
              </a:rPr>
              <a:t>是：系统状态应具备在已知初始状态和输入函数的条件下，可以完全确定系统未来的所有运动状态。</a:t>
            </a:r>
            <a:endParaRPr lang="en-US" altLang="zh-CN" sz="2800" dirty="0">
              <a:solidFill>
                <a:sysClr val="windowText" lastClr="000000"/>
              </a:solidFill>
              <a:latin typeface="宋体" panose="02010600030101010101" pitchFamily="2" charset="-122"/>
            </a:endParaRPr>
          </a:p>
          <a:p>
            <a:pPr>
              <a:lnSpc>
                <a:spcPct val="110000"/>
              </a:lnSpc>
            </a:pP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系统状态变量的</a:t>
            </a:r>
            <a:r>
              <a:rPr lang="zh-CN" altLang="en-US" sz="2800" dirty="0">
                <a:solidFill>
                  <a:srgbClr val="0000FF"/>
                </a:solidFill>
                <a:latin typeface="宋体" panose="02010600030101010101" pitchFamily="2" charset="-122"/>
              </a:rPr>
              <a:t>选择原则</a:t>
            </a:r>
            <a:r>
              <a:rPr lang="zh-CN" altLang="en-US" sz="2800" dirty="0">
                <a:solidFill>
                  <a:sysClr val="windowText" lastClr="000000"/>
                </a:solidFill>
                <a:latin typeface="宋体" panose="02010600030101010101" pitchFamily="2" charset="-122"/>
              </a:rPr>
              <a:t>是：在系统状态方程中，任何一个状态变量均不包含输入函数的导数项。</a:t>
            </a:r>
          </a:p>
          <a:p>
            <a:pPr>
              <a:lnSpc>
                <a:spcPct val="110000"/>
              </a:lnSpc>
            </a:pPr>
            <a:endParaRPr lang="en-US" altLang="zh-CN" sz="2800" dirty="0">
              <a:solidFill>
                <a:sysClr val="windowText" lastClr="000000"/>
              </a:solidFill>
              <a:latin typeface="宋体" panose="02010600030101010101" pitchFamily="2" charset="-122"/>
              <a:ea typeface="宋体" panose="02010600030101010101" pitchFamily="2" charset="-122"/>
            </a:endParaRPr>
          </a:p>
          <a:p>
            <a:pPr>
              <a:lnSpc>
                <a:spcPct val="110000"/>
              </a:lnSpc>
            </a:pPr>
            <a:endParaRPr lang="en-US" altLang="zh-CN" sz="2800"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1.3.1 </a:t>
            </a:r>
            <a:r>
              <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典型的本质非线性系统的状态方程及输出程</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22610" y="762005"/>
            <a:ext cx="8853860" cy="1514261"/>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式中，</a:t>
            </a:r>
            <a:r>
              <a:rPr lang="en-US" altLang="zh-CN" sz="2800" i="1" dirty="0">
                <a:solidFill>
                  <a:sysClr val="windowText" lastClr="000000"/>
                </a:solidFill>
                <a:latin typeface="Times New Roman" panose="02020603050405020304" pitchFamily="18" charset="0"/>
                <a:cs typeface="Times New Roman" panose="02020603050405020304" pitchFamily="18" charset="0"/>
              </a:rPr>
              <a:t>x </a:t>
            </a:r>
            <a:r>
              <a:rPr lang="zh-CN" altLang="en-US" sz="2800" dirty="0">
                <a:solidFill>
                  <a:sysClr val="windowText" lastClr="000000"/>
                </a:solidFill>
                <a:latin typeface="宋体" panose="02010600030101010101" pitchFamily="2" charset="-122"/>
              </a:rPr>
              <a:t>为死区非线性的输出，该值由 </a:t>
            </a:r>
            <a:r>
              <a:rPr lang="en-US" altLang="zh-CN" sz="2800" dirty="0">
                <a:solidFill>
                  <a:sysClr val="windowText" lastClr="000000"/>
                </a:solidFill>
                <a:latin typeface="宋体" panose="02010600030101010101" pitchFamily="2" charset="-122"/>
              </a:rPr>
              <a:t>y</a:t>
            </a:r>
            <a:r>
              <a:rPr lang="en-US" altLang="zh-CN" sz="2800" baseline="-25000" dirty="0">
                <a:solidFill>
                  <a:sysClr val="windowText" lastClr="000000"/>
                </a:solidFill>
                <a:latin typeface="宋体" panose="02010600030101010101" pitchFamily="2" charset="-122"/>
              </a:rPr>
              <a:t>2 </a:t>
            </a:r>
            <a:r>
              <a:rPr lang="zh-CN" altLang="en-US" sz="2800" dirty="0">
                <a:solidFill>
                  <a:sysClr val="windowText" lastClr="000000"/>
                </a:solidFill>
                <a:latin typeface="宋体" panose="02010600030101010101" pitchFamily="2" charset="-122"/>
              </a:rPr>
              <a:t>的大小决定，即由状态变量 </a:t>
            </a:r>
            <a:r>
              <a:rPr lang="en-US" altLang="zh-CN" sz="2800" i="1" dirty="0">
                <a:solidFill>
                  <a:sysClr val="windowText" lastClr="000000"/>
                </a:solidFill>
                <a:latin typeface="Times New Roman" panose="02020603050405020304" pitchFamily="18" charset="0"/>
                <a:cs typeface="Times New Roman" panose="02020603050405020304" pitchFamily="18" charset="0"/>
              </a:rPr>
              <a:t>x</a:t>
            </a:r>
            <a:r>
              <a:rPr lang="en-US" altLang="zh-CN" sz="2800" baseline="-25000" dirty="0">
                <a:solidFill>
                  <a:sysClr val="windowText" lastClr="000000"/>
                </a:solidFill>
                <a:latin typeface="宋体" panose="02010600030101010101" pitchFamily="2" charset="-122"/>
              </a:rPr>
              <a:t>2 </a:t>
            </a:r>
            <a:r>
              <a:rPr lang="zh-CN" altLang="en-US" sz="2800" dirty="0">
                <a:solidFill>
                  <a:sysClr val="windowText" lastClr="000000"/>
                </a:solidFill>
                <a:latin typeface="宋体" panose="02010600030101010101" pitchFamily="2" charset="-122"/>
              </a:rPr>
              <a:t>的大小决定。根据死区特性的数学表达式可得</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73732"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73733"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137551" y="2112194"/>
          <a:ext cx="2823978" cy="1357261"/>
        </p:xfrm>
        <a:graphic>
          <a:graphicData uri="http://schemas.openxmlformats.org/presentationml/2006/ole">
            <mc:AlternateContent xmlns:mc="http://schemas.openxmlformats.org/markup-compatibility/2006">
              <mc:Choice xmlns:v="urn:schemas-microsoft-com:vml" Requires="v">
                <p:oleObj spid="_x0000_s73734" name="Equation" r:id="rId9" imgW="39319200" imgH="18897600" progId="Equation.DSMT4">
                  <p:embed/>
                </p:oleObj>
              </mc:Choice>
              <mc:Fallback>
                <p:oleObj name="Equation" r:id="rId9" imgW="39319200" imgH="18897600" progId="Equation.DSMT4">
                  <p:embed/>
                  <p:pic>
                    <p:nvPicPr>
                      <p:cNvPr id="0" name="图片 104153"/>
                      <p:cNvPicPr/>
                      <p:nvPr/>
                    </p:nvPicPr>
                    <p:blipFill>
                      <a:blip r:embed="rId10"/>
                      <a:stretch>
                        <a:fillRect/>
                      </a:stretch>
                    </p:blipFill>
                    <p:spPr>
                      <a:xfrm>
                        <a:off x="3137551" y="2112194"/>
                        <a:ext cx="2823978" cy="1357261"/>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1.3.2 </a:t>
            </a:r>
            <a:r>
              <a:rPr lang="zh-CN" altLang="en-US" sz="1765" b="1" dirty="0">
                <a:solidFill>
                  <a:srgbClr val="112F70"/>
                </a:solidFill>
                <a:latin typeface="微软雅黑" panose="020B0503020204020204" pitchFamily="34" charset="-122"/>
                <a:ea typeface="微软雅黑" panose="020B0503020204020204" pitchFamily="34" charset="-122"/>
                <a:sym typeface="+mn-ea"/>
              </a:rPr>
              <a:t>本征非线性控制系统的状态方程及输出方程</a:t>
            </a:r>
            <a:endPar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92575" y="514016"/>
            <a:ext cx="8959661" cy="2936188"/>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本征非线性系统状态方程的列写方法是根据不同</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的系统，选择相应的状态变量，用</a:t>
            </a:r>
            <a:r>
              <a:rPr lang="zh-CN" altLang="en-US" sz="2800" dirty="0">
                <a:solidFill>
                  <a:srgbClr val="0000FF"/>
                </a:solidFill>
                <a:latin typeface="宋体" panose="02010600030101010101" pitchFamily="2" charset="-122"/>
              </a:rPr>
              <a:t>变量代换</a:t>
            </a:r>
            <a:r>
              <a:rPr lang="zh-CN" altLang="en-US" sz="2800" dirty="0">
                <a:solidFill>
                  <a:sysClr val="windowText" lastClr="000000"/>
                </a:solidFill>
                <a:latin typeface="宋体" panose="02010600030101010101" pitchFamily="2" charset="-122"/>
              </a:rPr>
              <a:t>的方式列写其状态方程及输出方程。下面根据具体实例加以介绍。</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1.16 </a:t>
            </a:r>
            <a:r>
              <a:rPr lang="zh-CN" altLang="en-US" sz="2800" dirty="0">
                <a:solidFill>
                  <a:sysClr val="windowText" lastClr="000000"/>
                </a:solidFill>
                <a:latin typeface="宋体" panose="02010600030101010101" pitchFamily="2" charset="-122"/>
              </a:rPr>
              <a:t>设火箭在地球附近绕轨道运行，当向东运动，扫过一个经度角</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，离地球的中心距离为 </a:t>
            </a:r>
            <a:r>
              <a:rPr lang="en-US" altLang="zh-CN" sz="2800" i="1" dirty="0">
                <a:solidFill>
                  <a:sysClr val="windowText" lastClr="000000"/>
                </a:solidFill>
                <a:latin typeface="Times New Roman" panose="02020603050405020304" pitchFamily="18" charset="0"/>
                <a:cs typeface="Times New Roman" panose="02020603050405020304" pitchFamily="18" charset="0"/>
              </a:rPr>
              <a:t>r</a:t>
            </a:r>
            <a:r>
              <a:rPr lang="en-US" altLang="zh-CN" sz="2800" dirty="0">
                <a:solidFill>
                  <a:sysClr val="windowText" lastClr="000000"/>
                </a:solidFill>
                <a:latin typeface="Times New Roman" panose="02020603050405020304" pitchFamily="18" charset="0"/>
                <a:cs typeface="Times New Roman" panose="02020603050405020304" pitchFamily="18" charset="0"/>
              </a:rPr>
              <a:t> </a:t>
            </a:r>
            <a:r>
              <a:rPr lang="zh-CN" altLang="en-US" sz="2800" dirty="0">
                <a:solidFill>
                  <a:sysClr val="windowText" lastClr="000000"/>
                </a:solidFill>
                <a:latin typeface="宋体" panose="02010600030101010101" pitchFamily="2" charset="-122"/>
              </a:rPr>
              <a:t>时，服从下述微分方程</a:t>
            </a: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74758"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74759"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2736106" y="2495023"/>
          <a:ext cx="215404" cy="301566"/>
        </p:xfrm>
        <a:graphic>
          <a:graphicData uri="http://schemas.openxmlformats.org/presentationml/2006/ole">
            <mc:AlternateContent xmlns:mc="http://schemas.openxmlformats.org/markup-compatibility/2006">
              <mc:Choice xmlns:v="urn:schemas-microsoft-com:vml" Requires="v">
                <p:oleObj spid="_x0000_s74760" name="Equation" r:id="rId9" imgW="3048000" imgH="4267200" progId="Equation.DSMT4">
                  <p:embed/>
                </p:oleObj>
              </mc:Choice>
              <mc:Fallback>
                <p:oleObj name="Equation" r:id="rId9" imgW="3048000" imgH="4267200" progId="Equation.DSMT4">
                  <p:embed/>
                  <p:pic>
                    <p:nvPicPr>
                      <p:cNvPr id="0" name="图片 182442"/>
                      <p:cNvPicPr/>
                      <p:nvPr/>
                    </p:nvPicPr>
                    <p:blipFill>
                      <a:blip r:embed="rId10"/>
                      <a:stretch>
                        <a:fillRect/>
                      </a:stretch>
                    </p:blipFill>
                    <p:spPr>
                      <a:xfrm>
                        <a:off x="2736106" y="2495023"/>
                        <a:ext cx="215404" cy="301566"/>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3048671" y="2968625"/>
          <a:ext cx="3356235" cy="1169269"/>
        </p:xfrm>
        <a:graphic>
          <a:graphicData uri="http://schemas.openxmlformats.org/presentationml/2006/ole">
            <mc:AlternateContent xmlns:mc="http://schemas.openxmlformats.org/markup-compatibility/2006">
              <mc:Choice xmlns:v="urn:schemas-microsoft-com:vml" Requires="v">
                <p:oleObj spid="_x0000_s74761" name="Equation" r:id="rId11" imgW="47244000" imgH="16459200" progId="Equation.DSMT4">
                  <p:embed/>
                </p:oleObj>
              </mc:Choice>
              <mc:Fallback>
                <p:oleObj name="Equation" r:id="rId11" imgW="47244000" imgH="16459200" progId="Equation.DSMT4">
                  <p:embed/>
                  <p:pic>
                    <p:nvPicPr>
                      <p:cNvPr id="0" name="图片 182443"/>
                      <p:cNvPicPr/>
                      <p:nvPr/>
                    </p:nvPicPr>
                    <p:blipFill>
                      <a:blip r:embed="rId12"/>
                      <a:stretch>
                        <a:fillRect/>
                      </a:stretch>
                    </p:blipFill>
                    <p:spPr>
                      <a:xfrm>
                        <a:off x="3048671" y="2968625"/>
                        <a:ext cx="3356235" cy="1169269"/>
                      </a:xfrm>
                      <a:prstGeom prst="rect">
                        <a:avLst/>
                      </a:prstGeom>
                    </p:spPr>
                  </p:pic>
                </p:oleObj>
              </mc:Fallback>
            </mc:AlternateContent>
          </a:graphicData>
        </a:graphic>
      </p:graphicFrame>
      <p:sp>
        <p:nvSpPr>
          <p:cNvPr id="12" name="矩形 11"/>
          <p:cNvSpPr/>
          <p:nvPr/>
        </p:nvSpPr>
        <p:spPr>
          <a:xfrm>
            <a:off x="0" y="4135106"/>
            <a:ext cx="8853860" cy="98238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式中，</a:t>
            </a:r>
            <a:r>
              <a:rPr lang="en-US" altLang="zh-CN" sz="2800" i="1" dirty="0">
                <a:solidFill>
                  <a:sysClr val="windowText" lastClr="000000"/>
                </a:solidFill>
                <a:latin typeface="Times New Roman" panose="02020603050405020304" pitchFamily="18" charset="0"/>
                <a:cs typeface="Times New Roman" panose="02020603050405020304" pitchFamily="18" charset="0"/>
              </a:rPr>
              <a:t>s </a:t>
            </a:r>
            <a:r>
              <a:rPr lang="zh-CN" altLang="en-US" sz="2800" dirty="0">
                <a:solidFill>
                  <a:sysClr val="windowText" lastClr="000000"/>
                </a:solidFill>
                <a:latin typeface="宋体" panose="02010600030101010101" pitchFamily="2" charset="-122"/>
              </a:rPr>
              <a:t>为火箭发动机在与地平线成  角方向上的单位质量力，</a:t>
            </a:r>
            <a:r>
              <a:rPr lang="en-US" altLang="zh-CN" sz="2800" dirty="0">
                <a:solidFill>
                  <a:sysClr val="windowText" lastClr="000000"/>
                </a:solidFill>
                <a:latin typeface="宋体" panose="02010600030101010101" pitchFamily="2" charset="-122"/>
              </a:rPr>
              <a:t>r</a:t>
            </a:r>
            <a:r>
              <a:rPr lang="en-US" altLang="zh-CN" sz="2800" baseline="-25000" dirty="0">
                <a:solidFill>
                  <a:sysClr val="windowText" lastClr="000000"/>
                </a:solidFill>
                <a:latin typeface="宋体" panose="02010600030101010101" pitchFamily="2" charset="-122"/>
              </a:rPr>
              <a:t>0</a:t>
            </a:r>
            <a:r>
              <a:rPr lang="zh-CN" altLang="en-US" sz="2800" dirty="0">
                <a:solidFill>
                  <a:sysClr val="windowText" lastClr="000000"/>
                </a:solidFill>
                <a:latin typeface="宋体" panose="02010600030101010101" pitchFamily="2" charset="-122"/>
              </a:rPr>
              <a:t>为地球半径，</a:t>
            </a:r>
            <a:r>
              <a:rPr lang="en-US" altLang="zh-CN" sz="2800" dirty="0">
                <a:solidFill>
                  <a:sysClr val="windowText" lastClr="000000"/>
                </a:solidFill>
                <a:latin typeface="宋体" panose="02010600030101010101" pitchFamily="2" charset="-122"/>
              </a:rPr>
              <a:t>g</a:t>
            </a:r>
            <a:r>
              <a:rPr lang="zh-CN" altLang="en-US" sz="2800" dirty="0">
                <a:solidFill>
                  <a:sysClr val="windowText" lastClr="000000"/>
                </a:solidFill>
                <a:latin typeface="宋体" panose="02010600030101010101" pitchFamily="2" charset="-122"/>
              </a:rPr>
              <a:t>为地面上的重力加速度，</a:t>
            </a:r>
          </a:p>
        </p:txBody>
      </p:sp>
      <p:graphicFrame>
        <p:nvGraphicFramePr>
          <p:cNvPr id="11" name="对象 10"/>
          <p:cNvGraphicFramePr>
            <a:graphicFrameLocks noChangeAspect="1"/>
          </p:cNvGraphicFramePr>
          <p:nvPr/>
        </p:nvGraphicFramePr>
        <p:xfrm>
          <a:off x="5764583" y="4202038"/>
          <a:ext cx="265565" cy="354087"/>
        </p:xfrm>
        <a:graphic>
          <a:graphicData uri="http://schemas.openxmlformats.org/presentationml/2006/ole">
            <mc:AlternateContent xmlns:mc="http://schemas.openxmlformats.org/markup-compatibility/2006">
              <mc:Choice xmlns:v="urn:schemas-microsoft-com:vml" Requires="v">
                <p:oleObj spid="_x0000_s74762" name="Equation" r:id="rId13" imgW="3657600" imgH="4876800" progId="Equation.DSMT4">
                  <p:embed/>
                </p:oleObj>
              </mc:Choice>
              <mc:Fallback>
                <p:oleObj name="Equation" r:id="rId13" imgW="3657600" imgH="4876800" progId="Equation.DSMT4">
                  <p:embed/>
                  <p:pic>
                    <p:nvPicPr>
                      <p:cNvPr id="0" name="图片 182444"/>
                      <p:cNvPicPr/>
                      <p:nvPr/>
                    </p:nvPicPr>
                    <p:blipFill>
                      <a:blip r:embed="rId14"/>
                      <a:stretch>
                        <a:fillRect/>
                      </a:stretch>
                    </p:blipFill>
                    <p:spPr>
                      <a:xfrm>
                        <a:off x="5764583" y="4202038"/>
                        <a:ext cx="265565" cy="354087"/>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1.3.2 </a:t>
            </a:r>
            <a:r>
              <a:rPr lang="zh-CN" altLang="en-US" sz="1765" b="1" dirty="0">
                <a:solidFill>
                  <a:srgbClr val="112F70"/>
                </a:solidFill>
                <a:latin typeface="微软雅黑" panose="020B0503020204020204" pitchFamily="34" charset="-122"/>
                <a:ea typeface="微软雅黑" panose="020B0503020204020204" pitchFamily="34" charset="-122"/>
                <a:sym typeface="+mn-ea"/>
              </a:rPr>
              <a:t>本征非线性控制系统的状态方程及输出方程</a:t>
            </a:r>
            <a:endPar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92575" y="514016"/>
            <a:ext cx="8959661" cy="1988237"/>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为地球自转角速度，</a:t>
            </a:r>
            <a:r>
              <a:rPr lang="en-US" altLang="zh-CN" sz="2800" dirty="0">
                <a:solidFill>
                  <a:sysClr val="windowText" lastClr="000000"/>
                </a:solidFill>
                <a:latin typeface="宋体" panose="02010600030101010101" pitchFamily="2" charset="-122"/>
              </a:rPr>
              <a:t>r</a:t>
            </a:r>
            <a:r>
              <a:rPr lang="zh-CN" altLang="en-US" sz="2800" dirty="0">
                <a:solidFill>
                  <a:sysClr val="windowText" lastClr="000000"/>
                </a:solidFill>
                <a:latin typeface="宋体" panose="02010600030101010101" pitchFamily="2" charset="-122"/>
              </a:rPr>
              <a:t>、</a:t>
            </a: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为火箭运动特征量，即为</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观测量。试列写其状态方程及输出方程。</a:t>
            </a:r>
          </a:p>
          <a:p>
            <a:pPr lvl="0">
              <a:lnSpc>
                <a:spcPct val="110000"/>
              </a:lnSpc>
            </a:pPr>
            <a:r>
              <a:rPr lang="zh-CN" altLang="en-US" sz="2800" b="1" dirty="0">
                <a:solidFill>
                  <a:sysClr val="windowText" lastClr="000000"/>
                </a:solidFill>
                <a:latin typeface="宋体" panose="02010600030101010101" pitchFamily="2" charset="-122"/>
              </a:rPr>
              <a:t>    解</a:t>
            </a:r>
            <a:r>
              <a:rPr lang="zh-CN" altLang="en-US" sz="2800" dirty="0">
                <a:solidFill>
                  <a:sysClr val="windowText" lastClr="000000"/>
                </a:solidFill>
                <a:latin typeface="宋体" panose="02010600030101010101" pitchFamily="2" charset="-122"/>
              </a:rPr>
              <a:t> 该系统是多输出非线性系统，为列写其状态方程及输出方程，选取状态变量</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75786"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75787"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247045" y="624961"/>
          <a:ext cx="279292" cy="279292"/>
        </p:xfrm>
        <a:graphic>
          <a:graphicData uri="http://schemas.openxmlformats.org/presentationml/2006/ole">
            <mc:AlternateContent xmlns:mc="http://schemas.openxmlformats.org/markup-compatibility/2006">
              <mc:Choice xmlns:v="urn:schemas-microsoft-com:vml" Requires="v">
                <p:oleObj spid="_x0000_s75788" name="Equation" r:id="rId9" imgW="3962400" imgH="3962400" progId="Equation.DSMT4">
                  <p:embed/>
                </p:oleObj>
              </mc:Choice>
              <mc:Fallback>
                <p:oleObj name="Equation" r:id="rId9" imgW="3962400" imgH="3962400" progId="Equation.DSMT4">
                  <p:embed/>
                  <p:pic>
                    <p:nvPicPr>
                      <p:cNvPr id="0" name="图片 187447"/>
                      <p:cNvPicPr/>
                      <p:nvPr/>
                    </p:nvPicPr>
                    <p:blipFill>
                      <a:blip r:embed="rId10"/>
                      <a:stretch>
                        <a:fillRect/>
                      </a:stretch>
                    </p:blipFill>
                    <p:spPr>
                      <a:xfrm>
                        <a:off x="247045" y="624961"/>
                        <a:ext cx="279292" cy="279292"/>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217380" y="692299"/>
          <a:ext cx="209550" cy="295275"/>
        </p:xfrm>
        <a:graphic>
          <a:graphicData uri="http://schemas.openxmlformats.org/presentationml/2006/ole">
            <mc:AlternateContent xmlns:mc="http://schemas.openxmlformats.org/markup-compatibility/2006">
              <mc:Choice xmlns:v="urn:schemas-microsoft-com:vml" Requires="v">
                <p:oleObj spid="_x0000_s75789" name="Equation" r:id="rId11" imgW="292100" imgH="406400" progId="Equation.DSMT4">
                  <p:embed/>
                </p:oleObj>
              </mc:Choice>
              <mc:Fallback>
                <p:oleObj name="Equation" r:id="rId11" imgW="292100" imgH="406400" progId="Equation.DSMT4">
                  <p:embed/>
                  <p:pic>
                    <p:nvPicPr>
                      <p:cNvPr id="0" name="图片 187448"/>
                      <p:cNvPicPr/>
                      <p:nvPr/>
                    </p:nvPicPr>
                    <p:blipFill>
                      <a:blip r:embed="rId12"/>
                      <a:stretch>
                        <a:fillRect/>
                      </a:stretch>
                    </p:blipFill>
                    <p:spPr>
                      <a:xfrm>
                        <a:off x="4217380" y="692299"/>
                        <a:ext cx="209550" cy="295275"/>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3001963" y="5005388"/>
          <a:ext cx="176212" cy="276225"/>
        </p:xfrm>
        <a:graphic>
          <a:graphicData uri="http://schemas.openxmlformats.org/presentationml/2006/ole">
            <mc:AlternateContent xmlns:mc="http://schemas.openxmlformats.org/markup-compatibility/2006">
              <mc:Choice xmlns:v="urn:schemas-microsoft-com:vml" Requires="v">
                <p:oleObj spid="_x0000_s75790" name="Equation" r:id="rId13" imgW="2743200" imgH="4267200" progId="Equation.DSMT4">
                  <p:embed/>
                </p:oleObj>
              </mc:Choice>
              <mc:Fallback>
                <p:oleObj name="Equation" r:id="rId13" imgW="2743200" imgH="4267200" progId="Equation.DSMT4">
                  <p:embed/>
                  <p:pic>
                    <p:nvPicPr>
                      <p:cNvPr id="0" name="图片 187449"/>
                      <p:cNvPicPr/>
                      <p:nvPr/>
                    </p:nvPicPr>
                    <p:blipFill>
                      <a:blip r:embed="rId8"/>
                      <a:stretch>
                        <a:fillRect/>
                      </a:stretch>
                    </p:blipFill>
                    <p:spPr>
                      <a:xfrm>
                        <a:off x="3001963" y="5005388"/>
                        <a:ext cx="176212" cy="276225"/>
                      </a:xfrm>
                      <a:prstGeom prst="rect">
                        <a:avLst/>
                      </a:prstGeom>
                    </p:spPr>
                  </p:pic>
                </p:oleObj>
              </mc:Fallback>
            </mc:AlternateContent>
          </a:graphicData>
        </a:graphic>
      </p:graphicFrame>
      <p:sp>
        <p:nvSpPr>
          <p:cNvPr id="18" name="矩形 17"/>
          <p:cNvSpPr/>
          <p:nvPr/>
        </p:nvSpPr>
        <p:spPr>
          <a:xfrm>
            <a:off x="107504" y="2769132"/>
            <a:ext cx="8959661"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则其状态方程为</a:t>
            </a:r>
          </a:p>
        </p:txBody>
      </p:sp>
      <p:graphicFrame>
        <p:nvGraphicFramePr>
          <p:cNvPr id="13" name="对象 12"/>
          <p:cNvGraphicFramePr>
            <a:graphicFrameLocks noChangeAspect="1"/>
          </p:cNvGraphicFramePr>
          <p:nvPr/>
        </p:nvGraphicFramePr>
        <p:xfrm>
          <a:off x="2471787" y="2414135"/>
          <a:ext cx="3700733" cy="442226"/>
        </p:xfrm>
        <a:graphic>
          <a:graphicData uri="http://schemas.openxmlformats.org/presentationml/2006/ole">
            <mc:AlternateContent xmlns:mc="http://schemas.openxmlformats.org/markup-compatibility/2006">
              <mc:Choice xmlns:v="urn:schemas-microsoft-com:vml" Requires="v">
                <p:oleObj spid="_x0000_s75791" name="Equation" r:id="rId14" imgW="48463200" imgH="5791200" progId="Equation.DSMT4">
                  <p:embed/>
                </p:oleObj>
              </mc:Choice>
              <mc:Fallback>
                <p:oleObj name="Equation" r:id="rId14" imgW="48463200" imgH="5791200" progId="Equation.DSMT4">
                  <p:embed/>
                  <p:pic>
                    <p:nvPicPr>
                      <p:cNvPr id="0" name="图片 187450"/>
                      <p:cNvPicPr/>
                      <p:nvPr/>
                    </p:nvPicPr>
                    <p:blipFill>
                      <a:blip r:embed="rId15"/>
                      <a:stretch>
                        <a:fillRect/>
                      </a:stretch>
                    </p:blipFill>
                    <p:spPr>
                      <a:xfrm>
                        <a:off x="2471787" y="2414135"/>
                        <a:ext cx="3700733" cy="442226"/>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969493" y="3217806"/>
          <a:ext cx="3352661" cy="1143850"/>
        </p:xfrm>
        <a:graphic>
          <a:graphicData uri="http://schemas.openxmlformats.org/presentationml/2006/ole">
            <mc:AlternateContent xmlns:mc="http://schemas.openxmlformats.org/markup-compatibility/2006">
              <mc:Choice xmlns:v="urn:schemas-microsoft-com:vml" Requires="v">
                <p:oleObj spid="_x0000_s75792" name="Equation" r:id="rId16" imgW="51816000" imgH="17678400" progId="Equation.DSMT4">
                  <p:embed/>
                </p:oleObj>
              </mc:Choice>
              <mc:Fallback>
                <p:oleObj name="Equation" r:id="rId16" imgW="51816000" imgH="17678400" progId="Equation.DSMT4">
                  <p:embed/>
                  <p:pic>
                    <p:nvPicPr>
                      <p:cNvPr id="0" name="图片 187451"/>
                      <p:cNvPicPr/>
                      <p:nvPr/>
                    </p:nvPicPr>
                    <p:blipFill>
                      <a:blip r:embed="rId17"/>
                      <a:stretch>
                        <a:fillRect/>
                      </a:stretch>
                    </p:blipFill>
                    <p:spPr>
                      <a:xfrm>
                        <a:off x="969493" y="3217806"/>
                        <a:ext cx="3352661" cy="1143850"/>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5035383" y="3227672"/>
          <a:ext cx="3292915" cy="1133984"/>
        </p:xfrm>
        <a:graphic>
          <a:graphicData uri="http://schemas.openxmlformats.org/presentationml/2006/ole">
            <mc:AlternateContent xmlns:mc="http://schemas.openxmlformats.org/markup-compatibility/2006">
              <mc:Choice xmlns:v="urn:schemas-microsoft-com:vml" Requires="v">
                <p:oleObj spid="_x0000_s75793" name="Equation" r:id="rId18" imgW="46024800" imgH="15849600" progId="Equation.DSMT4">
                  <p:embed/>
                </p:oleObj>
              </mc:Choice>
              <mc:Fallback>
                <p:oleObj name="Equation" r:id="rId18" imgW="46024800" imgH="15849600" progId="Equation.DSMT4">
                  <p:embed/>
                  <p:pic>
                    <p:nvPicPr>
                      <p:cNvPr id="0" name="图片 187452"/>
                      <p:cNvPicPr/>
                      <p:nvPr/>
                    </p:nvPicPr>
                    <p:blipFill>
                      <a:blip r:embed="rId19"/>
                      <a:stretch>
                        <a:fillRect/>
                      </a:stretch>
                    </p:blipFill>
                    <p:spPr>
                      <a:xfrm>
                        <a:off x="5035383" y="3227672"/>
                        <a:ext cx="3292915" cy="1133984"/>
                      </a:xfrm>
                      <a:prstGeom prst="rect">
                        <a:avLst/>
                      </a:prstGeom>
                    </p:spPr>
                  </p:pic>
                </p:oleObj>
              </mc:Fallback>
            </mc:AlternateContent>
          </a:graphicData>
        </a:graphic>
      </p:graphicFrame>
      <p:sp>
        <p:nvSpPr>
          <p:cNvPr id="22" name="矩形 21"/>
          <p:cNvSpPr/>
          <p:nvPr/>
        </p:nvSpPr>
        <p:spPr>
          <a:xfrm>
            <a:off x="92574" y="4248071"/>
            <a:ext cx="8959661"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其输出方程为</a:t>
            </a:r>
          </a:p>
        </p:txBody>
      </p:sp>
      <p:graphicFrame>
        <p:nvGraphicFramePr>
          <p:cNvPr id="20" name="对象 19"/>
          <p:cNvGraphicFramePr>
            <a:graphicFrameLocks noChangeAspect="1"/>
          </p:cNvGraphicFramePr>
          <p:nvPr/>
        </p:nvGraphicFramePr>
        <p:xfrm>
          <a:off x="3353632" y="4669343"/>
          <a:ext cx="1727496" cy="431874"/>
        </p:xfrm>
        <a:graphic>
          <a:graphicData uri="http://schemas.openxmlformats.org/presentationml/2006/ole">
            <mc:AlternateContent xmlns:mc="http://schemas.openxmlformats.org/markup-compatibility/2006">
              <mc:Choice xmlns:v="urn:schemas-microsoft-com:vml" Requires="v">
                <p:oleObj spid="_x0000_s75794" name="Equation" r:id="rId20" imgW="21945600" imgH="5486400" progId="Equation.DSMT4">
                  <p:embed/>
                </p:oleObj>
              </mc:Choice>
              <mc:Fallback>
                <p:oleObj name="Equation" r:id="rId20" imgW="21945600" imgH="5486400" progId="Equation.DSMT4">
                  <p:embed/>
                  <p:pic>
                    <p:nvPicPr>
                      <p:cNvPr id="0" name="图片 187453"/>
                      <p:cNvPicPr/>
                      <p:nvPr/>
                    </p:nvPicPr>
                    <p:blipFill>
                      <a:blip r:embed="rId21"/>
                      <a:stretch>
                        <a:fillRect/>
                      </a:stretch>
                    </p:blipFill>
                    <p:spPr>
                      <a:xfrm>
                        <a:off x="3353632" y="4669343"/>
                        <a:ext cx="1727496" cy="431874"/>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1.4</a:t>
            </a:r>
            <a:endParaRPr kumimoji="0" lang="zh-CN" altLang="en-US" sz="3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2322520" y="1907847"/>
            <a:ext cx="5781070" cy="1300356"/>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dirty="0">
                <a:solidFill>
                  <a:srgbClr val="112F70"/>
                </a:solidFill>
                <a:latin typeface="微软雅黑" panose="020B0503020204020204" pitchFamily="34" charset="-122"/>
                <a:ea typeface="微软雅黑" panose="020B0503020204020204" pitchFamily="34" charset="-122"/>
              </a:rPr>
              <a:t>线性离散系统的状态空间</a:t>
            </a:r>
            <a:endParaRPr lang="en-US" altLang="zh-CN" sz="4000" dirty="0">
              <a:solidFill>
                <a:srgbClr val="112F70"/>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112F70"/>
                </a:solidFill>
                <a:latin typeface="微软雅黑" panose="020B0503020204020204" pitchFamily="34" charset="-122"/>
                <a:ea typeface="微软雅黑" panose="020B0503020204020204" pitchFamily="34" charset="-122"/>
              </a:rPr>
              <a:t>表达式</a:t>
            </a:r>
            <a:endParaRPr kumimoji="0" lang="zh-CN" altLang="en-US" sz="4000" b="0"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1.4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线性离散系统的状态空间表达式</a:t>
            </a:r>
            <a:endPar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7504" y="627171"/>
            <a:ext cx="8928992" cy="104028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描述线性离散系统运动状态通常用定常</a:t>
            </a:r>
            <a:r>
              <a:rPr lang="zh-CN" altLang="en-US" sz="2800" dirty="0">
                <a:solidFill>
                  <a:srgbClr val="0000FF"/>
                </a:solidFill>
                <a:latin typeface="宋体" panose="02010600030101010101" pitchFamily="2" charset="-122"/>
              </a:rPr>
              <a:t>差分方程</a:t>
            </a:r>
            <a:r>
              <a:rPr lang="zh-CN" altLang="en-US" sz="2800" dirty="0">
                <a:solidFill>
                  <a:sysClr val="windowText" lastClr="000000"/>
                </a:solidFill>
                <a:latin typeface="宋体" panose="02010600030101010101" pitchFamily="2" charset="-122"/>
              </a:rPr>
              <a:t>，它的一般数学表达式为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76803"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1039556" y="1687901"/>
          <a:ext cx="6844812" cy="1211868"/>
        </p:xfrm>
        <a:graphic>
          <a:graphicData uri="http://schemas.openxmlformats.org/presentationml/2006/ole">
            <mc:AlternateContent xmlns:mc="http://schemas.openxmlformats.org/markup-compatibility/2006">
              <mc:Choice xmlns:v="urn:schemas-microsoft-com:vml" Requires="v">
                <p:oleObj spid="_x0000_s76804" name="Equation" r:id="rId7" imgW="92964000" imgH="16459200" progId="Equation.DSMT4">
                  <p:embed/>
                </p:oleObj>
              </mc:Choice>
              <mc:Fallback>
                <p:oleObj name="Equation" r:id="rId7" imgW="92964000" imgH="16459200" progId="Equation.DSMT4">
                  <p:embed/>
                  <p:pic>
                    <p:nvPicPr>
                      <p:cNvPr id="0" name="图片 110014"/>
                      <p:cNvPicPr/>
                      <p:nvPr/>
                    </p:nvPicPr>
                    <p:blipFill>
                      <a:blip r:embed="rId8"/>
                      <a:stretch>
                        <a:fillRect/>
                      </a:stretch>
                    </p:blipFill>
                    <p:spPr>
                      <a:xfrm>
                        <a:off x="1039556" y="1687901"/>
                        <a:ext cx="6844812" cy="1211868"/>
                      </a:xfrm>
                      <a:prstGeom prst="rect">
                        <a:avLst/>
                      </a:prstGeom>
                    </p:spPr>
                  </p:pic>
                </p:oleObj>
              </mc:Fallback>
            </mc:AlternateContent>
          </a:graphicData>
        </a:graphic>
      </p:graphicFrame>
      <p:sp>
        <p:nvSpPr>
          <p:cNvPr id="10" name="文本框 9"/>
          <p:cNvSpPr txBox="1"/>
          <p:nvPr/>
        </p:nvSpPr>
        <p:spPr>
          <a:xfrm>
            <a:off x="7812360" y="2037484"/>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1.25</a:t>
            </a:r>
            <a:r>
              <a:rPr lang="zh-CN" altLang="en-US" dirty="0">
                <a:solidFill>
                  <a:sysClr val="windowText" lastClr="000000"/>
                </a:solidFill>
                <a:latin typeface="宋体" panose="02010600030101010101" pitchFamily="2" charset="-122"/>
              </a:rPr>
              <a:t>）</a:t>
            </a:r>
          </a:p>
        </p:txBody>
      </p:sp>
      <p:sp>
        <p:nvSpPr>
          <p:cNvPr id="11" name="矩形 10"/>
          <p:cNvSpPr/>
          <p:nvPr/>
        </p:nvSpPr>
        <p:spPr>
          <a:xfrm>
            <a:off x="195243" y="3003798"/>
            <a:ext cx="8928992" cy="1988237"/>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式中：</a:t>
            </a:r>
            <a:r>
              <a:rPr lang="en-US" altLang="zh-CN" sz="2800" i="1" dirty="0">
                <a:solidFill>
                  <a:sysClr val="windowText" lastClr="000000"/>
                </a:solidFill>
                <a:latin typeface="Times New Roman" panose="02020603050405020304" pitchFamily="18" charset="0"/>
                <a:cs typeface="Times New Roman" panose="02020603050405020304" pitchFamily="18" charset="0"/>
              </a:rPr>
              <a:t>T</a:t>
            </a:r>
            <a:r>
              <a:rPr lang="en-US" altLang="zh-CN" sz="2800" dirty="0">
                <a:solidFill>
                  <a:sysClr val="windowText" lastClr="000000"/>
                </a:solidFill>
                <a:latin typeface="宋体" panose="02010600030101010101" pitchFamily="2" charset="-122"/>
              </a:rPr>
              <a:t>——</a:t>
            </a:r>
            <a:r>
              <a:rPr lang="zh-CN" altLang="en-US" sz="2800" dirty="0">
                <a:solidFill>
                  <a:sysClr val="windowText" lastClr="000000"/>
                </a:solidFill>
                <a:latin typeface="宋体" panose="02010600030101010101" pitchFamily="2" charset="-122"/>
              </a:rPr>
              <a:t>采样周期</a:t>
            </a:r>
            <a:r>
              <a:rPr lang="en-US" altLang="zh-CN" sz="2800" dirty="0">
                <a:solidFill>
                  <a:sysClr val="windowText" lastClr="000000"/>
                </a:solidFill>
                <a:latin typeface="宋体" panose="02010600030101010101" pitchFamily="2" charset="-122"/>
              </a:rPr>
              <a:t>,</a:t>
            </a:r>
            <a:r>
              <a:rPr lang="en-US" altLang="zh-CN" sz="2800" i="1" dirty="0">
                <a:solidFill>
                  <a:sysClr val="windowText" lastClr="000000"/>
                </a:solidFill>
                <a:latin typeface="Times New Roman" panose="02020603050405020304" pitchFamily="18" charset="0"/>
                <a:cs typeface="Times New Roman" panose="02020603050405020304" pitchFamily="18" charset="0"/>
              </a:rPr>
              <a:t>s</a:t>
            </a:r>
            <a:r>
              <a:rPr lang="zh-CN" altLang="en-US" sz="2800" dirty="0">
                <a:solidFill>
                  <a:sysClr val="windowText" lastClr="000000"/>
                </a:solidFill>
                <a:latin typeface="宋体" panose="02010600030101010101" pitchFamily="2" charset="-122"/>
              </a:rPr>
              <a:t>；</a:t>
            </a:r>
          </a:p>
          <a:p>
            <a:pPr lvl="0">
              <a:lnSpc>
                <a:spcPct val="110000"/>
              </a:lnSpc>
            </a:pPr>
            <a:r>
              <a:rPr lang="en-US" altLang="zh-CN" sz="2800" dirty="0">
                <a:solidFill>
                  <a:sysClr val="windowText" lastClr="000000"/>
                </a:solidFill>
                <a:latin typeface="宋体" panose="02010600030101010101" pitchFamily="2" charset="-122"/>
              </a:rPr>
              <a:t> y(</a:t>
            </a:r>
            <a:r>
              <a:rPr lang="en-US" altLang="zh-CN" sz="2800" i="1" dirty="0" err="1">
                <a:solidFill>
                  <a:sysClr val="windowText" lastClr="000000"/>
                </a:solidFill>
                <a:latin typeface="Times New Roman" panose="02020603050405020304" pitchFamily="18" charset="0"/>
                <a:cs typeface="Times New Roman" panose="02020603050405020304" pitchFamily="18" charset="0"/>
              </a:rPr>
              <a:t>kT</a:t>
            </a:r>
            <a:r>
              <a:rPr lang="en-US" altLang="zh-CN" sz="2800" dirty="0">
                <a:solidFill>
                  <a:sysClr val="windowText" lastClr="000000"/>
                </a:solidFill>
                <a:latin typeface="宋体" panose="02010600030101010101" pitchFamily="2" charset="-122"/>
              </a:rPr>
              <a:t>)——</a:t>
            </a:r>
            <a:r>
              <a:rPr lang="zh-CN" altLang="en-US" sz="2800" dirty="0">
                <a:solidFill>
                  <a:sysClr val="windowText" lastClr="000000"/>
                </a:solidFill>
                <a:latin typeface="宋体" panose="02010600030101010101" pitchFamily="2" charset="-122"/>
              </a:rPr>
              <a:t>第</a:t>
            </a:r>
            <a:r>
              <a:rPr lang="en-US" altLang="zh-CN" sz="2800" i="1" dirty="0">
                <a:solidFill>
                  <a:sysClr val="windowText" lastClr="000000"/>
                </a:solidFill>
                <a:latin typeface="Times New Roman" panose="02020603050405020304" pitchFamily="18" charset="0"/>
                <a:cs typeface="Times New Roman" panose="02020603050405020304" pitchFamily="18" charset="0"/>
              </a:rPr>
              <a:t>k</a:t>
            </a:r>
            <a:r>
              <a:rPr lang="zh-CN" altLang="en-US" sz="2800" dirty="0">
                <a:solidFill>
                  <a:sysClr val="windowText" lastClr="000000"/>
                </a:solidFill>
                <a:latin typeface="宋体" panose="02010600030101010101" pitchFamily="2" charset="-122"/>
              </a:rPr>
              <a:t>个采样时刻上的系统输出；</a:t>
            </a:r>
          </a:p>
          <a:p>
            <a:pPr lvl="0">
              <a:lnSpc>
                <a:spcPct val="110000"/>
              </a:lnSpc>
            </a:pPr>
            <a:r>
              <a:rPr lang="en-US" altLang="zh-CN" sz="2800" dirty="0">
                <a:solidFill>
                  <a:sysClr val="windowText" lastClr="000000"/>
                </a:solidFill>
                <a:latin typeface="宋体" panose="02010600030101010101" pitchFamily="2" charset="-122"/>
              </a:rPr>
              <a:t> u(</a:t>
            </a:r>
            <a:r>
              <a:rPr lang="en-US" altLang="zh-CN" sz="2800" i="1" dirty="0" err="1">
                <a:solidFill>
                  <a:sysClr val="windowText" lastClr="000000"/>
                </a:solidFill>
                <a:latin typeface="Times New Roman" panose="02020603050405020304" pitchFamily="18" charset="0"/>
                <a:cs typeface="Times New Roman" panose="02020603050405020304" pitchFamily="18" charset="0"/>
              </a:rPr>
              <a:t>kT</a:t>
            </a:r>
            <a:r>
              <a:rPr lang="en-US" altLang="zh-CN" sz="2800" dirty="0">
                <a:solidFill>
                  <a:sysClr val="windowText" lastClr="000000"/>
                </a:solidFill>
                <a:latin typeface="宋体" panose="02010600030101010101" pitchFamily="2" charset="-122"/>
              </a:rPr>
              <a:t>)——</a:t>
            </a:r>
            <a:r>
              <a:rPr lang="zh-CN" altLang="en-US" sz="2800" dirty="0">
                <a:solidFill>
                  <a:sysClr val="windowText" lastClr="000000"/>
                </a:solidFill>
                <a:latin typeface="宋体" panose="02010600030101010101" pitchFamily="2" charset="-122"/>
              </a:rPr>
              <a:t>第</a:t>
            </a:r>
            <a:r>
              <a:rPr lang="en-US" altLang="zh-CN" sz="2800" i="1" dirty="0">
                <a:solidFill>
                  <a:sysClr val="windowText" lastClr="000000"/>
                </a:solidFill>
                <a:latin typeface="Times New Roman" panose="02020603050405020304" pitchFamily="18" charset="0"/>
                <a:cs typeface="Times New Roman" panose="02020603050405020304" pitchFamily="18" charset="0"/>
              </a:rPr>
              <a:t>k</a:t>
            </a:r>
            <a:r>
              <a:rPr lang="zh-CN" altLang="en-US" sz="2800" dirty="0">
                <a:solidFill>
                  <a:sysClr val="windowText" lastClr="000000"/>
                </a:solidFill>
                <a:latin typeface="宋体" panose="02010600030101010101" pitchFamily="2" charset="-122"/>
              </a:rPr>
              <a:t>个采样时刻上的输入函数。</a:t>
            </a:r>
          </a:p>
          <a:p>
            <a:pPr lvl="0">
              <a:lnSpc>
                <a:spcPct val="110000"/>
              </a:lnSpc>
            </a:pPr>
            <a:endParaRPr lang="zh-CN" altLang="en-US" sz="2800" dirty="0">
              <a:solidFill>
                <a:sysClr val="windowText" lastClr="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1.4 </a:t>
            </a:r>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线性离散系统的状态空间表达式</a:t>
            </a:r>
            <a:endPar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7504" y="559304"/>
            <a:ext cx="8928992" cy="3826240"/>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为了书写方便，式（</a:t>
            </a:r>
            <a:r>
              <a:rPr lang="en-US" altLang="zh-CN" sz="2800" dirty="0">
                <a:solidFill>
                  <a:sysClr val="windowText" lastClr="000000"/>
                </a:solidFill>
                <a:latin typeface="宋体" panose="02010600030101010101" pitchFamily="2" charset="-122"/>
              </a:rPr>
              <a:t>1.25</a:t>
            </a:r>
            <a:r>
              <a:rPr lang="zh-CN" altLang="en-US" sz="2800" dirty="0">
                <a:solidFill>
                  <a:sysClr val="windowText" lastClr="000000"/>
                </a:solidFill>
                <a:latin typeface="宋体" panose="02010600030101010101" pitchFamily="2" charset="-122"/>
              </a:rPr>
              <a:t>）中的来样周期 </a:t>
            </a:r>
            <a:r>
              <a:rPr lang="en-US" altLang="zh-CN" sz="2800" i="1" dirty="0">
                <a:solidFill>
                  <a:sysClr val="windowText" lastClr="000000"/>
                </a:solidFill>
                <a:latin typeface="Times New Roman" panose="02020603050405020304" pitchFamily="18" charset="0"/>
                <a:cs typeface="Times New Roman" panose="02020603050405020304" pitchFamily="18" charset="0"/>
              </a:rPr>
              <a:t>T </a:t>
            </a:r>
            <a:r>
              <a:rPr lang="zh-CN" altLang="en-US" sz="2800" dirty="0">
                <a:solidFill>
                  <a:sysClr val="windowText" lastClr="000000"/>
                </a:solidFill>
                <a:latin typeface="宋体" panose="02010600030101010101" pitchFamily="2" charset="-122"/>
              </a:rPr>
              <a:t>通常可以省略，这时改写式（</a:t>
            </a:r>
            <a:r>
              <a:rPr lang="en-US" altLang="zh-CN" sz="2800" dirty="0">
                <a:solidFill>
                  <a:sysClr val="windowText" lastClr="000000"/>
                </a:solidFill>
                <a:latin typeface="宋体" panose="02010600030101010101" pitchFamily="2" charset="-122"/>
              </a:rPr>
              <a:t>1.25</a:t>
            </a:r>
            <a:r>
              <a:rPr lang="zh-CN" altLang="en-US" sz="2800" dirty="0">
                <a:solidFill>
                  <a:sysClr val="windowText" lastClr="000000"/>
                </a:solidFill>
                <a:latin typeface="宋体" panose="02010600030101010101" pitchFamily="2" charset="-122"/>
              </a:rPr>
              <a:t>）为</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zh-CN" altLang="en-US"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    </a:t>
            </a:r>
            <a:endParaRPr lang="en-US" altLang="zh-CN" sz="2800" dirty="0">
              <a:solidFill>
                <a:sysClr val="windowText" lastClr="000000"/>
              </a:solidFill>
              <a:latin typeface="宋体" panose="02010600030101010101" pitchFamily="2" charset="-122"/>
            </a:endParaRPr>
          </a:p>
          <a:p>
            <a:pPr lvl="0">
              <a:lnSpc>
                <a:spcPct val="110000"/>
              </a:lnSpc>
            </a:pPr>
            <a:r>
              <a:rPr lang="en-US" altLang="zh-CN" sz="2800" dirty="0">
                <a:solidFill>
                  <a:sysClr val="windowText" lastClr="000000"/>
                </a:solidFill>
                <a:latin typeface="宋体" panose="02010600030101010101" pitchFamily="2" charset="-122"/>
              </a:rPr>
              <a:t>    </a:t>
            </a:r>
            <a:r>
              <a:rPr lang="zh-CN" altLang="en-US" sz="2800" dirty="0">
                <a:solidFill>
                  <a:sysClr val="windowText" lastClr="000000"/>
                </a:solidFill>
                <a:latin typeface="宋体" panose="02010600030101010101" pitchFamily="2" charset="-122"/>
              </a:rPr>
              <a:t>由定常差分方程求取线性离散系统状态方程的过程，与由定常微分方程求取线性连续系统状态方程相似。下面介绍列写线性离散系统状态方程的方法。</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77827"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sp>
        <p:nvSpPr>
          <p:cNvPr id="10" name="文本框 9"/>
          <p:cNvSpPr txBox="1"/>
          <p:nvPr/>
        </p:nvSpPr>
        <p:spPr>
          <a:xfrm>
            <a:off x="7853562" y="1995686"/>
            <a:ext cx="1184195" cy="369332"/>
          </a:xfrm>
          <a:prstGeom prst="rect">
            <a:avLst/>
          </a:prstGeom>
          <a:noFill/>
        </p:spPr>
        <p:txBody>
          <a:bodyPr wrap="squar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1.26</a:t>
            </a:r>
            <a:r>
              <a:rPr lang="zh-CN" altLang="en-US" dirty="0">
                <a:solidFill>
                  <a:sysClr val="windowText" lastClr="000000"/>
                </a:solidFill>
                <a:latin typeface="宋体" panose="02010600030101010101" pitchFamily="2" charset="-122"/>
              </a:rPr>
              <a:t>）</a:t>
            </a:r>
          </a:p>
        </p:txBody>
      </p:sp>
      <p:graphicFrame>
        <p:nvGraphicFramePr>
          <p:cNvPr id="4" name="对象 3"/>
          <p:cNvGraphicFramePr>
            <a:graphicFrameLocks noChangeAspect="1"/>
          </p:cNvGraphicFramePr>
          <p:nvPr/>
        </p:nvGraphicFramePr>
        <p:xfrm>
          <a:off x="453479" y="1767819"/>
          <a:ext cx="7292579" cy="825065"/>
        </p:xfrm>
        <a:graphic>
          <a:graphicData uri="http://schemas.openxmlformats.org/presentationml/2006/ole">
            <mc:AlternateContent xmlns:mc="http://schemas.openxmlformats.org/markup-compatibility/2006">
              <mc:Choice xmlns:v="urn:schemas-microsoft-com:vml" Requires="v">
                <p:oleObj spid="_x0000_s77828" name="Equation" r:id="rId7" imgW="98145600" imgH="10972800" progId="Equation.DSMT4">
                  <p:embed/>
                </p:oleObj>
              </mc:Choice>
              <mc:Fallback>
                <p:oleObj name="Equation" r:id="rId7" imgW="98145600" imgH="10972800" progId="Equation.DSMT4">
                  <p:embed/>
                  <p:pic>
                    <p:nvPicPr>
                      <p:cNvPr id="0" name="图片 113066"/>
                      <p:cNvPicPr/>
                      <p:nvPr/>
                    </p:nvPicPr>
                    <p:blipFill>
                      <a:blip r:embed="rId8"/>
                      <a:stretch>
                        <a:fillRect/>
                      </a:stretch>
                    </p:blipFill>
                    <p:spPr>
                      <a:xfrm>
                        <a:off x="453479" y="1767819"/>
                        <a:ext cx="7292579" cy="82506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kumimoji="0" lang="en-US" altLang="zh-CN"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rPr>
              <a:t>1.4.1 </a:t>
            </a:r>
            <a:r>
              <a:rPr lang="zh-CN" altLang="en-US" sz="1765" b="1" dirty="0">
                <a:solidFill>
                  <a:srgbClr val="112F70"/>
                </a:solidFill>
                <a:latin typeface="微软雅黑" panose="020B0503020204020204" pitchFamily="34" charset="-122"/>
                <a:ea typeface="微软雅黑" panose="020B0503020204020204" pitchFamily="34" charset="-122"/>
                <a:sym typeface="+mn-ea"/>
              </a:rPr>
              <a:t>输入函数不含未来值时的情况</a:t>
            </a:r>
            <a:endParaRPr kumimoji="0" lang="zh-CN" altLang="en-US" sz="1765" b="1" i="0" u="none" strike="noStrike" kern="1200" cap="none" spc="0" normalizeH="0" baseline="0" noProof="0" dirty="0">
              <a:ln>
                <a:noFill/>
              </a:ln>
              <a:solidFill>
                <a:srgbClr val="112F7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7504" y="454148"/>
            <a:ext cx="8959661"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    设描述线性离散系统的定常差分方程为</a:t>
            </a: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78856"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78857" name="Equation" r:id="rId7" imgW="2743200" imgH="4267200" progId="Equation.DSMT4">
                  <p:embed/>
                </p:oleObj>
              </mc:Choice>
              <mc:Fallback>
                <p:oleObj name="Equation" r:id="rId7" imgW="2743200" imgH="4267200" progId="Equation.DSMT4">
                  <p:embed/>
                  <p:pic>
                    <p:nvPicPr>
                      <p:cNvPr id="0" name="对象 1"/>
                      <p:cNvPicPr/>
                      <p:nvPr/>
                    </p:nvPicPr>
                    <p:blipFill>
                      <a:blip r:embed="rId8"/>
                      <a:stretch>
                        <a:fillRect/>
                      </a:stretch>
                    </p:blipFill>
                    <p:spPr>
                      <a:xfrm>
                        <a:off x="5530850" y="2790825"/>
                        <a:ext cx="114300" cy="1778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3001963" y="5005388"/>
          <a:ext cx="176212" cy="276225"/>
        </p:xfrm>
        <a:graphic>
          <a:graphicData uri="http://schemas.openxmlformats.org/presentationml/2006/ole">
            <mc:AlternateContent xmlns:mc="http://schemas.openxmlformats.org/markup-compatibility/2006">
              <mc:Choice xmlns:v="urn:schemas-microsoft-com:vml" Requires="v">
                <p:oleObj spid="_x0000_s78858" name="Equation" r:id="rId9" imgW="2743200" imgH="4267200" progId="Equation.DSMT4">
                  <p:embed/>
                </p:oleObj>
              </mc:Choice>
              <mc:Fallback>
                <p:oleObj name="Equation" r:id="rId9" imgW="2743200" imgH="4267200" progId="Equation.DSMT4">
                  <p:embed/>
                  <p:pic>
                    <p:nvPicPr>
                      <p:cNvPr id="0" name="对象 9"/>
                      <p:cNvPicPr/>
                      <p:nvPr/>
                    </p:nvPicPr>
                    <p:blipFill>
                      <a:blip r:embed="rId8"/>
                      <a:stretch>
                        <a:fillRect/>
                      </a:stretch>
                    </p:blipFill>
                    <p:spPr>
                      <a:xfrm>
                        <a:off x="3001963" y="5005388"/>
                        <a:ext cx="176212" cy="276225"/>
                      </a:xfrm>
                      <a:prstGeom prst="rect">
                        <a:avLst/>
                      </a:prstGeom>
                    </p:spPr>
                  </p:pic>
                </p:oleObj>
              </mc:Fallback>
            </mc:AlternateContent>
          </a:graphicData>
        </a:graphic>
      </p:graphicFrame>
      <p:sp>
        <p:nvSpPr>
          <p:cNvPr id="22" name="矩形 21"/>
          <p:cNvSpPr/>
          <p:nvPr/>
        </p:nvSpPr>
        <p:spPr>
          <a:xfrm>
            <a:off x="0" y="3123581"/>
            <a:ext cx="8959661" cy="1040285"/>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则根据线性离散系统的定常差分方程式（</a:t>
            </a:r>
            <a:r>
              <a:rPr lang="en-US" altLang="zh-CN" sz="2800" dirty="0">
                <a:solidFill>
                  <a:sysClr val="windowText" lastClr="000000"/>
                </a:solidFill>
                <a:latin typeface="宋体" panose="02010600030101010101" pitchFamily="2" charset="-122"/>
              </a:rPr>
              <a:t>1.27</a:t>
            </a:r>
            <a:r>
              <a:rPr lang="zh-CN" altLang="en-US" sz="2800" dirty="0">
                <a:solidFill>
                  <a:sysClr val="windowText" lastClr="000000"/>
                </a:solidFill>
                <a:latin typeface="宋体" panose="02010600030101010101" pitchFamily="2" charset="-122"/>
              </a:rPr>
              <a:t>）可写出线性离散系统的状态方程为</a:t>
            </a:r>
          </a:p>
        </p:txBody>
      </p:sp>
      <p:graphicFrame>
        <p:nvGraphicFramePr>
          <p:cNvPr id="7" name="对象 6"/>
          <p:cNvGraphicFramePr>
            <a:graphicFrameLocks noChangeAspect="1"/>
          </p:cNvGraphicFramePr>
          <p:nvPr/>
        </p:nvGraphicFramePr>
        <p:xfrm>
          <a:off x="1184236" y="954098"/>
          <a:ext cx="6354340" cy="398530"/>
        </p:xfrm>
        <a:graphic>
          <a:graphicData uri="http://schemas.openxmlformats.org/presentationml/2006/ole">
            <mc:AlternateContent xmlns:mc="http://schemas.openxmlformats.org/markup-compatibility/2006">
              <mc:Choice xmlns:v="urn:schemas-microsoft-com:vml" Requires="v">
                <p:oleObj spid="_x0000_s78859" name="Equation" r:id="rId10" imgW="87477600" imgH="5486400" progId="Equation.DSMT4">
                  <p:embed/>
                </p:oleObj>
              </mc:Choice>
              <mc:Fallback>
                <p:oleObj name="Equation" r:id="rId10" imgW="87477600" imgH="5486400" progId="Equation.DSMT4">
                  <p:embed/>
                  <p:pic>
                    <p:nvPicPr>
                      <p:cNvPr id="0" name="图片 165277"/>
                      <p:cNvPicPr/>
                      <p:nvPr/>
                    </p:nvPicPr>
                    <p:blipFill>
                      <a:blip r:embed="rId11"/>
                      <a:stretch>
                        <a:fillRect/>
                      </a:stretch>
                    </p:blipFill>
                    <p:spPr>
                      <a:xfrm>
                        <a:off x="1184236" y="954098"/>
                        <a:ext cx="6354340" cy="398530"/>
                      </a:xfrm>
                      <a:prstGeom prst="rect">
                        <a:avLst/>
                      </a:prstGeom>
                    </p:spPr>
                  </p:pic>
                </p:oleObj>
              </mc:Fallback>
            </mc:AlternateContent>
          </a:graphicData>
        </a:graphic>
      </p:graphicFrame>
      <p:sp>
        <p:nvSpPr>
          <p:cNvPr id="19" name="文本框 18"/>
          <p:cNvSpPr txBox="1"/>
          <p:nvPr/>
        </p:nvSpPr>
        <p:spPr>
          <a:xfrm>
            <a:off x="7748871" y="954098"/>
            <a:ext cx="1210789" cy="369332"/>
          </a:xfrm>
          <a:prstGeom prst="rect">
            <a:avLst/>
          </a:prstGeom>
          <a:noFill/>
        </p:spPr>
        <p:txBody>
          <a:bodyPr wrap="squar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1.27</a:t>
            </a:r>
            <a:r>
              <a:rPr lang="zh-CN" altLang="en-US" dirty="0">
                <a:solidFill>
                  <a:sysClr val="windowText" lastClr="000000"/>
                </a:solidFill>
                <a:latin typeface="宋体" panose="02010600030101010101" pitchFamily="2" charset="-122"/>
              </a:rPr>
              <a:t>）</a:t>
            </a:r>
          </a:p>
        </p:txBody>
      </p:sp>
      <p:graphicFrame>
        <p:nvGraphicFramePr>
          <p:cNvPr id="11" name="对象 10"/>
          <p:cNvGraphicFramePr>
            <a:graphicFrameLocks noChangeAspect="1"/>
          </p:cNvGraphicFramePr>
          <p:nvPr/>
        </p:nvGraphicFramePr>
        <p:xfrm>
          <a:off x="3602779" y="1507584"/>
          <a:ext cx="1754735" cy="1680065"/>
        </p:xfrm>
        <a:graphic>
          <a:graphicData uri="http://schemas.openxmlformats.org/presentationml/2006/ole">
            <mc:AlternateContent xmlns:mc="http://schemas.openxmlformats.org/markup-compatibility/2006">
              <mc:Choice xmlns:v="urn:schemas-microsoft-com:vml" Requires="v">
                <p:oleObj spid="_x0000_s78860" name="Equation" r:id="rId12" imgW="28651200" imgH="27432000" progId="Equation.DSMT4">
                  <p:embed/>
                </p:oleObj>
              </mc:Choice>
              <mc:Fallback>
                <p:oleObj name="Equation" r:id="rId12" imgW="28651200" imgH="27432000" progId="Equation.DSMT4">
                  <p:embed/>
                  <p:pic>
                    <p:nvPicPr>
                      <p:cNvPr id="0" name="图片 165278"/>
                      <p:cNvPicPr/>
                      <p:nvPr/>
                    </p:nvPicPr>
                    <p:blipFill>
                      <a:blip r:embed="rId13"/>
                      <a:stretch>
                        <a:fillRect/>
                      </a:stretch>
                    </p:blipFill>
                    <p:spPr>
                      <a:xfrm>
                        <a:off x="3602779" y="1507584"/>
                        <a:ext cx="1754735" cy="1680065"/>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2266701" y="4063236"/>
          <a:ext cx="1822947" cy="1080264"/>
        </p:xfrm>
        <a:graphic>
          <a:graphicData uri="http://schemas.openxmlformats.org/presentationml/2006/ole">
            <mc:AlternateContent xmlns:mc="http://schemas.openxmlformats.org/markup-compatibility/2006">
              <mc:Choice xmlns:v="urn:schemas-microsoft-com:vml" Requires="v">
                <p:oleObj spid="_x0000_s78861" name="Equation" r:id="rId14" imgW="24688800" imgH="14630400" progId="Equation.DSMT4">
                  <p:embed/>
                </p:oleObj>
              </mc:Choice>
              <mc:Fallback>
                <p:oleObj name="Equation" r:id="rId14" imgW="24688800" imgH="14630400" progId="Equation.DSMT4">
                  <p:embed/>
                  <p:pic>
                    <p:nvPicPr>
                      <p:cNvPr id="0" name="图片 165279"/>
                      <p:cNvPicPr/>
                      <p:nvPr/>
                    </p:nvPicPr>
                    <p:blipFill>
                      <a:blip r:embed="rId15"/>
                      <a:stretch>
                        <a:fillRect/>
                      </a:stretch>
                    </p:blipFill>
                    <p:spPr>
                      <a:xfrm>
                        <a:off x="2266701" y="4063236"/>
                        <a:ext cx="1822947" cy="1080264"/>
                      </a:xfrm>
                      <a:prstGeom prst="rect">
                        <a:avLst/>
                      </a:prstGeom>
                    </p:spPr>
                  </p:pic>
                </p:oleObj>
              </mc:Fallback>
            </mc:AlternateContent>
          </a:graphicData>
        </a:graphic>
      </p:graphicFrame>
      <p:sp>
        <p:nvSpPr>
          <p:cNvPr id="23" name="矩形 22"/>
          <p:cNvSpPr/>
          <p:nvPr/>
        </p:nvSpPr>
        <p:spPr>
          <a:xfrm>
            <a:off x="107503" y="1306199"/>
            <a:ext cx="8959661"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选取系统状态变量</a:t>
            </a:r>
          </a:p>
        </p:txBody>
      </p:sp>
      <p:graphicFrame>
        <p:nvGraphicFramePr>
          <p:cNvPr id="15" name="对象 14"/>
          <p:cNvGraphicFramePr>
            <a:graphicFrameLocks noChangeAspect="1"/>
          </p:cNvGraphicFramePr>
          <p:nvPr/>
        </p:nvGraphicFramePr>
        <p:xfrm>
          <a:off x="4862586" y="4077018"/>
          <a:ext cx="3592547" cy="1052631"/>
        </p:xfrm>
        <a:graphic>
          <a:graphicData uri="http://schemas.openxmlformats.org/presentationml/2006/ole">
            <mc:AlternateContent xmlns:mc="http://schemas.openxmlformats.org/markup-compatibility/2006">
              <mc:Choice xmlns:v="urn:schemas-microsoft-com:vml" Requires="v">
                <p:oleObj spid="_x0000_s78862" name="Equation" r:id="rId16" imgW="55778400" imgH="16459200" progId="Equation.DSMT4">
                  <p:embed/>
                </p:oleObj>
              </mc:Choice>
              <mc:Fallback>
                <p:oleObj name="Equation" r:id="rId16" imgW="55778400" imgH="16459200" progId="Equation.DSMT4">
                  <p:embed/>
                  <p:pic>
                    <p:nvPicPr>
                      <p:cNvPr id="0" name="图片 165280"/>
                      <p:cNvPicPr/>
                      <p:nvPr/>
                    </p:nvPicPr>
                    <p:blipFill>
                      <a:blip r:embed="rId17"/>
                      <a:stretch>
                        <a:fillRect/>
                      </a:stretch>
                    </p:blipFill>
                    <p:spPr>
                      <a:xfrm>
                        <a:off x="4862586" y="4077018"/>
                        <a:ext cx="3592547" cy="1052631"/>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1.4.1 </a:t>
            </a:r>
            <a:r>
              <a:rPr lang="zh-CN" altLang="en-US" sz="1765" b="1" dirty="0">
                <a:solidFill>
                  <a:srgbClr val="112F70"/>
                </a:solidFill>
                <a:latin typeface="微软雅黑" panose="020B0503020204020204" pitchFamily="34" charset="-122"/>
                <a:ea typeface="微软雅黑" panose="020B0503020204020204" pitchFamily="34" charset="-122"/>
                <a:sym typeface="+mn-ea"/>
              </a:rPr>
              <a:t>输入函数不含未来值时的情况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79881"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sp>
        <p:nvSpPr>
          <p:cNvPr id="11" name="矩形 10"/>
          <p:cNvSpPr/>
          <p:nvPr/>
        </p:nvSpPr>
        <p:spPr>
          <a:xfrm>
            <a:off x="0" y="591297"/>
            <a:ext cx="8928992"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写成矩阵差分方程形式为</a:t>
            </a:r>
          </a:p>
        </p:txBody>
      </p:sp>
      <p:graphicFrame>
        <p:nvGraphicFramePr>
          <p:cNvPr id="3" name="对象 2"/>
          <p:cNvGraphicFramePr>
            <a:graphicFrameLocks noChangeAspect="1"/>
          </p:cNvGraphicFramePr>
          <p:nvPr/>
        </p:nvGraphicFramePr>
        <p:xfrm>
          <a:off x="5561013" y="887413"/>
          <a:ext cx="147637" cy="527050"/>
        </p:xfrm>
        <a:graphic>
          <a:graphicData uri="http://schemas.openxmlformats.org/presentationml/2006/ole">
            <mc:AlternateContent xmlns:mc="http://schemas.openxmlformats.org/markup-compatibility/2006">
              <mc:Choice xmlns:v="urn:schemas-microsoft-com:vml" Requires="v">
                <p:oleObj spid="_x0000_s79882" name="Equation" r:id="rId7" imgW="2743200" imgH="9753600" progId="Equation.DSMT4">
                  <p:embed/>
                </p:oleObj>
              </mc:Choice>
              <mc:Fallback>
                <p:oleObj name="Equation" r:id="rId7" imgW="2743200" imgH="9753600" progId="Equation.DSMT4">
                  <p:embed/>
                  <p:pic>
                    <p:nvPicPr>
                      <p:cNvPr id="0" name="图片 154221"/>
                      <p:cNvPicPr/>
                      <p:nvPr/>
                    </p:nvPicPr>
                    <p:blipFill>
                      <a:blip r:embed="rId8"/>
                      <a:stretch>
                        <a:fillRect/>
                      </a:stretch>
                    </p:blipFill>
                    <p:spPr>
                      <a:xfrm>
                        <a:off x="5561013" y="887413"/>
                        <a:ext cx="147637" cy="52705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2797175" y="1216025"/>
          <a:ext cx="2981325" cy="396875"/>
        </p:xfrm>
        <a:graphic>
          <a:graphicData uri="http://schemas.openxmlformats.org/presentationml/2006/ole">
            <mc:AlternateContent xmlns:mc="http://schemas.openxmlformats.org/markup-compatibility/2006">
              <mc:Choice xmlns:v="urn:schemas-microsoft-com:vml" Requires="v">
                <p:oleObj spid="_x0000_s79883" name="Equation" r:id="rId9" imgW="36576000" imgH="4876800" progId="Equation.DSMT4">
                  <p:embed/>
                </p:oleObj>
              </mc:Choice>
              <mc:Fallback>
                <p:oleObj name="Equation" r:id="rId9" imgW="36576000" imgH="4876800" progId="Equation.DSMT4">
                  <p:embed/>
                  <p:pic>
                    <p:nvPicPr>
                      <p:cNvPr id="0" name="图片 154222"/>
                      <p:cNvPicPr/>
                      <p:nvPr/>
                    </p:nvPicPr>
                    <p:blipFill>
                      <a:blip r:embed="rId10"/>
                      <a:stretch>
                        <a:fillRect/>
                      </a:stretch>
                    </p:blipFill>
                    <p:spPr>
                      <a:xfrm>
                        <a:off x="2797175" y="1216025"/>
                        <a:ext cx="2981325" cy="396875"/>
                      </a:xfrm>
                      <a:prstGeom prst="rect">
                        <a:avLst/>
                      </a:prstGeom>
                    </p:spPr>
                  </p:pic>
                </p:oleObj>
              </mc:Fallback>
            </mc:AlternateContent>
          </a:graphicData>
        </a:graphic>
      </p:graphicFrame>
      <p:sp>
        <p:nvSpPr>
          <p:cNvPr id="13" name="文本框 12"/>
          <p:cNvSpPr txBox="1"/>
          <p:nvPr/>
        </p:nvSpPr>
        <p:spPr>
          <a:xfrm>
            <a:off x="6516216" y="1199586"/>
            <a:ext cx="1214037" cy="369332"/>
          </a:xfrm>
          <a:prstGeom prst="rect">
            <a:avLst/>
          </a:prstGeom>
          <a:noFill/>
        </p:spPr>
        <p:txBody>
          <a:bodyPr wrap="squar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1.28</a:t>
            </a:r>
            <a:r>
              <a:rPr lang="zh-CN" altLang="en-US" dirty="0">
                <a:solidFill>
                  <a:sysClr val="windowText" lastClr="000000"/>
                </a:solidFill>
                <a:latin typeface="宋体" panose="02010600030101010101" pitchFamily="2" charset="-122"/>
              </a:rPr>
              <a:t>）</a:t>
            </a:r>
          </a:p>
        </p:txBody>
      </p:sp>
      <p:sp>
        <p:nvSpPr>
          <p:cNvPr id="14" name="矩形 13"/>
          <p:cNvSpPr/>
          <p:nvPr/>
        </p:nvSpPr>
        <p:spPr>
          <a:xfrm>
            <a:off x="0" y="1637837"/>
            <a:ext cx="8928992" cy="508409"/>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式中：</a:t>
            </a:r>
          </a:p>
        </p:txBody>
      </p:sp>
      <p:graphicFrame>
        <p:nvGraphicFramePr>
          <p:cNvPr id="15" name="对象 14"/>
          <p:cNvGraphicFramePr>
            <a:graphicFrameLocks noChangeAspect="1"/>
          </p:cNvGraphicFramePr>
          <p:nvPr/>
        </p:nvGraphicFramePr>
        <p:xfrm>
          <a:off x="305917" y="1898363"/>
          <a:ext cx="2060695" cy="1663018"/>
        </p:xfrm>
        <a:graphic>
          <a:graphicData uri="http://schemas.openxmlformats.org/presentationml/2006/ole">
            <mc:AlternateContent xmlns:mc="http://schemas.openxmlformats.org/markup-compatibility/2006">
              <mc:Choice xmlns:v="urn:schemas-microsoft-com:vml" Requires="v">
                <p:oleObj spid="_x0000_s79884" name="Equation" r:id="rId11" imgW="34747200" imgH="28041600" progId="Equation.DSMT4">
                  <p:embed/>
                </p:oleObj>
              </mc:Choice>
              <mc:Fallback>
                <p:oleObj name="Equation" r:id="rId11" imgW="34747200" imgH="28041600" progId="Equation.DSMT4">
                  <p:embed/>
                  <p:pic>
                    <p:nvPicPr>
                      <p:cNvPr id="0" name="对象 2"/>
                      <p:cNvPicPr/>
                      <p:nvPr/>
                    </p:nvPicPr>
                    <p:blipFill>
                      <a:blip r:embed="rId12"/>
                      <a:stretch>
                        <a:fillRect/>
                      </a:stretch>
                    </p:blipFill>
                    <p:spPr>
                      <a:xfrm>
                        <a:off x="305917" y="1898363"/>
                        <a:ext cx="2060695" cy="1663018"/>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2507544" y="1898363"/>
          <a:ext cx="3312368" cy="1702447"/>
        </p:xfrm>
        <a:graphic>
          <a:graphicData uri="http://schemas.openxmlformats.org/presentationml/2006/ole">
            <mc:AlternateContent xmlns:mc="http://schemas.openxmlformats.org/markup-compatibility/2006">
              <mc:Choice xmlns:v="urn:schemas-microsoft-com:vml" Requires="v">
                <p:oleObj spid="_x0000_s79885" name="Equation" r:id="rId13" imgW="54559200" imgH="28041600" progId="Equation.DSMT4">
                  <p:embed/>
                </p:oleObj>
              </mc:Choice>
              <mc:Fallback>
                <p:oleObj name="Equation" r:id="rId13" imgW="54559200" imgH="28041600" progId="Equation.DSMT4">
                  <p:embed/>
                  <p:pic>
                    <p:nvPicPr>
                      <p:cNvPr id="0" name="对象 3"/>
                      <p:cNvPicPr/>
                      <p:nvPr/>
                    </p:nvPicPr>
                    <p:blipFill>
                      <a:blip r:embed="rId14"/>
                      <a:stretch>
                        <a:fillRect/>
                      </a:stretch>
                    </p:blipFill>
                    <p:spPr>
                      <a:xfrm>
                        <a:off x="2507544" y="1898363"/>
                        <a:ext cx="3312368" cy="1702447"/>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5960844" y="1936050"/>
          <a:ext cx="1562294" cy="1690954"/>
        </p:xfrm>
        <a:graphic>
          <a:graphicData uri="http://schemas.openxmlformats.org/presentationml/2006/ole">
            <mc:AlternateContent xmlns:mc="http://schemas.openxmlformats.org/markup-compatibility/2006">
              <mc:Choice xmlns:v="urn:schemas-microsoft-com:vml" Requires="v">
                <p:oleObj spid="_x0000_s79886" name="Equation" r:id="rId15" imgW="25908000" imgH="28041600" progId="Equation.DSMT4">
                  <p:embed/>
                </p:oleObj>
              </mc:Choice>
              <mc:Fallback>
                <p:oleObj name="Equation" r:id="rId15" imgW="25908000" imgH="28041600" progId="Equation.DSMT4">
                  <p:embed/>
                  <p:pic>
                    <p:nvPicPr>
                      <p:cNvPr id="0" name="对象 4"/>
                      <p:cNvPicPr/>
                      <p:nvPr/>
                    </p:nvPicPr>
                    <p:blipFill>
                      <a:blip r:embed="rId16"/>
                      <a:stretch>
                        <a:fillRect/>
                      </a:stretch>
                    </p:blipFill>
                    <p:spPr>
                      <a:xfrm>
                        <a:off x="5960844" y="1936050"/>
                        <a:ext cx="1562294" cy="1690954"/>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7771976" y="1983056"/>
          <a:ext cx="749976" cy="1646288"/>
        </p:xfrm>
        <a:graphic>
          <a:graphicData uri="http://schemas.openxmlformats.org/presentationml/2006/ole">
            <mc:AlternateContent xmlns:mc="http://schemas.openxmlformats.org/markup-compatibility/2006">
              <mc:Choice xmlns:v="urn:schemas-microsoft-com:vml" Requires="v">
                <p:oleObj spid="_x0000_s79887" name="Equation" r:id="rId17" imgW="12496800" imgH="27432000" progId="Equation.DSMT4">
                  <p:embed/>
                </p:oleObj>
              </mc:Choice>
              <mc:Fallback>
                <p:oleObj name="Equation" r:id="rId17" imgW="12496800" imgH="27432000" progId="Equation.DSMT4">
                  <p:embed/>
                  <p:pic>
                    <p:nvPicPr>
                      <p:cNvPr id="0" name="对象 6"/>
                      <p:cNvPicPr/>
                      <p:nvPr/>
                    </p:nvPicPr>
                    <p:blipFill>
                      <a:blip r:embed="rId18"/>
                      <a:stretch>
                        <a:fillRect/>
                      </a:stretch>
                    </p:blipFill>
                    <p:spPr>
                      <a:xfrm>
                        <a:off x="7771976" y="1983056"/>
                        <a:ext cx="749976" cy="1646288"/>
                      </a:xfrm>
                      <a:prstGeom prst="rect">
                        <a:avLst/>
                      </a:prstGeom>
                    </p:spPr>
                  </p:pic>
                </p:oleObj>
              </mc:Fallback>
            </mc:AlternateContent>
          </a:graphicData>
        </a:graphic>
      </p:graphicFrame>
      <p:sp>
        <p:nvSpPr>
          <p:cNvPr id="19" name="矩形 18"/>
          <p:cNvSpPr/>
          <p:nvPr/>
        </p:nvSpPr>
        <p:spPr>
          <a:xfrm>
            <a:off x="27870" y="3600810"/>
            <a:ext cx="8928992" cy="1514261"/>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线性离散系统的输出方程由选取的状态变量可得</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式中，</a:t>
            </a:r>
            <a:r>
              <a:rPr lang="en-US" altLang="zh-CN" sz="2800" dirty="0">
                <a:solidFill>
                  <a:sysClr val="windowText" lastClr="000000"/>
                </a:solidFill>
                <a:latin typeface="宋体" panose="02010600030101010101" pitchFamily="2" charset="-122"/>
              </a:rPr>
              <a:t>C——1</a:t>
            </a:r>
            <a:r>
              <a:rPr lang="en-US" altLang="zh-CN" sz="2800" dirty="0">
                <a:solidFill>
                  <a:sysClr val="windowText" lastClr="000000"/>
                </a:solidFill>
                <a:latin typeface="Eras Light ITC" panose="020B0402030504020804" pitchFamily="34" charset="0"/>
              </a:rPr>
              <a:t>x</a:t>
            </a:r>
            <a:r>
              <a:rPr lang="en-US" altLang="zh-CN" sz="2800" i="1" dirty="0">
                <a:solidFill>
                  <a:sysClr val="windowText" lastClr="000000"/>
                </a:solidFill>
                <a:latin typeface="Times New Roman" panose="02020603050405020304" pitchFamily="18" charset="0"/>
                <a:cs typeface="Times New Roman" panose="02020603050405020304" pitchFamily="18" charset="0"/>
              </a:rPr>
              <a:t>n</a:t>
            </a:r>
            <a:r>
              <a:rPr lang="zh-CN" altLang="en-US" sz="2800" dirty="0">
                <a:solidFill>
                  <a:sysClr val="windowText" lastClr="000000"/>
                </a:solidFill>
                <a:latin typeface="宋体" panose="02010600030101010101" pitchFamily="2" charset="-122"/>
              </a:rPr>
              <a:t>常系数矩阵，即 </a:t>
            </a:r>
            <a:r>
              <a:rPr lang="en-US" altLang="zh-CN" sz="2800" dirty="0">
                <a:solidFill>
                  <a:sysClr val="windowText" lastClr="000000"/>
                </a:solidFill>
                <a:latin typeface="宋体" panose="02010600030101010101" pitchFamily="2" charset="-122"/>
              </a:rPr>
              <a:t>C=[1 0 0 … 0]</a:t>
            </a:r>
            <a:r>
              <a:rPr lang="zh-CN" altLang="en-US" sz="2800" dirty="0">
                <a:solidFill>
                  <a:sysClr val="windowText" lastClr="000000"/>
                </a:solidFill>
                <a:latin typeface="宋体" panose="02010600030101010101" pitchFamily="2" charset="-122"/>
              </a:rPr>
              <a:t>。</a:t>
            </a:r>
          </a:p>
        </p:txBody>
      </p:sp>
      <p:graphicFrame>
        <p:nvGraphicFramePr>
          <p:cNvPr id="20" name="对象 19"/>
          <p:cNvGraphicFramePr>
            <a:graphicFrameLocks noChangeAspect="1"/>
          </p:cNvGraphicFramePr>
          <p:nvPr/>
        </p:nvGraphicFramePr>
        <p:xfrm>
          <a:off x="3363913" y="4149725"/>
          <a:ext cx="1598612" cy="387350"/>
        </p:xfrm>
        <a:graphic>
          <a:graphicData uri="http://schemas.openxmlformats.org/presentationml/2006/ole">
            <mc:AlternateContent xmlns:mc="http://schemas.openxmlformats.org/markup-compatibility/2006">
              <mc:Choice xmlns:v="urn:schemas-microsoft-com:vml" Requires="v">
                <p:oleObj spid="_x0000_s79888" name="Equation" r:id="rId19" imgW="20116800" imgH="4876800" progId="Equation.DSMT4">
                  <p:embed/>
                </p:oleObj>
              </mc:Choice>
              <mc:Fallback>
                <p:oleObj name="Equation" r:id="rId19" imgW="20116800" imgH="4876800" progId="Equation.DSMT4">
                  <p:embed/>
                  <p:pic>
                    <p:nvPicPr>
                      <p:cNvPr id="0" name="图片 154227"/>
                      <p:cNvPicPr/>
                      <p:nvPr/>
                    </p:nvPicPr>
                    <p:blipFill>
                      <a:blip r:embed="rId20"/>
                      <a:stretch>
                        <a:fillRect/>
                      </a:stretch>
                    </p:blipFill>
                    <p:spPr>
                      <a:xfrm>
                        <a:off x="3363913" y="4149725"/>
                        <a:ext cx="1598612" cy="387350"/>
                      </a:xfrm>
                      <a:prstGeom prst="rect">
                        <a:avLst/>
                      </a:prstGeom>
                    </p:spPr>
                  </p:pic>
                </p:oleObj>
              </mc:Fallback>
            </mc:AlternateContent>
          </a:graphicData>
        </a:graphic>
      </p:graphicFrame>
      <p:sp>
        <p:nvSpPr>
          <p:cNvPr id="22" name="文本框 21"/>
          <p:cNvSpPr txBox="1"/>
          <p:nvPr/>
        </p:nvSpPr>
        <p:spPr>
          <a:xfrm>
            <a:off x="6663980" y="4167469"/>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1.29</a:t>
            </a:r>
            <a:r>
              <a:rPr lang="zh-CN" altLang="en-US" dirty="0">
                <a:solidFill>
                  <a:sysClr val="windowText" lastClr="00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3" grpId="0"/>
      <p:bldP spid="22" grpId="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1.4.1 </a:t>
            </a:r>
            <a:r>
              <a:rPr lang="zh-CN" altLang="en-US" sz="1765" b="1" dirty="0">
                <a:solidFill>
                  <a:srgbClr val="112F70"/>
                </a:solidFill>
                <a:latin typeface="微软雅黑" panose="020B0503020204020204" pitchFamily="34" charset="-122"/>
                <a:ea typeface="微软雅黑" panose="020B0503020204020204" pitchFamily="34" charset="-122"/>
                <a:sym typeface="+mn-ea"/>
              </a:rPr>
              <a:t>输入函数不含未来值时的情况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7504" y="559304"/>
            <a:ext cx="8928992" cy="3410164"/>
          </a:xfrm>
          <a:prstGeom prst="rect">
            <a:avLst/>
          </a:prstGeom>
        </p:spPr>
        <p:txBody>
          <a:bodyPr wrap="square">
            <a:spAutoFit/>
          </a:bodyPr>
          <a:lstStyle/>
          <a:p>
            <a:pPr lvl="0">
              <a:lnSpc>
                <a:spcPct val="110000"/>
              </a:lnSpc>
            </a:pPr>
            <a:r>
              <a:rPr lang="zh-CN" altLang="en-US" sz="2800" b="1" dirty="0">
                <a:solidFill>
                  <a:sysClr val="windowText" lastClr="000000"/>
                </a:solidFill>
                <a:latin typeface="宋体" panose="02010600030101010101" pitchFamily="2" charset="-122"/>
              </a:rPr>
              <a:t>    例</a:t>
            </a:r>
            <a:r>
              <a:rPr lang="en-US" altLang="zh-CN" sz="2800" b="1" dirty="0">
                <a:solidFill>
                  <a:sysClr val="windowText" lastClr="000000"/>
                </a:solidFill>
                <a:latin typeface="宋体" panose="02010600030101010101" pitchFamily="2" charset="-122"/>
              </a:rPr>
              <a:t>1.17 </a:t>
            </a:r>
            <a:r>
              <a:rPr lang="zh-CN" altLang="en-US" sz="2800" dirty="0">
                <a:solidFill>
                  <a:sysClr val="windowText" lastClr="000000"/>
                </a:solidFill>
                <a:latin typeface="宋体" panose="02010600030101010101" pitchFamily="2" charset="-122"/>
              </a:rPr>
              <a:t>设线性离散系统的运动状态由下述差分方</a:t>
            </a: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程描述</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试列写该离散系统的状态方程及输出方程。</a:t>
            </a:r>
          </a:p>
          <a:p>
            <a:pPr lvl="0">
              <a:lnSpc>
                <a:spcPct val="110000"/>
              </a:lnSpc>
            </a:pPr>
            <a:r>
              <a:rPr lang="zh-CN" altLang="en-US" sz="2800" b="1" dirty="0">
                <a:solidFill>
                  <a:sysClr val="windowText" lastClr="000000"/>
                </a:solidFill>
                <a:latin typeface="宋体" panose="02010600030101010101" pitchFamily="2" charset="-122"/>
              </a:rPr>
              <a:t>    解</a:t>
            </a:r>
            <a:r>
              <a:rPr lang="zh-CN" altLang="en-US" sz="2800" dirty="0">
                <a:solidFill>
                  <a:sysClr val="windowText" lastClr="000000"/>
                </a:solidFill>
                <a:latin typeface="宋体" panose="02010600030101010101" pitchFamily="2" charset="-122"/>
              </a:rPr>
              <a:t> 选取线性离散系统的状态变量</a:t>
            </a:r>
            <a:endParaRPr lang="en-US" altLang="zh-CN" sz="2800" dirty="0">
              <a:solidFill>
                <a:sysClr val="windowText" lastClr="000000"/>
              </a:solidFill>
              <a:latin typeface="宋体" panose="02010600030101010101" pitchFamily="2" charset="-122"/>
            </a:endParaRPr>
          </a:p>
          <a:p>
            <a:pPr lvl="0">
              <a:lnSpc>
                <a:spcPct val="110000"/>
              </a:lnSpc>
            </a:pPr>
            <a:endParaRPr lang="zh-CN" altLang="en-US"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则其状态方程为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80901"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1869492" y="1491630"/>
          <a:ext cx="5790532" cy="419224"/>
        </p:xfrm>
        <a:graphic>
          <a:graphicData uri="http://schemas.openxmlformats.org/presentationml/2006/ole">
            <mc:AlternateContent xmlns:mc="http://schemas.openxmlformats.org/markup-compatibility/2006">
              <mc:Choice xmlns:v="urn:schemas-microsoft-com:vml" Requires="v">
                <p:oleObj spid="_x0000_s80902" name="Equation" r:id="rId7" imgW="67360800" imgH="4876800" progId="Equation.DSMT4">
                  <p:embed/>
                </p:oleObj>
              </mc:Choice>
              <mc:Fallback>
                <p:oleObj name="Equation" r:id="rId7" imgW="67360800" imgH="4876800" progId="Equation.DSMT4">
                  <p:embed/>
                  <p:pic>
                    <p:nvPicPr>
                      <p:cNvPr id="0" name="图片 116546"/>
                      <p:cNvPicPr/>
                      <p:nvPr/>
                    </p:nvPicPr>
                    <p:blipFill>
                      <a:blip r:embed="rId8"/>
                      <a:stretch>
                        <a:fillRect/>
                      </a:stretch>
                    </p:blipFill>
                    <p:spPr>
                      <a:xfrm>
                        <a:off x="1869492" y="1491630"/>
                        <a:ext cx="5790532" cy="419224"/>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1869492" y="2925791"/>
          <a:ext cx="5566352" cy="419224"/>
        </p:xfrm>
        <a:graphic>
          <a:graphicData uri="http://schemas.openxmlformats.org/presentationml/2006/ole">
            <mc:AlternateContent xmlns:mc="http://schemas.openxmlformats.org/markup-compatibility/2006">
              <mc:Choice xmlns:v="urn:schemas-microsoft-com:vml" Requires="v">
                <p:oleObj spid="_x0000_s80903" name="Equation" r:id="rId9" imgW="72847200" imgH="5486400" progId="Equation.DSMT4">
                  <p:embed/>
                </p:oleObj>
              </mc:Choice>
              <mc:Fallback>
                <p:oleObj name="Equation" r:id="rId9" imgW="72847200" imgH="5486400" progId="Equation.DSMT4">
                  <p:embed/>
                  <p:pic>
                    <p:nvPicPr>
                      <p:cNvPr id="0" name="图片 116547"/>
                      <p:cNvPicPr/>
                      <p:nvPr/>
                    </p:nvPicPr>
                    <p:blipFill>
                      <a:blip r:embed="rId10"/>
                      <a:stretch>
                        <a:fillRect/>
                      </a:stretch>
                    </p:blipFill>
                    <p:spPr>
                      <a:xfrm>
                        <a:off x="1869492" y="2925791"/>
                        <a:ext cx="5566352" cy="419224"/>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2491248" y="3824570"/>
          <a:ext cx="4582566" cy="1195452"/>
        </p:xfrm>
        <a:graphic>
          <a:graphicData uri="http://schemas.openxmlformats.org/presentationml/2006/ole">
            <mc:AlternateContent xmlns:mc="http://schemas.openxmlformats.org/markup-compatibility/2006">
              <mc:Choice xmlns:v="urn:schemas-microsoft-com:vml" Requires="v">
                <p:oleObj spid="_x0000_s80904" name="Equation" r:id="rId11" imgW="63093600" imgH="16459200" progId="Equation.DSMT4">
                  <p:embed/>
                </p:oleObj>
              </mc:Choice>
              <mc:Fallback>
                <p:oleObj name="Equation" r:id="rId11" imgW="63093600" imgH="16459200" progId="Equation.DSMT4">
                  <p:embed/>
                  <p:pic>
                    <p:nvPicPr>
                      <p:cNvPr id="0" name="图片 116548"/>
                      <p:cNvPicPr/>
                      <p:nvPr/>
                    </p:nvPicPr>
                    <p:blipFill>
                      <a:blip r:embed="rId12"/>
                      <a:stretch>
                        <a:fillRect/>
                      </a:stretch>
                    </p:blipFill>
                    <p:spPr>
                      <a:xfrm>
                        <a:off x="2491248" y="3824570"/>
                        <a:ext cx="4582566" cy="119545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6"/>
            <a:ext cx="5184576" cy="363818"/>
          </a:xfrm>
          <a:prstGeom prst="rect">
            <a:avLst/>
          </a:prstGeom>
          <a:noFill/>
        </p:spPr>
        <p:txBody>
          <a:bodyPr wrap="square" rtlCol="0">
            <a:spAutoFit/>
          </a:bodyPr>
          <a:lstStyle/>
          <a:p>
            <a:pPr lvl="0"/>
            <a:r>
              <a:rPr lang="en-US" altLang="zh-CN" sz="1765" b="1" dirty="0">
                <a:solidFill>
                  <a:srgbClr val="112F70"/>
                </a:solidFill>
                <a:latin typeface="微软雅黑" panose="020B0503020204020204" pitchFamily="34" charset="-122"/>
                <a:ea typeface="微软雅黑" panose="020B0503020204020204" pitchFamily="34" charset="-122"/>
                <a:sym typeface="+mn-ea"/>
              </a:rPr>
              <a:t>1.4.1 </a:t>
            </a:r>
            <a:r>
              <a:rPr lang="zh-CN" altLang="en-US" sz="1765" b="1" dirty="0">
                <a:solidFill>
                  <a:srgbClr val="112F70"/>
                </a:solidFill>
                <a:latin typeface="微软雅黑" panose="020B0503020204020204" pitchFamily="34" charset="-122"/>
                <a:ea typeface="微软雅黑" panose="020B0503020204020204" pitchFamily="34" charset="-122"/>
                <a:sym typeface="+mn-ea"/>
              </a:rPr>
              <a:t>输入函数不含未来值时的情况</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64" y="14577"/>
            <a:ext cx="725636" cy="725636"/>
          </a:xfrm>
          <a:prstGeom prst="rect">
            <a:avLst/>
          </a:prstGeom>
        </p:spPr>
      </p:pic>
      <p:sp>
        <p:nvSpPr>
          <p:cNvPr id="6" name="矩形 5"/>
          <p:cNvSpPr/>
          <p:nvPr/>
        </p:nvSpPr>
        <p:spPr>
          <a:xfrm>
            <a:off x="106709" y="740237"/>
            <a:ext cx="8928992" cy="2936188"/>
          </a:xfrm>
          <a:prstGeom prst="rect">
            <a:avLst/>
          </a:prstGeom>
        </p:spPr>
        <p:txBody>
          <a:bodyPr wrap="square">
            <a:spAutoFit/>
          </a:bodyPr>
          <a:lstStyle/>
          <a:p>
            <a:pPr lvl="0">
              <a:lnSpc>
                <a:spcPct val="110000"/>
              </a:lnSpc>
            </a:pPr>
            <a:r>
              <a:rPr lang="zh-CN" altLang="en-US" sz="2800" dirty="0">
                <a:solidFill>
                  <a:sysClr val="windowText" lastClr="000000"/>
                </a:solidFill>
                <a:latin typeface="宋体" panose="02010600030101010101" pitchFamily="2" charset="-122"/>
              </a:rPr>
              <a:t>或写成矩阵差分方程为</a:t>
            </a:r>
            <a:endParaRPr lang="en-US" altLang="zh-CN" sz="2800" dirty="0">
              <a:solidFill>
                <a:sysClr val="windowText" lastClr="000000"/>
              </a:solidFill>
              <a:latin typeface="宋体" panose="02010600030101010101" pitchFamily="2" charset="-122"/>
            </a:endParaRPr>
          </a:p>
          <a:p>
            <a:pPr lvl="0">
              <a:lnSpc>
                <a:spcPct val="110000"/>
              </a:lnSpc>
            </a:pPr>
            <a:endParaRPr lang="zh-CN" altLang="en-US"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式中：</a:t>
            </a: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endParaRPr lang="en-US" altLang="zh-CN" sz="2800" dirty="0">
              <a:solidFill>
                <a:sysClr val="windowText" lastClr="000000"/>
              </a:solidFill>
              <a:latin typeface="宋体" panose="02010600030101010101" pitchFamily="2" charset="-122"/>
            </a:endParaRPr>
          </a:p>
          <a:p>
            <a:pPr lvl="0">
              <a:lnSpc>
                <a:spcPct val="110000"/>
              </a:lnSpc>
            </a:pPr>
            <a:r>
              <a:rPr lang="zh-CN" altLang="en-US" sz="2800" dirty="0">
                <a:solidFill>
                  <a:sysClr val="windowText" lastClr="000000"/>
                </a:solidFill>
                <a:latin typeface="宋体" panose="02010600030101010101" pitchFamily="2" charset="-122"/>
              </a:rPr>
              <a:t>其输方程为</a:t>
            </a:r>
            <a:endParaRPr lang="en-US" altLang="zh-CN" sz="2800" dirty="0">
              <a:solidFill>
                <a:sysClr val="windowText" lastClr="000000"/>
              </a:solidFill>
              <a:latin typeface="宋体" panose="02010600030101010101" pitchFamily="2" charset="-122"/>
            </a:endParaRPr>
          </a:p>
        </p:txBody>
      </p:sp>
      <p:graphicFrame>
        <p:nvGraphicFramePr>
          <p:cNvPr id="9" name="对象 8"/>
          <p:cNvGraphicFramePr>
            <a:graphicFrameLocks noChangeAspect="1"/>
          </p:cNvGraphicFramePr>
          <p:nvPr/>
        </p:nvGraphicFramePr>
        <p:xfrm>
          <a:off x="7324725" y="4167188"/>
          <a:ext cx="250825" cy="388937"/>
        </p:xfrm>
        <a:graphic>
          <a:graphicData uri="http://schemas.openxmlformats.org/presentationml/2006/ole">
            <mc:AlternateContent xmlns:mc="http://schemas.openxmlformats.org/markup-compatibility/2006">
              <mc:Choice xmlns:v="urn:schemas-microsoft-com:vml" Requires="v">
                <p:oleObj spid="_x0000_s81925" name="Equation" r:id="rId5" imgW="2743200" imgH="4267200" progId="Equation.DSMT4">
                  <p:embed/>
                </p:oleObj>
              </mc:Choice>
              <mc:Fallback>
                <p:oleObj name="Equation" r:id="rId5" imgW="2743200" imgH="4267200" progId="Equation.DSMT4">
                  <p:embed/>
                  <p:pic>
                    <p:nvPicPr>
                      <p:cNvPr id="0" name="对象 8"/>
                      <p:cNvPicPr/>
                      <p:nvPr/>
                    </p:nvPicPr>
                    <p:blipFill>
                      <a:blip r:embed="rId6"/>
                      <a:stretch>
                        <a:fillRect/>
                      </a:stretch>
                    </p:blipFill>
                    <p:spPr>
                      <a:xfrm>
                        <a:off x="7324725" y="4167188"/>
                        <a:ext cx="250825" cy="38893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3173411" y="1365911"/>
          <a:ext cx="2795587" cy="373062"/>
        </p:xfrm>
        <a:graphic>
          <a:graphicData uri="http://schemas.openxmlformats.org/presentationml/2006/ole">
            <mc:AlternateContent xmlns:mc="http://schemas.openxmlformats.org/markup-compatibility/2006">
              <mc:Choice xmlns:v="urn:schemas-microsoft-com:vml" Requires="v">
                <p:oleObj spid="_x0000_s81926" name="Equation" r:id="rId7" imgW="36576000" imgH="4876800" progId="Equation.DSMT4">
                  <p:embed/>
                </p:oleObj>
              </mc:Choice>
              <mc:Fallback>
                <p:oleObj name="Equation" r:id="rId7" imgW="36576000" imgH="4876800" progId="Equation.DSMT4">
                  <p:embed/>
                  <p:pic>
                    <p:nvPicPr>
                      <p:cNvPr id="0" name="图片 119596"/>
                      <p:cNvPicPr/>
                      <p:nvPr/>
                    </p:nvPicPr>
                    <p:blipFill>
                      <a:blip r:embed="rId8"/>
                      <a:stretch>
                        <a:fillRect/>
                      </a:stretch>
                    </p:blipFill>
                    <p:spPr>
                      <a:xfrm>
                        <a:off x="3173411" y="1365911"/>
                        <a:ext cx="2795587" cy="373062"/>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2915816" y="2139702"/>
          <a:ext cx="3128391" cy="1175771"/>
        </p:xfrm>
        <a:graphic>
          <a:graphicData uri="http://schemas.openxmlformats.org/presentationml/2006/ole">
            <mc:AlternateContent xmlns:mc="http://schemas.openxmlformats.org/markup-compatibility/2006">
              <mc:Choice xmlns:v="urn:schemas-microsoft-com:vml" Requires="v">
                <p:oleObj spid="_x0000_s81927" name="Equation" r:id="rId9" imgW="45415200" imgH="17068800" progId="Equation.DSMT4">
                  <p:embed/>
                </p:oleObj>
              </mc:Choice>
              <mc:Fallback>
                <p:oleObj name="Equation" r:id="rId9" imgW="45415200" imgH="17068800" progId="Equation.DSMT4">
                  <p:embed/>
                  <p:pic>
                    <p:nvPicPr>
                      <p:cNvPr id="0" name="图片 119597"/>
                      <p:cNvPicPr/>
                      <p:nvPr/>
                    </p:nvPicPr>
                    <p:blipFill>
                      <a:blip r:embed="rId10"/>
                      <a:stretch>
                        <a:fillRect/>
                      </a:stretch>
                    </p:blipFill>
                    <p:spPr>
                      <a:xfrm>
                        <a:off x="2915816" y="2139702"/>
                        <a:ext cx="3128391" cy="1175771"/>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2562018" y="3733844"/>
          <a:ext cx="4018371" cy="1136509"/>
        </p:xfrm>
        <a:graphic>
          <a:graphicData uri="http://schemas.openxmlformats.org/presentationml/2006/ole">
            <mc:AlternateContent xmlns:mc="http://schemas.openxmlformats.org/markup-compatibility/2006">
              <mc:Choice xmlns:v="urn:schemas-microsoft-com:vml" Requires="v">
                <p:oleObj spid="_x0000_s81928" name="Equation" r:id="rId11" imgW="60350400" imgH="17068800" progId="Equation.DSMT4">
                  <p:embed/>
                </p:oleObj>
              </mc:Choice>
              <mc:Fallback>
                <p:oleObj name="Equation" r:id="rId11" imgW="60350400" imgH="17068800" progId="Equation.DSMT4">
                  <p:embed/>
                  <p:pic>
                    <p:nvPicPr>
                      <p:cNvPr id="0" name="图片 119598"/>
                      <p:cNvPicPr/>
                      <p:nvPr/>
                    </p:nvPicPr>
                    <p:blipFill>
                      <a:blip r:embed="rId12"/>
                      <a:stretch>
                        <a:fillRect/>
                      </a:stretch>
                    </p:blipFill>
                    <p:spPr>
                      <a:xfrm>
                        <a:off x="2562018" y="3733844"/>
                        <a:ext cx="4018371" cy="1136509"/>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论文答辩PPT.p"/>
  <p:tag name="KSO_WPP_MARK_KEY" val="1f7dde09-f9c2-4a54-9c4d-84e038ca798b"/>
  <p:tag name="COMMONDATA" val="eyJoZGlkIjoiYWFlNWQwZTlhMDE0NDNlMTEzYTVmNjYyZjMyZTkwNDI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471.647244094488,&quot;width&quot;:6638.974803149606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6682</Words>
  <Application>Microsoft Office PowerPoint</Application>
  <PresentationFormat>全屏显示(16:9)</PresentationFormat>
  <Paragraphs>1177</Paragraphs>
  <Slides>123</Slides>
  <Notes>123</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123</vt:i4>
      </vt:variant>
    </vt:vector>
  </HeadingPairs>
  <TitlesOfParts>
    <vt:vector size="136" baseType="lpstr">
      <vt:lpstr>华光中等线_CNKI</vt:lpstr>
      <vt:lpstr>宋体</vt:lpstr>
      <vt:lpstr>微软雅黑</vt:lpstr>
      <vt:lpstr>Arial</vt:lpstr>
      <vt:lpstr>Calibri</vt:lpstr>
      <vt:lpstr>Calibri Light</vt:lpstr>
      <vt:lpstr>Eras Light ITC</vt:lpstr>
      <vt:lpstr>Euclid</vt:lpstr>
      <vt:lpstr>Symbol</vt:lpstr>
      <vt:lpstr>Times New Roman</vt:lpstr>
      <vt:lpstr>Office 主题​​</vt:lpstr>
      <vt:lpstr>Equation</vt:lpstr>
      <vt:lpstr>MathType 7.0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毕业论文答辩PPT.p</dc:title>
  <dc:creator/>
  <cp:lastModifiedBy/>
  <cp:revision>4</cp:revision>
  <dcterms:created xsi:type="dcterms:W3CDTF">2017-04-17T14:29:00Z</dcterms:created>
  <dcterms:modified xsi:type="dcterms:W3CDTF">2023-10-20T03:05:49Z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E90FA9C438C24FBB93889F22CC1801C1</vt:lpwstr>
  </property>
  <property fmtid="{D5CDD505-2E9C-101B-9397-08002B2CF9AE}" pid="3" name="KSOProductBuildVer">
    <vt:lpwstr>2052-11.1.0.12598</vt:lpwstr>
  </property>
</Properties>
</file>