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3"/>
  </p:notesMasterIdLst>
  <p:sldIdLst>
    <p:sldId id="297" r:id="rId2"/>
    <p:sldId id="258" r:id="rId3"/>
    <p:sldId id="320" r:id="rId4"/>
    <p:sldId id="321" r:id="rId5"/>
    <p:sldId id="322" r:id="rId6"/>
    <p:sldId id="323" r:id="rId7"/>
    <p:sldId id="324" r:id="rId8"/>
    <p:sldId id="325" r:id="rId9"/>
    <p:sldId id="326" r:id="rId10"/>
    <p:sldId id="327" r:id="rId11"/>
    <p:sldId id="346"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7" r:id="rId31"/>
    <p:sldId id="348" r:id="rId32"/>
    <p:sldId id="349" r:id="rId33"/>
    <p:sldId id="350" r:id="rId34"/>
    <p:sldId id="351" r:id="rId35"/>
    <p:sldId id="352" r:id="rId36"/>
    <p:sldId id="353" r:id="rId37"/>
    <p:sldId id="354" r:id="rId38"/>
    <p:sldId id="363" r:id="rId39"/>
    <p:sldId id="355" r:id="rId40"/>
    <p:sldId id="356" r:id="rId41"/>
    <p:sldId id="357" r:id="rId42"/>
    <p:sldId id="358" r:id="rId43"/>
    <p:sldId id="359" r:id="rId44"/>
    <p:sldId id="360" r:id="rId45"/>
    <p:sldId id="361" r:id="rId46"/>
    <p:sldId id="362" r:id="rId47"/>
    <p:sldId id="364" r:id="rId48"/>
    <p:sldId id="374" r:id="rId49"/>
    <p:sldId id="365" r:id="rId50"/>
    <p:sldId id="366" r:id="rId51"/>
    <p:sldId id="367" r:id="rId52"/>
    <p:sldId id="368" r:id="rId53"/>
    <p:sldId id="369" r:id="rId54"/>
    <p:sldId id="370" r:id="rId55"/>
    <p:sldId id="371" r:id="rId56"/>
    <p:sldId id="372" r:id="rId57"/>
    <p:sldId id="373" r:id="rId58"/>
    <p:sldId id="375" r:id="rId59"/>
    <p:sldId id="376" r:id="rId60"/>
    <p:sldId id="377" r:id="rId61"/>
    <p:sldId id="378" r:id="rId62"/>
    <p:sldId id="379" r:id="rId63"/>
    <p:sldId id="380" r:id="rId64"/>
    <p:sldId id="393" r:id="rId65"/>
    <p:sldId id="381" r:id="rId66"/>
    <p:sldId id="382" r:id="rId67"/>
    <p:sldId id="383" r:id="rId68"/>
    <p:sldId id="384" r:id="rId69"/>
    <p:sldId id="385" r:id="rId70"/>
    <p:sldId id="386" r:id="rId71"/>
    <p:sldId id="387" r:id="rId72"/>
    <p:sldId id="394" r:id="rId73"/>
    <p:sldId id="388" r:id="rId74"/>
    <p:sldId id="389" r:id="rId75"/>
    <p:sldId id="390" r:id="rId76"/>
    <p:sldId id="391" r:id="rId77"/>
    <p:sldId id="392" r:id="rId78"/>
    <p:sldId id="395" r:id="rId79"/>
    <p:sldId id="396" r:id="rId80"/>
    <p:sldId id="397" r:id="rId81"/>
    <p:sldId id="398" r:id="rId82"/>
    <p:sldId id="399" r:id="rId83"/>
    <p:sldId id="400" r:id="rId84"/>
    <p:sldId id="401" r:id="rId85"/>
    <p:sldId id="402" r:id="rId86"/>
    <p:sldId id="403" r:id="rId87"/>
    <p:sldId id="404" r:id="rId88"/>
    <p:sldId id="405" r:id="rId89"/>
    <p:sldId id="406" r:id="rId90"/>
    <p:sldId id="407" r:id="rId91"/>
    <p:sldId id="408" r:id="rId92"/>
    <p:sldId id="409" r:id="rId93"/>
    <p:sldId id="410" r:id="rId94"/>
    <p:sldId id="411" r:id="rId95"/>
    <p:sldId id="412" r:id="rId96"/>
    <p:sldId id="413" r:id="rId97"/>
    <p:sldId id="414" r:id="rId98"/>
    <p:sldId id="415" r:id="rId99"/>
    <p:sldId id="416" r:id="rId100"/>
    <p:sldId id="417" r:id="rId101"/>
    <p:sldId id="418" r:id="rId102"/>
    <p:sldId id="419" r:id="rId103"/>
    <p:sldId id="420" r:id="rId104"/>
    <p:sldId id="421" r:id="rId105"/>
    <p:sldId id="422" r:id="rId106"/>
    <p:sldId id="423" r:id="rId107"/>
    <p:sldId id="424" r:id="rId108"/>
    <p:sldId id="425" r:id="rId109"/>
    <p:sldId id="426" r:id="rId110"/>
    <p:sldId id="427" r:id="rId111"/>
    <p:sldId id="428" r:id="rId112"/>
    <p:sldId id="429" r:id="rId113"/>
    <p:sldId id="430" r:id="rId114"/>
    <p:sldId id="431" r:id="rId115"/>
    <p:sldId id="432" r:id="rId116"/>
    <p:sldId id="433" r:id="rId117"/>
    <p:sldId id="434" r:id="rId118"/>
    <p:sldId id="435" r:id="rId119"/>
    <p:sldId id="436" r:id="rId120"/>
    <p:sldId id="437" r:id="rId121"/>
    <p:sldId id="438" r:id="rId122"/>
    <p:sldId id="439" r:id="rId123"/>
    <p:sldId id="440" r:id="rId124"/>
    <p:sldId id="441" r:id="rId125"/>
    <p:sldId id="442" r:id="rId126"/>
    <p:sldId id="443" r:id="rId127"/>
    <p:sldId id="444" r:id="rId128"/>
    <p:sldId id="445" r:id="rId129"/>
    <p:sldId id="446" r:id="rId130"/>
    <p:sldId id="447" r:id="rId131"/>
    <p:sldId id="448" r:id="rId132"/>
    <p:sldId id="449" r:id="rId133"/>
    <p:sldId id="450" r:id="rId134"/>
    <p:sldId id="451" r:id="rId135"/>
    <p:sldId id="452" r:id="rId136"/>
    <p:sldId id="453" r:id="rId137"/>
    <p:sldId id="454" r:id="rId138"/>
    <p:sldId id="455" r:id="rId139"/>
    <p:sldId id="456" r:id="rId140"/>
    <p:sldId id="457" r:id="rId141"/>
    <p:sldId id="458" r:id="rId142"/>
    <p:sldId id="459" r:id="rId143"/>
    <p:sldId id="460" r:id="rId144"/>
    <p:sldId id="461" r:id="rId145"/>
    <p:sldId id="462" r:id="rId146"/>
    <p:sldId id="463" r:id="rId147"/>
    <p:sldId id="464" r:id="rId148"/>
    <p:sldId id="465" r:id="rId149"/>
    <p:sldId id="466" r:id="rId150"/>
    <p:sldId id="467" r:id="rId151"/>
    <p:sldId id="468" r:id="rId152"/>
    <p:sldId id="469" r:id="rId153"/>
    <p:sldId id="470" r:id="rId154"/>
    <p:sldId id="471" r:id="rId155"/>
    <p:sldId id="472" r:id="rId156"/>
    <p:sldId id="473" r:id="rId157"/>
    <p:sldId id="474" r:id="rId158"/>
    <p:sldId id="475" r:id="rId159"/>
    <p:sldId id="476" r:id="rId160"/>
    <p:sldId id="477" r:id="rId161"/>
    <p:sldId id="478" r:id="rId162"/>
  </p:sldIdLst>
  <p:sldSz cx="9144000" cy="5143500" type="screen16x9"/>
  <p:notesSz cx="6858000" cy="9144000"/>
  <p:custDataLst>
    <p:tags r:id="rId16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665" userDrawn="1">
          <p15:clr>
            <a:srgbClr val="A4A3A4"/>
          </p15:clr>
        </p15:guide>
        <p15:guide id="4" pos="703" userDrawn="1">
          <p15:clr>
            <a:srgbClr val="A4A3A4"/>
          </p15:clr>
        </p15:guide>
        <p15:guide id="5" pos="2880" userDrawn="1">
          <p15:clr>
            <a:srgbClr val="A4A3A4"/>
          </p15:clr>
        </p15:guide>
        <p15:guide id="6" pos="1565" userDrawn="1">
          <p15:clr>
            <a:srgbClr val="A4A3A4"/>
          </p15:clr>
        </p15:guide>
        <p15:guide id="7" orient="horz" pos="2935" userDrawn="1">
          <p15:clr>
            <a:srgbClr val="A4A3A4"/>
          </p15:clr>
        </p15:guide>
        <p15:guide id="8" pos="29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12F70"/>
    <a:srgbClr val="414455"/>
    <a:srgbClr val="568D11"/>
    <a:srgbClr val="70BA16"/>
    <a:srgbClr val="82D81A"/>
    <a:srgbClr val="61A113"/>
    <a:srgbClr val="1A74CC"/>
    <a:srgbClr val="E09320"/>
    <a:srgbClr val="4A99E8"/>
    <a:srgbClr val="1E8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4240" autoAdjust="0"/>
  </p:normalViewPr>
  <p:slideViewPr>
    <p:cSldViewPr>
      <p:cViewPr varScale="1">
        <p:scale>
          <a:sx n="138" d="100"/>
          <a:sy n="138" d="100"/>
        </p:scale>
        <p:origin x="524" y="76"/>
      </p:cViewPr>
      <p:guideLst>
        <p:guide orient="horz" pos="1665"/>
        <p:guide pos="703"/>
        <p:guide pos="2880"/>
        <p:guide pos="1565"/>
        <p:guide orient="horz" pos="2935"/>
        <p:guide pos="2980"/>
      </p:guideLst>
    </p:cSldViewPr>
  </p:slideViewPr>
  <p:notesTextViewPr>
    <p:cViewPr>
      <p:scale>
        <a:sx n="1" d="1"/>
        <a:sy n="1" d="1"/>
      </p:scale>
      <p:origin x="0" y="0"/>
    </p:cViewPr>
  </p:notesTextViewPr>
  <p:sorterViewPr>
    <p:cViewPr>
      <p:scale>
        <a:sx n="132" d="100"/>
        <a:sy n="132" d="100"/>
      </p:scale>
      <p:origin x="0" y="516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5C004-A9D4-4858-99EC-F4CCE56E2FEF}" type="datetimeFigureOut">
              <a:rPr lang="zh-CN" altLang="en-US" smtClean="0"/>
              <a:pPr/>
              <a:t>2022/10/16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E2E4E-2FFD-4B0E-BE9C-FA7BDC09154E}" type="slidenum">
              <a:rPr lang="zh-CN" altLang="en-US" smtClean="0"/>
              <a:pPr/>
              <a:t>‹#›</a:t>
            </a:fld>
            <a:endParaRPr lang="zh-CN" altLang="en-US"/>
          </a:p>
        </p:txBody>
      </p:sp>
    </p:spTree>
    <p:extLst>
      <p:ext uri="{BB962C8B-B14F-4D97-AF65-F5344CB8AC3E}">
        <p14:creationId xmlns:p14="http://schemas.microsoft.com/office/powerpoint/2010/main" val="411580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a:t>
            </a:fld>
            <a:endParaRPr lang="zh-CN" altLang="en-US"/>
          </a:p>
        </p:txBody>
      </p:sp>
    </p:spTree>
    <p:extLst>
      <p:ext uri="{BB962C8B-B14F-4D97-AF65-F5344CB8AC3E}">
        <p14:creationId xmlns:p14="http://schemas.microsoft.com/office/powerpoint/2010/main" val="280891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64</a:t>
            </a:fld>
            <a:endParaRPr lang="zh-CN" altLang="en-US"/>
          </a:p>
        </p:txBody>
      </p:sp>
    </p:spTree>
    <p:extLst>
      <p:ext uri="{BB962C8B-B14F-4D97-AF65-F5344CB8AC3E}">
        <p14:creationId xmlns:p14="http://schemas.microsoft.com/office/powerpoint/2010/main" val="343902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72</a:t>
            </a:fld>
            <a:endParaRPr lang="zh-CN" altLang="en-US"/>
          </a:p>
        </p:txBody>
      </p:sp>
    </p:spTree>
    <p:extLst>
      <p:ext uri="{BB962C8B-B14F-4D97-AF65-F5344CB8AC3E}">
        <p14:creationId xmlns:p14="http://schemas.microsoft.com/office/powerpoint/2010/main" val="401951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89</a:t>
            </a:fld>
            <a:endParaRPr lang="zh-CN" altLang="en-US"/>
          </a:p>
        </p:txBody>
      </p:sp>
    </p:spTree>
    <p:extLst>
      <p:ext uri="{BB962C8B-B14F-4D97-AF65-F5344CB8AC3E}">
        <p14:creationId xmlns:p14="http://schemas.microsoft.com/office/powerpoint/2010/main" val="2883859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103</a:t>
            </a:fld>
            <a:endParaRPr lang="zh-CN" altLang="en-US"/>
          </a:p>
        </p:txBody>
      </p:sp>
    </p:spTree>
    <p:extLst>
      <p:ext uri="{BB962C8B-B14F-4D97-AF65-F5344CB8AC3E}">
        <p14:creationId xmlns:p14="http://schemas.microsoft.com/office/powerpoint/2010/main" val="3547176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9491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604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0464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10035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26484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4158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2</a:t>
            </a:fld>
            <a:endParaRPr lang="zh-CN" altLang="en-US"/>
          </a:p>
        </p:txBody>
      </p:sp>
    </p:spTree>
    <p:extLst>
      <p:ext uri="{BB962C8B-B14F-4D97-AF65-F5344CB8AC3E}">
        <p14:creationId xmlns:p14="http://schemas.microsoft.com/office/powerpoint/2010/main" val="2114238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48148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2616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29452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90519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05093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115</a:t>
            </a:fld>
            <a:endParaRPr lang="zh-CN" altLang="en-US"/>
          </a:p>
        </p:txBody>
      </p:sp>
    </p:spTree>
    <p:extLst>
      <p:ext uri="{BB962C8B-B14F-4D97-AF65-F5344CB8AC3E}">
        <p14:creationId xmlns:p14="http://schemas.microsoft.com/office/powerpoint/2010/main" val="2083278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70989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63587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00241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2235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3</a:t>
            </a:fld>
            <a:endParaRPr lang="zh-CN" altLang="en-US"/>
          </a:p>
        </p:txBody>
      </p:sp>
    </p:spTree>
    <p:extLst>
      <p:ext uri="{BB962C8B-B14F-4D97-AF65-F5344CB8AC3E}">
        <p14:creationId xmlns:p14="http://schemas.microsoft.com/office/powerpoint/2010/main" val="556104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7754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8797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422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496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34208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7238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2563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127</a:t>
            </a:fld>
            <a:endParaRPr lang="zh-CN" altLang="en-US"/>
          </a:p>
        </p:txBody>
      </p:sp>
    </p:spTree>
    <p:extLst>
      <p:ext uri="{BB962C8B-B14F-4D97-AF65-F5344CB8AC3E}">
        <p14:creationId xmlns:p14="http://schemas.microsoft.com/office/powerpoint/2010/main" val="35449234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9598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7312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11</a:t>
            </a:fld>
            <a:endParaRPr lang="zh-CN" altLang="en-US"/>
          </a:p>
        </p:txBody>
      </p:sp>
    </p:spTree>
    <p:extLst>
      <p:ext uri="{BB962C8B-B14F-4D97-AF65-F5344CB8AC3E}">
        <p14:creationId xmlns:p14="http://schemas.microsoft.com/office/powerpoint/2010/main" val="153356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25628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73227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4907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61378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13194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728777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84338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0032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226705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2170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14</a:t>
            </a:fld>
            <a:endParaRPr lang="zh-CN" altLang="en-US"/>
          </a:p>
        </p:txBody>
      </p:sp>
    </p:spTree>
    <p:extLst>
      <p:ext uri="{BB962C8B-B14F-4D97-AF65-F5344CB8AC3E}">
        <p14:creationId xmlns:p14="http://schemas.microsoft.com/office/powerpoint/2010/main" val="10068067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4524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22065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1860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12118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061155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760685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077747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812229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5206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9666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38</a:t>
            </a:fld>
            <a:endParaRPr lang="zh-CN" altLang="en-US"/>
          </a:p>
        </p:txBody>
      </p:sp>
    </p:spTree>
    <p:extLst>
      <p:ext uri="{BB962C8B-B14F-4D97-AF65-F5344CB8AC3E}">
        <p14:creationId xmlns:p14="http://schemas.microsoft.com/office/powerpoint/2010/main" val="8379282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01790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540458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E2E4E-2FFD-4B0E-BE9C-FA7BDC09154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314149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153</a:t>
            </a:fld>
            <a:endParaRPr lang="zh-CN" altLang="en-US"/>
          </a:p>
        </p:txBody>
      </p:sp>
    </p:spTree>
    <p:extLst>
      <p:ext uri="{BB962C8B-B14F-4D97-AF65-F5344CB8AC3E}">
        <p14:creationId xmlns:p14="http://schemas.microsoft.com/office/powerpoint/2010/main" val="87442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154</a:t>
            </a:fld>
            <a:endParaRPr lang="zh-CN" altLang="en-US"/>
          </a:p>
        </p:txBody>
      </p:sp>
    </p:spTree>
    <p:extLst>
      <p:ext uri="{BB962C8B-B14F-4D97-AF65-F5344CB8AC3E}">
        <p14:creationId xmlns:p14="http://schemas.microsoft.com/office/powerpoint/2010/main" val="39981903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155</a:t>
            </a:fld>
            <a:endParaRPr lang="zh-CN" altLang="en-US"/>
          </a:p>
        </p:txBody>
      </p:sp>
    </p:spTree>
    <p:extLst>
      <p:ext uri="{BB962C8B-B14F-4D97-AF65-F5344CB8AC3E}">
        <p14:creationId xmlns:p14="http://schemas.microsoft.com/office/powerpoint/2010/main" val="31760641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156</a:t>
            </a:fld>
            <a:endParaRPr lang="zh-CN" altLang="en-US"/>
          </a:p>
        </p:txBody>
      </p:sp>
    </p:spTree>
    <p:extLst>
      <p:ext uri="{BB962C8B-B14F-4D97-AF65-F5344CB8AC3E}">
        <p14:creationId xmlns:p14="http://schemas.microsoft.com/office/powerpoint/2010/main" val="30356152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157</a:t>
            </a:fld>
            <a:endParaRPr lang="zh-CN" altLang="en-US"/>
          </a:p>
        </p:txBody>
      </p:sp>
    </p:spTree>
    <p:extLst>
      <p:ext uri="{BB962C8B-B14F-4D97-AF65-F5344CB8AC3E}">
        <p14:creationId xmlns:p14="http://schemas.microsoft.com/office/powerpoint/2010/main" val="17937318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158</a:t>
            </a:fld>
            <a:endParaRPr lang="zh-CN" altLang="en-US"/>
          </a:p>
        </p:txBody>
      </p:sp>
    </p:spTree>
    <p:extLst>
      <p:ext uri="{BB962C8B-B14F-4D97-AF65-F5344CB8AC3E}">
        <p14:creationId xmlns:p14="http://schemas.microsoft.com/office/powerpoint/2010/main" val="33796058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159</a:t>
            </a:fld>
            <a:endParaRPr lang="zh-CN" altLang="en-US"/>
          </a:p>
        </p:txBody>
      </p:sp>
    </p:spTree>
    <p:extLst>
      <p:ext uri="{BB962C8B-B14F-4D97-AF65-F5344CB8AC3E}">
        <p14:creationId xmlns:p14="http://schemas.microsoft.com/office/powerpoint/2010/main" val="330330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5D0C05-D1F4-4D23-BDF0-C1C9ABA03E33}" type="slidenum">
              <a:rPr lang="zh-CN" altLang="en-US" smtClean="0"/>
              <a:pPr/>
              <a:t>48</a:t>
            </a:fld>
            <a:endParaRPr lang="zh-CN" altLang="en-US"/>
          </a:p>
        </p:txBody>
      </p:sp>
    </p:spTree>
    <p:extLst>
      <p:ext uri="{BB962C8B-B14F-4D97-AF65-F5344CB8AC3E}">
        <p14:creationId xmlns:p14="http://schemas.microsoft.com/office/powerpoint/2010/main" val="27622997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160</a:t>
            </a:fld>
            <a:endParaRPr lang="zh-CN" altLang="en-US"/>
          </a:p>
        </p:txBody>
      </p:sp>
    </p:spTree>
    <p:extLst>
      <p:ext uri="{BB962C8B-B14F-4D97-AF65-F5344CB8AC3E}">
        <p14:creationId xmlns:p14="http://schemas.microsoft.com/office/powerpoint/2010/main" val="11956703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solidFill>
                  <a:prstClr val="black"/>
                </a:solidFill>
              </a:rPr>
              <a:pPr/>
              <a:t>161</a:t>
            </a:fld>
            <a:endParaRPr lang="zh-CN" altLang="en-US">
              <a:solidFill>
                <a:prstClr val="black"/>
              </a:solidFill>
            </a:endParaRPr>
          </a:p>
        </p:txBody>
      </p:sp>
    </p:spTree>
    <p:extLst>
      <p:ext uri="{BB962C8B-B14F-4D97-AF65-F5344CB8AC3E}">
        <p14:creationId xmlns:p14="http://schemas.microsoft.com/office/powerpoint/2010/main" val="115899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49</a:t>
            </a:fld>
            <a:endParaRPr lang="zh-CN" altLang="en-US"/>
          </a:p>
        </p:txBody>
      </p:sp>
    </p:spTree>
    <p:extLst>
      <p:ext uri="{BB962C8B-B14F-4D97-AF65-F5344CB8AC3E}">
        <p14:creationId xmlns:p14="http://schemas.microsoft.com/office/powerpoint/2010/main" val="2972878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60</a:t>
            </a:fld>
            <a:endParaRPr lang="zh-CN" altLang="en-US"/>
          </a:p>
        </p:txBody>
      </p:sp>
    </p:spTree>
    <p:extLst>
      <p:ext uri="{BB962C8B-B14F-4D97-AF65-F5344CB8AC3E}">
        <p14:creationId xmlns:p14="http://schemas.microsoft.com/office/powerpoint/2010/main" val="33100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2598112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1036276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1468998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934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317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_标题幻灯片">
    <p:spTree>
      <p:nvGrpSpPr>
        <p:cNvPr id="1" name=""/>
        <p:cNvGrpSpPr/>
        <p:nvPr/>
      </p:nvGrpSpPr>
      <p:grpSpPr>
        <a:xfrm>
          <a:off x="0" y="0"/>
          <a:ext cx="0" cy="0"/>
          <a:chOff x="0" y="0"/>
          <a:chExt cx="0" cy="0"/>
        </a:xfrm>
      </p:grpSpPr>
      <p:sp>
        <p:nvSpPr>
          <p:cNvPr id="7" name="矩形 6"/>
          <p:cNvSpPr/>
          <p:nvPr userDrawn="1"/>
        </p:nvSpPr>
        <p:spPr>
          <a:xfrm>
            <a:off x="0" y="0"/>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1" y="-20538"/>
            <a:ext cx="1704311" cy="720080"/>
          </a:xfrm>
          <a:prstGeom prst="rect">
            <a:avLst/>
          </a:prstGeom>
        </p:spPr>
      </p:pic>
      <p:sp>
        <p:nvSpPr>
          <p:cNvPr id="9" name="矩形 8"/>
          <p:cNvSpPr/>
          <p:nvPr userDrawn="1"/>
        </p:nvSpPr>
        <p:spPr>
          <a:xfrm>
            <a:off x="6477501" y="175741"/>
            <a:ext cx="902811" cy="307777"/>
          </a:xfrm>
          <a:prstGeom prst="rect">
            <a:avLst/>
          </a:prstGeom>
        </p:spPr>
        <p:txBody>
          <a:bodyPr wrap="none">
            <a:spAutoFit/>
          </a:bodyPr>
          <a:lstStyle/>
          <a:p>
            <a:r>
              <a:rPr lang="zh-CN" altLang="en-US" sz="1400" dirty="0">
                <a:solidFill>
                  <a:schemeClr val="bg1"/>
                </a:solidFill>
                <a:latin typeface="微软雅黑" pitchFamily="34" charset="-122"/>
                <a:ea typeface="微软雅黑" pitchFamily="34" charset="-122"/>
              </a:rPr>
              <a:t>课题综述</a:t>
            </a:r>
          </a:p>
        </p:txBody>
      </p:sp>
      <p:sp>
        <p:nvSpPr>
          <p:cNvPr id="10" name="矩形 9"/>
          <p:cNvSpPr/>
          <p:nvPr userDrawn="1"/>
        </p:nvSpPr>
        <p:spPr>
          <a:xfrm>
            <a:off x="8564755"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1" name="矩形 10"/>
          <p:cNvSpPr/>
          <p:nvPr userDrawn="1"/>
        </p:nvSpPr>
        <p:spPr>
          <a:xfrm>
            <a:off x="8329001"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2" name="矩形 11"/>
          <p:cNvSpPr/>
          <p:nvPr userDrawn="1"/>
        </p:nvSpPr>
        <p:spPr>
          <a:xfrm>
            <a:off x="8097731"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3" name="矩形 12"/>
          <p:cNvSpPr/>
          <p:nvPr userDrawn="1"/>
        </p:nvSpPr>
        <p:spPr>
          <a:xfrm>
            <a:off x="7861977"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4" name="矩形 13"/>
          <p:cNvSpPr/>
          <p:nvPr userDrawn="1"/>
        </p:nvSpPr>
        <p:spPr>
          <a:xfrm>
            <a:off x="7626222"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
        <p:nvSpPr>
          <p:cNvPr id="15" name="矩形 14"/>
          <p:cNvSpPr/>
          <p:nvPr userDrawn="1"/>
        </p:nvSpPr>
        <p:spPr>
          <a:xfrm>
            <a:off x="7384121" y="258402"/>
            <a:ext cx="183709" cy="137782"/>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itchFamily="34" charset="-122"/>
              <a:ea typeface="微软雅黑" pitchFamily="34" charset="-122"/>
            </a:endParaRPr>
          </a:p>
        </p:txBody>
      </p:sp>
    </p:spTree>
    <p:extLst>
      <p:ext uri="{BB962C8B-B14F-4D97-AF65-F5344CB8AC3E}">
        <p14:creationId xmlns:p14="http://schemas.microsoft.com/office/powerpoint/2010/main" val="2801001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324280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4149872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3148091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2022/10/16</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2249119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2022/10/16</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3638147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2022/10/16</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59071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3652535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E137E13-6931-4ECB-BB5B-849FB74182C0}" type="datetimeFigureOut">
              <a:rPr lang="zh-CN" altLang="en-US" smtClean="0"/>
              <a:pPr/>
              <a:t>2022/10/16</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23CBF4B4-C160-4F55-AC7D-1C8FF5BA05FA}" type="slidenum">
              <a:rPr lang="zh-CN" altLang="en-US" smtClean="0"/>
              <a:pPr/>
              <a:t>‹#›</a:t>
            </a:fld>
            <a:endParaRPr lang="zh-CN" altLang="en-US"/>
          </a:p>
        </p:txBody>
      </p:sp>
    </p:spTree>
    <p:extLst>
      <p:ext uri="{BB962C8B-B14F-4D97-AF65-F5344CB8AC3E}">
        <p14:creationId xmlns:p14="http://schemas.microsoft.com/office/powerpoint/2010/main" val="1024024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50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0.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339.png"/><Relationship Id="rId7" Type="http://schemas.openxmlformats.org/officeDocument/2006/relationships/image" Target="../media/image4.png"/><Relationship Id="rId2" Type="http://schemas.openxmlformats.org/officeDocument/2006/relationships/image" Target="../media/image338.png"/><Relationship Id="rId1" Type="http://schemas.openxmlformats.org/officeDocument/2006/relationships/slideLayout" Target="../slideLayouts/slideLayout13.xml"/><Relationship Id="rId6" Type="http://schemas.openxmlformats.org/officeDocument/2006/relationships/image" Target="../media/image342.png"/><Relationship Id="rId5" Type="http://schemas.openxmlformats.org/officeDocument/2006/relationships/image" Target="../media/image341.png"/><Relationship Id="rId4" Type="http://schemas.openxmlformats.org/officeDocument/2006/relationships/image" Target="../media/image340.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4.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346.png"/><Relationship Id="rId2" Type="http://schemas.openxmlformats.org/officeDocument/2006/relationships/image" Target="../media/image343.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47.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3.w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oleObject" Target="../embeddings/oleObject7.bin"/><Relationship Id="rId5" Type="http://schemas.openxmlformats.org/officeDocument/2006/relationships/image" Target="../media/image292.wmf"/><Relationship Id="rId4" Type="http://schemas.openxmlformats.org/officeDocument/2006/relationships/oleObject" Target="../embeddings/oleObject6.bin"/></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5.w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oleObject" Target="../embeddings/oleObject9.bin"/><Relationship Id="rId5" Type="http://schemas.openxmlformats.org/officeDocument/2006/relationships/image" Target="../media/image294.wmf"/><Relationship Id="rId4" Type="http://schemas.openxmlformats.org/officeDocument/2006/relationships/oleObject" Target="../embeddings/oleObject8.bin"/></Relationships>
</file>

<file path=ppt/slides/_rels/slide10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00.wmf"/><Relationship Id="rId3" Type="http://schemas.openxmlformats.org/officeDocument/2006/relationships/image" Target="../media/image4.png"/><Relationship Id="rId7" Type="http://schemas.openxmlformats.org/officeDocument/2006/relationships/image" Target="../media/image297.wmf"/><Relationship Id="rId12" Type="http://schemas.openxmlformats.org/officeDocument/2006/relationships/oleObject" Target="../embeddings/oleObject14.bin"/><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oleObject" Target="../embeddings/oleObject11.bin"/><Relationship Id="rId11" Type="http://schemas.openxmlformats.org/officeDocument/2006/relationships/image" Target="../media/image299.wmf"/><Relationship Id="rId5" Type="http://schemas.openxmlformats.org/officeDocument/2006/relationships/image" Target="../media/image296.wmf"/><Relationship Id="rId15" Type="http://schemas.openxmlformats.org/officeDocument/2006/relationships/image" Target="../media/image301.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98.wmf"/><Relationship Id="rId14" Type="http://schemas.openxmlformats.org/officeDocument/2006/relationships/oleObject" Target="../embeddings/oleObject15.bin"/></Relationships>
</file>

<file path=ppt/slides/_rels/slide107.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4.png"/><Relationship Id="rId7" Type="http://schemas.openxmlformats.org/officeDocument/2006/relationships/image" Target="../media/image303.w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oleObject" Target="../embeddings/oleObject17.bin"/><Relationship Id="rId11" Type="http://schemas.openxmlformats.org/officeDocument/2006/relationships/image" Target="../media/image305.wmf"/><Relationship Id="rId5" Type="http://schemas.openxmlformats.org/officeDocument/2006/relationships/image" Target="../media/image302.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304.wmf"/></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45.png"/></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50.wmf"/><Relationship Id="rId3" Type="http://schemas.openxmlformats.org/officeDocument/2006/relationships/image" Target="../media/image4.png"/><Relationship Id="rId7" Type="http://schemas.openxmlformats.org/officeDocument/2006/relationships/image" Target="../media/image347.wmf"/><Relationship Id="rId12" Type="http://schemas.openxmlformats.org/officeDocument/2006/relationships/oleObject" Target="../embeddings/oleObject24.bin"/><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oleObject" Target="../embeddings/oleObject21.bin"/><Relationship Id="rId11" Type="http://schemas.openxmlformats.org/officeDocument/2006/relationships/image" Target="../media/image349.wmf"/><Relationship Id="rId5" Type="http://schemas.openxmlformats.org/officeDocument/2006/relationships/image" Target="../media/image346.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48.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2.emf"/><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oleObject" Target="../embeddings/oleObject26.bin"/><Relationship Id="rId5" Type="http://schemas.openxmlformats.org/officeDocument/2006/relationships/image" Target="../media/image351.wmf"/><Relationship Id="rId4" Type="http://schemas.openxmlformats.org/officeDocument/2006/relationships/oleObject" Target="../embeddings/oleObject25.bin"/></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4.wmf"/><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oleObject" Target="../embeddings/oleObject28.bin"/><Relationship Id="rId5" Type="http://schemas.openxmlformats.org/officeDocument/2006/relationships/image" Target="../media/image353.wmf"/><Relationship Id="rId4" Type="http://schemas.openxmlformats.org/officeDocument/2006/relationships/oleObject" Target="../embeddings/oleObject27.bin"/></Relationships>
</file>

<file path=ppt/slides/_rels/slide112.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4.png"/><Relationship Id="rId7" Type="http://schemas.openxmlformats.org/officeDocument/2006/relationships/image" Target="../media/image356.wm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oleObject" Target="../embeddings/oleObject30.bin"/><Relationship Id="rId11" Type="http://schemas.openxmlformats.org/officeDocument/2006/relationships/image" Target="../media/image358.wmf"/><Relationship Id="rId5" Type="http://schemas.openxmlformats.org/officeDocument/2006/relationships/image" Target="../media/image355.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57.wmf"/></Relationships>
</file>

<file path=ppt/slides/_rels/slide113.xml.rels><?xml version="1.0" encoding="UTF-8" standalone="yes"?>
<Relationships xmlns="http://schemas.openxmlformats.org/package/2006/relationships"><Relationship Id="rId8" Type="http://schemas.openxmlformats.org/officeDocument/2006/relationships/image" Target="../media/image361.png"/><Relationship Id="rId3" Type="http://schemas.openxmlformats.org/officeDocument/2006/relationships/image" Target="../media/image4.png"/><Relationship Id="rId7" Type="http://schemas.openxmlformats.org/officeDocument/2006/relationships/image" Target="../media/image360.wmf"/><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oleObject" Target="../embeddings/oleObject34.bin"/><Relationship Id="rId5" Type="http://schemas.openxmlformats.org/officeDocument/2006/relationships/image" Target="../media/image359.wmf"/><Relationship Id="rId4" Type="http://schemas.openxmlformats.org/officeDocument/2006/relationships/oleObject" Target="../embeddings/oleObject33.bin"/></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62.wmf"/><Relationship Id="rId4" Type="http://schemas.openxmlformats.org/officeDocument/2006/relationships/oleObject" Target="../embeddings/oleObject35.bin"/></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63.wmf"/><Relationship Id="rId4" Type="http://schemas.openxmlformats.org/officeDocument/2006/relationships/oleObject" Target="../embeddings/oleObject36.bin"/></Relationships>
</file>

<file path=ppt/slides/_rels/slide117.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368.wmf"/><Relationship Id="rId3" Type="http://schemas.openxmlformats.org/officeDocument/2006/relationships/image" Target="../media/image4.png"/><Relationship Id="rId7" Type="http://schemas.openxmlformats.org/officeDocument/2006/relationships/image" Target="../media/image365.wmf"/><Relationship Id="rId12" Type="http://schemas.openxmlformats.org/officeDocument/2006/relationships/oleObject" Target="../embeddings/oleObject41.bin"/><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oleObject" Target="../embeddings/oleObject38.bin"/><Relationship Id="rId11" Type="http://schemas.openxmlformats.org/officeDocument/2006/relationships/image" Target="../media/image367.wmf"/><Relationship Id="rId5" Type="http://schemas.openxmlformats.org/officeDocument/2006/relationships/image" Target="../media/image364.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366.wmf"/></Relationships>
</file>

<file path=ppt/slides/_rels/slide118.xml.rels><?xml version="1.0" encoding="UTF-8" standalone="yes"?>
<Relationships xmlns="http://schemas.openxmlformats.org/package/2006/relationships"><Relationship Id="rId8" Type="http://schemas.openxmlformats.org/officeDocument/2006/relationships/image" Target="../media/image370.wmf"/><Relationship Id="rId13" Type="http://schemas.openxmlformats.org/officeDocument/2006/relationships/oleObject" Target="../embeddings/oleObject46.bin"/><Relationship Id="rId3" Type="http://schemas.openxmlformats.org/officeDocument/2006/relationships/image" Target="../media/image4.png"/><Relationship Id="rId7" Type="http://schemas.openxmlformats.org/officeDocument/2006/relationships/oleObject" Target="../embeddings/oleObject43.bin"/><Relationship Id="rId12" Type="http://schemas.openxmlformats.org/officeDocument/2006/relationships/image" Target="../media/image372.wmf"/><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69.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371.wmf"/><Relationship Id="rId4" Type="http://schemas.openxmlformats.org/officeDocument/2006/relationships/image" Target="../media/image382.png"/><Relationship Id="rId9" Type="http://schemas.openxmlformats.org/officeDocument/2006/relationships/oleObject" Target="../embeddings/oleObject44.bin"/><Relationship Id="rId14" Type="http://schemas.openxmlformats.org/officeDocument/2006/relationships/image" Target="../media/image373.wmf"/></Relationships>
</file>

<file path=ppt/slides/_rels/slide119.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4.png"/><Relationship Id="rId7" Type="http://schemas.openxmlformats.org/officeDocument/2006/relationships/image" Target="../media/image375.wmf"/><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oleObject" Target="../embeddings/oleObject48.bin"/><Relationship Id="rId5" Type="http://schemas.openxmlformats.org/officeDocument/2006/relationships/image" Target="../media/image374.wmf"/><Relationship Id="rId4" Type="http://schemas.openxmlformats.org/officeDocument/2006/relationships/oleObject" Target="../embeddings/oleObject47.bin"/><Relationship Id="rId9" Type="http://schemas.openxmlformats.org/officeDocument/2006/relationships/image" Target="../media/image376.w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381.wmf"/><Relationship Id="rId3" Type="http://schemas.openxmlformats.org/officeDocument/2006/relationships/image" Target="../media/image4.png"/><Relationship Id="rId7" Type="http://schemas.openxmlformats.org/officeDocument/2006/relationships/image" Target="../media/image378.wmf"/><Relationship Id="rId12" Type="http://schemas.openxmlformats.org/officeDocument/2006/relationships/oleObject" Target="../embeddings/oleObject54.bin"/><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oleObject" Target="../embeddings/oleObject51.bin"/><Relationship Id="rId11" Type="http://schemas.openxmlformats.org/officeDocument/2006/relationships/image" Target="../media/image380.wmf"/><Relationship Id="rId5" Type="http://schemas.openxmlformats.org/officeDocument/2006/relationships/image" Target="../media/image377.wmf"/><Relationship Id="rId15" Type="http://schemas.openxmlformats.org/officeDocument/2006/relationships/image" Target="../media/image382.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379.wmf"/><Relationship Id="rId14" Type="http://schemas.openxmlformats.org/officeDocument/2006/relationships/oleObject" Target="../embeddings/oleObject55.bin"/></Relationships>
</file>

<file path=ppt/slides/_rels/slide121.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387.wmf"/><Relationship Id="rId3" Type="http://schemas.openxmlformats.org/officeDocument/2006/relationships/image" Target="../media/image4.png"/><Relationship Id="rId7" Type="http://schemas.openxmlformats.org/officeDocument/2006/relationships/image" Target="../media/image384.wmf"/><Relationship Id="rId12" Type="http://schemas.openxmlformats.org/officeDocument/2006/relationships/oleObject" Target="../embeddings/oleObject60.bin"/><Relationship Id="rId17" Type="http://schemas.openxmlformats.org/officeDocument/2006/relationships/image" Target="../media/image389.wmf"/><Relationship Id="rId2" Type="http://schemas.openxmlformats.org/officeDocument/2006/relationships/notesSlide" Target="../notesSlides/notesSlide31.xml"/><Relationship Id="rId16" Type="http://schemas.openxmlformats.org/officeDocument/2006/relationships/oleObject" Target="../embeddings/oleObject62.bin"/><Relationship Id="rId1" Type="http://schemas.openxmlformats.org/officeDocument/2006/relationships/slideLayout" Target="../slideLayouts/slideLayout12.xml"/><Relationship Id="rId6" Type="http://schemas.openxmlformats.org/officeDocument/2006/relationships/oleObject" Target="../embeddings/oleObject57.bin"/><Relationship Id="rId11" Type="http://schemas.openxmlformats.org/officeDocument/2006/relationships/image" Target="../media/image386.wmf"/><Relationship Id="rId5" Type="http://schemas.openxmlformats.org/officeDocument/2006/relationships/image" Target="../media/image383.wmf"/><Relationship Id="rId15" Type="http://schemas.openxmlformats.org/officeDocument/2006/relationships/image" Target="../media/image388.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385.wmf"/><Relationship Id="rId14" Type="http://schemas.openxmlformats.org/officeDocument/2006/relationships/oleObject" Target="../embeddings/oleObject61.bin"/></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394.wmf"/><Relationship Id="rId3" Type="http://schemas.openxmlformats.org/officeDocument/2006/relationships/image" Target="../media/image4.png"/><Relationship Id="rId7" Type="http://schemas.openxmlformats.org/officeDocument/2006/relationships/image" Target="../media/image391.wmf"/><Relationship Id="rId12" Type="http://schemas.openxmlformats.org/officeDocument/2006/relationships/oleObject" Target="../embeddings/oleObject67.bin"/><Relationship Id="rId17" Type="http://schemas.openxmlformats.org/officeDocument/2006/relationships/image" Target="../media/image396.wmf"/><Relationship Id="rId2" Type="http://schemas.openxmlformats.org/officeDocument/2006/relationships/notesSlide" Target="../notesSlides/notesSlide32.xml"/><Relationship Id="rId16" Type="http://schemas.openxmlformats.org/officeDocument/2006/relationships/oleObject" Target="../embeddings/oleObject69.bin"/><Relationship Id="rId1" Type="http://schemas.openxmlformats.org/officeDocument/2006/relationships/slideLayout" Target="../slideLayouts/slideLayout12.xml"/><Relationship Id="rId6" Type="http://schemas.openxmlformats.org/officeDocument/2006/relationships/oleObject" Target="../embeddings/oleObject64.bin"/><Relationship Id="rId11" Type="http://schemas.openxmlformats.org/officeDocument/2006/relationships/image" Target="../media/image393.wmf"/><Relationship Id="rId5" Type="http://schemas.openxmlformats.org/officeDocument/2006/relationships/image" Target="../media/image390.wmf"/><Relationship Id="rId15" Type="http://schemas.openxmlformats.org/officeDocument/2006/relationships/image" Target="../media/image395.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392.wmf"/><Relationship Id="rId14" Type="http://schemas.openxmlformats.org/officeDocument/2006/relationships/oleObject" Target="../embeddings/oleObject68.bin"/></Relationships>
</file>

<file path=ppt/slides/_rels/slide123.xml.rels><?xml version="1.0" encoding="UTF-8" standalone="yes"?>
<Relationships xmlns="http://schemas.openxmlformats.org/package/2006/relationships"><Relationship Id="rId8" Type="http://schemas.openxmlformats.org/officeDocument/2006/relationships/image" Target="../media/image413.png"/><Relationship Id="rId13" Type="http://schemas.openxmlformats.org/officeDocument/2006/relationships/oleObject" Target="../embeddings/oleObject74.bin"/><Relationship Id="rId3" Type="http://schemas.openxmlformats.org/officeDocument/2006/relationships/image" Target="../media/image4.png"/><Relationship Id="rId7" Type="http://schemas.openxmlformats.org/officeDocument/2006/relationships/image" Target="../media/image398.wmf"/><Relationship Id="rId12" Type="http://schemas.openxmlformats.org/officeDocument/2006/relationships/image" Target="../media/image400.wmf"/><Relationship Id="rId2" Type="http://schemas.openxmlformats.org/officeDocument/2006/relationships/notesSlide" Target="../notesSlides/notesSlide33.xml"/><Relationship Id="rId16" Type="http://schemas.openxmlformats.org/officeDocument/2006/relationships/image" Target="../media/image402.emf"/><Relationship Id="rId1" Type="http://schemas.openxmlformats.org/officeDocument/2006/relationships/slideLayout" Target="../slideLayouts/slideLayout12.xml"/><Relationship Id="rId6" Type="http://schemas.openxmlformats.org/officeDocument/2006/relationships/oleObject" Target="../embeddings/oleObject71.bin"/><Relationship Id="rId11" Type="http://schemas.openxmlformats.org/officeDocument/2006/relationships/oleObject" Target="../embeddings/oleObject73.bin"/><Relationship Id="rId5" Type="http://schemas.openxmlformats.org/officeDocument/2006/relationships/image" Target="../media/image397.wmf"/><Relationship Id="rId15" Type="http://schemas.openxmlformats.org/officeDocument/2006/relationships/oleObject" Target="../embeddings/oleObject75.bin"/><Relationship Id="rId10" Type="http://schemas.openxmlformats.org/officeDocument/2006/relationships/image" Target="../media/image399.wmf"/><Relationship Id="rId4" Type="http://schemas.openxmlformats.org/officeDocument/2006/relationships/oleObject" Target="../embeddings/oleObject70.bin"/><Relationship Id="rId9" Type="http://schemas.openxmlformats.org/officeDocument/2006/relationships/oleObject" Target="../embeddings/oleObject72.bin"/><Relationship Id="rId14" Type="http://schemas.openxmlformats.org/officeDocument/2006/relationships/image" Target="../media/image401.wmf"/></Relationships>
</file>

<file path=ppt/slides/_rels/slide124.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4.png"/><Relationship Id="rId7" Type="http://schemas.openxmlformats.org/officeDocument/2006/relationships/image" Target="../media/image404.wmf"/><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oleObject" Target="../embeddings/oleObject77.bin"/><Relationship Id="rId11" Type="http://schemas.openxmlformats.org/officeDocument/2006/relationships/image" Target="../media/image406.wmf"/><Relationship Id="rId5" Type="http://schemas.openxmlformats.org/officeDocument/2006/relationships/image" Target="../media/image403.wmf"/><Relationship Id="rId10" Type="http://schemas.openxmlformats.org/officeDocument/2006/relationships/oleObject" Target="../embeddings/oleObject79.bin"/><Relationship Id="rId4" Type="http://schemas.openxmlformats.org/officeDocument/2006/relationships/oleObject" Target="../embeddings/oleObject76.bin"/><Relationship Id="rId9" Type="http://schemas.openxmlformats.org/officeDocument/2006/relationships/image" Target="../media/image405.wmf"/></Relationships>
</file>

<file path=ppt/slides/_rels/slide125.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image" Target="../media/image4.png"/><Relationship Id="rId7" Type="http://schemas.openxmlformats.org/officeDocument/2006/relationships/image" Target="../media/image408.wmf"/><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oleObject" Target="../embeddings/oleObject81.bin"/><Relationship Id="rId5" Type="http://schemas.openxmlformats.org/officeDocument/2006/relationships/image" Target="../media/image407.wmf"/><Relationship Id="rId4" Type="http://schemas.openxmlformats.org/officeDocument/2006/relationships/oleObject" Target="../embeddings/oleObject80.bin"/><Relationship Id="rId9" Type="http://schemas.openxmlformats.org/officeDocument/2006/relationships/image" Target="../media/image409.wmf"/></Relationships>
</file>

<file path=ppt/slides/_rels/slide126.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image" Target="../media/image4.png"/><Relationship Id="rId7" Type="http://schemas.openxmlformats.org/officeDocument/2006/relationships/image" Target="../media/image411.wmf"/><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oleObject" Target="../embeddings/oleObject84.bin"/><Relationship Id="rId5" Type="http://schemas.openxmlformats.org/officeDocument/2006/relationships/image" Target="../media/image410.wmf"/><Relationship Id="rId4" Type="http://schemas.openxmlformats.org/officeDocument/2006/relationships/oleObject" Target="../embeddings/oleObject83.bin"/><Relationship Id="rId9" Type="http://schemas.openxmlformats.org/officeDocument/2006/relationships/image" Target="../media/image412.wmf"/></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4.wmf"/><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oleObject" Target="../embeddings/oleObject87.bin"/><Relationship Id="rId5" Type="http://schemas.openxmlformats.org/officeDocument/2006/relationships/image" Target="../media/image413.wmf"/><Relationship Id="rId4" Type="http://schemas.openxmlformats.org/officeDocument/2006/relationships/oleObject" Target="../embeddings/oleObject86.bin"/></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6.wmf"/><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oleObject" Target="../embeddings/oleObject89.bin"/><Relationship Id="rId5" Type="http://schemas.openxmlformats.org/officeDocument/2006/relationships/image" Target="../media/image415.wmf"/><Relationship Id="rId4" Type="http://schemas.openxmlformats.org/officeDocument/2006/relationships/oleObject" Target="../embeddings/oleObject88.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0.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421.wmf"/><Relationship Id="rId3" Type="http://schemas.openxmlformats.org/officeDocument/2006/relationships/image" Target="../media/image4.png"/><Relationship Id="rId7" Type="http://schemas.openxmlformats.org/officeDocument/2006/relationships/image" Target="../media/image418.wmf"/><Relationship Id="rId12" Type="http://schemas.openxmlformats.org/officeDocument/2006/relationships/oleObject" Target="../embeddings/oleObject94.bin"/><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oleObject" Target="../embeddings/oleObject91.bin"/><Relationship Id="rId11" Type="http://schemas.openxmlformats.org/officeDocument/2006/relationships/image" Target="../media/image420.wmf"/><Relationship Id="rId5" Type="http://schemas.openxmlformats.org/officeDocument/2006/relationships/image" Target="../media/image417.wmf"/><Relationship Id="rId15" Type="http://schemas.openxmlformats.org/officeDocument/2006/relationships/image" Target="../media/image422.wmf"/><Relationship Id="rId10" Type="http://schemas.openxmlformats.org/officeDocument/2006/relationships/oleObject" Target="../embeddings/oleObject93.bin"/><Relationship Id="rId4" Type="http://schemas.openxmlformats.org/officeDocument/2006/relationships/oleObject" Target="../embeddings/oleObject90.bin"/><Relationship Id="rId9" Type="http://schemas.openxmlformats.org/officeDocument/2006/relationships/image" Target="../media/image419.wmf"/><Relationship Id="rId14" Type="http://schemas.openxmlformats.org/officeDocument/2006/relationships/oleObject" Target="../embeddings/oleObject95.bin"/></Relationships>
</file>

<file path=ppt/slides/_rels/slide131.xml.rels><?xml version="1.0" encoding="UTF-8" standalone="yes"?>
<Relationships xmlns="http://schemas.openxmlformats.org/package/2006/relationships"><Relationship Id="rId8" Type="http://schemas.openxmlformats.org/officeDocument/2006/relationships/image" Target="../media/image424.wmf"/><Relationship Id="rId3" Type="http://schemas.openxmlformats.org/officeDocument/2006/relationships/image" Target="../media/image4.png"/><Relationship Id="rId7" Type="http://schemas.openxmlformats.org/officeDocument/2006/relationships/oleObject" Target="../embeddings/oleObject97.bin"/><Relationship Id="rId12" Type="http://schemas.openxmlformats.org/officeDocument/2006/relationships/image" Target="../media/image426.wmf"/><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423.wmf"/><Relationship Id="rId11" Type="http://schemas.openxmlformats.org/officeDocument/2006/relationships/oleObject" Target="../embeddings/oleObject99.bin"/><Relationship Id="rId5" Type="http://schemas.openxmlformats.org/officeDocument/2006/relationships/oleObject" Target="../embeddings/oleObject96.bin"/><Relationship Id="rId10" Type="http://schemas.openxmlformats.org/officeDocument/2006/relationships/image" Target="../media/image425.wmf"/><Relationship Id="rId4" Type="http://schemas.openxmlformats.org/officeDocument/2006/relationships/image" Target="../media/image438.png"/><Relationship Id="rId9" Type="http://schemas.openxmlformats.org/officeDocument/2006/relationships/oleObject" Target="../embeddings/oleObject98.bin"/></Relationships>
</file>

<file path=ppt/slides/_rels/slide132.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image" Target="../media/image4.png"/><Relationship Id="rId7" Type="http://schemas.openxmlformats.org/officeDocument/2006/relationships/image" Target="../media/image428.wmf"/><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oleObject" Target="../embeddings/oleObject101.bin"/><Relationship Id="rId11" Type="http://schemas.openxmlformats.org/officeDocument/2006/relationships/image" Target="../media/image430.wmf"/><Relationship Id="rId5" Type="http://schemas.openxmlformats.org/officeDocument/2006/relationships/image" Target="../media/image427.wmf"/><Relationship Id="rId10" Type="http://schemas.openxmlformats.org/officeDocument/2006/relationships/oleObject" Target="../embeddings/oleObject103.bin"/><Relationship Id="rId4" Type="http://schemas.openxmlformats.org/officeDocument/2006/relationships/oleObject" Target="../embeddings/oleObject100.bin"/><Relationship Id="rId9" Type="http://schemas.openxmlformats.org/officeDocument/2006/relationships/image" Target="../media/image429.wmf"/></Relationships>
</file>

<file path=ppt/slides/_rels/slide133.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image" Target="../media/image4.png"/><Relationship Id="rId7" Type="http://schemas.openxmlformats.org/officeDocument/2006/relationships/image" Target="../media/image432.wmf"/><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oleObject" Target="../embeddings/oleObject105.bin"/><Relationship Id="rId5" Type="http://schemas.openxmlformats.org/officeDocument/2006/relationships/image" Target="../media/image431.wmf"/><Relationship Id="rId4" Type="http://schemas.openxmlformats.org/officeDocument/2006/relationships/oleObject" Target="../embeddings/oleObject104.bin"/><Relationship Id="rId9" Type="http://schemas.openxmlformats.org/officeDocument/2006/relationships/image" Target="../media/image433.wmf"/></Relationships>
</file>

<file path=ppt/slides/_rels/slide134.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438.wmf"/><Relationship Id="rId18" Type="http://schemas.openxmlformats.org/officeDocument/2006/relationships/oleObject" Target="../embeddings/oleObject114.bin"/><Relationship Id="rId3" Type="http://schemas.openxmlformats.org/officeDocument/2006/relationships/image" Target="../media/image4.png"/><Relationship Id="rId7" Type="http://schemas.openxmlformats.org/officeDocument/2006/relationships/image" Target="../media/image435.wmf"/><Relationship Id="rId12" Type="http://schemas.openxmlformats.org/officeDocument/2006/relationships/oleObject" Target="../embeddings/oleObject111.bin"/><Relationship Id="rId17" Type="http://schemas.openxmlformats.org/officeDocument/2006/relationships/image" Target="../media/image440.wmf"/><Relationship Id="rId2" Type="http://schemas.openxmlformats.org/officeDocument/2006/relationships/notesSlide" Target="../notesSlides/notesSlide44.xml"/><Relationship Id="rId16" Type="http://schemas.openxmlformats.org/officeDocument/2006/relationships/oleObject" Target="../embeddings/oleObject113.bin"/><Relationship Id="rId1" Type="http://schemas.openxmlformats.org/officeDocument/2006/relationships/slideLayout" Target="../slideLayouts/slideLayout12.xml"/><Relationship Id="rId6" Type="http://schemas.openxmlformats.org/officeDocument/2006/relationships/oleObject" Target="../embeddings/oleObject108.bin"/><Relationship Id="rId11" Type="http://schemas.openxmlformats.org/officeDocument/2006/relationships/image" Target="../media/image437.wmf"/><Relationship Id="rId5" Type="http://schemas.openxmlformats.org/officeDocument/2006/relationships/image" Target="../media/image434.wmf"/><Relationship Id="rId15" Type="http://schemas.openxmlformats.org/officeDocument/2006/relationships/image" Target="../media/image439.emf"/><Relationship Id="rId10" Type="http://schemas.openxmlformats.org/officeDocument/2006/relationships/oleObject" Target="../embeddings/oleObject110.bin"/><Relationship Id="rId19" Type="http://schemas.openxmlformats.org/officeDocument/2006/relationships/image" Target="../media/image441.wmf"/><Relationship Id="rId4" Type="http://schemas.openxmlformats.org/officeDocument/2006/relationships/oleObject" Target="../embeddings/oleObject107.bin"/><Relationship Id="rId9" Type="http://schemas.openxmlformats.org/officeDocument/2006/relationships/image" Target="../media/image436.wmf"/><Relationship Id="rId14" Type="http://schemas.openxmlformats.org/officeDocument/2006/relationships/oleObject" Target="../embeddings/oleObject112.bin"/></Relationships>
</file>

<file path=ppt/slides/_rels/slide135.xml.rels><?xml version="1.0" encoding="UTF-8" standalone="yes"?>
<Relationships xmlns="http://schemas.openxmlformats.org/package/2006/relationships"><Relationship Id="rId8" Type="http://schemas.openxmlformats.org/officeDocument/2006/relationships/oleObject" Target="../embeddings/oleObject117.bin"/><Relationship Id="rId13" Type="http://schemas.openxmlformats.org/officeDocument/2006/relationships/image" Target="../media/image445.wmf"/><Relationship Id="rId3" Type="http://schemas.openxmlformats.org/officeDocument/2006/relationships/image" Target="../media/image4.png"/><Relationship Id="rId7" Type="http://schemas.openxmlformats.org/officeDocument/2006/relationships/image" Target="../media/image442.wmf"/><Relationship Id="rId12" Type="http://schemas.openxmlformats.org/officeDocument/2006/relationships/oleObject" Target="../embeddings/oleObject119.bin"/><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oleObject" Target="../embeddings/oleObject116.bin"/><Relationship Id="rId11" Type="http://schemas.openxmlformats.org/officeDocument/2006/relationships/image" Target="../media/image444.wmf"/><Relationship Id="rId5" Type="http://schemas.openxmlformats.org/officeDocument/2006/relationships/image" Target="../media/image436.wmf"/><Relationship Id="rId10" Type="http://schemas.openxmlformats.org/officeDocument/2006/relationships/oleObject" Target="../embeddings/oleObject118.bin"/><Relationship Id="rId4" Type="http://schemas.openxmlformats.org/officeDocument/2006/relationships/oleObject" Target="../embeddings/oleObject115.bin"/><Relationship Id="rId9" Type="http://schemas.openxmlformats.org/officeDocument/2006/relationships/image" Target="../media/image443.wmf"/></Relationships>
</file>

<file path=ppt/slides/_rels/slide136.xml.rels><?xml version="1.0" encoding="UTF-8" standalone="yes"?>
<Relationships xmlns="http://schemas.openxmlformats.org/package/2006/relationships"><Relationship Id="rId8" Type="http://schemas.openxmlformats.org/officeDocument/2006/relationships/oleObject" Target="../embeddings/oleObject122.bin"/><Relationship Id="rId3" Type="http://schemas.openxmlformats.org/officeDocument/2006/relationships/image" Target="../media/image4.png"/><Relationship Id="rId7" Type="http://schemas.openxmlformats.org/officeDocument/2006/relationships/image" Target="../media/image447.emf"/><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oleObject" Target="../embeddings/oleObject121.bin"/><Relationship Id="rId11" Type="http://schemas.openxmlformats.org/officeDocument/2006/relationships/image" Target="../media/image448.wmf"/><Relationship Id="rId5" Type="http://schemas.openxmlformats.org/officeDocument/2006/relationships/image" Target="../media/image446.wmf"/><Relationship Id="rId10" Type="http://schemas.openxmlformats.org/officeDocument/2006/relationships/oleObject" Target="../embeddings/oleObject123.bin"/><Relationship Id="rId4" Type="http://schemas.openxmlformats.org/officeDocument/2006/relationships/oleObject" Target="../embeddings/oleObject120.bin"/><Relationship Id="rId9" Type="http://schemas.openxmlformats.org/officeDocument/2006/relationships/image" Target="../media/image436.wmf"/></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449.wmf"/><Relationship Id="rId4" Type="http://schemas.openxmlformats.org/officeDocument/2006/relationships/oleObject" Target="../embeddings/oleObject124.bin"/></Relationships>
</file>

<file path=ppt/slides/_rels/slide138.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image" Target="../media/image4.png"/><Relationship Id="rId7" Type="http://schemas.openxmlformats.org/officeDocument/2006/relationships/image" Target="../media/image451.wmf"/><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oleObject" Target="../embeddings/oleObject126.bin"/><Relationship Id="rId5" Type="http://schemas.openxmlformats.org/officeDocument/2006/relationships/image" Target="../media/image450.wmf"/><Relationship Id="rId4" Type="http://schemas.openxmlformats.org/officeDocument/2006/relationships/oleObject" Target="../embeddings/oleObject125.bin"/><Relationship Id="rId9" Type="http://schemas.openxmlformats.org/officeDocument/2006/relationships/image" Target="../media/image452.wmf"/></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4.wmf"/><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oleObject" Target="../embeddings/oleObject129.bin"/><Relationship Id="rId5" Type="http://schemas.openxmlformats.org/officeDocument/2006/relationships/image" Target="../media/image453.wmf"/><Relationship Id="rId4" Type="http://schemas.openxmlformats.org/officeDocument/2006/relationships/oleObject" Target="../embeddings/oleObject128.bin"/></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0.xml.rels><?xml version="1.0" encoding="UTF-8" standalone="yes"?>
<Relationships xmlns="http://schemas.openxmlformats.org/package/2006/relationships"><Relationship Id="rId8" Type="http://schemas.openxmlformats.org/officeDocument/2006/relationships/oleObject" Target="../embeddings/oleObject132.bin"/><Relationship Id="rId13" Type="http://schemas.openxmlformats.org/officeDocument/2006/relationships/image" Target="../media/image459.wmf"/><Relationship Id="rId3" Type="http://schemas.openxmlformats.org/officeDocument/2006/relationships/image" Target="../media/image4.png"/><Relationship Id="rId7" Type="http://schemas.openxmlformats.org/officeDocument/2006/relationships/image" Target="../media/image456.wmf"/><Relationship Id="rId12" Type="http://schemas.openxmlformats.org/officeDocument/2006/relationships/oleObject" Target="../embeddings/oleObject134.bin"/><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oleObject" Target="../embeddings/oleObject131.bin"/><Relationship Id="rId11" Type="http://schemas.openxmlformats.org/officeDocument/2006/relationships/image" Target="../media/image458.wmf"/><Relationship Id="rId5" Type="http://schemas.openxmlformats.org/officeDocument/2006/relationships/image" Target="../media/image455.wmf"/><Relationship Id="rId15" Type="http://schemas.openxmlformats.org/officeDocument/2006/relationships/image" Target="../media/image460.wmf"/><Relationship Id="rId10" Type="http://schemas.openxmlformats.org/officeDocument/2006/relationships/oleObject" Target="../embeddings/oleObject133.bin"/><Relationship Id="rId4" Type="http://schemas.openxmlformats.org/officeDocument/2006/relationships/oleObject" Target="../embeddings/oleObject130.bin"/><Relationship Id="rId9" Type="http://schemas.openxmlformats.org/officeDocument/2006/relationships/image" Target="../media/image457.wmf"/><Relationship Id="rId14" Type="http://schemas.openxmlformats.org/officeDocument/2006/relationships/oleObject" Target="../embeddings/oleObject135.bin"/></Relationships>
</file>

<file path=ppt/slides/_rels/slide141.xml.rels><?xml version="1.0" encoding="UTF-8" standalone="yes"?>
<Relationships xmlns="http://schemas.openxmlformats.org/package/2006/relationships"><Relationship Id="rId8" Type="http://schemas.openxmlformats.org/officeDocument/2006/relationships/oleObject" Target="../embeddings/oleObject138.bin"/><Relationship Id="rId13" Type="http://schemas.openxmlformats.org/officeDocument/2006/relationships/image" Target="../media/image464.wmf"/><Relationship Id="rId3" Type="http://schemas.openxmlformats.org/officeDocument/2006/relationships/image" Target="../media/image4.png"/><Relationship Id="rId7" Type="http://schemas.openxmlformats.org/officeDocument/2006/relationships/image" Target="../media/image461.wmf"/><Relationship Id="rId12" Type="http://schemas.openxmlformats.org/officeDocument/2006/relationships/oleObject" Target="../embeddings/oleObject140.bin"/><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oleObject" Target="../embeddings/oleObject137.bin"/><Relationship Id="rId11" Type="http://schemas.openxmlformats.org/officeDocument/2006/relationships/image" Target="../media/image463.wmf"/><Relationship Id="rId5" Type="http://schemas.openxmlformats.org/officeDocument/2006/relationships/image" Target="../media/image457.wmf"/><Relationship Id="rId15" Type="http://schemas.openxmlformats.org/officeDocument/2006/relationships/image" Target="../media/image465.wmf"/><Relationship Id="rId10" Type="http://schemas.openxmlformats.org/officeDocument/2006/relationships/oleObject" Target="../embeddings/oleObject139.bin"/><Relationship Id="rId4" Type="http://schemas.openxmlformats.org/officeDocument/2006/relationships/oleObject" Target="../embeddings/oleObject136.bin"/><Relationship Id="rId9" Type="http://schemas.openxmlformats.org/officeDocument/2006/relationships/image" Target="../media/image462.wmf"/><Relationship Id="rId14" Type="http://schemas.openxmlformats.org/officeDocument/2006/relationships/oleObject" Target="../embeddings/oleObject141.bin"/></Relationships>
</file>

<file path=ppt/slides/_rels/slide142.xml.rels><?xml version="1.0" encoding="UTF-8" standalone="yes"?>
<Relationships xmlns="http://schemas.openxmlformats.org/package/2006/relationships"><Relationship Id="rId8" Type="http://schemas.openxmlformats.org/officeDocument/2006/relationships/image" Target="../media/image466.wmf"/><Relationship Id="rId3" Type="http://schemas.openxmlformats.org/officeDocument/2006/relationships/image" Target="../media/image4.png"/><Relationship Id="rId7" Type="http://schemas.openxmlformats.org/officeDocument/2006/relationships/oleObject" Target="../embeddings/oleObject143.bin"/><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482.png"/><Relationship Id="rId5" Type="http://schemas.openxmlformats.org/officeDocument/2006/relationships/image" Target="../media/image457.wmf"/><Relationship Id="rId10" Type="http://schemas.openxmlformats.org/officeDocument/2006/relationships/image" Target="../media/image467.wmf"/><Relationship Id="rId4" Type="http://schemas.openxmlformats.org/officeDocument/2006/relationships/oleObject" Target="../embeddings/oleObject142.bin"/><Relationship Id="rId9" Type="http://schemas.openxmlformats.org/officeDocument/2006/relationships/oleObject" Target="../embeddings/oleObject144.bin"/></Relationships>
</file>

<file path=ppt/slides/_rels/slide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image" Target="../media/image468.png"/><Relationship Id="rId5" Type="http://schemas.openxmlformats.org/officeDocument/2006/relationships/image" Target="../media/image457.wmf"/><Relationship Id="rId4" Type="http://schemas.openxmlformats.org/officeDocument/2006/relationships/oleObject" Target="../embeddings/oleObject145.bin"/></Relationships>
</file>

<file path=ppt/slides/_rels/slide144.xml.rels><?xml version="1.0" encoding="UTF-8" standalone="yes"?>
<Relationships xmlns="http://schemas.openxmlformats.org/package/2006/relationships"><Relationship Id="rId8" Type="http://schemas.openxmlformats.org/officeDocument/2006/relationships/oleObject" Target="../embeddings/oleObject148.bin"/><Relationship Id="rId3" Type="http://schemas.openxmlformats.org/officeDocument/2006/relationships/image" Target="../media/image4.png"/><Relationship Id="rId7" Type="http://schemas.openxmlformats.org/officeDocument/2006/relationships/image" Target="../media/image469.wmf"/><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oleObject" Target="../embeddings/oleObject147.bin"/><Relationship Id="rId11" Type="http://schemas.openxmlformats.org/officeDocument/2006/relationships/image" Target="../media/image471.wmf"/><Relationship Id="rId5" Type="http://schemas.openxmlformats.org/officeDocument/2006/relationships/image" Target="../media/image457.wmf"/><Relationship Id="rId10" Type="http://schemas.openxmlformats.org/officeDocument/2006/relationships/oleObject" Target="../embeddings/oleObject149.bin"/><Relationship Id="rId4" Type="http://schemas.openxmlformats.org/officeDocument/2006/relationships/oleObject" Target="../embeddings/oleObject146.bin"/><Relationship Id="rId9" Type="http://schemas.openxmlformats.org/officeDocument/2006/relationships/image" Target="../media/image470.wmf"/></Relationships>
</file>

<file path=ppt/slides/_rels/slide145.xml.rels><?xml version="1.0" encoding="UTF-8" standalone="yes"?>
<Relationships xmlns="http://schemas.openxmlformats.org/package/2006/relationships"><Relationship Id="rId8" Type="http://schemas.openxmlformats.org/officeDocument/2006/relationships/oleObject" Target="../embeddings/oleObject152.bin"/><Relationship Id="rId3" Type="http://schemas.openxmlformats.org/officeDocument/2006/relationships/image" Target="../media/image4.png"/><Relationship Id="rId7" Type="http://schemas.openxmlformats.org/officeDocument/2006/relationships/image" Target="../media/image472.wmf"/><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oleObject" Target="../embeddings/oleObject151.bin"/><Relationship Id="rId5" Type="http://schemas.openxmlformats.org/officeDocument/2006/relationships/image" Target="../media/image457.wmf"/><Relationship Id="rId4" Type="http://schemas.openxmlformats.org/officeDocument/2006/relationships/oleObject" Target="../embeddings/oleObject150.bin"/><Relationship Id="rId9" Type="http://schemas.openxmlformats.org/officeDocument/2006/relationships/image" Target="../media/image473.wmf"/></Relationships>
</file>

<file path=ppt/slides/_rels/slide146.xml.rels><?xml version="1.0" encoding="UTF-8" standalone="yes"?>
<Relationships xmlns="http://schemas.openxmlformats.org/package/2006/relationships"><Relationship Id="rId8" Type="http://schemas.openxmlformats.org/officeDocument/2006/relationships/oleObject" Target="../embeddings/oleObject155.bin"/><Relationship Id="rId3" Type="http://schemas.openxmlformats.org/officeDocument/2006/relationships/image" Target="../media/image4.png"/><Relationship Id="rId7" Type="http://schemas.openxmlformats.org/officeDocument/2006/relationships/image" Target="../media/image474.wmf"/><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oleObject" Target="../embeddings/oleObject154.bin"/><Relationship Id="rId11" Type="http://schemas.openxmlformats.org/officeDocument/2006/relationships/image" Target="../media/image476.wmf"/><Relationship Id="rId5" Type="http://schemas.openxmlformats.org/officeDocument/2006/relationships/image" Target="../media/image457.wmf"/><Relationship Id="rId10" Type="http://schemas.openxmlformats.org/officeDocument/2006/relationships/oleObject" Target="../embeddings/oleObject156.bin"/><Relationship Id="rId4" Type="http://schemas.openxmlformats.org/officeDocument/2006/relationships/oleObject" Target="../embeddings/oleObject153.bin"/><Relationship Id="rId9" Type="http://schemas.openxmlformats.org/officeDocument/2006/relationships/image" Target="../media/image475.wmf"/></Relationships>
</file>

<file path=ppt/slides/_rels/slide147.xml.rels><?xml version="1.0" encoding="UTF-8" standalone="yes"?>
<Relationships xmlns="http://schemas.openxmlformats.org/package/2006/relationships"><Relationship Id="rId8" Type="http://schemas.openxmlformats.org/officeDocument/2006/relationships/oleObject" Target="../embeddings/oleObject159.bin"/><Relationship Id="rId3" Type="http://schemas.openxmlformats.org/officeDocument/2006/relationships/image" Target="../media/image4.png"/><Relationship Id="rId7" Type="http://schemas.openxmlformats.org/officeDocument/2006/relationships/image" Target="../media/image477.wmf"/><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oleObject" Target="../embeddings/oleObject158.bin"/><Relationship Id="rId5" Type="http://schemas.openxmlformats.org/officeDocument/2006/relationships/image" Target="../media/image457.wmf"/><Relationship Id="rId4" Type="http://schemas.openxmlformats.org/officeDocument/2006/relationships/oleObject" Target="../embeddings/oleObject157.bin"/><Relationship Id="rId9" Type="http://schemas.openxmlformats.org/officeDocument/2006/relationships/image" Target="../media/image478.wmf"/></Relationships>
</file>

<file path=ppt/slides/_rels/slide148.xml.rels><?xml version="1.0" encoding="UTF-8" standalone="yes"?>
<Relationships xmlns="http://schemas.openxmlformats.org/package/2006/relationships"><Relationship Id="rId8" Type="http://schemas.openxmlformats.org/officeDocument/2006/relationships/oleObject" Target="../embeddings/oleObject162.bin"/><Relationship Id="rId13" Type="http://schemas.openxmlformats.org/officeDocument/2006/relationships/image" Target="../media/image482.wmf"/><Relationship Id="rId3" Type="http://schemas.openxmlformats.org/officeDocument/2006/relationships/image" Target="../media/image4.png"/><Relationship Id="rId7" Type="http://schemas.openxmlformats.org/officeDocument/2006/relationships/image" Target="../media/image479.wmf"/><Relationship Id="rId12" Type="http://schemas.openxmlformats.org/officeDocument/2006/relationships/oleObject" Target="../embeddings/oleObject164.bin"/><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oleObject" Target="../embeddings/oleObject161.bin"/><Relationship Id="rId11" Type="http://schemas.openxmlformats.org/officeDocument/2006/relationships/image" Target="../media/image481.wmf"/><Relationship Id="rId5" Type="http://schemas.openxmlformats.org/officeDocument/2006/relationships/image" Target="../media/image457.wmf"/><Relationship Id="rId15" Type="http://schemas.openxmlformats.org/officeDocument/2006/relationships/image" Target="../media/image483.wmf"/><Relationship Id="rId10" Type="http://schemas.openxmlformats.org/officeDocument/2006/relationships/oleObject" Target="../embeddings/oleObject163.bin"/><Relationship Id="rId4" Type="http://schemas.openxmlformats.org/officeDocument/2006/relationships/oleObject" Target="../embeddings/oleObject160.bin"/><Relationship Id="rId9" Type="http://schemas.openxmlformats.org/officeDocument/2006/relationships/image" Target="../media/image480.wmf"/><Relationship Id="rId14" Type="http://schemas.openxmlformats.org/officeDocument/2006/relationships/oleObject" Target="../embeddings/oleObject165.bin"/></Relationships>
</file>

<file path=ppt/slides/_rels/slide149.xml.rels><?xml version="1.0" encoding="UTF-8" standalone="yes"?>
<Relationships xmlns="http://schemas.openxmlformats.org/package/2006/relationships"><Relationship Id="rId8" Type="http://schemas.openxmlformats.org/officeDocument/2006/relationships/image" Target="../media/image484.wmf"/><Relationship Id="rId3" Type="http://schemas.openxmlformats.org/officeDocument/2006/relationships/image" Target="../media/image4.png"/><Relationship Id="rId7" Type="http://schemas.openxmlformats.org/officeDocument/2006/relationships/oleObject" Target="../embeddings/oleObject167.bin"/><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image" Target="../media/image457.wmf"/><Relationship Id="rId5" Type="http://schemas.openxmlformats.org/officeDocument/2006/relationships/oleObject" Target="../embeddings/oleObject166.bin"/><Relationship Id="rId10" Type="http://schemas.openxmlformats.org/officeDocument/2006/relationships/image" Target="../media/image485.wmf"/><Relationship Id="rId4" Type="http://schemas.openxmlformats.org/officeDocument/2006/relationships/image" Target="../media/image501.png"/><Relationship Id="rId9" Type="http://schemas.openxmlformats.org/officeDocument/2006/relationships/oleObject" Target="../embeddings/oleObject168.bin"/></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150.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489.wmf"/><Relationship Id="rId18" Type="http://schemas.openxmlformats.org/officeDocument/2006/relationships/oleObject" Target="../embeddings/oleObject176.bin"/><Relationship Id="rId3" Type="http://schemas.openxmlformats.org/officeDocument/2006/relationships/image" Target="../media/image4.png"/><Relationship Id="rId7" Type="http://schemas.openxmlformats.org/officeDocument/2006/relationships/image" Target="../media/image486.wmf"/><Relationship Id="rId12" Type="http://schemas.openxmlformats.org/officeDocument/2006/relationships/oleObject" Target="../embeddings/oleObject173.bin"/><Relationship Id="rId17" Type="http://schemas.openxmlformats.org/officeDocument/2006/relationships/image" Target="../media/image491.wmf"/><Relationship Id="rId2" Type="http://schemas.openxmlformats.org/officeDocument/2006/relationships/notesSlide" Target="../notesSlides/notesSlide60.xml"/><Relationship Id="rId16" Type="http://schemas.openxmlformats.org/officeDocument/2006/relationships/oleObject" Target="../embeddings/oleObject175.bin"/><Relationship Id="rId1" Type="http://schemas.openxmlformats.org/officeDocument/2006/relationships/slideLayout" Target="../slideLayouts/slideLayout12.xml"/><Relationship Id="rId6" Type="http://schemas.openxmlformats.org/officeDocument/2006/relationships/oleObject" Target="../embeddings/oleObject170.bin"/><Relationship Id="rId11" Type="http://schemas.openxmlformats.org/officeDocument/2006/relationships/image" Target="../media/image488.wmf"/><Relationship Id="rId5" Type="http://schemas.openxmlformats.org/officeDocument/2006/relationships/image" Target="../media/image457.wmf"/><Relationship Id="rId15" Type="http://schemas.openxmlformats.org/officeDocument/2006/relationships/image" Target="../media/image490.wmf"/><Relationship Id="rId10" Type="http://schemas.openxmlformats.org/officeDocument/2006/relationships/oleObject" Target="../embeddings/oleObject172.bin"/><Relationship Id="rId19" Type="http://schemas.openxmlformats.org/officeDocument/2006/relationships/image" Target="../media/image492.wmf"/><Relationship Id="rId4" Type="http://schemas.openxmlformats.org/officeDocument/2006/relationships/oleObject" Target="../embeddings/oleObject169.bin"/><Relationship Id="rId9" Type="http://schemas.openxmlformats.org/officeDocument/2006/relationships/image" Target="../media/image487.wmf"/><Relationship Id="rId14" Type="http://schemas.openxmlformats.org/officeDocument/2006/relationships/oleObject" Target="../embeddings/oleObject174.bin"/></Relationships>
</file>

<file path=ppt/slides/_rels/slide151.xml.rels><?xml version="1.0" encoding="UTF-8" standalone="yes"?>
<Relationships xmlns="http://schemas.openxmlformats.org/package/2006/relationships"><Relationship Id="rId8" Type="http://schemas.openxmlformats.org/officeDocument/2006/relationships/oleObject" Target="../embeddings/oleObject179.bin"/><Relationship Id="rId13" Type="http://schemas.openxmlformats.org/officeDocument/2006/relationships/image" Target="../media/image496.wmf"/><Relationship Id="rId3" Type="http://schemas.openxmlformats.org/officeDocument/2006/relationships/image" Target="../media/image4.png"/><Relationship Id="rId7" Type="http://schemas.openxmlformats.org/officeDocument/2006/relationships/image" Target="../media/image493.wmf"/><Relationship Id="rId12" Type="http://schemas.openxmlformats.org/officeDocument/2006/relationships/oleObject" Target="../embeddings/oleObject181.bin"/><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oleObject" Target="../embeddings/oleObject178.bin"/><Relationship Id="rId11" Type="http://schemas.openxmlformats.org/officeDocument/2006/relationships/image" Target="../media/image495.wmf"/><Relationship Id="rId5" Type="http://schemas.openxmlformats.org/officeDocument/2006/relationships/image" Target="../media/image457.wmf"/><Relationship Id="rId10" Type="http://schemas.openxmlformats.org/officeDocument/2006/relationships/oleObject" Target="../embeddings/oleObject180.bin"/><Relationship Id="rId4" Type="http://schemas.openxmlformats.org/officeDocument/2006/relationships/oleObject" Target="../embeddings/oleObject177.bin"/><Relationship Id="rId9" Type="http://schemas.openxmlformats.org/officeDocument/2006/relationships/image" Target="../media/image494.wmf"/></Relationships>
</file>

<file path=ppt/slides/_rels/slide152.xml.rels><?xml version="1.0" encoding="UTF-8" standalone="yes"?>
<Relationships xmlns="http://schemas.openxmlformats.org/package/2006/relationships"><Relationship Id="rId8" Type="http://schemas.openxmlformats.org/officeDocument/2006/relationships/oleObject" Target="../embeddings/oleObject184.bin"/><Relationship Id="rId3" Type="http://schemas.openxmlformats.org/officeDocument/2006/relationships/image" Target="../media/image4.png"/><Relationship Id="rId7" Type="http://schemas.openxmlformats.org/officeDocument/2006/relationships/image" Target="../media/image497.wmf"/><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oleObject" Target="../embeddings/oleObject183.bin"/><Relationship Id="rId11" Type="http://schemas.openxmlformats.org/officeDocument/2006/relationships/image" Target="../media/image499.wmf"/><Relationship Id="rId5" Type="http://schemas.openxmlformats.org/officeDocument/2006/relationships/image" Target="../media/image457.wmf"/><Relationship Id="rId10" Type="http://schemas.openxmlformats.org/officeDocument/2006/relationships/oleObject" Target="../embeddings/oleObject185.bin"/><Relationship Id="rId4" Type="http://schemas.openxmlformats.org/officeDocument/2006/relationships/oleObject" Target="../embeddings/oleObject182.bin"/><Relationship Id="rId9" Type="http://schemas.openxmlformats.org/officeDocument/2006/relationships/image" Target="../media/image498.wmf"/></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8" Type="http://schemas.openxmlformats.org/officeDocument/2006/relationships/oleObject" Target="../embeddings/oleObject188.bin"/><Relationship Id="rId3" Type="http://schemas.openxmlformats.org/officeDocument/2006/relationships/image" Target="../media/image4.png"/><Relationship Id="rId7" Type="http://schemas.openxmlformats.org/officeDocument/2006/relationships/image" Target="../media/image501.emf"/><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oleObject" Target="../embeddings/oleObject187.bin"/><Relationship Id="rId5" Type="http://schemas.openxmlformats.org/officeDocument/2006/relationships/image" Target="../media/image500.wmf"/><Relationship Id="rId4" Type="http://schemas.openxmlformats.org/officeDocument/2006/relationships/oleObject" Target="../embeddings/oleObject186.bin"/><Relationship Id="rId9" Type="http://schemas.openxmlformats.org/officeDocument/2006/relationships/image" Target="../media/image502.wmf"/></Relationships>
</file>

<file path=ppt/slides/_rels/slide156.xml.rels><?xml version="1.0" encoding="UTF-8" standalone="yes"?>
<Relationships xmlns="http://schemas.openxmlformats.org/package/2006/relationships"><Relationship Id="rId8" Type="http://schemas.openxmlformats.org/officeDocument/2006/relationships/oleObject" Target="../embeddings/oleObject191.bin"/><Relationship Id="rId3" Type="http://schemas.openxmlformats.org/officeDocument/2006/relationships/image" Target="../media/image4.png"/><Relationship Id="rId7" Type="http://schemas.openxmlformats.org/officeDocument/2006/relationships/image" Target="../media/image504.wmf"/><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oleObject" Target="../embeddings/oleObject190.bin"/><Relationship Id="rId11" Type="http://schemas.openxmlformats.org/officeDocument/2006/relationships/image" Target="../media/image506.wmf"/><Relationship Id="rId5" Type="http://schemas.openxmlformats.org/officeDocument/2006/relationships/image" Target="../media/image503.wmf"/><Relationship Id="rId10" Type="http://schemas.openxmlformats.org/officeDocument/2006/relationships/oleObject" Target="../embeddings/oleObject192.bin"/><Relationship Id="rId4" Type="http://schemas.openxmlformats.org/officeDocument/2006/relationships/oleObject" Target="../embeddings/oleObject189.bin"/><Relationship Id="rId9" Type="http://schemas.openxmlformats.org/officeDocument/2006/relationships/image" Target="../media/image505.wmf"/></Relationships>
</file>

<file path=ppt/slides/_rels/slide1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08.wmf"/><Relationship Id="rId2" Type="http://schemas.openxmlformats.org/officeDocument/2006/relationships/notesSlide" Target="../notesSlides/notesSlide67.xml"/><Relationship Id="rId1" Type="http://schemas.openxmlformats.org/officeDocument/2006/relationships/slideLayout" Target="../slideLayouts/slideLayout12.xml"/><Relationship Id="rId6" Type="http://schemas.openxmlformats.org/officeDocument/2006/relationships/oleObject" Target="../embeddings/oleObject194.bin"/><Relationship Id="rId5" Type="http://schemas.openxmlformats.org/officeDocument/2006/relationships/image" Target="../media/image507.wmf"/><Relationship Id="rId4" Type="http://schemas.openxmlformats.org/officeDocument/2006/relationships/oleObject" Target="../embeddings/oleObject193.bin"/></Relationships>
</file>

<file path=ppt/slides/_rels/slide1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10.wmf"/><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openxmlformats.org/officeDocument/2006/relationships/oleObject" Target="../embeddings/oleObject196.bin"/><Relationship Id="rId5" Type="http://schemas.openxmlformats.org/officeDocument/2006/relationships/image" Target="../media/image509.wmf"/><Relationship Id="rId4" Type="http://schemas.openxmlformats.org/officeDocument/2006/relationships/oleObject" Target="../embeddings/oleObject195.bin"/></Relationships>
</file>

<file path=ppt/slides/_rels/slide159.xml.rels><?xml version="1.0" encoding="UTF-8" standalone="yes"?>
<Relationships xmlns="http://schemas.openxmlformats.org/package/2006/relationships"><Relationship Id="rId8" Type="http://schemas.openxmlformats.org/officeDocument/2006/relationships/oleObject" Target="../embeddings/oleObject199.bin"/><Relationship Id="rId3" Type="http://schemas.openxmlformats.org/officeDocument/2006/relationships/image" Target="../media/image4.png"/><Relationship Id="rId7" Type="http://schemas.openxmlformats.org/officeDocument/2006/relationships/image" Target="../media/image512.wmf"/><Relationship Id="rId2" Type="http://schemas.openxmlformats.org/officeDocument/2006/relationships/notesSlide" Target="../notesSlides/notesSlide69.xml"/><Relationship Id="rId1" Type="http://schemas.openxmlformats.org/officeDocument/2006/relationships/slideLayout" Target="../slideLayouts/slideLayout12.xml"/><Relationship Id="rId6" Type="http://schemas.openxmlformats.org/officeDocument/2006/relationships/oleObject" Target="../embeddings/oleObject198.bin"/><Relationship Id="rId11" Type="http://schemas.openxmlformats.org/officeDocument/2006/relationships/image" Target="../media/image514.wmf"/><Relationship Id="rId5" Type="http://schemas.openxmlformats.org/officeDocument/2006/relationships/image" Target="../media/image511.wmf"/><Relationship Id="rId10" Type="http://schemas.openxmlformats.org/officeDocument/2006/relationships/oleObject" Target="../embeddings/oleObject200.bin"/><Relationship Id="rId4" Type="http://schemas.openxmlformats.org/officeDocument/2006/relationships/oleObject" Target="../embeddings/oleObject197.bin"/><Relationship Id="rId9" Type="http://schemas.openxmlformats.org/officeDocument/2006/relationships/image" Target="../media/image513.wm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png"/></Relationships>
</file>

<file path=ppt/slides/_rels/slide1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515.png"/></Relationships>
</file>

<file path=ppt/slides/_rels/slide1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49.png"/><Relationship Id="rId7" Type="http://schemas.openxmlformats.org/officeDocument/2006/relationships/oleObject" Target="../embeddings/oleObject2.bin"/><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4.pn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4.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4.png"/><Relationship Id="rId2"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1.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76.png"/><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8.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4.png"/><Relationship Id="rId2" Type="http://schemas.openxmlformats.org/officeDocument/2006/relationships/image" Target="../media/image83.png"/><Relationship Id="rId1" Type="http://schemas.openxmlformats.org/officeDocument/2006/relationships/slideLayout" Target="../slideLayouts/slideLayout1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0.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93.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1.png"/><Relationship Id="rId1" Type="http://schemas.openxmlformats.org/officeDocument/2006/relationships/slideLayout" Target="../slideLayouts/slideLayout13.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4.png"/><Relationship Id="rId4" Type="http://schemas.openxmlformats.org/officeDocument/2006/relationships/image" Target="../media/image95.png"/><Relationship Id="rId9" Type="http://schemas.openxmlformats.org/officeDocument/2006/relationships/image" Target="../media/image100.png"/></Relationships>
</file>

<file path=ppt/slides/_rels/slide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13.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10.png"/><Relationship Id="rId4" Type="http://schemas.openxmlformats.org/officeDocument/2006/relationships/image" Target="../media/image109.png"/></Relationships>
</file>

<file path=ppt/slides/_rels/slide4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14.png"/><Relationship Id="rId4" Type="http://schemas.openxmlformats.org/officeDocument/2006/relationships/image" Target="../media/image113.png"/></Relationships>
</file>

<file path=ppt/slides/_rels/slide4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17.png"/><Relationship Id="rId4" Type="http://schemas.openxmlformats.org/officeDocument/2006/relationships/image" Target="../media/image119.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910.png"/><Relationship Id="rId7" Type="http://schemas.openxmlformats.org/officeDocument/2006/relationships/image" Target="../media/image4.png"/><Relationship Id="rId2" Type="http://schemas.openxmlformats.org/officeDocument/2006/relationships/image" Target="../media/image740.png"/><Relationship Id="rId1" Type="http://schemas.openxmlformats.org/officeDocument/2006/relationships/slideLayout" Target="../slideLayouts/slideLayout13.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4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28.png"/><Relationship Id="rId4" Type="http://schemas.openxmlformats.org/officeDocument/2006/relationships/image" Target="../media/image12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20.png"/><Relationship Id="rId4" Type="http://schemas.openxmlformats.org/officeDocument/2006/relationships/image" Target="../media/image11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4.png"/><Relationship Id="rId2" Type="http://schemas.openxmlformats.org/officeDocument/2006/relationships/image" Target="../media/image130.png"/><Relationship Id="rId1" Type="http://schemas.openxmlformats.org/officeDocument/2006/relationships/slideLayout" Target="../slideLayouts/slideLayout13.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5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8.png"/><Relationship Id="rId7" Type="http://schemas.openxmlformats.org/officeDocument/2006/relationships/image" Target="../media/image139.png"/><Relationship Id="rId2" Type="http://schemas.openxmlformats.org/officeDocument/2006/relationships/image" Target="../media/image135.png"/><Relationship Id="rId1" Type="http://schemas.openxmlformats.org/officeDocument/2006/relationships/slideLayout" Target="../slideLayouts/slideLayout13.xml"/><Relationship Id="rId6" Type="http://schemas.openxmlformats.org/officeDocument/2006/relationships/image" Target="../media/image137.png"/><Relationship Id="rId5" Type="http://schemas.openxmlformats.org/officeDocument/2006/relationships/image" Target="../media/image140.png"/><Relationship Id="rId4" Type="http://schemas.openxmlformats.org/officeDocument/2006/relationships/image" Target="../media/image136.png"/></Relationships>
</file>

<file path=ppt/slides/_rels/slide52.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image" Target="../media/image4.png"/><Relationship Id="rId2" Type="http://schemas.openxmlformats.org/officeDocument/2006/relationships/image" Target="../media/image141.png"/><Relationship Id="rId1" Type="http://schemas.openxmlformats.org/officeDocument/2006/relationships/slideLayout" Target="../slideLayouts/slideLayout13.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53.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4.png"/><Relationship Id="rId2" Type="http://schemas.openxmlformats.org/officeDocument/2006/relationships/image" Target="../media/image146.png"/><Relationship Id="rId1" Type="http://schemas.openxmlformats.org/officeDocument/2006/relationships/slideLayout" Target="../slideLayouts/slideLayout13.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5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52.png"/></Relationships>
</file>

<file path=ppt/slides/_rels/slide55.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3.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56.png"/><Relationship Id="rId4" Type="http://schemas.openxmlformats.org/officeDocument/2006/relationships/image" Target="../media/image158.png"/></Relationships>
</file>

<file path=ppt/slides/_rels/slide56.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7.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61.png"/><Relationship Id="rId4" Type="http://schemas.openxmlformats.org/officeDocument/2006/relationships/image" Target="../media/image160.png"/></Relationships>
</file>

<file path=ppt/slides/_rels/slide57.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image" Target="../media/image162.png"/><Relationship Id="rId1" Type="http://schemas.openxmlformats.org/officeDocument/2006/relationships/slideLayout" Target="../slideLayouts/slideLayout13.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 Id="rId9" Type="http://schemas.openxmlformats.org/officeDocument/2006/relationships/image" Target="../media/image4.png"/></Relationships>
</file>

<file path=ppt/slides/_rels/slide58.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4.pn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9.png"/><Relationship Id="rId2" Type="http://schemas.openxmlformats.org/officeDocument/2006/relationships/image" Target="../media/image169.png"/><Relationship Id="rId1" Type="http://schemas.openxmlformats.org/officeDocument/2006/relationships/slideLayout" Target="../slideLayouts/slideLayout13.xml"/><Relationship Id="rId6" Type="http://schemas.openxmlformats.org/officeDocument/2006/relationships/image" Target="../media/image173.png"/><Relationship Id="rId11" Type="http://schemas.openxmlformats.org/officeDocument/2006/relationships/image" Target="../media/image178.png"/><Relationship Id="rId5" Type="http://schemas.openxmlformats.org/officeDocument/2006/relationships/image" Target="../media/image172.png"/><Relationship Id="rId10" Type="http://schemas.openxmlformats.org/officeDocument/2006/relationships/image" Target="../media/image177.png"/><Relationship Id="rId4" Type="http://schemas.openxmlformats.org/officeDocument/2006/relationships/image" Target="../media/image171.png"/><Relationship Id="rId9" Type="http://schemas.openxmlformats.org/officeDocument/2006/relationships/image" Target="../media/image176.png"/></Relationships>
</file>

<file path=ppt/slides/_rels/slide5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83.png"/><Relationship Id="rId4" Type="http://schemas.openxmlformats.org/officeDocument/2006/relationships/image" Target="../media/image182.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84.png"/><Relationship Id="rId7" Type="http://schemas.openxmlformats.org/officeDocument/2006/relationships/image" Target="../media/image18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87.png"/><Relationship Id="rId5" Type="http://schemas.openxmlformats.org/officeDocument/2006/relationships/image" Target="../media/image186.png"/><Relationship Id="rId10" Type="http://schemas.openxmlformats.org/officeDocument/2006/relationships/image" Target="../media/image4.png"/><Relationship Id="rId4" Type="http://schemas.openxmlformats.org/officeDocument/2006/relationships/image" Target="../media/image185.png"/><Relationship Id="rId9" Type="http://schemas.openxmlformats.org/officeDocument/2006/relationships/image" Target="../media/image190.png"/></Relationships>
</file>

<file path=ppt/slides/_rels/slide61.xml.rels><?xml version="1.0" encoding="UTF-8" standalone="yes"?>
<Relationships xmlns="http://schemas.openxmlformats.org/package/2006/relationships"><Relationship Id="rId3" Type="http://schemas.openxmlformats.org/officeDocument/2006/relationships/image" Target="../media/image192.png"/><Relationship Id="rId7" Type="http://schemas.openxmlformats.org/officeDocument/2006/relationships/image" Target="../media/image4.png"/><Relationship Id="rId2" Type="http://schemas.openxmlformats.org/officeDocument/2006/relationships/image" Target="../media/image191.png"/><Relationship Id="rId1" Type="http://schemas.openxmlformats.org/officeDocument/2006/relationships/slideLayout" Target="../slideLayouts/slideLayout13.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5.png"/></Relationships>
</file>

<file path=ppt/slides/_rels/slide62.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99.png"/><Relationship Id="rId4" Type="http://schemas.openxmlformats.org/officeDocument/2006/relationships/image" Target="../media/image198.png"/></Relationships>
</file>

<file path=ppt/slides/_rels/slide63.xml.rels><?xml version="1.0" encoding="UTF-8" standalone="yes"?>
<Relationships xmlns="http://schemas.openxmlformats.org/package/2006/relationships"><Relationship Id="rId3" Type="http://schemas.openxmlformats.org/officeDocument/2006/relationships/image" Target="../media/image201.png"/><Relationship Id="rId7" Type="http://schemas.openxmlformats.org/officeDocument/2006/relationships/image" Target="../media/image4.png"/><Relationship Id="rId2" Type="http://schemas.openxmlformats.org/officeDocument/2006/relationships/image" Target="../media/image200.png"/><Relationship Id="rId1" Type="http://schemas.openxmlformats.org/officeDocument/2006/relationships/slideLayout" Target="../slideLayouts/slideLayout13.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5.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09.png"/></Relationships>
</file>

<file path=ppt/slides/_rels/slide67.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10.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12.png"/></Relationships>
</file>

<file path=ppt/slides/_rels/slide68.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16.png"/><Relationship Id="rId4" Type="http://schemas.openxmlformats.org/officeDocument/2006/relationships/image" Target="../media/image215.png"/></Relationships>
</file>

<file path=ppt/slides/_rels/slide69.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218.png"/><Relationship Id="rId7" Type="http://schemas.openxmlformats.org/officeDocument/2006/relationships/oleObject" Target="../embeddings/oleObject4.bin"/><Relationship Id="rId2" Type="http://schemas.openxmlformats.org/officeDocument/2006/relationships/image" Target="../media/image217.png"/><Relationship Id="rId1" Type="http://schemas.openxmlformats.org/officeDocument/2006/relationships/slideLayout" Target="../slideLayouts/slideLayout13.xml"/><Relationship Id="rId6" Type="http://schemas.openxmlformats.org/officeDocument/2006/relationships/image" Target="../media/image220.png"/><Relationship Id="rId5" Type="http://schemas.openxmlformats.org/officeDocument/2006/relationships/image" Target="../media/image219.png"/><Relationship Id="rId10" Type="http://schemas.openxmlformats.org/officeDocument/2006/relationships/image" Target="../media/image4.png"/><Relationship Id="rId4" Type="http://schemas.openxmlformats.org/officeDocument/2006/relationships/image" Target="../media/image221.png"/><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2.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4.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5.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27.png"/></Relationships>
</file>

<file path=ppt/slides/_rels/slide75.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30.png"/></Relationships>
</file>

<file path=ppt/slides/_rels/slide76.xml.rels><?xml version="1.0" encoding="UTF-8" standalone="yes"?>
<Relationships xmlns="http://schemas.openxmlformats.org/package/2006/relationships"><Relationship Id="rId8" Type="http://schemas.openxmlformats.org/officeDocument/2006/relationships/image" Target="../media/image237.png"/><Relationship Id="rId3" Type="http://schemas.openxmlformats.org/officeDocument/2006/relationships/image" Target="../media/image231.png"/><Relationship Id="rId7" Type="http://schemas.openxmlformats.org/officeDocument/2006/relationships/image" Target="../media/image236.png"/><Relationship Id="rId2" Type="http://schemas.openxmlformats.org/officeDocument/2006/relationships/image" Target="../media/image233.png"/><Relationship Id="rId1" Type="http://schemas.openxmlformats.org/officeDocument/2006/relationships/slideLayout" Target="../slideLayouts/slideLayout13.xml"/><Relationship Id="rId6" Type="http://schemas.openxmlformats.org/officeDocument/2006/relationships/image" Target="../media/image235.png"/><Relationship Id="rId5" Type="http://schemas.openxmlformats.org/officeDocument/2006/relationships/image" Target="../media/image234.png"/><Relationship Id="rId4" Type="http://schemas.openxmlformats.org/officeDocument/2006/relationships/image" Target="../media/image232.png"/><Relationship Id="rId9" Type="http://schemas.openxmlformats.org/officeDocument/2006/relationships/image" Target="../media/image4.png"/></Relationships>
</file>

<file path=ppt/slides/_rels/slide77.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38.png"/><Relationship Id="rId7" Type="http://schemas.openxmlformats.org/officeDocument/2006/relationships/image" Target="../media/image243.png"/><Relationship Id="rId2" Type="http://schemas.openxmlformats.org/officeDocument/2006/relationships/image" Target="../media/image240.png"/><Relationship Id="rId1" Type="http://schemas.openxmlformats.org/officeDocument/2006/relationships/slideLayout" Target="../slideLayouts/slideLayout13.xml"/><Relationship Id="rId6" Type="http://schemas.openxmlformats.org/officeDocument/2006/relationships/image" Target="../media/image242.png"/><Relationship Id="rId5" Type="http://schemas.openxmlformats.org/officeDocument/2006/relationships/image" Target="../media/image241.png"/><Relationship Id="rId10" Type="http://schemas.openxmlformats.org/officeDocument/2006/relationships/image" Target="../media/image4.png"/><Relationship Id="rId4" Type="http://schemas.openxmlformats.org/officeDocument/2006/relationships/image" Target="../media/image239.png"/><Relationship Id="rId9" Type="http://schemas.openxmlformats.org/officeDocument/2006/relationships/image" Target="../media/image245.png"/></Relationships>
</file>

<file path=ppt/slides/_rels/slide78.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image" Target="../media/image246.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48.png"/></Relationships>
</file>

<file path=ppt/slides/_rels/slide79.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image" Target="../media/image25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50.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253.png"/><Relationship Id="rId7" Type="http://schemas.openxmlformats.org/officeDocument/2006/relationships/image" Target="../media/image4.png"/><Relationship Id="rId2" Type="http://schemas.openxmlformats.org/officeDocument/2006/relationships/image" Target="../media/image252.png"/><Relationship Id="rId1" Type="http://schemas.openxmlformats.org/officeDocument/2006/relationships/slideLayout" Target="../slideLayouts/slideLayout13.xml"/><Relationship Id="rId6" Type="http://schemas.openxmlformats.org/officeDocument/2006/relationships/image" Target="../media/image256.png"/><Relationship Id="rId5" Type="http://schemas.openxmlformats.org/officeDocument/2006/relationships/image" Target="../media/image255.png"/><Relationship Id="rId4" Type="http://schemas.openxmlformats.org/officeDocument/2006/relationships/image" Target="../media/image254.png"/></Relationships>
</file>

<file path=ppt/slides/_rels/slide81.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image" Target="../media/image257.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59.png"/></Relationships>
</file>

<file path=ppt/slides/_rels/slide82.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260.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63.png"/><Relationship Id="rId4" Type="http://schemas.openxmlformats.org/officeDocument/2006/relationships/image" Target="../media/image262.png"/></Relationships>
</file>

<file path=ppt/slides/_rels/slide83.xml.rels><?xml version="1.0" encoding="UTF-8" standalone="yes"?>
<Relationships xmlns="http://schemas.openxmlformats.org/package/2006/relationships"><Relationship Id="rId3" Type="http://schemas.openxmlformats.org/officeDocument/2006/relationships/image" Target="../media/image265.png"/><Relationship Id="rId7" Type="http://schemas.openxmlformats.org/officeDocument/2006/relationships/image" Target="../media/image4.png"/><Relationship Id="rId2" Type="http://schemas.openxmlformats.org/officeDocument/2006/relationships/image" Target="../media/image264.png"/><Relationship Id="rId1" Type="http://schemas.openxmlformats.org/officeDocument/2006/relationships/slideLayout" Target="../slideLayouts/slideLayout13.xml"/><Relationship Id="rId6" Type="http://schemas.openxmlformats.org/officeDocument/2006/relationships/image" Target="../media/image268.png"/><Relationship Id="rId5" Type="http://schemas.openxmlformats.org/officeDocument/2006/relationships/image" Target="../media/image267.png"/><Relationship Id="rId4" Type="http://schemas.openxmlformats.org/officeDocument/2006/relationships/image" Target="../media/image266.png"/></Relationships>
</file>

<file path=ppt/slides/_rels/slide84.xml.rels><?xml version="1.0" encoding="UTF-8" standalone="yes"?>
<Relationships xmlns="http://schemas.openxmlformats.org/package/2006/relationships"><Relationship Id="rId8" Type="http://schemas.openxmlformats.org/officeDocument/2006/relationships/image" Target="../media/image275.png"/><Relationship Id="rId3" Type="http://schemas.openxmlformats.org/officeDocument/2006/relationships/image" Target="../media/image270.png"/><Relationship Id="rId7" Type="http://schemas.openxmlformats.org/officeDocument/2006/relationships/image" Target="../media/image274.png"/><Relationship Id="rId2" Type="http://schemas.openxmlformats.org/officeDocument/2006/relationships/image" Target="../media/image269.png"/><Relationship Id="rId1" Type="http://schemas.openxmlformats.org/officeDocument/2006/relationships/slideLayout" Target="../slideLayouts/slideLayout13.xml"/><Relationship Id="rId6" Type="http://schemas.openxmlformats.org/officeDocument/2006/relationships/image" Target="../media/image273.png"/><Relationship Id="rId5" Type="http://schemas.openxmlformats.org/officeDocument/2006/relationships/image" Target="../media/image272.png"/><Relationship Id="rId4" Type="http://schemas.openxmlformats.org/officeDocument/2006/relationships/image" Target="../media/image271.png"/><Relationship Id="rId9" Type="http://schemas.openxmlformats.org/officeDocument/2006/relationships/image" Target="../media/image4.png"/></Relationships>
</file>

<file path=ppt/slides/_rels/slide85.xml.rels><?xml version="1.0" encoding="UTF-8" standalone="yes"?>
<Relationships xmlns="http://schemas.openxmlformats.org/package/2006/relationships"><Relationship Id="rId8" Type="http://schemas.openxmlformats.org/officeDocument/2006/relationships/image" Target="../media/image282.png"/><Relationship Id="rId3" Type="http://schemas.openxmlformats.org/officeDocument/2006/relationships/image" Target="../media/image277.png"/><Relationship Id="rId7" Type="http://schemas.openxmlformats.org/officeDocument/2006/relationships/image" Target="../media/image281.png"/><Relationship Id="rId2" Type="http://schemas.openxmlformats.org/officeDocument/2006/relationships/image" Target="../media/image276.png"/><Relationship Id="rId1" Type="http://schemas.openxmlformats.org/officeDocument/2006/relationships/slideLayout" Target="../slideLayouts/slideLayout13.xml"/><Relationship Id="rId6" Type="http://schemas.openxmlformats.org/officeDocument/2006/relationships/image" Target="../media/image280.png"/><Relationship Id="rId5" Type="http://schemas.openxmlformats.org/officeDocument/2006/relationships/image" Target="../media/image279.png"/><Relationship Id="rId10" Type="http://schemas.openxmlformats.org/officeDocument/2006/relationships/image" Target="../media/image4.png"/><Relationship Id="rId4" Type="http://schemas.openxmlformats.org/officeDocument/2006/relationships/image" Target="../media/image278.png"/><Relationship Id="rId9" Type="http://schemas.openxmlformats.org/officeDocument/2006/relationships/image" Target="../media/image283.png"/></Relationships>
</file>

<file path=ppt/slides/_rels/slide86.xml.rels><?xml version="1.0" encoding="UTF-8" standalone="yes"?>
<Relationships xmlns="http://schemas.openxmlformats.org/package/2006/relationships"><Relationship Id="rId3" Type="http://schemas.openxmlformats.org/officeDocument/2006/relationships/image" Target="../media/image285.png"/><Relationship Id="rId2" Type="http://schemas.openxmlformats.org/officeDocument/2006/relationships/image" Target="../media/image284.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87.png"/><Relationship Id="rId4" Type="http://schemas.openxmlformats.org/officeDocument/2006/relationships/image" Target="../media/image286.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8.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9.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2.png"/><Relationship Id="rId7" Type="http://schemas.openxmlformats.org/officeDocument/2006/relationships/image" Target="../media/image297.png"/><Relationship Id="rId2" Type="http://schemas.openxmlformats.org/officeDocument/2006/relationships/image" Target="../media/image293.png"/><Relationship Id="rId1" Type="http://schemas.openxmlformats.org/officeDocument/2006/relationships/slideLayout" Target="../slideLayouts/slideLayout13.xml"/><Relationship Id="rId6" Type="http://schemas.openxmlformats.org/officeDocument/2006/relationships/image" Target="../media/image296.png"/><Relationship Id="rId5" Type="http://schemas.openxmlformats.org/officeDocument/2006/relationships/image" Target="../media/image295.png"/><Relationship Id="rId4" Type="http://schemas.openxmlformats.org/officeDocument/2006/relationships/image" Target="../media/image294.png"/></Relationships>
</file>

<file path=ppt/slides/_rels/slide91.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image" Target="../media/image298.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00.png"/></Relationships>
</file>

<file path=ppt/slides/_rels/slide92.xml.rels><?xml version="1.0" encoding="UTF-8" standalone="yes"?>
<Relationships xmlns="http://schemas.openxmlformats.org/package/2006/relationships"><Relationship Id="rId3" Type="http://schemas.openxmlformats.org/officeDocument/2006/relationships/image" Target="../media/image302.png"/><Relationship Id="rId2" Type="http://schemas.openxmlformats.org/officeDocument/2006/relationships/image" Target="../media/image301.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04.png"/><Relationship Id="rId4" Type="http://schemas.openxmlformats.org/officeDocument/2006/relationships/image" Target="../media/image303.png"/></Relationships>
</file>

<file path=ppt/slides/_rels/slide93.xml.rels><?xml version="1.0" encoding="UTF-8" standalone="yes"?>
<Relationships xmlns="http://schemas.openxmlformats.org/package/2006/relationships"><Relationship Id="rId3" Type="http://schemas.openxmlformats.org/officeDocument/2006/relationships/image" Target="../media/image306.png"/><Relationship Id="rId7" Type="http://schemas.openxmlformats.org/officeDocument/2006/relationships/image" Target="../media/image4.png"/><Relationship Id="rId2" Type="http://schemas.openxmlformats.org/officeDocument/2006/relationships/image" Target="../media/image305.png"/><Relationship Id="rId1" Type="http://schemas.openxmlformats.org/officeDocument/2006/relationships/slideLayout" Target="../slideLayouts/slideLayout13.xml"/><Relationship Id="rId6" Type="http://schemas.openxmlformats.org/officeDocument/2006/relationships/image" Target="../media/image309.png"/><Relationship Id="rId5" Type="http://schemas.openxmlformats.org/officeDocument/2006/relationships/image" Target="../media/image308.png"/><Relationship Id="rId4" Type="http://schemas.openxmlformats.org/officeDocument/2006/relationships/image" Target="../media/image307.png"/></Relationships>
</file>

<file path=ppt/slides/_rels/slide94.xml.rels><?xml version="1.0" encoding="UTF-8" standalone="yes"?>
<Relationships xmlns="http://schemas.openxmlformats.org/package/2006/relationships"><Relationship Id="rId3" Type="http://schemas.openxmlformats.org/officeDocument/2006/relationships/image" Target="../media/image311.png"/><Relationship Id="rId7" Type="http://schemas.openxmlformats.org/officeDocument/2006/relationships/image" Target="../media/image4.png"/><Relationship Id="rId2" Type="http://schemas.openxmlformats.org/officeDocument/2006/relationships/image" Target="../media/image310.png"/><Relationship Id="rId1" Type="http://schemas.openxmlformats.org/officeDocument/2006/relationships/slideLayout" Target="../slideLayouts/slideLayout13.xml"/><Relationship Id="rId6" Type="http://schemas.openxmlformats.org/officeDocument/2006/relationships/image" Target="../media/image314.png"/><Relationship Id="rId5" Type="http://schemas.openxmlformats.org/officeDocument/2006/relationships/image" Target="../media/image313.png"/><Relationship Id="rId4" Type="http://schemas.openxmlformats.org/officeDocument/2006/relationships/image" Target="../media/image312.png"/></Relationships>
</file>

<file path=ppt/slides/_rels/slide95.xml.rels><?xml version="1.0" encoding="UTF-8" standalone="yes"?>
<Relationships xmlns="http://schemas.openxmlformats.org/package/2006/relationships"><Relationship Id="rId3" Type="http://schemas.openxmlformats.org/officeDocument/2006/relationships/image" Target="../media/image315.png"/><Relationship Id="rId7" Type="http://schemas.openxmlformats.org/officeDocument/2006/relationships/image" Target="../media/image4.png"/><Relationship Id="rId2" Type="http://schemas.openxmlformats.org/officeDocument/2006/relationships/image" Target="../media/image316.png"/><Relationship Id="rId1" Type="http://schemas.openxmlformats.org/officeDocument/2006/relationships/slideLayout" Target="../slideLayouts/slideLayout13.xml"/><Relationship Id="rId6" Type="http://schemas.openxmlformats.org/officeDocument/2006/relationships/image" Target="../media/image319.png"/><Relationship Id="rId5" Type="http://schemas.openxmlformats.org/officeDocument/2006/relationships/image" Target="../media/image318.png"/><Relationship Id="rId4" Type="http://schemas.openxmlformats.org/officeDocument/2006/relationships/image" Target="../media/image317.png"/></Relationships>
</file>

<file path=ppt/slides/_rels/slide96.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4.png"/><Relationship Id="rId2" Type="http://schemas.openxmlformats.org/officeDocument/2006/relationships/image" Target="../media/image321.png"/><Relationship Id="rId1" Type="http://schemas.openxmlformats.org/officeDocument/2006/relationships/slideLayout" Target="../slideLayouts/slideLayout13.xml"/><Relationship Id="rId6" Type="http://schemas.openxmlformats.org/officeDocument/2006/relationships/image" Target="../media/image324.png"/><Relationship Id="rId5" Type="http://schemas.openxmlformats.org/officeDocument/2006/relationships/image" Target="../media/image323.png"/><Relationship Id="rId4" Type="http://schemas.openxmlformats.org/officeDocument/2006/relationships/image" Target="../media/image322.png"/></Relationships>
</file>

<file path=ppt/slides/_rels/slide97.xml.rels><?xml version="1.0" encoding="UTF-8" standalone="yes"?>
<Relationships xmlns="http://schemas.openxmlformats.org/package/2006/relationships"><Relationship Id="rId3" Type="http://schemas.openxmlformats.org/officeDocument/2006/relationships/image" Target="../media/image325.png"/><Relationship Id="rId7" Type="http://schemas.openxmlformats.org/officeDocument/2006/relationships/image" Target="../media/image4.png"/><Relationship Id="rId2" Type="http://schemas.openxmlformats.org/officeDocument/2006/relationships/image" Target="../media/image326.png"/><Relationship Id="rId1" Type="http://schemas.openxmlformats.org/officeDocument/2006/relationships/slideLayout" Target="../slideLayouts/slideLayout13.xml"/><Relationship Id="rId6" Type="http://schemas.openxmlformats.org/officeDocument/2006/relationships/image" Target="../media/image329.png"/><Relationship Id="rId5" Type="http://schemas.openxmlformats.org/officeDocument/2006/relationships/image" Target="../media/image328.png"/><Relationship Id="rId4" Type="http://schemas.openxmlformats.org/officeDocument/2006/relationships/image" Target="../media/image327.png"/></Relationships>
</file>

<file path=ppt/slides/_rels/slide98.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media/image330.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33.png"/><Relationship Id="rId4" Type="http://schemas.openxmlformats.org/officeDocument/2006/relationships/image" Target="../media/image332.png"/></Relationships>
</file>

<file path=ppt/slides/_rels/slide99.xml.rels><?xml version="1.0" encoding="UTF-8" standalone="yes"?>
<Relationships xmlns="http://schemas.openxmlformats.org/package/2006/relationships"><Relationship Id="rId3" Type="http://schemas.openxmlformats.org/officeDocument/2006/relationships/image" Target="../media/image334.png"/><Relationship Id="rId2" Type="http://schemas.openxmlformats.org/officeDocument/2006/relationships/image" Target="../media/image335.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37.png"/><Relationship Id="rId4" Type="http://schemas.openxmlformats.org/officeDocument/2006/relationships/image" Target="../media/image33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文本框 28"/>
          <p:cNvSpPr txBox="1"/>
          <p:nvPr/>
        </p:nvSpPr>
        <p:spPr>
          <a:xfrm>
            <a:off x="1763688" y="2355726"/>
            <a:ext cx="6541523" cy="623248"/>
          </a:xfrm>
          <a:prstGeom prst="rect">
            <a:avLst/>
          </a:prstGeom>
          <a:noFill/>
        </p:spPr>
        <p:txBody>
          <a:bodyPr wrap="square" lIns="68580" tIns="34290" rIns="68580" bIns="34290"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第</a:t>
            </a:r>
            <a:r>
              <a:rPr lang="en-US" altLang="zh-CN" sz="3600" b="1" dirty="0">
                <a:solidFill>
                  <a:schemeClr val="bg1"/>
                </a:solidFill>
                <a:latin typeface="微软雅黑" panose="020B0503020204020204" pitchFamily="34" charset="-122"/>
                <a:ea typeface="微软雅黑" panose="020B0503020204020204" pitchFamily="34" charset="-122"/>
              </a:rPr>
              <a:t>6</a:t>
            </a:r>
            <a:r>
              <a:rPr lang="zh-CN" altLang="en-US" sz="3600" b="1" dirty="0">
                <a:solidFill>
                  <a:schemeClr val="bg1"/>
                </a:solidFill>
                <a:latin typeface="微软雅黑" panose="020B0503020204020204" pitchFamily="34" charset="-122"/>
                <a:ea typeface="微软雅黑" panose="020B0503020204020204" pitchFamily="34" charset="-122"/>
              </a:rPr>
              <a:t>章 卡尔曼滤波与随机控制</a:t>
            </a:r>
          </a:p>
        </p:txBody>
      </p:sp>
      <p:sp>
        <p:nvSpPr>
          <p:cNvPr id="31" name="等腰三角形 26"/>
          <p:cNvSpPr/>
          <p:nvPr/>
        </p:nvSpPr>
        <p:spPr>
          <a:xfrm>
            <a:off x="1115616" y="4011910"/>
            <a:ext cx="851351" cy="50664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Lst>
            <a:ahLst/>
            <a:cxnLst>
              <a:cxn ang="0">
                <a:pos x="connsiteX0" y="connsiteY0"/>
              </a:cxn>
              <a:cxn ang="0">
                <a:pos x="connsiteX1" y="connsiteY1"/>
              </a:cxn>
              <a:cxn ang="0">
                <a:pos x="connsiteX2" y="connsiteY2"/>
              </a:cxn>
              <a:cxn ang="0">
                <a:pos x="connsiteX3" y="connsiteY3"/>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等腰三角形 26"/>
          <p:cNvSpPr/>
          <p:nvPr/>
        </p:nvSpPr>
        <p:spPr>
          <a:xfrm rot="5400000">
            <a:off x="265949" y="3103290"/>
            <a:ext cx="531270" cy="601918"/>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 name="connsiteX0" fmla="*/ 369815 w 1135134"/>
              <a:gd name="connsiteY0" fmla="*/ 675524 h 675524"/>
              <a:gd name="connsiteX1" fmla="*/ 0 w 1135134"/>
              <a:gd name="connsiteY1" fmla="*/ 0 h 675524"/>
              <a:gd name="connsiteX2" fmla="*/ 1135134 w 1135134"/>
              <a:gd name="connsiteY2" fmla="*/ 391312 h 675524"/>
              <a:gd name="connsiteX3" fmla="*/ 369815 w 1135134"/>
              <a:gd name="connsiteY3" fmla="*/ 675524 h 675524"/>
              <a:gd name="connsiteX0" fmla="*/ 369815 w 1199659"/>
              <a:gd name="connsiteY0" fmla="*/ 675524 h 1359189"/>
              <a:gd name="connsiteX1" fmla="*/ 0 w 1199659"/>
              <a:gd name="connsiteY1" fmla="*/ 0 h 1359189"/>
              <a:gd name="connsiteX2" fmla="*/ 1199659 w 1199659"/>
              <a:gd name="connsiteY2" fmla="*/ 1359189 h 1359189"/>
              <a:gd name="connsiteX3" fmla="*/ 369815 w 1199659"/>
              <a:gd name="connsiteY3" fmla="*/ 675524 h 1359189"/>
            </a:gdLst>
            <a:ahLst/>
            <a:cxnLst>
              <a:cxn ang="0">
                <a:pos x="connsiteX0" y="connsiteY0"/>
              </a:cxn>
              <a:cxn ang="0">
                <a:pos x="connsiteX1" y="connsiteY1"/>
              </a:cxn>
              <a:cxn ang="0">
                <a:pos x="connsiteX2" y="connsiteY2"/>
              </a:cxn>
              <a:cxn ang="0">
                <a:pos x="connsiteX3" y="connsiteY3"/>
              </a:cxn>
            </a:cxnLst>
            <a:rect l="l" t="t" r="r" b="b"/>
            <a:pathLst>
              <a:path w="1199659" h="1359189">
                <a:moveTo>
                  <a:pt x="369815" y="675524"/>
                </a:moveTo>
                <a:lnTo>
                  <a:pt x="0" y="0"/>
                </a:lnTo>
                <a:lnTo>
                  <a:pt x="1199659" y="1359189"/>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等腰三角形 26"/>
          <p:cNvSpPr/>
          <p:nvPr/>
        </p:nvSpPr>
        <p:spPr>
          <a:xfrm rot="8958318">
            <a:off x="1313552" y="3687514"/>
            <a:ext cx="207867" cy="12370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Lst>
            <a:ahLst/>
            <a:cxnLst>
              <a:cxn ang="0">
                <a:pos x="connsiteX0" y="connsiteY0"/>
              </a:cxn>
              <a:cxn ang="0">
                <a:pos x="connsiteX1" y="connsiteY1"/>
              </a:cxn>
              <a:cxn ang="0">
                <a:pos x="connsiteX2" y="connsiteY2"/>
              </a:cxn>
              <a:cxn ang="0">
                <a:pos x="connsiteX3" y="connsiteY3"/>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477962"/>
            <a:ext cx="1131590" cy="1131590"/>
          </a:xfrm>
          <a:prstGeom prst="rect">
            <a:avLst/>
          </a:prstGeom>
        </p:spPr>
      </p:pic>
    </p:spTree>
    <p:extLst>
      <p:ext uri="{BB962C8B-B14F-4D97-AF65-F5344CB8AC3E}">
        <p14:creationId xmlns:p14="http://schemas.microsoft.com/office/powerpoint/2010/main" val="340034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467544" y="267494"/>
                <a:ext cx="8280920" cy="5129802"/>
              </a:xfrm>
              <a:prstGeom prst="rect">
                <a:avLst/>
              </a:prstGeom>
            </p:spPr>
            <p:txBody>
              <a:bodyPr wrap="square">
                <a:spAutoFit/>
              </a:bodyPr>
              <a:lstStyle/>
              <a:p>
                <a:pPr indent="457200">
                  <a:lnSpc>
                    <a:spcPct val="150000"/>
                  </a:lnSpc>
                </a:pPr>
                <a:r>
                  <a:rPr lang="zh-CN" altLang="en-US" dirty="0"/>
                  <a:t>按照需要的统计知识，估计还可以分为：</a:t>
                </a:r>
                <a:endParaRPr lang="en-US" altLang="zh-CN" dirty="0"/>
              </a:p>
              <a:p>
                <a:pPr indent="457200">
                  <a:lnSpc>
                    <a:spcPct val="150000"/>
                  </a:lnSpc>
                </a:pPr>
                <a:r>
                  <a:rPr lang="zh-CN" altLang="en-US" dirty="0"/>
                  <a:t>(1)</a:t>
                </a:r>
                <a:r>
                  <a:rPr lang="zh-CN" altLang="en-US" dirty="0">
                    <a:solidFill>
                      <a:srgbClr val="00B0F0"/>
                    </a:solidFill>
                  </a:rPr>
                  <a:t>零阶估计 </a:t>
                </a:r>
                <a:r>
                  <a:rPr lang="zh-CN" altLang="en-US" dirty="0"/>
                  <a:t>仅需知道一阶统计矩，要求有一个动态、非统计的模型。</a:t>
                </a:r>
                <a:endParaRPr lang="en-US" altLang="zh-CN" dirty="0"/>
              </a:p>
              <a:p>
                <a:pPr indent="457200">
                  <a:lnSpc>
                    <a:spcPct val="150000"/>
                  </a:lnSpc>
                </a:pPr>
                <a:r>
                  <a:rPr lang="zh-CN" altLang="en-US" dirty="0"/>
                  <a:t>(2)</a:t>
                </a:r>
                <a:r>
                  <a:rPr lang="zh-CN" altLang="en-US" dirty="0">
                    <a:solidFill>
                      <a:srgbClr val="00B0F0"/>
                    </a:solidFill>
                  </a:rPr>
                  <a:t>一阶估计 </a:t>
                </a:r>
                <a:r>
                  <a:rPr lang="zh-CN" altLang="en-US" dirty="0"/>
                  <a:t>需知一阶和二阶统计矩，要求有一个动态模型并给出最好的线性估计。</a:t>
                </a:r>
                <a:endParaRPr lang="en-US" altLang="zh-CN" dirty="0"/>
              </a:p>
              <a:p>
                <a:pPr indent="457200">
                  <a:lnSpc>
                    <a:spcPct val="150000"/>
                  </a:lnSpc>
                </a:pPr>
                <a:r>
                  <a:rPr lang="zh-CN" altLang="en-US" dirty="0"/>
                  <a:t>(3)</a:t>
                </a:r>
                <a:r>
                  <a:rPr lang="zh-CN" altLang="en-US" dirty="0">
                    <a:solidFill>
                      <a:srgbClr val="00B0F0"/>
                    </a:solidFill>
                  </a:rPr>
                  <a:t>高阶估计 </a:t>
                </a:r>
                <a:r>
                  <a:rPr lang="zh-CN" altLang="en-US" dirty="0"/>
                  <a:t>需知高阶统计知识，目前对高阶估计知识的了解还很不完整。</a:t>
                </a:r>
                <a:endParaRPr lang="en-US" altLang="zh-CN" dirty="0"/>
              </a:p>
              <a:p>
                <a:pPr indent="457200">
                  <a:lnSpc>
                    <a:spcPct val="150000"/>
                  </a:lnSpc>
                </a:pPr>
                <a:r>
                  <a:rPr lang="zh-CN" altLang="en-US" dirty="0"/>
                  <a:t>(4)</a:t>
                </a:r>
                <a:r>
                  <a:rPr lang="zh-CN" altLang="en-US" dirty="0">
                    <a:solidFill>
                      <a:srgbClr val="00B0F0"/>
                    </a:solidFill>
                  </a:rPr>
                  <a:t>完全估计 </a:t>
                </a:r>
                <a:r>
                  <a:rPr lang="zh-CN" altLang="en-US" dirty="0"/>
                  <a:t>需知所有阶次的统计知识。对于高斯过程，完全估计仅需知道一阶和二阶统计知识，由于许多过程是高斯型的，所以这一类问题十分重要。</a:t>
                </a:r>
                <a:endParaRPr lang="en-US" altLang="zh-CN" dirty="0"/>
              </a:p>
              <a:p>
                <a:pPr indent="457200">
                  <a:lnSpc>
                    <a:spcPct val="150000"/>
                  </a:lnSpc>
                </a:pPr>
                <a:r>
                  <a:rPr lang="zh-CN" altLang="en-US" dirty="0"/>
                  <a:t>除特殊情况或统计过程是高斯型以外，最优估计很难做到，只能做到“线性最优估计”。</a:t>
                </a:r>
                <a:r>
                  <a:rPr lang="zh-CN" altLang="en-US" dirty="0">
                    <a:solidFill>
                      <a:srgbClr val="00B0F0"/>
                    </a:solidFill>
                  </a:rPr>
                  <a:t>线性估计准则</a:t>
                </a:r>
                <a:r>
                  <a:rPr lang="zh-CN" altLang="en-US" dirty="0"/>
                  <a:t>通常是指均方误差最小，即系统状态变量</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𝑥</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的线性最优估计是使</a:t>
                </a:r>
                <a14:m>
                  <m:oMath xmlns:m="http://schemas.openxmlformats.org/officeDocument/2006/math">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r>
                          <a:rPr lang="zh-CN" altLang="en-US" b="0" i="1">
                            <a:latin typeface="Cambria Math" panose="02040503050406030204" pitchFamily="18" charset="0"/>
                          </a:rPr>
                          <m:t>‖</m:t>
                        </m:r>
                        <m:r>
                          <a:rPr lang="zh-CN" altLang="en-US" b="0" i="1">
                            <a:latin typeface="Cambria Math" panose="02040503050406030204" pitchFamily="18" charset="0"/>
                          </a:rPr>
                          <m:t>𝑥</m:t>
                        </m:r>
                        <m:r>
                          <a:rPr lang="zh-CN" altLang="en-US" b="0" i="1">
                            <a:latin typeface="Cambria Math" panose="02040503050406030204" pitchFamily="18" charset="0"/>
                          </a:rPr>
                          <m:t>−</m:t>
                        </m:r>
                        <m:acc>
                          <m:accPr>
                            <m:chr m:val="̂"/>
                            <m:ctrlPr>
                              <a:rPr lang="zh-CN" altLang="en-US" i="1">
                                <a:latin typeface="Cambria Math" panose="02040503050406030204" pitchFamily="18" charset="0"/>
                              </a:rPr>
                            </m:ctrlPr>
                          </m:accPr>
                          <m:e>
                            <m:r>
                              <a:rPr lang="zh-CN" altLang="en-US" b="0" i="1">
                                <a:latin typeface="Cambria Math" panose="02040503050406030204" pitchFamily="18" charset="0"/>
                              </a:rPr>
                              <m:t>𝑥</m:t>
                            </m:r>
                          </m:e>
                        </m:acc>
                        <m:sSup>
                          <m:sSupPr>
                            <m:ctrlPr>
                              <a:rPr lang="zh-CN" altLang="en-US" i="1">
                                <a:latin typeface="Cambria Math" panose="02040503050406030204" pitchFamily="18" charset="0"/>
                              </a:rPr>
                            </m:ctrlPr>
                          </m:sSupPr>
                          <m:e>
                            <m:r>
                              <a:rPr lang="zh-CN" altLang="en-US" b="0" i="1">
                                <a:latin typeface="Cambria Math" panose="02040503050406030204" pitchFamily="18" charset="0"/>
                              </a:rPr>
                              <m:t>‖</m:t>
                            </m:r>
                          </m:e>
                          <m:sup>
                            <m:r>
                              <a:rPr lang="zh-CN" altLang="en-US" b="0" i="1">
                                <a:latin typeface="Cambria Math" panose="02040503050406030204" pitchFamily="18" charset="0"/>
                              </a:rPr>
                              <m:t>2</m:t>
                            </m:r>
                          </m:sup>
                        </m:sSup>
                      </m:e>
                    </m:d>
                  </m:oMath>
                </a14:m>
                <a:r>
                  <a:rPr lang="zh-CN" altLang="en-US" dirty="0"/>
                  <a:t>最小，这一准则也称做“最小方差”准则。对高斯过程来说，最优线性估计就是最小均方差估计。</a:t>
                </a:r>
              </a:p>
              <a:p>
                <a:pPr indent="457200">
                  <a:lnSpc>
                    <a:spcPct val="150000"/>
                  </a:lnSpc>
                </a:pPr>
                <a:endParaRPr lang="zh-CN" altLang="en-US" dirty="0"/>
              </a:p>
            </p:txBody>
          </p:sp>
        </mc:Choice>
        <mc:Fallback xmlns="">
          <p:sp>
            <p:nvSpPr>
              <p:cNvPr id="2" name="矩形 1"/>
              <p:cNvSpPr>
                <a:spLocks noRot="1" noChangeAspect="1" noMove="1" noResize="1" noEditPoints="1" noAdjustHandles="1" noChangeArrowheads="1" noChangeShapeType="1" noTextEdit="1"/>
              </p:cNvSpPr>
              <p:nvPr/>
            </p:nvSpPr>
            <p:spPr>
              <a:xfrm>
                <a:off x="467544" y="267494"/>
                <a:ext cx="8280920" cy="5129802"/>
              </a:xfrm>
              <a:prstGeom prst="rect">
                <a:avLst/>
              </a:prstGeom>
              <a:blipFill>
                <a:blip r:embed="rId2"/>
                <a:stretch>
                  <a:fillRect l="-663" r="-589"/>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4DB112C6-3391-0F0F-6F2B-2C9E9A4A2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148121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411510"/>
            <a:ext cx="1338828" cy="369332"/>
          </a:xfrm>
          <a:prstGeom prst="rect">
            <a:avLst/>
          </a:prstGeom>
        </p:spPr>
        <p:txBody>
          <a:bodyPr wrap="none">
            <a:spAutoFit/>
          </a:bodyPr>
          <a:lstStyle/>
          <a:p>
            <a:r>
              <a:rPr lang="zh-CN" altLang="en-US"/>
              <a:t>由增益方程</a:t>
            </a:r>
            <a:endParaRPr lang="zh-CN" altLang="en-US" dirty="0"/>
          </a:p>
        </p:txBody>
      </p:sp>
      <mc:AlternateContent xmlns:mc="http://schemas.openxmlformats.org/markup-compatibility/2006" xmlns:a14="http://schemas.microsoft.com/office/drawing/2010/main">
        <mc:Choice Requires="a14">
          <p:sp>
            <p:nvSpPr>
              <p:cNvPr id="3" name="矩形 2"/>
              <p:cNvSpPr/>
              <p:nvPr/>
            </p:nvSpPr>
            <p:spPr>
              <a:xfrm>
                <a:off x="2483768" y="785395"/>
                <a:ext cx="4016484" cy="5609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e>
                          </m:d>
                        </m:e>
                        <m:sup>
                          <m:r>
                            <a:rPr lang="zh-CN" altLang="en-US" b="0" i="1">
                              <a:latin typeface="Cambria Math" panose="02040503050406030204" pitchFamily="18" charset="0"/>
                            </a:rPr>
                            <m:t>−1</m:t>
                          </m:r>
                        </m:sup>
                      </m:sSup>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483768" y="785395"/>
                <a:ext cx="4016484" cy="560987"/>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737968" y="1377799"/>
                <a:ext cx="22474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及</m:t>
                      </m:r>
                      <m:r>
                        <a:rPr lang="zh-CN" altLang="en-US" b="1" i="1">
                          <a:latin typeface="Cambria Math" panose="02040503050406030204" pitchFamily="18" charset="0"/>
                        </a:rPr>
                        <m:t>𝑪</m:t>
                      </m:r>
                      <m:r>
                        <a:rPr lang="zh-CN" altLang="en-US" b="0" i="0">
                          <a:latin typeface="Cambria Math" panose="02040503050406030204" pitchFamily="18" charset="0"/>
                        </a:rPr>
                        <m:t>=</m:t>
                      </m:r>
                      <m:d>
                        <m:dPr>
                          <m:begChr m:val="["/>
                          <m:endChr m:val="]"/>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0</m:t>
                                </m:r>
                              </m:e>
                            </m:mr>
                          </m:m>
                        </m:e>
                      </m:d>
                      <m:r>
                        <a:rPr lang="zh-CN" altLang="en-US" b="0" i="0">
                          <a:latin typeface="Cambria Math" panose="02040503050406030204" pitchFamily="18" charset="0"/>
                        </a:rPr>
                        <m:t>可算出</m:t>
                      </m:r>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737968" y="1377799"/>
                <a:ext cx="2247410" cy="369332"/>
              </a:xfrm>
              <a:prstGeom prst="rect">
                <a:avLst/>
              </a:prstGeom>
              <a:blipFill>
                <a:blip r:embed="rId3"/>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31032" y="1851670"/>
                <a:ext cx="8712968" cy="7688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en-US" i="1">
                              <a:latin typeface="Cambria Math" panose="02040503050406030204" pitchFamily="18" charset="0"/>
                            </a:rPr>
                          </m:ctrlPr>
                        </m:sSupPr>
                        <m:e>
                          <m:d>
                            <m:dPr>
                              <m:begChr m:val=""/>
                              <m:ctrlPr>
                                <a:rPr lang="zh-CN" altLang="en-US" i="1">
                                  <a:latin typeface="Cambria Math" panose="02040503050406030204" pitchFamily="18" charset="0"/>
                                </a:rPr>
                              </m:ctrlPr>
                            </m:dPr>
                            <m:e>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1</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20</m:t>
                                            </m:r>
                                          </m:e>
                                          <m:e>
                                            <m:r>
                                              <a:rPr lang="zh-CN" altLang="en-US" b="0" i="1">
                                                <a:latin typeface="Cambria Math" panose="02040503050406030204" pitchFamily="18" charset="0"/>
                                              </a:rPr>
                                              <m:t>10</m:t>
                                            </m:r>
                                          </m:e>
                                        </m:mr>
                                        <m:mr>
                                          <m:e>
                                            <m:r>
                                              <a:rPr lang="zh-CN" altLang="en-US" b="0" i="1">
                                                <a:latin typeface="Cambria Math" panose="02040503050406030204" pitchFamily="18" charset="0"/>
                                              </a:rPr>
                                              <m:t>10</m:t>
                                            </m:r>
                                          </m:e>
                                          <m:e>
                                            <m:r>
                                              <a:rPr lang="zh-CN" altLang="en-US" b="0" i="1">
                                                <a:latin typeface="Cambria Math" panose="02040503050406030204" pitchFamily="18" charset="0"/>
                                              </a:rPr>
                                              <m:t>11</m:t>
                                            </m:r>
                                          </m:e>
                                        </m:mr>
                                      </m:m>
                                    </m:e>
                                  </m:d>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mr>
                                        <m:mr>
                                          <m:e>
                                            <m:r>
                                              <a:rPr lang="zh-CN" altLang="en-US" b="0" i="1">
                                                <a:latin typeface="Cambria Math" panose="02040503050406030204" pitchFamily="18" charset="0"/>
                                              </a:rPr>
                                              <m:t>0</m:t>
                                            </m:r>
                                          </m:e>
                                        </m:mr>
                                      </m:m>
                                    </m:e>
                                  </m:d>
                                  <m:d>
                                    <m:dPr>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0</m:t>
                                            </m:r>
                                          </m:e>
                                        </m:mr>
                                      </m:m>
                                    </m:e>
                                  </m:d>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20</m:t>
                                            </m:r>
                                          </m:e>
                                          <m:e>
                                            <m:r>
                                              <a:rPr lang="zh-CN" altLang="en-US" b="0" i="1">
                                                <a:latin typeface="Cambria Math" panose="02040503050406030204" pitchFamily="18" charset="0"/>
                                              </a:rPr>
                                              <m:t>10</m:t>
                                            </m:r>
                                          </m:e>
                                        </m:mr>
                                        <m:mr>
                                          <m:e>
                                            <m:r>
                                              <a:rPr lang="zh-CN" altLang="en-US" b="0" i="1">
                                                <a:latin typeface="Cambria Math" panose="02040503050406030204" pitchFamily="18" charset="0"/>
                                              </a:rPr>
                                              <m:t>10</m:t>
                                            </m:r>
                                          </m:e>
                                          <m:e>
                                            <m:r>
                                              <a:rPr lang="zh-CN" altLang="en-US" b="0" i="1">
                                                <a:latin typeface="Cambria Math" panose="02040503050406030204" pitchFamily="18" charset="0"/>
                                              </a:rPr>
                                              <m:t>11</m:t>
                                            </m:r>
                                          </m:e>
                                        </m:mr>
                                      </m:m>
                                    </m:e>
                                  </m:d>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mr>
                                        <m:mr>
                                          <m:e>
                                            <m:r>
                                              <a:rPr lang="zh-CN" altLang="en-US" b="0" i="1">
                                                <a:latin typeface="Cambria Math" panose="02040503050406030204" pitchFamily="18" charset="0"/>
                                              </a:rPr>
                                              <m:t>0</m:t>
                                            </m:r>
                                          </m:e>
                                        </m:mr>
                                      </m:m>
                                    </m:e>
                                  </m:d>
                                  <m:r>
                                    <a:rPr lang="zh-CN" altLang="en-US" b="0" i="1">
                                      <a:latin typeface="Cambria Math" panose="02040503050406030204" pitchFamily="18" charset="0"/>
                                    </a:rPr>
                                    <m:t>+2+(−1</m:t>
                                  </m:r>
                                </m:e>
                              </m:d>
                            </m:e>
                          </m:d>
                        </m:e>
                        <m:sup>
                          <m:r>
                            <a:rPr lang="zh-CN" altLang="en-US" b="0" i="1">
                              <a:latin typeface="Cambria Math" panose="02040503050406030204" pitchFamily="18" charset="0"/>
                            </a:rPr>
                            <m:t>−1</m:t>
                          </m:r>
                        </m:sup>
                      </m:sSup>
                      <m:r>
                        <a:rPr lang="zh-CN" altLang="en-US" b="0" i="1">
                          <a:latin typeface="Cambria Math" panose="02040503050406030204" pitchFamily="18" charset="0"/>
                        </a:rPr>
                        <m:t>=</m:t>
                      </m:r>
                      <m:f>
                        <m:fPr>
                          <m:ctrlPr>
                            <a:rPr lang="zh-CN" altLang="en-US" i="1">
                              <a:latin typeface="Cambria Math" panose="02040503050406030204" pitchFamily="18" charset="0"/>
                            </a:rPr>
                          </m:ctrlPr>
                        </m:fPr>
                        <m:num>
                          <m:r>
                            <a:rPr lang="zh-CN" altLang="en-US" b="0" i="1">
                              <a:latin typeface="Cambria Math" panose="02040503050406030204" pitchFamily="18" charset="0"/>
                            </a:rPr>
                            <m:t>1</m:t>
                          </m:r>
                        </m:num>
                        <m:den>
                          <m:r>
                            <a:rPr lang="zh-CN" altLang="en-US" b="0" i="1">
                              <a:latin typeface="Cambria Math" panose="02040503050406030204" pitchFamily="18" charset="0"/>
                            </a:rPr>
                            <m:t>21</m:t>
                          </m:r>
                        </m:den>
                      </m:f>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2</m:t>
                                </m:r>
                              </m:e>
                              <m:e>
                                <m:r>
                                  <a:rPr lang="zh-CN" altLang="en-US" b="0" i="1">
                                    <a:latin typeface="Cambria Math" panose="02040503050406030204" pitchFamily="18" charset="0"/>
                                  </a:rPr>
                                  <m:t>0</m:t>
                                </m:r>
                              </m:e>
                            </m:mr>
                            <m:mr>
                              <m:e>
                                <m:r>
                                  <a:rPr lang="zh-CN" altLang="en-US" b="0" i="1">
                                    <a:latin typeface="Cambria Math" panose="02040503050406030204" pitchFamily="18" charset="0"/>
                                  </a:rPr>
                                  <m:t>1</m:t>
                                </m:r>
                              </m:e>
                              <m:e>
                                <m:r>
                                  <a:rPr lang="zh-CN" altLang="en-US" b="0" i="1">
                                    <a:latin typeface="Cambria Math" panose="02040503050406030204" pitchFamily="18" charset="0"/>
                                  </a:rPr>
                                  <m:t>0</m:t>
                                </m:r>
                              </m:e>
                            </m:mr>
                          </m:m>
                        </m:e>
                      </m:d>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0.95</m:t>
                                </m:r>
                              </m:e>
                            </m:mr>
                            <m:mr>
                              <m:e>
                                <m:r>
                                  <a:rPr lang="zh-CN" altLang="en-US" b="0" i="1">
                                    <a:latin typeface="Cambria Math" panose="02040503050406030204" pitchFamily="18" charset="0"/>
                                  </a:rPr>
                                  <m:t>0.48</m:t>
                                </m:r>
                              </m:e>
                            </m:mr>
                          </m:m>
                        </m:e>
                      </m:d>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431032" y="1851670"/>
                <a:ext cx="8712968" cy="768800"/>
              </a:xfrm>
              <a:prstGeom prst="rect">
                <a:avLst/>
              </a:prstGeom>
              <a:blipFill>
                <a:blip r:embed="rId4"/>
                <a:stretch>
                  <a:fillRect/>
                </a:stretch>
              </a:blipFill>
            </p:spPr>
            <p:txBody>
              <a:bodyPr/>
              <a:lstStyle/>
              <a:p>
                <a:r>
                  <a:rPr lang="zh-CN" altLang="en-US">
                    <a:noFill/>
                  </a:rPr>
                  <a:t> </a:t>
                </a:r>
              </a:p>
            </p:txBody>
          </p:sp>
        </mc:Fallback>
      </mc:AlternateContent>
      <p:sp>
        <p:nvSpPr>
          <p:cNvPr id="6" name="矩形 5"/>
          <p:cNvSpPr/>
          <p:nvPr/>
        </p:nvSpPr>
        <p:spPr>
          <a:xfrm>
            <a:off x="755576" y="2756426"/>
            <a:ext cx="2262158" cy="369332"/>
          </a:xfrm>
          <a:prstGeom prst="rect">
            <a:avLst/>
          </a:prstGeom>
        </p:spPr>
        <p:txBody>
          <a:bodyPr wrap="none">
            <a:spAutoFit/>
          </a:bodyPr>
          <a:lstStyle/>
          <a:p>
            <a:r>
              <a:rPr lang="zh-CN" altLang="en-US"/>
              <a:t>由滤波误差方差方程</a:t>
            </a:r>
            <a:endParaRPr lang="zh-CN" altLang="en-US" dirty="0"/>
          </a:p>
        </p:txBody>
      </p:sp>
      <mc:AlternateContent xmlns:mc="http://schemas.openxmlformats.org/markup-compatibility/2006" xmlns:a14="http://schemas.microsoft.com/office/drawing/2010/main">
        <mc:Choice Requires="a14">
          <p:sp>
            <p:nvSpPr>
              <p:cNvPr id="7" name="矩形 6"/>
              <p:cNvSpPr/>
              <p:nvPr/>
            </p:nvSpPr>
            <p:spPr>
              <a:xfrm>
                <a:off x="3212685" y="3125758"/>
                <a:ext cx="2590389" cy="375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7" name="矩形 6"/>
              <p:cNvSpPr>
                <a:spLocks noRot="1" noChangeAspect="1" noMove="1" noResize="1" noEditPoints="1" noAdjustHandles="1" noChangeArrowheads="1" noChangeShapeType="1" noTextEdit="1"/>
              </p:cNvSpPr>
              <p:nvPr/>
            </p:nvSpPr>
            <p:spPr>
              <a:xfrm>
                <a:off x="3212685" y="3125758"/>
                <a:ext cx="2590389" cy="375231"/>
              </a:xfrm>
              <a:prstGeom prst="rect">
                <a:avLst/>
              </a:prstGeom>
              <a:blipFill>
                <a:blip r:embed="rId5"/>
                <a:stretch>
                  <a:fillRect b="-4918"/>
                </a:stretch>
              </a:blipFill>
            </p:spPr>
            <p:txBody>
              <a:bodyPr/>
              <a:lstStyle/>
              <a:p>
                <a:r>
                  <a:rPr lang="zh-CN" altLang="en-US">
                    <a:noFill/>
                  </a:rPr>
                  <a:t> </a:t>
                </a:r>
              </a:p>
            </p:txBody>
          </p:sp>
        </mc:Fallback>
      </mc:AlternateContent>
      <p:sp>
        <p:nvSpPr>
          <p:cNvPr id="8" name="矩形 7"/>
          <p:cNvSpPr/>
          <p:nvPr/>
        </p:nvSpPr>
        <p:spPr>
          <a:xfrm>
            <a:off x="755576" y="3533902"/>
            <a:ext cx="877163" cy="369332"/>
          </a:xfrm>
          <a:prstGeom prst="rect">
            <a:avLst/>
          </a:prstGeom>
        </p:spPr>
        <p:txBody>
          <a:bodyPr wrap="none">
            <a:spAutoFit/>
          </a:bodyPr>
          <a:lstStyle/>
          <a:p>
            <a:r>
              <a:rPr lang="zh-CN" altLang="en-US" dirty="0"/>
              <a:t>可算出</a:t>
            </a:r>
          </a:p>
        </p:txBody>
      </p:sp>
      <mc:AlternateContent xmlns:mc="http://schemas.openxmlformats.org/markup-compatibility/2006" xmlns:a14="http://schemas.microsoft.com/office/drawing/2010/main">
        <mc:Choice Requires="a14">
          <p:sp>
            <p:nvSpPr>
              <p:cNvPr id="9" name="矩形 8"/>
              <p:cNvSpPr/>
              <p:nvPr/>
            </p:nvSpPr>
            <p:spPr>
              <a:xfrm>
                <a:off x="593304" y="4006277"/>
                <a:ext cx="8388424"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1</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0</m:t>
                                    </m:r>
                                  </m:e>
                                </m:mr>
                                <m:mr>
                                  <m:e>
                                    <m:r>
                                      <a:rPr lang="zh-CN" altLang="en-US" b="0" i="1">
                                        <a:latin typeface="Cambria Math" panose="02040503050406030204" pitchFamily="18" charset="0"/>
                                      </a:rPr>
                                      <m:t>0</m:t>
                                    </m:r>
                                  </m:e>
                                  <m:e>
                                    <m:r>
                                      <a:rPr lang="zh-CN" altLang="en-US" b="0" i="1">
                                        <a:latin typeface="Cambria Math" panose="02040503050406030204" pitchFamily="18" charset="0"/>
                                      </a:rPr>
                                      <m:t>1</m:t>
                                    </m:r>
                                  </m:e>
                                </m:mr>
                              </m:m>
                            </m:e>
                          </m:d>
                          <m:r>
                            <a:rPr lang="zh-CN" altLang="en-US" b="0" i="1">
                              <a:latin typeface="Cambria Math" panose="02040503050406030204" pitchFamily="18" charset="0"/>
                            </a:rPr>
                            <m:t>−</m:t>
                          </m:r>
                          <m:f>
                            <m:fPr>
                              <m:ctrlPr>
                                <a:rPr lang="zh-CN" altLang="en-US" i="1">
                                  <a:latin typeface="Cambria Math" panose="02040503050406030204" pitchFamily="18" charset="0"/>
                                </a:rPr>
                              </m:ctrlPr>
                            </m:fPr>
                            <m:num>
                              <m:r>
                                <a:rPr lang="zh-CN" altLang="en-US" b="0" i="1">
                                  <a:latin typeface="Cambria Math" panose="02040503050406030204" pitchFamily="18" charset="0"/>
                                </a:rPr>
                                <m:t>1</m:t>
                              </m:r>
                            </m:num>
                            <m:den>
                              <m:r>
                                <a:rPr lang="zh-CN" altLang="en-US" b="0" i="1">
                                  <a:latin typeface="Cambria Math" panose="02040503050406030204" pitchFamily="18" charset="0"/>
                                </a:rPr>
                                <m:t>21</m:t>
                              </m:r>
                            </m:den>
                          </m:f>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20</m:t>
                                    </m:r>
                                  </m:e>
                                </m:mr>
                                <m:mr>
                                  <m:e>
                                    <m:r>
                                      <a:rPr lang="zh-CN" altLang="en-US" b="0" i="1">
                                        <a:latin typeface="Cambria Math" panose="02040503050406030204" pitchFamily="18" charset="0"/>
                                      </a:rPr>
                                      <m:t>10</m:t>
                                    </m:r>
                                  </m:e>
                                </m:mr>
                              </m:m>
                            </m:e>
                          </m:d>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0</m:t>
                                    </m:r>
                                  </m:e>
                                </m:mr>
                              </m:m>
                            </m:e>
                          </m:d>
                        </m:e>
                      </m:d>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20</m:t>
                                </m:r>
                              </m:e>
                              <m:e>
                                <m:r>
                                  <a:rPr lang="zh-CN" altLang="en-US" b="0" i="1">
                                    <a:latin typeface="Cambria Math" panose="02040503050406030204" pitchFamily="18" charset="0"/>
                                  </a:rPr>
                                  <m:t>10</m:t>
                                </m:r>
                              </m:e>
                            </m:mr>
                            <m:mr>
                              <m:e>
                                <m:r>
                                  <a:rPr lang="zh-CN" altLang="en-US" b="0" i="1">
                                    <a:latin typeface="Cambria Math" panose="02040503050406030204" pitchFamily="18" charset="0"/>
                                  </a:rPr>
                                  <m:t>10</m:t>
                                </m:r>
                              </m:e>
                              <m:e>
                                <m:r>
                                  <a:rPr lang="zh-CN" altLang="en-US" b="0" i="1">
                                    <a:latin typeface="Cambria Math" panose="02040503050406030204" pitchFamily="18" charset="0"/>
                                  </a:rPr>
                                  <m:t>11</m:t>
                                </m:r>
                              </m:e>
                            </m:mr>
                          </m:m>
                        </m:e>
                      </m:d>
                      <m:r>
                        <a:rPr lang="zh-CN" altLang="en-US" b="0" i="1">
                          <a:latin typeface="Cambria Math" panose="02040503050406030204" pitchFamily="18" charset="0"/>
                        </a:rPr>
                        <m:t>=</m:t>
                      </m:r>
                      <m:f>
                        <m:fPr>
                          <m:ctrlPr>
                            <a:rPr lang="zh-CN" altLang="en-US" i="1">
                              <a:latin typeface="Cambria Math" panose="02040503050406030204" pitchFamily="18" charset="0"/>
                            </a:rPr>
                          </m:ctrlPr>
                        </m:fPr>
                        <m:num>
                          <m:r>
                            <a:rPr lang="zh-CN" altLang="en-US" b="0" i="1">
                              <a:latin typeface="Cambria Math" panose="02040503050406030204" pitchFamily="18" charset="0"/>
                            </a:rPr>
                            <m:t>1</m:t>
                          </m:r>
                        </m:num>
                        <m:den>
                          <m:r>
                            <a:rPr lang="zh-CN" altLang="en-US" b="0" i="1">
                              <a:latin typeface="Cambria Math" panose="02040503050406030204" pitchFamily="18" charset="0"/>
                            </a:rPr>
                            <m:t>21</m:t>
                          </m:r>
                        </m:den>
                      </m:f>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20</m:t>
                                </m:r>
                              </m:e>
                              <m:e>
                                <m:r>
                                  <a:rPr lang="zh-CN" altLang="en-US" b="0" i="1">
                                    <a:latin typeface="Cambria Math" panose="02040503050406030204" pitchFamily="18" charset="0"/>
                                  </a:rPr>
                                  <m:t>10</m:t>
                                </m:r>
                              </m:e>
                            </m:mr>
                            <m:mr>
                              <m:e>
                                <m:r>
                                  <a:rPr lang="zh-CN" altLang="en-US" b="0" i="1">
                                    <a:latin typeface="Cambria Math" panose="02040503050406030204" pitchFamily="18" charset="0"/>
                                  </a:rPr>
                                  <m:t>10</m:t>
                                </m:r>
                              </m:e>
                              <m:e>
                                <m:r>
                                  <a:rPr lang="zh-CN" altLang="en-US" b="0" i="1">
                                    <a:latin typeface="Cambria Math" panose="02040503050406030204" pitchFamily="18" charset="0"/>
                                  </a:rPr>
                                  <m:t>11</m:t>
                                </m:r>
                              </m:e>
                            </m:mr>
                          </m:m>
                        </m:e>
                      </m:d>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0.95</m:t>
                                </m:r>
                              </m:e>
                              <m:e>
                                <m:r>
                                  <a:rPr lang="zh-CN" altLang="en-US" b="0" i="1">
                                    <a:latin typeface="Cambria Math" panose="02040503050406030204" pitchFamily="18" charset="0"/>
                                  </a:rPr>
                                  <m:t>0.48</m:t>
                                </m:r>
                              </m:e>
                            </m:mr>
                            <m:mr>
                              <m:e>
                                <m:r>
                                  <a:rPr lang="zh-CN" altLang="en-US" b="0" i="1">
                                    <a:latin typeface="Cambria Math" panose="02040503050406030204" pitchFamily="18" charset="0"/>
                                  </a:rPr>
                                  <m:t>0.48</m:t>
                                </m:r>
                              </m:e>
                              <m:e>
                                <m:r>
                                  <a:rPr lang="zh-CN" altLang="en-US" b="0" i="1">
                                    <a:latin typeface="Cambria Math" panose="02040503050406030204" pitchFamily="18" charset="0"/>
                                  </a:rPr>
                                  <m:t>6.24</m:t>
                                </m:r>
                              </m:e>
                            </m:mr>
                          </m:m>
                        </m:e>
                      </m:d>
                    </m:oMath>
                  </m:oMathPara>
                </a14:m>
                <a:endParaRPr lang="zh-CN" altLang="en-US" i="1" dirty="0"/>
              </a:p>
            </p:txBody>
          </p:sp>
        </mc:Choice>
        <mc:Fallback xmlns="">
          <p:sp>
            <p:nvSpPr>
              <p:cNvPr id="9" name="矩形 8"/>
              <p:cNvSpPr>
                <a:spLocks noRot="1" noChangeAspect="1" noMove="1" noResize="1" noEditPoints="1" noAdjustHandles="1" noChangeArrowheads="1" noChangeShapeType="1" noTextEdit="1"/>
              </p:cNvSpPr>
              <p:nvPr/>
            </p:nvSpPr>
            <p:spPr>
              <a:xfrm>
                <a:off x="593304" y="4006277"/>
                <a:ext cx="8388424" cy="714683"/>
              </a:xfrm>
              <a:prstGeom prst="rect">
                <a:avLst/>
              </a:prstGeom>
              <a:blipFill>
                <a:blip r:embed="rId6"/>
                <a:stretch>
                  <a:fillRect/>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02D30AD9-7BC4-4BD0-6DBE-931390DFB1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761777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339502"/>
            <a:ext cx="3474028" cy="369332"/>
          </a:xfrm>
          <a:prstGeom prst="rect">
            <a:avLst/>
          </a:prstGeom>
        </p:spPr>
        <p:txBody>
          <a:bodyPr wrap="none">
            <a:spAutoFit/>
          </a:bodyPr>
          <a:lstStyle/>
          <a:p>
            <a:r>
              <a:rPr lang="zh-CN" altLang="en-US" dirty="0"/>
              <a:t>将前五步的计算结果列于表</a:t>
            </a:r>
            <a:r>
              <a:rPr lang="en-US" altLang="zh-CN" dirty="0">
                <a:latin typeface="Times New Roman" panose="02020603050405020304" pitchFamily="18" charset="0"/>
                <a:cs typeface="Times New Roman" panose="02020603050405020304" pitchFamily="18" charset="0"/>
              </a:rPr>
              <a:t>6.2</a:t>
            </a:r>
            <a:r>
              <a:rPr lang="zh-CN" altLang="en-US" dirty="0"/>
              <a:t>。</a:t>
            </a:r>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3681915176"/>
                  </p:ext>
                </p:extLst>
              </p:nvPr>
            </p:nvGraphicFramePr>
            <p:xfrm>
              <a:off x="1475656" y="1059582"/>
              <a:ext cx="6096000" cy="397503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39040">
                    <a:tc>
                      <a:txBody>
                        <a:bodyPr/>
                        <a:lstStyle/>
                        <a:p>
                          <a:pPr algn="ctr"/>
                          <a:r>
                            <a:rPr lang="en-US" altLang="zh-CN" b="0" dirty="0">
                              <a:solidFill>
                                <a:schemeClr val="tx1"/>
                              </a:solidFill>
                            </a:rPr>
                            <a:t>k</a:t>
                          </a:r>
                          <a:endParaRPr lang="zh-CN" altLang="en-US"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
                                  <m:sSubPr>
                                    <m:ctrlPr>
                                      <a:rPr lang="zh-CN" altLang="en-US" i="1" smtClean="0">
                                        <a:solidFill>
                                          <a:schemeClr val="tx1"/>
                                        </a:solidFill>
                                        <a:latin typeface="Cambria Math" panose="02040503050406030204" pitchFamily="18" charset="0"/>
                                      </a:rPr>
                                    </m:ctrlPr>
                                  </m:sSubPr>
                                  <m:e>
                                    <m:r>
                                      <a:rPr lang="zh-CN" altLang="en-US" b="0" i="1">
                                        <a:solidFill>
                                          <a:schemeClr val="tx1"/>
                                        </a:solidFill>
                                        <a:latin typeface="Cambria Math" panose="02040503050406030204" pitchFamily="18" charset="0"/>
                                      </a:rPr>
                                      <m:t>𝑃</m:t>
                                    </m:r>
                                  </m:e>
                                  <m:sub>
                                    <m:r>
                                      <a:rPr lang="en-US" altLang="zh-CN" b="0" i="1" smtClean="0">
                                        <a:solidFill>
                                          <a:schemeClr val="tx1"/>
                                        </a:solidFill>
                                        <a:latin typeface="Cambria Math" panose="02040503050406030204" pitchFamily="18" charset="0"/>
                                      </a:rPr>
                                      <m:t>𝑘</m:t>
                                    </m:r>
                                    <m:r>
                                      <a:rPr lang="zh-CN" altLang="en-US" b="0" i="1">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𝑘</m:t>
                                    </m:r>
                                    <m:r>
                                      <a:rPr lang="en-US" altLang="zh-CN" b="0" i="1" smtClean="0">
                                        <a:solidFill>
                                          <a:schemeClr val="tx1"/>
                                        </a:solidFill>
                                        <a:latin typeface="Cambria Math" panose="02040503050406030204" pitchFamily="18" charset="0"/>
                                      </a:rPr>
                                      <m:t>−1</m:t>
                                    </m:r>
                                  </m:sub>
                                </m:sSub>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zh-CN" altLang="en-US" i="1" smtClean="0">
                                        <a:solidFill>
                                          <a:schemeClr val="tx1"/>
                                        </a:solidFill>
                                        <a:latin typeface="Cambria Math" panose="02040503050406030204" pitchFamily="18" charset="0"/>
                                      </a:rPr>
                                    </m:ctrlPr>
                                  </m:sSubPr>
                                  <m:e>
                                    <m:r>
                                      <a:rPr lang="zh-CN" altLang="en-US" b="0" i="1">
                                        <a:solidFill>
                                          <a:schemeClr val="tx1"/>
                                        </a:solidFill>
                                        <a:latin typeface="Cambria Math" panose="02040503050406030204" pitchFamily="18" charset="0"/>
                                      </a:rPr>
                                      <m:t>𝐾</m:t>
                                    </m:r>
                                  </m:e>
                                  <m:sub>
                                    <m:r>
                                      <a:rPr lang="zh-CN" altLang="en-US" b="0" i="1">
                                        <a:solidFill>
                                          <a:schemeClr val="tx1"/>
                                        </a:solidFill>
                                        <a:latin typeface="Cambria Math" panose="02040503050406030204" pitchFamily="18" charset="0"/>
                                      </a:rPr>
                                      <m:t>𝑘</m:t>
                                    </m:r>
                                  </m:sub>
                                </m:sSub>
                                <m:r>
                                  <a:rPr lang="zh-CN" altLang="en-US" b="0" i="1">
                                    <a:solidFill>
                                      <a:schemeClr val="tx1"/>
                                    </a:solidFill>
                                    <a:latin typeface="Cambria Math" panose="02040503050406030204" pitchFamily="18" charset="0"/>
                                  </a:rPr>
                                  <m:t>=</m:t>
                                </m:r>
                                <m:d>
                                  <m:dPr>
                                    <m:ctrlPr>
                                      <a:rPr lang="zh-CN" altLang="en-US" i="1">
                                        <a:solidFill>
                                          <a:schemeClr val="tx1"/>
                                        </a:solidFill>
                                        <a:latin typeface="Cambria Math" panose="02040503050406030204" pitchFamily="18" charset="0"/>
                                      </a:rPr>
                                    </m:ctrlPr>
                                  </m:dPr>
                                  <m:e>
                                    <m:m>
                                      <m:mPr>
                                        <m:mcs>
                                          <m:mc>
                                            <m:mcPr>
                                              <m:count m:val="1"/>
                                              <m:mcJc m:val="center"/>
                                            </m:mcPr>
                                          </m:mc>
                                        </m:mcs>
                                        <m:ctrlPr>
                                          <a:rPr lang="zh-CN" altLang="en-US" i="1">
                                            <a:solidFill>
                                              <a:schemeClr val="tx1"/>
                                            </a:solidFill>
                                            <a:latin typeface="Cambria Math" panose="02040503050406030204" pitchFamily="18" charset="0"/>
                                          </a:rPr>
                                        </m:ctrlPr>
                                      </m:mPr>
                                      <m:mr>
                                        <m:e>
                                          <m:sSub>
                                            <m:sSubPr>
                                              <m:ctrlPr>
                                                <a:rPr lang="zh-CN" altLang="en-US" i="1">
                                                  <a:solidFill>
                                                    <a:schemeClr val="tx1"/>
                                                  </a:solidFill>
                                                  <a:latin typeface="Cambria Math" panose="02040503050406030204" pitchFamily="18" charset="0"/>
                                                </a:rPr>
                                              </m:ctrlPr>
                                            </m:sSubPr>
                                            <m:e>
                                              <m:r>
                                                <a:rPr lang="zh-CN" altLang="en-US" b="0" i="1">
                                                  <a:solidFill>
                                                    <a:schemeClr val="tx1"/>
                                                  </a:solidFill>
                                                  <a:latin typeface="Cambria Math" panose="02040503050406030204" pitchFamily="18" charset="0"/>
                                                </a:rPr>
                                                <m:t>𝐾</m:t>
                                              </m:r>
                                            </m:e>
                                            <m:sub>
                                              <m:r>
                                                <a:rPr lang="zh-CN" altLang="en-US" b="0" i="1">
                                                  <a:solidFill>
                                                    <a:schemeClr val="tx1"/>
                                                  </a:solidFill>
                                                  <a:latin typeface="Cambria Math" panose="02040503050406030204" pitchFamily="18" charset="0"/>
                                                </a:rPr>
                                                <m:t>1</m:t>
                                              </m:r>
                                              <m:r>
                                                <a:rPr lang="zh-CN" altLang="en-US" b="0" i="1">
                                                  <a:solidFill>
                                                    <a:schemeClr val="tx1"/>
                                                  </a:solidFill>
                                                  <a:latin typeface="Cambria Math" panose="02040503050406030204" pitchFamily="18" charset="0"/>
                                                </a:rPr>
                                                <m:t>𝑘</m:t>
                                              </m:r>
                                            </m:sub>
                                          </m:sSub>
                                        </m:e>
                                      </m:mr>
                                      <m:mr>
                                        <m:e>
                                          <m:sSub>
                                            <m:sSubPr>
                                              <m:ctrlPr>
                                                <a:rPr lang="zh-CN" altLang="en-US" i="1">
                                                  <a:solidFill>
                                                    <a:schemeClr val="tx1"/>
                                                  </a:solidFill>
                                                  <a:latin typeface="Cambria Math" panose="02040503050406030204" pitchFamily="18" charset="0"/>
                                                </a:rPr>
                                              </m:ctrlPr>
                                            </m:sSubPr>
                                            <m:e>
                                              <m:r>
                                                <a:rPr lang="zh-CN" altLang="en-US" b="0" i="1">
                                                  <a:solidFill>
                                                    <a:schemeClr val="tx1"/>
                                                  </a:solidFill>
                                                  <a:latin typeface="Cambria Math" panose="02040503050406030204" pitchFamily="18" charset="0"/>
                                                </a:rPr>
                                                <m:t>𝐾</m:t>
                                              </m:r>
                                            </m:e>
                                            <m:sub>
                                              <m:r>
                                                <a:rPr lang="zh-CN" altLang="en-US" b="0" i="1">
                                                  <a:solidFill>
                                                    <a:schemeClr val="tx1"/>
                                                  </a:solidFill>
                                                  <a:latin typeface="Cambria Math" panose="02040503050406030204" pitchFamily="18" charset="0"/>
                                                </a:rPr>
                                                <m:t>2</m:t>
                                              </m:r>
                                              <m:r>
                                                <a:rPr lang="zh-CN" altLang="en-US" b="0" i="1">
                                                  <a:solidFill>
                                                    <a:schemeClr val="tx1"/>
                                                  </a:solidFill>
                                                  <a:latin typeface="Cambria Math" panose="02040503050406030204" pitchFamily="18" charset="0"/>
                                                </a:rPr>
                                                <m:t>𝑘</m:t>
                                              </m:r>
                                            </m:sub>
                                          </m:sSub>
                                        </m:e>
                                      </m:mr>
                                    </m:m>
                                  </m:e>
                                </m:d>
                              </m:oMath>
                            </m:oMathPara>
                          </a14:m>
                          <a:endParaRPr lang="zh-CN" altLang="en-US" i="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
                                  <m:sSubPr>
                                    <m:ctrlPr>
                                      <a:rPr lang="zh-CN" altLang="en-US" i="1" smtClean="0">
                                        <a:solidFill>
                                          <a:schemeClr val="tx1"/>
                                        </a:solidFill>
                                        <a:latin typeface="Cambria Math" panose="02040503050406030204" pitchFamily="18" charset="0"/>
                                      </a:rPr>
                                    </m:ctrlPr>
                                  </m:sSubPr>
                                  <m:e>
                                    <m:r>
                                      <a:rPr lang="zh-CN" altLang="en-US" b="0" i="1">
                                        <a:solidFill>
                                          <a:schemeClr val="tx1"/>
                                        </a:solidFill>
                                        <a:latin typeface="Cambria Math" panose="02040503050406030204" pitchFamily="18" charset="0"/>
                                      </a:rPr>
                                      <m:t>𝑃</m:t>
                                    </m:r>
                                  </m:e>
                                  <m:sub>
                                    <m:r>
                                      <a:rPr lang="en-US" altLang="zh-CN" b="0" i="1" smtClean="0">
                                        <a:solidFill>
                                          <a:schemeClr val="tx1"/>
                                        </a:solidFill>
                                        <a:latin typeface="Cambria Math" panose="02040503050406030204" pitchFamily="18" charset="0"/>
                                      </a:rPr>
                                      <m:t>𝑘</m:t>
                                    </m:r>
                                  </m:sub>
                                </m:sSub>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altLang="zh-CN" dirty="0">
                              <a:solidFill>
                                <a:schemeClr val="tx1"/>
                              </a:solidFill>
                            </a:rPr>
                            <a:t>0</a:t>
                          </a: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2"/>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10</m:t>
                                          </m:r>
                                        </m:e>
                                        <m:e>
                                          <m:r>
                                            <a:rPr lang="zh-CN" altLang="en-US" sz="1800" i="0" kern="1200">
                                              <a:solidFill>
                                                <a:schemeClr val="dk1"/>
                                              </a:solidFill>
                                              <a:latin typeface="Cambria Math" panose="02040503050406030204" pitchFamily="18" charset="0"/>
                                              <a:ea typeface="+mn-ea"/>
                                              <a:cs typeface="+mn-cs"/>
                                            </a:rPr>
                                            <m:t>0</m:t>
                                          </m:r>
                                        </m:e>
                                      </m:mr>
                                      <m:mr>
                                        <m:e>
                                          <m:r>
                                            <a:rPr lang="zh-CN" altLang="en-US" sz="1800" i="0" kern="1200">
                                              <a:solidFill>
                                                <a:schemeClr val="dk1"/>
                                              </a:solidFill>
                                              <a:latin typeface="Cambria Math" panose="02040503050406030204" pitchFamily="18" charset="0"/>
                                              <a:ea typeface="+mn-ea"/>
                                              <a:cs typeface="+mn-cs"/>
                                            </a:rPr>
                                            <m:t>0</m:t>
                                          </m:r>
                                        </m:e>
                                        <m:e>
                                          <m:r>
                                            <a:rPr lang="zh-CN" altLang="en-US" sz="1800" i="0" kern="1200">
                                              <a:solidFill>
                                                <a:schemeClr val="dk1"/>
                                              </a:solidFill>
                                              <a:latin typeface="Cambria Math" panose="02040503050406030204" pitchFamily="18" charset="0"/>
                                              <a:ea typeface="+mn-ea"/>
                                              <a:cs typeface="+mn-cs"/>
                                            </a:rPr>
                                            <m:t>10</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altLang="zh-CN" dirty="0">
                              <a:solidFill>
                                <a:schemeClr val="tx1"/>
                              </a:solidFill>
                            </a:rPr>
                            <a:t>1</a:t>
                          </a: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2"/>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20</m:t>
                                          </m:r>
                                        </m:e>
                                        <m:e>
                                          <m:r>
                                            <a:rPr lang="zh-CN" altLang="en-US" sz="1800" i="0" kern="1200">
                                              <a:solidFill>
                                                <a:schemeClr val="dk1"/>
                                              </a:solidFill>
                                              <a:latin typeface="Cambria Math" panose="02040503050406030204" pitchFamily="18" charset="0"/>
                                              <a:ea typeface="+mn-ea"/>
                                              <a:cs typeface="+mn-cs"/>
                                            </a:rPr>
                                            <m:t>10</m:t>
                                          </m:r>
                                        </m:e>
                                      </m:mr>
                                      <m:mr>
                                        <m:e>
                                          <m:r>
                                            <a:rPr lang="zh-CN" altLang="en-US" sz="1800" i="0" kern="1200">
                                              <a:solidFill>
                                                <a:schemeClr val="dk1"/>
                                              </a:solidFill>
                                              <a:latin typeface="Cambria Math" panose="02040503050406030204" pitchFamily="18" charset="0"/>
                                              <a:ea typeface="+mn-ea"/>
                                              <a:cs typeface="+mn-cs"/>
                                            </a:rPr>
                                            <m:t>10</m:t>
                                          </m:r>
                                        </m:e>
                                        <m:e>
                                          <m:r>
                                            <a:rPr lang="zh-CN" altLang="en-US" sz="1800" i="0" kern="1200">
                                              <a:solidFill>
                                                <a:schemeClr val="dk1"/>
                                              </a:solidFill>
                                              <a:latin typeface="Cambria Math" panose="02040503050406030204" pitchFamily="18" charset="0"/>
                                              <a:ea typeface="+mn-ea"/>
                                              <a:cs typeface="+mn-cs"/>
                                            </a:rPr>
                                            <m:t>11</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1"/>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0.94</m:t>
                                          </m:r>
                                        </m:e>
                                      </m:mr>
                                      <m:mr>
                                        <m:e>
                                          <m:r>
                                            <a:rPr lang="zh-CN" altLang="en-US" sz="1800" i="0" kern="1200">
                                              <a:solidFill>
                                                <a:schemeClr val="dk1"/>
                                              </a:solidFill>
                                              <a:latin typeface="Cambria Math" panose="02040503050406030204" pitchFamily="18" charset="0"/>
                                              <a:ea typeface="+mn-ea"/>
                                              <a:cs typeface="+mn-cs"/>
                                            </a:rPr>
                                            <m:t>0.48</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2"/>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0.94</m:t>
                                          </m:r>
                                        </m:e>
                                        <m:e>
                                          <m:r>
                                            <a:rPr lang="zh-CN" altLang="en-US" sz="1800" i="0" kern="1200">
                                              <a:solidFill>
                                                <a:schemeClr val="dk1"/>
                                              </a:solidFill>
                                              <a:latin typeface="Cambria Math" panose="02040503050406030204" pitchFamily="18" charset="0"/>
                                              <a:ea typeface="+mn-ea"/>
                                              <a:cs typeface="+mn-cs"/>
                                            </a:rPr>
                                            <m:t>0.48</m:t>
                                          </m:r>
                                        </m:e>
                                      </m:mr>
                                      <m:mr>
                                        <m:e>
                                          <m:r>
                                            <a:rPr lang="zh-CN" altLang="en-US" sz="1800" i="0" kern="1200">
                                              <a:solidFill>
                                                <a:schemeClr val="dk1"/>
                                              </a:solidFill>
                                              <a:latin typeface="Cambria Math" panose="02040503050406030204" pitchFamily="18" charset="0"/>
                                              <a:ea typeface="+mn-ea"/>
                                              <a:cs typeface="+mn-cs"/>
                                            </a:rPr>
                                            <m:t>0.48</m:t>
                                          </m:r>
                                        </m:e>
                                        <m:e>
                                          <m:r>
                                            <a:rPr lang="zh-CN" altLang="en-US" sz="1800" i="0" kern="1200">
                                              <a:solidFill>
                                                <a:schemeClr val="dk1"/>
                                              </a:solidFill>
                                              <a:latin typeface="Cambria Math" panose="02040503050406030204" pitchFamily="18" charset="0"/>
                                              <a:ea typeface="+mn-ea"/>
                                              <a:cs typeface="+mn-cs"/>
                                            </a:rPr>
                                            <m:t>6.24</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altLang="zh-CN" dirty="0">
                              <a:solidFill>
                                <a:schemeClr val="tx1"/>
                              </a:solidFill>
                            </a:rPr>
                            <a:t>2</a:t>
                          </a: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2"/>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8.14</m:t>
                                          </m:r>
                                        </m:e>
                                        <m:e>
                                          <m:r>
                                            <a:rPr lang="zh-CN" altLang="en-US" sz="1800" i="0" kern="1200">
                                              <a:solidFill>
                                                <a:schemeClr val="dk1"/>
                                              </a:solidFill>
                                              <a:latin typeface="Cambria Math" panose="02040503050406030204" pitchFamily="18" charset="0"/>
                                              <a:ea typeface="+mn-ea"/>
                                              <a:cs typeface="+mn-cs"/>
                                            </a:rPr>
                                            <m:t>6.71</m:t>
                                          </m:r>
                                        </m:e>
                                      </m:mr>
                                      <m:mr>
                                        <m:e>
                                          <m:r>
                                            <a:rPr lang="zh-CN" altLang="en-US" sz="1800" i="0" kern="1200">
                                              <a:solidFill>
                                                <a:schemeClr val="dk1"/>
                                              </a:solidFill>
                                              <a:latin typeface="Cambria Math" panose="02040503050406030204" pitchFamily="18" charset="0"/>
                                              <a:ea typeface="+mn-ea"/>
                                              <a:cs typeface="+mn-cs"/>
                                            </a:rPr>
                                            <m:t>6.71</m:t>
                                          </m:r>
                                        </m:e>
                                        <m:e>
                                          <m:r>
                                            <a:rPr lang="zh-CN" altLang="en-US" sz="1800" i="0" kern="1200">
                                              <a:solidFill>
                                                <a:schemeClr val="dk1"/>
                                              </a:solidFill>
                                              <a:latin typeface="Cambria Math" panose="02040503050406030204" pitchFamily="18" charset="0"/>
                                              <a:ea typeface="+mn-ea"/>
                                              <a:cs typeface="+mn-cs"/>
                                            </a:rPr>
                                            <m:t>7.84</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1"/>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0.73</m:t>
                                          </m:r>
                                        </m:e>
                                      </m:mr>
                                      <m:mr>
                                        <m:e>
                                          <m:r>
                                            <a:rPr lang="zh-CN" altLang="en-US" sz="1800" i="0" kern="1200">
                                              <a:solidFill>
                                                <a:schemeClr val="dk1"/>
                                              </a:solidFill>
                                              <a:latin typeface="Cambria Math" panose="02040503050406030204" pitchFamily="18" charset="0"/>
                                              <a:ea typeface="+mn-ea"/>
                                              <a:cs typeface="+mn-cs"/>
                                            </a:rPr>
                                            <m:t>0.5</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2"/>
                                              <m:mcJc m:val="center"/>
                                            </m:mcPr>
                                          </m:mc>
                                        </m:mcs>
                                        <m:ctrlPr>
                                          <a:rPr lang="zh-CN" altLang="en-US" sz="1800" i="1" kern="1200" smtClean="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2.19</m:t>
                                          </m:r>
                                        </m:e>
                                        <m:e>
                                          <m:r>
                                            <a:rPr lang="zh-CN" altLang="en-US" sz="1800" i="0" kern="1200">
                                              <a:solidFill>
                                                <a:schemeClr val="dk1"/>
                                              </a:solidFill>
                                              <a:latin typeface="Cambria Math" panose="02040503050406030204" pitchFamily="18" charset="0"/>
                                              <a:ea typeface="+mn-ea"/>
                                              <a:cs typeface="+mn-cs"/>
                                            </a:rPr>
                                            <m:t>1.82</m:t>
                                          </m:r>
                                        </m:e>
                                      </m:mr>
                                      <m:mr>
                                        <m:e>
                                          <m:r>
                                            <a:rPr lang="zh-CN" altLang="en-US" sz="1800" i="0" kern="1200">
                                              <a:solidFill>
                                                <a:schemeClr val="dk1"/>
                                              </a:solidFill>
                                              <a:latin typeface="Cambria Math" panose="02040503050406030204" pitchFamily="18" charset="0"/>
                                              <a:ea typeface="+mn-ea"/>
                                              <a:cs typeface="+mn-cs"/>
                                            </a:rPr>
                                            <m:t>1.82</m:t>
                                          </m:r>
                                        </m:e>
                                        <m:e>
                                          <m:r>
                                            <a:rPr lang="zh-CN" altLang="en-US" sz="1800" i="0" kern="1200">
                                              <a:solidFill>
                                                <a:schemeClr val="dk1"/>
                                              </a:solidFill>
                                              <a:latin typeface="Cambria Math" panose="02040503050406030204" pitchFamily="18" charset="0"/>
                                              <a:ea typeface="+mn-ea"/>
                                              <a:cs typeface="+mn-cs"/>
                                            </a:rPr>
                                            <m:t>3.21</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altLang="zh-CN" dirty="0">
                              <a:solidFill>
                                <a:schemeClr val="tx1"/>
                              </a:solidFill>
                            </a:rPr>
                            <a:t>3</a:t>
                          </a: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2"/>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4.05</m:t>
                                          </m:r>
                                        </m:e>
                                        <m:e>
                                          <m:r>
                                            <a:rPr lang="zh-CN" altLang="en-US" sz="1800" i="0" kern="1200">
                                              <a:solidFill>
                                                <a:schemeClr val="dk1"/>
                                              </a:solidFill>
                                              <a:latin typeface="Cambria Math" panose="02040503050406030204" pitchFamily="18" charset="0"/>
                                              <a:ea typeface="+mn-ea"/>
                                              <a:cs typeface="+mn-cs"/>
                                            </a:rPr>
                                            <m:t>5.1</m:t>
                                          </m:r>
                                        </m:e>
                                      </m:mr>
                                      <m:mr>
                                        <m:e>
                                          <m:r>
                                            <a:rPr lang="zh-CN" altLang="en-US" sz="1800" i="0" kern="1200">
                                              <a:solidFill>
                                                <a:schemeClr val="dk1"/>
                                              </a:solidFill>
                                              <a:latin typeface="Cambria Math" panose="02040503050406030204" pitchFamily="18" charset="0"/>
                                              <a:ea typeface="+mn-ea"/>
                                              <a:cs typeface="+mn-cs"/>
                                            </a:rPr>
                                            <m:t>5</m:t>
                                          </m:r>
                                        </m:e>
                                        <m:e>
                                          <m:r>
                                            <a:rPr lang="zh-CN" altLang="en-US" sz="1800" i="0" kern="1200">
                                              <a:solidFill>
                                                <a:schemeClr val="dk1"/>
                                              </a:solidFill>
                                              <a:latin typeface="Cambria Math" panose="02040503050406030204" pitchFamily="18" charset="0"/>
                                              <a:ea typeface="+mn-ea"/>
                                              <a:cs typeface="+mn-cs"/>
                                            </a:rPr>
                                            <m:t>4.2</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1"/>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0.9</m:t>
                                          </m:r>
                                        </m:e>
                                      </m:mr>
                                      <m:mr>
                                        <m:e>
                                          <m:r>
                                            <a:rPr lang="zh-CN" altLang="en-US" sz="1800" i="0" kern="1200">
                                              <a:solidFill>
                                                <a:schemeClr val="dk1"/>
                                              </a:solidFill>
                                              <a:latin typeface="Cambria Math" panose="02040503050406030204" pitchFamily="18" charset="0"/>
                                              <a:ea typeface="+mn-ea"/>
                                              <a:cs typeface="+mn-cs"/>
                                            </a:rPr>
                                            <m:t>0.5</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2"/>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0.9</m:t>
                                          </m:r>
                                        </m:e>
                                        <m:e>
                                          <m:r>
                                            <a:rPr lang="zh-CN" altLang="en-US" sz="1800" i="0" kern="1200">
                                              <a:solidFill>
                                                <a:schemeClr val="dk1"/>
                                              </a:solidFill>
                                              <a:latin typeface="Cambria Math" panose="02040503050406030204" pitchFamily="18" charset="0"/>
                                              <a:ea typeface="+mn-ea"/>
                                              <a:cs typeface="+mn-cs"/>
                                            </a:rPr>
                                            <m:t>0.5</m:t>
                                          </m:r>
                                        </m:e>
                                      </m:mr>
                                      <m:mr>
                                        <m:e>
                                          <m:r>
                                            <a:rPr lang="zh-CN" altLang="en-US" sz="1800" i="0" kern="1200">
                                              <a:solidFill>
                                                <a:schemeClr val="dk1"/>
                                              </a:solidFill>
                                              <a:latin typeface="Cambria Math" panose="02040503050406030204" pitchFamily="18" charset="0"/>
                                              <a:ea typeface="+mn-ea"/>
                                              <a:cs typeface="+mn-cs"/>
                                            </a:rPr>
                                            <m:t>0.5</m:t>
                                          </m:r>
                                        </m:e>
                                        <m:e>
                                          <m:r>
                                            <a:rPr lang="zh-CN" altLang="en-US" sz="1800" i="0" kern="1200">
                                              <a:solidFill>
                                                <a:schemeClr val="dk1"/>
                                              </a:solidFill>
                                              <a:latin typeface="Cambria Math" panose="02040503050406030204" pitchFamily="18" charset="0"/>
                                              <a:ea typeface="+mn-ea"/>
                                              <a:cs typeface="+mn-cs"/>
                                            </a:rPr>
                                            <m:t>1.7</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altLang="zh-CN" dirty="0">
                              <a:solidFill>
                                <a:schemeClr val="tx1"/>
                              </a:solidFill>
                            </a:rPr>
                            <a:t>4</a:t>
                          </a: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2"/>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3.6</m:t>
                                          </m:r>
                                        </m:e>
                                        <m:e>
                                          <m:r>
                                            <a:rPr lang="zh-CN" altLang="en-US" sz="1800" i="0" kern="1200">
                                              <a:solidFill>
                                                <a:schemeClr val="dk1"/>
                                              </a:solidFill>
                                              <a:latin typeface="Cambria Math" panose="02040503050406030204" pitchFamily="18" charset="0"/>
                                              <a:ea typeface="+mn-ea"/>
                                              <a:cs typeface="+mn-cs"/>
                                            </a:rPr>
                                            <m:t>2.2</m:t>
                                          </m:r>
                                        </m:e>
                                      </m:mr>
                                      <m:mr>
                                        <m:e>
                                          <m:r>
                                            <a:rPr lang="zh-CN" altLang="en-US" sz="1800" i="0" kern="1200">
                                              <a:solidFill>
                                                <a:schemeClr val="dk1"/>
                                              </a:solidFill>
                                              <a:latin typeface="Cambria Math" panose="02040503050406030204" pitchFamily="18" charset="0"/>
                                              <a:ea typeface="+mn-ea"/>
                                              <a:cs typeface="+mn-cs"/>
                                            </a:rPr>
                                            <m:t>2.2</m:t>
                                          </m:r>
                                        </m:e>
                                        <m:e>
                                          <m:r>
                                            <a:rPr lang="zh-CN" altLang="en-US" sz="1800" i="0" kern="1200">
                                              <a:solidFill>
                                                <a:schemeClr val="dk1"/>
                                              </a:solidFill>
                                              <a:latin typeface="Cambria Math" panose="02040503050406030204" pitchFamily="18" charset="0"/>
                                              <a:ea typeface="+mn-ea"/>
                                              <a:cs typeface="+mn-cs"/>
                                            </a:rPr>
                                            <m:t>2.7</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1"/>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0.55</m:t>
                                          </m:r>
                                        </m:e>
                                      </m:mr>
                                      <m:mr>
                                        <m:e>
                                          <m:r>
                                            <a:rPr lang="zh-CN" altLang="en-US" sz="1800" i="0" kern="1200">
                                              <a:solidFill>
                                                <a:schemeClr val="dk1"/>
                                              </a:solidFill>
                                              <a:latin typeface="Cambria Math" panose="02040503050406030204" pitchFamily="18" charset="0"/>
                                              <a:ea typeface="+mn-ea"/>
                                              <a:cs typeface="+mn-cs"/>
                                            </a:rPr>
                                            <m:t>0.33</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2"/>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1.62</m:t>
                                          </m:r>
                                        </m:e>
                                        <m:e>
                                          <m:r>
                                            <a:rPr lang="zh-CN" altLang="en-US" sz="1800" i="0" kern="1200">
                                              <a:solidFill>
                                                <a:schemeClr val="dk1"/>
                                              </a:solidFill>
                                              <a:latin typeface="Cambria Math" panose="02040503050406030204" pitchFamily="18" charset="0"/>
                                              <a:ea typeface="+mn-ea"/>
                                              <a:cs typeface="+mn-cs"/>
                                            </a:rPr>
                                            <m:t>1</m:t>
                                          </m:r>
                                        </m:e>
                                      </m:mr>
                                      <m:mr>
                                        <m:e>
                                          <m:r>
                                            <a:rPr lang="zh-CN" altLang="en-US" sz="1800" i="0" kern="1200">
                                              <a:solidFill>
                                                <a:schemeClr val="dk1"/>
                                              </a:solidFill>
                                              <a:latin typeface="Cambria Math" panose="02040503050406030204" pitchFamily="18" charset="0"/>
                                              <a:ea typeface="+mn-ea"/>
                                              <a:cs typeface="+mn-cs"/>
                                            </a:rPr>
                                            <m:t>1</m:t>
                                          </m:r>
                                        </m:e>
                                        <m:e>
                                          <m:r>
                                            <a:rPr lang="zh-CN" altLang="en-US" sz="1800" i="0" kern="1200">
                                              <a:solidFill>
                                                <a:schemeClr val="dk1"/>
                                              </a:solidFill>
                                              <a:latin typeface="Cambria Math" panose="02040503050406030204" pitchFamily="18" charset="0"/>
                                              <a:ea typeface="+mn-ea"/>
                                              <a:cs typeface="+mn-cs"/>
                                            </a:rPr>
                                            <m:t>2</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US" altLang="zh-CN" dirty="0">
                              <a:solidFill>
                                <a:schemeClr val="tx1"/>
                              </a:solidFill>
                            </a:rPr>
                            <a:t>5</a:t>
                          </a: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2"/>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5.62</m:t>
                                          </m:r>
                                        </m:e>
                                        <m:e>
                                          <m:r>
                                            <a:rPr lang="zh-CN" altLang="en-US" sz="1800" i="0" kern="1200">
                                              <a:solidFill>
                                                <a:schemeClr val="dk1"/>
                                              </a:solidFill>
                                              <a:latin typeface="Cambria Math" panose="02040503050406030204" pitchFamily="18" charset="0"/>
                                              <a:ea typeface="+mn-ea"/>
                                              <a:cs typeface="+mn-cs"/>
                                            </a:rPr>
                                            <m:t>3</m:t>
                                          </m:r>
                                        </m:e>
                                      </m:mr>
                                      <m:mr>
                                        <m:e>
                                          <m:r>
                                            <a:rPr lang="zh-CN" altLang="en-US" sz="1800" i="0" kern="1200">
                                              <a:solidFill>
                                                <a:schemeClr val="dk1"/>
                                              </a:solidFill>
                                              <a:latin typeface="Cambria Math" panose="02040503050406030204" pitchFamily="18" charset="0"/>
                                              <a:ea typeface="+mn-ea"/>
                                              <a:cs typeface="+mn-cs"/>
                                            </a:rPr>
                                            <m:t>3</m:t>
                                          </m:r>
                                        </m:e>
                                        <m:e>
                                          <m:r>
                                            <a:rPr lang="zh-CN" altLang="en-US" sz="1800" i="0" kern="1200">
                                              <a:solidFill>
                                                <a:schemeClr val="dk1"/>
                                              </a:solidFill>
                                              <a:latin typeface="Cambria Math" panose="02040503050406030204" pitchFamily="18" charset="0"/>
                                              <a:ea typeface="+mn-ea"/>
                                              <a:cs typeface="+mn-cs"/>
                                            </a:rPr>
                                            <m:t>2</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1"/>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0.85</m:t>
                                          </m:r>
                                        </m:e>
                                      </m:mr>
                                      <m:mr>
                                        <m:e>
                                          <m:r>
                                            <a:rPr lang="zh-CN" altLang="en-US" sz="1800" i="0" kern="1200">
                                              <a:solidFill>
                                                <a:schemeClr val="dk1"/>
                                              </a:solidFill>
                                              <a:latin typeface="Cambria Math" panose="02040503050406030204" pitchFamily="18" charset="0"/>
                                              <a:ea typeface="+mn-ea"/>
                                              <a:cs typeface="+mn-cs"/>
                                            </a:rPr>
                                            <m:t>0.45</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d>
                                  <m:dPr>
                                    <m:ctrlPr>
                                      <a:rPr lang="zh-CN" altLang="en-US" sz="1800" i="1" kern="1200" smtClean="0">
                                        <a:solidFill>
                                          <a:schemeClr val="dk1"/>
                                        </a:solidFill>
                                        <a:latin typeface="Cambria Math" panose="02040503050406030204" pitchFamily="18" charset="0"/>
                                        <a:ea typeface="+mn-ea"/>
                                        <a:cs typeface="+mn-cs"/>
                                      </a:rPr>
                                    </m:ctrlPr>
                                  </m:dPr>
                                  <m:e>
                                    <m:m>
                                      <m:mPr>
                                        <m:mcs>
                                          <m:mc>
                                            <m:mcPr>
                                              <m:count m:val="2"/>
                                              <m:mcJc m:val="center"/>
                                            </m:mcPr>
                                          </m:mc>
                                        </m:mcs>
                                        <m:ctrlPr>
                                          <a:rPr lang="zh-CN" altLang="en-US" sz="1800" i="1" kern="1200">
                                            <a:solidFill>
                                              <a:schemeClr val="dk1"/>
                                            </a:solidFill>
                                            <a:latin typeface="Cambria Math" panose="02040503050406030204" pitchFamily="18" charset="0"/>
                                            <a:ea typeface="+mn-ea"/>
                                            <a:cs typeface="+mn-cs"/>
                                          </a:rPr>
                                        </m:ctrlPr>
                                      </m:mPr>
                                      <m:mr>
                                        <m:e>
                                          <m:r>
                                            <a:rPr lang="zh-CN" altLang="en-US" sz="1800" kern="1200">
                                              <a:solidFill>
                                                <a:schemeClr val="dk1"/>
                                              </a:solidFill>
                                              <a:latin typeface="Cambria Math" panose="02040503050406030204" pitchFamily="18" charset="0"/>
                                              <a:ea typeface="+mn-ea"/>
                                              <a:cs typeface="+mn-cs"/>
                                            </a:rPr>
                                            <m:t>0.85</m:t>
                                          </m:r>
                                        </m:e>
                                        <m:e>
                                          <m:r>
                                            <a:rPr lang="zh-CN" altLang="en-US" sz="1800" i="0" kern="1200">
                                              <a:solidFill>
                                                <a:schemeClr val="dk1"/>
                                              </a:solidFill>
                                              <a:latin typeface="Cambria Math" panose="02040503050406030204" pitchFamily="18" charset="0"/>
                                              <a:ea typeface="+mn-ea"/>
                                              <a:cs typeface="+mn-cs"/>
                                            </a:rPr>
                                            <m:t>0.45</m:t>
                                          </m:r>
                                        </m:e>
                                      </m:mr>
                                      <m:mr>
                                        <m:e>
                                          <m:r>
                                            <a:rPr lang="zh-CN" altLang="en-US" sz="1800" i="0" kern="1200">
                                              <a:solidFill>
                                                <a:schemeClr val="dk1"/>
                                              </a:solidFill>
                                              <a:latin typeface="Cambria Math" panose="02040503050406030204" pitchFamily="18" charset="0"/>
                                              <a:ea typeface="+mn-ea"/>
                                              <a:cs typeface="+mn-cs"/>
                                            </a:rPr>
                                            <m:t>0.45</m:t>
                                          </m:r>
                                        </m:e>
                                        <m:e>
                                          <m:r>
                                            <a:rPr lang="zh-CN" altLang="en-US" sz="1800" i="0" kern="1200">
                                              <a:solidFill>
                                                <a:schemeClr val="dk1"/>
                                              </a:solidFill>
                                              <a:latin typeface="Cambria Math" panose="02040503050406030204" pitchFamily="18" charset="0"/>
                                              <a:ea typeface="+mn-ea"/>
                                              <a:cs typeface="+mn-cs"/>
                                            </a:rPr>
                                            <m:t>0.63</m:t>
                                          </m:r>
                                        </m:e>
                                      </m:mr>
                                    </m:m>
                                  </m:e>
                                </m:d>
                              </m:oMath>
                            </m:oMathPara>
                          </a14:m>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3681915176"/>
                  </p:ext>
                </p:extLst>
              </p:nvPr>
            </p:nvGraphicFramePr>
            <p:xfrm>
              <a:off x="1475656" y="1059582"/>
              <a:ext cx="6096000" cy="3908871"/>
            </p:xfrm>
            <a:graphic>
              <a:graphicData uri="http://schemas.openxmlformats.org/drawingml/2006/table">
                <a:tbl>
                  <a:tblPr firstRow="1" bandRow="1">
                    <a:tableStyleId>{5C22544A-7EE6-4342-B048-85BDC9FD1C3A}</a:tableStyleId>
                  </a:tblPr>
                  <a:tblGrid>
                    <a:gridCol w="1524000"/>
                    <a:gridCol w="1524000"/>
                    <a:gridCol w="1524000"/>
                    <a:gridCol w="1524000"/>
                  </a:tblGrid>
                  <a:tr h="598742">
                    <a:tc>
                      <a:txBody>
                        <a:bodyPr/>
                        <a:lstStyle/>
                        <a:p>
                          <a:pPr algn="ctr"/>
                          <a:r>
                            <a:rPr lang="en-US" altLang="zh-CN" b="0" dirty="0" smtClean="0">
                              <a:solidFill>
                                <a:schemeClr val="tx1"/>
                              </a:solidFill>
                            </a:rPr>
                            <a:t>k</a:t>
                          </a:r>
                          <a:endParaRPr lang="zh-CN" altLang="en-US"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99602" t="-1020" r="-199602" b="-558163"/>
                          </a:stretch>
                        </a:blipFill>
                      </a:tcPr>
                    </a:tc>
                    <a:tc>
                      <a:txBody>
                        <a:bodyPr/>
                        <a:lstStyle/>
                        <a:p>
                          <a:endParaRPr lang="zh-CN"/>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00400" t="-1020" r="-100400" b="-558163"/>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300400" t="-1020" r="-400" b="-558163"/>
                          </a:stretch>
                        </a:blipFill>
                      </a:tcPr>
                    </a:tc>
                  </a:tr>
                  <a:tr h="548894">
                    <a:tc>
                      <a:txBody>
                        <a:bodyPr/>
                        <a:lstStyle/>
                        <a:p>
                          <a:pPr algn="ctr"/>
                          <a:r>
                            <a:rPr lang="en-US" altLang="zh-CN" dirty="0" smtClean="0">
                              <a:solidFill>
                                <a:schemeClr val="tx1"/>
                              </a:solidFill>
                            </a:rPr>
                            <a:t>0</a:t>
                          </a: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300400" t="-108791" r="-400" b="-501099"/>
                          </a:stretch>
                        </a:blipFill>
                      </a:tcPr>
                    </a:tc>
                  </a:tr>
                  <a:tr h="548894">
                    <a:tc>
                      <a:txBody>
                        <a:bodyPr/>
                        <a:lstStyle/>
                        <a:p>
                          <a:pPr algn="ctr"/>
                          <a:r>
                            <a:rPr lang="en-US" altLang="zh-CN" dirty="0" smtClean="0">
                              <a:solidFill>
                                <a:schemeClr val="tx1"/>
                              </a:solidFill>
                            </a:rPr>
                            <a:t>1</a:t>
                          </a: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99602" t="-211111" r="-199602" b="-406667"/>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00400" t="-211111" r="-100400" b="-406667"/>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300400" t="-211111" r="-400" b="-406667"/>
                          </a:stretch>
                        </a:blipFill>
                      </a:tcPr>
                    </a:tc>
                  </a:tr>
                  <a:tr h="548958">
                    <a:tc>
                      <a:txBody>
                        <a:bodyPr/>
                        <a:lstStyle/>
                        <a:p>
                          <a:pPr algn="ctr"/>
                          <a:r>
                            <a:rPr lang="en-US" altLang="zh-CN" dirty="0" smtClean="0">
                              <a:solidFill>
                                <a:schemeClr val="tx1"/>
                              </a:solidFill>
                            </a:rPr>
                            <a:t>2</a:t>
                          </a: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99602" t="-311111" r="-199602" b="-306667"/>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00400" t="-311111" r="-100400" b="-306667"/>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300400" t="-311111" r="-400" b="-306667"/>
                          </a:stretch>
                        </a:blipFill>
                      </a:tcPr>
                    </a:tc>
                  </a:tr>
                  <a:tr h="554482">
                    <a:tc>
                      <a:txBody>
                        <a:bodyPr/>
                        <a:lstStyle/>
                        <a:p>
                          <a:pPr algn="ctr"/>
                          <a:r>
                            <a:rPr lang="en-US" altLang="zh-CN" dirty="0" smtClean="0">
                              <a:solidFill>
                                <a:schemeClr val="tx1"/>
                              </a:solidFill>
                            </a:rPr>
                            <a:t>3</a:t>
                          </a: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99602" t="-402174" r="-199602" b="-20000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00400" t="-402174" r="-100400" b="-200000"/>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300400" t="-402174" r="-400" b="-200000"/>
                          </a:stretch>
                        </a:blipFill>
                      </a:tcPr>
                    </a:tc>
                  </a:tr>
                  <a:tr h="554419">
                    <a:tc>
                      <a:txBody>
                        <a:bodyPr/>
                        <a:lstStyle/>
                        <a:p>
                          <a:pPr algn="ctr"/>
                          <a:r>
                            <a:rPr lang="en-US" altLang="zh-CN" dirty="0" smtClean="0">
                              <a:solidFill>
                                <a:schemeClr val="tx1"/>
                              </a:solidFill>
                            </a:rPr>
                            <a:t>4</a:t>
                          </a: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99602" t="-507692" r="-199602" b="-10219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00400" t="-507692" r="-100400" b="-10219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300400" t="-507692" r="-400" b="-102198"/>
                          </a:stretch>
                        </a:blipFill>
                      </a:tcPr>
                    </a:tc>
                  </a:tr>
                  <a:tr h="554482">
                    <a:tc>
                      <a:txBody>
                        <a:bodyPr/>
                        <a:lstStyle/>
                        <a:p>
                          <a:pPr algn="ctr"/>
                          <a:r>
                            <a:rPr lang="en-US" altLang="zh-CN" dirty="0" smtClean="0">
                              <a:solidFill>
                                <a:schemeClr val="tx1"/>
                              </a:solidFill>
                            </a:rPr>
                            <a:t>5</a:t>
                          </a:r>
                          <a:endParaRPr lang="zh-CN" altLang="en-US"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99602" t="-607692" r="-199602" b="-219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200400" t="-607692" r="-100400" b="-2198"/>
                          </a:stretch>
                        </a:blipFill>
                      </a:tcPr>
                    </a:tc>
                    <a:tc>
                      <a:txBody>
                        <a:bodyPr/>
                        <a:lstStyle/>
                        <a:p>
                          <a:endParaRPr lang="zh-CN"/>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0">
                          <a:blip r:embed="rId2"/>
                          <a:stretch>
                            <a:fillRect l="-300400" t="-607692" r="-400" b="-2198"/>
                          </a:stretch>
                        </a:blipFill>
                      </a:tcPr>
                    </a:tc>
                  </a:tr>
                </a:tbl>
              </a:graphicData>
            </a:graphic>
          </p:graphicFrame>
        </mc:Fallback>
      </mc:AlternateContent>
      <p:sp>
        <p:nvSpPr>
          <p:cNvPr id="6" name="矩形 5"/>
          <p:cNvSpPr/>
          <p:nvPr/>
        </p:nvSpPr>
        <p:spPr>
          <a:xfrm>
            <a:off x="4211960" y="708834"/>
            <a:ext cx="760144" cy="369332"/>
          </a:xfrm>
          <a:prstGeom prst="rect">
            <a:avLst/>
          </a:prstGeom>
        </p:spPr>
        <p:txBody>
          <a:bodyPr wrap="none">
            <a:spAutoFit/>
          </a:bodyPr>
          <a:lstStyle/>
          <a:p>
            <a:r>
              <a:rPr lang="zh-CN" altLang="en-US" dirty="0"/>
              <a:t>表 </a:t>
            </a:r>
            <a:r>
              <a:rPr lang="zh-CN" altLang="en-US" dirty="0">
                <a:latin typeface="Times New Roman" panose="02020603050405020304" pitchFamily="18" charset="0"/>
                <a:cs typeface="Times New Roman" panose="02020603050405020304" pitchFamily="18" charset="0"/>
              </a:rPr>
              <a:t>6.2</a:t>
            </a:r>
          </a:p>
        </p:txBody>
      </p:sp>
      <p:pic>
        <p:nvPicPr>
          <p:cNvPr id="3" name="图片 2">
            <a:extLst>
              <a:ext uri="{FF2B5EF4-FFF2-40B4-BE49-F238E27FC236}">
                <a16:creationId xmlns:a16="http://schemas.microsoft.com/office/drawing/2014/main" id="{057EBDA1-09C2-2E35-6A7E-5E963336E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747724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11560" y="483518"/>
                <a:ext cx="7992888" cy="1754326"/>
              </a:xfrm>
              <a:prstGeom prst="rect">
                <a:avLst/>
              </a:prstGeom>
            </p:spPr>
            <p:txBody>
              <a:bodyPr wrap="square">
                <a:spAutoFit/>
              </a:bodyPr>
              <a:lstStyle/>
              <a:p>
                <a:pPr indent="457200">
                  <a:lnSpc>
                    <a:spcPct val="150000"/>
                  </a:lnSpc>
                </a:pPr>
                <a:r>
                  <a:rPr lang="zh-CN" altLang="en-US" dirty="0"/>
                  <a:t>由上表可以看出，</a:t>
                </a:r>
                <a14:m>
                  <m:oMath xmlns:m="http://schemas.openxmlformats.org/officeDocument/2006/math">
                    <m:r>
                      <a:rPr lang="zh-CN" altLang="en-US" i="1" smtClean="0">
                        <a:solidFill>
                          <a:srgbClr val="FF0000"/>
                        </a:solidFill>
                        <a:latin typeface="Cambria Math" panose="02040503050406030204" pitchFamily="18" charset="0"/>
                      </a:rPr>
                      <m:t>𝑘</m:t>
                    </m:r>
                  </m:oMath>
                </a14:m>
                <a:r>
                  <a:rPr lang="zh-CN" altLang="en-US" dirty="0">
                    <a:solidFill>
                      <a:srgbClr val="FF0000"/>
                    </a:solidFill>
                  </a:rPr>
                  <a:t>为奇数时比</a:t>
                </a:r>
                <a14:m>
                  <m:oMath xmlns:m="http://schemas.openxmlformats.org/officeDocument/2006/math">
                    <m:r>
                      <a:rPr lang="zh-CN" altLang="en-US" i="1">
                        <a:solidFill>
                          <a:srgbClr val="FF0000"/>
                        </a:solidFill>
                        <a:latin typeface="Cambria Math" panose="02040503050406030204" pitchFamily="18" charset="0"/>
                      </a:rPr>
                      <m:t>𝑘</m:t>
                    </m:r>
                  </m:oMath>
                </a14:m>
                <a:r>
                  <a:rPr lang="zh-CN" altLang="en-US" dirty="0">
                    <a:solidFill>
                      <a:srgbClr val="FF0000"/>
                    </a:solidFill>
                  </a:rPr>
                  <a:t>为偶数时增益矩阵各元素的值要大些，  这是设计者所期望的</a:t>
                </a:r>
                <a:r>
                  <a:rPr lang="zh-CN" altLang="en-US" dirty="0"/>
                  <a:t>。因为</a:t>
                </a:r>
                <a14:m>
                  <m:oMath xmlns:m="http://schemas.openxmlformats.org/officeDocument/2006/math">
                    <m:r>
                      <a:rPr lang="zh-CN" altLang="en-US" i="1">
                        <a:latin typeface="Cambria Math" panose="02040503050406030204" pitchFamily="18" charset="0"/>
                      </a:rPr>
                      <m:t>𝑘</m:t>
                    </m:r>
                  </m:oMath>
                </a14:m>
                <a:r>
                  <a:rPr lang="zh-CN" altLang="en-US" dirty="0"/>
                  <a:t>为奇数时，从给定条件可以看出观测噪声比较弱，量测较可靠，所以增益矩阵应该大些。当</a:t>
                </a:r>
                <a14:m>
                  <m:oMath xmlns:m="http://schemas.openxmlformats.org/officeDocument/2006/math">
                    <m:r>
                      <a:rPr lang="zh-CN" altLang="en-US" i="1">
                        <a:latin typeface="Cambria Math" panose="02040503050406030204" pitchFamily="18" charset="0"/>
                      </a:rPr>
                      <m:t>𝑘</m:t>
                    </m:r>
                    <m:r>
                      <a:rPr lang="zh-CN" altLang="en-US" b="0" i="1" smtClean="0">
                        <a:latin typeface="Cambria Math" panose="02040503050406030204" pitchFamily="18" charset="0"/>
                      </a:rPr>
                      <m:t>≥</m:t>
                    </m:r>
                    <m:r>
                      <a:rPr lang="en-US" altLang="zh-CN" b="0" i="1" smtClean="0">
                        <a:latin typeface="Cambria Math" panose="02040503050406030204" pitchFamily="18" charset="0"/>
                      </a:rPr>
                      <m:t>4</m:t>
                    </m:r>
                  </m:oMath>
                </a14:m>
                <a:r>
                  <a:rPr lang="zh-CN" altLang="en-US" dirty="0"/>
                  <a:t>时，滤波增益矩阵</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就近似地达到周期性的稳态解，因此可以认为滤波方程为</a:t>
                </a:r>
              </a:p>
            </p:txBody>
          </p:sp>
        </mc:Choice>
        <mc:Fallback xmlns="">
          <p:sp>
            <p:nvSpPr>
              <p:cNvPr id="2" name="矩形 1"/>
              <p:cNvSpPr>
                <a:spLocks noRot="1" noChangeAspect="1" noMove="1" noResize="1" noEditPoints="1" noAdjustHandles="1" noChangeArrowheads="1" noChangeShapeType="1" noTextEdit="1"/>
              </p:cNvSpPr>
              <p:nvPr/>
            </p:nvSpPr>
            <p:spPr>
              <a:xfrm>
                <a:off x="611560" y="483518"/>
                <a:ext cx="7992888" cy="1754326"/>
              </a:xfrm>
              <a:prstGeom prst="rect">
                <a:avLst/>
              </a:prstGeom>
              <a:blipFill>
                <a:blip r:embed="rId2"/>
                <a:stretch>
                  <a:fillRect l="-610" r="-3509" b="-6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187624" y="2499742"/>
                <a:ext cx="7254552" cy="5598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0" i="1">
                              <a:latin typeface="Cambria Math" panose="02040503050406030204" pitchFamily="18" charset="0"/>
                            </a:rPr>
                            <m:t>𝑥</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1</m:t>
                                </m:r>
                              </m:e>
                            </m:mr>
                            <m:mr>
                              <m:e>
                                <m:r>
                                  <a:rPr lang="zh-CN" altLang="en-US" b="0" i="1">
                                    <a:latin typeface="Cambria Math" panose="02040503050406030204" pitchFamily="18" charset="0"/>
                                  </a:rPr>
                                  <m:t>0</m:t>
                                </m:r>
                              </m:e>
                              <m:e>
                                <m:r>
                                  <a:rPr lang="zh-CN" altLang="en-US" b="0" i="1">
                                    <a:latin typeface="Cambria Math" panose="02040503050406030204" pitchFamily="18" charset="0"/>
                                  </a:rPr>
                                  <m:t>1</m:t>
                                </m:r>
                              </m:e>
                            </m:mr>
                          </m:m>
                        </m:e>
                      </m:d>
                      <m:sSub>
                        <m:sSubPr>
                          <m:ctrlPr>
                            <a:rPr lang="zh-CN" altLang="en-US" i="1">
                              <a:latin typeface="Cambria Math" panose="02040503050406030204" pitchFamily="18" charset="0"/>
                            </a:rPr>
                          </m:ctrlPr>
                        </m:sSubPr>
                        <m:e>
                          <m:r>
                            <a:rPr lang="zh-CN" altLang="en-US" b="0" i="1">
                              <a:latin typeface="Cambria Math" panose="02040503050406030204" pitchFamily="18" charset="0"/>
                            </a:rPr>
                            <m:t>𝑥</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0.55</m:t>
                                </m:r>
                              </m:e>
                            </m:mr>
                            <m:mr>
                              <m:e>
                                <m:r>
                                  <a:rPr lang="zh-CN" altLang="en-US" b="0" i="1">
                                    <a:latin typeface="Cambria Math" panose="02040503050406030204" pitchFamily="18" charset="0"/>
                                  </a:rPr>
                                  <m:t>0.33</m:t>
                                </m:r>
                              </m:e>
                            </m:mr>
                          </m:m>
                        </m:e>
                      </m:d>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𝑦</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d>
                            <m:dPr>
                              <m:begChr m:val="["/>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0</m:t>
                                    </m:r>
                                  </m:e>
                                </m:mr>
                              </m:m>
                            </m:e>
                          </m:d>
                          <m:sSub>
                            <m:sSubPr>
                              <m:ctrlPr>
                                <a:rPr lang="zh-CN" altLang="en-US" i="1">
                                  <a:latin typeface="Cambria Math" panose="02040503050406030204" pitchFamily="18" charset="0"/>
                                </a:rPr>
                              </m:ctrlPr>
                            </m:sSubPr>
                            <m:e>
                              <m:r>
                                <a:rPr lang="zh-CN" altLang="en-US" b="0" i="1">
                                  <a:latin typeface="Cambria Math" panose="02040503050406030204" pitchFamily="18" charset="0"/>
                                </a:rPr>
                                <m:t>𝑥</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r>
                        <m:rPr>
                          <m:nor/>
                        </m:rPr>
                        <a:rPr lang="zh-CN" altLang="en-US" i="1">
                          <a:latin typeface="Cambria Math" panose="02040503050406030204" pitchFamily="18" charset="0"/>
                        </a:rPr>
                        <m:t> </m:t>
                      </m:r>
                      <m:r>
                        <a:rPr lang="zh-CN" altLang="en-US" b="0" i="1">
                          <a:latin typeface="Cambria Math" panose="02040503050406030204" pitchFamily="18" charset="0"/>
                        </a:rPr>
                        <m:t>𝑘</m:t>
                      </m:r>
                      <m:r>
                        <a:rPr lang="zh-CN" altLang="en-US" b="0" i="1">
                          <a:latin typeface="Cambria Math" panose="02040503050406030204" pitchFamily="18" charset="0"/>
                        </a:rPr>
                        <m:t>=4,6,⋯</m:t>
                      </m:r>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1187624" y="2499742"/>
                <a:ext cx="7254552" cy="559833"/>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475656" y="3368921"/>
                <a:ext cx="6678488" cy="5598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0" i="1">
                              <a:latin typeface="Cambria Math" panose="02040503050406030204" pitchFamily="18" charset="0"/>
                            </a:rPr>
                            <m:t>𝑥</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1</m:t>
                                </m:r>
                              </m:e>
                            </m:mr>
                            <m:mr>
                              <m:e>
                                <m:r>
                                  <a:rPr lang="zh-CN" altLang="en-US" b="0" i="1">
                                    <a:latin typeface="Cambria Math" panose="02040503050406030204" pitchFamily="18" charset="0"/>
                                  </a:rPr>
                                  <m:t>0</m:t>
                                </m:r>
                              </m:e>
                              <m:e>
                                <m:r>
                                  <a:rPr lang="zh-CN" altLang="en-US" b="0" i="1">
                                    <a:latin typeface="Cambria Math" panose="02040503050406030204" pitchFamily="18" charset="0"/>
                                  </a:rPr>
                                  <m:t>1</m:t>
                                </m:r>
                              </m:e>
                            </m:mr>
                          </m:m>
                        </m:e>
                      </m:d>
                      <m:sSub>
                        <m:sSubPr>
                          <m:ctrlPr>
                            <a:rPr lang="zh-CN" altLang="en-US" i="1">
                              <a:latin typeface="Cambria Math" panose="02040503050406030204" pitchFamily="18" charset="0"/>
                            </a:rPr>
                          </m:ctrlPr>
                        </m:sSubPr>
                        <m:e>
                          <m:r>
                            <a:rPr lang="zh-CN" altLang="en-US" b="0" i="1">
                              <a:latin typeface="Cambria Math" panose="02040503050406030204" pitchFamily="18" charset="0"/>
                            </a:rPr>
                            <m:t>𝑥</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0.85</m:t>
                                </m:r>
                              </m:e>
                            </m:mr>
                            <m:mr>
                              <m:e>
                                <m:r>
                                  <a:rPr lang="zh-CN" altLang="en-US" b="0" i="1">
                                    <a:latin typeface="Cambria Math" panose="02040503050406030204" pitchFamily="18" charset="0"/>
                                  </a:rPr>
                                  <m:t>0.45</m:t>
                                </m:r>
                              </m:e>
                            </m:mr>
                          </m:m>
                        </m:e>
                      </m:d>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𝑦</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d>
                            <m:dPr>
                              <m:begChr m:val="["/>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0</m:t>
                                    </m:r>
                                  </m:e>
                                </m:mr>
                              </m:m>
                            </m:e>
                          </m:d>
                          <m:sSub>
                            <m:sSubPr>
                              <m:ctrlPr>
                                <a:rPr lang="zh-CN" altLang="en-US" i="1">
                                  <a:latin typeface="Cambria Math" panose="02040503050406030204" pitchFamily="18" charset="0"/>
                                </a:rPr>
                              </m:ctrlPr>
                            </m:sSubPr>
                            <m:e>
                              <m:r>
                                <a:rPr lang="zh-CN" altLang="en-US" b="0" i="1">
                                  <a:latin typeface="Cambria Math" panose="02040503050406030204" pitchFamily="18" charset="0"/>
                                </a:rPr>
                                <m:t>𝑥</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r>
                        <m:rPr>
                          <m:nor/>
                        </m:rPr>
                        <a:rPr lang="zh-CN" altLang="en-US" i="1">
                          <a:latin typeface="Cambria Math" panose="02040503050406030204" pitchFamily="18" charset="0"/>
                        </a:rPr>
                        <m:t> </m:t>
                      </m:r>
                      <m:r>
                        <a:rPr lang="zh-CN" altLang="en-US" b="0" i="1">
                          <a:latin typeface="Cambria Math" panose="02040503050406030204" pitchFamily="18" charset="0"/>
                        </a:rPr>
                        <m:t>𝑘</m:t>
                      </m:r>
                      <m:r>
                        <a:rPr lang="zh-CN" altLang="en-US" b="0" i="1">
                          <a:latin typeface="Cambria Math" panose="02040503050406030204" pitchFamily="18" charset="0"/>
                        </a:rPr>
                        <m:t>=5,7,⋯</m:t>
                      </m:r>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1475656" y="3368921"/>
                <a:ext cx="6678488" cy="559897"/>
              </a:xfrm>
              <a:prstGeom prst="rect">
                <a:avLst/>
              </a:prstGeom>
              <a:blipFill rotWithShape="0">
                <a:blip r:embed="rId4"/>
                <a:stretch>
                  <a:fillRect/>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178B2027-86E1-FA1D-DC02-674F1F8C8E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460484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467544" y="2236389"/>
            <a:ext cx="792088"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6.7</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189512" y="2159444"/>
            <a:ext cx="5268109" cy="684803"/>
          </a:xfrm>
          <a:prstGeom prst="rect">
            <a:avLst/>
          </a:prstGeom>
          <a:noFill/>
        </p:spPr>
        <p:txBody>
          <a:bodyPr wrap="none" lIns="68580" tIns="34290" rIns="68580" bIns="34290" rtlCol="0">
            <a:spAutoFit/>
          </a:bodyPr>
          <a:lstStyle/>
          <a:p>
            <a:r>
              <a:rPr lang="zh-CN" altLang="en-US" sz="4000" dirty="0">
                <a:solidFill>
                  <a:srgbClr val="112F70"/>
                </a:solidFill>
                <a:latin typeface="微软雅黑" pitchFamily="34" charset="-122"/>
                <a:ea typeface="微软雅黑" pitchFamily="34" charset="-122"/>
              </a:rPr>
              <a:t>离散卡尔曼滤波的推广</a:t>
            </a:r>
          </a:p>
        </p:txBody>
      </p:sp>
    </p:spTree>
    <p:extLst>
      <p:ext uri="{BB962C8B-B14F-4D97-AF65-F5344CB8AC3E}">
        <p14:creationId xmlns:p14="http://schemas.microsoft.com/office/powerpoint/2010/main" val="2315945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6.7</a:t>
            </a:r>
            <a:r>
              <a:rPr lang="en-US" altLang="zh-CN" sz="1764" b="1" dirty="0">
                <a:solidFill>
                  <a:srgbClr val="112F70"/>
                </a:solidFill>
                <a:latin typeface="微软雅黑" charset="0"/>
                <a:ea typeface="微软雅黑" charset="0"/>
                <a:sym typeface="+mn-ea"/>
              </a:rPr>
              <a:t>.1</a:t>
            </a:r>
            <a:r>
              <a:rPr lang="zh-CN" altLang="en-US" sz="1764" b="1" dirty="0">
                <a:solidFill>
                  <a:srgbClr val="112F70"/>
                </a:solidFill>
                <a:latin typeface="微软雅黑" charset="0"/>
                <a:ea typeface="微软雅黑" charset="0"/>
                <a:sym typeface="+mn-ea"/>
              </a:rPr>
              <a:t>给定条件与解法思路</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矩形 74"/>
          <p:cNvSpPr/>
          <p:nvPr/>
        </p:nvSpPr>
        <p:spPr>
          <a:xfrm>
            <a:off x="105110" y="537124"/>
            <a:ext cx="8813115" cy="1375441"/>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en-US" altLang="zh-CN" dirty="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给定条件</a:t>
            </a:r>
          </a:p>
          <a:p>
            <a:pPr lvl="0">
              <a:lnSpc>
                <a:spcPct val="110000"/>
              </a:lnSpc>
            </a:pPr>
            <a:r>
              <a:rPr lang="zh-CN" altLang="en-US" dirty="0">
                <a:solidFill>
                  <a:sysClr val="windowText" lastClr="000000"/>
                </a:solidFill>
                <a:latin typeface="宋体" panose="02010600030101010101" pitchFamily="2" charset="-122"/>
              </a:rPr>
              <a:t>    给定条件为动态噪声和观测噪声是相关的，且考虑非随机的控制信号</a:t>
            </a:r>
            <a:r>
              <a:rPr lang="en-US" altLang="zh-CN" dirty="0">
                <a:solidFill>
                  <a:sysClr val="windowText" lastClr="000000"/>
                </a:solidFill>
                <a:latin typeface="Times New Roman" panose="02020603050405020304" pitchFamily="18" charset="0"/>
                <a:cs typeface="Times New Roman" panose="02020603050405020304" pitchFamily="18" charset="0"/>
              </a:rPr>
              <a:t>u</a:t>
            </a:r>
            <a:r>
              <a:rPr lang="zh-CN" altLang="en-US" dirty="0">
                <a:solidFill>
                  <a:sysClr val="windowText" lastClr="000000"/>
                </a:solidFill>
                <a:latin typeface="宋体" panose="02010600030101010101" pitchFamily="2" charset="-122"/>
              </a:rPr>
              <a:t>和量测的系统误差</a:t>
            </a:r>
            <a:r>
              <a:rPr lang="en-US" altLang="zh-CN" dirty="0">
                <a:solidFill>
                  <a:sysClr val="windowText" lastClr="000000"/>
                </a:solidFill>
                <a:latin typeface="宋体" panose="02010600030101010101" pitchFamily="2" charset="-122"/>
              </a:rPr>
              <a:t>z</a:t>
            </a:r>
            <a:r>
              <a:rPr lang="zh-CN" altLang="en-US" dirty="0">
                <a:solidFill>
                  <a:sysClr val="windowText" lastClr="000000"/>
                </a:solidFill>
                <a:latin typeface="宋体" panose="02010600030101010101" pitchFamily="2" charset="-122"/>
              </a:rPr>
              <a:t>。</a:t>
            </a:r>
            <a:endParaRPr lang="en-US" altLang="zh-CN" dirty="0">
              <a:solidFill>
                <a:sysClr val="windowText" lastClr="000000"/>
              </a:solidFill>
              <a:latin typeface="宋体" panose="02010600030101010101" pitchFamily="2" charset="-122"/>
            </a:endParaRPr>
          </a:p>
          <a:p>
            <a:pPr lvl="0">
              <a:lnSpc>
                <a:spcPct val="110000"/>
              </a:lnSpc>
            </a:pPr>
            <a:r>
              <a:rPr lang="zh-CN" altLang="en-US" dirty="0">
                <a:solidFill>
                  <a:sysClr val="windowText" lastClr="000000"/>
                </a:solidFill>
                <a:latin typeface="宋体" panose="02010600030101010101" pitchFamily="2" charset="-122"/>
              </a:rPr>
              <a:t>    则系统的状态方程和量测方程为</a:t>
            </a:r>
            <a:endParaRPr kumimoji="0" lang="en-US" altLang="zh-CN"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3403034141"/>
              </p:ext>
            </p:extLst>
          </p:nvPr>
        </p:nvGraphicFramePr>
        <p:xfrm>
          <a:off x="2051720" y="2074070"/>
          <a:ext cx="3886200" cy="752475"/>
        </p:xfrm>
        <a:graphic>
          <a:graphicData uri="http://schemas.openxmlformats.org/presentationml/2006/ole">
            <mc:AlternateContent xmlns:mc="http://schemas.openxmlformats.org/markup-compatibility/2006">
              <mc:Choice xmlns:v="urn:schemas-microsoft-com:vml" Requires="v">
                <p:oleObj name="Equation" r:id="rId4" imgW="2361960" imgH="457200" progId="Equation.DSMT4">
                  <p:embed/>
                </p:oleObj>
              </mc:Choice>
              <mc:Fallback>
                <p:oleObj name="Equation" r:id="rId4" imgW="2361960" imgH="457200" progId="Equation.DSMT4">
                  <p:embed/>
                  <p:pic>
                    <p:nvPicPr>
                      <p:cNvPr id="0" name=""/>
                      <p:cNvPicPr/>
                      <p:nvPr/>
                    </p:nvPicPr>
                    <p:blipFill>
                      <a:blip r:embed="rId5"/>
                      <a:stretch>
                        <a:fillRect/>
                      </a:stretch>
                    </p:blipFill>
                    <p:spPr>
                      <a:xfrm>
                        <a:off x="2051720" y="2074070"/>
                        <a:ext cx="3886200" cy="752475"/>
                      </a:xfrm>
                      <a:prstGeom prst="rect">
                        <a:avLst/>
                      </a:prstGeom>
                    </p:spPr>
                  </p:pic>
                </p:oleObj>
              </mc:Fallback>
            </mc:AlternateContent>
          </a:graphicData>
        </a:graphic>
      </p:graphicFrame>
      <p:sp>
        <p:nvSpPr>
          <p:cNvPr id="13" name="矩形 12"/>
          <p:cNvSpPr/>
          <p:nvPr/>
        </p:nvSpPr>
        <p:spPr>
          <a:xfrm>
            <a:off x="105109" y="2859782"/>
            <a:ext cx="8813115" cy="676852"/>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噪声的统计特性如下：</a:t>
            </a:r>
            <a:endParaRPr lang="en-US" altLang="zh-CN" dirty="0">
              <a:solidFill>
                <a:sysClr val="windowText" lastClr="000000"/>
              </a:solidFill>
              <a:latin typeface="宋体" panose="02010600030101010101" pitchFamily="2" charset="-122"/>
            </a:endParaRPr>
          </a:p>
          <a:p>
            <a:pPr>
              <a:lnSpc>
                <a:spcPct val="110000"/>
              </a:lnSpc>
            </a:pPr>
            <a:r>
              <a:rPr lang="en-US" altLang="zh-CN" b="1" i="1" dirty="0" err="1">
                <a:solidFill>
                  <a:sysClr val="windowText" lastClr="000000"/>
                </a:solidFill>
                <a:latin typeface="Times New Roman" panose="02020603050405020304" pitchFamily="18" charset="0"/>
                <a:cs typeface="Times New Roman" panose="02020603050405020304" pitchFamily="18" charset="0"/>
              </a:rPr>
              <a:t>W</a:t>
            </a:r>
            <a:r>
              <a:rPr lang="en-US" altLang="zh-CN" i="1" baseline="-25000" dirty="0" err="1">
                <a:solidFill>
                  <a:sysClr val="windowText" lastClr="000000"/>
                </a:solidFill>
                <a:latin typeface="Times New Roman" panose="02020603050405020304" pitchFamily="18" charset="0"/>
                <a:cs typeface="Times New Roman" panose="02020603050405020304" pitchFamily="18" charset="0"/>
              </a:rPr>
              <a:t>k</a:t>
            </a:r>
            <a:r>
              <a:rPr lang="zh-CN" altLang="en-US" dirty="0">
                <a:solidFill>
                  <a:sysClr val="windowText" lastClr="000000"/>
                </a:solidFill>
                <a:latin typeface="宋体" panose="02010600030101010101" pitchFamily="2" charset="-122"/>
              </a:rPr>
              <a:t>、</a:t>
            </a:r>
            <a:r>
              <a:rPr lang="en-US" altLang="zh-CN" b="1" i="1" dirty="0" err="1">
                <a:solidFill>
                  <a:sysClr val="windowText" lastClr="000000"/>
                </a:solidFill>
                <a:latin typeface="Times New Roman" panose="02020603050405020304" pitchFamily="18" charset="0"/>
                <a:cs typeface="Times New Roman" panose="02020603050405020304" pitchFamily="18" charset="0"/>
              </a:rPr>
              <a:t>V</a:t>
            </a:r>
            <a:r>
              <a:rPr lang="en-US" altLang="zh-CN" i="1" baseline="-25000" dirty="0" err="1">
                <a:solidFill>
                  <a:sysClr val="windowText" lastClr="000000"/>
                </a:solidFill>
                <a:latin typeface="Times New Roman" panose="02020603050405020304" pitchFamily="18" charset="0"/>
                <a:cs typeface="Times New Roman" panose="02020603050405020304" pitchFamily="18" charset="0"/>
              </a:rPr>
              <a:t>k</a:t>
            </a:r>
            <a:r>
              <a:rPr lang="zh-CN" altLang="en-US" dirty="0">
                <a:solidFill>
                  <a:sysClr val="windowText" lastClr="000000"/>
                </a:solidFill>
                <a:latin typeface="宋体" panose="02010600030101010101" pitchFamily="2" charset="-122"/>
              </a:rPr>
              <a:t>是均值为零的白噪声序列，且有</a:t>
            </a:r>
            <a:endParaRPr lang="en-US" altLang="zh-CN" dirty="0">
              <a:solidFill>
                <a:sysClr val="windowText" lastClr="000000"/>
              </a:solidFill>
              <a:latin typeface="宋体" panose="02010600030101010101" pitchFamily="2"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168362393"/>
              </p:ext>
            </p:extLst>
          </p:nvPr>
        </p:nvGraphicFramePr>
        <p:xfrm>
          <a:off x="1763688" y="3600523"/>
          <a:ext cx="4311650" cy="1257300"/>
        </p:xfrm>
        <a:graphic>
          <a:graphicData uri="http://schemas.openxmlformats.org/presentationml/2006/ole">
            <mc:AlternateContent xmlns:mc="http://schemas.openxmlformats.org/markup-compatibility/2006">
              <mc:Choice xmlns:v="urn:schemas-microsoft-com:vml" Requires="v">
                <p:oleObj name="Equation" r:id="rId6" imgW="2958840" imgH="863280" progId="Equation.DSMT4">
                  <p:embed/>
                </p:oleObj>
              </mc:Choice>
              <mc:Fallback>
                <p:oleObj name="Equation" r:id="rId6" imgW="2958840" imgH="863280" progId="Equation.DSMT4">
                  <p:embed/>
                  <p:pic>
                    <p:nvPicPr>
                      <p:cNvPr id="0" name=""/>
                      <p:cNvPicPr/>
                      <p:nvPr/>
                    </p:nvPicPr>
                    <p:blipFill>
                      <a:blip r:embed="rId7"/>
                      <a:stretch>
                        <a:fillRect/>
                      </a:stretch>
                    </p:blipFill>
                    <p:spPr>
                      <a:xfrm>
                        <a:off x="1763688" y="3600523"/>
                        <a:ext cx="4311650" cy="1257300"/>
                      </a:xfrm>
                      <a:prstGeom prst="rect">
                        <a:avLst/>
                      </a:prstGeom>
                    </p:spPr>
                  </p:pic>
                </p:oleObj>
              </mc:Fallback>
            </mc:AlternateContent>
          </a:graphicData>
        </a:graphic>
      </p:graphicFrame>
    </p:spTree>
    <p:extLst>
      <p:ext uri="{BB962C8B-B14F-4D97-AF65-F5344CB8AC3E}">
        <p14:creationId xmlns:p14="http://schemas.microsoft.com/office/powerpoint/2010/main" val="1682950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6.7</a:t>
            </a:r>
            <a:r>
              <a:rPr lang="en-US" altLang="zh-CN" sz="1764" b="1" dirty="0">
                <a:solidFill>
                  <a:srgbClr val="112F70"/>
                </a:solidFill>
                <a:latin typeface="微软雅黑" charset="0"/>
                <a:ea typeface="微软雅黑" charset="0"/>
                <a:sym typeface="+mn-ea"/>
              </a:rPr>
              <a:t>.1</a:t>
            </a:r>
            <a:r>
              <a:rPr lang="zh-CN" altLang="en-US" sz="1764" b="1" dirty="0">
                <a:solidFill>
                  <a:srgbClr val="112F70"/>
                </a:solidFill>
                <a:latin typeface="微软雅黑" charset="0"/>
                <a:ea typeface="微软雅黑" charset="0"/>
                <a:sym typeface="+mn-ea"/>
              </a:rPr>
              <a:t>给定条件与解法思路</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矩形 74"/>
          <p:cNvSpPr/>
          <p:nvPr/>
        </p:nvSpPr>
        <p:spPr>
          <a:xfrm>
            <a:off x="135809" y="610842"/>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初值情况为</a:t>
            </a:r>
            <a:endParaRPr kumimoji="0" lang="en-US" altLang="zh-CN"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3046" y="0"/>
            <a:ext cx="725636" cy="725636"/>
          </a:xfrm>
          <a:prstGeom prst="rect">
            <a:avLst/>
          </a:prstGeom>
        </p:spPr>
      </p:pic>
      <p:sp>
        <p:nvSpPr>
          <p:cNvPr id="13" name="矩形 12"/>
          <p:cNvSpPr/>
          <p:nvPr/>
        </p:nvSpPr>
        <p:spPr>
          <a:xfrm>
            <a:off x="105109" y="1409051"/>
            <a:ext cx="8813115" cy="1984839"/>
          </a:xfrm>
          <a:prstGeom prst="rect">
            <a:avLst/>
          </a:prstGeom>
          <a:noFill/>
        </p:spPr>
        <p:txBody>
          <a:bodyPr wrap="square">
            <a:spAutoFit/>
          </a:bodyPr>
          <a:lstStyle/>
          <a:p>
            <a:pPr lvl="0">
              <a:lnSpc>
                <a:spcPct val="110000"/>
              </a:lnSpc>
            </a:pPr>
            <a:r>
              <a:rPr lang="en-US" altLang="zh-CN" sz="2400" dirty="0">
                <a:solidFill>
                  <a:sysClr val="windowText" lastClr="000000"/>
                </a:solidFill>
                <a:latin typeface="宋体" panose="02010600030101010101" pitchFamily="2" charset="-122"/>
              </a:rPr>
              <a:t>    </a:t>
            </a:r>
            <a:r>
              <a:rPr lang="en-US" altLang="zh-CN" dirty="0">
                <a:solidFill>
                  <a:sysClr val="windowText" lastClr="000000"/>
                </a:solidFill>
                <a:latin typeface="Times New Roman" panose="02020603050405020304" pitchFamily="18" charset="0"/>
                <a:cs typeface="Times New Roman" panose="02020603050405020304" pitchFamily="18" charset="0"/>
              </a:rPr>
              <a:t>2</a:t>
            </a:r>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滤波问题解法的思路</a:t>
            </a:r>
          </a:p>
          <a:p>
            <a:pPr lvl="0">
              <a:lnSpc>
                <a:spcPct val="110000"/>
              </a:lnSpc>
            </a:pPr>
            <a:r>
              <a:rPr lang="zh-CN" altLang="en-US" dirty="0">
                <a:solidFill>
                  <a:sysClr val="windowText" lastClr="000000"/>
                </a:solidFill>
                <a:latin typeface="宋体" panose="02010600030101010101" pitchFamily="2" charset="-122"/>
              </a:rPr>
              <a:t>    由于</a:t>
            </a:r>
            <a:r>
              <a:rPr lang="en-US" altLang="zh-CN" b="1" i="1" dirty="0" err="1">
                <a:solidFill>
                  <a:sysClr val="windowText" lastClr="000000"/>
                </a:solidFill>
                <a:latin typeface="Times New Roman" panose="02020603050405020304" pitchFamily="18" charset="0"/>
                <a:cs typeface="Times New Roman" panose="02020603050405020304" pitchFamily="18" charset="0"/>
              </a:rPr>
              <a:t>W</a:t>
            </a:r>
            <a:r>
              <a:rPr lang="en-US" altLang="zh-CN" baseline="-25000" dirty="0" err="1">
                <a:solidFill>
                  <a:sysClr val="windowText" lastClr="000000"/>
                </a:solidFill>
                <a:latin typeface="宋体" panose="02010600030101010101" pitchFamily="2" charset="-122"/>
              </a:rPr>
              <a:t>k</a:t>
            </a:r>
            <a:r>
              <a:rPr lang="zh-CN" altLang="en-US" dirty="0">
                <a:solidFill>
                  <a:sysClr val="windowText" lastClr="000000"/>
                </a:solidFill>
                <a:latin typeface="宋体" panose="02010600030101010101" pitchFamily="2" charset="-122"/>
              </a:rPr>
              <a:t>、</a:t>
            </a:r>
            <a:r>
              <a:rPr lang="en-US" altLang="zh-CN" b="1" i="1" dirty="0" err="1">
                <a:solidFill>
                  <a:sysClr val="windowText" lastClr="000000"/>
                </a:solidFill>
                <a:latin typeface="Times New Roman" panose="02020603050405020304" pitchFamily="18" charset="0"/>
                <a:cs typeface="Times New Roman" panose="02020603050405020304" pitchFamily="18" charset="0"/>
              </a:rPr>
              <a:t>V</a:t>
            </a:r>
            <a:r>
              <a:rPr lang="en-US" altLang="zh-CN" baseline="-25000" dirty="0" err="1">
                <a:solidFill>
                  <a:sysClr val="windowText" lastClr="000000"/>
                </a:solidFill>
                <a:latin typeface="宋体" panose="02010600030101010101" pitchFamily="2" charset="-122"/>
              </a:rPr>
              <a:t>k</a:t>
            </a:r>
            <a:r>
              <a:rPr lang="zh-CN" altLang="en-US" dirty="0">
                <a:solidFill>
                  <a:sysClr val="windowText" lastClr="000000"/>
                </a:solidFill>
                <a:latin typeface="宋体" panose="02010600030101010101" pitchFamily="2" charset="-122"/>
              </a:rPr>
              <a:t>两个噪声相互有关，所以前述卡尔曼滤波公式不能直接应用。解决办法是，在给定数学模型的基础上，造一个与上述给定条件完全等价的新模型，使得新模型的噪声互不相关，满足</a:t>
            </a:r>
            <a:r>
              <a:rPr lang="en-US" altLang="zh-CN" dirty="0">
                <a:solidFill>
                  <a:sysClr val="windowText" lastClr="000000"/>
                </a:solidFill>
                <a:latin typeface="Times New Roman" panose="02020603050405020304" pitchFamily="18" charset="0"/>
                <a:cs typeface="Times New Roman" panose="02020603050405020304" pitchFamily="18" charset="0"/>
              </a:rPr>
              <a:t>6.6</a:t>
            </a:r>
            <a:r>
              <a:rPr lang="zh-CN" altLang="en-US" dirty="0">
                <a:solidFill>
                  <a:sysClr val="windowText" lastClr="000000"/>
                </a:solidFill>
                <a:latin typeface="宋体" panose="02010600030101010101" pitchFamily="2" charset="-122"/>
              </a:rPr>
              <a:t>节中卡尔曼滤波公式的条件，从而可直接利用滤波公式得出相应的递推公式。</a:t>
            </a:r>
            <a:endParaRPr lang="en-US" altLang="zh-CN" dirty="0">
              <a:solidFill>
                <a:sysClr val="windowText" lastClr="000000"/>
              </a:solidFill>
              <a:latin typeface="宋体" panose="02010600030101010101" pitchFamily="2" charset="-122"/>
            </a:endParaRPr>
          </a:p>
          <a:p>
            <a:pPr lvl="0">
              <a:lnSpc>
                <a:spcPct val="110000"/>
              </a:lnSpc>
            </a:pPr>
            <a:r>
              <a:rPr lang="zh-CN" altLang="en-US" dirty="0">
                <a:solidFill>
                  <a:sysClr val="windowText" lastClr="000000"/>
                </a:solidFill>
                <a:latin typeface="宋体" panose="02010600030101010101" pitchFamily="2" charset="-122"/>
              </a:rPr>
              <a:t>    下面建立与原模型等价的新模型</a:t>
            </a:r>
            <a:endParaRPr lang="en-US" altLang="zh-CN" dirty="0">
              <a:solidFill>
                <a:sysClr val="windowText" lastClr="000000"/>
              </a:solidFill>
              <a:latin typeface="宋体" panose="0201060003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526247592"/>
              </p:ext>
            </p:extLst>
          </p:nvPr>
        </p:nvGraphicFramePr>
        <p:xfrm>
          <a:off x="1259632" y="909897"/>
          <a:ext cx="5394325" cy="373062"/>
        </p:xfrm>
        <a:graphic>
          <a:graphicData uri="http://schemas.openxmlformats.org/presentationml/2006/ole">
            <mc:AlternateContent xmlns:mc="http://schemas.openxmlformats.org/markup-compatibility/2006">
              <mc:Choice xmlns:v="urn:schemas-microsoft-com:vml" Requires="v">
                <p:oleObj name="Equation" r:id="rId4" imgW="3860640" imgH="266400" progId="Equation.DSMT4">
                  <p:embed/>
                </p:oleObj>
              </mc:Choice>
              <mc:Fallback>
                <p:oleObj name="Equation" r:id="rId4" imgW="3860640" imgH="266400" progId="Equation.DSMT4">
                  <p:embed/>
                  <p:pic>
                    <p:nvPicPr>
                      <p:cNvPr id="0" name=""/>
                      <p:cNvPicPr/>
                      <p:nvPr/>
                    </p:nvPicPr>
                    <p:blipFill>
                      <a:blip r:embed="rId5"/>
                      <a:stretch>
                        <a:fillRect/>
                      </a:stretch>
                    </p:blipFill>
                    <p:spPr>
                      <a:xfrm>
                        <a:off x="1259632" y="909897"/>
                        <a:ext cx="5394325" cy="37306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550053006"/>
              </p:ext>
            </p:extLst>
          </p:nvPr>
        </p:nvGraphicFramePr>
        <p:xfrm>
          <a:off x="1331640" y="3723878"/>
          <a:ext cx="6616700" cy="771525"/>
        </p:xfrm>
        <a:graphic>
          <a:graphicData uri="http://schemas.openxmlformats.org/presentationml/2006/ole">
            <mc:AlternateContent xmlns:mc="http://schemas.openxmlformats.org/markup-compatibility/2006">
              <mc:Choice xmlns:v="urn:schemas-microsoft-com:vml" Requires="v">
                <p:oleObj name="Equation" r:id="rId6" imgW="4483080" imgH="482400" progId="Equation.DSMT4">
                  <p:embed/>
                </p:oleObj>
              </mc:Choice>
              <mc:Fallback>
                <p:oleObj name="Equation" r:id="rId6" imgW="4483080" imgH="482400" progId="Equation.DSMT4">
                  <p:embed/>
                  <p:pic>
                    <p:nvPicPr>
                      <p:cNvPr id="0" name=""/>
                      <p:cNvPicPr/>
                      <p:nvPr/>
                    </p:nvPicPr>
                    <p:blipFill>
                      <a:blip r:embed="rId7"/>
                      <a:stretch>
                        <a:fillRect/>
                      </a:stretch>
                    </p:blipFill>
                    <p:spPr>
                      <a:xfrm>
                        <a:off x="1331640" y="3723878"/>
                        <a:ext cx="6616700" cy="771525"/>
                      </a:xfrm>
                      <a:prstGeom prst="rect">
                        <a:avLst/>
                      </a:prstGeom>
                    </p:spPr>
                  </p:pic>
                </p:oleObj>
              </mc:Fallback>
            </mc:AlternateContent>
          </a:graphicData>
        </a:graphic>
      </p:graphicFrame>
    </p:spTree>
    <p:extLst>
      <p:ext uri="{BB962C8B-B14F-4D97-AF65-F5344CB8AC3E}">
        <p14:creationId xmlns:p14="http://schemas.microsoft.com/office/powerpoint/2010/main" val="3557303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6.7</a:t>
            </a:r>
            <a:r>
              <a:rPr lang="en-US" altLang="zh-CN" sz="1764" b="1" dirty="0">
                <a:solidFill>
                  <a:srgbClr val="112F70"/>
                </a:solidFill>
                <a:latin typeface="微软雅黑" charset="0"/>
                <a:ea typeface="微软雅黑" charset="0"/>
                <a:sym typeface="+mn-ea"/>
              </a:rPr>
              <a:t>.1</a:t>
            </a:r>
            <a:r>
              <a:rPr lang="zh-CN" altLang="en-US" sz="1764" b="1" dirty="0">
                <a:solidFill>
                  <a:srgbClr val="112F70"/>
                </a:solidFill>
                <a:latin typeface="微软雅黑" charset="0"/>
                <a:ea typeface="微软雅黑" charset="0"/>
                <a:sym typeface="+mn-ea"/>
              </a:rPr>
              <a:t>给定条件与解法思路</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矩形 74"/>
          <p:cNvSpPr/>
          <p:nvPr/>
        </p:nvSpPr>
        <p:spPr>
          <a:xfrm>
            <a:off x="143409" y="615762"/>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整理得</a:t>
            </a:r>
            <a:endParaRPr kumimoji="0" lang="en-US" altLang="zh-CN"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2108" y="3678619"/>
            <a:ext cx="8813115"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寻找一个合适的</a:t>
            </a:r>
            <a:r>
              <a:rPr lang="en-US" altLang="zh-CN" b="1" i="1" dirty="0">
                <a:solidFill>
                  <a:sysClr val="windowText" lastClr="000000"/>
                </a:solidFill>
                <a:latin typeface="Times New Roman" panose="02020603050405020304" pitchFamily="18" charset="0"/>
                <a:cs typeface="Times New Roman" panose="02020603050405020304" pitchFamily="18" charset="0"/>
              </a:rPr>
              <a:t>J</a:t>
            </a:r>
            <a:r>
              <a:rPr lang="en-US" altLang="zh-CN" baseline="-25000" dirty="0">
                <a:solidFill>
                  <a:sysClr val="windowText" lastClr="000000"/>
                </a:solidFill>
                <a:latin typeface="宋体" panose="02010600030101010101" pitchFamily="2" charset="-122"/>
              </a:rPr>
              <a:t>k-1</a:t>
            </a:r>
            <a:r>
              <a:rPr lang="zh-CN" altLang="en-US" dirty="0">
                <a:solidFill>
                  <a:sysClr val="windowText" lastClr="000000"/>
                </a:solidFill>
                <a:latin typeface="宋体" panose="02010600030101010101" pitchFamily="2" charset="-122"/>
              </a:rPr>
              <a:t>，使噪声</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  与</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不相关，即要求</a:t>
            </a:r>
            <a:endParaRPr lang="en-US" altLang="zh-CN" dirty="0">
              <a:solidFill>
                <a:sysClr val="windowText" lastClr="000000"/>
              </a:solidFill>
              <a:latin typeface="宋体" panose="02010600030101010101" pitchFamily="2" charset="-122"/>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477078574"/>
              </p:ext>
            </p:extLst>
          </p:nvPr>
        </p:nvGraphicFramePr>
        <p:xfrm>
          <a:off x="1055688" y="965200"/>
          <a:ext cx="6905625" cy="376238"/>
        </p:xfrm>
        <a:graphic>
          <a:graphicData uri="http://schemas.openxmlformats.org/presentationml/2006/ole">
            <mc:AlternateContent xmlns:mc="http://schemas.openxmlformats.org/markup-compatibility/2006">
              <mc:Choice xmlns:v="urn:schemas-microsoft-com:vml" Requires="v">
                <p:oleObj name="Equation" r:id="rId4" imgW="5130720" imgH="279360" progId="Equation.DSMT4">
                  <p:embed/>
                </p:oleObj>
              </mc:Choice>
              <mc:Fallback>
                <p:oleObj name="Equation" r:id="rId4" imgW="5130720" imgH="279360" progId="Equation.DSMT4">
                  <p:embed/>
                  <p:pic>
                    <p:nvPicPr>
                      <p:cNvPr id="0" name=""/>
                      <p:cNvPicPr/>
                      <p:nvPr/>
                    </p:nvPicPr>
                    <p:blipFill>
                      <a:blip r:embed="rId5"/>
                      <a:stretch>
                        <a:fillRect/>
                      </a:stretch>
                    </p:blipFill>
                    <p:spPr>
                      <a:xfrm>
                        <a:off x="1055688" y="965200"/>
                        <a:ext cx="6905625" cy="376238"/>
                      </a:xfrm>
                      <a:prstGeom prst="rect">
                        <a:avLst/>
                      </a:prstGeom>
                    </p:spPr>
                  </p:pic>
                </p:oleObj>
              </mc:Fallback>
            </mc:AlternateContent>
          </a:graphicData>
        </a:graphic>
      </p:graphicFrame>
      <p:sp>
        <p:nvSpPr>
          <p:cNvPr id="11" name="矩形 10"/>
          <p:cNvSpPr/>
          <p:nvPr/>
        </p:nvSpPr>
        <p:spPr>
          <a:xfrm>
            <a:off x="102112" y="1317096"/>
            <a:ext cx="8813115" cy="359778"/>
          </a:xfrm>
          <a:prstGeom prst="rect">
            <a:avLst/>
          </a:prstGeom>
          <a:noFill/>
        </p:spPr>
        <p:txBody>
          <a:bodyPr wrap="square">
            <a:spAutoFit/>
          </a:bodyPr>
          <a:lstStyle/>
          <a:p>
            <a:pPr lvl="0">
              <a:lnSpc>
                <a:spcPct val="110000"/>
              </a:lnSpc>
            </a:pPr>
            <a:r>
              <a:rPr lang="zh-CN" altLang="en-US" noProof="0" dirty="0">
                <a:solidFill>
                  <a:sysClr val="windowText" lastClr="000000"/>
                </a:solidFill>
                <a:latin typeface="宋体" panose="02010600030101010101" pitchFamily="2" charset="-122"/>
              </a:rPr>
              <a:t>令</a:t>
            </a:r>
            <a:endParaRPr kumimoji="0" lang="en-US" altLang="zh-CN"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728771956"/>
              </p:ext>
            </p:extLst>
          </p:nvPr>
        </p:nvGraphicFramePr>
        <p:xfrm>
          <a:off x="3121025" y="1703388"/>
          <a:ext cx="2776538" cy="1012825"/>
        </p:xfrm>
        <a:graphic>
          <a:graphicData uri="http://schemas.openxmlformats.org/presentationml/2006/ole">
            <mc:AlternateContent xmlns:mc="http://schemas.openxmlformats.org/markup-compatibility/2006">
              <mc:Choice xmlns:v="urn:schemas-microsoft-com:vml" Requires="v">
                <p:oleObj name="Equation" r:id="rId6" imgW="2158920" imgH="787320" progId="Equation.DSMT4">
                  <p:embed/>
                </p:oleObj>
              </mc:Choice>
              <mc:Fallback>
                <p:oleObj name="Equation" r:id="rId6" imgW="2158920" imgH="787320" progId="Equation.DSMT4">
                  <p:embed/>
                  <p:pic>
                    <p:nvPicPr>
                      <p:cNvPr id="0" name=""/>
                      <p:cNvPicPr/>
                      <p:nvPr/>
                    </p:nvPicPr>
                    <p:blipFill>
                      <a:blip r:embed="rId7"/>
                      <a:stretch>
                        <a:fillRect/>
                      </a:stretch>
                    </p:blipFill>
                    <p:spPr>
                      <a:xfrm>
                        <a:off x="3121025" y="1703388"/>
                        <a:ext cx="2776538" cy="1012825"/>
                      </a:xfrm>
                      <a:prstGeom prst="rect">
                        <a:avLst/>
                      </a:prstGeom>
                    </p:spPr>
                  </p:pic>
                </p:oleObj>
              </mc:Fallback>
            </mc:AlternateContent>
          </a:graphicData>
        </a:graphic>
      </p:graphicFrame>
      <p:sp>
        <p:nvSpPr>
          <p:cNvPr id="14" name="矩形 13"/>
          <p:cNvSpPr/>
          <p:nvPr/>
        </p:nvSpPr>
        <p:spPr>
          <a:xfrm>
            <a:off x="102110" y="2680213"/>
            <a:ext cx="8813115" cy="359778"/>
          </a:xfrm>
          <a:prstGeom prst="rect">
            <a:avLst/>
          </a:prstGeom>
          <a:noFill/>
        </p:spPr>
        <p:txBody>
          <a:bodyPr wrap="square">
            <a:spAutoFit/>
          </a:bodyPr>
          <a:lstStyle/>
          <a:p>
            <a:pPr lvl="0">
              <a:lnSpc>
                <a:spcPct val="110000"/>
              </a:lnSpc>
            </a:pPr>
            <a:r>
              <a:rPr kumimoji="0" lang="zh-CN" altLang="en-US"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rPr>
              <a:t>则</a:t>
            </a:r>
            <a:endParaRPr kumimoji="0" lang="en-US" altLang="zh-CN"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547136099"/>
              </p:ext>
            </p:extLst>
          </p:nvPr>
        </p:nvGraphicFramePr>
        <p:xfrm>
          <a:off x="3228975" y="2925763"/>
          <a:ext cx="2559050" cy="741362"/>
        </p:xfrm>
        <a:graphic>
          <a:graphicData uri="http://schemas.openxmlformats.org/presentationml/2006/ole">
            <mc:AlternateContent xmlns:mc="http://schemas.openxmlformats.org/markup-compatibility/2006">
              <mc:Choice xmlns:v="urn:schemas-microsoft-com:vml" Requires="v">
                <p:oleObj name="Equation" r:id="rId8" imgW="1663560" imgH="482400" progId="Equation.DSMT4">
                  <p:embed/>
                </p:oleObj>
              </mc:Choice>
              <mc:Fallback>
                <p:oleObj name="Equation" r:id="rId8" imgW="1663560" imgH="482400" progId="Equation.DSMT4">
                  <p:embed/>
                  <p:pic>
                    <p:nvPicPr>
                      <p:cNvPr id="0" name=""/>
                      <p:cNvPicPr/>
                      <p:nvPr/>
                    </p:nvPicPr>
                    <p:blipFill>
                      <a:blip r:embed="rId9"/>
                      <a:stretch>
                        <a:fillRect/>
                      </a:stretch>
                    </p:blipFill>
                    <p:spPr>
                      <a:xfrm>
                        <a:off x="3228975" y="2925763"/>
                        <a:ext cx="2559050" cy="74136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819293694"/>
              </p:ext>
            </p:extLst>
          </p:nvPr>
        </p:nvGraphicFramePr>
        <p:xfrm>
          <a:off x="3121025" y="3719552"/>
          <a:ext cx="381000" cy="301625"/>
        </p:xfrm>
        <a:graphic>
          <a:graphicData uri="http://schemas.openxmlformats.org/presentationml/2006/ole">
            <mc:AlternateContent xmlns:mc="http://schemas.openxmlformats.org/markup-compatibility/2006">
              <mc:Choice xmlns:v="urn:schemas-microsoft-com:vml" Requires="v">
                <p:oleObj name="Equation" r:id="rId10" imgW="304560" imgH="241200" progId="Equation.DSMT4">
                  <p:embed/>
                </p:oleObj>
              </mc:Choice>
              <mc:Fallback>
                <p:oleObj name="Equation" r:id="rId10" imgW="304560" imgH="241200" progId="Equation.DSMT4">
                  <p:embed/>
                  <p:pic>
                    <p:nvPicPr>
                      <p:cNvPr id="0" name=""/>
                      <p:cNvPicPr/>
                      <p:nvPr/>
                    </p:nvPicPr>
                    <p:blipFill>
                      <a:blip r:embed="rId11"/>
                      <a:stretch>
                        <a:fillRect/>
                      </a:stretch>
                    </p:blipFill>
                    <p:spPr>
                      <a:xfrm>
                        <a:off x="3121025" y="3719552"/>
                        <a:ext cx="381000" cy="3016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494693911"/>
              </p:ext>
            </p:extLst>
          </p:nvPr>
        </p:nvGraphicFramePr>
        <p:xfrm>
          <a:off x="3635896" y="3717925"/>
          <a:ext cx="369887" cy="317500"/>
        </p:xfrm>
        <a:graphic>
          <a:graphicData uri="http://schemas.openxmlformats.org/presentationml/2006/ole">
            <mc:AlternateContent xmlns:mc="http://schemas.openxmlformats.org/markup-compatibility/2006">
              <mc:Choice xmlns:v="urn:schemas-microsoft-com:vml" Requires="v">
                <p:oleObj name="Equation" r:id="rId12" imgW="266400" imgH="228600" progId="Equation.DSMT4">
                  <p:embed/>
                </p:oleObj>
              </mc:Choice>
              <mc:Fallback>
                <p:oleObj name="Equation" r:id="rId12" imgW="266400" imgH="228600" progId="Equation.DSMT4">
                  <p:embed/>
                  <p:pic>
                    <p:nvPicPr>
                      <p:cNvPr id="0" name=""/>
                      <p:cNvPicPr/>
                      <p:nvPr/>
                    </p:nvPicPr>
                    <p:blipFill>
                      <a:blip r:embed="rId13"/>
                      <a:stretch>
                        <a:fillRect/>
                      </a:stretch>
                    </p:blipFill>
                    <p:spPr>
                      <a:xfrm>
                        <a:off x="3635896" y="3717925"/>
                        <a:ext cx="369887" cy="3175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891147296"/>
              </p:ext>
            </p:extLst>
          </p:nvPr>
        </p:nvGraphicFramePr>
        <p:xfrm>
          <a:off x="1285875" y="4200525"/>
          <a:ext cx="6446838" cy="760413"/>
        </p:xfrm>
        <a:graphic>
          <a:graphicData uri="http://schemas.openxmlformats.org/presentationml/2006/ole">
            <mc:AlternateContent xmlns:mc="http://schemas.openxmlformats.org/markup-compatibility/2006">
              <mc:Choice xmlns:v="urn:schemas-microsoft-com:vml" Requires="v">
                <p:oleObj name="Equation" r:id="rId14" imgW="4952880" imgH="583920" progId="Equation.DSMT4">
                  <p:embed/>
                </p:oleObj>
              </mc:Choice>
              <mc:Fallback>
                <p:oleObj name="Equation" r:id="rId14" imgW="4952880" imgH="583920" progId="Equation.DSMT4">
                  <p:embed/>
                  <p:pic>
                    <p:nvPicPr>
                      <p:cNvPr id="0" name=""/>
                      <p:cNvPicPr/>
                      <p:nvPr/>
                    </p:nvPicPr>
                    <p:blipFill>
                      <a:blip r:embed="rId15"/>
                      <a:stretch>
                        <a:fillRect/>
                      </a:stretch>
                    </p:blipFill>
                    <p:spPr>
                      <a:xfrm>
                        <a:off x="1285875" y="4200525"/>
                        <a:ext cx="6446838" cy="760413"/>
                      </a:xfrm>
                      <a:prstGeom prst="rect">
                        <a:avLst/>
                      </a:prstGeom>
                    </p:spPr>
                  </p:pic>
                </p:oleObj>
              </mc:Fallback>
            </mc:AlternateContent>
          </a:graphicData>
        </a:graphic>
      </p:graphicFrame>
    </p:spTree>
    <p:extLst>
      <p:ext uri="{BB962C8B-B14F-4D97-AF65-F5344CB8AC3E}">
        <p14:creationId xmlns:p14="http://schemas.microsoft.com/office/powerpoint/2010/main" val="1094083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6.7</a:t>
            </a:r>
            <a:r>
              <a:rPr lang="en-US" altLang="zh-CN" sz="1764" b="1" dirty="0">
                <a:solidFill>
                  <a:srgbClr val="112F70"/>
                </a:solidFill>
                <a:latin typeface="微软雅黑" charset="0"/>
                <a:ea typeface="微软雅黑" charset="0"/>
                <a:sym typeface="+mn-ea"/>
              </a:rPr>
              <a:t>.1</a:t>
            </a:r>
            <a:r>
              <a:rPr lang="zh-CN" altLang="en-US" sz="1764" b="1" dirty="0">
                <a:solidFill>
                  <a:srgbClr val="112F70"/>
                </a:solidFill>
                <a:latin typeface="微软雅黑" charset="0"/>
                <a:ea typeface="微软雅黑" charset="0"/>
                <a:sym typeface="+mn-ea"/>
              </a:rPr>
              <a:t>给定条件与解法思路</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矩形 74"/>
          <p:cNvSpPr/>
          <p:nvPr/>
        </p:nvSpPr>
        <p:spPr>
          <a:xfrm>
            <a:off x="105110" y="537124"/>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得</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与</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不相关的条件为</a:t>
            </a:r>
            <a:endParaRPr kumimoji="0" lang="en-US" altLang="zh-CN"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1" name="矩形 10"/>
          <p:cNvSpPr/>
          <p:nvPr/>
        </p:nvSpPr>
        <p:spPr>
          <a:xfrm>
            <a:off x="102112" y="1317096"/>
            <a:ext cx="8813115" cy="372153"/>
          </a:xfrm>
          <a:prstGeom prst="rect">
            <a:avLst/>
          </a:prstGeom>
          <a:noFill/>
        </p:spPr>
        <p:txBody>
          <a:bodyPr wrap="square">
            <a:spAutoFit/>
          </a:bodyPr>
          <a:lstStyle/>
          <a:p>
            <a:pPr lvl="0">
              <a:lnSpc>
                <a:spcPct val="110000"/>
              </a:lnSpc>
            </a:pPr>
            <a:r>
              <a:rPr lang="en-US" altLang="zh-CN" dirty="0">
                <a:solidFill>
                  <a:sysClr val="windowText" lastClr="000000"/>
                </a:solidFill>
                <a:latin typeface="宋体" panose="02010600030101010101" pitchFamily="2" charset="-122"/>
              </a:rPr>
              <a:t>    </a:t>
            </a:r>
            <a:r>
              <a:rPr lang="en-US" altLang="zh-CN" dirty="0">
                <a:solidFill>
                  <a:sysClr val="windowText" lastClr="000000"/>
                </a:solidFill>
                <a:latin typeface="Times New Roman" panose="02020603050405020304" pitchFamily="18" charset="0"/>
                <a:cs typeface="Times New Roman" panose="02020603050405020304" pitchFamily="18" charset="0"/>
              </a:rPr>
              <a:t>3</a:t>
            </a:r>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相应推广的卡尔曼滤波公式</a:t>
            </a:r>
            <a:endParaRPr kumimoji="0" lang="en-US" altLang="zh-CN"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097342033"/>
              </p:ext>
            </p:extLst>
          </p:nvPr>
        </p:nvGraphicFramePr>
        <p:xfrm>
          <a:off x="476358" y="600209"/>
          <a:ext cx="381000" cy="301625"/>
        </p:xfrm>
        <a:graphic>
          <a:graphicData uri="http://schemas.openxmlformats.org/presentationml/2006/ole">
            <mc:AlternateContent xmlns:mc="http://schemas.openxmlformats.org/markup-compatibility/2006">
              <mc:Choice xmlns:v="urn:schemas-microsoft-com:vml" Requires="v">
                <p:oleObj name="Equation" r:id="rId4" imgW="304560" imgH="241200" progId="Equation.DSMT4">
                  <p:embed/>
                </p:oleObj>
              </mc:Choice>
              <mc:Fallback>
                <p:oleObj name="Equation" r:id="rId4" imgW="304560" imgH="241200" progId="Equation.DSMT4">
                  <p:embed/>
                  <p:pic>
                    <p:nvPicPr>
                      <p:cNvPr id="0" name=""/>
                      <p:cNvPicPr/>
                      <p:nvPr/>
                    </p:nvPicPr>
                    <p:blipFill>
                      <a:blip r:embed="rId5"/>
                      <a:stretch>
                        <a:fillRect/>
                      </a:stretch>
                    </p:blipFill>
                    <p:spPr>
                      <a:xfrm>
                        <a:off x="476358" y="600209"/>
                        <a:ext cx="381000" cy="3016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80909430"/>
              </p:ext>
            </p:extLst>
          </p:nvPr>
        </p:nvGraphicFramePr>
        <p:xfrm>
          <a:off x="1043662" y="586027"/>
          <a:ext cx="369888" cy="317500"/>
        </p:xfrm>
        <a:graphic>
          <a:graphicData uri="http://schemas.openxmlformats.org/presentationml/2006/ole">
            <mc:AlternateContent xmlns:mc="http://schemas.openxmlformats.org/markup-compatibility/2006">
              <mc:Choice xmlns:v="urn:schemas-microsoft-com:vml" Requires="v">
                <p:oleObj name="Equation" r:id="rId6" imgW="266400" imgH="228600" progId="Equation.DSMT4">
                  <p:embed/>
                </p:oleObj>
              </mc:Choice>
              <mc:Fallback>
                <p:oleObj name="Equation" r:id="rId6" imgW="266400" imgH="228600" progId="Equation.DSMT4">
                  <p:embed/>
                  <p:pic>
                    <p:nvPicPr>
                      <p:cNvPr id="0" name=""/>
                      <p:cNvPicPr/>
                      <p:nvPr/>
                    </p:nvPicPr>
                    <p:blipFill>
                      <a:blip r:embed="rId7"/>
                      <a:stretch>
                        <a:fillRect/>
                      </a:stretch>
                    </p:blipFill>
                    <p:spPr>
                      <a:xfrm>
                        <a:off x="1043662" y="586027"/>
                        <a:ext cx="369888" cy="3175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556474812"/>
              </p:ext>
            </p:extLst>
          </p:nvPr>
        </p:nvGraphicFramePr>
        <p:xfrm>
          <a:off x="3246600" y="900942"/>
          <a:ext cx="1919287" cy="392113"/>
        </p:xfrm>
        <a:graphic>
          <a:graphicData uri="http://schemas.openxmlformats.org/presentationml/2006/ole">
            <mc:AlternateContent xmlns:mc="http://schemas.openxmlformats.org/markup-compatibility/2006">
              <mc:Choice xmlns:v="urn:schemas-microsoft-com:vml" Requires="v">
                <p:oleObj name="Equation" r:id="rId8" imgW="1244520" imgH="253800" progId="Equation.DSMT4">
                  <p:embed/>
                </p:oleObj>
              </mc:Choice>
              <mc:Fallback>
                <p:oleObj name="Equation" r:id="rId8" imgW="1244520" imgH="253800" progId="Equation.DSMT4">
                  <p:embed/>
                  <p:pic>
                    <p:nvPicPr>
                      <p:cNvPr id="0" name=""/>
                      <p:cNvPicPr/>
                      <p:nvPr/>
                    </p:nvPicPr>
                    <p:blipFill>
                      <a:blip r:embed="rId9"/>
                      <a:stretch>
                        <a:fillRect/>
                      </a:stretch>
                    </p:blipFill>
                    <p:spPr>
                      <a:xfrm>
                        <a:off x="3246600" y="900942"/>
                        <a:ext cx="1919287" cy="392113"/>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123592829"/>
              </p:ext>
            </p:extLst>
          </p:nvPr>
        </p:nvGraphicFramePr>
        <p:xfrm>
          <a:off x="257175" y="1771650"/>
          <a:ext cx="7624763" cy="2841625"/>
        </p:xfrm>
        <a:graphic>
          <a:graphicData uri="http://schemas.openxmlformats.org/presentationml/2006/ole">
            <mc:AlternateContent xmlns:mc="http://schemas.openxmlformats.org/markup-compatibility/2006">
              <mc:Choice xmlns:v="urn:schemas-microsoft-com:vml" Requires="v">
                <p:oleObj name="Equation" r:id="rId10" imgW="4902120" imgH="1828800" progId="Equation.DSMT4">
                  <p:embed/>
                </p:oleObj>
              </mc:Choice>
              <mc:Fallback>
                <p:oleObj name="Equation" r:id="rId10" imgW="4902120" imgH="1828800" progId="Equation.DSMT4">
                  <p:embed/>
                  <p:pic>
                    <p:nvPicPr>
                      <p:cNvPr id="0" name=""/>
                      <p:cNvPicPr/>
                      <p:nvPr/>
                    </p:nvPicPr>
                    <p:blipFill>
                      <a:blip r:embed="rId11"/>
                      <a:stretch>
                        <a:fillRect/>
                      </a:stretch>
                    </p:blipFill>
                    <p:spPr>
                      <a:xfrm>
                        <a:off x="257175" y="1771650"/>
                        <a:ext cx="7624763" cy="2841625"/>
                      </a:xfrm>
                      <a:prstGeom prst="rect">
                        <a:avLst/>
                      </a:prstGeom>
                    </p:spPr>
                  </p:pic>
                </p:oleObj>
              </mc:Fallback>
            </mc:AlternateContent>
          </a:graphicData>
        </a:graphic>
      </p:graphicFrame>
      <p:sp>
        <p:nvSpPr>
          <p:cNvPr id="21" name="文本框 20"/>
          <p:cNvSpPr txBox="1"/>
          <p:nvPr/>
        </p:nvSpPr>
        <p:spPr>
          <a:xfrm>
            <a:off x="7890260" y="1842475"/>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6.28</a:t>
            </a:r>
            <a:r>
              <a:rPr lang="zh-CN" altLang="en-US" dirty="0">
                <a:solidFill>
                  <a:sysClr val="windowText" lastClr="000000"/>
                </a:solidFill>
                <a:latin typeface="宋体" panose="02010600030101010101" pitchFamily="2" charset="-122"/>
              </a:rPr>
              <a:t>）</a:t>
            </a:r>
          </a:p>
        </p:txBody>
      </p:sp>
      <p:sp>
        <p:nvSpPr>
          <p:cNvPr id="22" name="文本框 21"/>
          <p:cNvSpPr txBox="1"/>
          <p:nvPr/>
        </p:nvSpPr>
        <p:spPr>
          <a:xfrm>
            <a:off x="7890260" y="2362056"/>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6.29</a:t>
            </a:r>
            <a:r>
              <a:rPr lang="zh-CN" altLang="en-US" dirty="0">
                <a:solidFill>
                  <a:sysClr val="windowText" lastClr="000000"/>
                </a:solidFill>
                <a:latin typeface="宋体" panose="02010600030101010101" pitchFamily="2" charset="-122"/>
              </a:rPr>
              <a:t>）</a:t>
            </a:r>
          </a:p>
        </p:txBody>
      </p:sp>
      <p:sp>
        <p:nvSpPr>
          <p:cNvPr id="23" name="文本框 22"/>
          <p:cNvSpPr txBox="1"/>
          <p:nvPr/>
        </p:nvSpPr>
        <p:spPr>
          <a:xfrm>
            <a:off x="7890260" y="2954259"/>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6.30</a:t>
            </a:r>
            <a:r>
              <a:rPr lang="zh-CN" altLang="en-US" dirty="0">
                <a:solidFill>
                  <a:sysClr val="windowText" lastClr="000000"/>
                </a:solidFill>
                <a:latin typeface="宋体" panose="02010600030101010101" pitchFamily="2" charset="-122"/>
              </a:rPr>
              <a:t>）</a:t>
            </a:r>
          </a:p>
        </p:txBody>
      </p:sp>
      <p:sp>
        <p:nvSpPr>
          <p:cNvPr id="24" name="文本框 23"/>
          <p:cNvSpPr txBox="1"/>
          <p:nvPr/>
        </p:nvSpPr>
        <p:spPr>
          <a:xfrm>
            <a:off x="7890260" y="3401032"/>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6.31</a:t>
            </a:r>
            <a:r>
              <a:rPr lang="zh-CN" altLang="en-US" dirty="0">
                <a:solidFill>
                  <a:sysClr val="windowText" lastClr="000000"/>
                </a:solidFill>
                <a:latin typeface="宋体" panose="02010600030101010101" pitchFamily="2" charset="-122"/>
              </a:rPr>
              <a:t>）</a:t>
            </a:r>
          </a:p>
        </p:txBody>
      </p:sp>
      <p:sp>
        <p:nvSpPr>
          <p:cNvPr id="25" name="文本框 24"/>
          <p:cNvSpPr txBox="1"/>
          <p:nvPr/>
        </p:nvSpPr>
        <p:spPr>
          <a:xfrm>
            <a:off x="7890260" y="3819578"/>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6.32</a:t>
            </a:r>
            <a:r>
              <a:rPr lang="zh-CN" altLang="en-US" dirty="0">
                <a:solidFill>
                  <a:sysClr val="windowText" lastClr="000000"/>
                </a:solidFill>
                <a:latin typeface="宋体" panose="02010600030101010101" pitchFamily="2" charset="-122"/>
              </a:rPr>
              <a:t>）</a:t>
            </a:r>
          </a:p>
        </p:txBody>
      </p:sp>
      <p:sp>
        <p:nvSpPr>
          <p:cNvPr id="26" name="文本框 25"/>
          <p:cNvSpPr txBox="1"/>
          <p:nvPr/>
        </p:nvSpPr>
        <p:spPr>
          <a:xfrm>
            <a:off x="7890260" y="4238124"/>
            <a:ext cx="1107996" cy="369332"/>
          </a:xfrm>
          <a:prstGeom prst="rect">
            <a:avLst/>
          </a:prstGeom>
          <a:noFill/>
        </p:spPr>
        <p:txBody>
          <a:bodyPr wrap="none" rtlCol="0">
            <a:spAutoFit/>
          </a:bodyPr>
          <a:lstStyle/>
          <a:p>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6.33</a:t>
            </a:r>
            <a:r>
              <a:rPr lang="zh-CN" altLang="en-US" dirty="0">
                <a:solidFill>
                  <a:sysClr val="windowText" lastClr="000000"/>
                </a:solidFill>
                <a:latin typeface="宋体" panose="02010600030101010101" pitchFamily="2" charset="-122"/>
              </a:rPr>
              <a:t>）</a:t>
            </a:r>
          </a:p>
        </p:txBody>
      </p:sp>
    </p:spTree>
    <p:extLst>
      <p:ext uri="{BB962C8B-B14F-4D97-AF65-F5344CB8AC3E}">
        <p14:creationId xmlns:p14="http://schemas.microsoft.com/office/powerpoint/2010/main" val="1488379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6.7</a:t>
            </a:r>
            <a:r>
              <a:rPr lang="en-US" altLang="zh-CN" sz="1764" b="1" dirty="0">
                <a:solidFill>
                  <a:srgbClr val="112F70"/>
                </a:solidFill>
                <a:latin typeface="微软雅黑" charset="0"/>
                <a:ea typeface="微软雅黑" charset="0"/>
                <a:sym typeface="+mn-ea"/>
              </a:rPr>
              <a:t>.1</a:t>
            </a:r>
            <a:r>
              <a:rPr lang="zh-CN" altLang="en-US" sz="1764" b="1" dirty="0">
                <a:solidFill>
                  <a:srgbClr val="112F70"/>
                </a:solidFill>
                <a:latin typeface="微软雅黑" charset="0"/>
                <a:ea typeface="微软雅黑" charset="0"/>
                <a:sym typeface="+mn-ea"/>
              </a:rPr>
              <a:t>给定条件与解法思路</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矩形 74"/>
          <p:cNvSpPr/>
          <p:nvPr/>
        </p:nvSpPr>
        <p:spPr>
          <a:xfrm>
            <a:off x="107504" y="702837"/>
            <a:ext cx="8813115" cy="46544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上述滤波公式的关系如图</a:t>
            </a:r>
            <a:r>
              <a:rPr lang="en-US" altLang="zh-CN" dirty="0">
                <a:solidFill>
                  <a:sysClr val="windowText" lastClr="000000"/>
                </a:solidFill>
                <a:latin typeface="Times New Roman" panose="02020603050405020304" pitchFamily="18" charset="0"/>
                <a:cs typeface="Times New Roman" panose="02020603050405020304" pitchFamily="18" charset="0"/>
              </a:rPr>
              <a:t>6.5</a:t>
            </a:r>
            <a:r>
              <a:rPr lang="zh-CN" altLang="en-US" sz="2400" dirty="0">
                <a:solidFill>
                  <a:sysClr val="windowText" lastClr="000000"/>
                </a:solidFill>
                <a:latin typeface="宋体" panose="02010600030101010101" pitchFamily="2" charset="-122"/>
              </a:rPr>
              <a:t>。</a:t>
            </a:r>
            <a:endParaRPr kumimoji="0" lang="en-US" altLang="zh-CN" sz="2400"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pic>
        <p:nvPicPr>
          <p:cNvPr id="2" name="图片 1"/>
          <p:cNvPicPr>
            <a:picLocks noChangeAspect="1"/>
          </p:cNvPicPr>
          <p:nvPr/>
        </p:nvPicPr>
        <p:blipFill>
          <a:blip r:embed="rId4"/>
          <a:stretch>
            <a:fillRect/>
          </a:stretch>
        </p:blipFill>
        <p:spPr>
          <a:xfrm>
            <a:off x="1943708" y="1318690"/>
            <a:ext cx="4392488" cy="2878572"/>
          </a:xfrm>
          <a:prstGeom prst="rect">
            <a:avLst/>
          </a:prstGeom>
        </p:spPr>
      </p:pic>
    </p:spTree>
    <p:extLst>
      <p:ext uri="{BB962C8B-B14F-4D97-AF65-F5344CB8AC3E}">
        <p14:creationId xmlns:p14="http://schemas.microsoft.com/office/powerpoint/2010/main" val="318279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6.7</a:t>
            </a:r>
            <a:r>
              <a:rPr lang="en-US" altLang="zh-CN" sz="1764" b="1" dirty="0">
                <a:solidFill>
                  <a:srgbClr val="112F70"/>
                </a:solidFill>
                <a:latin typeface="微软雅黑" charset="0"/>
                <a:ea typeface="微软雅黑" charset="0"/>
                <a:sym typeface="+mn-ea"/>
              </a:rPr>
              <a:t>.2</a:t>
            </a:r>
            <a:r>
              <a:rPr lang="zh-CN" altLang="en-US" sz="1764" b="1" dirty="0">
                <a:solidFill>
                  <a:srgbClr val="112F70"/>
                </a:solidFill>
                <a:latin typeface="微软雅黑" charset="0"/>
                <a:ea typeface="微软雅黑" charset="0"/>
                <a:sym typeface="+mn-ea"/>
              </a:rPr>
              <a:t>对线性定常系统的状态进行估计</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矩形 74"/>
          <p:cNvSpPr/>
          <p:nvPr/>
        </p:nvSpPr>
        <p:spPr>
          <a:xfrm>
            <a:off x="107504" y="543174"/>
            <a:ext cx="8813115" cy="1680140"/>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由</a:t>
            </a:r>
            <a:r>
              <a:rPr lang="en-US" altLang="zh-CN" dirty="0">
                <a:solidFill>
                  <a:sysClr val="windowText" lastClr="000000"/>
                </a:solidFill>
                <a:latin typeface="Times New Roman" panose="02020603050405020304" pitchFamily="18" charset="0"/>
                <a:cs typeface="Times New Roman" panose="02020603050405020304" pitchFamily="18" charset="0"/>
              </a:rPr>
              <a:t>6.6</a:t>
            </a:r>
            <a:r>
              <a:rPr lang="zh-CN" altLang="en-US" dirty="0">
                <a:solidFill>
                  <a:sysClr val="windowText" lastClr="000000"/>
                </a:solidFill>
                <a:latin typeface="宋体" panose="02010600030101010101" pitchFamily="2" charset="-122"/>
              </a:rPr>
              <a:t>节可知，根据滤波公式循环递推下去，可进行实时状态估计，但每一步都要计算</a:t>
            </a:r>
            <a:r>
              <a:rPr lang="en-US" altLang="zh-CN" b="1" i="1" dirty="0" err="1">
                <a:solidFill>
                  <a:sysClr val="windowText" lastClr="000000"/>
                </a:solidFill>
                <a:latin typeface="Times New Roman" panose="02020603050405020304" pitchFamily="18" charset="0"/>
                <a:cs typeface="Times New Roman" panose="02020603050405020304" pitchFamily="18" charset="0"/>
              </a:rPr>
              <a:t>K</a:t>
            </a:r>
            <a:r>
              <a:rPr lang="en-US" altLang="zh-CN" baseline="-25000" dirty="0" err="1">
                <a:solidFill>
                  <a:sysClr val="windowText" lastClr="000000"/>
                </a:solidFill>
                <a:latin typeface="宋体" panose="02010600030101010101" pitchFamily="2" charset="-122"/>
              </a:rPr>
              <a:t>k</a:t>
            </a:r>
            <a:r>
              <a:rPr lang="zh-CN" altLang="en-US" dirty="0">
                <a:solidFill>
                  <a:sysClr val="windowText" lastClr="000000"/>
                </a:solidFill>
                <a:latin typeface="宋体" panose="02010600030101010101" pitchFamily="2" charset="-122"/>
              </a:rPr>
              <a:t>值，计算较复杂。而对于可控可观测定常系统来说，误差方差阵</a:t>
            </a:r>
            <a:r>
              <a:rPr lang="en-US" altLang="zh-CN" b="1" i="1" dirty="0" err="1">
                <a:solidFill>
                  <a:sysClr val="windowText" lastClr="000000"/>
                </a:solidFill>
                <a:latin typeface="Times New Roman" panose="02020603050405020304" pitchFamily="18" charset="0"/>
                <a:cs typeface="Times New Roman" panose="02020603050405020304" pitchFamily="18" charset="0"/>
              </a:rPr>
              <a:t>P</a:t>
            </a:r>
            <a:r>
              <a:rPr lang="en-US" altLang="zh-CN" baseline="-25000" dirty="0" err="1">
                <a:solidFill>
                  <a:sysClr val="windowText" lastClr="000000"/>
                </a:solidFill>
                <a:latin typeface="宋体" panose="02010600030101010101" pitchFamily="2" charset="-122"/>
              </a:rPr>
              <a:t>k</a:t>
            </a:r>
            <a:r>
              <a:rPr lang="zh-CN" altLang="en-US" dirty="0">
                <a:solidFill>
                  <a:sysClr val="windowText" lastClr="000000"/>
                </a:solidFill>
                <a:latin typeface="宋体" panose="02010600030101010101" pitchFamily="2" charset="-122"/>
              </a:rPr>
              <a:t>存在稳态解，即从任意初始方差阵</a:t>
            </a:r>
            <a:r>
              <a:rPr lang="en-US" altLang="zh-CN" b="1" i="1" dirty="0">
                <a:solidFill>
                  <a:sysClr val="windowText" lastClr="000000"/>
                </a:solidFill>
                <a:latin typeface="Times New Roman" panose="02020603050405020304" pitchFamily="18" charset="0"/>
                <a:cs typeface="Times New Roman" panose="02020603050405020304" pitchFamily="18" charset="0"/>
              </a:rPr>
              <a:t>P</a:t>
            </a:r>
            <a:r>
              <a:rPr lang="en-US" altLang="zh-CN" baseline="-25000" dirty="0">
                <a:solidFill>
                  <a:sysClr val="windowText" lastClr="000000"/>
                </a:solidFill>
                <a:latin typeface="宋体" panose="02010600030101010101" pitchFamily="2" charset="-122"/>
              </a:rPr>
              <a:t>0</a:t>
            </a:r>
            <a:r>
              <a:rPr lang="zh-CN" altLang="en-US" dirty="0">
                <a:solidFill>
                  <a:sysClr val="windowText" lastClr="000000"/>
                </a:solidFill>
                <a:latin typeface="宋体" panose="02010600030101010101" pitchFamily="2" charset="-122"/>
              </a:rPr>
              <a:t>算起，当 </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时，        。由递推公式知，</a:t>
            </a:r>
            <a:r>
              <a:rPr lang="en-US" altLang="zh-CN" b="1" i="1" dirty="0" err="1">
                <a:solidFill>
                  <a:sysClr val="windowText" lastClr="000000"/>
                </a:solidFill>
                <a:latin typeface="Times New Roman" panose="02020603050405020304" pitchFamily="18" charset="0"/>
                <a:cs typeface="Times New Roman" panose="02020603050405020304" pitchFamily="18" charset="0"/>
              </a:rPr>
              <a:t>P</a:t>
            </a:r>
            <a:r>
              <a:rPr lang="en-US" altLang="zh-CN" baseline="-25000" dirty="0" err="1">
                <a:solidFill>
                  <a:sysClr val="windowText" lastClr="000000"/>
                </a:solidFill>
                <a:latin typeface="宋体" panose="02010600030101010101" pitchFamily="2" charset="-122"/>
              </a:rPr>
              <a:t>k</a:t>
            </a:r>
            <a:r>
              <a:rPr lang="zh-CN" altLang="en-US" dirty="0">
                <a:solidFill>
                  <a:sysClr val="windowText" lastClr="000000"/>
                </a:solidFill>
                <a:latin typeface="宋体" panose="02010600030101010101" pitchFamily="2" charset="-122"/>
              </a:rPr>
              <a:t>稳定后增益矩阵</a:t>
            </a:r>
            <a:r>
              <a:rPr lang="en-US" altLang="zh-CN" b="1" i="1" dirty="0" err="1">
                <a:solidFill>
                  <a:sysClr val="windowText" lastClr="000000"/>
                </a:solidFill>
                <a:latin typeface="Times New Roman" panose="02020603050405020304" pitchFamily="18" charset="0"/>
                <a:cs typeface="Times New Roman" panose="02020603050405020304" pitchFamily="18" charset="0"/>
              </a:rPr>
              <a:t>K</a:t>
            </a:r>
            <a:r>
              <a:rPr lang="en-US" altLang="zh-CN" baseline="-25000" dirty="0" err="1">
                <a:solidFill>
                  <a:sysClr val="windowText" lastClr="000000"/>
                </a:solidFill>
                <a:latin typeface="宋体" panose="02010600030101010101" pitchFamily="2" charset="-122"/>
              </a:rPr>
              <a:t>k</a:t>
            </a:r>
            <a:r>
              <a:rPr lang="zh-CN" altLang="en-US" dirty="0">
                <a:solidFill>
                  <a:sysClr val="windowText" lastClr="000000"/>
                </a:solidFill>
                <a:latin typeface="宋体" panose="02010600030101010101" pitchFamily="2" charset="-122"/>
              </a:rPr>
              <a:t>也就随之稳定了，即</a:t>
            </a:r>
            <a:r>
              <a:rPr lang="en-US" altLang="zh-CN" b="1" i="1" dirty="0">
                <a:solidFill>
                  <a:sysClr val="windowText" lastClr="000000"/>
                </a:solidFill>
                <a:latin typeface="Times New Roman" panose="02020603050405020304" pitchFamily="18" charset="0"/>
                <a:cs typeface="Times New Roman" panose="02020603050405020304" pitchFamily="18" charset="0"/>
              </a:rPr>
              <a:t>K</a:t>
            </a:r>
            <a:r>
              <a:rPr lang="zh-CN" altLang="en-US" baseline="-25000" dirty="0">
                <a:solidFill>
                  <a:sysClr val="windowText" lastClr="000000"/>
                </a:solidFill>
                <a:latin typeface="宋体" panose="02010600030101010101" pitchFamily="2" charset="-122"/>
              </a:rPr>
              <a:t>稳</a:t>
            </a:r>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常数，从而省去了每一步对</a:t>
            </a:r>
            <a:r>
              <a:rPr lang="en-US" altLang="zh-CN" b="1" i="1" dirty="0" err="1">
                <a:solidFill>
                  <a:sysClr val="windowText" lastClr="000000"/>
                </a:solidFill>
                <a:latin typeface="Times New Roman" panose="02020603050405020304" pitchFamily="18" charset="0"/>
                <a:cs typeface="Times New Roman" panose="02020603050405020304" pitchFamily="18" charset="0"/>
              </a:rPr>
              <a:t>K</a:t>
            </a:r>
            <a:r>
              <a:rPr lang="en-US" altLang="zh-CN" baseline="-25000" dirty="0" err="1">
                <a:solidFill>
                  <a:sysClr val="windowText" lastClr="000000"/>
                </a:solidFill>
                <a:latin typeface="宋体" panose="02010600030101010101" pitchFamily="2" charset="-122"/>
              </a:rPr>
              <a:t>k</a:t>
            </a:r>
            <a:r>
              <a:rPr lang="zh-CN" altLang="en-US" dirty="0">
                <a:solidFill>
                  <a:sysClr val="windowText" lastClr="000000"/>
                </a:solidFill>
                <a:latin typeface="宋体" panose="02010600030101010101" pitchFamily="2" charset="-122"/>
              </a:rPr>
              <a:t>的递推运算，使整个运算得到简化。因此得线性定常系统状态估计的递推公式为</a:t>
            </a:r>
            <a:endParaRPr lang="en-US" altLang="zh-CN" dirty="0">
              <a:solidFill>
                <a:sysClr val="windowText" lastClr="000000"/>
              </a:solidFill>
              <a:latin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val="3811274012"/>
              </p:ext>
            </p:extLst>
          </p:nvPr>
        </p:nvGraphicFramePr>
        <p:xfrm>
          <a:off x="5022285" y="1260181"/>
          <a:ext cx="1217612" cy="430213"/>
        </p:xfrm>
        <a:graphic>
          <a:graphicData uri="http://schemas.openxmlformats.org/presentationml/2006/ole">
            <mc:AlternateContent xmlns:mc="http://schemas.openxmlformats.org/markup-compatibility/2006">
              <mc:Choice xmlns:v="urn:schemas-microsoft-com:vml" Requires="v">
                <p:oleObj name="Equation" r:id="rId4" imgW="939600" imgH="330120" progId="Equation.DSMT4">
                  <p:embed/>
                </p:oleObj>
              </mc:Choice>
              <mc:Fallback>
                <p:oleObj name="Equation" r:id="rId4" imgW="939600" imgH="330120" progId="Equation.DSMT4">
                  <p:embed/>
                  <p:pic>
                    <p:nvPicPr>
                      <p:cNvPr id="0" name=""/>
                      <p:cNvPicPr/>
                      <p:nvPr/>
                    </p:nvPicPr>
                    <p:blipFill>
                      <a:blip r:embed="rId5"/>
                      <a:stretch>
                        <a:fillRect/>
                      </a:stretch>
                    </p:blipFill>
                    <p:spPr>
                      <a:xfrm>
                        <a:off x="5022285" y="1260181"/>
                        <a:ext cx="1217612" cy="43021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57995280"/>
              </p:ext>
            </p:extLst>
          </p:nvPr>
        </p:nvGraphicFramePr>
        <p:xfrm>
          <a:off x="3814762" y="1260181"/>
          <a:ext cx="962025" cy="338137"/>
        </p:xfrm>
        <a:graphic>
          <a:graphicData uri="http://schemas.openxmlformats.org/presentationml/2006/ole">
            <mc:AlternateContent xmlns:mc="http://schemas.openxmlformats.org/markup-compatibility/2006">
              <mc:Choice xmlns:v="urn:schemas-microsoft-com:vml" Requires="v">
                <p:oleObj name="Equation" r:id="rId6" imgW="647640" imgH="228600" progId="Equation.DSMT4">
                  <p:embed/>
                </p:oleObj>
              </mc:Choice>
              <mc:Fallback>
                <p:oleObj name="Equation" r:id="rId6" imgW="647640" imgH="228600" progId="Equation.DSMT4">
                  <p:embed/>
                  <p:pic>
                    <p:nvPicPr>
                      <p:cNvPr id="0" name=""/>
                      <p:cNvPicPr/>
                      <p:nvPr/>
                    </p:nvPicPr>
                    <p:blipFill>
                      <a:blip r:embed="rId7"/>
                      <a:stretch>
                        <a:fillRect/>
                      </a:stretch>
                    </p:blipFill>
                    <p:spPr>
                      <a:xfrm>
                        <a:off x="3814762" y="1260181"/>
                        <a:ext cx="962025" cy="338137"/>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685572249"/>
              </p:ext>
            </p:extLst>
          </p:nvPr>
        </p:nvGraphicFramePr>
        <p:xfrm>
          <a:off x="2949316" y="2571002"/>
          <a:ext cx="3087688" cy="517525"/>
        </p:xfrm>
        <a:graphic>
          <a:graphicData uri="http://schemas.openxmlformats.org/presentationml/2006/ole">
            <mc:AlternateContent xmlns:mc="http://schemas.openxmlformats.org/markup-compatibility/2006">
              <mc:Choice xmlns:v="urn:schemas-microsoft-com:vml" Requires="v">
                <p:oleObj name="Equation" r:id="rId8" imgW="1968480" imgH="330120" progId="Equation.DSMT4">
                  <p:embed/>
                </p:oleObj>
              </mc:Choice>
              <mc:Fallback>
                <p:oleObj name="Equation" r:id="rId8" imgW="1968480" imgH="330120" progId="Equation.DSMT4">
                  <p:embed/>
                  <p:pic>
                    <p:nvPicPr>
                      <p:cNvPr id="0" name=""/>
                      <p:cNvPicPr/>
                      <p:nvPr/>
                    </p:nvPicPr>
                    <p:blipFill>
                      <a:blip r:embed="rId9"/>
                      <a:stretch>
                        <a:fillRect/>
                      </a:stretch>
                    </p:blipFill>
                    <p:spPr>
                      <a:xfrm>
                        <a:off x="2949316" y="2571002"/>
                        <a:ext cx="3087688" cy="51752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301800246"/>
              </p:ext>
            </p:extLst>
          </p:nvPr>
        </p:nvGraphicFramePr>
        <p:xfrm>
          <a:off x="3534568" y="3585686"/>
          <a:ext cx="2074863" cy="411163"/>
        </p:xfrm>
        <a:graphic>
          <a:graphicData uri="http://schemas.openxmlformats.org/presentationml/2006/ole">
            <mc:AlternateContent xmlns:mc="http://schemas.openxmlformats.org/markup-compatibility/2006">
              <mc:Choice xmlns:v="urn:schemas-microsoft-com:vml" Requires="v">
                <p:oleObj name="Equation" r:id="rId10" imgW="1346040" imgH="266400" progId="Equation.DSMT4">
                  <p:embed/>
                </p:oleObj>
              </mc:Choice>
              <mc:Fallback>
                <p:oleObj name="Equation" r:id="rId10" imgW="1346040" imgH="266400" progId="Equation.DSMT4">
                  <p:embed/>
                  <p:pic>
                    <p:nvPicPr>
                      <p:cNvPr id="0" name=""/>
                      <p:cNvPicPr/>
                      <p:nvPr/>
                    </p:nvPicPr>
                    <p:blipFill>
                      <a:blip r:embed="rId11"/>
                      <a:stretch>
                        <a:fillRect/>
                      </a:stretch>
                    </p:blipFill>
                    <p:spPr>
                      <a:xfrm>
                        <a:off x="3534568" y="3585686"/>
                        <a:ext cx="2074863" cy="411163"/>
                      </a:xfrm>
                      <a:prstGeom prst="rect">
                        <a:avLst/>
                      </a:prstGeom>
                    </p:spPr>
                  </p:pic>
                </p:oleObj>
              </mc:Fallback>
            </mc:AlternateContent>
          </a:graphicData>
        </a:graphic>
      </p:graphicFrame>
      <p:sp>
        <p:nvSpPr>
          <p:cNvPr id="12" name="矩形 11"/>
          <p:cNvSpPr/>
          <p:nvPr/>
        </p:nvSpPr>
        <p:spPr>
          <a:xfrm>
            <a:off x="107503" y="3655174"/>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式中：</a:t>
            </a:r>
          </a:p>
        </p:txBody>
      </p:sp>
      <p:sp>
        <p:nvSpPr>
          <p:cNvPr id="13" name="矩形 12"/>
          <p:cNvSpPr/>
          <p:nvPr/>
        </p:nvSpPr>
        <p:spPr>
          <a:xfrm>
            <a:off x="126476" y="4162354"/>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所以</a:t>
            </a:r>
          </a:p>
        </p:txBody>
      </p:sp>
      <p:graphicFrame>
        <p:nvGraphicFramePr>
          <p:cNvPr id="6" name="对象 5"/>
          <p:cNvGraphicFramePr>
            <a:graphicFrameLocks noChangeAspect="1"/>
          </p:cNvGraphicFramePr>
          <p:nvPr>
            <p:extLst>
              <p:ext uri="{D42A27DB-BD31-4B8C-83A1-F6EECF244321}">
                <p14:modId xmlns:p14="http://schemas.microsoft.com/office/powerpoint/2010/main" val="4255214836"/>
              </p:ext>
            </p:extLst>
          </p:nvPr>
        </p:nvGraphicFramePr>
        <p:xfrm>
          <a:off x="107503" y="4494289"/>
          <a:ext cx="8261350" cy="511175"/>
        </p:xfrm>
        <a:graphic>
          <a:graphicData uri="http://schemas.openxmlformats.org/presentationml/2006/ole">
            <mc:AlternateContent xmlns:mc="http://schemas.openxmlformats.org/markup-compatibility/2006">
              <mc:Choice xmlns:v="urn:schemas-microsoft-com:vml" Requires="v">
                <p:oleObj name="Equation" r:id="rId12" imgW="6984720" imgH="431640" progId="Equation.DSMT4">
                  <p:embed/>
                </p:oleObj>
              </mc:Choice>
              <mc:Fallback>
                <p:oleObj name="Equation" r:id="rId12" imgW="6984720" imgH="431640" progId="Equation.DSMT4">
                  <p:embed/>
                  <p:pic>
                    <p:nvPicPr>
                      <p:cNvPr id="0" name=""/>
                      <p:cNvPicPr/>
                      <p:nvPr/>
                    </p:nvPicPr>
                    <p:blipFill>
                      <a:blip r:embed="rId13"/>
                      <a:stretch>
                        <a:fillRect/>
                      </a:stretch>
                    </p:blipFill>
                    <p:spPr>
                      <a:xfrm>
                        <a:off x="107503" y="4494289"/>
                        <a:ext cx="8261350" cy="511175"/>
                      </a:xfrm>
                      <a:prstGeom prst="rect">
                        <a:avLst/>
                      </a:prstGeom>
                    </p:spPr>
                  </p:pic>
                </p:oleObj>
              </mc:Fallback>
            </mc:AlternateContent>
          </a:graphicData>
        </a:graphic>
      </p:graphicFrame>
      <p:sp>
        <p:nvSpPr>
          <p:cNvPr id="15" name="文本框 14"/>
          <p:cNvSpPr txBox="1"/>
          <p:nvPr/>
        </p:nvSpPr>
        <p:spPr>
          <a:xfrm>
            <a:off x="8172400" y="4550393"/>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6.34</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2423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6.2</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915816" y="2159444"/>
            <a:ext cx="4755148" cy="684803"/>
          </a:xfrm>
          <a:prstGeom prst="rect">
            <a:avLst/>
          </a:prstGeom>
          <a:noFill/>
        </p:spPr>
        <p:txBody>
          <a:bodyPr wrap="none" lIns="68580" tIns="34290" rIns="68580" bIns="34290" rtlCol="0">
            <a:spAutoFit/>
          </a:bodyPr>
          <a:lstStyle/>
          <a:p>
            <a:r>
              <a:rPr lang="zh-CN" altLang="en-US" sz="4000" b="1" dirty="0">
                <a:solidFill>
                  <a:srgbClr val="112F70"/>
                </a:solidFill>
                <a:latin typeface="微软雅黑" panose="020B0503020204020204" pitchFamily="34" charset="-122"/>
                <a:ea typeface="微软雅黑" panose="020B0503020204020204" pitchFamily="34" charset="-122"/>
              </a:rPr>
              <a:t>随机变量和随机过程</a:t>
            </a:r>
          </a:p>
        </p:txBody>
      </p:sp>
    </p:spTree>
    <p:extLst>
      <p:ext uri="{BB962C8B-B14F-4D97-AF65-F5344CB8AC3E}">
        <p14:creationId xmlns:p14="http://schemas.microsoft.com/office/powerpoint/2010/main" val="996064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6.7</a:t>
            </a:r>
            <a:r>
              <a:rPr lang="en-US" altLang="zh-CN" sz="1764" b="1" dirty="0">
                <a:solidFill>
                  <a:srgbClr val="112F70"/>
                </a:solidFill>
                <a:latin typeface="微软雅黑" charset="0"/>
                <a:ea typeface="微软雅黑" charset="0"/>
                <a:sym typeface="+mn-ea"/>
              </a:rPr>
              <a:t>.2</a:t>
            </a:r>
            <a:r>
              <a:rPr lang="zh-CN" altLang="en-US" sz="1764" b="1" dirty="0">
                <a:solidFill>
                  <a:srgbClr val="112F70"/>
                </a:solidFill>
                <a:latin typeface="微软雅黑" charset="0"/>
                <a:ea typeface="微软雅黑" charset="0"/>
                <a:sym typeface="+mn-ea"/>
              </a:rPr>
              <a:t>对线性定常系统的状态进行估计</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矩形 74"/>
          <p:cNvSpPr/>
          <p:nvPr/>
        </p:nvSpPr>
        <p:spPr>
          <a:xfrm>
            <a:off x="107504" y="543174"/>
            <a:ext cx="8813115" cy="4320863"/>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式中，</a:t>
            </a:r>
            <a:r>
              <a:rPr lang="en-US" altLang="zh-CN" b="1" i="1" dirty="0">
                <a:solidFill>
                  <a:sysClr val="windowText" lastClr="000000"/>
                </a:solidFill>
                <a:latin typeface="Times New Roman" panose="02020603050405020304" pitchFamily="18" charset="0"/>
                <a:cs typeface="Times New Roman" panose="02020603050405020304" pitchFamily="18" charset="0"/>
              </a:rPr>
              <a:t>K</a:t>
            </a:r>
            <a:r>
              <a:rPr lang="zh-CN" altLang="en-US" baseline="-25000" dirty="0">
                <a:solidFill>
                  <a:sysClr val="windowText" lastClr="000000"/>
                </a:solidFill>
                <a:latin typeface="宋体" panose="02010600030101010101" pitchFamily="2" charset="-122"/>
              </a:rPr>
              <a:t>稳</a:t>
            </a:r>
            <a:r>
              <a:rPr lang="zh-CN" altLang="en-US" dirty="0">
                <a:solidFill>
                  <a:sysClr val="windowText" lastClr="000000"/>
                </a:solidFill>
                <a:latin typeface="宋体" panose="02010600030101010101" pitchFamily="2" charset="-122"/>
              </a:rPr>
              <a:t>对任意初态</a:t>
            </a:r>
            <a:r>
              <a:rPr lang="en-US" altLang="zh-CN" b="1" i="1" dirty="0">
                <a:solidFill>
                  <a:sysClr val="windowText" lastClr="000000"/>
                </a:solidFill>
                <a:latin typeface="Times New Roman" panose="02020603050405020304" pitchFamily="18" charset="0"/>
                <a:cs typeface="Times New Roman" panose="02020603050405020304" pitchFamily="18" charset="0"/>
              </a:rPr>
              <a:t>P</a:t>
            </a:r>
            <a:r>
              <a:rPr lang="en-US" altLang="zh-CN" baseline="-25000" dirty="0">
                <a:solidFill>
                  <a:sysClr val="windowText" lastClr="000000"/>
                </a:solidFill>
                <a:latin typeface="宋体" panose="02010600030101010101" pitchFamily="2" charset="-122"/>
              </a:rPr>
              <a:t>0</a:t>
            </a:r>
            <a:r>
              <a:rPr lang="zh-CN" altLang="en-US" dirty="0">
                <a:solidFill>
                  <a:sysClr val="windowText" lastClr="000000"/>
                </a:solidFill>
                <a:latin typeface="宋体" panose="02010600030101010101" pitchFamily="2" charset="-122"/>
              </a:rPr>
              <a:t>均适用，因此由某种初态得到的</a:t>
            </a:r>
            <a:r>
              <a:rPr lang="en-US" altLang="zh-CN" b="1" i="1" dirty="0">
                <a:solidFill>
                  <a:sysClr val="windowText" lastClr="000000"/>
                </a:solidFill>
                <a:latin typeface="Times New Roman" panose="02020603050405020304" pitchFamily="18" charset="0"/>
                <a:cs typeface="Times New Roman" panose="02020603050405020304" pitchFamily="18" charset="0"/>
              </a:rPr>
              <a:t>K</a:t>
            </a:r>
            <a:r>
              <a:rPr lang="zh-CN" altLang="en-US" baseline="-25000" dirty="0">
                <a:solidFill>
                  <a:sysClr val="windowText" lastClr="000000"/>
                </a:solidFill>
                <a:latin typeface="宋体" panose="02010600030101010101" pitchFamily="2" charset="-122"/>
              </a:rPr>
              <a:t>稳</a:t>
            </a:r>
            <a:r>
              <a:rPr lang="zh-CN" altLang="en-US" dirty="0">
                <a:solidFill>
                  <a:sysClr val="windowText" lastClr="000000"/>
                </a:solidFill>
                <a:latin typeface="宋体" panose="02010600030101010101" pitchFamily="2" charset="-122"/>
              </a:rPr>
              <a:t>完全可以用在不同初态   的运算，所以</a:t>
            </a:r>
            <a:r>
              <a:rPr lang="en-US" altLang="zh-CN" b="1" i="1" dirty="0">
                <a:solidFill>
                  <a:sysClr val="windowText" lastClr="000000"/>
                </a:solidFill>
                <a:latin typeface="Times New Roman" panose="02020603050405020304" pitchFamily="18" charset="0"/>
                <a:cs typeface="Times New Roman" panose="02020603050405020304" pitchFamily="18" charset="0"/>
              </a:rPr>
              <a:t>K</a:t>
            </a:r>
            <a:r>
              <a:rPr lang="zh-CN" altLang="en-US" baseline="-25000" dirty="0">
                <a:solidFill>
                  <a:sysClr val="windowText" lastClr="000000"/>
                </a:solidFill>
                <a:latin typeface="宋体" panose="02010600030101010101" pitchFamily="2" charset="-122"/>
              </a:rPr>
              <a:t>稳</a:t>
            </a:r>
            <a:r>
              <a:rPr lang="zh-CN" altLang="en-US" dirty="0">
                <a:solidFill>
                  <a:sysClr val="windowText" lastClr="000000"/>
                </a:solidFill>
                <a:latin typeface="宋体" panose="02010600030101010101" pitchFamily="2" charset="-122"/>
              </a:rPr>
              <a:t>可以离线事先算好。</a:t>
            </a:r>
          </a:p>
          <a:p>
            <a:pPr lvl="0">
              <a:lnSpc>
                <a:spcPct val="110000"/>
              </a:lnSpc>
            </a:pPr>
            <a:r>
              <a:rPr lang="en-US" altLang="zh-CN" dirty="0">
                <a:solidFill>
                  <a:sysClr val="windowText" lastClr="000000"/>
                </a:solidFill>
                <a:latin typeface="宋体" panose="02010600030101010101" pitchFamily="2" charset="-122"/>
              </a:rPr>
              <a:t>    </a:t>
            </a:r>
            <a:r>
              <a:rPr lang="en-US" altLang="zh-CN" b="1" i="1" dirty="0">
                <a:solidFill>
                  <a:sysClr val="windowText" lastClr="000000"/>
                </a:solidFill>
                <a:latin typeface="Times New Roman" panose="02020603050405020304" pitchFamily="18" charset="0"/>
                <a:cs typeface="Times New Roman" panose="02020603050405020304" pitchFamily="18" charset="0"/>
              </a:rPr>
              <a:t>K</a:t>
            </a:r>
            <a:r>
              <a:rPr lang="zh-CN" altLang="en-US" baseline="-25000" dirty="0">
                <a:solidFill>
                  <a:sysClr val="windowText" lastClr="000000"/>
                </a:solidFill>
                <a:latin typeface="宋体" panose="02010600030101010101" pitchFamily="2" charset="-122"/>
              </a:rPr>
              <a:t>稳</a:t>
            </a:r>
            <a:r>
              <a:rPr lang="zh-CN" altLang="en-US" dirty="0">
                <a:solidFill>
                  <a:sysClr val="windowText" lastClr="000000"/>
                </a:solidFill>
                <a:latin typeface="宋体" panose="02010600030101010101" pitchFamily="2" charset="-122"/>
              </a:rPr>
              <a:t>的计算仍按滤波公式递推进行。为了能很快使滤波达到稳态，即得到</a:t>
            </a:r>
            <a:r>
              <a:rPr lang="en-US" altLang="zh-CN" b="1" i="1" dirty="0">
                <a:solidFill>
                  <a:sysClr val="windowText" lastClr="000000"/>
                </a:solidFill>
                <a:latin typeface="Times New Roman" panose="02020603050405020304" pitchFamily="18" charset="0"/>
                <a:cs typeface="Times New Roman" panose="02020603050405020304" pitchFamily="18" charset="0"/>
              </a:rPr>
              <a:t>K</a:t>
            </a:r>
            <a:r>
              <a:rPr lang="zh-CN" altLang="en-US" baseline="-25000" dirty="0">
                <a:solidFill>
                  <a:sysClr val="windowText" lastClr="000000"/>
                </a:solidFill>
                <a:latin typeface="宋体" panose="02010600030101010101" pitchFamily="2" charset="-122"/>
              </a:rPr>
              <a:t>稳</a:t>
            </a:r>
            <a:r>
              <a:rPr lang="zh-CN" altLang="en-US" dirty="0">
                <a:solidFill>
                  <a:sysClr val="windowText" lastClr="000000"/>
                </a:solidFill>
                <a:latin typeface="宋体" panose="02010600030101010101" pitchFamily="2" charset="-122"/>
              </a:rPr>
              <a:t>，最好使初始状态均值</a:t>
            </a:r>
            <a:r>
              <a:rPr lang="en-US" altLang="zh-CN" i="1" dirty="0">
                <a:solidFill>
                  <a:sysClr val="windowText" lastClr="000000"/>
                </a:solidFill>
                <a:latin typeface="Times New Roman" panose="02020603050405020304" pitchFamily="18" charset="0"/>
                <a:cs typeface="Times New Roman" panose="02020603050405020304" pitchFamily="18" charset="0"/>
              </a:rPr>
              <a:t>E</a:t>
            </a:r>
            <a:r>
              <a:rPr lang="en-US" altLang="zh-CN" dirty="0">
                <a:solidFill>
                  <a:sysClr val="windowText" lastClr="000000"/>
                </a:solidFill>
                <a:latin typeface="Times New Roman" panose="02020603050405020304" pitchFamily="18" charset="0"/>
                <a:cs typeface="Times New Roman" panose="02020603050405020304" pitchFamily="18" charset="0"/>
              </a:rPr>
              <a:t>[</a:t>
            </a:r>
            <a:r>
              <a:rPr lang="en-US" altLang="zh-CN" b="1" i="1" dirty="0">
                <a:solidFill>
                  <a:sysClr val="windowText" lastClr="000000"/>
                </a:solidFill>
                <a:latin typeface="Times New Roman" panose="02020603050405020304" pitchFamily="18" charset="0"/>
                <a:cs typeface="Times New Roman" panose="02020603050405020304" pitchFamily="18" charset="0"/>
              </a:rPr>
              <a:t>x</a:t>
            </a:r>
            <a:r>
              <a:rPr lang="en-US" altLang="zh-CN" baseline="-25000" dirty="0">
                <a:solidFill>
                  <a:sysClr val="windowText" lastClr="000000"/>
                </a:solidFill>
                <a:latin typeface="Times New Roman" panose="02020603050405020304" pitchFamily="18" charset="0"/>
                <a:cs typeface="Times New Roman" panose="02020603050405020304" pitchFamily="18" charset="0"/>
              </a:rPr>
              <a:t>0</a:t>
            </a:r>
            <a:r>
              <a:rPr lang="en-US" altLang="zh-CN" dirty="0">
                <a:solidFill>
                  <a:sysClr val="windowText" lastClr="000000"/>
                </a:solidFill>
                <a:latin typeface="Times New Roman" panose="02020603050405020304" pitchFamily="18" charset="0"/>
                <a:cs typeface="Times New Roman" panose="02020603050405020304" pitchFamily="18" charset="0"/>
              </a:rPr>
              <a:t>]=4</a:t>
            </a:r>
            <a:r>
              <a:rPr lang="en-US" altLang="zh-CN" baseline="-25000" dirty="0">
                <a:solidFill>
                  <a:sysClr val="windowText" lastClr="000000"/>
                </a:solidFill>
                <a:latin typeface="Times New Roman" panose="02020603050405020304" pitchFamily="18" charset="0"/>
                <a:cs typeface="Times New Roman" panose="02020603050405020304" pitchFamily="18" charset="0"/>
              </a:rPr>
              <a:t>0</a:t>
            </a:r>
            <a:r>
              <a:rPr lang="zh-CN" altLang="en-US" dirty="0">
                <a:solidFill>
                  <a:sysClr val="windowText" lastClr="000000"/>
                </a:solidFill>
                <a:latin typeface="宋体" panose="02010600030101010101" pitchFamily="2" charset="-122"/>
              </a:rPr>
              <a:t>选择准些，因此方差                       能更小些，这样递推几步便可求出</a:t>
            </a:r>
            <a:r>
              <a:rPr lang="en-US" altLang="zh-CN" b="1" i="1" dirty="0">
                <a:solidFill>
                  <a:sysClr val="windowText" lastClr="000000"/>
                </a:solidFill>
                <a:latin typeface="Times New Roman" panose="02020603050405020304" pitchFamily="18" charset="0"/>
                <a:cs typeface="Times New Roman" panose="02020603050405020304" pitchFamily="18" charset="0"/>
              </a:rPr>
              <a:t>K</a:t>
            </a:r>
            <a:r>
              <a:rPr lang="zh-CN" altLang="en-US" baseline="-25000" dirty="0">
                <a:solidFill>
                  <a:sysClr val="windowText" lastClr="000000"/>
                </a:solidFill>
                <a:latin typeface="宋体" panose="02010600030101010101" pitchFamily="2" charset="-122"/>
              </a:rPr>
              <a:t>稳</a:t>
            </a:r>
            <a:r>
              <a:rPr lang="zh-CN" altLang="en-US" dirty="0">
                <a:solidFill>
                  <a:sysClr val="windowText" lastClr="000000"/>
                </a:solidFill>
                <a:latin typeface="宋体" panose="02010600030101010101" pitchFamily="2" charset="-122"/>
              </a:rPr>
              <a:t>。</a:t>
            </a:r>
            <a:endParaRPr lang="en-US" altLang="zh-CN" baseline="-25000" dirty="0">
              <a:solidFill>
                <a:sysClr val="windowText" lastClr="000000"/>
              </a:solidFill>
              <a:latin typeface="宋体" panose="02010600030101010101" pitchFamily="2" charset="-122"/>
            </a:endParaRPr>
          </a:p>
          <a:p>
            <a:pPr lvl="0">
              <a:lnSpc>
                <a:spcPct val="110000"/>
              </a:lnSpc>
            </a:pPr>
            <a:r>
              <a:rPr lang="zh-CN" altLang="en-US" dirty="0">
                <a:solidFill>
                  <a:sysClr val="windowText" lastClr="000000"/>
                </a:solidFill>
                <a:latin typeface="宋体" panose="02010600030101010101" pitchFamily="2" charset="-122"/>
              </a:rPr>
              <a:t>    由式</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6.34</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zh-CN" altLang="en-US" dirty="0">
                <a:solidFill>
                  <a:sysClr val="windowText" lastClr="000000"/>
                </a:solidFill>
                <a:latin typeface="宋体" panose="02010600030101010101" pitchFamily="2" charset="-122"/>
              </a:rPr>
              <a:t>可以看出，线性定常系统状态估计的实质是用滤波达到稳态时的情况代替全程的状态估计，因此按式</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6.34</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zh-CN" altLang="en-US" dirty="0">
                <a:solidFill>
                  <a:sysClr val="windowText" lastClr="000000"/>
                </a:solidFill>
                <a:latin typeface="宋体" panose="02010600030101010101" pitchFamily="2" charset="-122"/>
              </a:rPr>
              <a:t>进行估计，只是前面若干步有误差，随着递推次数的增多，估计就变得越来越精确。</a:t>
            </a:r>
          </a:p>
          <a:p>
            <a:pPr lvl="0">
              <a:lnSpc>
                <a:spcPct val="110000"/>
              </a:lnSpc>
            </a:pPr>
            <a:r>
              <a:rPr lang="zh-CN" altLang="en-US" dirty="0">
                <a:solidFill>
                  <a:sysClr val="windowText" lastClr="000000"/>
                </a:solidFill>
                <a:latin typeface="宋体" panose="02010600030101010101" pitchFamily="2" charset="-122"/>
              </a:rPr>
              <a:t>    综上所述，估计步骤为：</a:t>
            </a:r>
          </a:p>
          <a:p>
            <a:pPr>
              <a:lnSpc>
                <a:spcPct val="110000"/>
              </a:lnSpc>
            </a:pPr>
            <a:r>
              <a:rPr lang="zh-CN" altLang="en-US" dirty="0">
                <a:solidFill>
                  <a:sysClr val="windowText" lastClr="000000"/>
                </a:solidFill>
                <a:latin typeface="宋体" panose="02010600030101010101" pitchFamily="2" charset="-122"/>
              </a:rPr>
              <a:t>   （</a:t>
            </a:r>
            <a:r>
              <a:rPr lang="en-US" altLang="zh-CN" dirty="0">
                <a:solidFill>
                  <a:sysClr val="windowText" lastClr="000000"/>
                </a:solidFill>
                <a:latin typeface="宋体" panose="02010600030101010101" pitchFamily="2" charset="-122"/>
              </a:rPr>
              <a:t>1</a:t>
            </a:r>
            <a:r>
              <a:rPr lang="zh-CN" altLang="en-US" dirty="0">
                <a:solidFill>
                  <a:sysClr val="windowText" lastClr="000000"/>
                </a:solidFill>
                <a:latin typeface="宋体" panose="02010600030101010101" pitchFamily="2" charset="-122"/>
              </a:rPr>
              <a:t>）将线性定常连续系统的状态方程离散化，并适当选择采样周期</a:t>
            </a:r>
            <a:r>
              <a:rPr lang="en-US" altLang="zh-CN" dirty="0">
                <a:solidFill>
                  <a:sysClr val="windowText" lastClr="000000"/>
                </a:solidFill>
                <a:latin typeface="宋体" panose="02010600030101010101" pitchFamily="2" charset="-122"/>
              </a:rPr>
              <a:t>T=</a:t>
            </a:r>
            <a:r>
              <a:rPr lang="zh-CN" altLang="en-US" dirty="0">
                <a:solidFill>
                  <a:sysClr val="windowText" lastClr="000000"/>
                </a:solidFill>
                <a:latin typeface="宋体" panose="02010600030101010101" pitchFamily="2" charset="-122"/>
              </a:rPr>
              <a:t>常数，使离散化系统可控可观测；</a:t>
            </a:r>
          </a:p>
          <a:p>
            <a:pPr>
              <a:lnSpc>
                <a:spcPct val="110000"/>
              </a:lnSpc>
            </a:pPr>
            <a:r>
              <a:rPr lang="zh-CN" altLang="en-US" dirty="0">
                <a:solidFill>
                  <a:sysClr val="windowText" lastClr="000000"/>
                </a:solidFill>
                <a:latin typeface="宋体" panose="02010600030101010101" pitchFamily="2" charset="-122"/>
              </a:rPr>
              <a:t>   （</a:t>
            </a:r>
            <a:r>
              <a:rPr lang="en-US" altLang="zh-CN" dirty="0">
                <a:solidFill>
                  <a:sysClr val="windowText" lastClr="000000"/>
                </a:solidFill>
                <a:latin typeface="宋体" panose="02010600030101010101" pitchFamily="2" charset="-122"/>
              </a:rPr>
              <a:t>2</a:t>
            </a:r>
            <a:r>
              <a:rPr lang="zh-CN" altLang="en-US" dirty="0">
                <a:solidFill>
                  <a:sysClr val="windowText" lastClr="000000"/>
                </a:solidFill>
                <a:latin typeface="宋体" panose="02010600030101010101" pitchFamily="2" charset="-122"/>
              </a:rPr>
              <a:t>）取初始状态均值</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应尽量准，由初始误差方差阵开始，根据预报误差方程、增益方程、滤波误差方差方程进行有限次量测递推，便可得出增益矩阵</a:t>
            </a:r>
            <a:r>
              <a:rPr lang="en-US" altLang="zh-CN" b="1" i="1" dirty="0">
                <a:solidFill>
                  <a:sysClr val="windowText" lastClr="000000"/>
                </a:solidFill>
                <a:latin typeface="Times New Roman" panose="02020603050405020304" pitchFamily="18" charset="0"/>
                <a:cs typeface="Times New Roman" panose="02020603050405020304" pitchFamily="18" charset="0"/>
              </a:rPr>
              <a:t>K</a:t>
            </a:r>
            <a:r>
              <a:rPr lang="en-US" altLang="zh-CN" i="1" baseline="-25000" dirty="0">
                <a:solidFill>
                  <a:sysClr val="windowText" lastClr="000000"/>
                </a:solidFill>
                <a:latin typeface="Times New Roman" panose="02020603050405020304" pitchFamily="18" charset="0"/>
                <a:cs typeface="Times New Roman" panose="02020603050405020304" pitchFamily="18" charset="0"/>
              </a:rPr>
              <a:t>k</a:t>
            </a:r>
            <a:r>
              <a:rPr lang="en-US" altLang="zh-CN" baseline="-25000"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的稳定值</a:t>
            </a:r>
            <a:r>
              <a:rPr lang="en-US" altLang="zh-CN" b="1" i="1" dirty="0">
                <a:solidFill>
                  <a:sysClr val="windowText" lastClr="000000"/>
                </a:solidFill>
                <a:latin typeface="Times New Roman" panose="02020603050405020304" pitchFamily="18" charset="0"/>
                <a:cs typeface="Times New Roman" panose="02020603050405020304" pitchFamily="18" charset="0"/>
              </a:rPr>
              <a:t>K</a:t>
            </a:r>
            <a:r>
              <a:rPr lang="zh-CN" altLang="en-US" baseline="-25000" dirty="0">
                <a:solidFill>
                  <a:sysClr val="windowText" lastClr="000000"/>
                </a:solidFill>
                <a:latin typeface="宋体" panose="02010600030101010101" pitchFamily="2" charset="-122"/>
              </a:rPr>
              <a:t>稳</a:t>
            </a:r>
            <a:r>
              <a:rPr lang="zh-CN" altLang="en-US" dirty="0">
                <a:solidFill>
                  <a:sysClr val="windowText" lastClr="000000"/>
                </a:solidFill>
                <a:latin typeface="宋体" panose="02010600030101010101" pitchFamily="2" charset="-122"/>
              </a:rPr>
              <a:t>；</a:t>
            </a:r>
            <a:endParaRPr lang="en-US" altLang="zh-CN" dirty="0">
              <a:solidFill>
                <a:sysClr val="windowText" lastClr="000000"/>
              </a:solidFill>
              <a:latin typeface="宋体" panose="02010600030101010101" pitchFamily="2" charset="-122"/>
            </a:endParaRPr>
          </a:p>
          <a:p>
            <a:pPr lvl="0">
              <a:lnSpc>
                <a:spcPct val="110000"/>
              </a:lnSpc>
            </a:pPr>
            <a:endParaRPr lang="en-US" altLang="zh-CN" dirty="0">
              <a:solidFill>
                <a:sysClr val="windowText" lastClr="000000"/>
              </a:solidFill>
              <a:latin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3804797374"/>
              </p:ext>
            </p:extLst>
          </p:nvPr>
        </p:nvGraphicFramePr>
        <p:xfrm>
          <a:off x="4716016" y="1491630"/>
          <a:ext cx="2519362" cy="541338"/>
        </p:xfrm>
        <a:graphic>
          <a:graphicData uri="http://schemas.openxmlformats.org/presentationml/2006/ole">
            <mc:AlternateContent xmlns:mc="http://schemas.openxmlformats.org/markup-compatibility/2006">
              <mc:Choice xmlns:v="urn:schemas-microsoft-com:vml" Requires="v">
                <p:oleObj name="Equation" r:id="rId4" imgW="2311200" imgH="495000" progId="Equation.DSMT4">
                  <p:embed/>
                </p:oleObj>
              </mc:Choice>
              <mc:Fallback>
                <p:oleObj name="Equation" r:id="rId4" imgW="2311200" imgH="495000" progId="Equation.DSMT4">
                  <p:embed/>
                  <p:pic>
                    <p:nvPicPr>
                      <p:cNvPr id="0" name=""/>
                      <p:cNvPicPr/>
                      <p:nvPr/>
                    </p:nvPicPr>
                    <p:blipFill>
                      <a:blip r:embed="rId5"/>
                      <a:stretch>
                        <a:fillRect/>
                      </a:stretch>
                    </p:blipFill>
                    <p:spPr>
                      <a:xfrm>
                        <a:off x="4716016" y="1491630"/>
                        <a:ext cx="2519362" cy="541338"/>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0EE67D11-814B-B793-5E3A-66D16B5C1984}"/>
              </a:ext>
            </a:extLst>
          </p:cNvPr>
          <p:cNvGraphicFramePr>
            <a:graphicFrameLocks noChangeAspect="1"/>
          </p:cNvGraphicFramePr>
          <p:nvPr>
            <p:extLst>
              <p:ext uri="{D42A27DB-BD31-4B8C-83A1-F6EECF244321}">
                <p14:modId xmlns:p14="http://schemas.microsoft.com/office/powerpoint/2010/main" val="1830757406"/>
              </p:ext>
            </p:extLst>
          </p:nvPr>
        </p:nvGraphicFramePr>
        <p:xfrm>
          <a:off x="2699792" y="3867894"/>
          <a:ext cx="312737" cy="376237"/>
        </p:xfrm>
        <a:graphic>
          <a:graphicData uri="http://schemas.openxmlformats.org/presentationml/2006/ole">
            <mc:AlternateContent xmlns:mc="http://schemas.openxmlformats.org/markup-compatibility/2006">
              <mc:Choice xmlns:v="urn:schemas-microsoft-com:vml" Requires="v">
                <p:oleObj name="Equation" r:id="rId6" imgW="312503" imgH="376574" progId="Equation.DSMT4">
                  <p:embed/>
                </p:oleObj>
              </mc:Choice>
              <mc:Fallback>
                <p:oleObj name="Equation" r:id="rId6" imgW="312503" imgH="376574" progId="Equation.DSMT4">
                  <p:embed/>
                  <p:pic>
                    <p:nvPicPr>
                      <p:cNvPr id="0" name=""/>
                      <p:cNvPicPr/>
                      <p:nvPr/>
                    </p:nvPicPr>
                    <p:blipFill>
                      <a:blip r:embed="rId7"/>
                      <a:stretch>
                        <a:fillRect/>
                      </a:stretch>
                    </p:blipFill>
                    <p:spPr>
                      <a:xfrm>
                        <a:off x="2699792" y="3867894"/>
                        <a:ext cx="312737" cy="376237"/>
                      </a:xfrm>
                      <a:prstGeom prst="rect">
                        <a:avLst/>
                      </a:prstGeom>
                    </p:spPr>
                  </p:pic>
                </p:oleObj>
              </mc:Fallback>
            </mc:AlternateContent>
          </a:graphicData>
        </a:graphic>
      </p:graphicFrame>
    </p:spTree>
    <p:extLst>
      <p:ext uri="{BB962C8B-B14F-4D97-AF65-F5344CB8AC3E}">
        <p14:creationId xmlns:p14="http://schemas.microsoft.com/office/powerpoint/2010/main" val="3835894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6.7</a:t>
            </a:r>
            <a:r>
              <a:rPr lang="en-US" altLang="zh-CN" sz="1764" b="1" dirty="0">
                <a:solidFill>
                  <a:srgbClr val="112F70"/>
                </a:solidFill>
                <a:latin typeface="微软雅黑" charset="0"/>
                <a:ea typeface="微软雅黑" charset="0"/>
                <a:sym typeface="+mn-ea"/>
              </a:rPr>
              <a:t>.2</a:t>
            </a:r>
            <a:r>
              <a:rPr lang="zh-CN" altLang="en-US" sz="1764" b="1" dirty="0">
                <a:solidFill>
                  <a:srgbClr val="112F70"/>
                </a:solidFill>
                <a:latin typeface="微软雅黑" charset="0"/>
                <a:ea typeface="微软雅黑" charset="0"/>
                <a:sym typeface="+mn-ea"/>
              </a:rPr>
              <a:t>对线性定常系统的状态进行估计</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矩形 74"/>
          <p:cNvSpPr/>
          <p:nvPr/>
        </p:nvSpPr>
        <p:spPr>
          <a:xfrm>
            <a:off x="330885" y="915566"/>
            <a:ext cx="8813115" cy="1895647"/>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3</a:t>
            </a:r>
            <a:r>
              <a:rPr lang="zh-CN" altLang="en-US" dirty="0">
                <a:solidFill>
                  <a:sysClr val="windowText" lastClr="000000"/>
                </a:solidFill>
                <a:latin typeface="宋体" panose="02010600030101010101" pitchFamily="2" charset="-122"/>
              </a:rPr>
              <a:t>）按式</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6.34</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zh-CN" altLang="en-US" dirty="0">
                <a:solidFill>
                  <a:sysClr val="windowText" lastClr="000000"/>
                </a:solidFill>
                <a:latin typeface="宋体" panose="02010600030101010101" pitchFamily="2" charset="-122"/>
              </a:rPr>
              <a:t>进行实时状态估计。</a:t>
            </a:r>
            <a:endParaRPr lang="en-US" altLang="zh-CN" dirty="0">
              <a:solidFill>
                <a:sysClr val="windowText" lastClr="000000"/>
              </a:solidFill>
              <a:latin typeface="宋体" panose="02010600030101010101" pitchFamily="2" charset="-122"/>
            </a:endParaRPr>
          </a:p>
          <a:p>
            <a:pPr>
              <a:lnSpc>
                <a:spcPct val="110000"/>
              </a:lnSpc>
            </a:pPr>
            <a:r>
              <a:rPr lang="zh-CN" altLang="en-US" b="1" dirty="0">
                <a:solidFill>
                  <a:sysClr val="windowText" lastClr="000000"/>
                </a:solidFill>
                <a:latin typeface="宋体" panose="02010600030101010101" pitchFamily="2" charset="-122"/>
              </a:rPr>
              <a:t>    例</a:t>
            </a:r>
            <a:r>
              <a:rPr lang="en-US" altLang="zh-CN" b="1" dirty="0">
                <a:solidFill>
                  <a:sysClr val="windowText" lastClr="000000"/>
                </a:solidFill>
                <a:latin typeface="宋体" panose="02010600030101010101" pitchFamily="2" charset="-122"/>
              </a:rPr>
              <a:t>6.4 </a:t>
            </a:r>
            <a:r>
              <a:rPr lang="zh-CN" altLang="en-US" dirty="0">
                <a:solidFill>
                  <a:sysClr val="windowText" lastClr="000000"/>
                </a:solidFill>
                <a:latin typeface="宋体" panose="02010600030101010101" pitchFamily="2" charset="-122"/>
              </a:rPr>
              <a:t>一阶定常系统的状态方程和量测方程为</a:t>
            </a:r>
            <a:endParaRPr lang="en-US" altLang="zh-CN" dirty="0">
              <a:solidFill>
                <a:sysClr val="windowText" lastClr="000000"/>
              </a:solidFill>
              <a:latin typeface="宋体" panose="02010600030101010101" pitchFamily="2" charset="-122"/>
            </a:endParaRPr>
          </a:p>
          <a:p>
            <a:pPr>
              <a:lnSpc>
                <a:spcPct val="110000"/>
              </a:lnSpc>
            </a:pPr>
            <a:endParaRPr lang="en-US" altLang="zh-CN" dirty="0">
              <a:solidFill>
                <a:sysClr val="windowText" lastClr="000000"/>
              </a:solidFill>
              <a:latin typeface="宋体" panose="02010600030101010101" pitchFamily="2" charset="-122"/>
            </a:endParaRPr>
          </a:p>
          <a:p>
            <a:pPr>
              <a:lnSpc>
                <a:spcPct val="110000"/>
              </a:lnSpc>
            </a:pPr>
            <a:endParaRPr lang="en-US" altLang="zh-CN" dirty="0">
              <a:solidFill>
                <a:sysClr val="windowText" lastClr="000000"/>
              </a:solidFill>
              <a:latin typeface="宋体" panose="02010600030101010101" pitchFamily="2" charset="-122"/>
            </a:endParaRPr>
          </a:p>
          <a:p>
            <a:pPr>
              <a:lnSpc>
                <a:spcPct val="110000"/>
              </a:lnSpc>
            </a:pPr>
            <a:endParaRPr lang="en-US" altLang="zh-CN" dirty="0">
              <a:solidFill>
                <a:sysClr val="windowText" lastClr="000000"/>
              </a:solidFill>
              <a:latin typeface="宋体" panose="02010600030101010101" pitchFamily="2" charset="-122"/>
            </a:endParaRPr>
          </a:p>
          <a:p>
            <a:pPr>
              <a:lnSpc>
                <a:spcPct val="110000"/>
              </a:lnSpc>
            </a:pPr>
            <a:r>
              <a:rPr lang="zh-CN" altLang="en-US" dirty="0">
                <a:solidFill>
                  <a:sysClr val="windowText" lastClr="000000"/>
                </a:solidFill>
                <a:latin typeface="宋体" panose="02010600030101010101" pitchFamily="2" charset="-122"/>
              </a:rPr>
              <a:t>式中，</a:t>
            </a:r>
            <a:r>
              <a:rPr lang="en-US" altLang="zh-CN" b="1" i="1" dirty="0" err="1">
                <a:solidFill>
                  <a:sysClr val="windowText" lastClr="000000"/>
                </a:solidFill>
                <a:latin typeface="Times New Roman" panose="02020603050405020304" pitchFamily="18" charset="0"/>
                <a:cs typeface="Times New Roman" panose="02020603050405020304" pitchFamily="18" charset="0"/>
              </a:rPr>
              <a:t>W</a:t>
            </a:r>
            <a:r>
              <a:rPr lang="en-US" altLang="zh-CN" b="1" i="1" baseline="-25000" dirty="0" err="1">
                <a:solidFill>
                  <a:sysClr val="windowText" lastClr="000000"/>
                </a:solidFill>
                <a:latin typeface="Times New Roman" panose="02020603050405020304" pitchFamily="18" charset="0"/>
                <a:cs typeface="Times New Roman" panose="02020603050405020304" pitchFamily="18" charset="0"/>
              </a:rPr>
              <a:t>k</a:t>
            </a:r>
            <a:r>
              <a:rPr lang="zh-CN" altLang="en-US" dirty="0">
                <a:solidFill>
                  <a:sysClr val="windowText" lastClr="000000"/>
                </a:solidFill>
                <a:latin typeface="宋体" panose="02010600030101010101" pitchFamily="2" charset="-122"/>
              </a:rPr>
              <a:t>、</a:t>
            </a:r>
            <a:r>
              <a:rPr lang="en-US" altLang="zh-CN" b="1" i="1" dirty="0" err="1">
                <a:solidFill>
                  <a:sysClr val="windowText" lastClr="000000"/>
                </a:solidFill>
                <a:latin typeface="Times New Roman" panose="02020603050405020304" pitchFamily="18" charset="0"/>
                <a:cs typeface="Times New Roman" panose="02020603050405020304" pitchFamily="18" charset="0"/>
              </a:rPr>
              <a:t>V</a:t>
            </a:r>
            <a:r>
              <a:rPr lang="en-US" altLang="zh-CN" b="1" i="1" baseline="-25000" dirty="0" err="1">
                <a:solidFill>
                  <a:sysClr val="windowText" lastClr="000000"/>
                </a:solidFill>
                <a:latin typeface="Times New Roman" panose="02020603050405020304" pitchFamily="18" charset="0"/>
                <a:cs typeface="Times New Roman" panose="02020603050405020304" pitchFamily="18" charset="0"/>
              </a:rPr>
              <a:t>k</a:t>
            </a:r>
            <a:r>
              <a:rPr lang="zh-CN" altLang="en-US" dirty="0">
                <a:solidFill>
                  <a:sysClr val="windowText" lastClr="000000"/>
                </a:solidFill>
                <a:latin typeface="宋体" panose="02010600030101010101" pitchFamily="2" charset="-122"/>
              </a:rPr>
              <a:t>是白噪声序列，其一、二阶矩是</a:t>
            </a:r>
            <a:endParaRPr lang="en-US" altLang="zh-CN" dirty="0">
              <a:solidFill>
                <a:sysClr val="windowText" lastClr="000000"/>
              </a:solidFill>
              <a:latin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3896682586"/>
              </p:ext>
            </p:extLst>
          </p:nvPr>
        </p:nvGraphicFramePr>
        <p:xfrm>
          <a:off x="3295650" y="1563688"/>
          <a:ext cx="1431925" cy="758825"/>
        </p:xfrm>
        <a:graphic>
          <a:graphicData uri="http://schemas.openxmlformats.org/presentationml/2006/ole">
            <mc:AlternateContent xmlns:mc="http://schemas.openxmlformats.org/markup-compatibility/2006">
              <mc:Choice xmlns:v="urn:schemas-microsoft-com:vml" Requires="v">
                <p:oleObj name="Equation" r:id="rId4" imgW="863280" imgH="457200" progId="Equation.DSMT4">
                  <p:embed/>
                </p:oleObj>
              </mc:Choice>
              <mc:Fallback>
                <p:oleObj name="Equation" r:id="rId4" imgW="863280" imgH="457200" progId="Equation.DSMT4">
                  <p:embed/>
                  <p:pic>
                    <p:nvPicPr>
                      <p:cNvPr id="0" name=""/>
                      <p:cNvPicPr/>
                      <p:nvPr/>
                    </p:nvPicPr>
                    <p:blipFill>
                      <a:blip r:embed="rId5"/>
                      <a:stretch>
                        <a:fillRect/>
                      </a:stretch>
                    </p:blipFill>
                    <p:spPr>
                      <a:xfrm>
                        <a:off x="3295650" y="1563688"/>
                        <a:ext cx="1431925" cy="75882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948036850"/>
              </p:ext>
            </p:extLst>
          </p:nvPr>
        </p:nvGraphicFramePr>
        <p:xfrm>
          <a:off x="2915816" y="3080716"/>
          <a:ext cx="2595562" cy="757238"/>
        </p:xfrm>
        <a:graphic>
          <a:graphicData uri="http://schemas.openxmlformats.org/presentationml/2006/ole">
            <mc:AlternateContent xmlns:mc="http://schemas.openxmlformats.org/markup-compatibility/2006">
              <mc:Choice xmlns:v="urn:schemas-microsoft-com:vml" Requires="v">
                <p:oleObj name="Equation" r:id="rId6" imgW="2006280" imgH="583920" progId="Equation.DSMT4">
                  <p:embed/>
                </p:oleObj>
              </mc:Choice>
              <mc:Fallback>
                <p:oleObj name="Equation" r:id="rId6" imgW="2006280" imgH="583920" progId="Equation.DSMT4">
                  <p:embed/>
                  <p:pic>
                    <p:nvPicPr>
                      <p:cNvPr id="0" name=""/>
                      <p:cNvPicPr/>
                      <p:nvPr/>
                    </p:nvPicPr>
                    <p:blipFill>
                      <a:blip r:embed="rId7"/>
                      <a:stretch>
                        <a:fillRect/>
                      </a:stretch>
                    </p:blipFill>
                    <p:spPr>
                      <a:xfrm>
                        <a:off x="2915816" y="3080716"/>
                        <a:ext cx="2595562" cy="757238"/>
                      </a:xfrm>
                      <a:prstGeom prst="rect">
                        <a:avLst/>
                      </a:prstGeom>
                    </p:spPr>
                  </p:pic>
                </p:oleObj>
              </mc:Fallback>
            </mc:AlternateContent>
          </a:graphicData>
        </a:graphic>
      </p:graphicFrame>
    </p:spTree>
    <p:extLst>
      <p:ext uri="{BB962C8B-B14F-4D97-AF65-F5344CB8AC3E}">
        <p14:creationId xmlns:p14="http://schemas.microsoft.com/office/powerpoint/2010/main" val="2090191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6.7</a:t>
            </a:r>
            <a:r>
              <a:rPr lang="en-US" altLang="zh-CN" sz="1764" b="1" dirty="0">
                <a:solidFill>
                  <a:srgbClr val="112F70"/>
                </a:solidFill>
                <a:latin typeface="微软雅黑" charset="0"/>
                <a:ea typeface="微软雅黑" charset="0"/>
                <a:sym typeface="+mn-ea"/>
              </a:rPr>
              <a:t>.2</a:t>
            </a:r>
            <a:r>
              <a:rPr lang="zh-CN" altLang="en-US" sz="1764" b="1" dirty="0">
                <a:solidFill>
                  <a:srgbClr val="112F70"/>
                </a:solidFill>
                <a:latin typeface="微软雅黑" charset="0"/>
                <a:ea typeface="微软雅黑" charset="0"/>
                <a:sym typeface="+mn-ea"/>
              </a:rPr>
              <a:t>对线性定常系统的状态进行估计</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矩形 74"/>
          <p:cNvSpPr/>
          <p:nvPr/>
        </p:nvSpPr>
        <p:spPr>
          <a:xfrm>
            <a:off x="107504" y="543174"/>
            <a:ext cx="8813115" cy="448969"/>
          </a:xfrm>
          <a:prstGeom prst="rect">
            <a:avLst/>
          </a:prstGeom>
          <a:noFill/>
        </p:spPr>
        <p:txBody>
          <a:bodyPr wrap="square">
            <a:spAutoFit/>
          </a:bodyPr>
          <a:lstStyle/>
          <a:p>
            <a:pPr>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初始状态</a:t>
            </a:r>
            <a:r>
              <a:rPr lang="en-US" altLang="zh-CN" dirty="0">
                <a:solidFill>
                  <a:sysClr val="windowText" lastClr="000000"/>
                </a:solidFill>
                <a:latin typeface="Times New Roman" panose="02020603050405020304" pitchFamily="18" charset="0"/>
                <a:cs typeface="Times New Roman" panose="02020603050405020304" pitchFamily="18" charset="0"/>
              </a:rPr>
              <a:t>x</a:t>
            </a:r>
            <a:r>
              <a:rPr lang="zh-CN" altLang="en-US" dirty="0">
                <a:solidFill>
                  <a:sysClr val="windowText" lastClr="000000"/>
                </a:solidFill>
                <a:latin typeface="宋体" panose="02010600030101010101" pitchFamily="2" charset="-122"/>
              </a:rPr>
              <a:t>。的统计特性是</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4089328842"/>
              </p:ext>
            </p:extLst>
          </p:nvPr>
        </p:nvGraphicFramePr>
        <p:xfrm>
          <a:off x="2701925" y="1028700"/>
          <a:ext cx="2762250" cy="715963"/>
        </p:xfrm>
        <a:graphic>
          <a:graphicData uri="http://schemas.openxmlformats.org/presentationml/2006/ole">
            <mc:AlternateContent xmlns:mc="http://schemas.openxmlformats.org/markup-compatibility/2006">
              <mc:Choice xmlns:v="urn:schemas-microsoft-com:vml" Requires="v">
                <p:oleObj name="Equation" r:id="rId4" imgW="2057400" imgH="533160" progId="Equation.DSMT4">
                  <p:embed/>
                </p:oleObj>
              </mc:Choice>
              <mc:Fallback>
                <p:oleObj name="Equation" r:id="rId4" imgW="2057400" imgH="533160" progId="Equation.DSMT4">
                  <p:embed/>
                  <p:pic>
                    <p:nvPicPr>
                      <p:cNvPr id="0" name=""/>
                      <p:cNvPicPr/>
                      <p:nvPr/>
                    </p:nvPicPr>
                    <p:blipFill>
                      <a:blip r:embed="rId5"/>
                      <a:stretch>
                        <a:fillRect/>
                      </a:stretch>
                    </p:blipFill>
                    <p:spPr>
                      <a:xfrm>
                        <a:off x="2701925" y="1028700"/>
                        <a:ext cx="2762250" cy="715963"/>
                      </a:xfrm>
                      <a:prstGeom prst="rect">
                        <a:avLst/>
                      </a:prstGeom>
                    </p:spPr>
                  </p:pic>
                </p:oleObj>
              </mc:Fallback>
            </mc:AlternateContent>
          </a:graphicData>
        </a:graphic>
      </p:graphicFrame>
      <p:sp>
        <p:nvSpPr>
          <p:cNvPr id="11" name="矩形 10"/>
          <p:cNvSpPr/>
          <p:nvPr/>
        </p:nvSpPr>
        <p:spPr>
          <a:xfrm>
            <a:off x="113264" y="1779662"/>
            <a:ext cx="8813115" cy="676852"/>
          </a:xfrm>
          <a:prstGeom prst="rect">
            <a:avLst/>
          </a:prstGeom>
          <a:noFill/>
        </p:spPr>
        <p:txBody>
          <a:bodyPr wrap="square">
            <a:spAutoFit/>
          </a:bodyPr>
          <a:lstStyle/>
          <a:p>
            <a:pPr>
              <a:lnSpc>
                <a:spcPct val="110000"/>
              </a:lnSpc>
            </a:pPr>
            <a:r>
              <a:rPr lang="zh-CN" altLang="en-US" dirty="0">
                <a:solidFill>
                  <a:sysClr val="windowText" lastClr="000000"/>
                </a:solidFill>
                <a:latin typeface="宋体" panose="02010600030101010101" pitchFamily="2" charset="-122"/>
              </a:rPr>
              <a:t>设观测数据为                          ，试求  。</a:t>
            </a:r>
            <a:endParaRPr lang="en-US" altLang="zh-CN" dirty="0">
              <a:solidFill>
                <a:sysClr val="windowText" lastClr="000000"/>
              </a:solidFill>
              <a:latin typeface="宋体" panose="02010600030101010101" pitchFamily="2" charset="-122"/>
            </a:endParaRPr>
          </a:p>
          <a:p>
            <a:pPr>
              <a:lnSpc>
                <a:spcPct val="110000"/>
              </a:lnSpc>
            </a:pPr>
            <a:r>
              <a:rPr lang="zh-CN" altLang="en-US" b="1" dirty="0">
                <a:solidFill>
                  <a:sysClr val="windowText" lastClr="000000"/>
                </a:solidFill>
                <a:latin typeface="宋体" panose="02010600030101010101" pitchFamily="2" charset="-122"/>
              </a:rPr>
              <a:t>   解 </a:t>
            </a:r>
            <a:r>
              <a:rPr lang="zh-CN" altLang="en-US" dirty="0">
                <a:solidFill>
                  <a:sysClr val="windowText" lastClr="000000"/>
                </a:solidFill>
                <a:latin typeface="宋体" panose="02010600030101010101" pitchFamily="2" charset="-122"/>
              </a:rPr>
              <a:t>根据滤波式</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6.21</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6.24</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zh-CN" altLang="en-US" dirty="0">
                <a:solidFill>
                  <a:sysClr val="windowText" lastClr="000000"/>
                </a:solidFill>
                <a:latin typeface="宋体" panose="02010600030101010101" pitchFamily="2" charset="-122"/>
              </a:rPr>
              <a:t>在本例的具体情况下，可写出滤波公式</a:t>
            </a:r>
            <a:endParaRPr lang="en-US" altLang="zh-CN" dirty="0">
              <a:solidFill>
                <a:sysClr val="windowText" lastClr="000000"/>
              </a:solidFill>
              <a:latin typeface="宋体" panose="02010600030101010101" pitchFamily="2"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844517845"/>
              </p:ext>
            </p:extLst>
          </p:nvPr>
        </p:nvGraphicFramePr>
        <p:xfrm>
          <a:off x="1612851" y="1826143"/>
          <a:ext cx="3000474" cy="348443"/>
        </p:xfrm>
        <a:graphic>
          <a:graphicData uri="http://schemas.openxmlformats.org/presentationml/2006/ole">
            <mc:AlternateContent xmlns:mc="http://schemas.openxmlformats.org/markup-compatibility/2006">
              <mc:Choice xmlns:v="urn:schemas-microsoft-com:vml" Requires="v">
                <p:oleObj name="Equation" r:id="rId6" imgW="1968480" imgH="228600" progId="Equation.DSMT4">
                  <p:embed/>
                </p:oleObj>
              </mc:Choice>
              <mc:Fallback>
                <p:oleObj name="Equation" r:id="rId6" imgW="1968480" imgH="228600" progId="Equation.DSMT4">
                  <p:embed/>
                  <p:pic>
                    <p:nvPicPr>
                      <p:cNvPr id="0" name=""/>
                      <p:cNvPicPr/>
                      <p:nvPr/>
                    </p:nvPicPr>
                    <p:blipFill>
                      <a:blip r:embed="rId7"/>
                      <a:stretch>
                        <a:fillRect/>
                      </a:stretch>
                    </p:blipFill>
                    <p:spPr>
                      <a:xfrm>
                        <a:off x="1612851" y="1826143"/>
                        <a:ext cx="3000474" cy="34844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272138592"/>
              </p:ext>
            </p:extLst>
          </p:nvPr>
        </p:nvGraphicFramePr>
        <p:xfrm>
          <a:off x="2627784" y="2715766"/>
          <a:ext cx="3173412" cy="1924050"/>
        </p:xfrm>
        <a:graphic>
          <a:graphicData uri="http://schemas.openxmlformats.org/presentationml/2006/ole">
            <mc:AlternateContent xmlns:mc="http://schemas.openxmlformats.org/markup-compatibility/2006">
              <mc:Choice xmlns:v="urn:schemas-microsoft-com:vml" Requires="v">
                <p:oleObj name="Equation" r:id="rId8" imgW="2387520" imgH="1447560" progId="Equation.DSMT4">
                  <p:embed/>
                </p:oleObj>
              </mc:Choice>
              <mc:Fallback>
                <p:oleObj name="Equation" r:id="rId8" imgW="2387520" imgH="1447560" progId="Equation.DSMT4">
                  <p:embed/>
                  <p:pic>
                    <p:nvPicPr>
                      <p:cNvPr id="0" name=""/>
                      <p:cNvPicPr/>
                      <p:nvPr/>
                    </p:nvPicPr>
                    <p:blipFill>
                      <a:blip r:embed="rId9"/>
                      <a:stretch>
                        <a:fillRect/>
                      </a:stretch>
                    </p:blipFill>
                    <p:spPr>
                      <a:xfrm>
                        <a:off x="2627784" y="2715766"/>
                        <a:ext cx="3173412" cy="192405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B08503EA-D6A7-B38C-452B-E60FF37B7CC8}"/>
              </a:ext>
            </a:extLst>
          </p:cNvPr>
          <p:cNvGraphicFramePr>
            <a:graphicFrameLocks noChangeAspect="1"/>
          </p:cNvGraphicFramePr>
          <p:nvPr>
            <p:extLst>
              <p:ext uri="{D42A27DB-BD31-4B8C-83A1-F6EECF244321}">
                <p14:modId xmlns:p14="http://schemas.microsoft.com/office/powerpoint/2010/main" val="3497590667"/>
              </p:ext>
            </p:extLst>
          </p:nvPr>
        </p:nvGraphicFramePr>
        <p:xfrm>
          <a:off x="5220072" y="1820054"/>
          <a:ext cx="254000" cy="292100"/>
        </p:xfrm>
        <a:graphic>
          <a:graphicData uri="http://schemas.openxmlformats.org/presentationml/2006/ole">
            <mc:AlternateContent xmlns:mc="http://schemas.openxmlformats.org/markup-compatibility/2006">
              <mc:Choice xmlns:v="urn:schemas-microsoft-com:vml" Requires="v">
                <p:oleObj name="Equation" r:id="rId10" imgW="253800" imgH="291960" progId="Equation.DSMT4">
                  <p:embed/>
                </p:oleObj>
              </mc:Choice>
              <mc:Fallback>
                <p:oleObj name="Equation" r:id="rId10" imgW="253800" imgH="291960" progId="Equation.DSMT4">
                  <p:embed/>
                  <p:pic>
                    <p:nvPicPr>
                      <p:cNvPr id="0" name=""/>
                      <p:cNvPicPr/>
                      <p:nvPr/>
                    </p:nvPicPr>
                    <p:blipFill>
                      <a:blip r:embed="rId11"/>
                      <a:stretch>
                        <a:fillRect/>
                      </a:stretch>
                    </p:blipFill>
                    <p:spPr>
                      <a:xfrm>
                        <a:off x="5220072" y="1820054"/>
                        <a:ext cx="254000" cy="292100"/>
                      </a:xfrm>
                      <a:prstGeom prst="rect">
                        <a:avLst/>
                      </a:prstGeom>
                    </p:spPr>
                  </p:pic>
                </p:oleObj>
              </mc:Fallback>
            </mc:AlternateContent>
          </a:graphicData>
        </a:graphic>
      </p:graphicFrame>
    </p:spTree>
    <p:extLst>
      <p:ext uri="{BB962C8B-B14F-4D97-AF65-F5344CB8AC3E}">
        <p14:creationId xmlns:p14="http://schemas.microsoft.com/office/powerpoint/2010/main" val="381065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6.7</a:t>
            </a:r>
            <a:r>
              <a:rPr lang="en-US" altLang="zh-CN" sz="1764" b="1" dirty="0">
                <a:solidFill>
                  <a:srgbClr val="112F70"/>
                </a:solidFill>
                <a:latin typeface="微软雅黑" charset="0"/>
                <a:ea typeface="微软雅黑" charset="0"/>
                <a:sym typeface="+mn-ea"/>
              </a:rPr>
              <a:t>.2</a:t>
            </a:r>
            <a:r>
              <a:rPr lang="zh-CN" altLang="en-US" sz="1764" b="1" dirty="0">
                <a:solidFill>
                  <a:srgbClr val="112F70"/>
                </a:solidFill>
                <a:latin typeface="微软雅黑" charset="0"/>
                <a:ea typeface="微软雅黑" charset="0"/>
                <a:sym typeface="+mn-ea"/>
              </a:rPr>
              <a:t>对线性定常系统的状态进行估计</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1" name="矩形 10"/>
          <p:cNvSpPr/>
          <p:nvPr/>
        </p:nvSpPr>
        <p:spPr>
          <a:xfrm>
            <a:off x="107504" y="593986"/>
            <a:ext cx="8813115" cy="359778"/>
          </a:xfrm>
          <a:prstGeom prst="rect">
            <a:avLst/>
          </a:prstGeom>
          <a:noFill/>
        </p:spPr>
        <p:txBody>
          <a:bodyPr wrap="square">
            <a:spAutoFit/>
          </a:bodyPr>
          <a:lstStyle/>
          <a:p>
            <a:pPr>
              <a:lnSpc>
                <a:spcPct val="110000"/>
              </a:lnSpc>
            </a:pPr>
            <a:r>
              <a:rPr lang="zh-CN" altLang="en-US" dirty="0">
                <a:solidFill>
                  <a:sysClr val="windowText" lastClr="000000"/>
                </a:solidFill>
                <a:latin typeface="宋体" panose="02010600030101010101" pitchFamily="2" charset="-122"/>
              </a:rPr>
              <a:t>将第三式代入第二、四式，并将具体数值代入得</a:t>
            </a:r>
            <a:endParaRPr lang="en-US" altLang="zh-CN" dirty="0">
              <a:solidFill>
                <a:sysClr val="windowText" lastClr="000000"/>
              </a:solidFill>
              <a:latin typeface="宋体" panose="02010600030101010101" pitchFamily="2"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810265002"/>
              </p:ext>
            </p:extLst>
          </p:nvPr>
        </p:nvGraphicFramePr>
        <p:xfrm>
          <a:off x="2944813" y="1093788"/>
          <a:ext cx="2952750" cy="1250950"/>
        </p:xfrm>
        <a:graphic>
          <a:graphicData uri="http://schemas.openxmlformats.org/presentationml/2006/ole">
            <mc:AlternateContent xmlns:mc="http://schemas.openxmlformats.org/markup-compatibility/2006">
              <mc:Choice xmlns:v="urn:schemas-microsoft-com:vml" Requires="v">
                <p:oleObj name="Equation" r:id="rId4" imgW="2158920" imgH="914400" progId="Equation.DSMT4">
                  <p:embed/>
                </p:oleObj>
              </mc:Choice>
              <mc:Fallback>
                <p:oleObj name="Equation" r:id="rId4" imgW="2158920" imgH="914400" progId="Equation.DSMT4">
                  <p:embed/>
                  <p:pic>
                    <p:nvPicPr>
                      <p:cNvPr id="0" name=""/>
                      <p:cNvPicPr/>
                      <p:nvPr/>
                    </p:nvPicPr>
                    <p:blipFill>
                      <a:blip r:embed="rId5"/>
                      <a:stretch>
                        <a:fillRect/>
                      </a:stretch>
                    </p:blipFill>
                    <p:spPr>
                      <a:xfrm>
                        <a:off x="2944813" y="1093788"/>
                        <a:ext cx="2952750" cy="125095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067604040"/>
              </p:ext>
            </p:extLst>
          </p:nvPr>
        </p:nvGraphicFramePr>
        <p:xfrm>
          <a:off x="512763" y="2424113"/>
          <a:ext cx="2214562" cy="357187"/>
        </p:xfrm>
        <a:graphic>
          <a:graphicData uri="http://schemas.openxmlformats.org/presentationml/2006/ole">
            <mc:AlternateContent xmlns:mc="http://schemas.openxmlformats.org/markup-compatibility/2006">
              <mc:Choice xmlns:v="urn:schemas-microsoft-com:vml" Requires="v">
                <p:oleObj name="Equation" r:id="rId6" imgW="1574640" imgH="253800" progId="Equation.DSMT4">
                  <p:embed/>
                </p:oleObj>
              </mc:Choice>
              <mc:Fallback>
                <p:oleObj name="Equation" r:id="rId6" imgW="1574640" imgH="253800" progId="Equation.DSMT4">
                  <p:embed/>
                  <p:pic>
                    <p:nvPicPr>
                      <p:cNvPr id="0" name=""/>
                      <p:cNvPicPr/>
                      <p:nvPr/>
                    </p:nvPicPr>
                    <p:blipFill>
                      <a:blip r:embed="rId7"/>
                      <a:stretch>
                        <a:fillRect/>
                      </a:stretch>
                    </p:blipFill>
                    <p:spPr>
                      <a:xfrm>
                        <a:off x="512763" y="2424113"/>
                        <a:ext cx="2214562" cy="357187"/>
                      </a:xfrm>
                      <a:prstGeom prst="rect">
                        <a:avLst/>
                      </a:prstGeom>
                    </p:spPr>
                  </p:pic>
                </p:oleObj>
              </mc:Fallback>
            </mc:AlternateContent>
          </a:graphicData>
        </a:graphic>
      </p:graphicFrame>
      <p:sp>
        <p:nvSpPr>
          <p:cNvPr id="14" name="矩形 13"/>
          <p:cNvSpPr/>
          <p:nvPr/>
        </p:nvSpPr>
        <p:spPr>
          <a:xfrm>
            <a:off x="151628" y="2359241"/>
            <a:ext cx="8813115" cy="448969"/>
          </a:xfrm>
          <a:prstGeom prst="rect">
            <a:avLst/>
          </a:prstGeom>
          <a:noFill/>
        </p:spPr>
        <p:txBody>
          <a:bodyPr wrap="square">
            <a:spAutoFit/>
          </a:bodyPr>
          <a:lstStyle/>
          <a:p>
            <a:pPr>
              <a:lnSpc>
                <a:spcPct val="110000"/>
              </a:lnSpc>
            </a:pPr>
            <a:r>
              <a:rPr lang="zh-CN" altLang="en-US" dirty="0">
                <a:solidFill>
                  <a:sysClr val="windowText" lastClr="000000"/>
                </a:solidFill>
                <a:latin typeface="宋体" panose="02010600030101010101" pitchFamily="2" charset="-122"/>
              </a:rPr>
              <a:t>按</a:t>
            </a:r>
            <a:r>
              <a:rPr lang="en-US" altLang="zh-CN" dirty="0">
                <a:solidFill>
                  <a:sysClr val="windowText" lastClr="000000"/>
                </a:solidFill>
                <a:latin typeface="宋体" panose="02010600030101010101" pitchFamily="2" charset="-122"/>
              </a:rPr>
              <a:t> </a:t>
            </a:r>
            <a:r>
              <a:rPr lang="en-US" altLang="zh-CN" b="1" i="1" dirty="0">
                <a:solidFill>
                  <a:sysClr val="windowText" lastClr="000000"/>
                </a:solidFill>
                <a:latin typeface="宋体" panose="02010600030101010101" pitchFamily="2" charset="-122"/>
              </a:rPr>
              <a:t> </a:t>
            </a:r>
            <a:r>
              <a:rPr lang="en-US" altLang="zh-CN" dirty="0">
                <a:solidFill>
                  <a:sysClr val="windowText" lastClr="000000"/>
                </a:solidFill>
                <a:latin typeface="宋体" panose="02010600030101010101" pitchFamily="2" charset="-122"/>
              </a:rPr>
              <a:t>  </a:t>
            </a:r>
            <a:r>
              <a:rPr lang="en-US" altLang="zh-CN" b="1" dirty="0">
                <a:solidFill>
                  <a:sysClr val="windowText" lastClr="000000"/>
                </a:solidFill>
                <a:latin typeface="宋体" panose="02010600030101010101" pitchFamily="2" charset="-122"/>
              </a:rPr>
              <a:t> </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和以上两式的计算结果列于表</a:t>
            </a:r>
            <a:r>
              <a:rPr lang="en-US" altLang="zh-CN" dirty="0">
                <a:solidFill>
                  <a:sysClr val="windowText" lastClr="000000"/>
                </a:solidFill>
                <a:latin typeface="Times New Roman" panose="02020603050405020304" pitchFamily="18" charset="0"/>
                <a:cs typeface="Times New Roman" panose="02020603050405020304" pitchFamily="18" charset="0"/>
              </a:rPr>
              <a:t>6.3</a:t>
            </a:r>
            <a:r>
              <a:rPr lang="zh-CN" altLang="en-US" sz="2400" dirty="0">
                <a:solidFill>
                  <a:sysClr val="windowText" lastClr="000000"/>
                </a:solidFill>
                <a:latin typeface="宋体" panose="02010600030101010101" pitchFamily="2" charset="-122"/>
              </a:rPr>
              <a:t>。</a:t>
            </a:r>
          </a:p>
        </p:txBody>
      </p:sp>
      <p:pic>
        <p:nvPicPr>
          <p:cNvPr id="5" name="图片 4"/>
          <p:cNvPicPr>
            <a:picLocks noChangeAspect="1"/>
          </p:cNvPicPr>
          <p:nvPr/>
        </p:nvPicPr>
        <p:blipFill>
          <a:blip r:embed="rId8"/>
          <a:stretch>
            <a:fillRect/>
          </a:stretch>
        </p:blipFill>
        <p:spPr>
          <a:xfrm>
            <a:off x="1939225" y="2835120"/>
            <a:ext cx="5149672" cy="2209822"/>
          </a:xfrm>
          <a:prstGeom prst="rect">
            <a:avLst/>
          </a:prstGeom>
        </p:spPr>
      </p:pic>
    </p:spTree>
    <p:extLst>
      <p:ext uri="{BB962C8B-B14F-4D97-AF65-F5344CB8AC3E}">
        <p14:creationId xmlns:p14="http://schemas.microsoft.com/office/powerpoint/2010/main" val="4073414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6.7</a:t>
            </a:r>
            <a:r>
              <a:rPr lang="en-US" altLang="zh-CN" sz="1764" b="1" dirty="0">
                <a:solidFill>
                  <a:srgbClr val="112F70"/>
                </a:solidFill>
                <a:latin typeface="微软雅黑" charset="0"/>
                <a:ea typeface="微软雅黑" charset="0"/>
                <a:sym typeface="+mn-ea"/>
              </a:rPr>
              <a:t>.2</a:t>
            </a:r>
            <a:r>
              <a:rPr lang="zh-CN" altLang="en-US" sz="1764" b="1" dirty="0">
                <a:solidFill>
                  <a:srgbClr val="112F70"/>
                </a:solidFill>
                <a:latin typeface="微软雅黑" charset="0"/>
                <a:ea typeface="微软雅黑" charset="0"/>
                <a:sym typeface="+mn-ea"/>
              </a:rPr>
              <a:t>对线性定常系统的状态进行估计</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1" name="矩形 10"/>
          <p:cNvSpPr/>
          <p:nvPr/>
        </p:nvSpPr>
        <p:spPr>
          <a:xfrm>
            <a:off x="107504" y="794272"/>
            <a:ext cx="8813115" cy="778418"/>
          </a:xfrm>
          <a:prstGeom prst="rect">
            <a:avLst/>
          </a:prstGeom>
          <a:noFill/>
        </p:spPr>
        <p:txBody>
          <a:bodyPr wrap="square">
            <a:spAutoFit/>
          </a:bodyPr>
          <a:lstStyle/>
          <a:p>
            <a:pPr>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由表可见，</a:t>
            </a:r>
            <a:r>
              <a:rPr lang="en-US" altLang="zh-CN" dirty="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rPr>
              <a:t>k</a:t>
            </a:r>
            <a:r>
              <a:rPr lang="en-US" altLang="zh-CN" dirty="0">
                <a:solidFill>
                  <a:sysClr val="windowText" lastClr="000000"/>
                </a:solidFill>
                <a:latin typeface="Times New Roman" panose="02020603050405020304" pitchFamily="18" charset="0"/>
                <a:cs typeface="Times New Roman" panose="02020603050405020304" pitchFamily="18" charset="0"/>
              </a:rPr>
              <a:t>=4</a:t>
            </a:r>
            <a:r>
              <a:rPr lang="zh-CN" altLang="en-US" dirty="0">
                <a:solidFill>
                  <a:sysClr val="windowText" lastClr="000000"/>
                </a:solidFill>
                <a:latin typeface="宋体" panose="02010600030101010101" pitchFamily="2" charset="-122"/>
              </a:rPr>
              <a:t>，即进行</a:t>
            </a:r>
            <a:r>
              <a:rPr lang="en-US" altLang="zh-CN" dirty="0">
                <a:solidFill>
                  <a:sysClr val="windowText" lastClr="000000"/>
                </a:solidFill>
                <a:latin typeface="Times New Roman" panose="02020603050405020304" pitchFamily="18" charset="0"/>
                <a:cs typeface="Times New Roman" panose="02020603050405020304" pitchFamily="18" charset="0"/>
              </a:rPr>
              <a:t>4</a:t>
            </a:r>
            <a:r>
              <a:rPr lang="zh-CN" altLang="en-US" dirty="0">
                <a:solidFill>
                  <a:sysClr val="windowText" lastClr="000000"/>
                </a:solidFill>
                <a:latin typeface="宋体" panose="02010600030101010101" pitchFamily="2" charset="-122"/>
              </a:rPr>
              <a:t>次量测和递推计算后，滤波值在一定精度的要求下达到稳定值。所以对于</a:t>
            </a:r>
            <a:r>
              <a:rPr lang="en-US" altLang="zh-CN" dirty="0">
                <a:solidFill>
                  <a:sysClr val="windowText" lastClr="000000"/>
                </a:solidFill>
                <a:latin typeface="Times New Roman" panose="02020603050405020304" pitchFamily="18" charset="0"/>
                <a:cs typeface="Times New Roman" panose="02020603050405020304" pitchFamily="18" charset="0"/>
              </a:rPr>
              <a:t>k&gt;4</a:t>
            </a:r>
            <a:r>
              <a:rPr lang="zh-CN" altLang="en-US" dirty="0">
                <a:solidFill>
                  <a:sysClr val="windowText" lastClr="000000"/>
                </a:solidFill>
                <a:latin typeface="宋体" panose="02010600030101010101" pitchFamily="2" charset="-122"/>
              </a:rPr>
              <a:t>后的量测，可使用滤波方程</a:t>
            </a:r>
            <a:endParaRPr lang="en-US" altLang="zh-CN" dirty="0">
              <a:solidFill>
                <a:sysClr val="windowText" lastClr="000000"/>
              </a:solidFill>
              <a:latin typeface="宋体" panose="0201060003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46568582"/>
              </p:ext>
            </p:extLst>
          </p:nvPr>
        </p:nvGraphicFramePr>
        <p:xfrm>
          <a:off x="2987824" y="1857599"/>
          <a:ext cx="2868613" cy="539750"/>
        </p:xfrm>
        <a:graphic>
          <a:graphicData uri="http://schemas.openxmlformats.org/presentationml/2006/ole">
            <mc:AlternateContent xmlns:mc="http://schemas.openxmlformats.org/markup-compatibility/2006">
              <mc:Choice xmlns:v="urn:schemas-microsoft-com:vml" Requires="v">
                <p:oleObj name="Equation" r:id="rId4" imgW="1752480" imgH="330120" progId="Equation.DSMT4">
                  <p:embed/>
                </p:oleObj>
              </mc:Choice>
              <mc:Fallback>
                <p:oleObj name="Equation" r:id="rId4" imgW="1752480" imgH="330120" progId="Equation.DSMT4">
                  <p:embed/>
                  <p:pic>
                    <p:nvPicPr>
                      <p:cNvPr id="0" name=""/>
                      <p:cNvPicPr/>
                      <p:nvPr/>
                    </p:nvPicPr>
                    <p:blipFill>
                      <a:blip r:embed="rId5"/>
                      <a:stretch>
                        <a:fillRect/>
                      </a:stretch>
                    </p:blipFill>
                    <p:spPr>
                      <a:xfrm>
                        <a:off x="2987824" y="1857599"/>
                        <a:ext cx="2868613" cy="539750"/>
                      </a:xfrm>
                      <a:prstGeom prst="rect">
                        <a:avLst/>
                      </a:prstGeom>
                    </p:spPr>
                  </p:pic>
                </p:oleObj>
              </mc:Fallback>
            </mc:AlternateContent>
          </a:graphicData>
        </a:graphic>
      </p:graphicFrame>
    </p:spTree>
    <p:extLst>
      <p:ext uri="{BB962C8B-B14F-4D97-AF65-F5344CB8AC3E}">
        <p14:creationId xmlns:p14="http://schemas.microsoft.com/office/powerpoint/2010/main" val="2982726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467544" y="2236389"/>
            <a:ext cx="792088"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6.8</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189512" y="2159444"/>
            <a:ext cx="6294031" cy="1300356"/>
          </a:xfrm>
          <a:prstGeom prst="rect">
            <a:avLst/>
          </a:prstGeom>
          <a:noFill/>
        </p:spPr>
        <p:txBody>
          <a:bodyPr wrap="none" lIns="68580" tIns="34290" rIns="68580" bIns="34290" rtlCol="0">
            <a:spAutoFit/>
          </a:bodyPr>
          <a:lstStyle/>
          <a:p>
            <a:r>
              <a:rPr lang="zh-CN" altLang="en-US" sz="4000" dirty="0">
                <a:solidFill>
                  <a:srgbClr val="112F70"/>
                </a:solidFill>
                <a:latin typeface="微软雅黑" pitchFamily="34" charset="-122"/>
                <a:ea typeface="微软雅黑" pitchFamily="34" charset="-122"/>
              </a:rPr>
              <a:t>有色噪声情况下线性系统的</a:t>
            </a:r>
            <a:endParaRPr lang="en-US" altLang="zh-CN" sz="4000" dirty="0">
              <a:solidFill>
                <a:srgbClr val="112F70"/>
              </a:solidFill>
              <a:latin typeface="微软雅黑" pitchFamily="34" charset="-122"/>
              <a:ea typeface="微软雅黑" pitchFamily="34" charset="-122"/>
            </a:endParaRPr>
          </a:p>
          <a:p>
            <a:pPr algn="ctr"/>
            <a:r>
              <a:rPr lang="zh-CN" altLang="en-US" sz="4000" dirty="0">
                <a:solidFill>
                  <a:srgbClr val="112F70"/>
                </a:solidFill>
                <a:latin typeface="微软雅黑" pitchFamily="34" charset="-122"/>
                <a:ea typeface="微软雅黑" pitchFamily="34" charset="-122"/>
              </a:rPr>
              <a:t>滤波</a:t>
            </a:r>
          </a:p>
        </p:txBody>
      </p:sp>
    </p:spTree>
    <p:extLst>
      <p:ext uri="{BB962C8B-B14F-4D97-AF65-F5344CB8AC3E}">
        <p14:creationId xmlns:p14="http://schemas.microsoft.com/office/powerpoint/2010/main" val="1757265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6.8.1</a:t>
            </a:r>
            <a:r>
              <a:rPr lang="zh-CN" altLang="en-US" sz="1764" b="1" dirty="0">
                <a:solidFill>
                  <a:srgbClr val="112F70"/>
                </a:solidFill>
                <a:latin typeface="微软雅黑" charset="0"/>
                <a:ea typeface="微软雅黑" charset="0"/>
                <a:sym typeface="+mn-ea"/>
              </a:rPr>
              <a:t>已知情况的处理</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矩形 74"/>
          <p:cNvSpPr/>
          <p:nvPr/>
        </p:nvSpPr>
        <p:spPr>
          <a:xfrm>
            <a:off x="123916" y="725017"/>
            <a:ext cx="8813115" cy="2289538"/>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在前面讨论的系统中，其动态噪声和观测噪声均认为是白噪声。而在实际中，这两种噪声有时并不是白噪声，而是相关噪声（噪声序列中不同时刻的噪声相关）。现对其中有实际应用意义的一种特殊情况，即由一个白噪声驱动的线性系统所产生的相关噪声的情况进行讨论。</a:t>
            </a:r>
          </a:p>
          <a:p>
            <a:pPr lvl="0">
              <a:lnSpc>
                <a:spcPct val="110000"/>
              </a:lnSpc>
            </a:pPr>
            <a:r>
              <a:rPr lang="en-US" altLang="zh-CN" dirty="0">
                <a:solidFill>
                  <a:sysClr val="windowText" lastClr="000000"/>
                </a:solidFill>
                <a:latin typeface="宋体" panose="02010600030101010101" pitchFamily="2" charset="-122"/>
              </a:rPr>
              <a:t>    </a:t>
            </a:r>
            <a:r>
              <a:rPr lang="en-US" altLang="zh-CN" dirty="0">
                <a:solidFill>
                  <a:sysClr val="windowText" lastClr="000000"/>
                </a:solidFill>
                <a:latin typeface="Times New Roman" panose="02020603050405020304" pitchFamily="18" charset="0"/>
                <a:cs typeface="Times New Roman" panose="02020603050405020304" pitchFamily="18" charset="0"/>
              </a:rPr>
              <a:t>1.</a:t>
            </a:r>
            <a:r>
              <a:rPr lang="zh-CN" altLang="en-US" dirty="0">
                <a:solidFill>
                  <a:sysClr val="windowText" lastClr="000000"/>
                </a:solidFill>
                <a:latin typeface="宋体" panose="02010600030101010101" pitchFamily="2" charset="-122"/>
              </a:rPr>
              <a:t>动态噪声 </a:t>
            </a:r>
            <a:r>
              <a:rPr lang="en-US" altLang="zh-CN" b="1" i="1" dirty="0" err="1">
                <a:solidFill>
                  <a:sysClr val="windowText" lastClr="000000"/>
                </a:solidFill>
                <a:latin typeface="Times New Roman" panose="02020603050405020304" pitchFamily="18" charset="0"/>
                <a:cs typeface="Times New Roman" panose="02020603050405020304" pitchFamily="18" charset="0"/>
              </a:rPr>
              <a:t>W</a:t>
            </a:r>
            <a:r>
              <a:rPr lang="en-US" altLang="zh-CN" i="1" baseline="-25000" dirty="0" err="1">
                <a:solidFill>
                  <a:sysClr val="windowText" lastClr="000000"/>
                </a:solidFill>
                <a:latin typeface="Times New Roman" panose="02020603050405020304" pitchFamily="18" charset="0"/>
                <a:cs typeface="Times New Roman" panose="02020603050405020304" pitchFamily="18" charset="0"/>
              </a:rPr>
              <a:t>k</a:t>
            </a:r>
            <a:r>
              <a:rPr lang="en-US" altLang="zh-CN" i="1"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宋体" panose="02010600030101010101" pitchFamily="2" charset="-122"/>
              </a:rPr>
              <a:t>是有色的</a:t>
            </a:r>
          </a:p>
          <a:p>
            <a:pPr lvl="0">
              <a:lnSpc>
                <a:spcPct val="110000"/>
              </a:lnSpc>
            </a:pPr>
            <a:r>
              <a:rPr lang="zh-CN" altLang="en-US" dirty="0">
                <a:solidFill>
                  <a:sysClr val="windowText" lastClr="000000"/>
                </a:solidFill>
                <a:latin typeface="宋体" panose="02010600030101010101" pitchFamily="2" charset="-122"/>
              </a:rPr>
              <a:t>    采用扩大状态向量维数的方法，把它看作为扩大维数后的状态向量的一部分。原线性系统的状态方程为</a:t>
            </a:r>
            <a:endParaRPr kumimoji="0" lang="en-US" altLang="zh-CN"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2188971635"/>
              </p:ext>
            </p:extLst>
          </p:nvPr>
        </p:nvGraphicFramePr>
        <p:xfrm>
          <a:off x="3098800" y="3344863"/>
          <a:ext cx="2820988" cy="790575"/>
        </p:xfrm>
        <a:graphic>
          <a:graphicData uri="http://schemas.openxmlformats.org/presentationml/2006/ole">
            <mc:AlternateContent xmlns:mc="http://schemas.openxmlformats.org/markup-compatibility/2006">
              <mc:Choice xmlns:v="urn:schemas-microsoft-com:vml" Requires="v">
                <p:oleObj name="Equation" r:id="rId4" imgW="1625400" imgH="457200" progId="Equation.DSMT4">
                  <p:embed/>
                </p:oleObj>
              </mc:Choice>
              <mc:Fallback>
                <p:oleObj name="Equation" r:id="rId4" imgW="1625400" imgH="457200" progId="Equation.DSMT4">
                  <p:embed/>
                  <p:pic>
                    <p:nvPicPr>
                      <p:cNvPr id="0" name=""/>
                      <p:cNvPicPr/>
                      <p:nvPr/>
                    </p:nvPicPr>
                    <p:blipFill>
                      <a:blip r:embed="rId5"/>
                      <a:stretch>
                        <a:fillRect/>
                      </a:stretch>
                    </p:blipFill>
                    <p:spPr>
                      <a:xfrm>
                        <a:off x="3098800" y="3344863"/>
                        <a:ext cx="2820988" cy="790575"/>
                      </a:xfrm>
                      <a:prstGeom prst="rect">
                        <a:avLst/>
                      </a:prstGeom>
                    </p:spPr>
                  </p:pic>
                </p:oleObj>
              </mc:Fallback>
            </mc:AlternateContent>
          </a:graphicData>
        </a:graphic>
      </p:graphicFrame>
    </p:spTree>
    <p:extLst>
      <p:ext uri="{BB962C8B-B14F-4D97-AF65-F5344CB8AC3E}">
        <p14:creationId xmlns:p14="http://schemas.microsoft.com/office/powerpoint/2010/main" val="2280714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6.8.1</a:t>
            </a:r>
            <a:r>
              <a:rPr lang="zh-CN" altLang="en-US" sz="1764" b="1" dirty="0">
                <a:solidFill>
                  <a:srgbClr val="112F70"/>
                </a:solidFill>
                <a:latin typeface="微软雅黑" charset="0"/>
                <a:ea typeface="微软雅黑" charset="0"/>
                <a:sym typeface="+mn-ea"/>
              </a:rPr>
              <a:t>已知情况的处理</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矩形 74"/>
          <p:cNvSpPr/>
          <p:nvPr/>
        </p:nvSpPr>
        <p:spPr>
          <a:xfrm>
            <a:off x="107503" y="572063"/>
            <a:ext cx="8813115"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式中，</a:t>
            </a:r>
            <a:r>
              <a:rPr lang="en-US" altLang="zh-CN" b="1" i="1" dirty="0" err="1">
                <a:solidFill>
                  <a:sysClr val="windowText" lastClr="000000"/>
                </a:solidFill>
                <a:latin typeface="Times New Roman" panose="02020603050405020304" pitchFamily="18" charset="0"/>
                <a:cs typeface="Times New Roman" panose="02020603050405020304" pitchFamily="18" charset="0"/>
              </a:rPr>
              <a:t>W</a:t>
            </a:r>
            <a:r>
              <a:rPr lang="en-US" altLang="zh-CN" i="1" baseline="-25000" dirty="0" err="1">
                <a:solidFill>
                  <a:sysClr val="windowText" lastClr="000000"/>
                </a:solidFill>
                <a:latin typeface="Times New Roman" panose="02020603050405020304" pitchFamily="18" charset="0"/>
                <a:cs typeface="Times New Roman" panose="02020603050405020304" pitchFamily="18" charset="0"/>
              </a:rPr>
              <a:t>k</a:t>
            </a:r>
            <a:r>
              <a:rPr lang="zh-CN" altLang="en-US" dirty="0">
                <a:solidFill>
                  <a:sysClr val="windowText" lastClr="000000"/>
                </a:solidFill>
                <a:latin typeface="宋体" panose="02010600030101010101" pitchFamily="2" charset="-122"/>
              </a:rPr>
              <a:t>是由白噪声序列  所驱动的有色噪声，即</a:t>
            </a:r>
            <a:endParaRPr kumimoji="0" lang="en-US" altLang="zh-CN"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2782549817"/>
              </p:ext>
            </p:extLst>
          </p:nvPr>
        </p:nvGraphicFramePr>
        <p:xfrm>
          <a:off x="2771800" y="593574"/>
          <a:ext cx="257300" cy="356262"/>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2771800" y="593574"/>
                        <a:ext cx="257300" cy="356262"/>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801517511"/>
              </p:ext>
            </p:extLst>
          </p:nvPr>
        </p:nvGraphicFramePr>
        <p:xfrm>
          <a:off x="3381375" y="1116013"/>
          <a:ext cx="1939925" cy="350837"/>
        </p:xfrm>
        <a:graphic>
          <a:graphicData uri="http://schemas.openxmlformats.org/presentationml/2006/ole">
            <mc:AlternateContent xmlns:mc="http://schemas.openxmlformats.org/markup-compatibility/2006">
              <mc:Choice xmlns:v="urn:schemas-microsoft-com:vml" Requires="v">
                <p:oleObj name="Equation" r:id="rId6" imgW="1333440" imgH="241200" progId="Equation.DSMT4">
                  <p:embed/>
                </p:oleObj>
              </mc:Choice>
              <mc:Fallback>
                <p:oleObj name="Equation" r:id="rId6" imgW="1333440" imgH="241200" progId="Equation.DSMT4">
                  <p:embed/>
                  <p:pic>
                    <p:nvPicPr>
                      <p:cNvPr id="0" name=""/>
                      <p:cNvPicPr/>
                      <p:nvPr/>
                    </p:nvPicPr>
                    <p:blipFill>
                      <a:blip r:embed="rId7"/>
                      <a:stretch>
                        <a:fillRect/>
                      </a:stretch>
                    </p:blipFill>
                    <p:spPr>
                      <a:xfrm>
                        <a:off x="3381375" y="1116013"/>
                        <a:ext cx="1939925" cy="350837"/>
                      </a:xfrm>
                      <a:prstGeom prst="rect">
                        <a:avLst/>
                      </a:prstGeom>
                    </p:spPr>
                  </p:pic>
                </p:oleObj>
              </mc:Fallback>
            </mc:AlternateContent>
          </a:graphicData>
        </a:graphic>
      </p:graphicFrame>
      <p:sp>
        <p:nvSpPr>
          <p:cNvPr id="11" name="矩形 10"/>
          <p:cNvSpPr/>
          <p:nvPr/>
        </p:nvSpPr>
        <p:spPr>
          <a:xfrm>
            <a:off x="107503" y="1508296"/>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令扩大维数后的状态为</a:t>
            </a:r>
            <a:endParaRPr kumimoji="0" lang="en-US" altLang="zh-CN" b="0" i="0" u="none" strike="noStrike" kern="1200" cap="none" spc="0" normalizeH="0" baseline="0" noProof="0" dirty="0">
              <a:ln>
                <a:noFill/>
              </a:ln>
              <a:solidFill>
                <a:sysClr val="windowText" lastClr="000000"/>
              </a:solidFill>
              <a:effectLst/>
              <a:uLnTx/>
              <a:uFillTx/>
              <a:latin typeface="宋体" panose="02010600030101010101" pitchFamily="2" charset="-122"/>
              <a:ea typeface="宋体" panose="02010600030101010101" pitchFamily="2"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55188190"/>
              </p:ext>
            </p:extLst>
          </p:nvPr>
        </p:nvGraphicFramePr>
        <p:xfrm>
          <a:off x="3789363" y="1903413"/>
          <a:ext cx="1123950" cy="790575"/>
        </p:xfrm>
        <a:graphic>
          <a:graphicData uri="http://schemas.openxmlformats.org/presentationml/2006/ole">
            <mc:AlternateContent xmlns:mc="http://schemas.openxmlformats.org/markup-compatibility/2006">
              <mc:Choice xmlns:v="urn:schemas-microsoft-com:vml" Requires="v">
                <p:oleObj name="Equation" r:id="rId8" imgW="685800" imgH="482400" progId="Equation.DSMT4">
                  <p:embed/>
                </p:oleObj>
              </mc:Choice>
              <mc:Fallback>
                <p:oleObj name="Equation" r:id="rId8" imgW="685800" imgH="482400" progId="Equation.DSMT4">
                  <p:embed/>
                  <p:pic>
                    <p:nvPicPr>
                      <p:cNvPr id="0" name=""/>
                      <p:cNvPicPr/>
                      <p:nvPr/>
                    </p:nvPicPr>
                    <p:blipFill>
                      <a:blip r:embed="rId9"/>
                      <a:stretch>
                        <a:fillRect/>
                      </a:stretch>
                    </p:blipFill>
                    <p:spPr>
                      <a:xfrm>
                        <a:off x="3789363" y="1903413"/>
                        <a:ext cx="1123950" cy="790575"/>
                      </a:xfrm>
                      <a:prstGeom prst="rect">
                        <a:avLst/>
                      </a:prstGeom>
                    </p:spPr>
                  </p:pic>
                </p:oleObj>
              </mc:Fallback>
            </mc:AlternateContent>
          </a:graphicData>
        </a:graphic>
      </p:graphicFrame>
      <p:sp>
        <p:nvSpPr>
          <p:cNvPr id="13" name="矩形 12"/>
          <p:cNvSpPr/>
          <p:nvPr/>
        </p:nvSpPr>
        <p:spPr>
          <a:xfrm>
            <a:off x="107503" y="2667567"/>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则状态方程和量测方程为</a:t>
            </a:r>
          </a:p>
        </p:txBody>
      </p:sp>
      <p:graphicFrame>
        <p:nvGraphicFramePr>
          <p:cNvPr id="6" name="对象 5"/>
          <p:cNvGraphicFramePr>
            <a:graphicFrameLocks noChangeAspect="1"/>
          </p:cNvGraphicFramePr>
          <p:nvPr>
            <p:extLst>
              <p:ext uri="{D42A27DB-BD31-4B8C-83A1-F6EECF244321}">
                <p14:modId xmlns:p14="http://schemas.microsoft.com/office/powerpoint/2010/main" val="2594222264"/>
              </p:ext>
            </p:extLst>
          </p:nvPr>
        </p:nvGraphicFramePr>
        <p:xfrm>
          <a:off x="3260725" y="3254375"/>
          <a:ext cx="2508250" cy="755650"/>
        </p:xfrm>
        <a:graphic>
          <a:graphicData uri="http://schemas.openxmlformats.org/presentationml/2006/ole">
            <mc:AlternateContent xmlns:mc="http://schemas.openxmlformats.org/markup-compatibility/2006">
              <mc:Choice xmlns:v="urn:schemas-microsoft-com:vml" Requires="v">
                <p:oleObj name="Equation" r:id="rId10" imgW="1600200" imgH="482400" progId="Equation.DSMT4">
                  <p:embed/>
                </p:oleObj>
              </mc:Choice>
              <mc:Fallback>
                <p:oleObj name="Equation" r:id="rId10" imgW="1600200" imgH="482400" progId="Equation.DSMT4">
                  <p:embed/>
                  <p:pic>
                    <p:nvPicPr>
                      <p:cNvPr id="0" name=""/>
                      <p:cNvPicPr/>
                      <p:nvPr/>
                    </p:nvPicPr>
                    <p:blipFill>
                      <a:blip r:embed="rId11"/>
                      <a:stretch>
                        <a:fillRect/>
                      </a:stretch>
                    </p:blipFill>
                    <p:spPr>
                      <a:xfrm>
                        <a:off x="3260725" y="3254375"/>
                        <a:ext cx="2508250" cy="755650"/>
                      </a:xfrm>
                      <a:prstGeom prst="rect">
                        <a:avLst/>
                      </a:prstGeom>
                    </p:spPr>
                  </p:pic>
                </p:oleObj>
              </mc:Fallback>
            </mc:AlternateContent>
          </a:graphicData>
        </a:graphic>
      </p:graphicFrame>
      <p:sp>
        <p:nvSpPr>
          <p:cNvPr id="15" name="矩形 14"/>
          <p:cNvSpPr/>
          <p:nvPr/>
        </p:nvSpPr>
        <p:spPr>
          <a:xfrm>
            <a:off x="107503" y="3897601"/>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式中：</a:t>
            </a:r>
          </a:p>
        </p:txBody>
      </p:sp>
      <p:graphicFrame>
        <p:nvGraphicFramePr>
          <p:cNvPr id="7" name="对象 6"/>
          <p:cNvGraphicFramePr>
            <a:graphicFrameLocks noChangeAspect="1"/>
          </p:cNvGraphicFramePr>
          <p:nvPr>
            <p:extLst>
              <p:ext uri="{D42A27DB-BD31-4B8C-83A1-F6EECF244321}">
                <p14:modId xmlns:p14="http://schemas.microsoft.com/office/powerpoint/2010/main" val="268606285"/>
              </p:ext>
            </p:extLst>
          </p:nvPr>
        </p:nvGraphicFramePr>
        <p:xfrm>
          <a:off x="2068513" y="4322763"/>
          <a:ext cx="4564062" cy="666750"/>
        </p:xfrm>
        <a:graphic>
          <a:graphicData uri="http://schemas.openxmlformats.org/presentationml/2006/ole">
            <mc:AlternateContent xmlns:mc="http://schemas.openxmlformats.org/markup-compatibility/2006">
              <mc:Choice xmlns:v="urn:schemas-microsoft-com:vml" Requires="v">
                <p:oleObj name="Equation" r:id="rId12" imgW="3301920" imgH="482400" progId="Equation.DSMT4">
                  <p:embed/>
                </p:oleObj>
              </mc:Choice>
              <mc:Fallback>
                <p:oleObj name="Equation" r:id="rId12" imgW="3301920" imgH="482400" progId="Equation.DSMT4">
                  <p:embed/>
                  <p:pic>
                    <p:nvPicPr>
                      <p:cNvPr id="0" name=""/>
                      <p:cNvPicPr/>
                      <p:nvPr/>
                    </p:nvPicPr>
                    <p:blipFill>
                      <a:blip r:embed="rId13"/>
                      <a:stretch>
                        <a:fillRect/>
                      </a:stretch>
                    </p:blipFill>
                    <p:spPr>
                      <a:xfrm>
                        <a:off x="2068513" y="4322763"/>
                        <a:ext cx="4564062" cy="666750"/>
                      </a:xfrm>
                      <a:prstGeom prst="rect">
                        <a:avLst/>
                      </a:prstGeom>
                    </p:spPr>
                  </p:pic>
                </p:oleObj>
              </mc:Fallback>
            </mc:AlternateContent>
          </a:graphicData>
        </a:graphic>
      </p:graphicFrame>
    </p:spTree>
    <p:extLst>
      <p:ext uri="{BB962C8B-B14F-4D97-AF65-F5344CB8AC3E}">
        <p14:creationId xmlns:p14="http://schemas.microsoft.com/office/powerpoint/2010/main" val="3353525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6.8.1</a:t>
            </a:r>
            <a:r>
              <a:rPr lang="zh-CN" altLang="en-US" sz="1764" b="1" dirty="0">
                <a:solidFill>
                  <a:srgbClr val="112F70"/>
                </a:solidFill>
                <a:latin typeface="微软雅黑" charset="0"/>
                <a:ea typeface="微软雅黑" charset="0"/>
                <a:sym typeface="+mn-ea"/>
              </a:rPr>
              <a:t>已知情况的处理</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矩形 74"/>
          <p:cNvSpPr/>
          <p:nvPr/>
        </p:nvSpPr>
        <p:spPr>
          <a:xfrm>
            <a:off x="107502" y="693489"/>
            <a:ext cx="8813115" cy="1781706"/>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因此，当动态噪声为有色噪声时，用上述扩大维数的方法，可化状态方程为白噪声状态方程，按白噪声情况处理，并根据</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的相关性，应用</a:t>
            </a:r>
            <a:r>
              <a:rPr lang="en-US" altLang="zh-CN" dirty="0">
                <a:solidFill>
                  <a:sysClr val="windowText" lastClr="000000"/>
                </a:solidFill>
                <a:latin typeface="Times New Roman" panose="02020603050405020304" pitchFamily="18" charset="0"/>
                <a:cs typeface="Times New Roman" panose="02020603050405020304" pitchFamily="18" charset="0"/>
              </a:rPr>
              <a:t>6.6</a:t>
            </a:r>
            <a:r>
              <a:rPr lang="zh-CN" altLang="en-US" dirty="0">
                <a:solidFill>
                  <a:sysClr val="windowText" lastClr="000000"/>
                </a:solidFill>
                <a:latin typeface="Times New Roman" panose="02020603050405020304" pitchFamily="18" charset="0"/>
                <a:cs typeface="Times New Roman" panose="02020603050405020304" pitchFamily="18" charset="0"/>
              </a:rPr>
              <a:t>节或</a:t>
            </a:r>
            <a:r>
              <a:rPr lang="en-US" altLang="zh-CN" dirty="0">
                <a:solidFill>
                  <a:sysClr val="windowText" lastClr="000000"/>
                </a:solidFill>
                <a:latin typeface="Times New Roman" panose="02020603050405020304" pitchFamily="18" charset="0"/>
                <a:cs typeface="Times New Roman" panose="02020603050405020304" pitchFamily="18" charset="0"/>
              </a:rPr>
              <a:t>6.7</a:t>
            </a:r>
            <a:r>
              <a:rPr lang="zh-CN" altLang="en-US" dirty="0">
                <a:solidFill>
                  <a:sysClr val="windowText" lastClr="000000"/>
                </a:solidFill>
                <a:latin typeface="宋体" panose="02010600030101010101" pitchFamily="2" charset="-122"/>
              </a:rPr>
              <a:t>节的结果进行处理。</a:t>
            </a:r>
            <a:endParaRPr lang="en-US" altLang="zh-CN" dirty="0">
              <a:solidFill>
                <a:sysClr val="windowText" lastClr="000000"/>
              </a:solidFill>
              <a:latin typeface="宋体" panose="02010600030101010101" pitchFamily="2" charset="-122"/>
            </a:endParaRPr>
          </a:p>
          <a:p>
            <a:pPr lvl="0">
              <a:lnSpc>
                <a:spcPct val="110000"/>
              </a:lnSpc>
            </a:pPr>
            <a:r>
              <a:rPr lang="en-US" altLang="zh-CN" sz="2400" dirty="0">
                <a:solidFill>
                  <a:sysClr val="windowText" lastClr="000000"/>
                </a:solidFill>
                <a:latin typeface="宋体" panose="02010600030101010101" pitchFamily="2" charset="-122"/>
              </a:rPr>
              <a:t>    </a:t>
            </a:r>
            <a:r>
              <a:rPr lang="en-US" altLang="zh-CN" dirty="0">
                <a:solidFill>
                  <a:sysClr val="windowText" lastClr="000000"/>
                </a:solidFill>
                <a:latin typeface="Times New Roman" panose="02020603050405020304" pitchFamily="18" charset="0"/>
                <a:cs typeface="Times New Roman" panose="02020603050405020304" pitchFamily="18" charset="0"/>
              </a:rPr>
              <a:t>2.</a:t>
            </a:r>
            <a:r>
              <a:rPr lang="zh-CN" altLang="en-US" dirty="0">
                <a:solidFill>
                  <a:sysClr val="windowText" lastClr="000000"/>
                </a:solidFill>
                <a:latin typeface="Times New Roman" panose="02020603050405020304" pitchFamily="18" charset="0"/>
                <a:cs typeface="Times New Roman" panose="02020603050405020304" pitchFamily="18" charset="0"/>
              </a:rPr>
              <a:t>观</a:t>
            </a:r>
            <a:r>
              <a:rPr lang="zh-CN" altLang="en-US" dirty="0">
                <a:solidFill>
                  <a:sysClr val="windowText" lastClr="000000"/>
                </a:solidFill>
                <a:latin typeface="宋体" panose="02010600030101010101" pitchFamily="2" charset="-122"/>
              </a:rPr>
              <a:t>测噪声 </a:t>
            </a:r>
            <a:r>
              <a:rPr lang="en-US" altLang="zh-CN" b="1" i="1" dirty="0" err="1">
                <a:solidFill>
                  <a:sysClr val="windowText" lastClr="000000"/>
                </a:solidFill>
                <a:latin typeface="Times New Roman" panose="02020603050405020304" pitchFamily="18" charset="0"/>
                <a:cs typeface="Times New Roman" panose="02020603050405020304" pitchFamily="18" charset="0"/>
              </a:rPr>
              <a:t>V</a:t>
            </a:r>
            <a:r>
              <a:rPr lang="en-US" altLang="zh-CN" i="1" baseline="-25000" dirty="0" err="1">
                <a:solidFill>
                  <a:sysClr val="windowText" lastClr="000000"/>
                </a:solidFill>
                <a:latin typeface="Times New Roman" panose="02020603050405020304" pitchFamily="18" charset="0"/>
                <a:cs typeface="Times New Roman" panose="02020603050405020304" pitchFamily="18" charset="0"/>
              </a:rPr>
              <a:t>k</a:t>
            </a:r>
            <a:r>
              <a:rPr lang="en-US" altLang="zh-CN" i="1" baseline="-25000"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宋体" panose="02010600030101010101" pitchFamily="2" charset="-122"/>
              </a:rPr>
              <a:t>是有色的</a:t>
            </a:r>
          </a:p>
          <a:p>
            <a:pPr lvl="0">
              <a:lnSpc>
                <a:spcPct val="110000"/>
              </a:lnSpc>
            </a:pPr>
            <a:r>
              <a:rPr lang="zh-CN" altLang="en-US" dirty="0">
                <a:solidFill>
                  <a:sysClr val="windowText" lastClr="000000"/>
                </a:solidFill>
                <a:latin typeface="宋体" panose="02010600030101010101" pitchFamily="2" charset="-122"/>
              </a:rPr>
              <a:t>    设原系统的状态方程和量测方程为</a:t>
            </a: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3489" y="3461208"/>
            <a:ext cx="8813115"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式中，观测噪声 </a:t>
            </a:r>
            <a:r>
              <a:rPr lang="en-US" altLang="zh-CN" b="1" i="1" dirty="0" err="1">
                <a:solidFill>
                  <a:sysClr val="windowText" lastClr="000000"/>
                </a:solidFill>
                <a:latin typeface="Times New Roman" panose="02020603050405020304" pitchFamily="18" charset="0"/>
                <a:cs typeface="Times New Roman" panose="02020603050405020304" pitchFamily="18" charset="0"/>
              </a:rPr>
              <a:t>V</a:t>
            </a:r>
            <a:r>
              <a:rPr lang="en-US" altLang="zh-CN" i="1" baseline="-25000" dirty="0" err="1">
                <a:solidFill>
                  <a:sysClr val="windowText" lastClr="000000"/>
                </a:solidFill>
                <a:latin typeface="Times New Roman" panose="02020603050405020304" pitchFamily="18" charset="0"/>
                <a:cs typeface="Times New Roman" panose="02020603050405020304" pitchFamily="18" charset="0"/>
              </a:rPr>
              <a:t>k</a:t>
            </a:r>
            <a:r>
              <a:rPr lang="zh-CN" altLang="en-US" dirty="0">
                <a:solidFill>
                  <a:sysClr val="windowText" lastClr="000000"/>
                </a:solidFill>
                <a:latin typeface="宋体" panose="02010600030101010101" pitchFamily="2" charset="-122"/>
              </a:rPr>
              <a:t>，是白噪声驱动的有色噪声，即</a:t>
            </a:r>
          </a:p>
        </p:txBody>
      </p:sp>
      <mc:AlternateContent xmlns:mc="http://schemas.openxmlformats.org/markup-compatibility/2006" xmlns:a14="http://schemas.microsoft.com/office/drawing/2010/main">
        <mc:Choice Requires="a14">
          <p:sp>
            <p:nvSpPr>
              <p:cNvPr id="15" name="矩形 14"/>
              <p:cNvSpPr/>
              <p:nvPr/>
            </p:nvSpPr>
            <p:spPr>
              <a:xfrm>
                <a:off x="3489" y="4261431"/>
                <a:ext cx="8813115" cy="674672"/>
              </a:xfrm>
              <a:prstGeom prst="rect">
                <a:avLst/>
              </a:prstGeom>
              <a:noFill/>
            </p:spPr>
            <p:txBody>
              <a:bodyPr wrap="square">
                <a:spAutoFit/>
              </a:bodyPr>
              <a:lstStyle/>
              <a:p>
                <a:pPr>
                  <a:lnSpc>
                    <a:spcPct val="110000"/>
                  </a:lnSpc>
                </a:pPr>
                <a:r>
                  <a:rPr lang="zh-CN" altLang="en-US" dirty="0">
                    <a:solidFill>
                      <a:sysClr val="windowText" lastClr="000000"/>
                    </a:solidFill>
                    <a:latin typeface="宋体" panose="02010600030101010101" pitchFamily="2" charset="-122"/>
                  </a:rPr>
                  <a:t>其中</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为一步转移矩阵。而</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为白噪声序列，初态</a:t>
                </a:r>
                <a14:m>
                  <m:oMath xmlns:m="http://schemas.openxmlformats.org/officeDocument/2006/math">
                    <m:sSub>
                      <m:sSubPr>
                        <m:ctrlPr>
                          <a:rPr lang="en-US" altLang="zh-CN" i="1" smtClean="0">
                            <a:solidFill>
                              <a:sysClr val="windowText" lastClr="000000"/>
                            </a:solidFill>
                            <a:latin typeface="Cambria Math" panose="02040503050406030204" pitchFamily="18" charset="0"/>
                          </a:rPr>
                        </m:ctrlPr>
                      </m:sSubPr>
                      <m:e>
                        <m:r>
                          <m:rPr>
                            <m:nor/>
                          </m:rPr>
                          <a:rPr lang="en-US" altLang="zh-CN" b="1" i="1" smtClean="0">
                            <a:solidFill>
                              <a:sysClr val="windowText" lastClr="000000"/>
                            </a:solidFill>
                            <a:latin typeface="Cambria Math" panose="02040503050406030204" pitchFamily="18" charset="0"/>
                          </a:rPr>
                          <m:t> </m:t>
                        </m:r>
                        <m:r>
                          <m:rPr>
                            <m:nor/>
                          </m:rPr>
                          <a:rPr lang="en-US" altLang="zh-CN" b="1" i="1" dirty="0">
                            <a:solidFill>
                              <a:sysClr val="windowText" lastClr="000000"/>
                            </a:solidFill>
                            <a:latin typeface="Times New Roman" panose="02020603050405020304" pitchFamily="18" charset="0"/>
                            <a:ea typeface="楷体" panose="02010609060101010101" pitchFamily="49" charset="-122"/>
                            <a:cs typeface="Times New Roman" panose="02020603050405020304" pitchFamily="18" charset="0"/>
                          </a:rPr>
                          <m:t>x</m:t>
                        </m:r>
                      </m:e>
                      <m:sub>
                        <m:r>
                          <a:rPr lang="en-US" altLang="zh-CN" b="0" i="1" smtClean="0">
                            <a:solidFill>
                              <a:sysClr val="windowText" lastClr="000000"/>
                            </a:solidFill>
                            <a:latin typeface="Cambria Math" panose="02040503050406030204" pitchFamily="18" charset="0"/>
                          </a:rPr>
                          <m:t>0</m:t>
                        </m:r>
                      </m:sub>
                    </m:sSub>
                  </m:oMath>
                </a14:m>
                <a:r>
                  <a:rPr lang="zh-CN" altLang="en-US" dirty="0">
                    <a:solidFill>
                      <a:sysClr val="windowText" lastClr="000000"/>
                    </a:solidFill>
                    <a:latin typeface="宋体" panose="02010600030101010101" pitchFamily="2" charset="-122"/>
                  </a:rPr>
                  <a:t>、初始噪声</a:t>
                </a:r>
                <a14:m>
                  <m:oMath xmlns:m="http://schemas.openxmlformats.org/officeDocument/2006/math">
                    <m:sSub>
                      <m:sSubPr>
                        <m:ctrlPr>
                          <a:rPr lang="en-US" altLang="zh-CN" i="1" smtClean="0">
                            <a:solidFill>
                              <a:sysClr val="windowText" lastClr="000000"/>
                            </a:solidFill>
                            <a:latin typeface="Cambria Math" panose="02040503050406030204" pitchFamily="18" charset="0"/>
                          </a:rPr>
                        </m:ctrlPr>
                      </m:sSubPr>
                      <m:e>
                        <m:r>
                          <a:rPr lang="en-US" altLang="zh-CN" b="1" i="1" smtClean="0">
                            <a:solidFill>
                              <a:sysClr val="windowText" lastClr="000000"/>
                            </a:solidFill>
                            <a:latin typeface="Cambria Math" panose="02040503050406030204" pitchFamily="18" charset="0"/>
                          </a:rPr>
                          <m:t>𝑽</m:t>
                        </m:r>
                      </m:e>
                      <m:sub>
                        <m:r>
                          <a:rPr lang="en-US" altLang="zh-CN" b="0" i="1" smtClean="0">
                            <a:solidFill>
                              <a:sysClr val="windowText" lastClr="000000"/>
                            </a:solidFill>
                            <a:latin typeface="Cambria Math" panose="02040503050406030204" pitchFamily="18" charset="0"/>
                          </a:rPr>
                          <m:t>0</m:t>
                        </m:r>
                      </m:sub>
                    </m:sSub>
                  </m:oMath>
                </a14:m>
                <a:r>
                  <a:rPr lang="zh-CN" altLang="en-US" dirty="0">
                    <a:solidFill>
                      <a:sysClr val="windowText" lastClr="000000"/>
                    </a:solidFill>
                    <a:latin typeface="宋体" panose="02010600030101010101" pitchFamily="2" charset="-122"/>
                  </a:rPr>
                  <a:t>是随机序列，统计特性为：</a:t>
                </a:r>
              </a:p>
            </p:txBody>
          </p:sp>
        </mc:Choice>
        <mc:Fallback xmlns="">
          <p:sp>
            <p:nvSpPr>
              <p:cNvPr id="15" name="矩形 14"/>
              <p:cNvSpPr>
                <a:spLocks noRot="1" noChangeAspect="1" noMove="1" noResize="1" noEditPoints="1" noAdjustHandles="1" noChangeArrowheads="1" noChangeShapeType="1" noTextEdit="1"/>
              </p:cNvSpPr>
              <p:nvPr/>
            </p:nvSpPr>
            <p:spPr>
              <a:xfrm>
                <a:off x="3489" y="4261431"/>
                <a:ext cx="8813115" cy="674672"/>
              </a:xfrm>
              <a:prstGeom prst="rect">
                <a:avLst/>
              </a:prstGeom>
              <a:blipFill>
                <a:blip r:embed="rId4"/>
                <a:stretch>
                  <a:fillRect l="-623" t="-6306" b="-11712"/>
                </a:stretch>
              </a:blipFill>
            </p:spPr>
            <p:txBody>
              <a:bodyPr/>
              <a:lstStyle/>
              <a:p>
                <a:r>
                  <a:rPr lang="zh-CN" altLang="en-US">
                    <a:noFill/>
                  </a:rPr>
                  <a:t> </a:t>
                </a:r>
              </a:p>
            </p:txBody>
          </p:sp>
        </mc:Fallback>
      </mc:AlternateContent>
      <p:graphicFrame>
        <p:nvGraphicFramePr>
          <p:cNvPr id="4" name="对象 3"/>
          <p:cNvGraphicFramePr>
            <a:graphicFrameLocks noChangeAspect="1"/>
          </p:cNvGraphicFramePr>
          <p:nvPr>
            <p:extLst>
              <p:ext uri="{D42A27DB-BD31-4B8C-83A1-F6EECF244321}">
                <p14:modId xmlns:p14="http://schemas.microsoft.com/office/powerpoint/2010/main" val="2157552995"/>
              </p:ext>
            </p:extLst>
          </p:nvPr>
        </p:nvGraphicFramePr>
        <p:xfrm>
          <a:off x="4333875" y="1125538"/>
          <a:ext cx="690563" cy="336550"/>
        </p:xfrm>
        <a:graphic>
          <a:graphicData uri="http://schemas.openxmlformats.org/presentationml/2006/ole">
            <mc:AlternateContent xmlns:mc="http://schemas.openxmlformats.org/markup-compatibility/2006">
              <mc:Choice xmlns:v="urn:schemas-microsoft-com:vml" Requires="v">
                <p:oleObj name="Equation" r:id="rId5" imgW="469800" imgH="228600" progId="Equation.DSMT4">
                  <p:embed/>
                </p:oleObj>
              </mc:Choice>
              <mc:Fallback>
                <p:oleObj name="Equation" r:id="rId5" imgW="469800" imgH="228600" progId="Equation.DSMT4">
                  <p:embed/>
                  <p:pic>
                    <p:nvPicPr>
                      <p:cNvPr id="0" name=""/>
                      <p:cNvPicPr/>
                      <p:nvPr/>
                    </p:nvPicPr>
                    <p:blipFill>
                      <a:blip r:embed="rId6"/>
                      <a:stretch>
                        <a:fillRect/>
                      </a:stretch>
                    </p:blipFill>
                    <p:spPr>
                      <a:xfrm>
                        <a:off x="4333875" y="1125538"/>
                        <a:ext cx="690563" cy="33655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32750783"/>
              </p:ext>
            </p:extLst>
          </p:nvPr>
        </p:nvGraphicFramePr>
        <p:xfrm>
          <a:off x="2881313" y="2703513"/>
          <a:ext cx="2940050" cy="693737"/>
        </p:xfrm>
        <a:graphic>
          <a:graphicData uri="http://schemas.openxmlformats.org/presentationml/2006/ole">
            <mc:AlternateContent xmlns:mc="http://schemas.openxmlformats.org/markup-compatibility/2006">
              <mc:Choice xmlns:v="urn:schemas-microsoft-com:vml" Requires="v">
                <p:oleObj name="Equation" r:id="rId7" imgW="2044440" imgH="482400" progId="Equation.DSMT4">
                  <p:embed/>
                </p:oleObj>
              </mc:Choice>
              <mc:Fallback>
                <p:oleObj name="Equation" r:id="rId7" imgW="2044440" imgH="482400" progId="Equation.DSMT4">
                  <p:embed/>
                  <p:pic>
                    <p:nvPicPr>
                      <p:cNvPr id="0" name=""/>
                      <p:cNvPicPr/>
                      <p:nvPr/>
                    </p:nvPicPr>
                    <p:blipFill>
                      <a:blip r:embed="rId8"/>
                      <a:stretch>
                        <a:fillRect/>
                      </a:stretch>
                    </p:blipFill>
                    <p:spPr>
                      <a:xfrm>
                        <a:off x="2881313" y="2703513"/>
                        <a:ext cx="2940050" cy="693737"/>
                      </a:xfrm>
                      <a:prstGeom prst="rect">
                        <a:avLst/>
                      </a:prstGeom>
                    </p:spPr>
                  </p:pic>
                </p:oleObj>
              </mc:Fallback>
            </mc:AlternateContent>
          </a:graphicData>
        </a:graphic>
      </p:graphicFrame>
      <p:sp>
        <p:nvSpPr>
          <p:cNvPr id="18" name="文本框 17"/>
          <p:cNvSpPr txBox="1"/>
          <p:nvPr/>
        </p:nvSpPr>
        <p:spPr>
          <a:xfrm>
            <a:off x="7280511" y="2975554"/>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6.36</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graphicFrame>
        <p:nvGraphicFramePr>
          <p:cNvPr id="10" name="对象 9"/>
          <p:cNvGraphicFramePr>
            <a:graphicFrameLocks noChangeAspect="1"/>
          </p:cNvGraphicFramePr>
          <p:nvPr>
            <p:extLst>
              <p:ext uri="{D42A27DB-BD31-4B8C-83A1-F6EECF244321}">
                <p14:modId xmlns:p14="http://schemas.microsoft.com/office/powerpoint/2010/main" val="584625236"/>
              </p:ext>
            </p:extLst>
          </p:nvPr>
        </p:nvGraphicFramePr>
        <p:xfrm>
          <a:off x="3473450" y="3919538"/>
          <a:ext cx="1757363" cy="371475"/>
        </p:xfrm>
        <a:graphic>
          <a:graphicData uri="http://schemas.openxmlformats.org/presentationml/2006/ole">
            <mc:AlternateContent xmlns:mc="http://schemas.openxmlformats.org/markup-compatibility/2006">
              <mc:Choice xmlns:v="urn:schemas-microsoft-com:vml" Requires="v">
                <p:oleObj name="Equation" r:id="rId9" imgW="1143000" imgH="241200" progId="Equation.DSMT4">
                  <p:embed/>
                </p:oleObj>
              </mc:Choice>
              <mc:Fallback>
                <p:oleObj name="Equation" r:id="rId9" imgW="1143000" imgH="241200" progId="Equation.DSMT4">
                  <p:embed/>
                  <p:pic>
                    <p:nvPicPr>
                      <p:cNvPr id="0" name=""/>
                      <p:cNvPicPr/>
                      <p:nvPr/>
                    </p:nvPicPr>
                    <p:blipFill>
                      <a:blip r:embed="rId10"/>
                      <a:stretch>
                        <a:fillRect/>
                      </a:stretch>
                    </p:blipFill>
                    <p:spPr>
                      <a:xfrm>
                        <a:off x="3473450" y="3919538"/>
                        <a:ext cx="1757363" cy="37147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765795506"/>
              </p:ext>
            </p:extLst>
          </p:nvPr>
        </p:nvGraphicFramePr>
        <p:xfrm>
          <a:off x="530225" y="4279900"/>
          <a:ext cx="522288" cy="368300"/>
        </p:xfrm>
        <a:graphic>
          <a:graphicData uri="http://schemas.openxmlformats.org/presentationml/2006/ole">
            <mc:AlternateContent xmlns:mc="http://schemas.openxmlformats.org/markup-compatibility/2006">
              <mc:Choice xmlns:v="urn:schemas-microsoft-com:vml" Requires="v">
                <p:oleObj name="Equation" r:id="rId11" imgW="342720" imgH="241200" progId="Equation.DSMT4">
                  <p:embed/>
                </p:oleObj>
              </mc:Choice>
              <mc:Fallback>
                <p:oleObj name="Equation" r:id="rId11" imgW="342720" imgH="241200" progId="Equation.DSMT4">
                  <p:embed/>
                  <p:pic>
                    <p:nvPicPr>
                      <p:cNvPr id="0" name=""/>
                      <p:cNvPicPr/>
                      <p:nvPr/>
                    </p:nvPicPr>
                    <p:blipFill>
                      <a:blip r:embed="rId12"/>
                      <a:stretch>
                        <a:fillRect/>
                      </a:stretch>
                    </p:blipFill>
                    <p:spPr>
                      <a:xfrm>
                        <a:off x="530225" y="4279900"/>
                        <a:ext cx="522288" cy="36830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670664988"/>
              </p:ext>
            </p:extLst>
          </p:nvPr>
        </p:nvGraphicFramePr>
        <p:xfrm>
          <a:off x="3068638" y="4300538"/>
          <a:ext cx="811212" cy="323850"/>
        </p:xfrm>
        <a:graphic>
          <a:graphicData uri="http://schemas.openxmlformats.org/presentationml/2006/ole">
            <mc:AlternateContent xmlns:mc="http://schemas.openxmlformats.org/markup-compatibility/2006">
              <mc:Choice xmlns:v="urn:schemas-microsoft-com:vml" Requires="v">
                <p:oleObj name="Equation" r:id="rId13" imgW="571320" imgH="228600" progId="Equation.DSMT4">
                  <p:embed/>
                </p:oleObj>
              </mc:Choice>
              <mc:Fallback>
                <p:oleObj name="Equation" r:id="rId13" imgW="571320" imgH="228600" progId="Equation.DSMT4">
                  <p:embed/>
                  <p:pic>
                    <p:nvPicPr>
                      <p:cNvPr id="0" name=""/>
                      <p:cNvPicPr/>
                      <p:nvPr/>
                    </p:nvPicPr>
                    <p:blipFill>
                      <a:blip r:embed="rId14"/>
                      <a:stretch>
                        <a:fillRect/>
                      </a:stretch>
                    </p:blipFill>
                    <p:spPr>
                      <a:xfrm>
                        <a:off x="3068638" y="4300538"/>
                        <a:ext cx="811212" cy="323850"/>
                      </a:xfrm>
                      <a:prstGeom prst="rect">
                        <a:avLst/>
                      </a:prstGeom>
                    </p:spPr>
                  </p:pic>
                </p:oleObj>
              </mc:Fallback>
            </mc:AlternateContent>
          </a:graphicData>
        </a:graphic>
      </p:graphicFrame>
    </p:spTree>
    <p:extLst>
      <p:ext uri="{BB962C8B-B14F-4D97-AF65-F5344CB8AC3E}">
        <p14:creationId xmlns:p14="http://schemas.microsoft.com/office/powerpoint/2010/main" val="1650404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wipe(down)">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6.8.1</a:t>
            </a:r>
            <a:r>
              <a:rPr lang="zh-CN" altLang="en-US" sz="1764" b="1" dirty="0">
                <a:solidFill>
                  <a:srgbClr val="112F70"/>
                </a:solidFill>
                <a:latin typeface="微软雅黑" charset="0"/>
                <a:ea typeface="微软雅黑" charset="0"/>
                <a:sym typeface="+mn-ea"/>
              </a:rPr>
              <a:t>已知情况的处理</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7502" y="1757997"/>
            <a:ext cx="8813115" cy="448969"/>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采用量测求差法处理观测有色噪声，其步骤为令新量测量</a:t>
            </a:r>
          </a:p>
        </p:txBody>
      </p:sp>
      <p:sp>
        <p:nvSpPr>
          <p:cNvPr id="15" name="矩形 14"/>
          <p:cNvSpPr/>
          <p:nvPr/>
        </p:nvSpPr>
        <p:spPr>
          <a:xfrm>
            <a:off x="107502" y="3999233"/>
            <a:ext cx="8813115" cy="448969"/>
          </a:xfrm>
          <a:prstGeom prst="rect">
            <a:avLst/>
          </a:prstGeom>
          <a:noFill/>
        </p:spPr>
        <p:txBody>
          <a:bodyPr wrap="square">
            <a:spAutoFit/>
          </a:bodyPr>
          <a:lstStyle/>
          <a:p>
            <a:pPr>
              <a:lnSpc>
                <a:spcPct val="110000"/>
              </a:lnSpc>
            </a:pPr>
            <a:r>
              <a:rPr lang="zh-CN" altLang="en-US" dirty="0">
                <a:solidFill>
                  <a:sysClr val="windowText" lastClr="000000"/>
                </a:solidFill>
                <a:latin typeface="宋体" panose="02010600030101010101" pitchFamily="2" charset="-122"/>
              </a:rPr>
              <a:t>式中</a:t>
            </a:r>
            <a:r>
              <a:rPr lang="zh-CN" altLang="en-US" sz="2400" dirty="0">
                <a:solidFill>
                  <a:sysClr val="windowText" lastClr="000000"/>
                </a:solidFill>
                <a:latin typeface="宋体" panose="02010600030101010101" pitchFamily="2" charset="-122"/>
              </a:rPr>
              <a:t>：</a:t>
            </a:r>
          </a:p>
        </p:txBody>
      </p:sp>
      <p:graphicFrame>
        <p:nvGraphicFramePr>
          <p:cNvPr id="2" name="对象 1"/>
          <p:cNvGraphicFramePr>
            <a:graphicFrameLocks noChangeAspect="1"/>
          </p:cNvGraphicFramePr>
          <p:nvPr>
            <p:extLst>
              <p:ext uri="{D42A27DB-BD31-4B8C-83A1-F6EECF244321}">
                <p14:modId xmlns:p14="http://schemas.microsoft.com/office/powerpoint/2010/main" val="3845558886"/>
              </p:ext>
            </p:extLst>
          </p:nvPr>
        </p:nvGraphicFramePr>
        <p:xfrm>
          <a:off x="1343025" y="563563"/>
          <a:ext cx="6746875" cy="1216025"/>
        </p:xfrm>
        <a:graphic>
          <a:graphicData uri="http://schemas.openxmlformats.org/presentationml/2006/ole">
            <mc:AlternateContent xmlns:mc="http://schemas.openxmlformats.org/markup-compatibility/2006">
              <mc:Choice xmlns:v="urn:schemas-microsoft-com:vml" Requires="v">
                <p:oleObj name="Equation" r:id="rId4" imgW="4927320" imgH="888840" progId="Equation.DSMT4">
                  <p:embed/>
                </p:oleObj>
              </mc:Choice>
              <mc:Fallback>
                <p:oleObj name="Equation" r:id="rId4" imgW="4927320" imgH="888840" progId="Equation.DSMT4">
                  <p:embed/>
                  <p:pic>
                    <p:nvPicPr>
                      <p:cNvPr id="0" name=""/>
                      <p:cNvPicPr/>
                      <p:nvPr/>
                    </p:nvPicPr>
                    <p:blipFill>
                      <a:blip r:embed="rId5"/>
                      <a:stretch>
                        <a:fillRect/>
                      </a:stretch>
                    </p:blipFill>
                    <p:spPr>
                      <a:xfrm>
                        <a:off x="1343025" y="563563"/>
                        <a:ext cx="6746875" cy="121602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653083211"/>
              </p:ext>
            </p:extLst>
          </p:nvPr>
        </p:nvGraphicFramePr>
        <p:xfrm>
          <a:off x="1935163" y="2544763"/>
          <a:ext cx="5272087" cy="1106487"/>
        </p:xfrm>
        <a:graphic>
          <a:graphicData uri="http://schemas.openxmlformats.org/presentationml/2006/ole">
            <mc:AlternateContent xmlns:mc="http://schemas.openxmlformats.org/markup-compatibility/2006">
              <mc:Choice xmlns:v="urn:schemas-microsoft-com:vml" Requires="v">
                <p:oleObj name="Equation" r:id="rId6" imgW="3873240" imgH="812520" progId="Equation.DSMT4">
                  <p:embed/>
                </p:oleObj>
              </mc:Choice>
              <mc:Fallback>
                <p:oleObj name="Equation" r:id="rId6" imgW="3873240" imgH="812520" progId="Equation.DSMT4">
                  <p:embed/>
                  <p:pic>
                    <p:nvPicPr>
                      <p:cNvPr id="0" name=""/>
                      <p:cNvPicPr/>
                      <p:nvPr/>
                    </p:nvPicPr>
                    <p:blipFill>
                      <a:blip r:embed="rId7"/>
                      <a:stretch>
                        <a:fillRect/>
                      </a:stretch>
                    </p:blipFill>
                    <p:spPr>
                      <a:xfrm>
                        <a:off x="1935163" y="2544763"/>
                        <a:ext cx="5272087" cy="1106487"/>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493678537"/>
              </p:ext>
            </p:extLst>
          </p:nvPr>
        </p:nvGraphicFramePr>
        <p:xfrm>
          <a:off x="3499895" y="4223717"/>
          <a:ext cx="2433134" cy="748657"/>
        </p:xfrm>
        <a:graphic>
          <a:graphicData uri="http://schemas.openxmlformats.org/presentationml/2006/ole">
            <mc:AlternateContent xmlns:mc="http://schemas.openxmlformats.org/markup-compatibility/2006">
              <mc:Choice xmlns:v="urn:schemas-microsoft-com:vml" Requires="v">
                <p:oleObj name="Equation" r:id="rId8" imgW="1650960" imgH="507960" progId="Equation.DSMT4">
                  <p:embed/>
                </p:oleObj>
              </mc:Choice>
              <mc:Fallback>
                <p:oleObj name="Equation" r:id="rId8" imgW="1650960" imgH="507960" progId="Equation.DSMT4">
                  <p:embed/>
                  <p:pic>
                    <p:nvPicPr>
                      <p:cNvPr id="0" name=""/>
                      <p:cNvPicPr/>
                      <p:nvPr/>
                    </p:nvPicPr>
                    <p:blipFill>
                      <a:blip r:embed="rId9"/>
                      <a:stretch>
                        <a:fillRect/>
                      </a:stretch>
                    </p:blipFill>
                    <p:spPr>
                      <a:xfrm>
                        <a:off x="3499895" y="4223717"/>
                        <a:ext cx="2433134" cy="748657"/>
                      </a:xfrm>
                      <a:prstGeom prst="rect">
                        <a:avLst/>
                      </a:prstGeom>
                    </p:spPr>
                  </p:pic>
                </p:oleObj>
              </mc:Fallback>
            </mc:AlternateContent>
          </a:graphicData>
        </a:graphic>
      </p:graphicFrame>
    </p:spTree>
    <p:extLst>
      <p:ext uri="{BB962C8B-B14F-4D97-AF65-F5344CB8AC3E}">
        <p14:creationId xmlns:p14="http://schemas.microsoft.com/office/powerpoint/2010/main" val="788995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395536" y="339502"/>
                <a:ext cx="8280920" cy="3154710"/>
              </a:xfrm>
              <a:prstGeom prst="rect">
                <a:avLst/>
              </a:prstGeom>
            </p:spPr>
            <p:txBody>
              <a:bodyPr wrap="square">
                <a:spAutoFit/>
              </a:bodyPr>
              <a:lstStyle/>
              <a:p>
                <a:pPr indent="457200">
                  <a:lnSpc>
                    <a:spcPct val="150000"/>
                  </a:lnSpc>
                </a:pPr>
                <a:r>
                  <a:rPr lang="zh-CN" altLang="en-US" b="1" dirty="0"/>
                  <a:t>6.2.1   概率与随机变量</a:t>
                </a:r>
                <a:endParaRPr lang="en-US" altLang="zh-CN" b="1" dirty="0"/>
              </a:p>
              <a:p>
                <a:pPr indent="457200">
                  <a:lnSpc>
                    <a:spcPct val="150000"/>
                  </a:lnSpc>
                  <a:spcBef>
                    <a:spcPts val="1200"/>
                  </a:spcBef>
                </a:pPr>
                <a:r>
                  <a:rPr lang="zh-CN" altLang="en-US" dirty="0">
                    <a:solidFill>
                      <a:srgbClr val="00B0F0"/>
                    </a:solidFill>
                  </a:rPr>
                  <a:t>随机变量</a:t>
                </a:r>
                <a:r>
                  <a:rPr lang="zh-CN" altLang="en-US" dirty="0"/>
                  <a:t>是指某些变量呈现的数值大小带有随机性质，如控制系统所受的噪声影响，做实验时的记录误差等。</a:t>
                </a:r>
                <a:endParaRPr lang="en-US" altLang="zh-CN" dirty="0"/>
              </a:p>
              <a:p>
                <a:pPr indent="457200">
                  <a:lnSpc>
                    <a:spcPct val="150000"/>
                  </a:lnSpc>
                </a:pPr>
                <a:r>
                  <a:rPr lang="zh-CN" altLang="en-US" dirty="0"/>
                  <a:t>设</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𝑘</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𝑛</m:t>
                        </m:r>
                      </m:sub>
                    </m:sSub>
                  </m:oMath>
                </a14:m>
                <a:r>
                  <a:rPr lang="zh-CN" altLang="en-US" dirty="0"/>
                  <a:t>为随机变量</a:t>
                </a:r>
                <a14:m>
                  <m:oMath xmlns:m="http://schemas.openxmlformats.org/officeDocument/2006/math">
                    <m:r>
                      <a:rPr lang="zh-CN" altLang="en-US" i="1">
                        <a:latin typeface="Cambria Math" panose="02040503050406030204" pitchFamily="18" charset="0"/>
                      </a:rPr>
                      <m:t>𝑋</m:t>
                    </m:r>
                  </m:oMath>
                </a14:m>
                <a:r>
                  <a:rPr lang="zh-CN" altLang="en-US" dirty="0"/>
                  <a:t>中可取到的数值，则</a:t>
                </a:r>
                <a14:m>
                  <m:oMath xmlns:m="http://schemas.openxmlformats.org/officeDocument/2006/math">
                    <m:r>
                      <a:rPr lang="zh-CN" altLang="en-US" i="1">
                        <a:latin typeface="Cambria Math" panose="02040503050406030204" pitchFamily="18" charset="0"/>
                      </a:rPr>
                      <m:t>𝑁</m:t>
                    </m:r>
                  </m:oMath>
                </a14:m>
                <a:r>
                  <a:rPr lang="zh-CN" altLang="en-US" dirty="0"/>
                  <a:t>次实验中出现</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𝑘</m:t>
                        </m:r>
                      </m:sub>
                    </m:sSub>
                  </m:oMath>
                </a14:m>
                <a:r>
                  <a:rPr lang="zh-CN" altLang="en-US" dirty="0"/>
                  <a:t>的次数</a:t>
                </a:r>
                <a14:m>
                  <m:oMath xmlns:m="http://schemas.openxmlformats.org/officeDocument/2006/math">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𝑛</m:t>
                            </m:r>
                          </m:e>
                          <m:sub>
                            <m:r>
                              <a:rPr lang="zh-CN" altLang="en-US" i="1">
                                <a:latin typeface="Cambria Math" panose="02040503050406030204" pitchFamily="18" charset="0"/>
                              </a:rPr>
                              <m:t>𝑥</m:t>
                            </m:r>
                          </m:sub>
                        </m:sSub>
                        <m:r>
                          <a:rPr lang="zh-CN" altLang="en-US">
                            <a:latin typeface="Cambria Math" panose="02040503050406030204" pitchFamily="18" charset="0"/>
                          </a:rPr>
                          <m:t>(</m:t>
                        </m:r>
                        <m:r>
                          <a:rPr lang="zh-CN" altLang="en-US" i="1">
                            <a:latin typeface="Cambria Math" panose="02040503050406030204" pitchFamily="18" charset="0"/>
                          </a:rPr>
                          <m:t>𝑘</m:t>
                        </m:r>
                      </m:e>
                    </m:d>
                  </m:oMath>
                </a14:m>
                <a:r>
                  <a:rPr lang="zh-CN" altLang="en-US" dirty="0"/>
                  <a:t>除以实验总次数就是发生</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𝑘</m:t>
                        </m:r>
                      </m:sub>
                    </m:sSub>
                  </m:oMath>
                </a14:m>
                <a:r>
                  <a:rPr lang="zh-CN" altLang="en-US" dirty="0"/>
                  <a:t>事件的相对频率或频率。当实验次数</a:t>
                </a:r>
                <a14:m>
                  <m:oMath xmlns:m="http://schemas.openxmlformats.org/officeDocument/2006/math">
                    <m:r>
                      <a:rPr lang="zh-CN" altLang="en-US" i="1">
                        <a:latin typeface="Cambria Math" panose="02040503050406030204" pitchFamily="18" charset="0"/>
                      </a:rPr>
                      <m:t>𝑁</m:t>
                    </m:r>
                  </m:oMath>
                </a14:m>
                <a:r>
                  <a:rPr lang="zh-CN" altLang="en-US" dirty="0"/>
                  <a:t>增至无限多时，这时的相对频率称为事件发生的概率。若以</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𝑥</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𝑘</m:t>
                            </m:r>
                          </m:sub>
                        </m:sSub>
                      </m:e>
                    </m:d>
                  </m:oMath>
                </a14:m>
                <a:r>
                  <a:rPr lang="zh-CN" altLang="en-US" dirty="0"/>
                  <a:t>代表事件</a:t>
                </a:r>
                <a14:m>
                  <m:oMath xmlns:m="http://schemas.openxmlformats.org/officeDocument/2006/math">
                    <m:r>
                      <a:rPr lang="zh-CN" altLang="en-US" i="1">
                        <a:latin typeface="Cambria Math" panose="02040503050406030204" pitchFamily="18" charset="0"/>
                      </a:rPr>
                      <m:t>𝑋</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𝑘</m:t>
                        </m:r>
                      </m:sub>
                    </m:sSub>
                  </m:oMath>
                </a14:m>
                <a:r>
                  <a:rPr lang="zh-CN" altLang="en-US" dirty="0"/>
                  <a:t>发生的概率，则在大数定律的意义下有</a:t>
                </a:r>
              </a:p>
            </p:txBody>
          </p:sp>
        </mc:Choice>
        <mc:Fallback xmlns="">
          <p:sp>
            <p:nvSpPr>
              <p:cNvPr id="2" name="矩形 1"/>
              <p:cNvSpPr>
                <a:spLocks noRot="1" noChangeAspect="1" noMove="1" noResize="1" noEditPoints="1" noAdjustHandles="1" noChangeArrowheads="1" noChangeShapeType="1" noTextEdit="1"/>
              </p:cNvSpPr>
              <p:nvPr/>
            </p:nvSpPr>
            <p:spPr>
              <a:xfrm>
                <a:off x="395536" y="339502"/>
                <a:ext cx="8280920" cy="3154710"/>
              </a:xfrm>
              <a:prstGeom prst="rect">
                <a:avLst/>
              </a:prstGeom>
              <a:blipFill>
                <a:blip r:embed="rId2"/>
                <a:stretch>
                  <a:fillRect l="-663" r="-589" b="-1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915816" y="3651870"/>
                <a:ext cx="3096745"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𝑥</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𝑘</m:t>
                              </m:r>
                            </m:sub>
                          </m:sSub>
                        </m:e>
                      </m:d>
                      <m:r>
                        <a:rPr lang="zh-CN" altLang="en-US" i="0">
                          <a:latin typeface="Cambria Math" panose="02040503050406030204" pitchFamily="18" charset="0"/>
                        </a:rPr>
                        <m:t>=</m:t>
                      </m:r>
                      <m:limLow>
                        <m:limLowPr>
                          <m:ctrlPr>
                            <a:rPr lang="zh-CN" altLang="en-US" i="1">
                              <a:latin typeface="Cambria Math" panose="02040503050406030204" pitchFamily="18" charset="0"/>
                            </a:rPr>
                          </m:ctrlPr>
                        </m:limLowPr>
                        <m:e>
                          <m:r>
                            <m:rPr>
                              <m:sty m:val="p"/>
                            </m:rPr>
                            <a:rPr lang="zh-CN" altLang="en-US" i="0">
                              <a:latin typeface="Cambria Math" panose="02040503050406030204" pitchFamily="18" charset="0"/>
                            </a:rPr>
                            <m:t>lim</m:t>
                          </m:r>
                        </m:e>
                        <m:lim>
                          <m:r>
                            <a:rPr lang="zh-CN" altLang="en-US" i="1">
                              <a:latin typeface="Cambria Math" panose="02040503050406030204" pitchFamily="18" charset="0"/>
                            </a:rPr>
                            <m:t>𝑁</m:t>
                          </m:r>
                          <m:r>
                            <a:rPr lang="zh-CN" altLang="en-US" i="0">
                              <a:latin typeface="Cambria Math" panose="02040503050406030204" pitchFamily="18" charset="0"/>
                            </a:rPr>
                            <m:t>→∞</m:t>
                          </m:r>
                        </m:lim>
                      </m:limLow>
                      <m:f>
                        <m:fPr>
                          <m:ctrlPr>
                            <a:rPr lang="zh-CN" altLang="en-US" i="1">
                              <a:latin typeface="Cambria Math" panose="02040503050406030204" pitchFamily="18" charset="0"/>
                            </a:rPr>
                          </m:ctrlPr>
                        </m:fPr>
                        <m:num>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𝑛</m:t>
                                  </m:r>
                                </m:e>
                                <m:sub>
                                  <m:r>
                                    <a:rPr lang="zh-CN" altLang="en-US" i="1">
                                      <a:latin typeface="Cambria Math" panose="02040503050406030204" pitchFamily="18" charset="0"/>
                                    </a:rPr>
                                    <m:t>𝑥</m:t>
                                  </m:r>
                                </m:sub>
                              </m:sSub>
                              <m:r>
                                <a:rPr lang="zh-CN" altLang="en-US" i="0">
                                  <a:latin typeface="Cambria Math" panose="02040503050406030204" pitchFamily="18" charset="0"/>
                                </a:rPr>
                                <m:t>(</m:t>
                              </m:r>
                              <m:r>
                                <a:rPr lang="zh-CN" altLang="en-US" i="1">
                                  <a:latin typeface="Cambria Math" panose="02040503050406030204" pitchFamily="18" charset="0"/>
                                </a:rPr>
                                <m:t>𝑘</m:t>
                              </m:r>
                            </m:e>
                          </m:d>
                        </m:num>
                        <m:den>
                          <m:r>
                            <a:rPr lang="zh-CN" altLang="en-US" i="1">
                              <a:latin typeface="Cambria Math" panose="02040503050406030204" pitchFamily="18" charset="0"/>
                            </a:rPr>
                            <m:t>𝑁</m:t>
                          </m:r>
                        </m:den>
                      </m:f>
                      <m:r>
                        <a:rPr lang="zh-CN" altLang="en-US" i="0">
                          <a:latin typeface="Cambria Math" panose="02040503050406030204" pitchFamily="18" charset="0"/>
                        </a:rPr>
                        <m:t>=</m:t>
                      </m:r>
                      <m:r>
                        <a:rPr lang="zh-CN" altLang="en-US" i="1">
                          <a:latin typeface="Cambria Math" panose="02040503050406030204" pitchFamily="18" charset="0"/>
                        </a:rPr>
                        <m:t>𝑃</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𝑘</m:t>
                              </m:r>
                            </m:sub>
                          </m:sSub>
                        </m:e>
                      </m:d>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2915816" y="3651870"/>
                <a:ext cx="3096745" cy="628057"/>
              </a:xfrm>
              <a:prstGeom prst="rect">
                <a:avLst/>
              </a:prstGeom>
              <a:blipFill rotWithShape="0">
                <a:blip r:embed="rId3"/>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B37A025D-D3A1-ADF4-D4F5-7E9ADFA5EA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98507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6.8.1</a:t>
            </a:r>
            <a:r>
              <a:rPr lang="zh-CN" altLang="en-US" sz="1764" b="1" dirty="0">
                <a:solidFill>
                  <a:srgbClr val="112F70"/>
                </a:solidFill>
                <a:latin typeface="微软雅黑" charset="0"/>
                <a:ea typeface="微软雅黑" charset="0"/>
                <a:sym typeface="+mn-ea"/>
              </a:rPr>
              <a:t>已知情况的处理</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19775" y="512504"/>
            <a:ext cx="8813115" cy="1070742"/>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由式</a:t>
            </a:r>
            <a:r>
              <a:rPr lang="en-US" altLang="zh-CN" dirty="0">
                <a:solidFill>
                  <a:sysClr val="windowText" lastClr="000000"/>
                </a:solidFill>
                <a:latin typeface="Times New Roman" panose="02020603050405020304" pitchFamily="18" charset="0"/>
                <a:cs typeface="Times New Roman" panose="02020603050405020304" pitchFamily="18" charset="0"/>
              </a:rPr>
              <a:t>(6.37)</a:t>
            </a:r>
            <a:r>
              <a:rPr lang="zh-CN" altLang="en-US" dirty="0">
                <a:solidFill>
                  <a:sysClr val="windowText" lastClr="000000"/>
                </a:solidFill>
                <a:latin typeface="宋体" panose="02010600030101010101" pitchFamily="2" charset="-122"/>
              </a:rPr>
              <a:t>可以看到：</a:t>
            </a:r>
            <a:endParaRPr lang="en-US" altLang="zh-CN" dirty="0">
              <a:solidFill>
                <a:sysClr val="windowText" lastClr="000000"/>
              </a:solidFill>
              <a:latin typeface="宋体" panose="02010600030101010101" pitchFamily="2" charset="-122"/>
            </a:endParaRPr>
          </a:p>
          <a:p>
            <a:pPr lvl="0">
              <a:lnSpc>
                <a:spcPct val="110000"/>
              </a:lnSpc>
            </a:pPr>
            <a:r>
              <a:rPr lang="zh-CN" altLang="en-US" dirty="0">
                <a:solidFill>
                  <a:sysClr val="windowText" lastClr="000000"/>
                </a:solidFill>
                <a:latin typeface="宋体" panose="02010600030101010101" pitchFamily="2" charset="-122"/>
              </a:rPr>
              <a:t>   （</a:t>
            </a:r>
            <a:r>
              <a:rPr lang="en-US" altLang="zh-CN" dirty="0">
                <a:solidFill>
                  <a:sysClr val="windowText" lastClr="000000"/>
                </a:solidFill>
                <a:latin typeface="宋体" panose="02010600030101010101" pitchFamily="2" charset="-122"/>
              </a:rPr>
              <a:t>1</a:t>
            </a:r>
            <a:r>
              <a:rPr lang="zh-CN" altLang="en-US" dirty="0">
                <a:solidFill>
                  <a:sysClr val="windowText" lastClr="000000"/>
                </a:solidFill>
                <a:latin typeface="宋体" panose="02010600030101010101" pitchFamily="2" charset="-122"/>
              </a:rPr>
              <a:t>）新的量测方程中的观测噪声  是白噪声， 状态维数并未增加。</a:t>
            </a:r>
          </a:p>
          <a:p>
            <a:pPr lvl="0">
              <a:lnSpc>
                <a:spcPct val="110000"/>
              </a:lnSpc>
            </a:pPr>
            <a:r>
              <a:rPr lang="zh-CN" altLang="en-US" dirty="0">
                <a:solidFill>
                  <a:sysClr val="windowText" lastClr="000000"/>
                </a:solidFill>
                <a:latin typeface="宋体" panose="02010600030101010101" pitchFamily="2" charset="-122"/>
              </a:rPr>
              <a:t>   （</a:t>
            </a:r>
            <a:r>
              <a:rPr lang="en-US" altLang="zh-CN" dirty="0">
                <a:solidFill>
                  <a:sysClr val="windowText" lastClr="000000"/>
                </a:solidFill>
                <a:latin typeface="宋体" panose="02010600030101010101" pitchFamily="2" charset="-122"/>
              </a:rPr>
              <a:t>2</a:t>
            </a:r>
            <a:r>
              <a:rPr lang="zh-CN" altLang="en-US" dirty="0">
                <a:solidFill>
                  <a:sysClr val="windowText" lastClr="000000"/>
                </a:solidFill>
                <a:latin typeface="宋体" panose="02010600030101010101" pitchFamily="2" charset="-122"/>
              </a:rPr>
              <a:t>）新的观测噪声   的方差阵为</a:t>
            </a:r>
          </a:p>
        </p:txBody>
      </p:sp>
      <p:sp>
        <p:nvSpPr>
          <p:cNvPr id="15" name="矩形 14"/>
          <p:cNvSpPr/>
          <p:nvPr/>
        </p:nvSpPr>
        <p:spPr>
          <a:xfrm>
            <a:off x="107501" y="3036800"/>
            <a:ext cx="8813115" cy="448969"/>
          </a:xfrm>
          <a:prstGeom prst="rect">
            <a:avLst/>
          </a:prstGeom>
          <a:noFill/>
        </p:spPr>
        <p:txBody>
          <a:bodyPr wrap="square">
            <a:spAutoFit/>
          </a:bodyPr>
          <a:lstStyle/>
          <a:p>
            <a:pPr>
              <a:lnSpc>
                <a:spcPct val="110000"/>
              </a:lnSpc>
            </a:pPr>
            <a:r>
              <a:rPr lang="zh-CN" altLang="en-US" dirty="0">
                <a:solidFill>
                  <a:sysClr val="windowText" lastClr="000000"/>
                </a:solidFill>
                <a:latin typeface="宋体" panose="02010600030101010101" pitchFamily="2" charset="-122"/>
              </a:rPr>
              <a:t>式中</a:t>
            </a:r>
            <a:r>
              <a:rPr lang="zh-CN" altLang="en-US" sz="2400" dirty="0">
                <a:solidFill>
                  <a:sysClr val="windowText" lastClr="000000"/>
                </a:solidFill>
                <a:latin typeface="宋体" panose="02010600030101010101" pitchFamily="2" charset="-122"/>
              </a:rPr>
              <a:t>：</a:t>
            </a:r>
          </a:p>
        </p:txBody>
      </p:sp>
      <p:graphicFrame>
        <p:nvGraphicFramePr>
          <p:cNvPr id="4" name="对象 3"/>
          <p:cNvGraphicFramePr>
            <a:graphicFrameLocks noChangeAspect="1"/>
          </p:cNvGraphicFramePr>
          <p:nvPr>
            <p:extLst>
              <p:ext uri="{D42A27DB-BD31-4B8C-83A1-F6EECF244321}">
                <p14:modId xmlns:p14="http://schemas.microsoft.com/office/powerpoint/2010/main" val="1611689564"/>
              </p:ext>
            </p:extLst>
          </p:nvPr>
        </p:nvGraphicFramePr>
        <p:xfrm>
          <a:off x="5091835" y="939364"/>
          <a:ext cx="271462" cy="347662"/>
        </p:xfrm>
        <a:graphic>
          <a:graphicData uri="http://schemas.openxmlformats.org/presentationml/2006/ole">
            <mc:AlternateContent xmlns:mc="http://schemas.openxmlformats.org/markup-compatibility/2006">
              <mc:Choice xmlns:v="urn:schemas-microsoft-com:vml" Requires="v">
                <p:oleObj name="Equation" r:id="rId4" imgW="177480" imgH="228600" progId="Equation.DSMT4">
                  <p:embed/>
                </p:oleObj>
              </mc:Choice>
              <mc:Fallback>
                <p:oleObj name="Equation" r:id="rId4" imgW="177480" imgH="228600" progId="Equation.DSMT4">
                  <p:embed/>
                  <p:pic>
                    <p:nvPicPr>
                      <p:cNvPr id="0" name=""/>
                      <p:cNvPicPr/>
                      <p:nvPr/>
                    </p:nvPicPr>
                    <p:blipFill>
                      <a:blip r:embed="rId5"/>
                      <a:stretch>
                        <a:fillRect/>
                      </a:stretch>
                    </p:blipFill>
                    <p:spPr>
                      <a:xfrm>
                        <a:off x="5091835" y="939364"/>
                        <a:ext cx="271462" cy="347662"/>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691711540"/>
              </p:ext>
            </p:extLst>
          </p:nvPr>
        </p:nvGraphicFramePr>
        <p:xfrm>
          <a:off x="2546350" y="1203325"/>
          <a:ext cx="284163" cy="365125"/>
        </p:xfrm>
        <a:graphic>
          <a:graphicData uri="http://schemas.openxmlformats.org/presentationml/2006/ole">
            <mc:AlternateContent xmlns:mc="http://schemas.openxmlformats.org/markup-compatibility/2006">
              <mc:Choice xmlns:v="urn:schemas-microsoft-com:vml" Requires="v">
                <p:oleObj name="Equation" r:id="rId6" imgW="177480" imgH="228600" progId="Equation.DSMT4">
                  <p:embed/>
                </p:oleObj>
              </mc:Choice>
              <mc:Fallback>
                <p:oleObj name="Equation" r:id="rId6" imgW="177480" imgH="228600" progId="Equation.DSMT4">
                  <p:embed/>
                  <p:pic>
                    <p:nvPicPr>
                      <p:cNvPr id="0" name=""/>
                      <p:cNvPicPr/>
                      <p:nvPr/>
                    </p:nvPicPr>
                    <p:blipFill>
                      <a:blip r:embed="rId7"/>
                      <a:stretch>
                        <a:fillRect/>
                      </a:stretch>
                    </p:blipFill>
                    <p:spPr>
                      <a:xfrm>
                        <a:off x="2546350" y="1203325"/>
                        <a:ext cx="284163" cy="36512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603889597"/>
              </p:ext>
            </p:extLst>
          </p:nvPr>
        </p:nvGraphicFramePr>
        <p:xfrm>
          <a:off x="860425" y="1890713"/>
          <a:ext cx="7332663" cy="836612"/>
        </p:xfrm>
        <a:graphic>
          <a:graphicData uri="http://schemas.openxmlformats.org/presentationml/2006/ole">
            <mc:AlternateContent xmlns:mc="http://schemas.openxmlformats.org/markup-compatibility/2006">
              <mc:Choice xmlns:v="urn:schemas-microsoft-com:vml" Requires="v">
                <p:oleObj name="Equation" r:id="rId8" imgW="5117760" imgH="583920" progId="Equation.DSMT4">
                  <p:embed/>
                </p:oleObj>
              </mc:Choice>
              <mc:Fallback>
                <p:oleObj name="Equation" r:id="rId8" imgW="5117760" imgH="583920" progId="Equation.DSMT4">
                  <p:embed/>
                  <p:pic>
                    <p:nvPicPr>
                      <p:cNvPr id="0" name=""/>
                      <p:cNvPicPr/>
                      <p:nvPr/>
                    </p:nvPicPr>
                    <p:blipFill>
                      <a:blip r:embed="rId9"/>
                      <a:stretch>
                        <a:fillRect/>
                      </a:stretch>
                    </p:blipFill>
                    <p:spPr>
                      <a:xfrm>
                        <a:off x="860425" y="1890713"/>
                        <a:ext cx="7332663" cy="836612"/>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49189208"/>
              </p:ext>
            </p:extLst>
          </p:nvPr>
        </p:nvGraphicFramePr>
        <p:xfrm>
          <a:off x="2987824" y="3323677"/>
          <a:ext cx="2962198" cy="403020"/>
        </p:xfrm>
        <a:graphic>
          <a:graphicData uri="http://schemas.openxmlformats.org/presentationml/2006/ole">
            <mc:AlternateContent xmlns:mc="http://schemas.openxmlformats.org/markup-compatibility/2006">
              <mc:Choice xmlns:v="urn:schemas-microsoft-com:vml" Requires="v">
                <p:oleObj name="Equation" r:id="rId10" imgW="1866600" imgH="253800" progId="Equation.DSMT4">
                  <p:embed/>
                </p:oleObj>
              </mc:Choice>
              <mc:Fallback>
                <p:oleObj name="Equation" r:id="rId10" imgW="1866600" imgH="253800" progId="Equation.DSMT4">
                  <p:embed/>
                  <p:pic>
                    <p:nvPicPr>
                      <p:cNvPr id="0" name=""/>
                      <p:cNvPicPr/>
                      <p:nvPr/>
                    </p:nvPicPr>
                    <p:blipFill>
                      <a:blip r:embed="rId11"/>
                      <a:stretch>
                        <a:fillRect/>
                      </a:stretch>
                    </p:blipFill>
                    <p:spPr>
                      <a:xfrm>
                        <a:off x="2987824" y="3323677"/>
                        <a:ext cx="2962198" cy="403020"/>
                      </a:xfrm>
                      <a:prstGeom prst="rect">
                        <a:avLst/>
                      </a:prstGeom>
                    </p:spPr>
                  </p:pic>
                </p:oleObj>
              </mc:Fallback>
            </mc:AlternateContent>
          </a:graphicData>
        </a:graphic>
      </p:graphicFrame>
      <p:sp>
        <p:nvSpPr>
          <p:cNvPr id="16" name="矩形 15"/>
          <p:cNvSpPr/>
          <p:nvPr/>
        </p:nvSpPr>
        <p:spPr>
          <a:xfrm>
            <a:off x="107501" y="3819451"/>
            <a:ext cx="8813115" cy="1311128"/>
          </a:xfrm>
          <a:prstGeom prst="rect">
            <a:avLst/>
          </a:prstGeom>
          <a:noFill/>
        </p:spPr>
        <p:txBody>
          <a:bodyPr wrap="square">
            <a:spAutoFit/>
          </a:bodyPr>
          <a:lstStyle/>
          <a:p>
            <a:pPr>
              <a:lnSpc>
                <a:spcPct val="110000"/>
              </a:lnSpc>
            </a:pPr>
            <a:r>
              <a:rPr lang="zh-CN" altLang="en-US" sz="2400"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与动态噪声</a:t>
            </a:r>
            <a:r>
              <a:rPr lang="en-US" altLang="zh-CN" b="1" i="1" dirty="0" err="1">
                <a:solidFill>
                  <a:sysClr val="windowText" lastClr="000000"/>
                </a:solidFill>
                <a:latin typeface="Times New Roman" panose="02020603050405020304" pitchFamily="18" charset="0"/>
                <a:cs typeface="Times New Roman" panose="02020603050405020304" pitchFamily="18" charset="0"/>
              </a:rPr>
              <a:t>W</a:t>
            </a:r>
            <a:r>
              <a:rPr lang="en-US" altLang="zh-CN" baseline="-25000" dirty="0" err="1">
                <a:solidFill>
                  <a:sysClr val="windowText" lastClr="000000"/>
                </a:solidFill>
                <a:latin typeface="Times New Roman" panose="02020603050405020304" pitchFamily="18" charset="0"/>
                <a:cs typeface="Times New Roman" panose="02020603050405020304" pitchFamily="18" charset="0"/>
              </a:rPr>
              <a:t>k</a:t>
            </a:r>
            <a:r>
              <a:rPr lang="zh-CN" altLang="en-US" dirty="0">
                <a:solidFill>
                  <a:sysClr val="windowText" lastClr="000000"/>
                </a:solidFill>
                <a:latin typeface="Times New Roman" panose="02020603050405020304" pitchFamily="18" charset="0"/>
                <a:cs typeface="Times New Roman" panose="02020603050405020304" pitchFamily="18" charset="0"/>
              </a:rPr>
              <a:t>相关，其协方差为</a:t>
            </a:r>
          </a:p>
          <a:p>
            <a:pPr>
              <a:lnSpc>
                <a:spcPct val="110000"/>
              </a:lnSpc>
            </a:pPr>
            <a:endParaRPr lang="en-US" altLang="zh-CN" sz="2400" dirty="0">
              <a:solidFill>
                <a:sysClr val="windowText" lastClr="000000"/>
              </a:solidFill>
              <a:latin typeface="宋体" panose="02010600030101010101" pitchFamily="2" charset="-122"/>
            </a:endParaRPr>
          </a:p>
          <a:p>
            <a:pPr>
              <a:lnSpc>
                <a:spcPct val="110000"/>
              </a:lnSpc>
            </a:pPr>
            <a:r>
              <a:rPr lang="zh-CN" altLang="en-US" dirty="0">
                <a:solidFill>
                  <a:sysClr val="windowText" lastClr="000000"/>
                </a:solidFill>
                <a:latin typeface="宋体" panose="02010600030101010101" pitchFamily="2" charset="-122"/>
              </a:rPr>
              <a:t>这样可按</a:t>
            </a:r>
            <a:r>
              <a:rPr lang="en-US" altLang="zh-CN" dirty="0">
                <a:solidFill>
                  <a:sysClr val="windowText" lastClr="000000"/>
                </a:solidFill>
                <a:latin typeface="Times New Roman" panose="02020603050405020304" pitchFamily="18" charset="0"/>
                <a:cs typeface="Times New Roman" panose="02020603050405020304" pitchFamily="18" charset="0"/>
              </a:rPr>
              <a:t>6.9</a:t>
            </a:r>
            <a:r>
              <a:rPr lang="zh-CN" altLang="en-US" dirty="0">
                <a:solidFill>
                  <a:sysClr val="windowText" lastClr="000000"/>
                </a:solidFill>
                <a:latin typeface="宋体" panose="02010600030101010101" pitchFamily="2" charset="-122"/>
              </a:rPr>
              <a:t>节的有关内容进行处理</a:t>
            </a:r>
            <a:r>
              <a:rPr lang="zh-CN" altLang="en-US" sz="2400" dirty="0">
                <a:solidFill>
                  <a:sysClr val="windowText" lastClr="000000"/>
                </a:solidFill>
                <a:latin typeface="宋体" panose="02010600030101010101" pitchFamily="2" charset="-122"/>
              </a:rPr>
              <a:t>。</a:t>
            </a:r>
          </a:p>
        </p:txBody>
      </p:sp>
      <p:graphicFrame>
        <p:nvGraphicFramePr>
          <p:cNvPr id="9" name="对象 8"/>
          <p:cNvGraphicFramePr>
            <a:graphicFrameLocks noChangeAspect="1"/>
          </p:cNvGraphicFramePr>
          <p:nvPr>
            <p:extLst>
              <p:ext uri="{D42A27DB-BD31-4B8C-83A1-F6EECF244321}">
                <p14:modId xmlns:p14="http://schemas.microsoft.com/office/powerpoint/2010/main" val="1775487775"/>
              </p:ext>
            </p:extLst>
          </p:nvPr>
        </p:nvGraphicFramePr>
        <p:xfrm>
          <a:off x="104775" y="3914775"/>
          <a:ext cx="203200" cy="323850"/>
        </p:xfrm>
        <a:graphic>
          <a:graphicData uri="http://schemas.openxmlformats.org/presentationml/2006/ole">
            <mc:AlternateContent xmlns:mc="http://schemas.openxmlformats.org/markup-compatibility/2006">
              <mc:Choice xmlns:v="urn:schemas-microsoft-com:vml" Requires="v">
                <p:oleObj name="Equation" r:id="rId12" imgW="126720" imgH="203040" progId="Equation.DSMT4">
                  <p:embed/>
                </p:oleObj>
              </mc:Choice>
              <mc:Fallback>
                <p:oleObj name="Equation" r:id="rId12" imgW="126720" imgH="203040" progId="Equation.DSMT4">
                  <p:embed/>
                  <p:pic>
                    <p:nvPicPr>
                      <p:cNvPr id="0" name=""/>
                      <p:cNvPicPr/>
                      <p:nvPr/>
                    </p:nvPicPr>
                    <p:blipFill>
                      <a:blip r:embed="rId13"/>
                      <a:stretch>
                        <a:fillRect/>
                      </a:stretch>
                    </p:blipFill>
                    <p:spPr>
                      <a:xfrm>
                        <a:off x="104775" y="3914775"/>
                        <a:ext cx="203200" cy="32385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284672278"/>
              </p:ext>
            </p:extLst>
          </p:nvPr>
        </p:nvGraphicFramePr>
        <p:xfrm>
          <a:off x="1922463" y="4259263"/>
          <a:ext cx="5183187" cy="431800"/>
        </p:xfrm>
        <a:graphic>
          <a:graphicData uri="http://schemas.openxmlformats.org/presentationml/2006/ole">
            <mc:AlternateContent xmlns:mc="http://schemas.openxmlformats.org/markup-compatibility/2006">
              <mc:Choice xmlns:v="urn:schemas-microsoft-com:vml" Requires="v">
                <p:oleObj name="Equation" r:id="rId14" imgW="3670200" imgH="304560" progId="Equation.DSMT4">
                  <p:embed/>
                </p:oleObj>
              </mc:Choice>
              <mc:Fallback>
                <p:oleObj name="Equation" r:id="rId14" imgW="3670200" imgH="304560" progId="Equation.DSMT4">
                  <p:embed/>
                  <p:pic>
                    <p:nvPicPr>
                      <p:cNvPr id="0" name=""/>
                      <p:cNvPicPr/>
                      <p:nvPr/>
                    </p:nvPicPr>
                    <p:blipFill>
                      <a:blip r:embed="rId15"/>
                      <a:stretch>
                        <a:fillRect/>
                      </a:stretch>
                    </p:blipFill>
                    <p:spPr>
                      <a:xfrm>
                        <a:off x="1922463" y="4259263"/>
                        <a:ext cx="5183187" cy="431800"/>
                      </a:xfrm>
                      <a:prstGeom prst="rect">
                        <a:avLst/>
                      </a:prstGeom>
                    </p:spPr>
                  </p:pic>
                </p:oleObj>
              </mc:Fallback>
            </mc:AlternateContent>
          </a:graphicData>
        </a:graphic>
      </p:graphicFrame>
    </p:spTree>
    <p:extLst>
      <p:ext uri="{BB962C8B-B14F-4D97-AF65-F5344CB8AC3E}">
        <p14:creationId xmlns:p14="http://schemas.microsoft.com/office/powerpoint/2010/main" val="3847921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6.8.1</a:t>
            </a:r>
            <a:r>
              <a:rPr lang="zh-CN" altLang="en-US" sz="1764" b="1" dirty="0">
                <a:solidFill>
                  <a:srgbClr val="112F70"/>
                </a:solidFill>
                <a:latin typeface="微软雅黑" charset="0"/>
                <a:ea typeface="微软雅黑" charset="0"/>
                <a:sym typeface="+mn-ea"/>
              </a:rPr>
              <a:t>已知情况的处理</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7504" y="725017"/>
            <a:ext cx="8813115" cy="1375441"/>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3</a:t>
            </a:r>
            <a:r>
              <a:rPr lang="zh-CN" altLang="en-US" dirty="0">
                <a:solidFill>
                  <a:sysClr val="windowText" lastClr="000000"/>
                </a:solidFill>
                <a:latin typeface="宋体" panose="02010600030101010101" pitchFamily="2" charset="-122"/>
              </a:rPr>
              <a:t>）新的量测量   由现时量测量</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及前一时刻量测量</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之差组成，这说明估计第一个采样时刻的状态  ，不但需要现时的量测量</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，还需前一时刻的量测</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，即要求量测从</a:t>
            </a:r>
            <a:r>
              <a:rPr lang="en-US" altLang="zh-CN" dirty="0">
                <a:solidFill>
                  <a:sysClr val="windowText" lastClr="000000"/>
                </a:solidFill>
                <a:latin typeface="Times New Roman" panose="02020603050405020304" pitchFamily="18" charset="0"/>
                <a:cs typeface="Times New Roman" panose="02020603050405020304" pitchFamily="18" charset="0"/>
              </a:rPr>
              <a:t>0</a:t>
            </a:r>
            <a:r>
              <a:rPr lang="zh-CN" altLang="en-US" dirty="0">
                <a:solidFill>
                  <a:sysClr val="windowText" lastClr="000000"/>
                </a:solidFill>
                <a:latin typeface="宋体" panose="02010600030101010101" pitchFamily="2" charset="-122"/>
              </a:rPr>
              <a:t>开始（以前讨论的均是从</a:t>
            </a:r>
            <a:r>
              <a:rPr lang="en-US" altLang="zh-CN" dirty="0">
                <a:solidFill>
                  <a:sysClr val="windowText" lastClr="000000"/>
                </a:solidFill>
                <a:latin typeface="Times New Roman" panose="02020603050405020304" pitchFamily="18" charset="0"/>
                <a:cs typeface="Times New Roman" panose="02020603050405020304" pitchFamily="18" charset="0"/>
              </a:rPr>
              <a:t>1</a:t>
            </a:r>
            <a:r>
              <a:rPr lang="zh-CN" altLang="en-US" dirty="0">
                <a:solidFill>
                  <a:sysClr val="windowText" lastClr="000000"/>
                </a:solidFill>
                <a:latin typeface="宋体" panose="02010600030101010101" pitchFamily="2" charset="-122"/>
              </a:rPr>
              <a:t>开始），因此要像式</a:t>
            </a:r>
            <a:r>
              <a:rPr lang="en-US" altLang="zh-CN" dirty="0">
                <a:solidFill>
                  <a:sysClr val="windowText" lastClr="000000"/>
                </a:solidFill>
                <a:latin typeface="Times New Roman" panose="02020603050405020304" pitchFamily="18" charset="0"/>
                <a:cs typeface="Times New Roman" panose="02020603050405020304" pitchFamily="18" charset="0"/>
              </a:rPr>
              <a:t>(6.36)</a:t>
            </a:r>
            <a:r>
              <a:rPr lang="zh-CN" altLang="en-US" dirty="0">
                <a:solidFill>
                  <a:sysClr val="windowText" lastClr="000000"/>
                </a:solidFill>
                <a:latin typeface="宋体" panose="02010600030101010101" pitchFamily="2" charset="-122"/>
              </a:rPr>
              <a:t>那样注明     ，而不能像以前那样不注明，或只注明</a:t>
            </a:r>
            <a:r>
              <a:rPr lang="en-US" altLang="zh-CN" dirty="0">
                <a:solidFill>
                  <a:sysClr val="windowText" lastClr="000000"/>
                </a:solidFill>
                <a:latin typeface="Times New Roman" panose="02020603050405020304" pitchFamily="18" charset="0"/>
                <a:ea typeface="Yu Gothic UI Semilight" panose="020B0400000000000000" pitchFamily="34" charset="-128"/>
                <a:cs typeface="Times New Roman" panose="02020603050405020304" pitchFamily="18" charset="0"/>
              </a:rPr>
              <a:t>k</a:t>
            </a:r>
            <a:r>
              <a:rPr lang="en-US" altLang="zh-CN" dirty="0">
                <a:solidFill>
                  <a:sysClr val="windowText" lastClr="000000"/>
                </a:solidFill>
                <a:latin typeface="Times New Roman" panose="02020603050405020304" pitchFamily="18" charset="0"/>
                <a:cs typeface="Times New Roman" panose="02020603050405020304" pitchFamily="18" charset="0"/>
              </a:rPr>
              <a:t>=1</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2</a:t>
            </a:r>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a:t>
            </a:r>
          </a:p>
        </p:txBody>
      </p:sp>
      <p:graphicFrame>
        <p:nvGraphicFramePr>
          <p:cNvPr id="2" name="对象 1"/>
          <p:cNvGraphicFramePr>
            <a:graphicFrameLocks noChangeAspect="1"/>
          </p:cNvGraphicFramePr>
          <p:nvPr>
            <p:extLst>
              <p:ext uri="{D42A27DB-BD31-4B8C-83A1-F6EECF244321}">
                <p14:modId xmlns:p14="http://schemas.microsoft.com/office/powerpoint/2010/main" val="2153049011"/>
              </p:ext>
            </p:extLst>
          </p:nvPr>
        </p:nvGraphicFramePr>
        <p:xfrm>
          <a:off x="7910513" y="1500188"/>
          <a:ext cx="519112" cy="311150"/>
        </p:xfrm>
        <a:graphic>
          <a:graphicData uri="http://schemas.openxmlformats.org/presentationml/2006/ole">
            <mc:AlternateContent xmlns:mc="http://schemas.openxmlformats.org/markup-compatibility/2006">
              <mc:Choice xmlns:v="urn:schemas-microsoft-com:vml" Requires="v">
                <p:oleObj name="Equation" r:id="rId4" imgW="317160" imgH="190440" progId="Equation.DSMT4">
                  <p:embed/>
                </p:oleObj>
              </mc:Choice>
              <mc:Fallback>
                <p:oleObj name="Equation" r:id="rId4" imgW="317160" imgH="190440" progId="Equation.DSMT4">
                  <p:embed/>
                  <p:pic>
                    <p:nvPicPr>
                      <p:cNvPr id="0" name=""/>
                      <p:cNvPicPr/>
                      <p:nvPr/>
                    </p:nvPicPr>
                    <p:blipFill>
                      <a:blip r:embed="rId5"/>
                      <a:stretch>
                        <a:fillRect/>
                      </a:stretch>
                    </p:blipFill>
                    <p:spPr>
                      <a:xfrm>
                        <a:off x="7910513" y="1500188"/>
                        <a:ext cx="519112" cy="31115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52306629"/>
              </p:ext>
            </p:extLst>
          </p:nvPr>
        </p:nvGraphicFramePr>
        <p:xfrm>
          <a:off x="2547625" y="843558"/>
          <a:ext cx="322262" cy="363537"/>
        </p:xfrm>
        <a:graphic>
          <a:graphicData uri="http://schemas.openxmlformats.org/presentationml/2006/ole">
            <mc:AlternateContent xmlns:mc="http://schemas.openxmlformats.org/markup-compatibility/2006">
              <mc:Choice xmlns:v="urn:schemas-microsoft-com:vml" Requires="v">
                <p:oleObj name="Equation" r:id="rId6" imgW="203040" imgH="228600" progId="Equation.DSMT4">
                  <p:embed/>
                </p:oleObj>
              </mc:Choice>
              <mc:Fallback>
                <p:oleObj name="Equation" r:id="rId6" imgW="203040" imgH="228600" progId="Equation.DSMT4">
                  <p:embed/>
                  <p:pic>
                    <p:nvPicPr>
                      <p:cNvPr id="0" name=""/>
                      <p:cNvPicPr/>
                      <p:nvPr/>
                    </p:nvPicPr>
                    <p:blipFill>
                      <a:blip r:embed="rId7"/>
                      <a:stretch>
                        <a:fillRect/>
                      </a:stretch>
                    </p:blipFill>
                    <p:spPr>
                      <a:xfrm>
                        <a:off x="2547625" y="843558"/>
                        <a:ext cx="322262" cy="363537"/>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754902805"/>
              </p:ext>
            </p:extLst>
          </p:nvPr>
        </p:nvGraphicFramePr>
        <p:xfrm>
          <a:off x="4294064" y="772745"/>
          <a:ext cx="432048" cy="370327"/>
        </p:xfrm>
        <a:graphic>
          <a:graphicData uri="http://schemas.openxmlformats.org/presentationml/2006/ole">
            <mc:AlternateContent xmlns:mc="http://schemas.openxmlformats.org/markup-compatibility/2006">
              <mc:Choice xmlns:v="urn:schemas-microsoft-com:vml" Requires="v">
                <p:oleObj name="Equation" r:id="rId8" imgW="266400" imgH="228600" progId="Equation.DSMT4">
                  <p:embed/>
                </p:oleObj>
              </mc:Choice>
              <mc:Fallback>
                <p:oleObj name="Equation" r:id="rId8" imgW="266400" imgH="228600" progId="Equation.DSMT4">
                  <p:embed/>
                  <p:pic>
                    <p:nvPicPr>
                      <p:cNvPr id="0" name=""/>
                      <p:cNvPicPr/>
                      <p:nvPr/>
                    </p:nvPicPr>
                    <p:blipFill>
                      <a:blip r:embed="rId9"/>
                      <a:stretch>
                        <a:fillRect/>
                      </a:stretch>
                    </p:blipFill>
                    <p:spPr>
                      <a:xfrm>
                        <a:off x="4294064" y="772745"/>
                        <a:ext cx="432048" cy="370327"/>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608521171"/>
              </p:ext>
            </p:extLst>
          </p:nvPr>
        </p:nvGraphicFramePr>
        <p:xfrm>
          <a:off x="6550942" y="731910"/>
          <a:ext cx="342900" cy="411162"/>
        </p:xfrm>
        <a:graphic>
          <a:graphicData uri="http://schemas.openxmlformats.org/presentationml/2006/ole">
            <mc:AlternateContent xmlns:mc="http://schemas.openxmlformats.org/markup-compatibility/2006">
              <mc:Choice xmlns:v="urn:schemas-microsoft-com:vml" Requires="v">
                <p:oleObj name="Equation" r:id="rId10" imgW="190440" imgH="228600" progId="Equation.DSMT4">
                  <p:embed/>
                </p:oleObj>
              </mc:Choice>
              <mc:Fallback>
                <p:oleObj name="Equation" r:id="rId10" imgW="190440" imgH="228600" progId="Equation.DSMT4">
                  <p:embed/>
                  <p:pic>
                    <p:nvPicPr>
                      <p:cNvPr id="0" name=""/>
                      <p:cNvPicPr/>
                      <p:nvPr/>
                    </p:nvPicPr>
                    <p:blipFill>
                      <a:blip r:embed="rId11"/>
                      <a:stretch>
                        <a:fillRect/>
                      </a:stretch>
                    </p:blipFill>
                    <p:spPr>
                      <a:xfrm>
                        <a:off x="6550942" y="731910"/>
                        <a:ext cx="342900" cy="411162"/>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296766015"/>
              </p:ext>
            </p:extLst>
          </p:nvPr>
        </p:nvGraphicFramePr>
        <p:xfrm>
          <a:off x="2901371" y="1053957"/>
          <a:ext cx="328613" cy="461963"/>
        </p:xfrm>
        <a:graphic>
          <a:graphicData uri="http://schemas.openxmlformats.org/presentationml/2006/ole">
            <mc:AlternateContent xmlns:mc="http://schemas.openxmlformats.org/markup-compatibility/2006">
              <mc:Choice xmlns:v="urn:schemas-microsoft-com:vml" Requires="v">
                <p:oleObj name="Equation" r:id="rId12" imgW="190440" imgH="253800" progId="Equation.DSMT4">
                  <p:embed/>
                </p:oleObj>
              </mc:Choice>
              <mc:Fallback>
                <p:oleObj name="Equation" r:id="rId12" imgW="190440" imgH="253800" progId="Equation.DSMT4">
                  <p:embed/>
                  <p:pic>
                    <p:nvPicPr>
                      <p:cNvPr id="0" name=""/>
                      <p:cNvPicPr/>
                      <p:nvPr/>
                    </p:nvPicPr>
                    <p:blipFill>
                      <a:blip r:embed="rId13"/>
                      <a:stretch>
                        <a:fillRect/>
                      </a:stretch>
                    </p:blipFill>
                    <p:spPr>
                      <a:xfrm>
                        <a:off x="2901371" y="1053957"/>
                        <a:ext cx="328613" cy="461963"/>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64435229"/>
              </p:ext>
            </p:extLst>
          </p:nvPr>
        </p:nvGraphicFramePr>
        <p:xfrm>
          <a:off x="5715258" y="1114283"/>
          <a:ext cx="246062" cy="341312"/>
        </p:xfrm>
        <a:graphic>
          <a:graphicData uri="http://schemas.openxmlformats.org/presentationml/2006/ole">
            <mc:AlternateContent xmlns:mc="http://schemas.openxmlformats.org/markup-compatibility/2006">
              <mc:Choice xmlns:v="urn:schemas-microsoft-com:vml" Requires="v">
                <p:oleObj name="Equation" r:id="rId14" imgW="164880" imgH="228600" progId="Equation.DSMT4">
                  <p:embed/>
                </p:oleObj>
              </mc:Choice>
              <mc:Fallback>
                <p:oleObj name="Equation" r:id="rId14" imgW="164880" imgH="228600" progId="Equation.DSMT4">
                  <p:embed/>
                  <p:pic>
                    <p:nvPicPr>
                      <p:cNvPr id="0" name=""/>
                      <p:cNvPicPr/>
                      <p:nvPr/>
                    </p:nvPicPr>
                    <p:blipFill>
                      <a:blip r:embed="rId15"/>
                      <a:stretch>
                        <a:fillRect/>
                      </a:stretch>
                    </p:blipFill>
                    <p:spPr>
                      <a:xfrm>
                        <a:off x="5715258" y="1114283"/>
                        <a:ext cx="246062" cy="341312"/>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4147410399"/>
              </p:ext>
            </p:extLst>
          </p:nvPr>
        </p:nvGraphicFramePr>
        <p:xfrm>
          <a:off x="8239214" y="1111772"/>
          <a:ext cx="302101" cy="388416"/>
        </p:xfrm>
        <a:graphic>
          <a:graphicData uri="http://schemas.openxmlformats.org/presentationml/2006/ole">
            <mc:AlternateContent xmlns:mc="http://schemas.openxmlformats.org/markup-compatibility/2006">
              <mc:Choice xmlns:v="urn:schemas-microsoft-com:vml" Requires="v">
                <p:oleObj name="Equation" r:id="rId16" imgW="177480" imgH="228600" progId="Equation.DSMT4">
                  <p:embed/>
                </p:oleObj>
              </mc:Choice>
              <mc:Fallback>
                <p:oleObj name="Equation" r:id="rId16" imgW="177480" imgH="228600" progId="Equation.DSMT4">
                  <p:embed/>
                  <p:pic>
                    <p:nvPicPr>
                      <p:cNvPr id="0" name=""/>
                      <p:cNvPicPr/>
                      <p:nvPr/>
                    </p:nvPicPr>
                    <p:blipFill>
                      <a:blip r:embed="rId17"/>
                      <a:stretch>
                        <a:fillRect/>
                      </a:stretch>
                    </p:blipFill>
                    <p:spPr>
                      <a:xfrm>
                        <a:off x="8239214" y="1111772"/>
                        <a:ext cx="302101" cy="388416"/>
                      </a:xfrm>
                      <a:prstGeom prst="rect">
                        <a:avLst/>
                      </a:prstGeom>
                    </p:spPr>
                  </p:pic>
                </p:oleObj>
              </mc:Fallback>
            </mc:AlternateContent>
          </a:graphicData>
        </a:graphic>
      </p:graphicFrame>
    </p:spTree>
    <p:extLst>
      <p:ext uri="{BB962C8B-B14F-4D97-AF65-F5344CB8AC3E}">
        <p14:creationId xmlns:p14="http://schemas.microsoft.com/office/powerpoint/2010/main" val="2485771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635302"/>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6.8.2</a:t>
            </a:r>
            <a:r>
              <a:rPr lang="zh-CN" altLang="en-US" sz="1764" b="1" dirty="0">
                <a:solidFill>
                  <a:srgbClr val="112F70"/>
                </a:solidFill>
                <a:latin typeface="微软雅黑" charset="0"/>
                <a:ea typeface="微软雅黑" charset="0"/>
                <a:sym typeface="+mn-ea"/>
              </a:rPr>
              <a:t>求滤波递推公式</a:t>
            </a:r>
          </a:p>
          <a:p>
            <a:pPr lvl="0"/>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7502" y="544688"/>
            <a:ext cx="8813115" cy="1578574"/>
          </a:xfrm>
          <a:prstGeom prst="rect">
            <a:avLst/>
          </a:prstGeom>
          <a:noFill/>
        </p:spPr>
        <p:txBody>
          <a:bodyPr wrap="square">
            <a:spAutoFit/>
          </a:bodyPr>
          <a:lstStyle/>
          <a:p>
            <a:pPr lvl="0">
              <a:lnSpc>
                <a:spcPct val="110000"/>
              </a:lnSpc>
            </a:pPr>
            <a:r>
              <a:rPr lang="en-US" altLang="zh-CN" sz="2400" dirty="0">
                <a:solidFill>
                  <a:sysClr val="windowText" lastClr="000000"/>
                </a:solidFill>
                <a:latin typeface="宋体" panose="02010600030101010101" pitchFamily="2" charset="-122"/>
              </a:rPr>
              <a:t>    </a:t>
            </a:r>
            <a:r>
              <a:rPr lang="en-US" altLang="zh-CN" dirty="0">
                <a:solidFill>
                  <a:sysClr val="windowText" lastClr="000000"/>
                </a:solidFill>
                <a:latin typeface="Times New Roman" panose="02020603050405020304" pitchFamily="18" charset="0"/>
                <a:cs typeface="Times New Roman" panose="02020603050405020304" pitchFamily="18" charset="0"/>
              </a:rPr>
              <a:t>1.</a:t>
            </a:r>
            <a:r>
              <a:rPr lang="zh-CN" altLang="en-US" dirty="0">
                <a:solidFill>
                  <a:sysClr val="windowText" lastClr="000000"/>
                </a:solidFill>
                <a:latin typeface="Times New Roman" panose="02020603050405020304" pitchFamily="18" charset="0"/>
                <a:cs typeface="Times New Roman" panose="02020603050405020304" pitchFamily="18" charset="0"/>
              </a:rPr>
              <a:t>用新的量测方程式</a:t>
            </a:r>
            <a:r>
              <a:rPr lang="en-US" altLang="zh-CN" dirty="0">
                <a:solidFill>
                  <a:sysClr val="windowText" lastClr="000000"/>
                </a:solidFill>
                <a:latin typeface="Times New Roman" panose="02020603050405020304" pitchFamily="18" charset="0"/>
                <a:cs typeface="Times New Roman" panose="02020603050405020304" pitchFamily="18" charset="0"/>
              </a:rPr>
              <a:t>(6.37)</a:t>
            </a:r>
            <a:r>
              <a:rPr lang="zh-CN" altLang="en-US" dirty="0">
                <a:solidFill>
                  <a:sysClr val="windowText" lastClr="000000"/>
                </a:solidFill>
                <a:latin typeface="Times New Roman" panose="02020603050405020304" pitchFamily="18" charset="0"/>
                <a:cs typeface="Times New Roman" panose="02020603050405020304" pitchFamily="18" charset="0"/>
              </a:rPr>
              <a:t>及状态方程式</a:t>
            </a:r>
            <a:r>
              <a:rPr lang="en-US" altLang="zh-CN" dirty="0">
                <a:solidFill>
                  <a:sysClr val="windowText" lastClr="000000"/>
                </a:solidFill>
                <a:latin typeface="Times New Roman" panose="02020603050405020304" pitchFamily="18" charset="0"/>
                <a:cs typeface="Times New Roman" panose="02020603050405020304" pitchFamily="18" charset="0"/>
              </a:rPr>
              <a:t>(6.36)</a:t>
            </a:r>
            <a:r>
              <a:rPr lang="zh-CN" altLang="en-US" dirty="0">
                <a:solidFill>
                  <a:sysClr val="windowText" lastClr="000000"/>
                </a:solidFill>
                <a:latin typeface="Times New Roman" panose="02020603050405020304" pitchFamily="18" charset="0"/>
                <a:cs typeface="Times New Roman" panose="02020603050405020304" pitchFamily="18" charset="0"/>
              </a:rPr>
              <a:t>组成卡尔曼滤波方程</a:t>
            </a:r>
          </a:p>
          <a:p>
            <a:pPr lvl="0">
              <a:lnSpc>
                <a:spcPct val="110000"/>
              </a:lnSpc>
            </a:pPr>
            <a:endParaRPr lang="en-US" altLang="zh-CN" sz="2400" dirty="0">
              <a:solidFill>
                <a:sysClr val="windowText" lastClr="000000"/>
              </a:solidFill>
              <a:latin typeface="宋体" panose="02010600030101010101" pitchFamily="2" charset="-122"/>
            </a:endParaRPr>
          </a:p>
          <a:p>
            <a:pPr lvl="0">
              <a:lnSpc>
                <a:spcPct val="110000"/>
              </a:lnSpc>
            </a:pPr>
            <a:r>
              <a:rPr lang="en-US" altLang="zh-CN" sz="2400" dirty="0">
                <a:solidFill>
                  <a:sysClr val="windowText" lastClr="000000"/>
                </a:solidFill>
                <a:latin typeface="宋体" panose="02010600030101010101" pitchFamily="2" charset="-122"/>
              </a:rPr>
              <a:t>    </a:t>
            </a:r>
            <a:r>
              <a:rPr lang="en-US" altLang="zh-CN" dirty="0">
                <a:solidFill>
                  <a:sysClr val="windowText" lastClr="000000"/>
                </a:solidFill>
                <a:latin typeface="宋体" panose="02010600030101010101" pitchFamily="2" charset="-122"/>
              </a:rPr>
              <a:t>2.</a:t>
            </a:r>
            <a:r>
              <a:rPr lang="zh-CN" altLang="en-US" dirty="0">
                <a:solidFill>
                  <a:sysClr val="windowText" lastClr="000000"/>
                </a:solidFill>
                <a:latin typeface="宋体" panose="02010600030101010101" pitchFamily="2" charset="-122"/>
              </a:rPr>
              <a:t>求增益矩阵</a:t>
            </a:r>
            <a:r>
              <a:rPr lang="en-US" altLang="zh-CN" b="1" i="1" dirty="0">
                <a:solidFill>
                  <a:sysClr val="windowText" lastClr="000000"/>
                </a:solidFill>
                <a:latin typeface="Times New Roman" panose="02020603050405020304" pitchFamily="18" charset="0"/>
                <a:cs typeface="Times New Roman" panose="02020603050405020304" pitchFamily="18" charset="0"/>
              </a:rPr>
              <a:t>K</a:t>
            </a:r>
            <a:r>
              <a:rPr lang="en-US" altLang="zh-CN" i="1" baseline="-25000" dirty="0">
                <a:solidFill>
                  <a:sysClr val="windowText" lastClr="000000"/>
                </a:solidFill>
                <a:latin typeface="Times New Roman" panose="02020603050405020304" pitchFamily="18" charset="0"/>
                <a:cs typeface="Times New Roman" panose="02020603050405020304" pitchFamily="18" charset="0"/>
              </a:rPr>
              <a:t>t+1</a:t>
            </a:r>
          </a:p>
          <a:p>
            <a:pPr lvl="0">
              <a:lnSpc>
                <a:spcPct val="110000"/>
              </a:lnSpc>
            </a:pPr>
            <a:r>
              <a:rPr lang="zh-CN" altLang="en-US" dirty="0">
                <a:solidFill>
                  <a:sysClr val="windowText" lastClr="000000"/>
                </a:solidFill>
                <a:latin typeface="宋体" panose="02010600030101010101" pitchFamily="2" charset="-122"/>
              </a:rPr>
              <a:t>    先求    的均方误差方差</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，然后求使</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取极小值的    估计误差</a:t>
            </a:r>
          </a:p>
        </p:txBody>
      </p:sp>
      <p:graphicFrame>
        <p:nvGraphicFramePr>
          <p:cNvPr id="4" name="对象 3"/>
          <p:cNvGraphicFramePr>
            <a:graphicFrameLocks noChangeAspect="1"/>
          </p:cNvGraphicFramePr>
          <p:nvPr>
            <p:extLst>
              <p:ext uri="{D42A27DB-BD31-4B8C-83A1-F6EECF244321}">
                <p14:modId xmlns:p14="http://schemas.microsoft.com/office/powerpoint/2010/main" val="1251721901"/>
              </p:ext>
            </p:extLst>
          </p:nvPr>
        </p:nvGraphicFramePr>
        <p:xfrm>
          <a:off x="1604963" y="1042988"/>
          <a:ext cx="5948362" cy="428625"/>
        </p:xfrm>
        <a:graphic>
          <a:graphicData uri="http://schemas.openxmlformats.org/presentationml/2006/ole">
            <mc:AlternateContent xmlns:mc="http://schemas.openxmlformats.org/markup-compatibility/2006">
              <mc:Choice xmlns:v="urn:schemas-microsoft-com:vml" Requires="v">
                <p:oleObj name="Equation" r:id="rId4" imgW="4584600" imgH="330120" progId="Equation.DSMT4">
                  <p:embed/>
                </p:oleObj>
              </mc:Choice>
              <mc:Fallback>
                <p:oleObj name="Equation" r:id="rId4" imgW="4584600" imgH="330120" progId="Equation.DSMT4">
                  <p:embed/>
                  <p:pic>
                    <p:nvPicPr>
                      <p:cNvPr id="0" name=""/>
                      <p:cNvPicPr/>
                      <p:nvPr/>
                    </p:nvPicPr>
                    <p:blipFill>
                      <a:blip r:embed="rId5"/>
                      <a:stretch>
                        <a:fillRect/>
                      </a:stretch>
                    </p:blipFill>
                    <p:spPr>
                      <a:xfrm>
                        <a:off x="1604963" y="1042988"/>
                        <a:ext cx="5948362" cy="428625"/>
                      </a:xfrm>
                      <a:prstGeom prst="rect">
                        <a:avLst/>
                      </a:prstGeom>
                    </p:spPr>
                  </p:pic>
                </p:oleObj>
              </mc:Fallback>
            </mc:AlternateContent>
          </a:graphicData>
        </a:graphic>
      </p:graphicFrame>
      <p:sp>
        <p:nvSpPr>
          <p:cNvPr id="15" name="文本框 14"/>
          <p:cNvSpPr txBox="1"/>
          <p:nvPr/>
        </p:nvSpPr>
        <p:spPr>
          <a:xfrm>
            <a:off x="7942075" y="1042988"/>
            <a:ext cx="978542" cy="369332"/>
          </a:xfrm>
          <a:prstGeom prst="rect">
            <a:avLst/>
          </a:prstGeom>
          <a:noFill/>
        </p:spPr>
        <p:txBody>
          <a:bodyPr wrap="squar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6.38</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graphicFrame>
        <p:nvGraphicFramePr>
          <p:cNvPr id="6" name="对象 5"/>
          <p:cNvGraphicFramePr>
            <a:graphicFrameLocks noChangeAspect="1"/>
          </p:cNvGraphicFramePr>
          <p:nvPr>
            <p:extLst>
              <p:ext uri="{D42A27DB-BD31-4B8C-83A1-F6EECF244321}">
                <p14:modId xmlns:p14="http://schemas.microsoft.com/office/powerpoint/2010/main" val="2897117083"/>
              </p:ext>
            </p:extLst>
          </p:nvPr>
        </p:nvGraphicFramePr>
        <p:xfrm>
          <a:off x="1093788" y="1744663"/>
          <a:ext cx="479425" cy="390525"/>
        </p:xfrm>
        <a:graphic>
          <a:graphicData uri="http://schemas.openxmlformats.org/presentationml/2006/ole">
            <mc:AlternateContent xmlns:mc="http://schemas.openxmlformats.org/markup-compatibility/2006">
              <mc:Choice xmlns:v="urn:schemas-microsoft-com:vml" Requires="v">
                <p:oleObj name="Equation" r:id="rId6" imgW="279360" imgH="228600" progId="Equation.DSMT4">
                  <p:embed/>
                </p:oleObj>
              </mc:Choice>
              <mc:Fallback>
                <p:oleObj name="Equation" r:id="rId6" imgW="279360" imgH="228600" progId="Equation.DSMT4">
                  <p:embed/>
                  <p:pic>
                    <p:nvPicPr>
                      <p:cNvPr id="0" name=""/>
                      <p:cNvPicPr/>
                      <p:nvPr/>
                    </p:nvPicPr>
                    <p:blipFill>
                      <a:blip r:embed="rId7"/>
                      <a:stretch>
                        <a:fillRect/>
                      </a:stretch>
                    </p:blipFill>
                    <p:spPr>
                      <a:xfrm>
                        <a:off x="1093788" y="1744663"/>
                        <a:ext cx="479425" cy="39052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423087009"/>
              </p:ext>
            </p:extLst>
          </p:nvPr>
        </p:nvGraphicFramePr>
        <p:xfrm>
          <a:off x="3195638" y="1787525"/>
          <a:ext cx="347662" cy="300038"/>
        </p:xfrm>
        <a:graphic>
          <a:graphicData uri="http://schemas.openxmlformats.org/presentationml/2006/ole">
            <mc:AlternateContent xmlns:mc="http://schemas.openxmlformats.org/markup-compatibility/2006">
              <mc:Choice xmlns:v="urn:schemas-microsoft-com:vml" Requires="v">
                <p:oleObj name="Equation" r:id="rId8" imgW="266400" imgH="228600" progId="Equation.DSMT4">
                  <p:embed/>
                </p:oleObj>
              </mc:Choice>
              <mc:Fallback>
                <p:oleObj name="Equation" r:id="rId8" imgW="266400" imgH="228600" progId="Equation.DSMT4">
                  <p:embed/>
                  <p:pic>
                    <p:nvPicPr>
                      <p:cNvPr id="0" name=""/>
                      <p:cNvPicPr/>
                      <p:nvPr/>
                    </p:nvPicPr>
                    <p:blipFill>
                      <a:blip r:embed="rId9"/>
                      <a:stretch>
                        <a:fillRect/>
                      </a:stretch>
                    </p:blipFill>
                    <p:spPr>
                      <a:xfrm>
                        <a:off x="3195638" y="1787525"/>
                        <a:ext cx="347662" cy="300038"/>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29386209"/>
              </p:ext>
            </p:extLst>
          </p:nvPr>
        </p:nvGraphicFramePr>
        <p:xfrm>
          <a:off x="4635500" y="1778000"/>
          <a:ext cx="350838" cy="300038"/>
        </p:xfrm>
        <a:graphic>
          <a:graphicData uri="http://schemas.openxmlformats.org/presentationml/2006/ole">
            <mc:AlternateContent xmlns:mc="http://schemas.openxmlformats.org/markup-compatibility/2006">
              <mc:Choice xmlns:v="urn:schemas-microsoft-com:vml" Requires="v">
                <p:oleObj name="Equation" r:id="rId10" imgW="266400" imgH="228600" progId="Equation.DSMT4">
                  <p:embed/>
                </p:oleObj>
              </mc:Choice>
              <mc:Fallback>
                <p:oleObj name="Equation" r:id="rId10" imgW="266400" imgH="228600" progId="Equation.DSMT4">
                  <p:embed/>
                  <p:pic>
                    <p:nvPicPr>
                      <p:cNvPr id="0" name=""/>
                      <p:cNvPicPr/>
                      <p:nvPr/>
                    </p:nvPicPr>
                    <p:blipFill>
                      <a:blip r:embed="rId11"/>
                      <a:stretch>
                        <a:fillRect/>
                      </a:stretch>
                    </p:blipFill>
                    <p:spPr>
                      <a:xfrm>
                        <a:off x="4635500" y="1778000"/>
                        <a:ext cx="350838" cy="300038"/>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222552609"/>
              </p:ext>
            </p:extLst>
          </p:nvPr>
        </p:nvGraphicFramePr>
        <p:xfrm>
          <a:off x="6156176" y="1797050"/>
          <a:ext cx="385762" cy="290513"/>
        </p:xfrm>
        <a:graphic>
          <a:graphicData uri="http://schemas.openxmlformats.org/presentationml/2006/ole">
            <mc:AlternateContent xmlns:mc="http://schemas.openxmlformats.org/markup-compatibility/2006">
              <mc:Choice xmlns:v="urn:schemas-microsoft-com:vml" Requires="v">
                <p:oleObj name="Equation" r:id="rId12" imgW="304560" imgH="228600" progId="Equation.DSMT4">
                  <p:embed/>
                </p:oleObj>
              </mc:Choice>
              <mc:Fallback>
                <p:oleObj name="Equation" r:id="rId12" imgW="304560" imgH="228600" progId="Equation.DSMT4">
                  <p:embed/>
                  <p:pic>
                    <p:nvPicPr>
                      <p:cNvPr id="0" name=""/>
                      <p:cNvPicPr/>
                      <p:nvPr/>
                    </p:nvPicPr>
                    <p:blipFill>
                      <a:blip r:embed="rId13"/>
                      <a:stretch>
                        <a:fillRect/>
                      </a:stretch>
                    </p:blipFill>
                    <p:spPr>
                      <a:xfrm>
                        <a:off x="6156176" y="1797050"/>
                        <a:ext cx="385762" cy="29051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890089267"/>
              </p:ext>
            </p:extLst>
          </p:nvPr>
        </p:nvGraphicFramePr>
        <p:xfrm>
          <a:off x="1474788" y="2335213"/>
          <a:ext cx="6235700" cy="927100"/>
        </p:xfrm>
        <a:graphic>
          <a:graphicData uri="http://schemas.openxmlformats.org/presentationml/2006/ole">
            <mc:AlternateContent xmlns:mc="http://schemas.openxmlformats.org/markup-compatibility/2006">
              <mc:Choice xmlns:v="urn:schemas-microsoft-com:vml" Requires="v">
                <p:oleObj name="Equation" r:id="rId14" imgW="4444920" imgH="660240" progId="Equation.DSMT4">
                  <p:embed/>
                </p:oleObj>
              </mc:Choice>
              <mc:Fallback>
                <p:oleObj name="Equation" r:id="rId14" imgW="4444920" imgH="660240" progId="Equation.DSMT4">
                  <p:embed/>
                  <p:pic>
                    <p:nvPicPr>
                      <p:cNvPr id="0" name=""/>
                      <p:cNvPicPr/>
                      <p:nvPr/>
                    </p:nvPicPr>
                    <p:blipFill>
                      <a:blip r:embed="rId15"/>
                      <a:stretch>
                        <a:fillRect/>
                      </a:stretch>
                    </p:blipFill>
                    <p:spPr>
                      <a:xfrm>
                        <a:off x="1474788" y="2335213"/>
                        <a:ext cx="6235700" cy="927100"/>
                      </a:xfrm>
                      <a:prstGeom prst="rect">
                        <a:avLst/>
                      </a:prstGeom>
                    </p:spPr>
                  </p:pic>
                </p:oleObj>
              </mc:Fallback>
            </mc:AlternateContent>
          </a:graphicData>
        </a:graphic>
      </p:graphicFrame>
      <p:sp>
        <p:nvSpPr>
          <p:cNvPr id="21" name="矩形 20"/>
          <p:cNvSpPr/>
          <p:nvPr/>
        </p:nvSpPr>
        <p:spPr>
          <a:xfrm>
            <a:off x="334372" y="3420921"/>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均方误差阵</a:t>
            </a:r>
          </a:p>
        </p:txBody>
      </p:sp>
      <p:graphicFrame>
        <p:nvGraphicFramePr>
          <p:cNvPr id="11" name="对象 10"/>
          <p:cNvGraphicFramePr>
            <a:graphicFrameLocks noChangeAspect="1"/>
          </p:cNvGraphicFramePr>
          <p:nvPr>
            <p:extLst>
              <p:ext uri="{D42A27DB-BD31-4B8C-83A1-F6EECF244321}">
                <p14:modId xmlns:p14="http://schemas.microsoft.com/office/powerpoint/2010/main" val="1252895783"/>
              </p:ext>
            </p:extLst>
          </p:nvPr>
        </p:nvGraphicFramePr>
        <p:xfrm>
          <a:off x="1695450" y="3922713"/>
          <a:ext cx="5794375" cy="1019175"/>
        </p:xfrm>
        <a:graphic>
          <a:graphicData uri="http://schemas.openxmlformats.org/presentationml/2006/ole">
            <mc:AlternateContent xmlns:mc="http://schemas.openxmlformats.org/markup-compatibility/2006">
              <mc:Choice xmlns:v="urn:schemas-microsoft-com:vml" Requires="v">
                <p:oleObj name="Equation" r:id="rId16" imgW="4622760" imgH="812520" progId="Equation.DSMT4">
                  <p:embed/>
                </p:oleObj>
              </mc:Choice>
              <mc:Fallback>
                <p:oleObj name="Equation" r:id="rId16" imgW="4622760" imgH="812520" progId="Equation.DSMT4">
                  <p:embed/>
                  <p:pic>
                    <p:nvPicPr>
                      <p:cNvPr id="0" name=""/>
                      <p:cNvPicPr/>
                      <p:nvPr/>
                    </p:nvPicPr>
                    <p:blipFill>
                      <a:blip r:embed="rId17"/>
                      <a:stretch>
                        <a:fillRect/>
                      </a:stretch>
                    </p:blipFill>
                    <p:spPr>
                      <a:xfrm>
                        <a:off x="1695450" y="3922713"/>
                        <a:ext cx="5794375" cy="1019175"/>
                      </a:xfrm>
                      <a:prstGeom prst="rect">
                        <a:avLst/>
                      </a:prstGeom>
                    </p:spPr>
                  </p:pic>
                </p:oleObj>
              </mc:Fallback>
            </mc:AlternateContent>
          </a:graphicData>
        </a:graphic>
      </p:graphicFrame>
    </p:spTree>
    <p:extLst>
      <p:ext uri="{BB962C8B-B14F-4D97-AF65-F5344CB8AC3E}">
        <p14:creationId xmlns:p14="http://schemas.microsoft.com/office/powerpoint/2010/main" val="636341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6.8.2</a:t>
            </a:r>
            <a:r>
              <a:rPr lang="zh-CN" altLang="en-US" sz="1764" b="1" dirty="0">
                <a:solidFill>
                  <a:srgbClr val="112F70"/>
                </a:solidFill>
                <a:latin typeface="微软雅黑" charset="0"/>
                <a:ea typeface="微软雅黑" charset="0"/>
                <a:sym typeface="+mn-ea"/>
              </a:rPr>
              <a:t>求滤波递推公式</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85960" y="608231"/>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考虑到                   及假设条件</a:t>
            </a:r>
            <a:r>
              <a:rPr lang="en-US" altLang="zh-CN" dirty="0">
                <a:solidFill>
                  <a:sysClr val="windowText" lastClr="000000"/>
                </a:solidFill>
                <a:latin typeface="宋体" panose="02010600030101010101" pitchFamily="2" charset="-122"/>
              </a:rPr>
              <a:t>,</a:t>
            </a:r>
            <a:r>
              <a:rPr lang="zh-CN" altLang="en-US" dirty="0">
                <a:solidFill>
                  <a:sysClr val="windowText" lastClr="000000"/>
                </a:solidFill>
                <a:latin typeface="宋体" panose="02010600030101010101" pitchFamily="2" charset="-122"/>
              </a:rPr>
              <a:t>则有</a:t>
            </a:r>
          </a:p>
        </p:txBody>
      </p:sp>
      <p:sp>
        <p:nvSpPr>
          <p:cNvPr id="21" name="矩形 20"/>
          <p:cNvSpPr/>
          <p:nvPr/>
        </p:nvSpPr>
        <p:spPr>
          <a:xfrm>
            <a:off x="107501" y="3546554"/>
            <a:ext cx="8813115"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该式减去上式得</a:t>
            </a:r>
          </a:p>
        </p:txBody>
      </p:sp>
      <p:graphicFrame>
        <p:nvGraphicFramePr>
          <p:cNvPr id="2" name="对象 1"/>
          <p:cNvGraphicFramePr>
            <a:graphicFrameLocks noChangeAspect="1"/>
          </p:cNvGraphicFramePr>
          <p:nvPr>
            <p:extLst>
              <p:ext uri="{D42A27DB-BD31-4B8C-83A1-F6EECF244321}">
                <p14:modId xmlns:p14="http://schemas.microsoft.com/office/powerpoint/2010/main" val="1221243362"/>
              </p:ext>
            </p:extLst>
          </p:nvPr>
        </p:nvGraphicFramePr>
        <p:xfrm>
          <a:off x="854075" y="576263"/>
          <a:ext cx="2212975" cy="487362"/>
        </p:xfrm>
        <a:graphic>
          <a:graphicData uri="http://schemas.openxmlformats.org/presentationml/2006/ole">
            <mc:AlternateContent xmlns:mc="http://schemas.openxmlformats.org/markup-compatibility/2006">
              <mc:Choice xmlns:v="urn:schemas-microsoft-com:vml" Requires="v">
                <p:oleObj name="Equation" r:id="rId4" imgW="1841400" imgH="406080" progId="Equation.DSMT4">
                  <p:embed/>
                </p:oleObj>
              </mc:Choice>
              <mc:Fallback>
                <p:oleObj name="Equation" r:id="rId4" imgW="1841400" imgH="406080" progId="Equation.DSMT4">
                  <p:embed/>
                  <p:pic>
                    <p:nvPicPr>
                      <p:cNvPr id="0" name=""/>
                      <p:cNvPicPr/>
                      <p:nvPr/>
                    </p:nvPicPr>
                    <p:blipFill>
                      <a:blip r:embed="rId5"/>
                      <a:stretch>
                        <a:fillRect/>
                      </a:stretch>
                    </p:blipFill>
                    <p:spPr>
                      <a:xfrm>
                        <a:off x="854075" y="576263"/>
                        <a:ext cx="2212975" cy="487362"/>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885709085"/>
              </p:ext>
            </p:extLst>
          </p:nvPr>
        </p:nvGraphicFramePr>
        <p:xfrm>
          <a:off x="711200" y="1052513"/>
          <a:ext cx="7356475" cy="787400"/>
        </p:xfrm>
        <a:graphic>
          <a:graphicData uri="http://schemas.openxmlformats.org/presentationml/2006/ole">
            <mc:AlternateContent xmlns:mc="http://schemas.openxmlformats.org/markup-compatibility/2006">
              <mc:Choice xmlns:v="urn:schemas-microsoft-com:vml" Requires="v">
                <p:oleObj name="Equation" r:id="rId6" imgW="5232240" imgH="507960" progId="Equation.DSMT4">
                  <p:embed/>
                </p:oleObj>
              </mc:Choice>
              <mc:Fallback>
                <p:oleObj name="Equation" r:id="rId6" imgW="5232240" imgH="507960" progId="Equation.DSMT4">
                  <p:embed/>
                  <p:pic>
                    <p:nvPicPr>
                      <p:cNvPr id="0" name=""/>
                      <p:cNvPicPr/>
                      <p:nvPr/>
                    </p:nvPicPr>
                    <p:blipFill>
                      <a:blip r:embed="rId7"/>
                      <a:stretch>
                        <a:fillRect/>
                      </a:stretch>
                    </p:blipFill>
                    <p:spPr>
                      <a:xfrm>
                        <a:off x="711200" y="1052513"/>
                        <a:ext cx="7356475" cy="787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9" name="矩形 18"/>
              <p:cNvSpPr/>
              <p:nvPr/>
            </p:nvSpPr>
            <p:spPr>
              <a:xfrm>
                <a:off x="107501" y="1857395"/>
                <a:ext cx="8813115" cy="676852"/>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下面用增量法求的       极小值。</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有增量</a:t>
                </a:r>
                <a14:m>
                  <m:oMath xmlns:m="http://schemas.openxmlformats.org/officeDocument/2006/math">
                    <m:r>
                      <a:rPr lang="zh-CN" altLang="en-US" i="1" smtClean="0">
                        <a:solidFill>
                          <a:sysClr val="windowText" lastClr="000000"/>
                        </a:solidFill>
                        <a:latin typeface="Cambria Math" panose="02040503050406030204" pitchFamily="18" charset="0"/>
                        <a:cs typeface="Times New Roman" panose="02020603050405020304" pitchFamily="18" charset="0"/>
                      </a:rPr>
                      <m:t>∆</m:t>
                    </m:r>
                    <m:r>
                      <a:rPr lang="en-US" altLang="zh-CN" b="1" i="1" smtClean="0">
                        <a:solidFill>
                          <a:sysClr val="windowText" lastClr="000000"/>
                        </a:solidFill>
                        <a:latin typeface="Cambria Math" panose="02040503050406030204" pitchFamily="18" charset="0"/>
                        <a:cs typeface="Times New Roman" panose="02020603050405020304" pitchFamily="18" charset="0"/>
                      </a:rPr>
                      <m:t>𝑲</m:t>
                    </m:r>
                  </m:oMath>
                </a14:m>
                <a:r>
                  <a:rPr lang="zh-CN" altLang="en-US" dirty="0">
                    <a:solidFill>
                      <a:sysClr val="windowText" lastClr="000000"/>
                    </a:solidFill>
                    <a:latin typeface="Times New Roman" panose="02020603050405020304" pitchFamily="18" charset="0"/>
                    <a:cs typeface="Times New Roman" panose="02020603050405020304" pitchFamily="18" charset="0"/>
                  </a:rPr>
                  <a:t>后，必有     ，的一个增量</a:t>
                </a:r>
                <a14:m>
                  <m:oMath xmlns:m="http://schemas.openxmlformats.org/officeDocument/2006/math">
                    <m:r>
                      <a:rPr lang="zh-CN" altLang="en-US" i="1" smtClean="0">
                        <a:solidFill>
                          <a:sysClr val="windowText" lastClr="000000"/>
                        </a:solidFill>
                        <a:latin typeface="Cambria Math" panose="02040503050406030204" pitchFamily="18" charset="0"/>
                        <a:cs typeface="Times New Roman" panose="02020603050405020304" pitchFamily="18" charset="0"/>
                      </a:rPr>
                      <m:t>∆</m:t>
                    </m:r>
                    <m:r>
                      <a:rPr lang="en-US" altLang="zh-CN" b="1" i="1" smtClean="0">
                        <a:solidFill>
                          <a:sysClr val="windowText" lastClr="000000"/>
                        </a:solidFill>
                        <a:latin typeface="Cambria Math" panose="02040503050406030204" pitchFamily="18" charset="0"/>
                        <a:cs typeface="Times New Roman" panose="02020603050405020304" pitchFamily="18" charset="0"/>
                      </a:rPr>
                      <m:t>𝑷</m:t>
                    </m:r>
                  </m:oMath>
                </a14:m>
                <a:r>
                  <a:rPr lang="zh-CN" altLang="en-US" dirty="0">
                    <a:solidFill>
                      <a:sysClr val="windowText" lastClr="000000"/>
                    </a:solidFill>
                    <a:latin typeface="Times New Roman" panose="02020603050405020304" pitchFamily="18" charset="0"/>
                    <a:cs typeface="Times New Roman" panose="02020603050405020304" pitchFamily="18" charset="0"/>
                  </a:rPr>
                  <a:t>，即</a:t>
                </a:r>
              </a:p>
            </p:txBody>
          </p:sp>
        </mc:Choice>
        <mc:Fallback xmlns="">
          <p:sp>
            <p:nvSpPr>
              <p:cNvPr id="19" name="矩形 18"/>
              <p:cNvSpPr>
                <a:spLocks noRot="1" noChangeAspect="1" noMove="1" noResize="1" noEditPoints="1" noAdjustHandles="1" noChangeArrowheads="1" noChangeShapeType="1" noTextEdit="1"/>
              </p:cNvSpPr>
              <p:nvPr/>
            </p:nvSpPr>
            <p:spPr>
              <a:xfrm>
                <a:off x="107501" y="1857395"/>
                <a:ext cx="8813115" cy="676852"/>
              </a:xfrm>
              <a:prstGeom prst="rect">
                <a:avLst/>
              </a:prstGeom>
              <a:blipFill>
                <a:blip r:embed="rId8"/>
                <a:stretch>
                  <a:fillRect l="-623" t="-7207" b="-11712"/>
                </a:stretch>
              </a:blipFill>
            </p:spPr>
            <p:txBody>
              <a:bodyPr/>
              <a:lstStyle/>
              <a:p>
                <a:r>
                  <a:rPr lang="zh-CN" altLang="en-US">
                    <a:noFill/>
                  </a:rPr>
                  <a:t> </a:t>
                </a:r>
              </a:p>
            </p:txBody>
          </p:sp>
        </mc:Fallback>
      </mc:AlternateContent>
      <p:graphicFrame>
        <p:nvGraphicFramePr>
          <p:cNvPr id="10" name="对象 9"/>
          <p:cNvGraphicFramePr>
            <a:graphicFrameLocks noChangeAspect="1"/>
          </p:cNvGraphicFramePr>
          <p:nvPr>
            <p:extLst>
              <p:ext uri="{D42A27DB-BD31-4B8C-83A1-F6EECF244321}">
                <p14:modId xmlns:p14="http://schemas.microsoft.com/office/powerpoint/2010/main" val="2160482924"/>
              </p:ext>
            </p:extLst>
          </p:nvPr>
        </p:nvGraphicFramePr>
        <p:xfrm>
          <a:off x="-270670" y="2688936"/>
          <a:ext cx="9320213" cy="765175"/>
        </p:xfrm>
        <a:graphic>
          <a:graphicData uri="http://schemas.openxmlformats.org/presentationml/2006/ole">
            <mc:AlternateContent xmlns:mc="http://schemas.openxmlformats.org/markup-compatibility/2006">
              <mc:Choice xmlns:v="urn:schemas-microsoft-com:vml" Requires="v">
                <p:oleObj name="Equation" r:id="rId9" imgW="7581600" imgH="558720" progId="Equation.DSMT4">
                  <p:embed/>
                </p:oleObj>
              </mc:Choice>
              <mc:Fallback>
                <p:oleObj name="Equation" r:id="rId9" imgW="7581600" imgH="558720" progId="Equation.DSMT4">
                  <p:embed/>
                  <p:pic>
                    <p:nvPicPr>
                      <p:cNvPr id="0" name=""/>
                      <p:cNvPicPr/>
                      <p:nvPr/>
                    </p:nvPicPr>
                    <p:blipFill>
                      <a:blip r:embed="rId10"/>
                      <a:stretch>
                        <a:fillRect/>
                      </a:stretch>
                    </p:blipFill>
                    <p:spPr>
                      <a:xfrm>
                        <a:off x="-270670" y="2688936"/>
                        <a:ext cx="9320213" cy="76517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544857680"/>
              </p:ext>
            </p:extLst>
          </p:nvPr>
        </p:nvGraphicFramePr>
        <p:xfrm>
          <a:off x="1228725" y="4006850"/>
          <a:ext cx="6446838" cy="803275"/>
        </p:xfrm>
        <a:graphic>
          <a:graphicData uri="http://schemas.openxmlformats.org/presentationml/2006/ole">
            <mc:AlternateContent xmlns:mc="http://schemas.openxmlformats.org/markup-compatibility/2006">
              <mc:Choice xmlns:v="urn:schemas-microsoft-com:vml" Requires="v">
                <p:oleObj name="Equation" r:id="rId11" imgW="5130720" imgH="583920" progId="Equation.DSMT4">
                  <p:embed/>
                </p:oleObj>
              </mc:Choice>
              <mc:Fallback>
                <p:oleObj name="Equation" r:id="rId11" imgW="5130720" imgH="583920" progId="Equation.DSMT4">
                  <p:embed/>
                  <p:pic>
                    <p:nvPicPr>
                      <p:cNvPr id="0" name=""/>
                      <p:cNvPicPr/>
                      <p:nvPr/>
                    </p:nvPicPr>
                    <p:blipFill>
                      <a:blip r:embed="rId12"/>
                      <a:stretch>
                        <a:fillRect/>
                      </a:stretch>
                    </p:blipFill>
                    <p:spPr>
                      <a:xfrm>
                        <a:off x="1228725" y="4006850"/>
                        <a:ext cx="6446838" cy="803275"/>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C3C5B93E-ED1E-FD48-5D99-D4083654FCD8}"/>
              </a:ext>
            </a:extLst>
          </p:cNvPr>
          <p:cNvGraphicFramePr>
            <a:graphicFrameLocks noChangeAspect="1"/>
          </p:cNvGraphicFramePr>
          <p:nvPr>
            <p:extLst>
              <p:ext uri="{D42A27DB-BD31-4B8C-83A1-F6EECF244321}">
                <p14:modId xmlns:p14="http://schemas.microsoft.com/office/powerpoint/2010/main" val="1249367879"/>
              </p:ext>
            </p:extLst>
          </p:nvPr>
        </p:nvGraphicFramePr>
        <p:xfrm>
          <a:off x="2051720" y="1904025"/>
          <a:ext cx="368300" cy="292100"/>
        </p:xfrm>
        <a:graphic>
          <a:graphicData uri="http://schemas.openxmlformats.org/presentationml/2006/ole">
            <mc:AlternateContent xmlns:mc="http://schemas.openxmlformats.org/markup-compatibility/2006">
              <mc:Choice xmlns:v="urn:schemas-microsoft-com:vml" Requires="v">
                <p:oleObj name="Equation" r:id="rId13" imgW="368280" imgH="291960" progId="Equation.DSMT4">
                  <p:embed/>
                </p:oleObj>
              </mc:Choice>
              <mc:Fallback>
                <p:oleObj name="Equation" r:id="rId13" imgW="368280" imgH="291960" progId="Equation.DSMT4">
                  <p:embed/>
                  <p:pic>
                    <p:nvPicPr>
                      <p:cNvPr id="0" name=""/>
                      <p:cNvPicPr/>
                      <p:nvPr/>
                    </p:nvPicPr>
                    <p:blipFill>
                      <a:blip r:embed="rId14"/>
                      <a:stretch>
                        <a:fillRect/>
                      </a:stretch>
                    </p:blipFill>
                    <p:spPr>
                      <a:xfrm>
                        <a:off x="2051720" y="1904025"/>
                        <a:ext cx="368300" cy="2921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CDF29412-EF61-27F6-C763-8A0B3C22E8DE}"/>
              </a:ext>
            </a:extLst>
          </p:cNvPr>
          <p:cNvGraphicFramePr>
            <a:graphicFrameLocks noChangeAspect="1"/>
          </p:cNvGraphicFramePr>
          <p:nvPr>
            <p:extLst>
              <p:ext uri="{D42A27DB-BD31-4B8C-83A1-F6EECF244321}">
                <p14:modId xmlns:p14="http://schemas.microsoft.com/office/powerpoint/2010/main" val="691807662"/>
              </p:ext>
            </p:extLst>
          </p:nvPr>
        </p:nvGraphicFramePr>
        <p:xfrm>
          <a:off x="2051720" y="2203796"/>
          <a:ext cx="368300" cy="292100"/>
        </p:xfrm>
        <a:graphic>
          <a:graphicData uri="http://schemas.openxmlformats.org/presentationml/2006/ole">
            <mc:AlternateContent xmlns:mc="http://schemas.openxmlformats.org/markup-compatibility/2006">
              <mc:Choice xmlns:v="urn:schemas-microsoft-com:vml" Requires="v">
                <p:oleObj name="Equation" r:id="rId15" imgW="369028" imgH="292691" progId="Equation.DSMT4">
                  <p:embed/>
                </p:oleObj>
              </mc:Choice>
              <mc:Fallback>
                <p:oleObj name="Equation" r:id="rId15" imgW="369028" imgH="292691" progId="Equation.DSMT4">
                  <p:embed/>
                  <p:pic>
                    <p:nvPicPr>
                      <p:cNvPr id="0" name=""/>
                      <p:cNvPicPr/>
                      <p:nvPr/>
                    </p:nvPicPr>
                    <p:blipFill>
                      <a:blip r:embed="rId16"/>
                      <a:stretch>
                        <a:fillRect/>
                      </a:stretch>
                    </p:blipFill>
                    <p:spPr>
                      <a:xfrm>
                        <a:off x="2051720" y="2203796"/>
                        <a:ext cx="368300" cy="292100"/>
                      </a:xfrm>
                      <a:prstGeom prst="rect">
                        <a:avLst/>
                      </a:prstGeom>
                    </p:spPr>
                  </p:pic>
                </p:oleObj>
              </mc:Fallback>
            </mc:AlternateContent>
          </a:graphicData>
        </a:graphic>
      </p:graphicFrame>
    </p:spTree>
    <p:extLst>
      <p:ext uri="{BB962C8B-B14F-4D97-AF65-F5344CB8AC3E}">
        <p14:creationId xmlns:p14="http://schemas.microsoft.com/office/powerpoint/2010/main" val="689509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6.8.2</a:t>
            </a:r>
            <a:r>
              <a:rPr lang="zh-CN" altLang="en-US" sz="1764" b="1" dirty="0">
                <a:solidFill>
                  <a:srgbClr val="112F70"/>
                </a:solidFill>
                <a:latin typeface="微软雅黑" charset="0"/>
                <a:ea typeface="微软雅黑" charset="0"/>
                <a:sym typeface="+mn-ea"/>
              </a:rPr>
              <a:t>求滤波递推公式</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35225" y="632464"/>
            <a:ext cx="8813115" cy="372153"/>
          </a:xfrm>
          <a:prstGeom prst="rect">
            <a:avLst/>
          </a:prstGeom>
          <a:noFill/>
        </p:spPr>
        <p:txBody>
          <a:bodyPr wrap="square">
            <a:spAutoFit/>
          </a:bodyPr>
          <a:lstStyle/>
          <a:p>
            <a:pPr lvl="0">
              <a:lnSpc>
                <a:spcPct val="110000"/>
              </a:lnSpc>
            </a:pPr>
            <a:r>
              <a:rPr lang="el-GR" altLang="zh-CN" dirty="0">
                <a:solidFill>
                  <a:sysClr val="windowText" lastClr="000000"/>
                </a:solidFill>
                <a:latin typeface="Times New Roman" panose="02020603050405020304" pitchFamily="18" charset="0"/>
                <a:cs typeface="Times New Roman" panose="02020603050405020304" pitchFamily="18" charset="0"/>
              </a:rPr>
              <a:t>Δ</a:t>
            </a:r>
            <a:r>
              <a:rPr lang="en-US" altLang="zh-CN" b="1" i="1" dirty="0">
                <a:solidFill>
                  <a:sysClr val="windowText" lastClr="000000"/>
                </a:solidFill>
                <a:latin typeface="Times New Roman" panose="02020603050405020304" pitchFamily="18" charset="0"/>
                <a:cs typeface="Times New Roman" panose="02020603050405020304" pitchFamily="18" charset="0"/>
              </a:rPr>
              <a:t>P</a:t>
            </a:r>
            <a:r>
              <a:rPr lang="zh-CN" altLang="en-US" dirty="0">
                <a:solidFill>
                  <a:sysClr val="windowText" lastClr="000000"/>
                </a:solidFill>
                <a:latin typeface="Times New Roman" panose="02020603050405020304" pitchFamily="18" charset="0"/>
                <a:cs typeface="Times New Roman" panose="02020603050405020304" pitchFamily="18" charset="0"/>
              </a:rPr>
              <a:t>中的线性部分为</a:t>
            </a:r>
            <a:r>
              <a:rPr lang="en-US" altLang="zh-CN" dirty="0">
                <a:solidFill>
                  <a:sysClr val="windowText" lastClr="000000"/>
                </a:solidFill>
                <a:latin typeface="Times New Roman" panose="02020603050405020304" pitchFamily="18" charset="0"/>
                <a:cs typeface="Times New Roman" panose="02020603050405020304" pitchFamily="18" charset="0"/>
              </a:rPr>
              <a:t>0</a:t>
            </a:r>
            <a:r>
              <a:rPr lang="zh-CN" altLang="en-US" dirty="0">
                <a:solidFill>
                  <a:sysClr val="windowText" lastClr="000000"/>
                </a:solidFill>
                <a:latin typeface="Times New Roman" panose="02020603050405020304" pitchFamily="18" charset="0"/>
                <a:cs typeface="Times New Roman" panose="02020603050405020304" pitchFamily="18" charset="0"/>
              </a:rPr>
              <a:t>，有</a:t>
            </a:r>
          </a:p>
        </p:txBody>
      </p:sp>
      <p:sp>
        <p:nvSpPr>
          <p:cNvPr id="21" name="矩形 20"/>
          <p:cNvSpPr/>
          <p:nvPr/>
        </p:nvSpPr>
        <p:spPr>
          <a:xfrm>
            <a:off x="135224" y="2765367"/>
            <a:ext cx="8813115" cy="778418"/>
          </a:xfrm>
          <a:prstGeom prst="rect">
            <a:avLst/>
          </a:prstGeom>
          <a:noFill/>
        </p:spPr>
        <p:txBody>
          <a:bodyPr wrap="square">
            <a:spAutoFit/>
          </a:bodyPr>
          <a:lstStyle/>
          <a:p>
            <a:pPr lvl="0">
              <a:lnSpc>
                <a:spcPct val="110000"/>
              </a:lnSpc>
            </a:pPr>
            <a:r>
              <a:rPr lang="en-US" altLang="zh-CN" sz="2400" dirty="0">
                <a:solidFill>
                  <a:sysClr val="windowText" lastClr="000000"/>
                </a:solidFill>
                <a:latin typeface="Times New Roman" panose="02020603050405020304" pitchFamily="18" charset="0"/>
                <a:cs typeface="Times New Roman" panose="02020603050405020304" pitchFamily="18" charset="0"/>
              </a:rPr>
              <a:t>    </a:t>
            </a:r>
            <a:r>
              <a:rPr lang="en-US" altLang="zh-CN" dirty="0">
                <a:solidFill>
                  <a:sysClr val="windowText" lastClr="000000"/>
                </a:solidFill>
                <a:latin typeface="Times New Roman" panose="02020603050405020304" pitchFamily="18" charset="0"/>
                <a:cs typeface="Times New Roman" panose="02020603050405020304" pitchFamily="18" charset="0"/>
              </a:rPr>
              <a:t>3.</a:t>
            </a:r>
            <a:r>
              <a:rPr lang="zh-CN" altLang="en-US" dirty="0">
                <a:solidFill>
                  <a:sysClr val="windowText" lastClr="000000"/>
                </a:solidFill>
                <a:latin typeface="Times New Roman" panose="02020603050405020304" pitchFamily="18" charset="0"/>
                <a:cs typeface="Times New Roman" panose="02020603050405020304" pitchFamily="18" charset="0"/>
              </a:rPr>
              <a:t>求均方误差阵</a:t>
            </a:r>
            <a:r>
              <a:rPr lang="en-US" altLang="zh-CN" b="1" i="1" dirty="0">
                <a:solidFill>
                  <a:sysClr val="windowText" lastClr="000000"/>
                </a:solidFill>
                <a:latin typeface="Times New Roman" panose="02020603050405020304" pitchFamily="18" charset="0"/>
                <a:cs typeface="Times New Roman" panose="02020603050405020304" pitchFamily="18" charset="0"/>
              </a:rPr>
              <a:t>P</a:t>
            </a:r>
            <a:r>
              <a:rPr lang="en-US" altLang="zh-CN" i="1" baseline="-25000" dirty="0">
                <a:solidFill>
                  <a:sysClr val="windowText" lastClr="000000"/>
                </a:solidFill>
                <a:latin typeface="Times New Roman" panose="02020603050405020304" pitchFamily="18" charset="0"/>
                <a:cs typeface="Times New Roman" panose="02020603050405020304" pitchFamily="18" charset="0"/>
              </a:rPr>
              <a:t>k+1</a:t>
            </a: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    将式（</a:t>
            </a:r>
            <a:r>
              <a:rPr lang="en-US" altLang="zh-CN" dirty="0">
                <a:solidFill>
                  <a:sysClr val="windowText" lastClr="000000"/>
                </a:solidFill>
                <a:latin typeface="Times New Roman" panose="02020603050405020304" pitchFamily="18" charset="0"/>
                <a:cs typeface="Times New Roman" panose="02020603050405020304" pitchFamily="18" charset="0"/>
              </a:rPr>
              <a:t>6.39</a:t>
            </a:r>
            <a:r>
              <a:rPr lang="zh-CN" altLang="en-US" dirty="0">
                <a:solidFill>
                  <a:sysClr val="windowText" lastClr="000000"/>
                </a:solidFill>
                <a:latin typeface="Times New Roman" panose="02020603050405020304" pitchFamily="18" charset="0"/>
                <a:cs typeface="Times New Roman" panose="02020603050405020304" pitchFamily="18" charset="0"/>
              </a:rPr>
              <a:t>）代入上述</a:t>
            </a:r>
            <a:r>
              <a:rPr lang="en-US" altLang="zh-CN" b="1" i="1" dirty="0">
                <a:solidFill>
                  <a:sysClr val="windowText" lastClr="000000"/>
                </a:solidFill>
                <a:latin typeface="Times New Roman" panose="02020603050405020304" pitchFamily="18" charset="0"/>
                <a:cs typeface="Times New Roman" panose="02020603050405020304" pitchFamily="18" charset="0"/>
              </a:rPr>
              <a:t>P</a:t>
            </a:r>
            <a:r>
              <a:rPr lang="en-US" altLang="zh-CN" i="1" baseline="-25000" dirty="0">
                <a:solidFill>
                  <a:sysClr val="windowText" lastClr="000000"/>
                </a:solidFill>
                <a:latin typeface="Times New Roman" panose="02020603050405020304" pitchFamily="18" charset="0"/>
                <a:cs typeface="Times New Roman" panose="02020603050405020304" pitchFamily="18" charset="0"/>
              </a:rPr>
              <a:t>t+1</a:t>
            </a:r>
            <a:r>
              <a:rPr lang="zh-CN" altLang="en-US" dirty="0">
                <a:solidFill>
                  <a:sysClr val="windowText" lastClr="000000"/>
                </a:solidFill>
                <a:latin typeface="Times New Roman" panose="02020603050405020304" pitchFamily="18" charset="0"/>
                <a:cs typeface="Times New Roman" panose="02020603050405020304" pitchFamily="18" charset="0"/>
              </a:rPr>
              <a:t>关系中，并考虑到矩阵求逆公式</a:t>
            </a:r>
          </a:p>
        </p:txBody>
      </p:sp>
      <p:sp>
        <p:nvSpPr>
          <p:cNvPr id="19" name="矩形 18"/>
          <p:cNvSpPr/>
          <p:nvPr/>
        </p:nvSpPr>
        <p:spPr>
          <a:xfrm>
            <a:off x="135226" y="1409989"/>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所以</a:t>
            </a:r>
          </a:p>
        </p:txBody>
      </p:sp>
      <p:graphicFrame>
        <p:nvGraphicFramePr>
          <p:cNvPr id="3" name="对象 2"/>
          <p:cNvGraphicFramePr>
            <a:graphicFrameLocks noChangeAspect="1"/>
          </p:cNvGraphicFramePr>
          <p:nvPr>
            <p:extLst>
              <p:ext uri="{D42A27DB-BD31-4B8C-83A1-F6EECF244321}">
                <p14:modId xmlns:p14="http://schemas.microsoft.com/office/powerpoint/2010/main" val="3931192468"/>
              </p:ext>
            </p:extLst>
          </p:nvPr>
        </p:nvGraphicFramePr>
        <p:xfrm>
          <a:off x="1711325" y="1127125"/>
          <a:ext cx="5607050" cy="393700"/>
        </p:xfrm>
        <a:graphic>
          <a:graphicData uri="http://schemas.openxmlformats.org/presentationml/2006/ole">
            <mc:AlternateContent xmlns:mc="http://schemas.openxmlformats.org/markup-compatibility/2006">
              <mc:Choice xmlns:v="urn:schemas-microsoft-com:vml" Requires="v">
                <p:oleObj name="Equation" r:id="rId4" imgW="3619440" imgH="253800" progId="Equation.DSMT4">
                  <p:embed/>
                </p:oleObj>
              </mc:Choice>
              <mc:Fallback>
                <p:oleObj name="Equation" r:id="rId4" imgW="3619440" imgH="253800" progId="Equation.DSMT4">
                  <p:embed/>
                  <p:pic>
                    <p:nvPicPr>
                      <p:cNvPr id="0" name=""/>
                      <p:cNvPicPr/>
                      <p:nvPr/>
                    </p:nvPicPr>
                    <p:blipFill>
                      <a:blip r:embed="rId5"/>
                      <a:stretch>
                        <a:fillRect/>
                      </a:stretch>
                    </p:blipFill>
                    <p:spPr>
                      <a:xfrm>
                        <a:off x="1711325" y="1127125"/>
                        <a:ext cx="5607050" cy="3937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22873966"/>
              </p:ext>
            </p:extLst>
          </p:nvPr>
        </p:nvGraphicFramePr>
        <p:xfrm>
          <a:off x="261938" y="1838325"/>
          <a:ext cx="8089900" cy="895350"/>
        </p:xfrm>
        <a:graphic>
          <a:graphicData uri="http://schemas.openxmlformats.org/presentationml/2006/ole">
            <mc:AlternateContent xmlns:mc="http://schemas.openxmlformats.org/markup-compatibility/2006">
              <mc:Choice xmlns:v="urn:schemas-microsoft-com:vml" Requires="v">
                <p:oleObj name="Equation" r:id="rId6" imgW="5740200" imgH="634680" progId="Equation.DSMT4">
                  <p:embed/>
                </p:oleObj>
              </mc:Choice>
              <mc:Fallback>
                <p:oleObj name="Equation" r:id="rId6" imgW="5740200" imgH="634680" progId="Equation.DSMT4">
                  <p:embed/>
                  <p:pic>
                    <p:nvPicPr>
                      <p:cNvPr id="0" name=""/>
                      <p:cNvPicPr/>
                      <p:nvPr/>
                    </p:nvPicPr>
                    <p:blipFill>
                      <a:blip r:embed="rId7"/>
                      <a:stretch>
                        <a:fillRect/>
                      </a:stretch>
                    </p:blipFill>
                    <p:spPr>
                      <a:xfrm>
                        <a:off x="261938" y="1838325"/>
                        <a:ext cx="8089900" cy="895350"/>
                      </a:xfrm>
                      <a:prstGeom prst="rect">
                        <a:avLst/>
                      </a:prstGeom>
                    </p:spPr>
                  </p:pic>
                </p:oleObj>
              </mc:Fallback>
            </mc:AlternateContent>
          </a:graphicData>
        </a:graphic>
      </p:graphicFrame>
      <p:sp>
        <p:nvSpPr>
          <p:cNvPr id="15" name="文本框 14"/>
          <p:cNvSpPr txBox="1"/>
          <p:nvPr/>
        </p:nvSpPr>
        <p:spPr>
          <a:xfrm>
            <a:off x="8192298" y="2346048"/>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6.39</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graphicFrame>
        <p:nvGraphicFramePr>
          <p:cNvPr id="6" name="对象 5"/>
          <p:cNvGraphicFramePr>
            <a:graphicFrameLocks noChangeAspect="1"/>
          </p:cNvGraphicFramePr>
          <p:nvPr>
            <p:extLst>
              <p:ext uri="{D42A27DB-BD31-4B8C-83A1-F6EECF244321}">
                <p14:modId xmlns:p14="http://schemas.microsoft.com/office/powerpoint/2010/main" val="3936833461"/>
              </p:ext>
            </p:extLst>
          </p:nvPr>
        </p:nvGraphicFramePr>
        <p:xfrm>
          <a:off x="2251075" y="3722688"/>
          <a:ext cx="4532313" cy="454025"/>
        </p:xfrm>
        <a:graphic>
          <a:graphicData uri="http://schemas.openxmlformats.org/presentationml/2006/ole">
            <mc:AlternateContent xmlns:mc="http://schemas.openxmlformats.org/markup-compatibility/2006">
              <mc:Choice xmlns:v="urn:schemas-microsoft-com:vml" Requires="v">
                <p:oleObj name="Equation" r:id="rId8" imgW="3047760" imgH="304560" progId="Equation.DSMT4">
                  <p:embed/>
                </p:oleObj>
              </mc:Choice>
              <mc:Fallback>
                <p:oleObj name="Equation" r:id="rId8" imgW="3047760" imgH="304560" progId="Equation.DSMT4">
                  <p:embed/>
                  <p:pic>
                    <p:nvPicPr>
                      <p:cNvPr id="0" name=""/>
                      <p:cNvPicPr/>
                      <p:nvPr/>
                    </p:nvPicPr>
                    <p:blipFill>
                      <a:blip r:embed="rId9"/>
                      <a:stretch>
                        <a:fillRect/>
                      </a:stretch>
                    </p:blipFill>
                    <p:spPr>
                      <a:xfrm>
                        <a:off x="2251075" y="3722688"/>
                        <a:ext cx="4532313" cy="454025"/>
                      </a:xfrm>
                      <a:prstGeom prst="rect">
                        <a:avLst/>
                      </a:prstGeom>
                    </p:spPr>
                  </p:pic>
                </p:oleObj>
              </mc:Fallback>
            </mc:AlternateContent>
          </a:graphicData>
        </a:graphic>
      </p:graphicFrame>
      <p:sp>
        <p:nvSpPr>
          <p:cNvPr id="17" name="矩形 16"/>
          <p:cNvSpPr/>
          <p:nvPr/>
        </p:nvSpPr>
        <p:spPr>
          <a:xfrm>
            <a:off x="151373" y="4087883"/>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得到</a:t>
            </a:r>
          </a:p>
        </p:txBody>
      </p:sp>
      <p:graphicFrame>
        <p:nvGraphicFramePr>
          <p:cNvPr id="7" name="对象 6"/>
          <p:cNvGraphicFramePr>
            <a:graphicFrameLocks noChangeAspect="1"/>
          </p:cNvGraphicFramePr>
          <p:nvPr>
            <p:extLst>
              <p:ext uri="{D42A27DB-BD31-4B8C-83A1-F6EECF244321}">
                <p14:modId xmlns:p14="http://schemas.microsoft.com/office/powerpoint/2010/main" val="942536307"/>
              </p:ext>
            </p:extLst>
          </p:nvPr>
        </p:nvGraphicFramePr>
        <p:xfrm>
          <a:off x="1714500" y="4516438"/>
          <a:ext cx="6021388" cy="449262"/>
        </p:xfrm>
        <a:graphic>
          <a:graphicData uri="http://schemas.openxmlformats.org/presentationml/2006/ole">
            <mc:AlternateContent xmlns:mc="http://schemas.openxmlformats.org/markup-compatibility/2006">
              <mc:Choice xmlns:v="urn:schemas-microsoft-com:vml" Requires="v">
                <p:oleObj name="Equation" r:id="rId10" imgW="3733560" imgH="279360" progId="Equation.DSMT4">
                  <p:embed/>
                </p:oleObj>
              </mc:Choice>
              <mc:Fallback>
                <p:oleObj name="Equation" r:id="rId10" imgW="3733560" imgH="279360" progId="Equation.DSMT4">
                  <p:embed/>
                  <p:pic>
                    <p:nvPicPr>
                      <p:cNvPr id="0" name=""/>
                      <p:cNvPicPr/>
                      <p:nvPr/>
                    </p:nvPicPr>
                    <p:blipFill>
                      <a:blip r:embed="rId11"/>
                      <a:stretch>
                        <a:fillRect/>
                      </a:stretch>
                    </p:blipFill>
                    <p:spPr>
                      <a:xfrm>
                        <a:off x="1714500" y="4516438"/>
                        <a:ext cx="6021388" cy="449262"/>
                      </a:xfrm>
                      <a:prstGeom prst="rect">
                        <a:avLst/>
                      </a:prstGeom>
                    </p:spPr>
                  </p:pic>
                </p:oleObj>
              </mc:Fallback>
            </mc:AlternateContent>
          </a:graphicData>
        </a:graphic>
      </p:graphicFrame>
      <p:sp>
        <p:nvSpPr>
          <p:cNvPr id="20" name="文本框 19"/>
          <p:cNvSpPr txBox="1"/>
          <p:nvPr/>
        </p:nvSpPr>
        <p:spPr>
          <a:xfrm>
            <a:off x="8192298" y="4528505"/>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6.40</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49460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down)">
                                      <p:cBhvr>
                                        <p:cTn id="4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5"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6.8.2</a:t>
            </a:r>
            <a:r>
              <a:rPr lang="zh-CN" altLang="en-US" sz="1764" b="1" dirty="0">
                <a:solidFill>
                  <a:srgbClr val="112F70"/>
                </a:solidFill>
                <a:latin typeface="微软雅黑" charset="0"/>
                <a:ea typeface="微软雅黑" charset="0"/>
                <a:sym typeface="+mn-ea"/>
              </a:rPr>
              <a:t>求滤波递推公式</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85960" y="608231"/>
            <a:ext cx="8813115" cy="1083117"/>
          </a:xfrm>
          <a:prstGeom prst="rect">
            <a:avLst/>
          </a:prstGeom>
          <a:noFill/>
        </p:spPr>
        <p:txBody>
          <a:bodyPr wrap="square">
            <a:spAutoFit/>
          </a:bodyPr>
          <a:lstStyle/>
          <a:p>
            <a:pPr lvl="0">
              <a:lnSpc>
                <a:spcPct val="110000"/>
              </a:lnSpc>
            </a:pPr>
            <a:r>
              <a:rPr lang="en-US" altLang="zh-CN" sz="2400" dirty="0">
                <a:solidFill>
                  <a:sysClr val="windowText" lastClr="000000"/>
                </a:solidFill>
                <a:latin typeface="宋体" panose="02010600030101010101" pitchFamily="2" charset="-122"/>
              </a:rPr>
              <a:t>    </a:t>
            </a:r>
            <a:r>
              <a:rPr lang="en-US" altLang="zh-CN" dirty="0">
                <a:solidFill>
                  <a:sysClr val="windowText" lastClr="000000"/>
                </a:solidFill>
                <a:latin typeface="Times New Roman" panose="02020603050405020304" pitchFamily="18" charset="0"/>
                <a:ea typeface="+mj-ea"/>
                <a:cs typeface="Times New Roman" panose="02020603050405020304" pitchFamily="18" charset="0"/>
              </a:rPr>
              <a:t>4.</a:t>
            </a:r>
            <a:r>
              <a:rPr lang="zh-CN" altLang="en-US" dirty="0">
                <a:solidFill>
                  <a:sysClr val="windowText" lastClr="000000"/>
                </a:solidFill>
                <a:latin typeface="Times New Roman" panose="02020603050405020304" pitchFamily="18" charset="0"/>
                <a:ea typeface="+mj-ea"/>
                <a:cs typeface="Times New Roman" panose="02020603050405020304" pitchFamily="18" charset="0"/>
              </a:rPr>
              <a:t>求初始滤波值及其均方误差值</a:t>
            </a:r>
          </a:p>
          <a:p>
            <a:pPr lvl="0">
              <a:lnSpc>
                <a:spcPct val="110000"/>
              </a:lnSpc>
            </a:pPr>
            <a:r>
              <a:rPr lang="zh-CN" altLang="en-US" dirty="0">
                <a:solidFill>
                  <a:sysClr val="windowText" lastClr="000000"/>
                </a:solidFill>
                <a:latin typeface="Times New Roman" panose="02020603050405020304" pitchFamily="18" charset="0"/>
                <a:ea typeface="+mj-ea"/>
                <a:cs typeface="Times New Roman" panose="02020603050405020304" pitchFamily="18" charset="0"/>
              </a:rPr>
              <a:t>    由于观测从</a:t>
            </a:r>
            <a:r>
              <a:rPr lang="en-US" altLang="zh-CN" dirty="0">
                <a:solidFill>
                  <a:sysClr val="windowText" lastClr="000000"/>
                </a:solidFill>
                <a:latin typeface="Times New Roman" panose="02020603050405020304" pitchFamily="18" charset="0"/>
                <a:ea typeface="+mj-ea"/>
                <a:cs typeface="Times New Roman" panose="02020603050405020304" pitchFamily="18" charset="0"/>
              </a:rPr>
              <a:t>0</a:t>
            </a:r>
            <a:r>
              <a:rPr lang="zh-CN" altLang="en-US" dirty="0">
                <a:solidFill>
                  <a:sysClr val="windowText" lastClr="000000"/>
                </a:solidFill>
                <a:latin typeface="Times New Roman" panose="02020603050405020304" pitchFamily="18" charset="0"/>
                <a:ea typeface="+mj-ea"/>
                <a:cs typeface="Times New Roman" panose="02020603050405020304" pitchFamily="18" charset="0"/>
              </a:rPr>
              <a:t>开始，所以应计算初始滤波值和初始滤波均方误差阵，由线性最小方差估计式（</a:t>
            </a:r>
            <a:r>
              <a:rPr lang="en-US" altLang="zh-CN" dirty="0">
                <a:solidFill>
                  <a:sysClr val="windowText" lastClr="000000"/>
                </a:solidFill>
                <a:latin typeface="Times New Roman" panose="02020603050405020304" pitchFamily="18" charset="0"/>
                <a:ea typeface="+mj-ea"/>
                <a:cs typeface="Times New Roman" panose="02020603050405020304" pitchFamily="18" charset="0"/>
              </a:rPr>
              <a:t>6.13</a:t>
            </a:r>
            <a:r>
              <a:rPr lang="zh-CN" altLang="en-US" dirty="0">
                <a:solidFill>
                  <a:sysClr val="windowText" lastClr="000000"/>
                </a:solidFill>
                <a:latin typeface="Times New Roman" panose="02020603050405020304" pitchFamily="18" charset="0"/>
                <a:ea typeface="+mj-ea"/>
                <a:cs typeface="Times New Roman" panose="02020603050405020304" pitchFamily="18" charset="0"/>
              </a:rPr>
              <a:t>）知</a:t>
            </a:r>
          </a:p>
        </p:txBody>
      </p:sp>
      <p:sp>
        <p:nvSpPr>
          <p:cNvPr id="19" name="矩形 18"/>
          <p:cNvSpPr/>
          <p:nvPr/>
        </p:nvSpPr>
        <p:spPr>
          <a:xfrm>
            <a:off x="85958" y="2417964"/>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由前面假设知</a:t>
            </a:r>
          </a:p>
        </p:txBody>
      </p:sp>
      <p:sp>
        <p:nvSpPr>
          <p:cNvPr id="17" name="矩形 16"/>
          <p:cNvSpPr/>
          <p:nvPr/>
        </p:nvSpPr>
        <p:spPr>
          <a:xfrm>
            <a:off x="85958" y="3747500"/>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将其代入线性最小方差估计式，得初始滤波值</a:t>
            </a:r>
          </a:p>
        </p:txBody>
      </p:sp>
      <p:graphicFrame>
        <p:nvGraphicFramePr>
          <p:cNvPr id="5" name="对象 4"/>
          <p:cNvGraphicFramePr>
            <a:graphicFrameLocks noChangeAspect="1"/>
          </p:cNvGraphicFramePr>
          <p:nvPr>
            <p:extLst>
              <p:ext uri="{D42A27DB-BD31-4B8C-83A1-F6EECF244321}">
                <p14:modId xmlns:p14="http://schemas.microsoft.com/office/powerpoint/2010/main" val="106599327"/>
              </p:ext>
            </p:extLst>
          </p:nvPr>
        </p:nvGraphicFramePr>
        <p:xfrm>
          <a:off x="2106613" y="1800225"/>
          <a:ext cx="4516437" cy="476250"/>
        </p:xfrm>
        <a:graphic>
          <a:graphicData uri="http://schemas.openxmlformats.org/presentationml/2006/ole">
            <mc:AlternateContent xmlns:mc="http://schemas.openxmlformats.org/markup-compatibility/2006">
              <mc:Choice xmlns:v="urn:schemas-microsoft-com:vml" Requires="v">
                <p:oleObj name="Equation" r:id="rId4" imgW="2895480" imgH="304560" progId="Equation.DSMT4">
                  <p:embed/>
                </p:oleObj>
              </mc:Choice>
              <mc:Fallback>
                <p:oleObj name="Equation" r:id="rId4" imgW="2895480" imgH="304560" progId="Equation.DSMT4">
                  <p:embed/>
                  <p:pic>
                    <p:nvPicPr>
                      <p:cNvPr id="0" name=""/>
                      <p:cNvPicPr/>
                      <p:nvPr/>
                    </p:nvPicPr>
                    <p:blipFill>
                      <a:blip r:embed="rId5"/>
                      <a:stretch>
                        <a:fillRect/>
                      </a:stretch>
                    </p:blipFill>
                    <p:spPr>
                      <a:xfrm>
                        <a:off x="2106613" y="1800225"/>
                        <a:ext cx="4516437" cy="47625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086917118"/>
              </p:ext>
            </p:extLst>
          </p:nvPr>
        </p:nvGraphicFramePr>
        <p:xfrm>
          <a:off x="1979613" y="2857500"/>
          <a:ext cx="5027612" cy="711200"/>
        </p:xfrm>
        <a:graphic>
          <a:graphicData uri="http://schemas.openxmlformats.org/presentationml/2006/ole">
            <mc:AlternateContent xmlns:mc="http://schemas.openxmlformats.org/markup-compatibility/2006">
              <mc:Choice xmlns:v="urn:schemas-microsoft-com:vml" Requires="v">
                <p:oleObj name="Equation" r:id="rId6" imgW="3593880" imgH="507960" progId="Equation.DSMT4">
                  <p:embed/>
                </p:oleObj>
              </mc:Choice>
              <mc:Fallback>
                <p:oleObj name="Equation" r:id="rId6" imgW="3593880" imgH="507960" progId="Equation.DSMT4">
                  <p:embed/>
                  <p:pic>
                    <p:nvPicPr>
                      <p:cNvPr id="0" name=""/>
                      <p:cNvPicPr/>
                      <p:nvPr/>
                    </p:nvPicPr>
                    <p:blipFill>
                      <a:blip r:embed="rId7"/>
                      <a:stretch>
                        <a:fillRect/>
                      </a:stretch>
                    </p:blipFill>
                    <p:spPr>
                      <a:xfrm>
                        <a:off x="1979613" y="2857500"/>
                        <a:ext cx="5027612" cy="7112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91763327"/>
              </p:ext>
            </p:extLst>
          </p:nvPr>
        </p:nvGraphicFramePr>
        <p:xfrm>
          <a:off x="2152650" y="4318000"/>
          <a:ext cx="4252913" cy="501650"/>
        </p:xfrm>
        <a:graphic>
          <a:graphicData uri="http://schemas.openxmlformats.org/presentationml/2006/ole">
            <mc:AlternateContent xmlns:mc="http://schemas.openxmlformats.org/markup-compatibility/2006">
              <mc:Choice xmlns:v="urn:schemas-microsoft-com:vml" Requires="v">
                <p:oleObj name="Equation" r:id="rId8" imgW="2806560" imgH="330120" progId="Equation.DSMT4">
                  <p:embed/>
                </p:oleObj>
              </mc:Choice>
              <mc:Fallback>
                <p:oleObj name="Equation" r:id="rId8" imgW="2806560" imgH="330120" progId="Equation.DSMT4">
                  <p:embed/>
                  <p:pic>
                    <p:nvPicPr>
                      <p:cNvPr id="0" name=""/>
                      <p:cNvPicPr/>
                      <p:nvPr/>
                    </p:nvPicPr>
                    <p:blipFill>
                      <a:blip r:embed="rId9"/>
                      <a:stretch>
                        <a:fillRect/>
                      </a:stretch>
                    </p:blipFill>
                    <p:spPr>
                      <a:xfrm>
                        <a:off x="2152650" y="4318000"/>
                        <a:ext cx="4252913" cy="501650"/>
                      </a:xfrm>
                      <a:prstGeom prst="rect">
                        <a:avLst/>
                      </a:prstGeom>
                    </p:spPr>
                  </p:pic>
                </p:oleObj>
              </mc:Fallback>
            </mc:AlternateContent>
          </a:graphicData>
        </a:graphic>
      </p:graphicFrame>
      <p:sp>
        <p:nvSpPr>
          <p:cNvPr id="20" name="文本框 19"/>
          <p:cNvSpPr txBox="1"/>
          <p:nvPr/>
        </p:nvSpPr>
        <p:spPr>
          <a:xfrm>
            <a:off x="7671119" y="4382868"/>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6.41</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5792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0"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6.8.2</a:t>
            </a:r>
            <a:r>
              <a:rPr lang="zh-CN" altLang="en-US" sz="1764" b="1" dirty="0">
                <a:solidFill>
                  <a:srgbClr val="112F70"/>
                </a:solidFill>
                <a:latin typeface="微软雅黑" charset="0"/>
                <a:ea typeface="微软雅黑" charset="0"/>
                <a:sym typeface="+mn-ea"/>
              </a:rPr>
              <a:t>求滤波递推公式</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85960" y="608231"/>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再计算初始滤波的均方误差阵，因为初始估算误差为</a:t>
            </a:r>
          </a:p>
        </p:txBody>
      </p:sp>
      <p:sp>
        <p:nvSpPr>
          <p:cNvPr id="19" name="矩形 18"/>
          <p:cNvSpPr/>
          <p:nvPr/>
        </p:nvSpPr>
        <p:spPr>
          <a:xfrm>
            <a:off x="85956" y="1595099"/>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考虑到矩阵求逆公式</a:t>
            </a:r>
          </a:p>
        </p:txBody>
      </p:sp>
      <p:sp>
        <p:nvSpPr>
          <p:cNvPr id="17" name="矩形 16"/>
          <p:cNvSpPr/>
          <p:nvPr/>
        </p:nvSpPr>
        <p:spPr>
          <a:xfrm>
            <a:off x="85956" y="2511963"/>
            <a:ext cx="8813115"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于是得</a:t>
            </a:r>
          </a:p>
        </p:txBody>
      </p:sp>
      <p:graphicFrame>
        <p:nvGraphicFramePr>
          <p:cNvPr id="2" name="对象 1"/>
          <p:cNvGraphicFramePr>
            <a:graphicFrameLocks noChangeAspect="1"/>
          </p:cNvGraphicFramePr>
          <p:nvPr>
            <p:extLst>
              <p:ext uri="{D42A27DB-BD31-4B8C-83A1-F6EECF244321}">
                <p14:modId xmlns:p14="http://schemas.microsoft.com/office/powerpoint/2010/main" val="3394605450"/>
              </p:ext>
            </p:extLst>
          </p:nvPr>
        </p:nvGraphicFramePr>
        <p:xfrm>
          <a:off x="990600" y="1047750"/>
          <a:ext cx="6227763" cy="541338"/>
        </p:xfrm>
        <a:graphic>
          <a:graphicData uri="http://schemas.openxmlformats.org/presentationml/2006/ole">
            <mc:AlternateContent xmlns:mc="http://schemas.openxmlformats.org/markup-compatibility/2006">
              <mc:Choice xmlns:v="urn:schemas-microsoft-com:vml" Requires="v">
                <p:oleObj name="Equation" r:id="rId4" imgW="3797280" imgH="330120" progId="Equation.DSMT4">
                  <p:embed/>
                </p:oleObj>
              </mc:Choice>
              <mc:Fallback>
                <p:oleObj name="Equation" r:id="rId4" imgW="3797280" imgH="330120" progId="Equation.DSMT4">
                  <p:embed/>
                  <p:pic>
                    <p:nvPicPr>
                      <p:cNvPr id="0" name=""/>
                      <p:cNvPicPr/>
                      <p:nvPr/>
                    </p:nvPicPr>
                    <p:blipFill>
                      <a:blip r:embed="rId5"/>
                      <a:stretch>
                        <a:fillRect/>
                      </a:stretch>
                    </p:blipFill>
                    <p:spPr>
                      <a:xfrm>
                        <a:off x="990600" y="1047750"/>
                        <a:ext cx="6227763" cy="5413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614556383"/>
              </p:ext>
            </p:extLst>
          </p:nvPr>
        </p:nvGraphicFramePr>
        <p:xfrm>
          <a:off x="2432050" y="2165350"/>
          <a:ext cx="4019550" cy="420688"/>
        </p:xfrm>
        <a:graphic>
          <a:graphicData uri="http://schemas.openxmlformats.org/presentationml/2006/ole">
            <mc:AlternateContent xmlns:mc="http://schemas.openxmlformats.org/markup-compatibility/2006">
              <mc:Choice xmlns:v="urn:schemas-microsoft-com:vml" Requires="v">
                <p:oleObj name="Equation" r:id="rId6" imgW="2908080" imgH="304560" progId="Equation.DSMT4">
                  <p:embed/>
                </p:oleObj>
              </mc:Choice>
              <mc:Fallback>
                <p:oleObj name="Equation" r:id="rId6" imgW="2908080" imgH="304560" progId="Equation.DSMT4">
                  <p:embed/>
                  <p:pic>
                    <p:nvPicPr>
                      <p:cNvPr id="0" name=""/>
                      <p:cNvPicPr/>
                      <p:nvPr/>
                    </p:nvPicPr>
                    <p:blipFill>
                      <a:blip r:embed="rId7"/>
                      <a:stretch>
                        <a:fillRect/>
                      </a:stretch>
                    </p:blipFill>
                    <p:spPr>
                      <a:xfrm>
                        <a:off x="2432050" y="2165350"/>
                        <a:ext cx="4019550" cy="4206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455837223"/>
              </p:ext>
            </p:extLst>
          </p:nvPr>
        </p:nvGraphicFramePr>
        <p:xfrm>
          <a:off x="1579563" y="3052763"/>
          <a:ext cx="6113462" cy="493712"/>
        </p:xfrm>
        <a:graphic>
          <a:graphicData uri="http://schemas.openxmlformats.org/presentationml/2006/ole">
            <mc:AlternateContent xmlns:mc="http://schemas.openxmlformats.org/markup-compatibility/2006">
              <mc:Choice xmlns:v="urn:schemas-microsoft-com:vml" Requires="v">
                <p:oleObj name="Equation" r:id="rId8" imgW="4406760" imgH="355320" progId="Equation.DSMT4">
                  <p:embed/>
                </p:oleObj>
              </mc:Choice>
              <mc:Fallback>
                <p:oleObj name="Equation" r:id="rId8" imgW="4406760" imgH="355320" progId="Equation.DSMT4">
                  <p:embed/>
                  <p:pic>
                    <p:nvPicPr>
                      <p:cNvPr id="0" name=""/>
                      <p:cNvPicPr/>
                      <p:nvPr/>
                    </p:nvPicPr>
                    <p:blipFill>
                      <a:blip r:embed="rId9"/>
                      <a:stretch>
                        <a:fillRect/>
                      </a:stretch>
                    </p:blipFill>
                    <p:spPr>
                      <a:xfrm>
                        <a:off x="1579563" y="3052763"/>
                        <a:ext cx="6113462" cy="493712"/>
                      </a:xfrm>
                      <a:prstGeom prst="rect">
                        <a:avLst/>
                      </a:prstGeom>
                    </p:spPr>
                  </p:pic>
                </p:oleObj>
              </mc:Fallback>
            </mc:AlternateContent>
          </a:graphicData>
        </a:graphic>
      </p:graphicFrame>
      <p:sp>
        <p:nvSpPr>
          <p:cNvPr id="16" name="文本框 15"/>
          <p:cNvSpPr txBox="1"/>
          <p:nvPr/>
        </p:nvSpPr>
        <p:spPr>
          <a:xfrm>
            <a:off x="7864366" y="3161629"/>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6.42</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
        <p:nvSpPr>
          <p:cNvPr id="18" name="矩形 17"/>
          <p:cNvSpPr/>
          <p:nvPr/>
        </p:nvSpPr>
        <p:spPr>
          <a:xfrm>
            <a:off x="186155" y="3673625"/>
            <a:ext cx="8813115" cy="778418"/>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6.38</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6.42</a:t>
            </a:r>
            <a:r>
              <a:rPr lang="zh-CN" altLang="en-US" dirty="0">
                <a:solidFill>
                  <a:sysClr val="windowText" lastClr="000000"/>
                </a:solidFill>
                <a:latin typeface="Times New Roman" panose="02020603050405020304" pitchFamily="18" charset="0"/>
                <a:cs typeface="Times New Roman" panose="02020603050405020304" pitchFamily="18" charset="0"/>
              </a:rPr>
              <a:t>）便是在有色噪声情况下，线性离散系统的卡尔曼滤波公式。</a:t>
            </a:r>
          </a:p>
        </p:txBody>
      </p:sp>
    </p:spTree>
    <p:extLst>
      <p:ext uri="{BB962C8B-B14F-4D97-AF65-F5344CB8AC3E}">
        <p14:creationId xmlns:p14="http://schemas.microsoft.com/office/powerpoint/2010/main" val="1607897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467544" y="2236389"/>
            <a:ext cx="792088"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6.9</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189512" y="2159444"/>
            <a:ext cx="5268109" cy="684803"/>
          </a:xfrm>
          <a:prstGeom prst="rect">
            <a:avLst/>
          </a:prstGeom>
          <a:noFill/>
        </p:spPr>
        <p:txBody>
          <a:bodyPr wrap="none" lIns="68580" tIns="34290" rIns="68580" bIns="34290" rtlCol="0">
            <a:spAutoFit/>
          </a:bodyPr>
          <a:lstStyle/>
          <a:p>
            <a:r>
              <a:rPr lang="zh-CN" altLang="en-US" sz="4000" dirty="0">
                <a:solidFill>
                  <a:srgbClr val="112F70"/>
                </a:solidFill>
                <a:latin typeface="微软雅黑" pitchFamily="34" charset="-122"/>
                <a:ea typeface="微软雅黑" pitchFamily="34" charset="-122"/>
              </a:rPr>
              <a:t>连续系统的卡尔曼滤波</a:t>
            </a:r>
          </a:p>
        </p:txBody>
      </p:sp>
    </p:spTree>
    <p:extLst>
      <p:ext uri="{BB962C8B-B14F-4D97-AF65-F5344CB8AC3E}">
        <p14:creationId xmlns:p14="http://schemas.microsoft.com/office/powerpoint/2010/main" val="2329751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6.9.1</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矩形 74"/>
          <p:cNvSpPr/>
          <p:nvPr/>
        </p:nvSpPr>
        <p:spPr>
          <a:xfrm>
            <a:off x="107504" y="484385"/>
            <a:ext cx="8813115" cy="1375441"/>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Times New Roman" panose="02020603050405020304" pitchFamily="18" charset="0"/>
                <a:cs typeface="Times New Roman" panose="02020603050405020304" pitchFamily="18" charset="0"/>
              </a:rPr>
              <a:t>所谓一般情况是指不考虑确定性控制信号 </a:t>
            </a:r>
            <a:r>
              <a:rPr lang="en-US" altLang="zh-CN" b="1" i="1" dirty="0">
                <a:solidFill>
                  <a:sysClr val="windowText" lastClr="000000"/>
                </a:solidFill>
                <a:latin typeface="Times New Roman" panose="02020603050405020304" pitchFamily="18" charset="0"/>
                <a:cs typeface="Times New Roman" panose="02020603050405020304" pitchFamily="18" charset="0"/>
              </a:rPr>
              <a:t>u</a:t>
            </a:r>
            <a:r>
              <a:rPr lang="zh-CN" altLang="en-US" dirty="0">
                <a:solidFill>
                  <a:sysClr val="windowText" lastClr="000000"/>
                </a:solidFill>
                <a:latin typeface="Times New Roman" panose="02020603050405020304" pitchFamily="18" charset="0"/>
                <a:cs typeface="Times New Roman" panose="02020603050405020304" pitchFamily="18" charset="0"/>
              </a:rPr>
              <a:t>，且动态噪声</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 </a:t>
            </a:r>
            <a:r>
              <a:rPr lang="en-US" altLang="zh-CN" b="1" i="1" dirty="0">
                <a:solidFill>
                  <a:sysClr val="windowText" lastClr="000000"/>
                </a:solidFill>
                <a:latin typeface="Times New Roman" panose="02020603050405020304" pitchFamily="18" charset="0"/>
                <a:cs typeface="Times New Roman" panose="02020603050405020304" pitchFamily="18" charset="0"/>
              </a:rPr>
              <a:t>W</a:t>
            </a:r>
            <a:r>
              <a:rPr lang="en-US" altLang="zh-CN" i="1"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与观测噪声</a:t>
            </a:r>
            <a:r>
              <a:rPr lang="en-US" altLang="zh-CN" b="1" i="1" dirty="0">
                <a:solidFill>
                  <a:sysClr val="windowText" lastClr="000000"/>
                </a:solidFill>
                <a:latin typeface="Times New Roman" panose="02020603050405020304" pitchFamily="18" charset="0"/>
                <a:cs typeface="Times New Roman" panose="02020603050405020304" pitchFamily="18" charset="0"/>
              </a:rPr>
              <a:t>V</a:t>
            </a:r>
            <a:r>
              <a:rPr lang="zh-CN" altLang="en-US" dirty="0">
                <a:solidFill>
                  <a:sysClr val="windowText" lastClr="000000"/>
                </a:solidFill>
                <a:latin typeface="Times New Roman" panose="02020603050405020304" pitchFamily="18" charset="0"/>
                <a:cs typeface="Times New Roman" panose="02020603050405020304" pitchFamily="18" charset="0"/>
              </a:rPr>
              <a:t>不相关。</a:t>
            </a:r>
          </a:p>
          <a:p>
            <a:pPr lvl="0">
              <a:lnSpc>
                <a:spcPct val="110000"/>
              </a:lnSpc>
            </a:pPr>
            <a:r>
              <a:rPr lang="en-US" altLang="zh-CN" dirty="0">
                <a:solidFill>
                  <a:sysClr val="windowText" lastClr="000000"/>
                </a:solidFill>
                <a:latin typeface="Times New Roman" panose="02020603050405020304" pitchFamily="18" charset="0"/>
                <a:cs typeface="Times New Roman" panose="02020603050405020304" pitchFamily="18" charset="0"/>
              </a:rPr>
              <a:t>    1.</a:t>
            </a:r>
            <a:r>
              <a:rPr lang="zh-CN" altLang="en-US" dirty="0">
                <a:solidFill>
                  <a:sysClr val="windowText" lastClr="000000"/>
                </a:solidFill>
                <a:latin typeface="Times New Roman" panose="02020603050405020304" pitchFamily="18" charset="0"/>
                <a:cs typeface="Times New Roman" panose="02020603050405020304" pitchFamily="18" charset="0"/>
              </a:rPr>
              <a:t>已知条件</a:t>
            </a: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   （</a:t>
            </a:r>
            <a:r>
              <a:rPr lang="en-US" altLang="zh-CN" dirty="0">
                <a:solidFill>
                  <a:sysClr val="windowText" lastClr="000000"/>
                </a:solidFill>
                <a:latin typeface="Times New Roman" panose="02020603050405020304" pitchFamily="18" charset="0"/>
                <a:cs typeface="Times New Roman" panose="02020603050405020304" pitchFamily="18" charset="0"/>
              </a:rPr>
              <a:t>1</a:t>
            </a:r>
            <a:r>
              <a:rPr lang="zh-CN" altLang="en-US" dirty="0">
                <a:solidFill>
                  <a:sysClr val="windowText" lastClr="000000"/>
                </a:solidFill>
                <a:latin typeface="Times New Roman" panose="02020603050405020304" pitchFamily="18" charset="0"/>
                <a:cs typeface="Times New Roman" panose="02020603050405020304" pitchFamily="18" charset="0"/>
              </a:rPr>
              <a:t>）状态方程和量测方程为</a:t>
            </a:r>
            <a:endParaRPr kumimoji="0" lang="en-US" altLang="zh-CN"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404459145"/>
              </p:ext>
            </p:extLst>
          </p:nvPr>
        </p:nvGraphicFramePr>
        <p:xfrm>
          <a:off x="3131840" y="1965427"/>
          <a:ext cx="2614613" cy="677862"/>
        </p:xfrm>
        <a:graphic>
          <a:graphicData uri="http://schemas.openxmlformats.org/presentationml/2006/ole">
            <mc:AlternateContent xmlns:mc="http://schemas.openxmlformats.org/markup-compatibility/2006">
              <mc:Choice xmlns:v="urn:schemas-microsoft-com:vml" Requires="v">
                <p:oleObj name="Equation" r:id="rId4" imgW="1765080" imgH="457200" progId="Equation.DSMT4">
                  <p:embed/>
                </p:oleObj>
              </mc:Choice>
              <mc:Fallback>
                <p:oleObj name="Equation" r:id="rId4" imgW="1765080" imgH="457200" progId="Equation.DSMT4">
                  <p:embed/>
                  <p:pic>
                    <p:nvPicPr>
                      <p:cNvPr id="0" name=""/>
                      <p:cNvPicPr/>
                      <p:nvPr/>
                    </p:nvPicPr>
                    <p:blipFill>
                      <a:blip r:embed="rId5"/>
                      <a:stretch>
                        <a:fillRect/>
                      </a:stretch>
                    </p:blipFill>
                    <p:spPr>
                      <a:xfrm>
                        <a:off x="3131840" y="1965427"/>
                        <a:ext cx="2614613" cy="677862"/>
                      </a:xfrm>
                      <a:prstGeom prst="rect">
                        <a:avLst/>
                      </a:prstGeom>
                    </p:spPr>
                  </p:pic>
                </p:oleObj>
              </mc:Fallback>
            </mc:AlternateContent>
          </a:graphicData>
        </a:graphic>
      </p:graphicFrame>
      <p:sp>
        <p:nvSpPr>
          <p:cNvPr id="8" name="文本框 7"/>
          <p:cNvSpPr txBox="1"/>
          <p:nvPr/>
        </p:nvSpPr>
        <p:spPr>
          <a:xfrm>
            <a:off x="7164288" y="2171701"/>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6.43</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
        <p:nvSpPr>
          <p:cNvPr id="9" name="矩形 8"/>
          <p:cNvSpPr/>
          <p:nvPr/>
        </p:nvSpPr>
        <p:spPr>
          <a:xfrm>
            <a:off x="292108" y="2780851"/>
            <a:ext cx="8813115"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2</a:t>
            </a:r>
            <a:r>
              <a:rPr lang="zh-CN" altLang="en-US" dirty="0">
                <a:solidFill>
                  <a:sysClr val="windowText" lastClr="000000"/>
                </a:solidFill>
                <a:latin typeface="Times New Roman" panose="02020603050405020304" pitchFamily="18" charset="0"/>
                <a:cs typeface="Times New Roman" panose="02020603050405020304" pitchFamily="18" charset="0"/>
              </a:rPr>
              <a:t>）动态噪声 </a:t>
            </a:r>
            <a:r>
              <a:rPr lang="en-US" altLang="zh-CN" b="1" i="1" dirty="0">
                <a:solidFill>
                  <a:sysClr val="windowText" lastClr="000000"/>
                </a:solidFill>
                <a:latin typeface="Times New Roman" panose="02020603050405020304" pitchFamily="18" charset="0"/>
                <a:cs typeface="Times New Roman" panose="02020603050405020304" pitchFamily="18" charset="0"/>
              </a:rPr>
              <a:t>W</a:t>
            </a:r>
            <a:r>
              <a:rPr lang="en-US" altLang="zh-CN" i="1" dirty="0">
                <a:solidFill>
                  <a:sysClr val="windowText" lastClr="000000"/>
                </a:solidFill>
                <a:latin typeface="Times New Roman" panose="02020603050405020304" pitchFamily="18" charset="0"/>
                <a:cs typeface="Times New Roman" panose="02020603050405020304" pitchFamily="18" charset="0"/>
              </a:rPr>
              <a:t>(t) </a:t>
            </a:r>
            <a:r>
              <a:rPr lang="zh-CN" altLang="en-US" dirty="0">
                <a:solidFill>
                  <a:sysClr val="windowText" lastClr="000000"/>
                </a:solidFill>
                <a:latin typeface="Times New Roman" panose="02020603050405020304" pitchFamily="18" charset="0"/>
                <a:cs typeface="Times New Roman" panose="02020603050405020304" pitchFamily="18" charset="0"/>
              </a:rPr>
              <a:t>和观测噪声 </a:t>
            </a:r>
            <a:r>
              <a:rPr lang="en-US" altLang="zh-CN" b="1" i="1" dirty="0">
                <a:solidFill>
                  <a:sysClr val="windowText" lastClr="000000"/>
                </a:solidFill>
                <a:latin typeface="Times New Roman" panose="02020603050405020304" pitchFamily="18" charset="0"/>
                <a:cs typeface="Times New Roman" panose="02020603050405020304" pitchFamily="18" charset="0"/>
              </a:rPr>
              <a:t>V</a:t>
            </a:r>
            <a:r>
              <a:rPr lang="en-US" altLang="zh-CN" i="1" dirty="0">
                <a:solidFill>
                  <a:sysClr val="windowText" lastClr="000000"/>
                </a:solidFill>
                <a:latin typeface="Times New Roman" panose="02020603050405020304" pitchFamily="18" charset="0"/>
                <a:cs typeface="Times New Roman" panose="02020603050405020304" pitchFamily="18" charset="0"/>
              </a:rPr>
              <a:t>(t) </a:t>
            </a:r>
            <a:r>
              <a:rPr lang="zh-CN" altLang="en-US" dirty="0">
                <a:solidFill>
                  <a:sysClr val="windowText" lastClr="000000"/>
                </a:solidFill>
                <a:latin typeface="Times New Roman" panose="02020603050405020304" pitchFamily="18" charset="0"/>
                <a:cs typeface="Times New Roman" panose="02020603050405020304" pitchFamily="18" charset="0"/>
              </a:rPr>
              <a:t>的统计特性为</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799152277"/>
              </p:ext>
            </p:extLst>
          </p:nvPr>
        </p:nvGraphicFramePr>
        <p:xfrm>
          <a:off x="2533650" y="3186113"/>
          <a:ext cx="4330700" cy="1876425"/>
        </p:xfrm>
        <a:graphic>
          <a:graphicData uri="http://schemas.openxmlformats.org/presentationml/2006/ole">
            <mc:AlternateContent xmlns:mc="http://schemas.openxmlformats.org/markup-compatibility/2006">
              <mc:Choice xmlns:v="urn:schemas-microsoft-com:vml" Requires="v">
                <p:oleObj name="Equation" r:id="rId6" imgW="3047760" imgH="1320480" progId="Equation.DSMT4">
                  <p:embed/>
                </p:oleObj>
              </mc:Choice>
              <mc:Fallback>
                <p:oleObj name="Equation" r:id="rId6" imgW="3047760" imgH="1320480" progId="Equation.DSMT4">
                  <p:embed/>
                  <p:pic>
                    <p:nvPicPr>
                      <p:cNvPr id="0" name=""/>
                      <p:cNvPicPr/>
                      <p:nvPr/>
                    </p:nvPicPr>
                    <p:blipFill>
                      <a:blip r:embed="rId7"/>
                      <a:stretch>
                        <a:fillRect/>
                      </a:stretch>
                    </p:blipFill>
                    <p:spPr>
                      <a:xfrm>
                        <a:off x="2533650" y="3186113"/>
                        <a:ext cx="4330700" cy="1876425"/>
                      </a:xfrm>
                      <a:prstGeom prst="rect">
                        <a:avLst/>
                      </a:prstGeom>
                    </p:spPr>
                  </p:pic>
                </p:oleObj>
              </mc:Fallback>
            </mc:AlternateContent>
          </a:graphicData>
        </a:graphic>
      </p:graphicFrame>
    </p:spTree>
    <p:extLst>
      <p:ext uri="{BB962C8B-B14F-4D97-AF65-F5344CB8AC3E}">
        <p14:creationId xmlns:p14="http://schemas.microsoft.com/office/powerpoint/2010/main" val="472913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6.9.1</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9" name="矩形 8"/>
          <p:cNvSpPr/>
          <p:nvPr/>
        </p:nvSpPr>
        <p:spPr>
          <a:xfrm>
            <a:off x="107504" y="568298"/>
            <a:ext cx="8813115"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  </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3</a:t>
            </a:r>
            <a:r>
              <a:rPr lang="zh-CN" altLang="en-US" dirty="0">
                <a:solidFill>
                  <a:sysClr val="windowText" lastClr="000000"/>
                </a:solidFill>
                <a:latin typeface="Times New Roman" panose="02020603050405020304" pitchFamily="18" charset="0"/>
                <a:cs typeface="Times New Roman" panose="02020603050405020304" pitchFamily="18" charset="0"/>
              </a:rPr>
              <a:t>）初始</a:t>
            </a:r>
            <a:r>
              <a:rPr lang="en-US" altLang="zh-CN" b="1" i="1" dirty="0">
                <a:solidFill>
                  <a:sysClr val="windowText" lastClr="000000"/>
                </a:solidFill>
                <a:latin typeface="Times New Roman" panose="02020603050405020304" pitchFamily="18" charset="0"/>
                <a:cs typeface="Times New Roman" panose="02020603050405020304" pitchFamily="18" charset="0"/>
              </a:rPr>
              <a:t>x</a:t>
            </a:r>
            <a:r>
              <a:rPr lang="en-US" altLang="zh-CN" i="1" dirty="0">
                <a:solidFill>
                  <a:sysClr val="windowText" lastClr="000000"/>
                </a:solidFill>
                <a:latin typeface="Times New Roman" panose="02020603050405020304" pitchFamily="18" charset="0"/>
                <a:cs typeface="Times New Roman" panose="02020603050405020304" pitchFamily="18" charset="0"/>
              </a:rPr>
              <a:t>(0)</a:t>
            </a:r>
            <a:r>
              <a:rPr lang="zh-CN" altLang="en-US" dirty="0">
                <a:solidFill>
                  <a:sysClr val="windowText" lastClr="000000"/>
                </a:solidFill>
                <a:latin typeface="Times New Roman" panose="02020603050405020304" pitchFamily="18" charset="0"/>
                <a:cs typeface="Times New Roman" panose="02020603050405020304" pitchFamily="18" charset="0"/>
              </a:rPr>
              <a:t>的统计特性为</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961495455"/>
              </p:ext>
            </p:extLst>
          </p:nvPr>
        </p:nvGraphicFramePr>
        <p:xfrm>
          <a:off x="2727325" y="1066800"/>
          <a:ext cx="3317875" cy="749300"/>
        </p:xfrm>
        <a:graphic>
          <a:graphicData uri="http://schemas.openxmlformats.org/presentationml/2006/ole">
            <mc:AlternateContent xmlns:mc="http://schemas.openxmlformats.org/markup-compatibility/2006">
              <mc:Choice xmlns:v="urn:schemas-microsoft-com:vml" Requires="v">
                <p:oleObj name="Equation" r:id="rId4" imgW="2361960" imgH="533160" progId="Equation.DSMT4">
                  <p:embed/>
                </p:oleObj>
              </mc:Choice>
              <mc:Fallback>
                <p:oleObj name="Equation" r:id="rId4" imgW="2361960" imgH="533160" progId="Equation.DSMT4">
                  <p:embed/>
                  <p:pic>
                    <p:nvPicPr>
                      <p:cNvPr id="0" name=""/>
                      <p:cNvPicPr/>
                      <p:nvPr/>
                    </p:nvPicPr>
                    <p:blipFill>
                      <a:blip r:embed="rId5"/>
                      <a:stretch>
                        <a:fillRect/>
                      </a:stretch>
                    </p:blipFill>
                    <p:spPr>
                      <a:xfrm>
                        <a:off x="2727325" y="1066800"/>
                        <a:ext cx="3317875" cy="749300"/>
                      </a:xfrm>
                      <a:prstGeom prst="rect">
                        <a:avLst/>
                      </a:prstGeom>
                    </p:spPr>
                  </p:pic>
                </p:oleObj>
              </mc:Fallback>
            </mc:AlternateContent>
          </a:graphicData>
        </a:graphic>
      </p:graphicFrame>
      <p:sp>
        <p:nvSpPr>
          <p:cNvPr id="12" name="矩形 11"/>
          <p:cNvSpPr/>
          <p:nvPr/>
        </p:nvSpPr>
        <p:spPr>
          <a:xfrm>
            <a:off x="107504" y="1816320"/>
            <a:ext cx="8813115" cy="450829"/>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4</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b="1" i="1" dirty="0">
                <a:solidFill>
                  <a:sysClr val="windowText" lastClr="000000"/>
                </a:solidFill>
                <a:latin typeface="Times New Roman" panose="02020603050405020304" pitchFamily="18" charset="0"/>
                <a:cs typeface="Times New Roman" panose="02020603050405020304" pitchFamily="18" charset="0"/>
              </a:rPr>
              <a:t>x</a:t>
            </a:r>
            <a:r>
              <a:rPr lang="en-US" altLang="zh-CN" dirty="0">
                <a:solidFill>
                  <a:sysClr val="windowText" lastClr="000000"/>
                </a:solidFill>
                <a:latin typeface="Times New Roman" panose="02020603050405020304" pitchFamily="18" charset="0"/>
                <a:cs typeface="Times New Roman" panose="02020603050405020304" pitchFamily="18" charset="0"/>
              </a:rPr>
              <a:t>(</a:t>
            </a:r>
            <a:r>
              <a:rPr lang="en-US" altLang="zh-CN" i="1" dirty="0">
                <a:solidFill>
                  <a:sysClr val="windowText" lastClr="000000"/>
                </a:solidFill>
                <a:latin typeface="Times New Roman" panose="02020603050405020304" pitchFamily="18" charset="0"/>
                <a:cs typeface="Times New Roman" panose="02020603050405020304" pitchFamily="18" charset="0"/>
              </a:rPr>
              <a:t>t</a:t>
            </a:r>
            <a:r>
              <a:rPr lang="en-US" altLang="zh-CN" dirty="0">
                <a:solidFill>
                  <a:sysClr val="windowText" lastClr="000000"/>
                </a:solidFill>
                <a:latin typeface="Times New Roman" panose="02020603050405020304" pitchFamily="18" charset="0"/>
                <a:cs typeface="Times New Roman" panose="02020603050405020304" pitchFamily="18" charset="0"/>
              </a:rPr>
              <a:t>)</a:t>
            </a:r>
            <a:r>
              <a:rPr lang="zh-CN" altLang="en-US" dirty="0">
                <a:solidFill>
                  <a:sysClr val="windowText" lastClr="000000"/>
                </a:solidFill>
                <a:latin typeface="Times New Roman" panose="02020603050405020304" pitchFamily="18" charset="0"/>
                <a:cs typeface="Times New Roman" panose="02020603050405020304" pitchFamily="18" charset="0"/>
              </a:rPr>
              <a:t>与</a:t>
            </a:r>
            <a:r>
              <a:rPr lang="en-US" altLang="zh-CN" b="1" i="1" dirty="0">
                <a:solidFill>
                  <a:sysClr val="windowText" lastClr="000000"/>
                </a:solidFill>
                <a:latin typeface="Times New Roman" panose="02020603050405020304" pitchFamily="18" charset="0"/>
                <a:cs typeface="Times New Roman" panose="02020603050405020304" pitchFamily="18" charset="0"/>
              </a:rPr>
              <a:t>W</a:t>
            </a:r>
            <a:r>
              <a:rPr lang="en-US" altLang="zh-CN" dirty="0">
                <a:solidFill>
                  <a:sysClr val="windowText" lastClr="000000"/>
                </a:solidFill>
                <a:latin typeface="Times New Roman" panose="02020603050405020304" pitchFamily="18" charset="0"/>
                <a:cs typeface="Times New Roman" panose="02020603050405020304" pitchFamily="18" charset="0"/>
              </a:rPr>
              <a:t>(</a:t>
            </a:r>
            <a:r>
              <a:rPr lang="el-GR" altLang="zh-CN" i="1" dirty="0">
                <a:solidFill>
                  <a:sysClr val="windowText" lastClr="000000"/>
                </a:solidFill>
                <a:latin typeface="Times New Roman" panose="02020603050405020304" pitchFamily="18" charset="0"/>
                <a:cs typeface="Times New Roman" panose="02020603050405020304" pitchFamily="18" charset="0"/>
              </a:rPr>
              <a:t>τ</a:t>
            </a:r>
            <a:r>
              <a:rPr lang="en-US" altLang="zh-CN" dirty="0">
                <a:solidFill>
                  <a:sysClr val="windowText" lastClr="000000"/>
                </a:solidFill>
                <a:latin typeface="Times New Roman" panose="02020603050405020304" pitchFamily="18" charset="0"/>
                <a:cs typeface="Times New Roman" panose="02020603050405020304" pitchFamily="18" charset="0"/>
              </a:rPr>
              <a:t>)</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b="1" i="1" dirty="0">
                <a:solidFill>
                  <a:sysClr val="windowText" lastClr="000000"/>
                </a:solidFill>
                <a:latin typeface="Times New Roman" panose="02020603050405020304" pitchFamily="18" charset="0"/>
                <a:cs typeface="Times New Roman" panose="02020603050405020304" pitchFamily="18" charset="0"/>
              </a:rPr>
              <a:t>V</a:t>
            </a:r>
            <a:r>
              <a:rPr lang="en-US" altLang="zh-CN" dirty="0">
                <a:solidFill>
                  <a:sysClr val="windowText" lastClr="000000"/>
                </a:solidFill>
                <a:latin typeface="Times New Roman" panose="02020603050405020304" pitchFamily="18" charset="0"/>
                <a:cs typeface="Times New Roman" panose="02020603050405020304" pitchFamily="18" charset="0"/>
              </a:rPr>
              <a:t>(</a:t>
            </a:r>
            <a:r>
              <a:rPr lang="el-GR" altLang="zh-CN" i="1" dirty="0">
                <a:solidFill>
                  <a:sysClr val="windowText" lastClr="000000"/>
                </a:solidFill>
                <a:latin typeface="Times New Roman" panose="02020603050405020304" pitchFamily="18" charset="0"/>
                <a:cs typeface="Times New Roman" panose="02020603050405020304" pitchFamily="18" charset="0"/>
              </a:rPr>
              <a:t>τ</a:t>
            </a:r>
            <a:r>
              <a:rPr lang="en-US" altLang="zh-CN" dirty="0">
                <a:solidFill>
                  <a:sysClr val="windowText" lastClr="000000"/>
                </a:solidFill>
                <a:latin typeface="Times New Roman" panose="02020603050405020304" pitchFamily="18" charset="0"/>
                <a:cs typeface="Times New Roman" panose="02020603050405020304" pitchFamily="18" charset="0"/>
              </a:rPr>
              <a:t>)</a:t>
            </a:r>
            <a:r>
              <a:rPr lang="zh-CN" altLang="en-US" dirty="0">
                <a:solidFill>
                  <a:sysClr val="windowText" lastClr="000000"/>
                </a:solidFill>
                <a:latin typeface="Times New Roman" panose="02020603050405020304" pitchFamily="18" charset="0"/>
                <a:cs typeface="Times New Roman" panose="02020603050405020304" pitchFamily="18" charset="0"/>
              </a:rPr>
              <a:t>不相关</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521304957"/>
              </p:ext>
            </p:extLst>
          </p:nvPr>
        </p:nvGraphicFramePr>
        <p:xfrm>
          <a:off x="2757488" y="2279650"/>
          <a:ext cx="3087687" cy="784225"/>
        </p:xfrm>
        <a:graphic>
          <a:graphicData uri="http://schemas.openxmlformats.org/presentationml/2006/ole">
            <mc:AlternateContent xmlns:mc="http://schemas.openxmlformats.org/markup-compatibility/2006">
              <mc:Choice xmlns:v="urn:schemas-microsoft-com:vml" Requires="v">
                <p:oleObj name="Equation" r:id="rId6" imgW="2298600" imgH="583920" progId="Equation.DSMT4">
                  <p:embed/>
                </p:oleObj>
              </mc:Choice>
              <mc:Fallback>
                <p:oleObj name="Equation" r:id="rId6" imgW="2298600" imgH="583920" progId="Equation.DSMT4">
                  <p:embed/>
                  <p:pic>
                    <p:nvPicPr>
                      <p:cNvPr id="0" name=""/>
                      <p:cNvPicPr/>
                      <p:nvPr/>
                    </p:nvPicPr>
                    <p:blipFill>
                      <a:blip r:embed="rId7"/>
                      <a:stretch>
                        <a:fillRect/>
                      </a:stretch>
                    </p:blipFill>
                    <p:spPr>
                      <a:xfrm>
                        <a:off x="2757488" y="2279650"/>
                        <a:ext cx="3087687" cy="784225"/>
                      </a:xfrm>
                      <a:prstGeom prst="rect">
                        <a:avLst/>
                      </a:prstGeom>
                    </p:spPr>
                  </p:pic>
                </p:oleObj>
              </mc:Fallback>
            </mc:AlternateContent>
          </a:graphicData>
        </a:graphic>
      </p:graphicFrame>
      <p:sp>
        <p:nvSpPr>
          <p:cNvPr id="14" name="矩形 13"/>
          <p:cNvSpPr/>
          <p:nvPr/>
        </p:nvSpPr>
        <p:spPr>
          <a:xfrm>
            <a:off x="107504" y="3064342"/>
            <a:ext cx="8928992" cy="1375441"/>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en-US" altLang="zh-CN" dirty="0">
                <a:solidFill>
                  <a:sysClr val="windowText" lastClr="000000"/>
                </a:solidFill>
                <a:latin typeface="Times New Roman" panose="02020603050405020304" pitchFamily="18" charset="0"/>
                <a:cs typeface="Times New Roman" panose="02020603050405020304" pitchFamily="18" charset="0"/>
              </a:rPr>
              <a:t>2.</a:t>
            </a:r>
            <a:r>
              <a:rPr lang="zh-CN" altLang="en-US" dirty="0">
                <a:solidFill>
                  <a:sysClr val="windowText" lastClr="000000"/>
                </a:solidFill>
                <a:latin typeface="Times New Roman" panose="02020603050405020304" pitchFamily="18" charset="0"/>
                <a:cs typeface="Times New Roman" panose="02020603050405020304" pitchFamily="18" charset="0"/>
              </a:rPr>
              <a:t>建立等效离散系统的数学模型</a:t>
            </a: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    为了从离散系统的卡尔曼滤波方程得到连续系统的卡尔曼滤波方程，应建立等效离散线性系统的数学模型。</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    对应式</a:t>
            </a:r>
            <a:r>
              <a:rPr lang="en-US" altLang="zh-CN" dirty="0">
                <a:solidFill>
                  <a:sysClr val="windowText" lastClr="000000"/>
                </a:solidFill>
                <a:latin typeface="Times New Roman" panose="02020603050405020304" pitchFamily="18" charset="0"/>
                <a:cs typeface="Times New Roman" panose="02020603050405020304" pitchFamily="18" charset="0"/>
              </a:rPr>
              <a:t>(6.43)</a:t>
            </a:r>
            <a:r>
              <a:rPr lang="zh-CN" altLang="en-US" dirty="0">
                <a:solidFill>
                  <a:sysClr val="windowText" lastClr="000000"/>
                </a:solidFill>
                <a:latin typeface="Times New Roman" panose="02020603050405020304" pitchFamily="18" charset="0"/>
                <a:cs typeface="Times New Roman" panose="02020603050405020304" pitchFamily="18" charset="0"/>
              </a:rPr>
              <a:t>的连续系统的等效离散线性系统为式</a:t>
            </a:r>
            <a:r>
              <a:rPr lang="en-US" altLang="zh-CN" dirty="0">
                <a:solidFill>
                  <a:sysClr val="windowText" lastClr="000000"/>
                </a:solidFill>
                <a:latin typeface="Times New Roman" panose="02020603050405020304" pitchFamily="18" charset="0"/>
                <a:cs typeface="Times New Roman" panose="02020603050405020304" pitchFamily="18" charset="0"/>
              </a:rPr>
              <a:t>(6.20)</a:t>
            </a:r>
            <a:r>
              <a:rPr lang="zh-CN" altLang="en-US" dirty="0">
                <a:solidFill>
                  <a:sysClr val="windowText" lastClr="000000"/>
                </a:solidFill>
                <a:latin typeface="Times New Roman" panose="02020603050405020304" pitchFamily="18" charset="0"/>
                <a:cs typeface="Times New Roman" panose="02020603050405020304" pitchFamily="18" charset="0"/>
              </a:rPr>
              <a:t>，即</a:t>
            </a:r>
          </a:p>
        </p:txBody>
      </p:sp>
    </p:spTree>
    <p:extLst>
      <p:ext uri="{BB962C8B-B14F-4D97-AF65-F5344CB8AC3E}">
        <p14:creationId xmlns:p14="http://schemas.microsoft.com/office/powerpoint/2010/main" val="2021283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267494"/>
            <a:ext cx="8136904" cy="1291379"/>
          </a:xfrm>
          <a:prstGeom prst="rect">
            <a:avLst/>
          </a:prstGeom>
        </p:spPr>
        <p:txBody>
          <a:bodyPr wrap="square">
            <a:spAutoFit/>
          </a:bodyPr>
          <a:lstStyle/>
          <a:p>
            <a:pPr indent="457200">
              <a:lnSpc>
                <a:spcPct val="150000"/>
              </a:lnSpc>
            </a:pPr>
            <a:r>
              <a:rPr lang="zh-CN" altLang="en-US" dirty="0">
                <a:latin typeface="Times New Roman" panose="02020603050405020304" pitchFamily="18" charset="0"/>
                <a:cs typeface="Times New Roman" panose="02020603050405020304" pitchFamily="18" charset="0"/>
              </a:rPr>
              <a:t>若</a:t>
            </a:r>
            <a:r>
              <a:rPr lang="zh-CN" altLang="en-US" i="1" dirty="0">
                <a:latin typeface="Times New Roman" panose="02020603050405020304" pitchFamily="18" charset="0"/>
                <a:cs typeface="Times New Roman" panose="02020603050405020304" pitchFamily="18" charset="0"/>
              </a:rPr>
              <a:t>X</a:t>
            </a:r>
            <a:r>
              <a:rPr lang="zh-CN" altLang="en-US" dirty="0">
                <a:latin typeface="Times New Roman" panose="02020603050405020304" pitchFamily="18" charset="0"/>
                <a:cs typeface="Times New Roman" panose="02020603050405020304" pitchFamily="18" charset="0"/>
              </a:rPr>
              <a:t>是连续随机变量函数，则</a:t>
            </a:r>
            <a:r>
              <a:rPr lang="zh-CN" altLang="en-US" i="1" dirty="0">
                <a:latin typeface="Times New Roman" panose="02020603050405020304" pitchFamily="18" charset="0"/>
                <a:cs typeface="Times New Roman" panose="02020603050405020304" pitchFamily="18" charset="0"/>
              </a:rPr>
              <a:t>P(x)</a:t>
            </a:r>
            <a:r>
              <a:rPr lang="zh-CN" altLang="en-US" dirty="0">
                <a:latin typeface="Times New Roman" panose="02020603050405020304" pitchFamily="18" charset="0"/>
                <a:cs typeface="Times New Roman" panose="02020603050405020304" pitchFamily="18" charset="0"/>
              </a:rPr>
              <a:t>称为随机函数。</a:t>
            </a:r>
            <a:endParaRPr lang="en-US" altLang="zh-CN" dirty="0">
              <a:latin typeface="Times New Roman" panose="02020603050405020304" pitchFamily="18" charset="0"/>
              <a:cs typeface="Times New Roman" panose="02020603050405020304" pitchFamily="18" charset="0"/>
            </a:endParaRPr>
          </a:p>
          <a:p>
            <a:pPr indent="457200">
              <a:lnSpc>
                <a:spcPct val="150000"/>
              </a:lnSpc>
            </a:pPr>
            <a:r>
              <a:rPr lang="zh-CN" altLang="en-US" dirty="0">
                <a:latin typeface="Times New Roman" panose="02020603050405020304" pitchFamily="18" charset="0"/>
                <a:cs typeface="Times New Roman" panose="02020603050405020304" pitchFamily="18" charset="0"/>
              </a:rPr>
              <a:t>1.概率分布函数</a:t>
            </a:r>
            <a:endParaRPr lang="en-US" altLang="zh-CN" dirty="0">
              <a:latin typeface="Times New Roman" panose="02020603050405020304" pitchFamily="18" charset="0"/>
              <a:cs typeface="Times New Roman" panose="02020603050405020304" pitchFamily="18" charset="0"/>
            </a:endParaRPr>
          </a:p>
          <a:p>
            <a:pPr indent="457200">
              <a:lnSpc>
                <a:spcPct val="150000"/>
              </a:lnSpc>
            </a:pPr>
            <a:r>
              <a:rPr lang="zh-CN" altLang="en-US" dirty="0">
                <a:latin typeface="Times New Roman" panose="02020603050405020304" pitchFamily="18" charset="0"/>
                <a:cs typeface="Times New Roman" panose="02020603050405020304" pitchFamily="18" charset="0"/>
              </a:rPr>
              <a:t>设</a:t>
            </a:r>
            <a:r>
              <a:rPr lang="zh-CN" altLang="en-US" i="1" dirty="0">
                <a:latin typeface="Times New Roman" panose="02020603050405020304" pitchFamily="18" charset="0"/>
                <a:cs typeface="Times New Roman" panose="02020603050405020304" pitchFamily="18" charset="0"/>
              </a:rPr>
              <a:t>x</a:t>
            </a:r>
            <a:r>
              <a:rPr lang="zh-CN" altLang="en-US" dirty="0">
                <a:latin typeface="Times New Roman" panose="02020603050405020304" pitchFamily="18" charset="0"/>
                <a:cs typeface="Times New Roman" panose="02020603050405020304" pitchFamily="18" charset="0"/>
              </a:rPr>
              <a:t>为任意实数，令</a:t>
            </a:r>
            <a:r>
              <a:rPr lang="zh-CN" altLang="en-US" i="1" dirty="0">
                <a:latin typeface="Times New Roman" panose="02020603050405020304" pitchFamily="18" charset="0"/>
                <a:cs typeface="Times New Roman" panose="02020603050405020304" pitchFamily="18" charset="0"/>
              </a:rPr>
              <a:t>F(x)</a:t>
            </a:r>
            <a:r>
              <a:rPr lang="zh-CN" altLang="en-US" dirty="0">
                <a:latin typeface="Times New Roman" panose="02020603050405020304" pitchFamily="18" charset="0"/>
                <a:cs typeface="Times New Roman" panose="02020603050405020304" pitchFamily="18" charset="0"/>
              </a:rPr>
              <a:t>表示</a:t>
            </a:r>
            <a:r>
              <a:rPr lang="zh-CN" altLang="en-US" i="1" dirty="0">
                <a:latin typeface="Times New Roman" panose="02020603050405020304" pitchFamily="18" charset="0"/>
                <a:cs typeface="Times New Roman" panose="02020603050405020304" pitchFamily="18" charset="0"/>
              </a:rPr>
              <a:t>X≤x</a:t>
            </a:r>
            <a:r>
              <a:rPr lang="zh-CN" altLang="en-US" dirty="0">
                <a:latin typeface="Times New Roman" panose="02020603050405020304" pitchFamily="18" charset="0"/>
                <a:cs typeface="Times New Roman" panose="02020603050405020304" pitchFamily="18" charset="0"/>
              </a:rPr>
              <a:t>的概率，即</a:t>
            </a:r>
          </a:p>
        </p:txBody>
      </p:sp>
      <mc:AlternateContent xmlns:mc="http://schemas.openxmlformats.org/markup-compatibility/2006" xmlns:a14="http://schemas.microsoft.com/office/drawing/2010/main">
        <mc:Choice Requires="a14">
          <p:sp>
            <p:nvSpPr>
              <p:cNvPr id="3" name="矩形 2"/>
              <p:cNvSpPr/>
              <p:nvPr/>
            </p:nvSpPr>
            <p:spPr>
              <a:xfrm>
                <a:off x="3247181" y="1558873"/>
                <a:ext cx="25776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smtClean="0">
                              <a:latin typeface="Cambria Math" panose="02040503050406030204" pitchFamily="18" charset="0"/>
                            </a:rPr>
                          </m:ctrlPr>
                        </m:dPr>
                        <m:e>
                          <m:r>
                            <a:rPr lang="zh-CN" altLang="en-US" i="1">
                              <a:latin typeface="Cambria Math" panose="02040503050406030204" pitchFamily="18" charset="0"/>
                            </a:rPr>
                            <m:t>𝐹</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𝑃</m:t>
                          </m:r>
                          <m:r>
                            <a:rPr lang="zh-CN" altLang="en-US" i="0">
                              <a:latin typeface="Cambria Math" panose="02040503050406030204" pitchFamily="18" charset="0"/>
                            </a:rPr>
                            <m:t>[−∞&lt;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𝑥</m:t>
                          </m:r>
                        </m:e>
                      </m:d>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3247181" y="1558873"/>
                <a:ext cx="2577629" cy="369332"/>
              </a:xfrm>
              <a:prstGeom prst="rect">
                <a:avLst/>
              </a:prstGeom>
              <a:blipFill rotWithShape="0">
                <a:blip r:embed="rId2"/>
                <a:stretch>
                  <a:fillRect t="-128333" r="-16312" b="-193333"/>
                </a:stretch>
              </a:blipFill>
            </p:spPr>
            <p:txBody>
              <a:bodyPr/>
              <a:lstStyle/>
              <a:p>
                <a:r>
                  <a:rPr lang="zh-CN" altLang="en-US">
                    <a:noFill/>
                  </a:rPr>
                  <a:t> </a:t>
                </a:r>
              </a:p>
            </p:txBody>
          </p:sp>
        </mc:Fallback>
      </mc:AlternateContent>
      <p:sp>
        <p:nvSpPr>
          <p:cNvPr id="4" name="矩形 3"/>
          <p:cNvSpPr/>
          <p:nvPr/>
        </p:nvSpPr>
        <p:spPr>
          <a:xfrm>
            <a:off x="467544" y="1934727"/>
            <a:ext cx="4229043" cy="369332"/>
          </a:xfrm>
          <a:prstGeom prst="rect">
            <a:avLst/>
          </a:prstGeom>
        </p:spPr>
        <p:txBody>
          <a:bodyPr wrap="none">
            <a:spAutoFit/>
          </a:bodyPr>
          <a:lstStyle/>
          <a:p>
            <a:r>
              <a:rPr lang="zh-CN" altLang="en-US" dirty="0"/>
              <a:t>该函数称做随机变量X的概率分布函数。</a:t>
            </a:r>
          </a:p>
        </p:txBody>
      </p:sp>
      <mc:AlternateContent xmlns:mc="http://schemas.openxmlformats.org/markup-compatibility/2006" xmlns:a14="http://schemas.microsoft.com/office/drawing/2010/main">
        <mc:Choice Requires="a14">
          <p:sp>
            <p:nvSpPr>
              <p:cNvPr id="5" name="矩形 4"/>
              <p:cNvSpPr/>
              <p:nvPr/>
            </p:nvSpPr>
            <p:spPr>
              <a:xfrm>
                <a:off x="467544" y="2310581"/>
                <a:ext cx="8280920" cy="2169825"/>
              </a:xfrm>
              <a:prstGeom prst="rect">
                <a:avLst/>
              </a:prstGeom>
            </p:spPr>
            <p:txBody>
              <a:bodyPr wrap="square">
                <a:spAutoFit/>
              </a:bodyPr>
              <a:lstStyle/>
              <a:p>
                <a:pPr indent="457200">
                  <a:lnSpc>
                    <a:spcPct val="150000"/>
                  </a:lnSpc>
                </a:pPr>
                <a14:m>
                  <m:oMath xmlns:m="http://schemas.openxmlformats.org/officeDocument/2006/math">
                    <m:r>
                      <a:rPr lang="zh-CN" altLang="en-US" i="1">
                        <a:latin typeface="Cambria Math" panose="02040503050406030204" pitchFamily="18" charset="0"/>
                      </a:rPr>
                      <m:t>𝐹</m:t>
                    </m:r>
                    <m:r>
                      <a:rPr lang="zh-CN" altLang="en-US">
                        <a:latin typeface="Cambria Math" panose="02040503050406030204" pitchFamily="18" charset="0"/>
                      </a:rPr>
                      <m:t>(</m:t>
                    </m:r>
                    <m:r>
                      <a:rPr lang="zh-CN" altLang="en-US" i="1">
                        <a:latin typeface="Cambria Math" panose="02040503050406030204" pitchFamily="18" charset="0"/>
                      </a:rPr>
                      <m:t>𝑥</m:t>
                    </m:r>
                    <m:r>
                      <a:rPr lang="zh-CN" altLang="en-US">
                        <a:latin typeface="Cambria Math" panose="02040503050406030204" pitchFamily="18" charset="0"/>
                      </a:rPr>
                      <m:t>)</m:t>
                    </m:r>
                  </m:oMath>
                </a14:m>
                <a:r>
                  <a:rPr lang="zh-CN" altLang="en-US" dirty="0">
                    <a:latin typeface="Times New Roman" panose="02020603050405020304" pitchFamily="18" charset="0"/>
                    <a:cs typeface="Times New Roman" panose="02020603050405020304" pitchFamily="18" charset="0"/>
                  </a:rPr>
                  <a:t>具有如下性质</a:t>
                </a:r>
                <a:endParaRPr lang="en-US" altLang="zh-CN" dirty="0">
                  <a:latin typeface="Times New Roman" panose="02020603050405020304" pitchFamily="18" charset="0"/>
                  <a:cs typeface="Times New Roman" panose="02020603050405020304" pitchFamily="18" charset="0"/>
                </a:endParaRPr>
              </a:p>
              <a:p>
                <a:pPr indent="457200">
                  <a:lnSpc>
                    <a:spcPct val="150000"/>
                  </a:lnSpc>
                </a:pP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1)由于任何事件的概率值介于0与1之间，所以随机变量的分布函数</a:t>
                </a:r>
                <a14:m>
                  <m:oMath xmlns:m="http://schemas.openxmlformats.org/officeDocument/2006/math">
                    <m:r>
                      <a:rPr lang="zh-CN" altLang="en-US" i="1">
                        <a:latin typeface="Cambria Math" panose="02040503050406030204" pitchFamily="18" charset="0"/>
                      </a:rPr>
                      <m:t>𝐹</m:t>
                    </m:r>
                    <m:r>
                      <a:rPr lang="zh-CN" altLang="en-US">
                        <a:latin typeface="Cambria Math" panose="02040503050406030204" pitchFamily="18" charset="0"/>
                      </a:rPr>
                      <m:t>(</m:t>
                    </m:r>
                    <m:r>
                      <a:rPr lang="zh-CN" altLang="en-US" i="1">
                        <a:latin typeface="Cambria Math" panose="02040503050406030204" pitchFamily="18" charset="0"/>
                      </a:rPr>
                      <m:t>𝑥</m:t>
                    </m:r>
                    <m:r>
                      <a:rPr lang="zh-CN" altLang="en-US">
                        <a:latin typeface="Cambria Math" panose="02040503050406030204" pitchFamily="18" charset="0"/>
                      </a:rPr>
                      <m:t>)</m:t>
                    </m:r>
                  </m:oMath>
                </a14:m>
                <a:r>
                  <a:rPr lang="zh-CN" altLang="en-US" dirty="0">
                    <a:latin typeface="Times New Roman" panose="02020603050405020304" pitchFamily="18" charset="0"/>
                    <a:cs typeface="Times New Roman" panose="02020603050405020304" pitchFamily="18" charset="0"/>
                  </a:rPr>
                  <a:t>的值也总是在0与1之间，</a:t>
                </a:r>
                <a:r>
                  <a:rPr lang="zh-CN" altLang="en-US" dirty="0">
                    <a:solidFill>
                      <a:srgbClr val="FF0000"/>
                    </a:solidFill>
                    <a:latin typeface="Times New Roman" panose="02020603050405020304" pitchFamily="18" charset="0"/>
                    <a:cs typeface="Times New Roman" panose="02020603050405020304" pitchFamily="18" charset="0"/>
                  </a:rPr>
                  <a:t>即0</a:t>
                </a:r>
                <a:r>
                  <a:rPr lang="zh-CN" altLang="en-US" i="1" dirty="0">
                    <a:solidFill>
                      <a:srgbClr val="FF0000"/>
                    </a:solidFill>
                    <a:latin typeface="Times New Roman" panose="02020603050405020304" pitchFamily="18" charset="0"/>
                    <a:cs typeface="Times New Roman" panose="02020603050405020304" pitchFamily="18" charset="0"/>
                  </a:rPr>
                  <a:t>≤</a:t>
                </a:r>
                <a14:m>
                  <m:oMath xmlns:m="http://schemas.openxmlformats.org/officeDocument/2006/math">
                    <m:r>
                      <a:rPr lang="zh-CN" altLang="en-US" i="1">
                        <a:solidFill>
                          <a:srgbClr val="FF0000"/>
                        </a:solidFill>
                        <a:latin typeface="Cambria Math" panose="02040503050406030204" pitchFamily="18" charset="0"/>
                      </a:rPr>
                      <m:t>𝐹</m:t>
                    </m:r>
                    <m:r>
                      <a:rPr lang="zh-CN" altLang="en-US">
                        <a:solidFill>
                          <a:srgbClr val="FF0000"/>
                        </a:solidFill>
                        <a:latin typeface="Cambria Math" panose="02040503050406030204" pitchFamily="18" charset="0"/>
                      </a:rPr>
                      <m:t>(</m:t>
                    </m:r>
                    <m:r>
                      <a:rPr lang="zh-CN" altLang="en-US" i="1">
                        <a:solidFill>
                          <a:srgbClr val="FF0000"/>
                        </a:solidFill>
                        <a:latin typeface="Cambria Math" panose="02040503050406030204" pitchFamily="18" charset="0"/>
                      </a:rPr>
                      <m:t>𝑥</m:t>
                    </m:r>
                    <m:r>
                      <a:rPr lang="zh-CN" altLang="en-US">
                        <a:solidFill>
                          <a:srgbClr val="FF0000"/>
                        </a:solidFill>
                        <a:latin typeface="Cambria Math" panose="02040503050406030204" pitchFamily="18" charset="0"/>
                      </a:rPr>
                      <m:t>)</m:t>
                    </m:r>
                    <m:r>
                      <a:rPr lang="zh-CN" altLang="en-US" i="1">
                        <a:solidFill>
                          <a:srgbClr val="FF0000"/>
                        </a:solidFill>
                        <a:latin typeface="Cambria Math" panose="02040503050406030204" pitchFamily="18" charset="0"/>
                      </a:rPr>
                      <m:t> </m:t>
                    </m:r>
                  </m:oMath>
                </a14:m>
                <a:r>
                  <a:rPr lang="zh-CN" altLang="en-US" i="1" dirty="0">
                    <a:solidFill>
                      <a:srgbClr val="FF0000"/>
                    </a:solidFill>
                    <a:latin typeface="Times New Roman" panose="02020603050405020304" pitchFamily="18" charset="0"/>
                    <a:cs typeface="Times New Roman" panose="02020603050405020304" pitchFamily="18" charset="0"/>
                  </a:rPr>
                  <a:t>≤</a:t>
                </a:r>
                <a:r>
                  <a:rPr lang="zh-CN" altLang="en-US" dirty="0">
                    <a:solidFill>
                      <a:srgbClr val="FF0000"/>
                    </a:solidFill>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indent="457200">
                  <a:lnSpc>
                    <a:spcPct val="150000"/>
                  </a:lnSpc>
                </a:pPr>
                <a:r>
                  <a:rPr lang="zh-CN" altLang="en-US" dirty="0">
                    <a:latin typeface="Times New Roman" panose="02020603050405020304" pitchFamily="18" charset="0"/>
                    <a:cs typeface="Times New Roman" panose="02020603050405020304" pitchFamily="18" charset="0"/>
                  </a:rPr>
                  <a:t>(2)在</a:t>
                </a:r>
                <a14:m>
                  <m:oMath xmlns:m="http://schemas.openxmlformats.org/officeDocument/2006/math">
                    <m:r>
                      <a:rPr lang="zh-CN" altLang="en-US" i="1">
                        <a:latin typeface="Cambria Math" panose="02040503050406030204" pitchFamily="18" charset="0"/>
                      </a:rPr>
                      <m:t>𝑥</m:t>
                    </m:r>
                  </m:oMath>
                </a14:m>
                <a:r>
                  <a:rPr lang="zh-CN" altLang="en-US" dirty="0">
                    <a:latin typeface="Times New Roman" panose="02020603050405020304" pitchFamily="18" charset="0"/>
                    <a:cs typeface="Times New Roman" panose="02020603050405020304" pitchFamily="18" charset="0"/>
                  </a:rPr>
                  <a:t>轴上取任意两点</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oMath>
                </a14:m>
                <a:r>
                  <a:rPr lang="zh-CN" altLang="en-US" dirty="0">
                    <a:latin typeface="Times New Roman" panose="02020603050405020304" pitchFamily="18" charset="0"/>
                    <a:cs typeface="Times New Roman" panose="02020603050405020304" pitchFamily="18" charset="0"/>
                  </a:rPr>
                  <a:t>及</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oMath>
                </a14:m>
                <a:r>
                  <a:rPr lang="zh-CN" altLang="en-US" dirty="0">
                    <a:latin typeface="Times New Roman" panose="02020603050405020304" pitchFamily="18" charset="0"/>
                    <a:cs typeface="Times New Roman" panose="02020603050405020304" pitchFamily="18" charset="0"/>
                  </a:rPr>
                  <a:t>,并设</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i="1">
                        <a:latin typeface="Cambria Math" panose="02040503050406030204" pitchFamily="18" charset="0"/>
                      </a:rPr>
                      <m:t> </m:t>
                    </m:r>
                  </m:oMath>
                </a14:m>
                <a:r>
                  <a:rPr lang="zh-CN" altLang="en-US" dirty="0">
                    <a:latin typeface="Times New Roman" panose="02020603050405020304" pitchFamily="18" charset="0"/>
                    <a:cs typeface="Times New Roman" panose="02020603050405020304" pitchFamily="18" charset="0"/>
                  </a:rPr>
                  <a:t>&lt;</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oMath>
                </a14:m>
                <a:r>
                  <a:rPr lang="zh-CN" altLang="en-US" dirty="0">
                    <a:latin typeface="Times New Roman" panose="02020603050405020304" pitchFamily="18" charset="0"/>
                    <a:cs typeface="Times New Roman" panose="02020603050405020304" pitchFamily="18" charset="0"/>
                  </a:rPr>
                  <a:t>,则分布函数</a:t>
                </a:r>
                <a14:m>
                  <m:oMath xmlns:m="http://schemas.openxmlformats.org/officeDocument/2006/math">
                    <m:r>
                      <a:rPr lang="zh-CN" altLang="en-US" i="1">
                        <a:latin typeface="Cambria Math" panose="02040503050406030204" pitchFamily="18" charset="0"/>
                      </a:rPr>
                      <m:t>𝐹</m:t>
                    </m:r>
                    <m:r>
                      <a:rPr lang="zh-CN" altLang="en-US">
                        <a:latin typeface="Cambria Math" panose="02040503050406030204" pitchFamily="18" charset="0"/>
                      </a:rPr>
                      <m:t>(</m:t>
                    </m:r>
                    <m:r>
                      <a:rPr lang="zh-CN" altLang="en-US" i="1">
                        <a:latin typeface="Cambria Math" panose="02040503050406030204" pitchFamily="18" charset="0"/>
                      </a:rPr>
                      <m:t>𝑥</m:t>
                    </m:r>
                    <m:r>
                      <a:rPr lang="zh-CN" altLang="en-US">
                        <a:latin typeface="Cambria Math" panose="02040503050406030204" pitchFamily="18" charset="0"/>
                      </a:rPr>
                      <m:t>)</m:t>
                    </m:r>
                  </m:oMath>
                </a14:m>
                <a:r>
                  <a:rPr lang="zh-CN" altLang="en-US" dirty="0">
                    <a:latin typeface="Times New Roman" panose="02020603050405020304" pitchFamily="18" charset="0"/>
                    <a:cs typeface="Times New Roman" panose="02020603050405020304" pitchFamily="18" charset="0"/>
                  </a:rPr>
                  <a:t>在点</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oMath>
                </a14:m>
                <a:r>
                  <a:rPr lang="zh-CN" altLang="en-US" dirty="0">
                    <a:latin typeface="Times New Roman" panose="02020603050405020304" pitchFamily="18" charset="0"/>
                    <a:cs typeface="Times New Roman" panose="02020603050405020304" pitchFamily="18" charset="0"/>
                  </a:rPr>
                  <a:t>处的值</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𝐹</m:t>
                        </m:r>
                      </m:e>
                      <m:sub>
                        <m:r>
                          <a:rPr lang="zh-CN" altLang="en-US" i="1">
                            <a:latin typeface="Cambria Math" panose="02040503050406030204" pitchFamily="18" charset="0"/>
                          </a:rPr>
                          <m:t>𝑥</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e>
                    </m:d>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𝐹</m:t>
                        </m:r>
                      </m:e>
                      <m:sub>
                        <m:r>
                          <a:rPr lang="zh-CN" altLang="en-US" i="1">
                            <a:latin typeface="Cambria Math" panose="02040503050406030204" pitchFamily="18" charset="0"/>
                          </a:rPr>
                          <m:t>𝑥</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e>
                    </m:d>
                  </m:oMath>
                </a14:m>
                <a:r>
                  <a:rPr lang="zh-CN" altLang="en-US" dirty="0">
                    <a:latin typeface="Times New Roman" panose="02020603050405020304" pitchFamily="18" charset="0"/>
                    <a:cs typeface="Times New Roman" panose="02020603050405020304" pitchFamily="18" charset="0"/>
                  </a:rPr>
                  <a:t>分别为</a:t>
                </a:r>
              </a:p>
            </p:txBody>
          </p:sp>
        </mc:Choice>
        <mc:Fallback xmlns="">
          <p:sp>
            <p:nvSpPr>
              <p:cNvPr id="5" name="矩形 4"/>
              <p:cNvSpPr>
                <a:spLocks noRot="1" noChangeAspect="1" noMove="1" noResize="1" noEditPoints="1" noAdjustHandles="1" noChangeArrowheads="1" noChangeShapeType="1" noTextEdit="1"/>
              </p:cNvSpPr>
              <p:nvPr/>
            </p:nvSpPr>
            <p:spPr>
              <a:xfrm>
                <a:off x="467544" y="2310581"/>
                <a:ext cx="8280920" cy="2169825"/>
              </a:xfrm>
              <a:prstGeom prst="rect">
                <a:avLst/>
              </a:prstGeom>
              <a:blipFill>
                <a:blip r:embed="rId3"/>
                <a:stretch>
                  <a:fillRect l="-663" r="-295" b="-562"/>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422DDA98-053C-D224-5099-3534BF7488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607481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6.9.1</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4" name="矩形 13"/>
          <p:cNvSpPr/>
          <p:nvPr/>
        </p:nvSpPr>
        <p:spPr>
          <a:xfrm>
            <a:off x="107504" y="1131590"/>
            <a:ext cx="8928992" cy="1781706"/>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由式（</a:t>
            </a:r>
            <a:r>
              <a:rPr lang="en-US" altLang="zh-CN" dirty="0">
                <a:solidFill>
                  <a:sysClr val="windowText" lastClr="000000"/>
                </a:solidFill>
                <a:latin typeface="Times New Roman" panose="02020603050405020304" pitchFamily="18" charset="0"/>
                <a:cs typeface="Times New Roman" panose="02020603050405020304" pitchFamily="18" charset="0"/>
              </a:rPr>
              <a:t>6.18</a:t>
            </a:r>
            <a:r>
              <a:rPr lang="zh-CN" altLang="en-US" dirty="0">
                <a:solidFill>
                  <a:sysClr val="windowText" lastClr="000000"/>
                </a:solidFill>
                <a:latin typeface="Times New Roman" panose="02020603050405020304" pitchFamily="18" charset="0"/>
                <a:cs typeface="Times New Roman" panose="02020603050405020304" pitchFamily="18" charset="0"/>
              </a:rPr>
              <a:t>）知，</a:t>
            </a: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近似为</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endParaRPr lang="en-US" altLang="zh-CN" sz="2400" dirty="0">
              <a:solidFill>
                <a:sysClr val="windowText" lastClr="000000"/>
              </a:solidFill>
              <a:latin typeface="宋体" panose="02010600030101010101" pitchFamily="2" charset="-122"/>
            </a:endParaRPr>
          </a:p>
          <a:p>
            <a:pPr lvl="0">
              <a:lnSpc>
                <a:spcPct val="110000"/>
              </a:lnSpc>
            </a:pPr>
            <a:endParaRPr lang="en-US" altLang="zh-CN" sz="2400" dirty="0">
              <a:solidFill>
                <a:sysClr val="windowText" lastClr="000000"/>
              </a:solidFill>
              <a:latin typeface="宋体" panose="02010600030101010101" pitchFamily="2" charset="-122"/>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而                                               和                                           是零均值白噪声序列，设白噪声过程是一个分段白噪声序列，协方差阵为</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43986265"/>
              </p:ext>
            </p:extLst>
          </p:nvPr>
        </p:nvGraphicFramePr>
        <p:xfrm>
          <a:off x="2392363" y="450850"/>
          <a:ext cx="4360862" cy="747713"/>
        </p:xfrm>
        <a:graphic>
          <a:graphicData uri="http://schemas.openxmlformats.org/presentationml/2006/ole">
            <mc:AlternateContent xmlns:mc="http://schemas.openxmlformats.org/markup-compatibility/2006">
              <mc:Choice xmlns:v="urn:schemas-microsoft-com:vml" Requires="v">
                <p:oleObj name="Equation" r:id="rId4" imgW="2819160" imgH="482400" progId="Equation.DSMT4">
                  <p:embed/>
                </p:oleObj>
              </mc:Choice>
              <mc:Fallback>
                <p:oleObj name="Equation" r:id="rId4" imgW="2819160" imgH="482400" progId="Equation.DSMT4">
                  <p:embed/>
                  <p:pic>
                    <p:nvPicPr>
                      <p:cNvPr id="0" name=""/>
                      <p:cNvPicPr/>
                      <p:nvPr/>
                    </p:nvPicPr>
                    <p:blipFill>
                      <a:blip r:embed="rId5"/>
                      <a:stretch>
                        <a:fillRect/>
                      </a:stretch>
                    </p:blipFill>
                    <p:spPr>
                      <a:xfrm>
                        <a:off x="2392363" y="450850"/>
                        <a:ext cx="4360862" cy="747713"/>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677357785"/>
              </p:ext>
            </p:extLst>
          </p:nvPr>
        </p:nvGraphicFramePr>
        <p:xfrm>
          <a:off x="1866900" y="1182688"/>
          <a:ext cx="2416175" cy="320675"/>
        </p:xfrm>
        <a:graphic>
          <a:graphicData uri="http://schemas.openxmlformats.org/presentationml/2006/ole">
            <mc:AlternateContent xmlns:mc="http://schemas.openxmlformats.org/markup-compatibility/2006">
              <mc:Choice xmlns:v="urn:schemas-microsoft-com:vml" Requires="v">
                <p:oleObj name="Equation" r:id="rId6" imgW="1523880" imgH="203040" progId="Equation.DSMT4">
                  <p:embed/>
                </p:oleObj>
              </mc:Choice>
              <mc:Fallback>
                <p:oleObj name="Equation" r:id="rId6" imgW="1523880" imgH="203040" progId="Equation.DSMT4">
                  <p:embed/>
                  <p:pic>
                    <p:nvPicPr>
                      <p:cNvPr id="0" name=""/>
                      <p:cNvPicPr/>
                      <p:nvPr/>
                    </p:nvPicPr>
                    <p:blipFill>
                      <a:blip r:embed="rId7"/>
                      <a:stretch>
                        <a:fillRect/>
                      </a:stretch>
                    </p:blipFill>
                    <p:spPr>
                      <a:xfrm>
                        <a:off x="1866900" y="1182688"/>
                        <a:ext cx="2416175" cy="3206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948225"/>
              </p:ext>
            </p:extLst>
          </p:nvPr>
        </p:nvGraphicFramePr>
        <p:xfrm>
          <a:off x="3392488" y="1547813"/>
          <a:ext cx="2251075" cy="658812"/>
        </p:xfrm>
        <a:graphic>
          <a:graphicData uri="http://schemas.openxmlformats.org/presentationml/2006/ole">
            <mc:AlternateContent xmlns:mc="http://schemas.openxmlformats.org/markup-compatibility/2006">
              <mc:Choice xmlns:v="urn:schemas-microsoft-com:vml" Requires="v">
                <p:oleObj name="Equation" r:id="rId8" imgW="1473120" imgH="431640" progId="Equation.DSMT4">
                  <p:embed/>
                </p:oleObj>
              </mc:Choice>
              <mc:Fallback>
                <p:oleObj name="Equation" r:id="rId8" imgW="1473120" imgH="431640" progId="Equation.DSMT4">
                  <p:embed/>
                  <p:pic>
                    <p:nvPicPr>
                      <p:cNvPr id="0" name=""/>
                      <p:cNvPicPr/>
                      <p:nvPr/>
                    </p:nvPicPr>
                    <p:blipFill>
                      <a:blip r:embed="rId9"/>
                      <a:stretch>
                        <a:fillRect/>
                      </a:stretch>
                    </p:blipFill>
                    <p:spPr>
                      <a:xfrm>
                        <a:off x="3392488" y="1547813"/>
                        <a:ext cx="2251075" cy="658812"/>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558796853"/>
              </p:ext>
            </p:extLst>
          </p:nvPr>
        </p:nvGraphicFramePr>
        <p:xfrm>
          <a:off x="567008" y="2249392"/>
          <a:ext cx="2495550" cy="352425"/>
        </p:xfrm>
        <a:graphic>
          <a:graphicData uri="http://schemas.openxmlformats.org/presentationml/2006/ole">
            <mc:AlternateContent xmlns:mc="http://schemas.openxmlformats.org/markup-compatibility/2006">
              <mc:Choice xmlns:v="urn:schemas-microsoft-com:vml" Requires="v">
                <p:oleObj name="Equation" r:id="rId10" imgW="1981080" imgH="279360" progId="Equation.DSMT4">
                  <p:embed/>
                </p:oleObj>
              </mc:Choice>
              <mc:Fallback>
                <p:oleObj name="Equation" r:id="rId10" imgW="1981080" imgH="279360" progId="Equation.DSMT4">
                  <p:embed/>
                  <p:pic>
                    <p:nvPicPr>
                      <p:cNvPr id="0" name=""/>
                      <p:cNvPicPr/>
                      <p:nvPr/>
                    </p:nvPicPr>
                    <p:blipFill>
                      <a:blip r:embed="rId11"/>
                      <a:stretch>
                        <a:fillRect/>
                      </a:stretch>
                    </p:blipFill>
                    <p:spPr>
                      <a:xfrm>
                        <a:off x="567008" y="2249392"/>
                        <a:ext cx="2495550" cy="3524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218978110"/>
              </p:ext>
            </p:extLst>
          </p:nvPr>
        </p:nvGraphicFramePr>
        <p:xfrm>
          <a:off x="3393269" y="2249392"/>
          <a:ext cx="2448951" cy="352137"/>
        </p:xfrm>
        <a:graphic>
          <a:graphicData uri="http://schemas.openxmlformats.org/presentationml/2006/ole">
            <mc:AlternateContent xmlns:mc="http://schemas.openxmlformats.org/markup-compatibility/2006">
              <mc:Choice xmlns:v="urn:schemas-microsoft-com:vml" Requires="v">
                <p:oleObj name="Equation" r:id="rId12" imgW="1942920" imgH="279360" progId="Equation.DSMT4">
                  <p:embed/>
                </p:oleObj>
              </mc:Choice>
              <mc:Fallback>
                <p:oleObj name="Equation" r:id="rId12" imgW="1942920" imgH="279360" progId="Equation.DSMT4">
                  <p:embed/>
                  <p:pic>
                    <p:nvPicPr>
                      <p:cNvPr id="0" name=""/>
                      <p:cNvPicPr/>
                      <p:nvPr/>
                    </p:nvPicPr>
                    <p:blipFill>
                      <a:blip r:embed="rId13"/>
                      <a:stretch>
                        <a:fillRect/>
                      </a:stretch>
                    </p:blipFill>
                    <p:spPr>
                      <a:xfrm>
                        <a:off x="3393269" y="2249392"/>
                        <a:ext cx="2448951" cy="352137"/>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358960688"/>
              </p:ext>
            </p:extLst>
          </p:nvPr>
        </p:nvGraphicFramePr>
        <p:xfrm>
          <a:off x="3375025" y="3019425"/>
          <a:ext cx="2627313" cy="1152525"/>
        </p:xfrm>
        <a:graphic>
          <a:graphicData uri="http://schemas.openxmlformats.org/presentationml/2006/ole">
            <mc:AlternateContent xmlns:mc="http://schemas.openxmlformats.org/markup-compatibility/2006">
              <mc:Choice xmlns:v="urn:schemas-microsoft-com:vml" Requires="v">
                <p:oleObj name="Equation" r:id="rId14" imgW="1854000" imgH="812520" progId="Equation.DSMT4">
                  <p:embed/>
                </p:oleObj>
              </mc:Choice>
              <mc:Fallback>
                <p:oleObj name="Equation" r:id="rId14" imgW="1854000" imgH="812520" progId="Equation.DSMT4">
                  <p:embed/>
                  <p:pic>
                    <p:nvPicPr>
                      <p:cNvPr id="0" name=""/>
                      <p:cNvPicPr/>
                      <p:nvPr/>
                    </p:nvPicPr>
                    <p:blipFill>
                      <a:blip r:embed="rId15"/>
                      <a:stretch>
                        <a:fillRect/>
                      </a:stretch>
                    </p:blipFill>
                    <p:spPr>
                      <a:xfrm>
                        <a:off x="3375025" y="3019425"/>
                        <a:ext cx="2627313" cy="1152525"/>
                      </a:xfrm>
                      <a:prstGeom prst="rect">
                        <a:avLst/>
                      </a:prstGeom>
                    </p:spPr>
                  </p:pic>
                </p:oleObj>
              </mc:Fallback>
            </mc:AlternateContent>
          </a:graphicData>
        </a:graphic>
      </p:graphicFrame>
      <p:sp>
        <p:nvSpPr>
          <p:cNvPr id="19" name="矩形 18"/>
          <p:cNvSpPr/>
          <p:nvPr/>
        </p:nvSpPr>
        <p:spPr>
          <a:xfrm>
            <a:off x="161814" y="4337513"/>
            <a:ext cx="8928992" cy="448969"/>
          </a:xfrm>
          <a:prstGeom prst="rect">
            <a:avLst/>
          </a:prstGeom>
          <a:noFill/>
        </p:spPr>
        <p:txBody>
          <a:bodyPr wrap="square">
            <a:spAutoFit/>
          </a:bodyPr>
          <a:lstStyle/>
          <a:p>
            <a:pPr lvl="0">
              <a:lnSpc>
                <a:spcPct val="110000"/>
              </a:lnSpc>
            </a:pPr>
            <a:r>
              <a:rPr lang="en-US" altLang="zh-CN" sz="2400" dirty="0">
                <a:solidFill>
                  <a:sysClr val="windowText" lastClr="000000"/>
                </a:solidFill>
                <a:latin typeface="宋体" panose="02010600030101010101" pitchFamily="2" charset="-122"/>
              </a:rPr>
              <a:t>    </a:t>
            </a:r>
            <a:r>
              <a:rPr lang="en-US" altLang="zh-CN" dirty="0">
                <a:solidFill>
                  <a:sysClr val="windowText" lastClr="000000"/>
                </a:solidFill>
                <a:latin typeface="Times New Roman" panose="02020603050405020304" pitchFamily="18" charset="0"/>
                <a:cs typeface="Times New Roman" panose="02020603050405020304" pitchFamily="18" charset="0"/>
              </a:rPr>
              <a:t>3.</a:t>
            </a:r>
            <a:r>
              <a:rPr lang="zh-CN" altLang="en-US" dirty="0">
                <a:solidFill>
                  <a:sysClr val="windowText" lastClr="000000"/>
                </a:solidFill>
                <a:latin typeface="Times New Roman" panose="02020603050405020304" pitchFamily="18" charset="0"/>
                <a:cs typeface="Times New Roman" panose="02020603050405020304" pitchFamily="18" charset="0"/>
              </a:rPr>
              <a:t>求等效离散线性系统的卡尔曼滤波公式</a:t>
            </a:r>
          </a:p>
        </p:txBody>
      </p:sp>
    </p:spTree>
    <p:extLst>
      <p:ext uri="{BB962C8B-B14F-4D97-AF65-F5344CB8AC3E}">
        <p14:creationId xmlns:p14="http://schemas.microsoft.com/office/powerpoint/2010/main" val="3139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6.9.1</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9" name="矩形 18"/>
          <p:cNvSpPr/>
          <p:nvPr/>
        </p:nvSpPr>
        <p:spPr>
          <a:xfrm>
            <a:off x="107504" y="1867957"/>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可得</a:t>
            </a:r>
            <a:endParaRPr lang="en-US" altLang="zh-CN" dirty="0">
              <a:solidFill>
                <a:sysClr val="windowText" lastClr="000000"/>
              </a:solidFill>
              <a:latin typeface="宋体" panose="02010600030101010101" pitchFamily="2" charset="-122"/>
            </a:endParaRPr>
          </a:p>
        </p:txBody>
      </p:sp>
      <mc:AlternateContent xmlns:mc="http://schemas.openxmlformats.org/markup-compatibility/2006" xmlns:a14="http://schemas.microsoft.com/office/drawing/2010/main">
        <mc:Choice Requires="a14">
          <p:sp>
            <p:nvSpPr>
              <p:cNvPr id="4" name="矩形 3"/>
              <p:cNvSpPr/>
              <p:nvPr/>
            </p:nvSpPr>
            <p:spPr>
              <a:xfrm>
                <a:off x="539552" y="848438"/>
                <a:ext cx="28078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𝑘</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𝑘</m:t>
                      </m:r>
                      <m:r>
                        <a:rPr lang="zh-CN" altLang="en-US" i="0">
                          <a:latin typeface="Cambria Math" panose="02040503050406030204" pitchFamily="18" charset="0"/>
                        </a:rPr>
                        <m:t>−1→</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0">
                          <a:latin typeface="Cambria Math" panose="02040503050406030204" pitchFamily="18" charset="0"/>
                        </a:rPr>
                        <m:t>⋯</m:t>
                      </m:r>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539552" y="848438"/>
                <a:ext cx="2807884" cy="369332"/>
              </a:xfrm>
              <a:prstGeom prst="rect">
                <a:avLst/>
              </a:prstGeom>
              <a:blipFill>
                <a:blip r:embed="rId4"/>
                <a:stretch>
                  <a:fillRect/>
                </a:stretch>
              </a:blipFill>
            </p:spPr>
            <p:txBody>
              <a:bodyPr/>
              <a:lstStyle/>
              <a:p>
                <a:r>
                  <a:rPr lang="zh-CN" altLang="en-US">
                    <a:noFill/>
                  </a:rPr>
                  <a:t> </a:t>
                </a:r>
              </a:p>
            </p:txBody>
          </p:sp>
        </mc:Fallback>
      </mc:AlternateContent>
      <p:graphicFrame>
        <p:nvGraphicFramePr>
          <p:cNvPr id="5" name="对象 4"/>
          <p:cNvGraphicFramePr>
            <a:graphicFrameLocks noChangeAspect="1"/>
          </p:cNvGraphicFramePr>
          <p:nvPr>
            <p:extLst>
              <p:ext uri="{D42A27DB-BD31-4B8C-83A1-F6EECF244321}">
                <p14:modId xmlns:p14="http://schemas.microsoft.com/office/powerpoint/2010/main" val="3081880002"/>
              </p:ext>
            </p:extLst>
          </p:nvPr>
        </p:nvGraphicFramePr>
        <p:xfrm>
          <a:off x="3909796" y="1451654"/>
          <a:ext cx="1224175" cy="657843"/>
        </p:xfrm>
        <a:graphic>
          <a:graphicData uri="http://schemas.openxmlformats.org/presentationml/2006/ole">
            <mc:AlternateContent xmlns:mc="http://schemas.openxmlformats.org/markup-compatibility/2006">
              <mc:Choice xmlns:v="urn:schemas-microsoft-com:vml" Requires="v">
                <p:oleObj name="Equation" r:id="rId5" imgW="850680" imgH="457200" progId="Equation.DSMT4">
                  <p:embed/>
                </p:oleObj>
              </mc:Choice>
              <mc:Fallback>
                <p:oleObj name="Equation" r:id="rId5" imgW="850680" imgH="457200" progId="Equation.DSMT4">
                  <p:embed/>
                  <p:pic>
                    <p:nvPicPr>
                      <p:cNvPr id="0" name=""/>
                      <p:cNvPicPr/>
                      <p:nvPr/>
                    </p:nvPicPr>
                    <p:blipFill>
                      <a:blip r:embed="rId6"/>
                      <a:stretch>
                        <a:fillRect/>
                      </a:stretch>
                    </p:blipFill>
                    <p:spPr>
                      <a:xfrm>
                        <a:off x="3909796" y="1451654"/>
                        <a:ext cx="1224175" cy="657843"/>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025226477"/>
              </p:ext>
            </p:extLst>
          </p:nvPr>
        </p:nvGraphicFramePr>
        <p:xfrm>
          <a:off x="3784600" y="2284413"/>
          <a:ext cx="1476375" cy="641350"/>
        </p:xfrm>
        <a:graphic>
          <a:graphicData uri="http://schemas.openxmlformats.org/presentationml/2006/ole">
            <mc:AlternateContent xmlns:mc="http://schemas.openxmlformats.org/markup-compatibility/2006">
              <mc:Choice xmlns:v="urn:schemas-microsoft-com:vml" Requires="v">
                <p:oleObj name="Equation" r:id="rId7" imgW="1054080" imgH="457200" progId="Equation.DSMT4">
                  <p:embed/>
                </p:oleObj>
              </mc:Choice>
              <mc:Fallback>
                <p:oleObj name="Equation" r:id="rId7" imgW="1054080" imgH="457200" progId="Equation.DSMT4">
                  <p:embed/>
                  <p:pic>
                    <p:nvPicPr>
                      <p:cNvPr id="0" name=""/>
                      <p:cNvPicPr/>
                      <p:nvPr/>
                    </p:nvPicPr>
                    <p:blipFill>
                      <a:blip r:embed="rId8"/>
                      <a:stretch>
                        <a:fillRect/>
                      </a:stretch>
                    </p:blipFill>
                    <p:spPr>
                      <a:xfrm>
                        <a:off x="3784600" y="2284413"/>
                        <a:ext cx="1476375" cy="641350"/>
                      </a:xfrm>
                      <a:prstGeom prst="rect">
                        <a:avLst/>
                      </a:prstGeom>
                    </p:spPr>
                  </p:pic>
                </p:oleObj>
              </mc:Fallback>
            </mc:AlternateContent>
          </a:graphicData>
        </a:graphic>
      </p:graphicFrame>
      <p:sp>
        <p:nvSpPr>
          <p:cNvPr id="17" name="矩形 16"/>
          <p:cNvSpPr/>
          <p:nvPr/>
        </p:nvSpPr>
        <p:spPr>
          <a:xfrm>
            <a:off x="107504" y="2840355"/>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因此由式（</a:t>
            </a:r>
            <a:r>
              <a:rPr lang="en-US" altLang="zh-CN" dirty="0">
                <a:solidFill>
                  <a:sysClr val="windowText" lastClr="000000"/>
                </a:solidFill>
                <a:latin typeface="Times New Roman" panose="02020603050405020304" pitchFamily="18" charset="0"/>
                <a:cs typeface="Times New Roman" panose="02020603050405020304" pitchFamily="18" charset="0"/>
              </a:rPr>
              <a:t>6.21</a:t>
            </a:r>
            <a:r>
              <a:rPr lang="zh-CN" altLang="en-US" dirty="0">
                <a:solidFill>
                  <a:sysClr val="windowText" lastClr="000000"/>
                </a:solidFill>
                <a:latin typeface="Times New Roman" panose="02020603050405020304" pitchFamily="18" charset="0"/>
                <a:cs typeface="Times New Roman" panose="02020603050405020304" pitchFamily="18" charset="0"/>
              </a:rPr>
              <a:t>）</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3748873706"/>
              </p:ext>
            </p:extLst>
          </p:nvPr>
        </p:nvGraphicFramePr>
        <p:xfrm>
          <a:off x="2689225" y="3344863"/>
          <a:ext cx="4159250" cy="571500"/>
        </p:xfrm>
        <a:graphic>
          <a:graphicData uri="http://schemas.openxmlformats.org/presentationml/2006/ole">
            <mc:AlternateContent xmlns:mc="http://schemas.openxmlformats.org/markup-compatibility/2006">
              <mc:Choice xmlns:v="urn:schemas-microsoft-com:vml" Requires="v">
                <p:oleObj name="Equation" r:id="rId9" imgW="2400120" imgH="330120" progId="Equation.DSMT4">
                  <p:embed/>
                </p:oleObj>
              </mc:Choice>
              <mc:Fallback>
                <p:oleObj name="Equation" r:id="rId9" imgW="2400120" imgH="330120" progId="Equation.DSMT4">
                  <p:embed/>
                  <p:pic>
                    <p:nvPicPr>
                      <p:cNvPr id="0" name=""/>
                      <p:cNvPicPr/>
                      <p:nvPr/>
                    </p:nvPicPr>
                    <p:blipFill>
                      <a:blip r:embed="rId10"/>
                      <a:stretch>
                        <a:fillRect/>
                      </a:stretch>
                    </p:blipFill>
                    <p:spPr>
                      <a:xfrm>
                        <a:off x="2689225" y="3344863"/>
                        <a:ext cx="4159250" cy="571500"/>
                      </a:xfrm>
                      <a:prstGeom prst="rect">
                        <a:avLst/>
                      </a:prstGeom>
                    </p:spPr>
                  </p:pic>
                </p:oleObj>
              </mc:Fallback>
            </mc:AlternateContent>
          </a:graphicData>
        </a:graphic>
      </p:graphicFrame>
      <p:sp>
        <p:nvSpPr>
          <p:cNvPr id="20" name="矩形 19"/>
          <p:cNvSpPr/>
          <p:nvPr/>
        </p:nvSpPr>
        <p:spPr>
          <a:xfrm>
            <a:off x="107504" y="3769312"/>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得</a:t>
            </a:r>
            <a:endParaRPr lang="en-US" altLang="zh-CN" dirty="0">
              <a:solidFill>
                <a:sysClr val="windowText" lastClr="000000"/>
              </a:solidFill>
              <a:latin typeface="宋体" panose="02010600030101010101" pitchFamily="2" charset="-122"/>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2705569734"/>
              </p:ext>
            </p:extLst>
          </p:nvPr>
        </p:nvGraphicFramePr>
        <p:xfrm>
          <a:off x="841375" y="4302125"/>
          <a:ext cx="7129463" cy="396875"/>
        </p:xfrm>
        <a:graphic>
          <a:graphicData uri="http://schemas.openxmlformats.org/presentationml/2006/ole">
            <mc:AlternateContent xmlns:mc="http://schemas.openxmlformats.org/markup-compatibility/2006">
              <mc:Choice xmlns:v="urn:schemas-microsoft-com:vml" Requires="v">
                <p:oleObj name="Equation" r:id="rId11" imgW="4572000" imgH="253800" progId="Equation.DSMT4">
                  <p:embed/>
                </p:oleObj>
              </mc:Choice>
              <mc:Fallback>
                <p:oleObj name="Equation" r:id="rId11" imgW="4572000" imgH="253800" progId="Equation.DSMT4">
                  <p:embed/>
                  <p:pic>
                    <p:nvPicPr>
                      <p:cNvPr id="0" name=""/>
                      <p:cNvPicPr/>
                      <p:nvPr/>
                    </p:nvPicPr>
                    <p:blipFill>
                      <a:blip r:embed="rId12"/>
                      <a:stretch>
                        <a:fillRect/>
                      </a:stretch>
                    </p:blipFill>
                    <p:spPr>
                      <a:xfrm>
                        <a:off x="841375" y="4302125"/>
                        <a:ext cx="7129463" cy="396875"/>
                      </a:xfrm>
                      <a:prstGeom prst="rect">
                        <a:avLst/>
                      </a:prstGeom>
                    </p:spPr>
                  </p:pic>
                </p:oleObj>
              </mc:Fallback>
            </mc:AlternateContent>
          </a:graphicData>
        </a:graphic>
      </p:graphicFrame>
      <p:sp>
        <p:nvSpPr>
          <p:cNvPr id="21" name="矩形 20"/>
          <p:cNvSpPr/>
          <p:nvPr/>
        </p:nvSpPr>
        <p:spPr>
          <a:xfrm>
            <a:off x="107504" y="546791"/>
            <a:ext cx="8928992" cy="676852"/>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对</a:t>
            </a:r>
            <a:r>
              <a:rPr lang="en-US" altLang="zh-CN" dirty="0">
                <a:solidFill>
                  <a:sysClr val="windowText" lastClr="000000"/>
                </a:solidFill>
                <a:latin typeface="Times New Roman" panose="02020603050405020304" pitchFamily="18" charset="0"/>
                <a:cs typeface="Times New Roman" panose="02020603050405020304" pitchFamily="18" charset="0"/>
              </a:rPr>
              <a:t>6.6</a:t>
            </a:r>
            <a:r>
              <a:rPr lang="zh-CN" altLang="en-US" dirty="0">
                <a:solidFill>
                  <a:sysClr val="windowText" lastClr="000000"/>
                </a:solidFill>
                <a:latin typeface="Times New Roman" panose="02020603050405020304" pitchFamily="18" charset="0"/>
                <a:cs typeface="Times New Roman" panose="02020603050405020304" pitchFamily="18" charset="0"/>
              </a:rPr>
              <a:t>节的滤波式（</a:t>
            </a:r>
            <a:r>
              <a:rPr lang="en-US" altLang="zh-CN" dirty="0">
                <a:solidFill>
                  <a:sysClr val="windowText" lastClr="000000"/>
                </a:solidFill>
                <a:latin typeface="Times New Roman" panose="02020603050405020304" pitchFamily="18" charset="0"/>
                <a:cs typeface="Times New Roman" panose="02020603050405020304" pitchFamily="18" charset="0"/>
              </a:rPr>
              <a:t>6.21</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6.24</a:t>
            </a:r>
            <a:r>
              <a:rPr lang="zh-CN" altLang="en-US" dirty="0">
                <a:solidFill>
                  <a:sysClr val="windowText" lastClr="000000"/>
                </a:solidFill>
                <a:latin typeface="Times New Roman" panose="02020603050405020304" pitchFamily="18" charset="0"/>
                <a:cs typeface="Times New Roman" panose="02020603050405020304" pitchFamily="18" charset="0"/>
              </a:rPr>
              <a:t>）作相应的代换，</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即                                                 并考虑</a:t>
            </a:r>
          </a:p>
        </p:txBody>
      </p:sp>
      <p:sp>
        <p:nvSpPr>
          <p:cNvPr id="22" name="文本框 21"/>
          <p:cNvSpPr txBox="1"/>
          <p:nvPr/>
        </p:nvSpPr>
        <p:spPr>
          <a:xfrm>
            <a:off x="8125911" y="4328937"/>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6.44</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3473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6.9.1</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7" name="矩形 16"/>
          <p:cNvSpPr/>
          <p:nvPr/>
        </p:nvSpPr>
        <p:spPr>
          <a:xfrm>
            <a:off x="107504" y="607010"/>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由式（</a:t>
            </a:r>
            <a:r>
              <a:rPr lang="en-US" altLang="zh-CN" dirty="0">
                <a:solidFill>
                  <a:sysClr val="windowText" lastClr="000000"/>
                </a:solidFill>
                <a:latin typeface="Times New Roman" panose="02020603050405020304" pitchFamily="18" charset="0"/>
                <a:cs typeface="Times New Roman" panose="02020603050405020304" pitchFamily="18" charset="0"/>
              </a:rPr>
              <a:t>6.22</a:t>
            </a:r>
            <a:r>
              <a:rPr lang="zh-CN" altLang="en-US" dirty="0">
                <a:solidFill>
                  <a:sysClr val="windowText" lastClr="000000"/>
                </a:solidFill>
                <a:latin typeface="Times New Roman" panose="02020603050405020304" pitchFamily="18" charset="0"/>
                <a:cs typeface="Times New Roman" panose="02020603050405020304" pitchFamily="18" charset="0"/>
              </a:rPr>
              <a:t>）</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sp>
        <p:nvSpPr>
          <p:cNvPr id="20" name="矩形 19"/>
          <p:cNvSpPr/>
          <p:nvPr/>
        </p:nvSpPr>
        <p:spPr>
          <a:xfrm>
            <a:off x="107504" y="1480301"/>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得</a:t>
            </a:r>
            <a:endParaRPr lang="en-US" altLang="zh-CN" dirty="0">
              <a:solidFill>
                <a:sysClr val="windowText" lastClr="000000"/>
              </a:solidFill>
              <a:latin typeface="宋体" panose="0201060003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49199521"/>
              </p:ext>
            </p:extLst>
          </p:nvPr>
        </p:nvGraphicFramePr>
        <p:xfrm>
          <a:off x="2447925" y="987425"/>
          <a:ext cx="3384550" cy="492125"/>
        </p:xfrm>
        <a:graphic>
          <a:graphicData uri="http://schemas.openxmlformats.org/presentationml/2006/ole">
            <mc:AlternateContent xmlns:mc="http://schemas.openxmlformats.org/markup-compatibility/2006">
              <mc:Choice xmlns:v="urn:schemas-microsoft-com:vml" Requires="v">
                <p:oleObj name="Equation" r:id="rId4" imgW="2095200" imgH="304560" progId="Equation.DSMT4">
                  <p:embed/>
                </p:oleObj>
              </mc:Choice>
              <mc:Fallback>
                <p:oleObj name="Equation" r:id="rId4" imgW="2095200" imgH="304560" progId="Equation.DSMT4">
                  <p:embed/>
                  <p:pic>
                    <p:nvPicPr>
                      <p:cNvPr id="0" name=""/>
                      <p:cNvPicPr/>
                      <p:nvPr/>
                    </p:nvPicPr>
                    <p:blipFill>
                      <a:blip r:embed="rId5"/>
                      <a:stretch>
                        <a:fillRect/>
                      </a:stretch>
                    </p:blipFill>
                    <p:spPr>
                      <a:xfrm>
                        <a:off x="2447925" y="987425"/>
                        <a:ext cx="3384550" cy="49212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215291114"/>
              </p:ext>
            </p:extLst>
          </p:nvPr>
        </p:nvGraphicFramePr>
        <p:xfrm>
          <a:off x="1096963" y="1860550"/>
          <a:ext cx="5232400" cy="1052513"/>
        </p:xfrm>
        <a:graphic>
          <a:graphicData uri="http://schemas.openxmlformats.org/presentationml/2006/ole">
            <mc:AlternateContent xmlns:mc="http://schemas.openxmlformats.org/markup-compatibility/2006">
              <mc:Choice xmlns:v="urn:schemas-microsoft-com:vml" Requires="v">
                <p:oleObj name="Equation" r:id="rId6" imgW="3530520" imgH="711000" progId="Equation.DSMT4">
                  <p:embed/>
                </p:oleObj>
              </mc:Choice>
              <mc:Fallback>
                <p:oleObj name="Equation" r:id="rId6" imgW="3530520" imgH="711000" progId="Equation.DSMT4">
                  <p:embed/>
                  <p:pic>
                    <p:nvPicPr>
                      <p:cNvPr id="0" name=""/>
                      <p:cNvPicPr/>
                      <p:nvPr/>
                    </p:nvPicPr>
                    <p:blipFill>
                      <a:blip r:embed="rId7"/>
                      <a:stretch>
                        <a:fillRect/>
                      </a:stretch>
                    </p:blipFill>
                    <p:spPr>
                      <a:xfrm>
                        <a:off x="1096963" y="1860550"/>
                        <a:ext cx="5232400" cy="1052513"/>
                      </a:xfrm>
                      <a:prstGeom prst="rect">
                        <a:avLst/>
                      </a:prstGeom>
                    </p:spPr>
                  </p:pic>
                </p:oleObj>
              </mc:Fallback>
            </mc:AlternateContent>
          </a:graphicData>
        </a:graphic>
      </p:graphicFrame>
      <p:sp>
        <p:nvSpPr>
          <p:cNvPr id="23" name="文本框 22"/>
          <p:cNvSpPr txBox="1"/>
          <p:nvPr/>
        </p:nvSpPr>
        <p:spPr>
          <a:xfrm>
            <a:off x="6948264" y="2399556"/>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6.45</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
        <p:nvSpPr>
          <p:cNvPr id="24" name="矩形 23"/>
          <p:cNvSpPr/>
          <p:nvPr/>
        </p:nvSpPr>
        <p:spPr>
          <a:xfrm>
            <a:off x="151373" y="2833651"/>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由式（</a:t>
            </a:r>
            <a:r>
              <a:rPr lang="en-US" altLang="zh-CN" dirty="0">
                <a:solidFill>
                  <a:sysClr val="windowText" lastClr="000000"/>
                </a:solidFill>
                <a:latin typeface="Times New Roman" panose="02020603050405020304" pitchFamily="18" charset="0"/>
                <a:cs typeface="Times New Roman" panose="02020603050405020304" pitchFamily="18" charset="0"/>
              </a:rPr>
              <a:t>6.23</a:t>
            </a:r>
            <a:r>
              <a:rPr lang="zh-CN" altLang="en-US" dirty="0">
                <a:solidFill>
                  <a:sysClr val="windowText" lastClr="000000"/>
                </a:solidFill>
                <a:latin typeface="Times New Roman" panose="02020603050405020304" pitchFamily="18" charset="0"/>
                <a:cs typeface="Times New Roman" panose="02020603050405020304" pitchFamily="18" charset="0"/>
              </a:rPr>
              <a:t>）</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1691910108"/>
              </p:ext>
            </p:extLst>
          </p:nvPr>
        </p:nvGraphicFramePr>
        <p:xfrm>
          <a:off x="2195736" y="3293416"/>
          <a:ext cx="4042517" cy="423148"/>
        </p:xfrm>
        <a:graphic>
          <a:graphicData uri="http://schemas.openxmlformats.org/presentationml/2006/ole">
            <mc:AlternateContent xmlns:mc="http://schemas.openxmlformats.org/markup-compatibility/2006">
              <mc:Choice xmlns:v="urn:schemas-microsoft-com:vml" Requires="v">
                <p:oleObj name="Equation" r:id="rId8" imgW="2425680" imgH="253800" progId="Equation.DSMT4">
                  <p:embed/>
                </p:oleObj>
              </mc:Choice>
              <mc:Fallback>
                <p:oleObj name="Equation" r:id="rId8" imgW="2425680" imgH="253800" progId="Equation.DSMT4">
                  <p:embed/>
                  <p:pic>
                    <p:nvPicPr>
                      <p:cNvPr id="0" name=""/>
                      <p:cNvPicPr/>
                      <p:nvPr/>
                    </p:nvPicPr>
                    <p:blipFill>
                      <a:blip r:embed="rId9"/>
                      <a:stretch>
                        <a:fillRect/>
                      </a:stretch>
                    </p:blipFill>
                    <p:spPr>
                      <a:xfrm>
                        <a:off x="2195736" y="3293416"/>
                        <a:ext cx="4042517" cy="423148"/>
                      </a:xfrm>
                      <a:prstGeom prst="rect">
                        <a:avLst/>
                      </a:prstGeom>
                    </p:spPr>
                  </p:pic>
                </p:oleObj>
              </mc:Fallback>
            </mc:AlternateContent>
          </a:graphicData>
        </a:graphic>
      </p:graphicFrame>
      <p:sp>
        <p:nvSpPr>
          <p:cNvPr id="25" name="矩形 24"/>
          <p:cNvSpPr/>
          <p:nvPr/>
        </p:nvSpPr>
        <p:spPr>
          <a:xfrm>
            <a:off x="107504" y="3642721"/>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得</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1493260694"/>
              </p:ext>
            </p:extLst>
          </p:nvPr>
        </p:nvGraphicFramePr>
        <p:xfrm>
          <a:off x="1882775" y="4016375"/>
          <a:ext cx="4516438" cy="1047750"/>
        </p:xfrm>
        <a:graphic>
          <a:graphicData uri="http://schemas.openxmlformats.org/presentationml/2006/ole">
            <mc:AlternateContent xmlns:mc="http://schemas.openxmlformats.org/markup-compatibility/2006">
              <mc:Choice xmlns:v="urn:schemas-microsoft-com:vml" Requires="v">
                <p:oleObj name="Equation" r:id="rId10" imgW="2730240" imgH="634680" progId="Equation.DSMT4">
                  <p:embed/>
                </p:oleObj>
              </mc:Choice>
              <mc:Fallback>
                <p:oleObj name="Equation" r:id="rId10" imgW="2730240" imgH="634680" progId="Equation.DSMT4">
                  <p:embed/>
                  <p:pic>
                    <p:nvPicPr>
                      <p:cNvPr id="0" name=""/>
                      <p:cNvPicPr/>
                      <p:nvPr/>
                    </p:nvPicPr>
                    <p:blipFill>
                      <a:blip r:embed="rId11"/>
                      <a:stretch>
                        <a:fillRect/>
                      </a:stretch>
                    </p:blipFill>
                    <p:spPr>
                      <a:xfrm>
                        <a:off x="1882775" y="4016375"/>
                        <a:ext cx="4516438" cy="1047750"/>
                      </a:xfrm>
                      <a:prstGeom prst="rect">
                        <a:avLst/>
                      </a:prstGeom>
                    </p:spPr>
                  </p:pic>
                </p:oleObj>
              </mc:Fallback>
            </mc:AlternateContent>
          </a:graphicData>
        </a:graphic>
      </p:graphicFrame>
      <p:sp>
        <p:nvSpPr>
          <p:cNvPr id="26" name="文本框 25"/>
          <p:cNvSpPr txBox="1"/>
          <p:nvPr/>
        </p:nvSpPr>
        <p:spPr>
          <a:xfrm>
            <a:off x="6945630" y="4369886"/>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6.46</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75620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wipe(down)">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6.9.1</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7" name="矩形 16"/>
          <p:cNvSpPr/>
          <p:nvPr/>
        </p:nvSpPr>
        <p:spPr>
          <a:xfrm>
            <a:off x="107787" y="591218"/>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由式（</a:t>
            </a:r>
            <a:r>
              <a:rPr lang="en-US" altLang="zh-CN" dirty="0">
                <a:solidFill>
                  <a:sysClr val="windowText" lastClr="000000"/>
                </a:solidFill>
                <a:latin typeface="Times New Roman" panose="02020603050405020304" pitchFamily="18" charset="0"/>
                <a:cs typeface="Times New Roman" panose="02020603050405020304" pitchFamily="18" charset="0"/>
              </a:rPr>
              <a:t>6.24</a:t>
            </a:r>
            <a:r>
              <a:rPr lang="zh-CN" altLang="en-US" dirty="0">
                <a:solidFill>
                  <a:sysClr val="windowText" lastClr="000000"/>
                </a:solidFill>
                <a:latin typeface="Times New Roman" panose="02020603050405020304" pitchFamily="18" charset="0"/>
                <a:cs typeface="Times New Roman" panose="02020603050405020304" pitchFamily="18" charset="0"/>
              </a:rPr>
              <a:t>）</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sp>
        <p:nvSpPr>
          <p:cNvPr id="20" name="矩形 19"/>
          <p:cNvSpPr/>
          <p:nvPr/>
        </p:nvSpPr>
        <p:spPr>
          <a:xfrm>
            <a:off x="107504" y="1214413"/>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得</a:t>
            </a:r>
            <a:endParaRPr lang="en-US" altLang="zh-CN" dirty="0">
              <a:solidFill>
                <a:sysClr val="windowText" lastClr="000000"/>
              </a:solidFill>
              <a:latin typeface="宋体" panose="02010600030101010101" pitchFamily="2" charset="-122"/>
            </a:endParaRPr>
          </a:p>
        </p:txBody>
      </p:sp>
      <p:sp>
        <p:nvSpPr>
          <p:cNvPr id="23" name="文本框 22"/>
          <p:cNvSpPr txBox="1"/>
          <p:nvPr/>
        </p:nvSpPr>
        <p:spPr>
          <a:xfrm>
            <a:off x="7452320" y="1674402"/>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6.47</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graphicFrame>
        <p:nvGraphicFramePr>
          <p:cNvPr id="4" name="对象 3"/>
          <p:cNvGraphicFramePr>
            <a:graphicFrameLocks noChangeAspect="1"/>
          </p:cNvGraphicFramePr>
          <p:nvPr>
            <p:extLst>
              <p:ext uri="{D42A27DB-BD31-4B8C-83A1-F6EECF244321}">
                <p14:modId xmlns:p14="http://schemas.microsoft.com/office/powerpoint/2010/main" val="1987583889"/>
              </p:ext>
            </p:extLst>
          </p:nvPr>
        </p:nvGraphicFramePr>
        <p:xfrm>
          <a:off x="3443288" y="974725"/>
          <a:ext cx="2257425" cy="422275"/>
        </p:xfrm>
        <a:graphic>
          <a:graphicData uri="http://schemas.openxmlformats.org/presentationml/2006/ole">
            <mc:AlternateContent xmlns:mc="http://schemas.openxmlformats.org/markup-compatibility/2006">
              <mc:Choice xmlns:v="urn:schemas-microsoft-com:vml" Requires="v">
                <p:oleObj name="Equation" r:id="rId4" imgW="1358640" imgH="253800" progId="Equation.DSMT4">
                  <p:embed/>
                </p:oleObj>
              </mc:Choice>
              <mc:Fallback>
                <p:oleObj name="Equation" r:id="rId4" imgW="1358640" imgH="253800" progId="Equation.DSMT4">
                  <p:embed/>
                  <p:pic>
                    <p:nvPicPr>
                      <p:cNvPr id="0" name=""/>
                      <p:cNvPicPr/>
                      <p:nvPr/>
                    </p:nvPicPr>
                    <p:blipFill>
                      <a:blip r:embed="rId5"/>
                      <a:stretch>
                        <a:fillRect/>
                      </a:stretch>
                    </p:blipFill>
                    <p:spPr>
                      <a:xfrm>
                        <a:off x="3443288" y="974725"/>
                        <a:ext cx="2257425" cy="42227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589218036"/>
              </p:ext>
            </p:extLst>
          </p:nvPr>
        </p:nvGraphicFramePr>
        <p:xfrm>
          <a:off x="2022475" y="1698625"/>
          <a:ext cx="5100638" cy="323850"/>
        </p:xfrm>
        <a:graphic>
          <a:graphicData uri="http://schemas.openxmlformats.org/presentationml/2006/ole">
            <mc:AlternateContent xmlns:mc="http://schemas.openxmlformats.org/markup-compatibility/2006">
              <mc:Choice xmlns:v="urn:schemas-microsoft-com:vml" Requires="v">
                <p:oleObj name="Equation" r:id="rId6" imgW="3200400" imgH="203040" progId="Equation.DSMT4">
                  <p:embed/>
                </p:oleObj>
              </mc:Choice>
              <mc:Fallback>
                <p:oleObj name="Equation" r:id="rId6" imgW="3200400" imgH="203040" progId="Equation.DSMT4">
                  <p:embed/>
                  <p:pic>
                    <p:nvPicPr>
                      <p:cNvPr id="0" name=""/>
                      <p:cNvPicPr/>
                      <p:nvPr/>
                    </p:nvPicPr>
                    <p:blipFill>
                      <a:blip r:embed="rId7"/>
                      <a:stretch>
                        <a:fillRect/>
                      </a:stretch>
                    </p:blipFill>
                    <p:spPr>
                      <a:xfrm>
                        <a:off x="2022475" y="1698625"/>
                        <a:ext cx="5100638" cy="323850"/>
                      </a:xfrm>
                      <a:prstGeom prst="rect">
                        <a:avLst/>
                      </a:prstGeom>
                    </p:spPr>
                  </p:pic>
                </p:oleObj>
              </mc:Fallback>
            </mc:AlternateContent>
          </a:graphicData>
        </a:graphic>
      </p:graphicFrame>
      <p:sp>
        <p:nvSpPr>
          <p:cNvPr id="18" name="矩形 17"/>
          <p:cNvSpPr/>
          <p:nvPr/>
        </p:nvSpPr>
        <p:spPr>
          <a:xfrm>
            <a:off x="151373" y="2216879"/>
            <a:ext cx="8928992" cy="1375441"/>
          </a:xfrm>
          <a:prstGeom prst="rect">
            <a:avLst/>
          </a:prstGeom>
          <a:noFill/>
        </p:spPr>
        <p:txBody>
          <a:bodyPr wrap="square">
            <a:spAutoFit/>
          </a:bodyPr>
          <a:lstStyle/>
          <a:p>
            <a:pPr lvl="0">
              <a:lnSpc>
                <a:spcPct val="110000"/>
              </a:lnSpc>
            </a:pPr>
            <a:r>
              <a:rPr lang="en-US" altLang="zh-CN" sz="2400" dirty="0">
                <a:solidFill>
                  <a:sysClr val="windowText" lastClr="000000"/>
                </a:solidFill>
                <a:latin typeface="宋体" panose="02010600030101010101" pitchFamily="2" charset="-122"/>
              </a:rPr>
              <a:t>    </a:t>
            </a:r>
            <a:r>
              <a:rPr lang="en-US" altLang="zh-CN" dirty="0">
                <a:solidFill>
                  <a:sysClr val="windowText" lastClr="000000"/>
                </a:solidFill>
                <a:latin typeface="Times New Roman" panose="02020603050405020304" pitchFamily="18" charset="0"/>
                <a:cs typeface="Times New Roman" panose="02020603050405020304" pitchFamily="18" charset="0"/>
              </a:rPr>
              <a:t>4.</a:t>
            </a:r>
            <a:r>
              <a:rPr lang="zh-CN" altLang="en-US" dirty="0">
                <a:solidFill>
                  <a:sysClr val="windowText" lastClr="000000"/>
                </a:solidFill>
                <a:latin typeface="Times New Roman" panose="02020603050405020304" pitchFamily="18" charset="0"/>
                <a:cs typeface="Times New Roman" panose="02020603050405020304" pitchFamily="18" charset="0"/>
              </a:rPr>
              <a:t>连续线性系统的卡尔曼滤波公式</a:t>
            </a: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    取式</a:t>
            </a:r>
            <a:r>
              <a:rPr lang="en-US" altLang="zh-CN" dirty="0">
                <a:solidFill>
                  <a:sysClr val="windowText" lastClr="000000"/>
                </a:solidFill>
                <a:latin typeface="Times New Roman" panose="02020603050405020304" pitchFamily="18" charset="0"/>
                <a:cs typeface="Times New Roman" panose="02020603050405020304" pitchFamily="18" charset="0"/>
              </a:rPr>
              <a:t>(6.44</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(6.47)</a:t>
            </a:r>
            <a:r>
              <a:rPr lang="zh-CN" altLang="en-US" dirty="0">
                <a:solidFill>
                  <a:sysClr val="windowText" lastClr="000000"/>
                </a:solidFill>
                <a:latin typeface="Times New Roman" panose="02020603050405020304" pitchFamily="18" charset="0"/>
                <a:cs typeface="Times New Roman" panose="02020603050405020304" pitchFamily="18" charset="0"/>
              </a:rPr>
              <a:t>的极限，即得连续线性系统的卡尔曼滤波公式。</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1</a:t>
            </a:r>
            <a:r>
              <a:rPr lang="zh-CN" altLang="en-US" dirty="0">
                <a:solidFill>
                  <a:sysClr val="windowText" lastClr="000000"/>
                </a:solidFill>
                <a:latin typeface="Times New Roman" panose="02020603050405020304" pitchFamily="18" charset="0"/>
                <a:cs typeface="Times New Roman" panose="02020603050405020304" pitchFamily="18" charset="0"/>
              </a:rPr>
              <a:t>）确立滤波方程</a:t>
            </a: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    将式（</a:t>
            </a:r>
            <a:r>
              <a:rPr lang="en-US" altLang="zh-CN" dirty="0">
                <a:solidFill>
                  <a:sysClr val="windowText" lastClr="000000"/>
                </a:solidFill>
                <a:latin typeface="Times New Roman" panose="02020603050405020304" pitchFamily="18" charset="0"/>
                <a:cs typeface="Times New Roman" panose="02020603050405020304" pitchFamily="18" charset="0"/>
              </a:rPr>
              <a:t>6.18</a:t>
            </a:r>
            <a:r>
              <a:rPr lang="zh-CN" altLang="en-US" dirty="0">
                <a:solidFill>
                  <a:sysClr val="windowText" lastClr="000000"/>
                </a:solidFill>
                <a:latin typeface="Times New Roman" panose="02020603050405020304" pitchFamily="18" charset="0"/>
                <a:cs typeface="Times New Roman" panose="02020603050405020304" pitchFamily="18" charset="0"/>
              </a:rPr>
              <a:t>）代入式（</a:t>
            </a:r>
            <a:r>
              <a:rPr lang="en-US" altLang="zh-CN" dirty="0">
                <a:solidFill>
                  <a:sysClr val="windowText" lastClr="000000"/>
                </a:solidFill>
                <a:latin typeface="Times New Roman" panose="02020603050405020304" pitchFamily="18" charset="0"/>
                <a:cs typeface="Times New Roman" panose="02020603050405020304" pitchFamily="18" charset="0"/>
              </a:rPr>
              <a:t>6.44</a:t>
            </a:r>
            <a:r>
              <a:rPr lang="zh-CN" altLang="en-US" dirty="0">
                <a:solidFill>
                  <a:sysClr val="windowText" lastClr="000000"/>
                </a:solidFill>
                <a:latin typeface="Times New Roman" panose="02020603050405020304" pitchFamily="18" charset="0"/>
                <a:cs typeface="Times New Roman" panose="02020603050405020304" pitchFamily="18" charset="0"/>
              </a:rPr>
              <a:t>），得</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838590341"/>
              </p:ext>
            </p:extLst>
          </p:nvPr>
        </p:nvGraphicFramePr>
        <p:xfrm>
          <a:off x="2085975" y="3883025"/>
          <a:ext cx="5237163" cy="898525"/>
        </p:xfrm>
        <a:graphic>
          <a:graphicData uri="http://schemas.openxmlformats.org/presentationml/2006/ole">
            <mc:AlternateContent xmlns:mc="http://schemas.openxmlformats.org/markup-compatibility/2006">
              <mc:Choice xmlns:v="urn:schemas-microsoft-com:vml" Requires="v">
                <p:oleObj name="Equation" r:id="rId8" imgW="3111480" imgH="533160" progId="Equation.DSMT4">
                  <p:embed/>
                </p:oleObj>
              </mc:Choice>
              <mc:Fallback>
                <p:oleObj name="Equation" r:id="rId8" imgW="3111480" imgH="533160" progId="Equation.DSMT4">
                  <p:embed/>
                  <p:pic>
                    <p:nvPicPr>
                      <p:cNvPr id="0" name=""/>
                      <p:cNvPicPr/>
                      <p:nvPr/>
                    </p:nvPicPr>
                    <p:blipFill>
                      <a:blip r:embed="rId9"/>
                      <a:stretch>
                        <a:fillRect/>
                      </a:stretch>
                    </p:blipFill>
                    <p:spPr>
                      <a:xfrm>
                        <a:off x="2085975" y="3883025"/>
                        <a:ext cx="5237163" cy="898525"/>
                      </a:xfrm>
                      <a:prstGeom prst="rect">
                        <a:avLst/>
                      </a:prstGeom>
                    </p:spPr>
                  </p:pic>
                </p:oleObj>
              </mc:Fallback>
            </mc:AlternateContent>
          </a:graphicData>
        </a:graphic>
      </p:graphicFrame>
    </p:spTree>
    <p:extLst>
      <p:ext uri="{BB962C8B-B14F-4D97-AF65-F5344CB8AC3E}">
        <p14:creationId xmlns:p14="http://schemas.microsoft.com/office/powerpoint/2010/main" val="495235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6.9.1</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7" name="矩形 16"/>
          <p:cNvSpPr/>
          <p:nvPr/>
        </p:nvSpPr>
        <p:spPr>
          <a:xfrm>
            <a:off x="133473" y="516227"/>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两端均减去</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，并除以</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，得</a:t>
            </a:r>
            <a:endParaRPr lang="en-US" altLang="zh-CN" dirty="0">
              <a:solidFill>
                <a:sysClr val="windowText" lastClr="000000"/>
              </a:solidFill>
              <a:latin typeface="宋体" panose="0201060003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507401433"/>
              </p:ext>
            </p:extLst>
          </p:nvPr>
        </p:nvGraphicFramePr>
        <p:xfrm>
          <a:off x="2070100" y="930275"/>
          <a:ext cx="4502150" cy="1033463"/>
        </p:xfrm>
        <a:graphic>
          <a:graphicData uri="http://schemas.openxmlformats.org/presentationml/2006/ole">
            <mc:AlternateContent xmlns:mc="http://schemas.openxmlformats.org/markup-compatibility/2006">
              <mc:Choice xmlns:v="urn:schemas-microsoft-com:vml" Requires="v">
                <p:oleObj name="Equation" r:id="rId4" imgW="3098520" imgH="711000" progId="Equation.DSMT4">
                  <p:embed/>
                </p:oleObj>
              </mc:Choice>
              <mc:Fallback>
                <p:oleObj name="Equation" r:id="rId4" imgW="3098520" imgH="711000" progId="Equation.DSMT4">
                  <p:embed/>
                  <p:pic>
                    <p:nvPicPr>
                      <p:cNvPr id="0" name=""/>
                      <p:cNvPicPr/>
                      <p:nvPr/>
                    </p:nvPicPr>
                    <p:blipFill>
                      <a:blip r:embed="rId5"/>
                      <a:stretch>
                        <a:fillRect/>
                      </a:stretch>
                    </p:blipFill>
                    <p:spPr>
                      <a:xfrm>
                        <a:off x="2070100" y="930275"/>
                        <a:ext cx="4502150" cy="1033463"/>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890271384"/>
              </p:ext>
            </p:extLst>
          </p:nvPr>
        </p:nvGraphicFramePr>
        <p:xfrm>
          <a:off x="2510772" y="553496"/>
          <a:ext cx="348071" cy="324867"/>
        </p:xfrm>
        <a:graphic>
          <a:graphicData uri="http://schemas.openxmlformats.org/presentationml/2006/ole">
            <mc:AlternateContent xmlns:mc="http://schemas.openxmlformats.org/markup-compatibility/2006">
              <mc:Choice xmlns:v="urn:schemas-microsoft-com:vml" Requires="v">
                <p:oleObj name="Equation" r:id="rId6" imgW="190440" imgH="177480" progId="Equation.DSMT4">
                  <p:embed/>
                </p:oleObj>
              </mc:Choice>
              <mc:Fallback>
                <p:oleObj name="Equation" r:id="rId6" imgW="190440" imgH="177480" progId="Equation.DSMT4">
                  <p:embed/>
                  <p:pic>
                    <p:nvPicPr>
                      <p:cNvPr id="0" name=""/>
                      <p:cNvPicPr/>
                      <p:nvPr/>
                    </p:nvPicPr>
                    <p:blipFill>
                      <a:blip r:embed="rId7"/>
                      <a:stretch>
                        <a:fillRect/>
                      </a:stretch>
                    </p:blipFill>
                    <p:spPr>
                      <a:xfrm>
                        <a:off x="2510772" y="553496"/>
                        <a:ext cx="348071" cy="324867"/>
                      </a:xfrm>
                      <a:prstGeom prst="rect">
                        <a:avLst/>
                      </a:prstGeom>
                    </p:spPr>
                  </p:pic>
                </p:oleObj>
              </mc:Fallback>
            </mc:AlternateContent>
          </a:graphicData>
        </a:graphic>
      </p:graphicFrame>
      <p:sp>
        <p:nvSpPr>
          <p:cNvPr id="15" name="矩形 14"/>
          <p:cNvSpPr/>
          <p:nvPr/>
        </p:nvSpPr>
        <p:spPr>
          <a:xfrm>
            <a:off x="103771" y="1991778"/>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取</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的极限，并记</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得</a:t>
            </a:r>
            <a:endParaRPr lang="en-US" altLang="zh-CN" dirty="0">
              <a:solidFill>
                <a:sysClr val="windowText" lastClr="000000"/>
              </a:solidFill>
              <a:latin typeface="宋体" panose="02010600030101010101" pitchFamily="2" charset="-122"/>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774003300"/>
              </p:ext>
            </p:extLst>
          </p:nvPr>
        </p:nvGraphicFramePr>
        <p:xfrm>
          <a:off x="467544" y="2025533"/>
          <a:ext cx="723427" cy="266526"/>
        </p:xfrm>
        <a:graphic>
          <a:graphicData uri="http://schemas.openxmlformats.org/presentationml/2006/ole">
            <mc:AlternateContent xmlns:mc="http://schemas.openxmlformats.org/markup-compatibility/2006">
              <mc:Choice xmlns:v="urn:schemas-microsoft-com:vml" Requires="v">
                <p:oleObj name="Equation" r:id="rId8" imgW="482400" imgH="177480" progId="Equation.DSMT4">
                  <p:embed/>
                </p:oleObj>
              </mc:Choice>
              <mc:Fallback>
                <p:oleObj name="Equation" r:id="rId8" imgW="482400" imgH="177480" progId="Equation.DSMT4">
                  <p:embed/>
                  <p:pic>
                    <p:nvPicPr>
                      <p:cNvPr id="0" name=""/>
                      <p:cNvPicPr/>
                      <p:nvPr/>
                    </p:nvPicPr>
                    <p:blipFill>
                      <a:blip r:embed="rId9"/>
                      <a:stretch>
                        <a:fillRect/>
                      </a:stretch>
                    </p:blipFill>
                    <p:spPr>
                      <a:xfrm>
                        <a:off x="467544" y="2025533"/>
                        <a:ext cx="723427" cy="266526"/>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529948045"/>
              </p:ext>
            </p:extLst>
          </p:nvPr>
        </p:nvGraphicFramePr>
        <p:xfrm>
          <a:off x="2665413" y="1919288"/>
          <a:ext cx="1685925" cy="501650"/>
        </p:xfrm>
        <a:graphic>
          <a:graphicData uri="http://schemas.openxmlformats.org/presentationml/2006/ole">
            <mc:AlternateContent xmlns:mc="http://schemas.openxmlformats.org/markup-compatibility/2006">
              <mc:Choice xmlns:v="urn:schemas-microsoft-com:vml" Requires="v">
                <p:oleObj name="Equation" r:id="rId10" imgW="1320480" imgH="393480" progId="Equation.DSMT4">
                  <p:embed/>
                </p:oleObj>
              </mc:Choice>
              <mc:Fallback>
                <p:oleObj name="Equation" r:id="rId10" imgW="1320480" imgH="393480" progId="Equation.DSMT4">
                  <p:embed/>
                  <p:pic>
                    <p:nvPicPr>
                      <p:cNvPr id="0" name=""/>
                      <p:cNvPicPr/>
                      <p:nvPr/>
                    </p:nvPicPr>
                    <p:blipFill>
                      <a:blip r:embed="rId11"/>
                      <a:stretch>
                        <a:fillRect/>
                      </a:stretch>
                    </p:blipFill>
                    <p:spPr>
                      <a:xfrm>
                        <a:off x="2665413" y="1919288"/>
                        <a:ext cx="1685925" cy="50165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245703553"/>
              </p:ext>
            </p:extLst>
          </p:nvPr>
        </p:nvGraphicFramePr>
        <p:xfrm>
          <a:off x="1576388" y="2460625"/>
          <a:ext cx="4760912" cy="384175"/>
        </p:xfrm>
        <a:graphic>
          <a:graphicData uri="http://schemas.openxmlformats.org/presentationml/2006/ole">
            <mc:AlternateContent xmlns:mc="http://schemas.openxmlformats.org/markup-compatibility/2006">
              <mc:Choice xmlns:v="urn:schemas-microsoft-com:vml" Requires="v">
                <p:oleObj name="Equation" r:id="rId12" imgW="3149280" imgH="253800" progId="Equation.DSMT4">
                  <p:embed/>
                </p:oleObj>
              </mc:Choice>
              <mc:Fallback>
                <p:oleObj name="Equation" r:id="rId12" imgW="3149280" imgH="253800" progId="Equation.DSMT4">
                  <p:embed/>
                  <p:pic>
                    <p:nvPicPr>
                      <p:cNvPr id="0" name=""/>
                      <p:cNvPicPr/>
                      <p:nvPr/>
                    </p:nvPicPr>
                    <p:blipFill>
                      <a:blip r:embed="rId13"/>
                      <a:stretch>
                        <a:fillRect/>
                      </a:stretch>
                    </p:blipFill>
                    <p:spPr>
                      <a:xfrm>
                        <a:off x="1576388" y="2460625"/>
                        <a:ext cx="4760912" cy="384175"/>
                      </a:xfrm>
                      <a:prstGeom prst="rect">
                        <a:avLst/>
                      </a:prstGeom>
                    </p:spPr>
                  </p:pic>
                </p:oleObj>
              </mc:Fallback>
            </mc:AlternateContent>
          </a:graphicData>
        </a:graphic>
      </p:graphicFrame>
      <p:sp>
        <p:nvSpPr>
          <p:cNvPr id="21" name="矩形 20"/>
          <p:cNvSpPr/>
          <p:nvPr/>
        </p:nvSpPr>
        <p:spPr>
          <a:xfrm>
            <a:off x="6444208" y="2484391"/>
            <a:ext cx="1480570"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滤波方程</a:t>
            </a:r>
            <a:endParaRPr lang="en-US" altLang="zh-CN" dirty="0">
              <a:solidFill>
                <a:sysClr val="windowText" lastClr="000000"/>
              </a:solidFill>
              <a:latin typeface="宋体" panose="02010600030101010101" pitchFamily="2" charset="-122"/>
            </a:endParaRPr>
          </a:p>
        </p:txBody>
      </p:sp>
      <p:sp>
        <p:nvSpPr>
          <p:cNvPr id="22" name="文本框 21"/>
          <p:cNvSpPr txBox="1"/>
          <p:nvPr/>
        </p:nvSpPr>
        <p:spPr>
          <a:xfrm>
            <a:off x="7857876" y="2499236"/>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6.48</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
        <p:nvSpPr>
          <p:cNvPr id="24" name="矩形 23"/>
          <p:cNvSpPr/>
          <p:nvPr/>
        </p:nvSpPr>
        <p:spPr>
          <a:xfrm>
            <a:off x="73466" y="2855563"/>
            <a:ext cx="8928992" cy="855234"/>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2</a:t>
            </a:r>
            <a:r>
              <a:rPr lang="zh-CN" altLang="en-US" dirty="0">
                <a:solidFill>
                  <a:sysClr val="windowText" lastClr="000000"/>
                </a:solidFill>
                <a:latin typeface="Times New Roman" panose="02020603050405020304" pitchFamily="18" charset="0"/>
                <a:cs typeface="Times New Roman" panose="02020603050405020304" pitchFamily="18" charset="0"/>
              </a:rPr>
              <a:t>）确定增益方程</a:t>
            </a:r>
          </a:p>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Times New Roman" panose="02020603050405020304" pitchFamily="18" charset="0"/>
                <a:cs typeface="Times New Roman" panose="02020603050405020304" pitchFamily="18" charset="0"/>
              </a:rPr>
              <a:t>将式</a:t>
            </a:r>
            <a:r>
              <a:rPr lang="en-US" altLang="zh-CN" dirty="0">
                <a:solidFill>
                  <a:sysClr val="windowText" lastClr="000000"/>
                </a:solidFill>
                <a:latin typeface="Times New Roman" panose="02020603050405020304" pitchFamily="18" charset="0"/>
                <a:cs typeface="Times New Roman" panose="02020603050405020304" pitchFamily="18" charset="0"/>
              </a:rPr>
              <a:t>(6.45)</a:t>
            </a:r>
            <a:r>
              <a:rPr lang="zh-CN" altLang="en-US" dirty="0">
                <a:solidFill>
                  <a:sysClr val="windowText" lastClr="000000"/>
                </a:solidFill>
                <a:latin typeface="宋体" panose="02010600030101010101" pitchFamily="2" charset="-122"/>
              </a:rPr>
              <a:t>除以   ，得</a:t>
            </a:r>
          </a:p>
        </p:txBody>
      </p:sp>
      <p:graphicFrame>
        <p:nvGraphicFramePr>
          <p:cNvPr id="10" name="对象 9"/>
          <p:cNvGraphicFramePr>
            <a:graphicFrameLocks noChangeAspect="1"/>
          </p:cNvGraphicFramePr>
          <p:nvPr>
            <p:extLst>
              <p:ext uri="{D42A27DB-BD31-4B8C-83A1-F6EECF244321}">
                <p14:modId xmlns:p14="http://schemas.microsoft.com/office/powerpoint/2010/main" val="2055235622"/>
              </p:ext>
            </p:extLst>
          </p:nvPr>
        </p:nvGraphicFramePr>
        <p:xfrm>
          <a:off x="2267744" y="3362346"/>
          <a:ext cx="333375" cy="314325"/>
        </p:xfrm>
        <a:graphic>
          <a:graphicData uri="http://schemas.openxmlformats.org/presentationml/2006/ole">
            <mc:AlternateContent xmlns:mc="http://schemas.openxmlformats.org/markup-compatibility/2006">
              <mc:Choice xmlns:v="urn:schemas-microsoft-com:vml" Requires="v">
                <p:oleObj name="Equation" r:id="rId14" imgW="333443" imgH="314325" progId="Equation.DSMT4">
                  <p:embed/>
                </p:oleObj>
              </mc:Choice>
              <mc:Fallback>
                <p:oleObj name="Equation" r:id="rId14" imgW="333443" imgH="314325" progId="Equation.DSMT4">
                  <p:embed/>
                  <p:pic>
                    <p:nvPicPr>
                      <p:cNvPr id="0" name=""/>
                      <p:cNvPicPr/>
                      <p:nvPr/>
                    </p:nvPicPr>
                    <p:blipFill>
                      <a:blip r:embed="rId15"/>
                      <a:stretch>
                        <a:fillRect/>
                      </a:stretch>
                    </p:blipFill>
                    <p:spPr>
                      <a:xfrm>
                        <a:off x="2267744" y="3362346"/>
                        <a:ext cx="333375" cy="31432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943560624"/>
              </p:ext>
            </p:extLst>
          </p:nvPr>
        </p:nvGraphicFramePr>
        <p:xfrm>
          <a:off x="2070100" y="3721560"/>
          <a:ext cx="4878387" cy="1423987"/>
        </p:xfrm>
        <a:graphic>
          <a:graphicData uri="http://schemas.openxmlformats.org/presentationml/2006/ole">
            <mc:AlternateContent xmlns:mc="http://schemas.openxmlformats.org/markup-compatibility/2006">
              <mc:Choice xmlns:v="urn:schemas-microsoft-com:vml" Requires="v">
                <p:oleObj name="Equation" r:id="rId16" imgW="3568680" imgH="1041120" progId="Equation.DSMT4">
                  <p:embed/>
                </p:oleObj>
              </mc:Choice>
              <mc:Fallback>
                <p:oleObj name="Equation" r:id="rId16" imgW="3568680" imgH="1041120" progId="Equation.DSMT4">
                  <p:embed/>
                  <p:pic>
                    <p:nvPicPr>
                      <p:cNvPr id="0" name=""/>
                      <p:cNvPicPr/>
                      <p:nvPr/>
                    </p:nvPicPr>
                    <p:blipFill>
                      <a:blip r:embed="rId17"/>
                      <a:stretch>
                        <a:fillRect/>
                      </a:stretch>
                    </p:blipFill>
                    <p:spPr>
                      <a:xfrm>
                        <a:off x="2070100" y="3721560"/>
                        <a:ext cx="4878387" cy="1423987"/>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1C4428B8-B00C-390A-92C9-8D8EAD902106}"/>
              </a:ext>
            </a:extLst>
          </p:cNvPr>
          <p:cNvGraphicFramePr>
            <a:graphicFrameLocks noChangeAspect="1"/>
          </p:cNvGraphicFramePr>
          <p:nvPr>
            <p:extLst>
              <p:ext uri="{D42A27DB-BD31-4B8C-83A1-F6EECF244321}">
                <p14:modId xmlns:p14="http://schemas.microsoft.com/office/powerpoint/2010/main" val="1934514355"/>
              </p:ext>
            </p:extLst>
          </p:nvPr>
        </p:nvGraphicFramePr>
        <p:xfrm>
          <a:off x="1372914" y="553496"/>
          <a:ext cx="190500" cy="304800"/>
        </p:xfrm>
        <a:graphic>
          <a:graphicData uri="http://schemas.openxmlformats.org/presentationml/2006/ole">
            <mc:AlternateContent xmlns:mc="http://schemas.openxmlformats.org/markup-compatibility/2006">
              <mc:Choice xmlns:v="urn:schemas-microsoft-com:vml" Requires="v">
                <p:oleObj name="Equation" r:id="rId18" imgW="190440" imgH="304560" progId="Equation.DSMT4">
                  <p:embed/>
                </p:oleObj>
              </mc:Choice>
              <mc:Fallback>
                <p:oleObj name="Equation" r:id="rId18" imgW="190440" imgH="304560" progId="Equation.DSMT4">
                  <p:embed/>
                  <p:pic>
                    <p:nvPicPr>
                      <p:cNvPr id="0" name=""/>
                      <p:cNvPicPr/>
                      <p:nvPr/>
                    </p:nvPicPr>
                    <p:blipFill>
                      <a:blip r:embed="rId19"/>
                      <a:stretch>
                        <a:fillRect/>
                      </a:stretch>
                    </p:blipFill>
                    <p:spPr>
                      <a:xfrm>
                        <a:off x="1372914" y="553496"/>
                        <a:ext cx="190500" cy="304800"/>
                      </a:xfrm>
                      <a:prstGeom prst="rect">
                        <a:avLst/>
                      </a:prstGeom>
                    </p:spPr>
                  </p:pic>
                </p:oleObj>
              </mc:Fallback>
            </mc:AlternateContent>
          </a:graphicData>
        </a:graphic>
      </p:graphicFrame>
    </p:spTree>
    <p:extLst>
      <p:ext uri="{BB962C8B-B14F-4D97-AF65-F5344CB8AC3E}">
        <p14:creationId xmlns:p14="http://schemas.microsoft.com/office/powerpoint/2010/main" val="4091772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6.9.1</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5" name="矩形 14"/>
          <p:cNvSpPr/>
          <p:nvPr/>
        </p:nvSpPr>
        <p:spPr>
          <a:xfrm>
            <a:off x="100281" y="549062"/>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取</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的极限，考虑到</a:t>
            </a:r>
            <a:endParaRPr lang="en-US" altLang="zh-CN" dirty="0">
              <a:solidFill>
                <a:sysClr val="windowText" lastClr="000000"/>
              </a:solidFill>
              <a:latin typeface="宋体" panose="02010600030101010101" pitchFamily="2" charset="-122"/>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423613222"/>
              </p:ext>
            </p:extLst>
          </p:nvPr>
        </p:nvGraphicFramePr>
        <p:xfrm>
          <a:off x="467544" y="609505"/>
          <a:ext cx="723427" cy="266526"/>
        </p:xfrm>
        <a:graphic>
          <a:graphicData uri="http://schemas.openxmlformats.org/presentationml/2006/ole">
            <mc:AlternateContent xmlns:mc="http://schemas.openxmlformats.org/markup-compatibility/2006">
              <mc:Choice xmlns:v="urn:schemas-microsoft-com:vml" Requires="v">
                <p:oleObj name="Equation" r:id="rId4" imgW="482400" imgH="177480" progId="Equation.DSMT4">
                  <p:embed/>
                </p:oleObj>
              </mc:Choice>
              <mc:Fallback>
                <p:oleObj name="Equation" r:id="rId4" imgW="482400" imgH="177480" progId="Equation.DSMT4">
                  <p:embed/>
                  <p:pic>
                    <p:nvPicPr>
                      <p:cNvPr id="0" name=""/>
                      <p:cNvPicPr/>
                      <p:nvPr/>
                    </p:nvPicPr>
                    <p:blipFill>
                      <a:blip r:embed="rId5"/>
                      <a:stretch>
                        <a:fillRect/>
                      </a:stretch>
                    </p:blipFill>
                    <p:spPr>
                      <a:xfrm>
                        <a:off x="467544" y="609505"/>
                        <a:ext cx="723427" cy="266526"/>
                      </a:xfrm>
                      <a:prstGeom prst="rect">
                        <a:avLst/>
                      </a:prstGeom>
                    </p:spPr>
                  </p:pic>
                </p:oleObj>
              </mc:Fallback>
            </mc:AlternateContent>
          </a:graphicData>
        </a:graphic>
      </p:graphicFrame>
      <p:sp>
        <p:nvSpPr>
          <p:cNvPr id="21" name="矩形 20"/>
          <p:cNvSpPr/>
          <p:nvPr/>
        </p:nvSpPr>
        <p:spPr>
          <a:xfrm>
            <a:off x="5508103" y="2187002"/>
            <a:ext cx="1480570"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增益方程</a:t>
            </a:r>
            <a:endParaRPr lang="en-US" altLang="zh-CN" dirty="0">
              <a:solidFill>
                <a:sysClr val="windowText" lastClr="000000"/>
              </a:solidFill>
              <a:latin typeface="宋体" panose="02010600030101010101" pitchFamily="2" charset="-122"/>
            </a:endParaRPr>
          </a:p>
        </p:txBody>
      </p:sp>
      <p:sp>
        <p:nvSpPr>
          <p:cNvPr id="22" name="文本框 21"/>
          <p:cNvSpPr txBox="1"/>
          <p:nvPr/>
        </p:nvSpPr>
        <p:spPr>
          <a:xfrm>
            <a:off x="7482987" y="2207633"/>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6.50</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
        <p:nvSpPr>
          <p:cNvPr id="24" name="矩形 23"/>
          <p:cNvSpPr/>
          <p:nvPr/>
        </p:nvSpPr>
        <p:spPr>
          <a:xfrm>
            <a:off x="107503" y="1853151"/>
            <a:ext cx="8928992" cy="448969"/>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得</a:t>
            </a:r>
          </a:p>
        </p:txBody>
      </p:sp>
      <p:graphicFrame>
        <p:nvGraphicFramePr>
          <p:cNvPr id="4" name="对象 3"/>
          <p:cNvGraphicFramePr>
            <a:graphicFrameLocks noChangeAspect="1"/>
          </p:cNvGraphicFramePr>
          <p:nvPr>
            <p:extLst>
              <p:ext uri="{D42A27DB-BD31-4B8C-83A1-F6EECF244321}">
                <p14:modId xmlns:p14="http://schemas.microsoft.com/office/powerpoint/2010/main" val="2797244410"/>
              </p:ext>
            </p:extLst>
          </p:nvPr>
        </p:nvGraphicFramePr>
        <p:xfrm>
          <a:off x="3627438" y="971550"/>
          <a:ext cx="1735137" cy="515938"/>
        </p:xfrm>
        <a:graphic>
          <a:graphicData uri="http://schemas.openxmlformats.org/presentationml/2006/ole">
            <mc:AlternateContent xmlns:mc="http://schemas.openxmlformats.org/markup-compatibility/2006">
              <mc:Choice xmlns:v="urn:schemas-microsoft-com:vml" Requires="v">
                <p:oleObj name="Equation" r:id="rId6" imgW="1320480" imgH="393480" progId="Equation.DSMT4">
                  <p:embed/>
                </p:oleObj>
              </mc:Choice>
              <mc:Fallback>
                <p:oleObj name="Equation" r:id="rId6" imgW="1320480" imgH="393480" progId="Equation.DSMT4">
                  <p:embed/>
                  <p:pic>
                    <p:nvPicPr>
                      <p:cNvPr id="0" name=""/>
                      <p:cNvPicPr/>
                      <p:nvPr/>
                    </p:nvPicPr>
                    <p:blipFill>
                      <a:blip r:embed="rId7"/>
                      <a:stretch>
                        <a:fillRect/>
                      </a:stretch>
                    </p:blipFill>
                    <p:spPr>
                      <a:xfrm>
                        <a:off x="3627438" y="971550"/>
                        <a:ext cx="1735137" cy="515938"/>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683836302"/>
              </p:ext>
            </p:extLst>
          </p:nvPr>
        </p:nvGraphicFramePr>
        <p:xfrm>
          <a:off x="3133725" y="1444625"/>
          <a:ext cx="2878138" cy="427038"/>
        </p:xfrm>
        <a:graphic>
          <a:graphicData uri="http://schemas.openxmlformats.org/presentationml/2006/ole">
            <mc:AlternateContent xmlns:mc="http://schemas.openxmlformats.org/markup-compatibility/2006">
              <mc:Choice xmlns:v="urn:schemas-microsoft-com:vml" Requires="v">
                <p:oleObj name="Equation" r:id="rId8" imgW="1879560" imgH="279360" progId="Equation.DSMT4">
                  <p:embed/>
                </p:oleObj>
              </mc:Choice>
              <mc:Fallback>
                <p:oleObj name="Equation" r:id="rId8" imgW="1879560" imgH="279360" progId="Equation.DSMT4">
                  <p:embed/>
                  <p:pic>
                    <p:nvPicPr>
                      <p:cNvPr id="0" name=""/>
                      <p:cNvPicPr/>
                      <p:nvPr/>
                    </p:nvPicPr>
                    <p:blipFill>
                      <a:blip r:embed="rId9"/>
                      <a:stretch>
                        <a:fillRect/>
                      </a:stretch>
                    </p:blipFill>
                    <p:spPr>
                      <a:xfrm>
                        <a:off x="3133725" y="1444625"/>
                        <a:ext cx="2878138" cy="427038"/>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050247782"/>
              </p:ext>
            </p:extLst>
          </p:nvPr>
        </p:nvGraphicFramePr>
        <p:xfrm>
          <a:off x="3116263" y="2187575"/>
          <a:ext cx="2144712" cy="333375"/>
        </p:xfrm>
        <a:graphic>
          <a:graphicData uri="http://schemas.openxmlformats.org/presentationml/2006/ole">
            <mc:AlternateContent xmlns:mc="http://schemas.openxmlformats.org/markup-compatibility/2006">
              <mc:Choice xmlns:v="urn:schemas-microsoft-com:vml" Requires="v">
                <p:oleObj name="Equation" r:id="rId10" imgW="1473120" imgH="228600" progId="Equation.DSMT4">
                  <p:embed/>
                </p:oleObj>
              </mc:Choice>
              <mc:Fallback>
                <p:oleObj name="Equation" r:id="rId10" imgW="1473120" imgH="228600" progId="Equation.DSMT4">
                  <p:embed/>
                  <p:pic>
                    <p:nvPicPr>
                      <p:cNvPr id="0" name=""/>
                      <p:cNvPicPr/>
                      <p:nvPr/>
                    </p:nvPicPr>
                    <p:blipFill>
                      <a:blip r:embed="rId11"/>
                      <a:stretch>
                        <a:fillRect/>
                      </a:stretch>
                    </p:blipFill>
                    <p:spPr>
                      <a:xfrm>
                        <a:off x="3116263" y="2187575"/>
                        <a:ext cx="2144712" cy="333375"/>
                      </a:xfrm>
                      <a:prstGeom prst="rect">
                        <a:avLst/>
                      </a:prstGeom>
                    </p:spPr>
                  </p:pic>
                </p:oleObj>
              </mc:Fallback>
            </mc:AlternateContent>
          </a:graphicData>
        </a:graphic>
      </p:graphicFrame>
      <p:sp>
        <p:nvSpPr>
          <p:cNvPr id="23" name="矩形 22"/>
          <p:cNvSpPr/>
          <p:nvPr/>
        </p:nvSpPr>
        <p:spPr>
          <a:xfrm>
            <a:off x="107503" y="2571054"/>
            <a:ext cx="8928992" cy="855234"/>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a:t>
            </a:r>
            <a:r>
              <a:rPr lang="en-US" altLang="zh-CN" dirty="0">
                <a:solidFill>
                  <a:sysClr val="windowText" lastClr="000000"/>
                </a:solidFill>
                <a:latin typeface="宋体" panose="02010600030101010101" pitchFamily="2" charset="-122"/>
              </a:rPr>
              <a:t>3</a:t>
            </a:r>
            <a:r>
              <a:rPr lang="zh-CN" altLang="en-US" dirty="0">
                <a:solidFill>
                  <a:sysClr val="windowText" lastClr="000000"/>
                </a:solidFill>
                <a:latin typeface="宋体" panose="02010600030101010101" pitchFamily="2" charset="-122"/>
              </a:rPr>
              <a:t>）确定里卡提方程</a:t>
            </a:r>
            <a:endParaRPr lang="en-US" altLang="zh-CN" dirty="0">
              <a:solidFill>
                <a:sysClr val="windowText" lastClr="000000"/>
              </a:solidFill>
              <a:latin typeface="宋体" panose="02010600030101010101" pitchFamily="2" charset="-122"/>
            </a:endParaRPr>
          </a:p>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Times New Roman" panose="02020603050405020304" pitchFamily="18" charset="0"/>
                <a:cs typeface="Times New Roman" panose="02020603050405020304" pitchFamily="18" charset="0"/>
              </a:rPr>
              <a:t>将式（</a:t>
            </a:r>
            <a:r>
              <a:rPr lang="en-US" altLang="zh-CN" dirty="0">
                <a:solidFill>
                  <a:sysClr val="windowText" lastClr="000000"/>
                </a:solidFill>
                <a:latin typeface="Times New Roman" panose="02020603050405020304" pitchFamily="18" charset="0"/>
                <a:cs typeface="Times New Roman" panose="02020603050405020304" pitchFamily="18" charset="0"/>
              </a:rPr>
              <a:t>6.18</a:t>
            </a:r>
            <a:r>
              <a:rPr lang="zh-CN" altLang="en-US" dirty="0">
                <a:solidFill>
                  <a:sysClr val="windowText" lastClr="000000"/>
                </a:solidFill>
                <a:latin typeface="Times New Roman" panose="02020603050405020304" pitchFamily="18" charset="0"/>
                <a:cs typeface="Times New Roman" panose="02020603050405020304" pitchFamily="18" charset="0"/>
              </a:rPr>
              <a:t>）代人式（</a:t>
            </a:r>
            <a:r>
              <a:rPr lang="en-US" altLang="zh-CN" dirty="0">
                <a:solidFill>
                  <a:sysClr val="windowText" lastClr="000000"/>
                </a:solidFill>
                <a:latin typeface="Times New Roman" panose="02020603050405020304" pitchFamily="18" charset="0"/>
                <a:cs typeface="Times New Roman" panose="02020603050405020304" pitchFamily="18" charset="0"/>
              </a:rPr>
              <a:t>6.46</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zh-CN" altLang="en-US" dirty="0">
                <a:solidFill>
                  <a:sysClr val="windowText" lastClr="000000"/>
                </a:solidFill>
                <a:latin typeface="宋体" panose="02010600030101010101" pitchFamily="2" charset="-122"/>
              </a:rPr>
              <a:t>得</a:t>
            </a:r>
          </a:p>
        </p:txBody>
      </p:sp>
      <p:graphicFrame>
        <p:nvGraphicFramePr>
          <p:cNvPr id="12" name="对象 11"/>
          <p:cNvGraphicFramePr>
            <a:graphicFrameLocks noChangeAspect="1"/>
          </p:cNvGraphicFramePr>
          <p:nvPr>
            <p:extLst>
              <p:ext uri="{D42A27DB-BD31-4B8C-83A1-F6EECF244321}">
                <p14:modId xmlns:p14="http://schemas.microsoft.com/office/powerpoint/2010/main" val="968423211"/>
              </p:ext>
            </p:extLst>
          </p:nvPr>
        </p:nvGraphicFramePr>
        <p:xfrm>
          <a:off x="2665413" y="3398838"/>
          <a:ext cx="3925887" cy="1709737"/>
        </p:xfrm>
        <a:graphic>
          <a:graphicData uri="http://schemas.openxmlformats.org/presentationml/2006/ole">
            <mc:AlternateContent xmlns:mc="http://schemas.openxmlformats.org/markup-compatibility/2006">
              <mc:Choice xmlns:v="urn:schemas-microsoft-com:vml" Requires="v">
                <p:oleObj name="Equation" r:id="rId12" imgW="2857320" imgH="1244520" progId="Equation.DSMT4">
                  <p:embed/>
                </p:oleObj>
              </mc:Choice>
              <mc:Fallback>
                <p:oleObj name="Equation" r:id="rId12" imgW="2857320" imgH="1244520" progId="Equation.DSMT4">
                  <p:embed/>
                  <p:pic>
                    <p:nvPicPr>
                      <p:cNvPr id="0" name=""/>
                      <p:cNvPicPr/>
                      <p:nvPr/>
                    </p:nvPicPr>
                    <p:blipFill>
                      <a:blip r:embed="rId13"/>
                      <a:stretch>
                        <a:fillRect/>
                      </a:stretch>
                    </p:blipFill>
                    <p:spPr>
                      <a:xfrm>
                        <a:off x="2665413" y="3398838"/>
                        <a:ext cx="3925887" cy="1709737"/>
                      </a:xfrm>
                      <a:prstGeom prst="rect">
                        <a:avLst/>
                      </a:prstGeom>
                    </p:spPr>
                  </p:pic>
                </p:oleObj>
              </mc:Fallback>
            </mc:AlternateContent>
          </a:graphicData>
        </a:graphic>
      </p:graphicFrame>
      <p:sp>
        <p:nvSpPr>
          <p:cNvPr id="25" name="文本框 24"/>
          <p:cNvSpPr txBox="1"/>
          <p:nvPr/>
        </p:nvSpPr>
        <p:spPr>
          <a:xfrm>
            <a:off x="7458586" y="1005705"/>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6.49</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
        <p:nvSpPr>
          <p:cNvPr id="17" name="文本框 16"/>
          <p:cNvSpPr txBox="1"/>
          <p:nvPr/>
        </p:nvSpPr>
        <p:spPr>
          <a:xfrm>
            <a:off x="7462765" y="4587974"/>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6.51</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7308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25" grpId="0"/>
      <p:bldP spid="1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6.9.1</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5" name="矩形 14"/>
          <p:cNvSpPr/>
          <p:nvPr/>
        </p:nvSpPr>
        <p:spPr>
          <a:xfrm>
            <a:off x="100280" y="643886"/>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再将上式代入式（</a:t>
            </a:r>
            <a:r>
              <a:rPr lang="en-US" altLang="zh-CN" dirty="0">
                <a:solidFill>
                  <a:sysClr val="windowText" lastClr="000000"/>
                </a:solidFill>
                <a:latin typeface="Times New Roman" panose="02020603050405020304" pitchFamily="18" charset="0"/>
                <a:cs typeface="Times New Roman" panose="02020603050405020304" pitchFamily="18" charset="0"/>
              </a:rPr>
              <a:t>6.47</a:t>
            </a:r>
            <a:r>
              <a:rPr lang="zh-CN" altLang="en-US" dirty="0">
                <a:solidFill>
                  <a:sysClr val="windowText" lastClr="000000"/>
                </a:solidFill>
                <a:latin typeface="Times New Roman" panose="02020603050405020304" pitchFamily="18" charset="0"/>
                <a:cs typeface="Times New Roman" panose="02020603050405020304" pitchFamily="18" charset="0"/>
              </a:rPr>
              <a:t>），得</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13" name="对象 12"/>
          <p:cNvGraphicFramePr>
            <a:graphicFrameLocks noChangeAspect="1"/>
          </p:cNvGraphicFramePr>
          <p:nvPr>
            <p:extLst>
              <p:ext uri="{D42A27DB-BD31-4B8C-83A1-F6EECF244321}">
                <p14:modId xmlns:p14="http://schemas.microsoft.com/office/powerpoint/2010/main" val="1417579747"/>
              </p:ext>
            </p:extLst>
          </p:nvPr>
        </p:nvGraphicFramePr>
        <p:xfrm>
          <a:off x="1115616" y="1199148"/>
          <a:ext cx="6783387" cy="803275"/>
        </p:xfrm>
        <a:graphic>
          <a:graphicData uri="http://schemas.openxmlformats.org/presentationml/2006/ole">
            <mc:AlternateContent xmlns:mc="http://schemas.openxmlformats.org/markup-compatibility/2006">
              <mc:Choice xmlns:v="urn:schemas-microsoft-com:vml" Requires="v">
                <p:oleObj name="Equation" r:id="rId4" imgW="4508280" imgH="533160" progId="Equation.DSMT4">
                  <p:embed/>
                </p:oleObj>
              </mc:Choice>
              <mc:Fallback>
                <p:oleObj name="Equation" r:id="rId4" imgW="4508280" imgH="533160" progId="Equation.DSMT4">
                  <p:embed/>
                  <p:pic>
                    <p:nvPicPr>
                      <p:cNvPr id="0" name=""/>
                      <p:cNvPicPr/>
                      <p:nvPr/>
                    </p:nvPicPr>
                    <p:blipFill>
                      <a:blip r:embed="rId5"/>
                      <a:stretch>
                        <a:fillRect/>
                      </a:stretch>
                    </p:blipFill>
                    <p:spPr>
                      <a:xfrm>
                        <a:off x="1115616" y="1199148"/>
                        <a:ext cx="6783387" cy="803275"/>
                      </a:xfrm>
                      <a:prstGeom prst="rect">
                        <a:avLst/>
                      </a:prstGeom>
                    </p:spPr>
                  </p:pic>
                </p:oleObj>
              </mc:Fallback>
            </mc:AlternateContent>
          </a:graphicData>
        </a:graphic>
      </p:graphicFrame>
      <p:sp>
        <p:nvSpPr>
          <p:cNvPr id="26" name="矩形 25"/>
          <p:cNvSpPr/>
          <p:nvPr/>
        </p:nvSpPr>
        <p:spPr>
          <a:xfrm>
            <a:off x="73223" y="2214496"/>
            <a:ext cx="8928992" cy="372153"/>
          </a:xfrm>
          <a:prstGeom prst="rect">
            <a:avLst/>
          </a:prstGeom>
          <a:noFill/>
        </p:spPr>
        <p:txBody>
          <a:bodyPr wrap="square">
            <a:spAutoFit/>
          </a:bodyPr>
          <a:lstStyle/>
          <a:p>
            <a:pPr>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两端均减去</a:t>
            </a:r>
            <a:r>
              <a:rPr lang="en-US" altLang="zh-CN" b="1" i="1" dirty="0">
                <a:solidFill>
                  <a:sysClr val="windowText" lastClr="000000"/>
                </a:solidFill>
                <a:latin typeface="Times New Roman" panose="02020603050405020304" pitchFamily="18" charset="0"/>
                <a:cs typeface="Times New Roman" panose="02020603050405020304" pitchFamily="18" charset="0"/>
              </a:rPr>
              <a:t>P</a:t>
            </a:r>
            <a:r>
              <a:rPr lang="en-US" altLang="zh-CN" i="1" dirty="0">
                <a:solidFill>
                  <a:sysClr val="windowText" lastClr="000000"/>
                </a:solidFill>
                <a:latin typeface="Times New Roman" panose="02020603050405020304" pitchFamily="18" charset="0"/>
                <a:cs typeface="Times New Roman" panose="02020603050405020304" pitchFamily="18" charset="0"/>
              </a:rPr>
              <a:t>(</a:t>
            </a:r>
            <a:r>
              <a:rPr lang="en-US" altLang="zh-CN" i="1" dirty="0" err="1">
                <a:solidFill>
                  <a:sysClr val="windowText" lastClr="000000"/>
                </a:solidFill>
                <a:latin typeface="Times New Roman" panose="02020603050405020304" pitchFamily="18" charset="0"/>
                <a:cs typeface="Times New Roman" panose="02020603050405020304" pitchFamily="18" charset="0"/>
              </a:rPr>
              <a:t>t,t</a:t>
            </a:r>
            <a:r>
              <a:rPr lang="en-US" altLang="zh-CN" i="1"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a:t>
            </a:r>
            <a:r>
              <a:rPr lang="zh-CN" altLang="en-US" dirty="0">
                <a:solidFill>
                  <a:sysClr val="windowText" lastClr="000000"/>
                </a:solidFill>
                <a:latin typeface="Times New Roman" panose="02020603050405020304" pitchFamily="18" charset="0"/>
                <a:cs typeface="Times New Roman" panose="02020603050405020304" pitchFamily="18" charset="0"/>
              </a:rPr>
              <a:t>并除以</a:t>
            </a: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，取</a:t>
            </a: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的极限，得</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261650952"/>
              </p:ext>
            </p:extLst>
          </p:nvPr>
        </p:nvGraphicFramePr>
        <p:xfrm>
          <a:off x="2483768" y="2243409"/>
          <a:ext cx="333375" cy="314325"/>
        </p:xfrm>
        <a:graphic>
          <a:graphicData uri="http://schemas.openxmlformats.org/presentationml/2006/ole">
            <mc:AlternateContent xmlns:mc="http://schemas.openxmlformats.org/markup-compatibility/2006">
              <mc:Choice xmlns:v="urn:schemas-microsoft-com:vml" Requires="v">
                <p:oleObj name="Equation" r:id="rId6" imgW="333443" imgH="314325" progId="Equation.DSMT4">
                  <p:embed/>
                </p:oleObj>
              </mc:Choice>
              <mc:Fallback>
                <p:oleObj name="Equation" r:id="rId6" imgW="333443" imgH="314325" progId="Equation.DSMT4">
                  <p:embed/>
                  <p:pic>
                    <p:nvPicPr>
                      <p:cNvPr id="0" name=""/>
                      <p:cNvPicPr/>
                      <p:nvPr/>
                    </p:nvPicPr>
                    <p:blipFill>
                      <a:blip r:embed="rId7"/>
                      <a:stretch>
                        <a:fillRect/>
                      </a:stretch>
                    </p:blipFill>
                    <p:spPr>
                      <a:xfrm>
                        <a:off x="2483768" y="2243409"/>
                        <a:ext cx="333375" cy="314325"/>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3440097029"/>
              </p:ext>
            </p:extLst>
          </p:nvPr>
        </p:nvGraphicFramePr>
        <p:xfrm>
          <a:off x="3203848" y="2266687"/>
          <a:ext cx="723427" cy="266526"/>
        </p:xfrm>
        <a:graphic>
          <a:graphicData uri="http://schemas.openxmlformats.org/presentationml/2006/ole">
            <mc:AlternateContent xmlns:mc="http://schemas.openxmlformats.org/markup-compatibility/2006">
              <mc:Choice xmlns:v="urn:schemas-microsoft-com:vml" Requires="v">
                <p:oleObj name="Equation" r:id="rId8" imgW="482400" imgH="177480" progId="Equation.DSMT4">
                  <p:embed/>
                </p:oleObj>
              </mc:Choice>
              <mc:Fallback>
                <p:oleObj name="Equation" r:id="rId8" imgW="482400" imgH="177480" progId="Equation.DSMT4">
                  <p:embed/>
                  <p:pic>
                    <p:nvPicPr>
                      <p:cNvPr id="0" name=""/>
                      <p:cNvPicPr/>
                      <p:nvPr/>
                    </p:nvPicPr>
                    <p:blipFill>
                      <a:blip r:embed="rId9"/>
                      <a:stretch>
                        <a:fillRect/>
                      </a:stretch>
                    </p:blipFill>
                    <p:spPr>
                      <a:xfrm>
                        <a:off x="3203848" y="2266687"/>
                        <a:ext cx="723427" cy="266526"/>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495349307"/>
              </p:ext>
            </p:extLst>
          </p:nvPr>
        </p:nvGraphicFramePr>
        <p:xfrm>
          <a:off x="2483768" y="2859782"/>
          <a:ext cx="3468687" cy="1601788"/>
        </p:xfrm>
        <a:graphic>
          <a:graphicData uri="http://schemas.openxmlformats.org/presentationml/2006/ole">
            <mc:AlternateContent xmlns:mc="http://schemas.openxmlformats.org/markup-compatibility/2006">
              <mc:Choice xmlns:v="urn:schemas-microsoft-com:vml" Requires="v">
                <p:oleObj name="Equation" r:id="rId10" imgW="2184120" imgH="888840" progId="Equation.DSMT4">
                  <p:embed/>
                </p:oleObj>
              </mc:Choice>
              <mc:Fallback>
                <p:oleObj name="Equation" r:id="rId10" imgW="2184120" imgH="888840" progId="Equation.DSMT4">
                  <p:embed/>
                  <p:pic>
                    <p:nvPicPr>
                      <p:cNvPr id="0" name=""/>
                      <p:cNvPicPr/>
                      <p:nvPr/>
                    </p:nvPicPr>
                    <p:blipFill>
                      <a:blip r:embed="rId11"/>
                      <a:stretch>
                        <a:fillRect/>
                      </a:stretch>
                    </p:blipFill>
                    <p:spPr>
                      <a:xfrm>
                        <a:off x="2483768" y="2859782"/>
                        <a:ext cx="3468687" cy="1601788"/>
                      </a:xfrm>
                      <a:prstGeom prst="rect">
                        <a:avLst/>
                      </a:prstGeom>
                    </p:spPr>
                  </p:pic>
                </p:oleObj>
              </mc:Fallback>
            </mc:AlternateContent>
          </a:graphicData>
        </a:graphic>
      </p:graphicFrame>
    </p:spTree>
    <p:extLst>
      <p:ext uri="{BB962C8B-B14F-4D97-AF65-F5344CB8AC3E}">
        <p14:creationId xmlns:p14="http://schemas.microsoft.com/office/powerpoint/2010/main" val="2834563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6.9.1</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5" name="矩形 14"/>
          <p:cNvSpPr/>
          <p:nvPr/>
        </p:nvSpPr>
        <p:spPr>
          <a:xfrm>
            <a:off x="100280" y="643886"/>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所以</a:t>
            </a:r>
            <a:endParaRPr lang="en-US" altLang="zh-CN" dirty="0">
              <a:solidFill>
                <a:sysClr val="windowText" lastClr="000000"/>
              </a:solidFill>
              <a:latin typeface="宋体" panose="0201060003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152820653"/>
              </p:ext>
            </p:extLst>
          </p:nvPr>
        </p:nvGraphicFramePr>
        <p:xfrm>
          <a:off x="847725" y="1092200"/>
          <a:ext cx="4902200" cy="817563"/>
        </p:xfrm>
        <a:graphic>
          <a:graphicData uri="http://schemas.openxmlformats.org/presentationml/2006/ole">
            <mc:AlternateContent xmlns:mc="http://schemas.openxmlformats.org/markup-compatibility/2006">
              <mc:Choice xmlns:v="urn:schemas-microsoft-com:vml" Requires="v">
                <p:oleObj name="Equation" r:id="rId4" imgW="2895480" imgH="482400" progId="Equation.DSMT4">
                  <p:embed/>
                </p:oleObj>
              </mc:Choice>
              <mc:Fallback>
                <p:oleObj name="Equation" r:id="rId4" imgW="2895480" imgH="482400" progId="Equation.DSMT4">
                  <p:embed/>
                  <p:pic>
                    <p:nvPicPr>
                      <p:cNvPr id="0" name=""/>
                      <p:cNvPicPr/>
                      <p:nvPr/>
                    </p:nvPicPr>
                    <p:blipFill>
                      <a:blip r:embed="rId5"/>
                      <a:stretch>
                        <a:fillRect/>
                      </a:stretch>
                    </p:blipFill>
                    <p:spPr>
                      <a:xfrm>
                        <a:off x="847725" y="1092200"/>
                        <a:ext cx="4902200" cy="817563"/>
                      </a:xfrm>
                      <a:prstGeom prst="rect">
                        <a:avLst/>
                      </a:prstGeom>
                    </p:spPr>
                  </p:pic>
                </p:oleObj>
              </mc:Fallback>
            </mc:AlternateContent>
          </a:graphicData>
        </a:graphic>
      </p:graphicFrame>
      <p:sp>
        <p:nvSpPr>
          <p:cNvPr id="17" name="矩形 16"/>
          <p:cNvSpPr/>
          <p:nvPr/>
        </p:nvSpPr>
        <p:spPr>
          <a:xfrm>
            <a:off x="5828854" y="1293892"/>
            <a:ext cx="2952328"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 滤波误差的方差方程</a:t>
            </a:r>
            <a:endParaRPr lang="en-US" altLang="zh-CN" dirty="0">
              <a:solidFill>
                <a:sysClr val="windowText" lastClr="000000"/>
              </a:solidFill>
              <a:latin typeface="宋体" panose="02010600030101010101" pitchFamily="2" charset="-122"/>
            </a:endParaRPr>
          </a:p>
        </p:txBody>
      </p:sp>
      <p:sp>
        <p:nvSpPr>
          <p:cNvPr id="18" name="文本框 17"/>
          <p:cNvSpPr txBox="1"/>
          <p:nvPr/>
        </p:nvSpPr>
        <p:spPr>
          <a:xfrm>
            <a:off x="8100392" y="1293892"/>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6.52</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
        <p:nvSpPr>
          <p:cNvPr id="19" name="矩形 18"/>
          <p:cNvSpPr/>
          <p:nvPr/>
        </p:nvSpPr>
        <p:spPr>
          <a:xfrm>
            <a:off x="64546" y="1990800"/>
            <a:ext cx="8928992" cy="676852"/>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滤波误差的方差方程亦称矩阵里卡提微分方程。式（</a:t>
            </a:r>
            <a:r>
              <a:rPr lang="en-US" altLang="zh-CN" dirty="0">
                <a:solidFill>
                  <a:sysClr val="windowText" lastClr="000000"/>
                </a:solidFill>
                <a:latin typeface="Times New Roman" panose="02020603050405020304" pitchFamily="18" charset="0"/>
                <a:cs typeface="Times New Roman" panose="02020603050405020304" pitchFamily="18" charset="0"/>
              </a:rPr>
              <a:t>6.48</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6.50</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6.52</a:t>
            </a:r>
            <a:r>
              <a:rPr lang="zh-CN" altLang="en-US" dirty="0">
                <a:solidFill>
                  <a:sysClr val="windowText" lastClr="000000"/>
                </a:solidFill>
                <a:latin typeface="Times New Roman" panose="02020603050405020304" pitchFamily="18" charset="0"/>
                <a:cs typeface="Times New Roman" panose="02020603050405020304" pitchFamily="18" charset="0"/>
              </a:rPr>
              <a:t>）即为相应情况下连续线性系统的卡尔曼滤波公式。</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251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5" name="矩形 14"/>
          <p:cNvSpPr/>
          <p:nvPr/>
        </p:nvSpPr>
        <p:spPr>
          <a:xfrm>
            <a:off x="107504" y="700544"/>
            <a:ext cx="8928992" cy="2898935"/>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    所谓非一般情况是指考虑有确定控制信号</a:t>
            </a:r>
            <a:r>
              <a:rPr lang="en-US" altLang="zh-CN" b="1" i="1" dirty="0">
                <a:solidFill>
                  <a:sysClr val="windowText" lastClr="000000"/>
                </a:solidFill>
                <a:latin typeface="Times New Roman" panose="02020603050405020304" pitchFamily="18" charset="0"/>
                <a:cs typeface="Times New Roman" panose="02020603050405020304" pitchFamily="18" charset="0"/>
              </a:rPr>
              <a:t>u</a:t>
            </a:r>
            <a:r>
              <a:rPr lang="en-US" altLang="zh-CN" i="1"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宋体" panose="02010600030101010101" pitchFamily="2" charset="-122"/>
              </a:rPr>
              <a:t>，且动态噪声 </a:t>
            </a:r>
            <a:r>
              <a:rPr lang="en-US" altLang="zh-CN" b="1" i="1" dirty="0" err="1">
                <a:solidFill>
                  <a:sysClr val="windowText" lastClr="000000"/>
                </a:solidFill>
                <a:latin typeface="Times New Roman" panose="02020603050405020304" pitchFamily="18" charset="0"/>
                <a:cs typeface="Times New Roman" panose="02020603050405020304" pitchFamily="18" charset="0"/>
              </a:rPr>
              <a:t>W</a:t>
            </a:r>
            <a:r>
              <a:rPr lang="en-US" altLang="zh-CN" i="1" baseline="-25000" dirty="0" err="1">
                <a:solidFill>
                  <a:sysClr val="windowText" lastClr="000000"/>
                </a:solidFill>
                <a:latin typeface="Times New Roman" panose="02020603050405020304" pitchFamily="18" charset="0"/>
                <a:cs typeface="Times New Roman" panose="02020603050405020304" pitchFamily="18" charset="0"/>
              </a:rPr>
              <a:t>k</a:t>
            </a:r>
            <a:r>
              <a:rPr lang="zh-CN" altLang="en-US" dirty="0">
                <a:solidFill>
                  <a:sysClr val="windowText" lastClr="000000"/>
                </a:solidFill>
                <a:latin typeface="宋体" panose="02010600030101010101" pitchFamily="2" charset="-122"/>
              </a:rPr>
              <a:t>与观测噪声</a:t>
            </a:r>
            <a:r>
              <a:rPr lang="en-US" altLang="zh-CN" b="1" i="1" dirty="0" err="1">
                <a:solidFill>
                  <a:sysClr val="windowText" lastClr="000000"/>
                </a:solidFill>
                <a:latin typeface="Times New Roman" panose="02020603050405020304" pitchFamily="18" charset="0"/>
                <a:cs typeface="Times New Roman" panose="02020603050405020304" pitchFamily="18" charset="0"/>
              </a:rPr>
              <a:t>V</a:t>
            </a:r>
            <a:r>
              <a:rPr lang="en-US" altLang="zh-CN" i="1" baseline="-25000" dirty="0" err="1">
                <a:solidFill>
                  <a:sysClr val="windowText" lastClr="000000"/>
                </a:solidFill>
                <a:latin typeface="Times New Roman" panose="02020603050405020304" pitchFamily="18" charset="0"/>
                <a:cs typeface="Times New Roman" panose="02020603050405020304" pitchFamily="18" charset="0"/>
              </a:rPr>
              <a:t>k</a:t>
            </a:r>
            <a:r>
              <a:rPr lang="zh-CN" altLang="en-US" dirty="0">
                <a:solidFill>
                  <a:sysClr val="windowText" lastClr="000000"/>
                </a:solidFill>
                <a:latin typeface="宋体" panose="02010600030101010101" pitchFamily="2" charset="-122"/>
              </a:rPr>
              <a:t>相关。</a:t>
            </a:r>
          </a:p>
          <a:p>
            <a:pPr lvl="0">
              <a:lnSpc>
                <a:spcPct val="110000"/>
              </a:lnSpc>
            </a:pPr>
            <a:r>
              <a:rPr lang="zh-CN" altLang="en-US" dirty="0">
                <a:solidFill>
                  <a:sysClr val="windowText" lastClr="000000"/>
                </a:solidFill>
                <a:latin typeface="宋体" panose="02010600030101010101" pitchFamily="2" charset="-122"/>
              </a:rPr>
              <a:t>    设状态方程和量测方程为</a:t>
            </a:r>
          </a:p>
          <a:p>
            <a:pPr lvl="0">
              <a:lnSpc>
                <a:spcPct val="110000"/>
              </a:lnSpc>
            </a:pPr>
            <a:endParaRPr lang="en-US" altLang="zh-CN" dirty="0">
              <a:solidFill>
                <a:sysClr val="windowText" lastClr="000000"/>
              </a:solidFill>
              <a:latin typeface="宋体" panose="02010600030101010101" pitchFamily="2" charset="-122"/>
            </a:endParaRPr>
          </a:p>
          <a:p>
            <a:pPr lvl="0">
              <a:lnSpc>
                <a:spcPct val="110000"/>
              </a:lnSpc>
            </a:pPr>
            <a:endParaRPr lang="en-US" altLang="zh-CN" sz="2400" dirty="0">
              <a:solidFill>
                <a:sysClr val="windowText" lastClr="000000"/>
              </a:solidFill>
              <a:latin typeface="宋体" panose="02010600030101010101" pitchFamily="2" charset="-122"/>
            </a:endParaRPr>
          </a:p>
          <a:p>
            <a:pPr lvl="0">
              <a:lnSpc>
                <a:spcPct val="110000"/>
              </a:lnSpc>
            </a:pPr>
            <a:endParaRPr lang="en-US" altLang="zh-CN" i="1"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en-US" altLang="zh-CN" b="1" i="1" dirty="0" err="1">
                <a:solidFill>
                  <a:sysClr val="windowText" lastClr="000000"/>
                </a:solidFill>
                <a:latin typeface="Times New Roman" panose="02020603050405020304" pitchFamily="18" charset="0"/>
                <a:cs typeface="Times New Roman" panose="02020603050405020304" pitchFamily="18" charset="0"/>
              </a:rPr>
              <a:t>W</a:t>
            </a:r>
            <a:r>
              <a:rPr lang="en-US" altLang="zh-CN" i="1" baseline="-25000" dirty="0" err="1">
                <a:solidFill>
                  <a:sysClr val="windowText" lastClr="000000"/>
                </a:solidFill>
                <a:latin typeface="Times New Roman" panose="02020603050405020304" pitchFamily="18" charset="0"/>
                <a:cs typeface="Times New Roman" panose="02020603050405020304" pitchFamily="18" charset="0"/>
              </a:rPr>
              <a:t>k</a:t>
            </a:r>
            <a:r>
              <a:rPr lang="zh-CN" altLang="en-US" dirty="0">
                <a:solidFill>
                  <a:sysClr val="windowText" lastClr="000000"/>
                </a:solidFill>
                <a:latin typeface="宋体" panose="02010600030101010101" pitchFamily="2" charset="-122"/>
              </a:rPr>
              <a:t>与</a:t>
            </a:r>
            <a:r>
              <a:rPr lang="en-US" altLang="zh-CN" b="1" i="1" dirty="0" err="1">
                <a:solidFill>
                  <a:sysClr val="windowText" lastClr="000000"/>
                </a:solidFill>
                <a:latin typeface="Times New Roman" panose="02020603050405020304" pitchFamily="18" charset="0"/>
                <a:cs typeface="Times New Roman" panose="02020603050405020304" pitchFamily="18" charset="0"/>
              </a:rPr>
              <a:t>V</a:t>
            </a:r>
            <a:r>
              <a:rPr lang="en-US" altLang="zh-CN" i="1" baseline="-25000" dirty="0" err="1">
                <a:solidFill>
                  <a:sysClr val="windowText" lastClr="000000"/>
                </a:solidFill>
                <a:latin typeface="Times New Roman" panose="02020603050405020304" pitchFamily="18" charset="0"/>
                <a:cs typeface="Times New Roman" panose="02020603050405020304" pitchFamily="18" charset="0"/>
              </a:rPr>
              <a:t>k</a:t>
            </a:r>
            <a:r>
              <a:rPr lang="en-US" altLang="zh-CN" i="1" baseline="-25000"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宋体" panose="02010600030101010101" pitchFamily="2" charset="-122"/>
              </a:rPr>
              <a:t>，相关，即</a:t>
            </a:r>
          </a:p>
          <a:p>
            <a:pPr lvl="0">
              <a:lnSpc>
                <a:spcPct val="110000"/>
              </a:lnSpc>
            </a:pPr>
            <a:endParaRPr lang="en-US" altLang="zh-CN" dirty="0">
              <a:solidFill>
                <a:sysClr val="windowText" lastClr="000000"/>
              </a:solidFill>
              <a:latin typeface="宋体" panose="02010600030101010101" pitchFamily="2" charset="-122"/>
            </a:endParaRPr>
          </a:p>
          <a:p>
            <a:pPr lvl="0">
              <a:lnSpc>
                <a:spcPct val="110000"/>
              </a:lnSpc>
            </a:pPr>
            <a:r>
              <a:rPr lang="zh-CN" altLang="en-US" dirty="0">
                <a:solidFill>
                  <a:sysClr val="windowText" lastClr="000000"/>
                </a:solidFill>
                <a:latin typeface="宋体" panose="02010600030101010101" pitchFamily="2" charset="-122"/>
              </a:rPr>
              <a:t>    </a:t>
            </a:r>
            <a:r>
              <a:rPr lang="zh-CN" altLang="en-US" dirty="0">
                <a:solidFill>
                  <a:sysClr val="windowText" lastClr="000000"/>
                </a:solidFill>
                <a:latin typeface="Times New Roman" panose="02020603050405020304" pitchFamily="18" charset="0"/>
                <a:cs typeface="Times New Roman" panose="02020603050405020304" pitchFamily="18" charset="0"/>
              </a:rPr>
              <a:t>仿照上面的方法推导连续线性系统的卡尔曼滤波公式。</a:t>
            </a:r>
          </a:p>
          <a:p>
            <a:pPr lvl="0">
              <a:lnSpc>
                <a:spcPct val="110000"/>
              </a:lnSpc>
            </a:pPr>
            <a:r>
              <a:rPr lang="en-US" altLang="zh-CN" dirty="0">
                <a:solidFill>
                  <a:sysClr val="windowText" lastClr="000000"/>
                </a:solidFill>
                <a:latin typeface="Times New Roman" panose="02020603050405020304" pitchFamily="18" charset="0"/>
                <a:cs typeface="Times New Roman" panose="02020603050405020304" pitchFamily="18" charset="0"/>
              </a:rPr>
              <a:t>    1.</a:t>
            </a:r>
            <a:r>
              <a:rPr lang="zh-CN" altLang="en-US" dirty="0">
                <a:solidFill>
                  <a:sysClr val="windowText" lastClr="000000"/>
                </a:solidFill>
                <a:latin typeface="Times New Roman" panose="02020603050405020304" pitchFamily="18" charset="0"/>
                <a:cs typeface="Times New Roman" panose="02020603050405020304" pitchFamily="18" charset="0"/>
              </a:rPr>
              <a:t>等效离散线性系统的数学模型</a:t>
            </a:r>
          </a:p>
        </p:txBody>
      </p:sp>
      <p:graphicFrame>
        <p:nvGraphicFramePr>
          <p:cNvPr id="3" name="对象 2"/>
          <p:cNvGraphicFramePr>
            <a:graphicFrameLocks noChangeAspect="1"/>
          </p:cNvGraphicFramePr>
          <p:nvPr>
            <p:extLst>
              <p:ext uri="{D42A27DB-BD31-4B8C-83A1-F6EECF244321}">
                <p14:modId xmlns:p14="http://schemas.microsoft.com/office/powerpoint/2010/main" val="2928695539"/>
              </p:ext>
            </p:extLst>
          </p:nvPr>
        </p:nvGraphicFramePr>
        <p:xfrm>
          <a:off x="2843808" y="1569088"/>
          <a:ext cx="4416425" cy="715962"/>
        </p:xfrm>
        <a:graphic>
          <a:graphicData uri="http://schemas.openxmlformats.org/presentationml/2006/ole">
            <mc:AlternateContent xmlns:mc="http://schemas.openxmlformats.org/markup-compatibility/2006">
              <mc:Choice xmlns:v="urn:schemas-microsoft-com:vml" Requires="v">
                <p:oleObj name="Equation" r:id="rId4" imgW="2819160" imgH="457200" progId="Equation.DSMT4">
                  <p:embed/>
                </p:oleObj>
              </mc:Choice>
              <mc:Fallback>
                <p:oleObj name="Equation" r:id="rId4" imgW="2819160" imgH="457200" progId="Equation.DSMT4">
                  <p:embed/>
                  <p:pic>
                    <p:nvPicPr>
                      <p:cNvPr id="0" name=""/>
                      <p:cNvPicPr/>
                      <p:nvPr/>
                    </p:nvPicPr>
                    <p:blipFill>
                      <a:blip r:embed="rId5"/>
                      <a:stretch>
                        <a:fillRect/>
                      </a:stretch>
                    </p:blipFill>
                    <p:spPr>
                      <a:xfrm>
                        <a:off x="2843808" y="1569088"/>
                        <a:ext cx="4416425" cy="715962"/>
                      </a:xfrm>
                      <a:prstGeom prst="rect">
                        <a:avLst/>
                      </a:prstGeom>
                    </p:spPr>
                  </p:pic>
                </p:oleObj>
              </mc:Fallback>
            </mc:AlternateContent>
          </a:graphicData>
        </a:graphic>
      </p:graphicFrame>
      <p:sp>
        <p:nvSpPr>
          <p:cNvPr id="12" name="文本框 11"/>
          <p:cNvSpPr txBox="1"/>
          <p:nvPr/>
        </p:nvSpPr>
        <p:spPr>
          <a:xfrm>
            <a:off x="7701581" y="1742403"/>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6.53</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graphicFrame>
        <p:nvGraphicFramePr>
          <p:cNvPr id="4" name="对象 3"/>
          <p:cNvGraphicFramePr>
            <a:graphicFrameLocks noChangeAspect="1"/>
          </p:cNvGraphicFramePr>
          <p:nvPr>
            <p:extLst>
              <p:ext uri="{D42A27DB-BD31-4B8C-83A1-F6EECF244321}">
                <p14:modId xmlns:p14="http://schemas.microsoft.com/office/powerpoint/2010/main" val="497486482"/>
              </p:ext>
            </p:extLst>
          </p:nvPr>
        </p:nvGraphicFramePr>
        <p:xfrm>
          <a:off x="2598738" y="2473325"/>
          <a:ext cx="2816225" cy="423863"/>
        </p:xfrm>
        <a:graphic>
          <a:graphicData uri="http://schemas.openxmlformats.org/presentationml/2006/ole">
            <mc:AlternateContent xmlns:mc="http://schemas.openxmlformats.org/markup-compatibility/2006">
              <mc:Choice xmlns:v="urn:schemas-microsoft-com:vml" Requires="v">
                <p:oleObj name="Equation" r:id="rId6" imgW="1854000" imgH="279360" progId="Equation.DSMT4">
                  <p:embed/>
                </p:oleObj>
              </mc:Choice>
              <mc:Fallback>
                <p:oleObj name="Equation" r:id="rId6" imgW="1854000" imgH="279360" progId="Equation.DSMT4">
                  <p:embed/>
                  <p:pic>
                    <p:nvPicPr>
                      <p:cNvPr id="0" name=""/>
                      <p:cNvPicPr/>
                      <p:nvPr/>
                    </p:nvPicPr>
                    <p:blipFill>
                      <a:blip r:embed="rId7"/>
                      <a:stretch>
                        <a:fillRect/>
                      </a:stretch>
                    </p:blipFill>
                    <p:spPr>
                      <a:xfrm>
                        <a:off x="2598738" y="2473325"/>
                        <a:ext cx="2816225" cy="423863"/>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815726479"/>
              </p:ext>
            </p:extLst>
          </p:nvPr>
        </p:nvGraphicFramePr>
        <p:xfrm>
          <a:off x="1973263" y="3857625"/>
          <a:ext cx="5949950" cy="739775"/>
        </p:xfrm>
        <a:graphic>
          <a:graphicData uri="http://schemas.openxmlformats.org/presentationml/2006/ole">
            <mc:AlternateContent xmlns:mc="http://schemas.openxmlformats.org/markup-compatibility/2006">
              <mc:Choice xmlns:v="urn:schemas-microsoft-com:vml" Requires="v">
                <p:oleObj name="Equation" r:id="rId8" imgW="3886200" imgH="482400" progId="Equation.DSMT4">
                  <p:embed/>
                </p:oleObj>
              </mc:Choice>
              <mc:Fallback>
                <p:oleObj name="Equation" r:id="rId8" imgW="3886200" imgH="482400" progId="Equation.DSMT4">
                  <p:embed/>
                  <p:pic>
                    <p:nvPicPr>
                      <p:cNvPr id="0" name=""/>
                      <p:cNvPicPr/>
                      <p:nvPr/>
                    </p:nvPicPr>
                    <p:blipFill>
                      <a:blip r:embed="rId9"/>
                      <a:stretch>
                        <a:fillRect/>
                      </a:stretch>
                    </p:blipFill>
                    <p:spPr>
                      <a:xfrm>
                        <a:off x="1973263" y="3857625"/>
                        <a:ext cx="5949950" cy="739775"/>
                      </a:xfrm>
                      <a:prstGeom prst="rect">
                        <a:avLst/>
                      </a:prstGeom>
                    </p:spPr>
                  </p:pic>
                </p:oleObj>
              </mc:Fallback>
            </mc:AlternateContent>
          </a:graphicData>
        </a:graphic>
      </p:graphicFrame>
    </p:spTree>
    <p:extLst>
      <p:ext uri="{BB962C8B-B14F-4D97-AF65-F5344CB8AC3E}">
        <p14:creationId xmlns:p14="http://schemas.microsoft.com/office/powerpoint/2010/main" val="2361085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1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5" name="矩形 14"/>
          <p:cNvSpPr/>
          <p:nvPr/>
        </p:nvSpPr>
        <p:spPr>
          <a:xfrm>
            <a:off x="115657" y="565928"/>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式中</a:t>
            </a:r>
            <a:r>
              <a:rPr lang="en-US" altLang="zh-CN" dirty="0">
                <a:solidFill>
                  <a:sysClr val="windowText" lastClr="000000"/>
                </a:solidFill>
                <a:latin typeface="宋体" panose="02010600030101010101" pitchFamily="2" charset="-122"/>
              </a:rPr>
              <a:t>:</a:t>
            </a:r>
            <a:endParaRPr lang="zh-CN" altLang="en-US" dirty="0">
              <a:solidFill>
                <a:sysClr val="windowText" lastClr="000000"/>
              </a:solidFill>
              <a:latin typeface="宋体" panose="0201060003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647071279"/>
              </p:ext>
            </p:extLst>
          </p:nvPr>
        </p:nvGraphicFramePr>
        <p:xfrm>
          <a:off x="3138488" y="893763"/>
          <a:ext cx="2006600" cy="914400"/>
        </p:xfrm>
        <a:graphic>
          <a:graphicData uri="http://schemas.openxmlformats.org/presentationml/2006/ole">
            <mc:AlternateContent xmlns:mc="http://schemas.openxmlformats.org/markup-compatibility/2006">
              <mc:Choice xmlns:v="urn:schemas-microsoft-com:vml" Requires="v">
                <p:oleObj name="Equation" r:id="rId4" imgW="1447560" imgH="660240" progId="Equation.DSMT4">
                  <p:embed/>
                </p:oleObj>
              </mc:Choice>
              <mc:Fallback>
                <p:oleObj name="Equation" r:id="rId4" imgW="1447560" imgH="660240" progId="Equation.DSMT4">
                  <p:embed/>
                  <p:pic>
                    <p:nvPicPr>
                      <p:cNvPr id="0" name=""/>
                      <p:cNvPicPr/>
                      <p:nvPr/>
                    </p:nvPicPr>
                    <p:blipFill>
                      <a:blip r:embed="rId5"/>
                      <a:stretch>
                        <a:fillRect/>
                      </a:stretch>
                    </p:blipFill>
                    <p:spPr>
                      <a:xfrm>
                        <a:off x="3138488" y="893763"/>
                        <a:ext cx="2006600" cy="914400"/>
                      </a:xfrm>
                      <a:prstGeom prst="rect">
                        <a:avLst/>
                      </a:prstGeom>
                    </p:spPr>
                  </p:pic>
                </p:oleObj>
              </mc:Fallback>
            </mc:AlternateContent>
          </a:graphicData>
        </a:graphic>
      </p:graphicFrame>
      <p:sp>
        <p:nvSpPr>
          <p:cNvPr id="13" name="矩形 12"/>
          <p:cNvSpPr/>
          <p:nvPr/>
        </p:nvSpPr>
        <p:spPr>
          <a:xfrm>
            <a:off x="122472" y="1676280"/>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又有</a:t>
            </a:r>
          </a:p>
        </p:txBody>
      </p:sp>
      <p:graphicFrame>
        <p:nvGraphicFramePr>
          <p:cNvPr id="6" name="对象 5"/>
          <p:cNvGraphicFramePr>
            <a:graphicFrameLocks noChangeAspect="1"/>
          </p:cNvGraphicFramePr>
          <p:nvPr>
            <p:extLst>
              <p:ext uri="{D42A27DB-BD31-4B8C-83A1-F6EECF244321}">
                <p14:modId xmlns:p14="http://schemas.microsoft.com/office/powerpoint/2010/main" val="4067926673"/>
              </p:ext>
            </p:extLst>
          </p:nvPr>
        </p:nvGraphicFramePr>
        <p:xfrm>
          <a:off x="2827338" y="1949450"/>
          <a:ext cx="2489200" cy="1638300"/>
        </p:xfrm>
        <a:graphic>
          <a:graphicData uri="http://schemas.openxmlformats.org/presentationml/2006/ole">
            <mc:AlternateContent xmlns:mc="http://schemas.openxmlformats.org/markup-compatibility/2006">
              <mc:Choice xmlns:v="urn:schemas-microsoft-com:vml" Requires="v">
                <p:oleObj name="Equation" r:id="rId6" imgW="1854000" imgH="1218960" progId="Equation.DSMT4">
                  <p:embed/>
                </p:oleObj>
              </mc:Choice>
              <mc:Fallback>
                <p:oleObj name="Equation" r:id="rId6" imgW="1854000" imgH="1218960" progId="Equation.DSMT4">
                  <p:embed/>
                  <p:pic>
                    <p:nvPicPr>
                      <p:cNvPr id="0" name=""/>
                      <p:cNvPicPr/>
                      <p:nvPr/>
                    </p:nvPicPr>
                    <p:blipFill>
                      <a:blip r:embed="rId7"/>
                      <a:stretch>
                        <a:fillRect/>
                      </a:stretch>
                    </p:blipFill>
                    <p:spPr>
                      <a:xfrm>
                        <a:off x="2827338" y="1949450"/>
                        <a:ext cx="2489200" cy="1638300"/>
                      </a:xfrm>
                      <a:prstGeom prst="rect">
                        <a:avLst/>
                      </a:prstGeom>
                    </p:spPr>
                  </p:pic>
                </p:oleObj>
              </mc:Fallback>
            </mc:AlternateContent>
          </a:graphicData>
        </a:graphic>
      </p:graphicFrame>
      <p:sp>
        <p:nvSpPr>
          <p:cNvPr id="14" name="矩形 13"/>
          <p:cNvSpPr/>
          <p:nvPr/>
        </p:nvSpPr>
        <p:spPr>
          <a:xfrm>
            <a:off x="115657" y="3507854"/>
            <a:ext cx="8928992" cy="1083117"/>
          </a:xfrm>
          <a:prstGeom prst="rect">
            <a:avLst/>
          </a:prstGeom>
          <a:noFill/>
        </p:spPr>
        <p:txBody>
          <a:bodyPr wrap="square">
            <a:spAutoFit/>
          </a:bodyPr>
          <a:lstStyle/>
          <a:p>
            <a:pPr lvl="0">
              <a:lnSpc>
                <a:spcPct val="110000"/>
              </a:lnSpc>
            </a:pPr>
            <a:r>
              <a:rPr lang="en-US" altLang="zh-CN" sz="2400" dirty="0">
                <a:solidFill>
                  <a:sysClr val="windowText" lastClr="000000"/>
                </a:solidFill>
                <a:latin typeface="宋体" panose="02010600030101010101" pitchFamily="2" charset="-122"/>
              </a:rPr>
              <a:t>    </a:t>
            </a:r>
            <a:r>
              <a:rPr lang="en-US" altLang="zh-CN" dirty="0">
                <a:solidFill>
                  <a:sysClr val="windowText" lastClr="000000"/>
                </a:solidFill>
                <a:latin typeface="Times New Roman" panose="02020603050405020304" pitchFamily="18" charset="0"/>
                <a:cs typeface="Times New Roman" panose="02020603050405020304" pitchFamily="18" charset="0"/>
              </a:rPr>
              <a:t>2.</a:t>
            </a:r>
            <a:r>
              <a:rPr lang="zh-CN" altLang="en-US" dirty="0">
                <a:solidFill>
                  <a:sysClr val="windowText" lastClr="000000"/>
                </a:solidFill>
                <a:latin typeface="Times New Roman" panose="02020603050405020304" pitchFamily="18" charset="0"/>
                <a:cs typeface="Times New Roman" panose="02020603050405020304" pitchFamily="18" charset="0"/>
              </a:rPr>
              <a:t>等效离散线性系统的滤波公式</a:t>
            </a: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    式</a:t>
            </a:r>
            <a:r>
              <a:rPr lang="en-US" altLang="zh-CN" dirty="0">
                <a:solidFill>
                  <a:sysClr val="windowText" lastClr="000000"/>
                </a:solidFill>
                <a:latin typeface="Times New Roman" panose="02020603050405020304" pitchFamily="18" charset="0"/>
                <a:cs typeface="Times New Roman" panose="02020603050405020304" pitchFamily="18" charset="0"/>
              </a:rPr>
              <a:t>(6.28)——</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(6.33)</a:t>
            </a:r>
            <a:r>
              <a:rPr lang="zh-CN" altLang="en-US" dirty="0">
                <a:solidFill>
                  <a:sysClr val="windowText" lastClr="000000"/>
                </a:solidFill>
                <a:latin typeface="Times New Roman" panose="02020603050405020304" pitchFamily="18" charset="0"/>
                <a:cs typeface="Times New Roman" panose="02020603050405020304" pitchFamily="18" charset="0"/>
              </a:rPr>
              <a:t>作相应代换，并去掉量测误差项 </a:t>
            </a:r>
            <a:r>
              <a:rPr lang="en-US" altLang="zh-CN" b="1" i="1" dirty="0">
                <a:solidFill>
                  <a:sysClr val="windowText" lastClr="000000"/>
                </a:solidFill>
                <a:latin typeface="Times New Roman" panose="02020603050405020304" pitchFamily="18" charset="0"/>
                <a:cs typeface="Times New Roman" panose="02020603050405020304" pitchFamily="18" charset="0"/>
              </a:rPr>
              <a:t>Z</a:t>
            </a:r>
            <a:r>
              <a:rPr lang="zh-CN" altLang="en-US" dirty="0">
                <a:solidFill>
                  <a:sysClr val="windowText" lastClr="000000"/>
                </a:solidFill>
                <a:latin typeface="Times New Roman" panose="02020603050405020304" pitchFamily="18" charset="0"/>
                <a:cs typeface="Times New Roman" panose="02020603050405020304" pitchFamily="18" charset="0"/>
              </a:rPr>
              <a:t>（因为原理误差在此未考虑），便可得到等效离散线性系统的滤波公式。</a:t>
            </a:r>
          </a:p>
        </p:txBody>
      </p:sp>
    </p:spTree>
    <p:extLst>
      <p:ext uri="{BB962C8B-B14F-4D97-AF65-F5344CB8AC3E}">
        <p14:creationId xmlns:p14="http://schemas.microsoft.com/office/powerpoint/2010/main" val="4117765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3131840" y="411510"/>
                <a:ext cx="2773708" cy="6407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a:latin typeface="Cambria Math" panose="02040503050406030204" pitchFamily="18" charset="0"/>
                            </a:rPr>
                          </m:ctrlPr>
                        </m:mPr>
                        <m:mr>
                          <m:e>
                            <m:r>
                              <a:rPr lang="zh-CN" altLang="en-US" i="1">
                                <a:latin typeface="Cambria Math" panose="02040503050406030204" pitchFamily="18" charset="0"/>
                              </a:rPr>
                              <m:t>𝐹</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e>
                            </m:d>
                            <m:r>
                              <a:rPr lang="zh-CN" altLang="en-US" i="0">
                                <a:latin typeface="Cambria Math" panose="02040503050406030204" pitchFamily="18" charset="0"/>
                              </a:rPr>
                              <m:t>=</m:t>
                            </m:r>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−∞&lt;</m:t>
                                </m:r>
                                <m:r>
                                  <a:rPr lang="zh-CN" altLang="en-US" i="1">
                                    <a:latin typeface="Cambria Math" panose="02040503050406030204" pitchFamily="18" charset="0"/>
                                  </a:rPr>
                                  <m:t>𝑋</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e>
                            </m:d>
                          </m:e>
                        </m:mr>
                        <m:mr>
                          <m:e>
                            <m:r>
                              <a:rPr lang="zh-CN" altLang="en-US" i="1">
                                <a:latin typeface="Cambria Math" panose="02040503050406030204" pitchFamily="18" charset="0"/>
                              </a:rPr>
                              <m:t>𝐹</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−∞&lt;</m:t>
                                </m:r>
                                <m:r>
                                  <a:rPr lang="zh-CN" altLang="en-US" i="1">
                                    <a:latin typeface="Cambria Math" panose="02040503050406030204" pitchFamily="18" charset="0"/>
                                  </a:rPr>
                                  <m:t>𝑋</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e>
                        </m:mr>
                      </m:m>
                    </m:oMath>
                  </m:oMathPara>
                </a14:m>
                <a:endParaRPr lang="zh-CN" altLang="en-US" dirty="0"/>
              </a:p>
            </p:txBody>
          </p:sp>
        </mc:Choice>
        <mc:Fallback xmlns="">
          <p:sp>
            <p:nvSpPr>
              <p:cNvPr id="2" name="矩形 1"/>
              <p:cNvSpPr>
                <a:spLocks noRot="1" noChangeAspect="1" noMove="1" noResize="1" noEditPoints="1" noAdjustHandles="1" noChangeArrowheads="1" noChangeShapeType="1" noTextEdit="1"/>
              </p:cNvSpPr>
              <p:nvPr/>
            </p:nvSpPr>
            <p:spPr>
              <a:xfrm>
                <a:off x="3131840" y="411510"/>
                <a:ext cx="2773708" cy="640753"/>
              </a:xfrm>
              <a:prstGeom prst="rect">
                <a:avLst/>
              </a:prstGeom>
              <a:blipFill rotWithShape="0">
                <a:blip r:embed="rId3"/>
                <a:stretch>
                  <a:fillRect/>
                </a:stretch>
              </a:blipFill>
            </p:spPr>
            <p:txBody>
              <a:bodyPr/>
              <a:lstStyle/>
              <a:p>
                <a:r>
                  <a:rPr lang="zh-CN" altLang="en-US">
                    <a:noFill/>
                  </a:rPr>
                  <a:t> </a:t>
                </a:r>
              </a:p>
            </p:txBody>
          </p:sp>
        </mc:Fallback>
      </mc:AlternateContent>
      <p:sp>
        <p:nvSpPr>
          <p:cNvPr id="3" name="矩形 2"/>
          <p:cNvSpPr/>
          <p:nvPr/>
        </p:nvSpPr>
        <p:spPr>
          <a:xfrm>
            <a:off x="467544" y="1203598"/>
            <a:ext cx="4108817" cy="369332"/>
          </a:xfrm>
          <a:prstGeom prst="rect">
            <a:avLst/>
          </a:prstGeom>
        </p:spPr>
        <p:txBody>
          <a:bodyPr wrap="none">
            <a:spAutoFit/>
          </a:bodyPr>
          <a:lstStyle/>
          <a:p>
            <a:r>
              <a:rPr lang="zh-CN" altLang="en-US" dirty="0"/>
              <a:t>根据互不相容事件的概率加法定理可得</a:t>
            </a:r>
          </a:p>
        </p:txBody>
      </p:sp>
      <mc:AlternateContent xmlns:mc="http://schemas.openxmlformats.org/markup-compatibility/2006" xmlns:a14="http://schemas.microsoft.com/office/drawing/2010/main">
        <mc:Choice Requires="a14">
          <p:sp>
            <p:nvSpPr>
              <p:cNvPr id="4" name="矩形 3"/>
              <p:cNvSpPr/>
              <p:nvPr/>
            </p:nvSpPr>
            <p:spPr>
              <a:xfrm>
                <a:off x="999430" y="1724265"/>
                <a:ext cx="703852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−∞&lt;</m:t>
                          </m:r>
                          <m:r>
                            <a:rPr lang="zh-CN" altLang="en-US" i="1">
                              <a:latin typeface="Cambria Math" panose="02040503050406030204" pitchFamily="18" charset="0"/>
                            </a:rPr>
                            <m:t>𝑋</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−∞&lt;</m:t>
                          </m:r>
                          <m:r>
                            <a:rPr lang="zh-CN" altLang="en-US" i="1">
                              <a:latin typeface="Cambria Math" panose="02040503050406030204" pitchFamily="18" charset="0"/>
                            </a:rPr>
                            <m:t>𝑋</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e>
                      </m:d>
                      <m:r>
                        <a:rPr lang="zh-CN" altLang="en-US" i="0">
                          <a:latin typeface="Cambria Math" panose="02040503050406030204" pitchFamily="18" charset="0"/>
                        </a:rPr>
                        <m:t>+</m:t>
                      </m:r>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&lt;</m:t>
                          </m:r>
                          <m:r>
                            <a:rPr lang="zh-CN" altLang="en-US" i="1">
                              <a:latin typeface="Cambria Math" panose="02040503050406030204" pitchFamily="18" charset="0"/>
                            </a:rPr>
                            <m:t>𝑋</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999430" y="1724265"/>
                <a:ext cx="7038528" cy="369332"/>
              </a:xfrm>
              <a:prstGeom prst="rect">
                <a:avLst/>
              </a:prstGeom>
              <a:blipFill rotWithShape="0">
                <a:blip r:embed="rId4"/>
                <a:stretch>
                  <a:fillRect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503486" y="2427734"/>
                <a:ext cx="603041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&lt;</m:t>
                          </m:r>
                          <m:r>
                            <a:rPr lang="zh-CN" altLang="en-US" i="1">
                              <a:latin typeface="Cambria Math" panose="02040503050406030204" pitchFamily="18" charset="0"/>
                            </a:rPr>
                            <m:t>𝑋</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−∞&lt;</m:t>
                          </m:r>
                          <m:r>
                            <a:rPr lang="zh-CN" altLang="en-US" i="1">
                              <a:latin typeface="Cambria Math" panose="02040503050406030204" pitchFamily="18" charset="0"/>
                            </a:rPr>
                            <m:t>𝑋</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−∞&lt;</m:t>
                          </m:r>
                          <m:r>
                            <a:rPr lang="zh-CN" altLang="en-US" i="1">
                              <a:latin typeface="Cambria Math" panose="02040503050406030204" pitchFamily="18" charset="0"/>
                            </a:rPr>
                            <m:t>𝑋</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e>
                      </m:d>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503486" y="2427734"/>
                <a:ext cx="6030416" cy="369332"/>
              </a:xfrm>
              <a:prstGeom prst="rect">
                <a:avLst/>
              </a:prstGeom>
              <a:blipFill rotWithShape="0">
                <a:blip r:embed="rId5"/>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3275856" y="2915070"/>
                <a:ext cx="18856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r>
                        <a:rPr lang="zh-CN" altLang="en-US" i="1">
                          <a:latin typeface="Cambria Math" panose="02040503050406030204" pitchFamily="18" charset="0"/>
                        </a:rPr>
                        <m:t>𝐹</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r>
                        <a:rPr lang="zh-CN" altLang="en-US" i="1">
                          <a:latin typeface="Cambria Math" panose="02040503050406030204" pitchFamily="18" charset="0"/>
                        </a:rPr>
                        <m:t>𝐹</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e>
                      </m:d>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3275856" y="2915070"/>
                <a:ext cx="1885644" cy="369332"/>
              </a:xfrm>
              <a:prstGeom prst="rect">
                <a:avLst/>
              </a:prstGeom>
              <a:blipFill rotWithShape="0">
                <a:blip r:embed="rId6"/>
                <a:stretch>
                  <a:fillRect/>
                </a:stretch>
              </a:blipFill>
            </p:spPr>
            <p:txBody>
              <a:bodyPr/>
              <a:lstStyle/>
              <a:p>
                <a:r>
                  <a:rPr lang="zh-CN" altLang="en-US">
                    <a:noFill/>
                  </a:rPr>
                  <a:t> </a:t>
                </a:r>
              </a:p>
            </p:txBody>
          </p:sp>
        </mc:Fallback>
      </mc:AlternateContent>
      <p:sp>
        <p:nvSpPr>
          <p:cNvPr id="7" name="矩形 6"/>
          <p:cNvSpPr/>
          <p:nvPr/>
        </p:nvSpPr>
        <p:spPr>
          <a:xfrm>
            <a:off x="442280" y="2152599"/>
            <a:ext cx="646331" cy="369332"/>
          </a:xfrm>
          <a:prstGeom prst="rect">
            <a:avLst/>
          </a:prstGeom>
        </p:spPr>
        <p:txBody>
          <a:bodyPr wrap="none">
            <a:spAutoFit/>
          </a:bodyPr>
          <a:lstStyle/>
          <a:p>
            <a:r>
              <a:rPr lang="zh-CN" altLang="en-US" dirty="0"/>
              <a:t>于是</a:t>
            </a:r>
          </a:p>
        </p:txBody>
      </p:sp>
      <mc:AlternateContent xmlns:mc="http://schemas.openxmlformats.org/markup-compatibility/2006" xmlns:a14="http://schemas.microsoft.com/office/drawing/2010/main">
        <mc:Choice Requires="a14">
          <p:sp>
            <p:nvSpPr>
              <p:cNvPr id="8" name="矩形 7"/>
              <p:cNvSpPr/>
              <p:nvPr/>
            </p:nvSpPr>
            <p:spPr>
              <a:xfrm>
                <a:off x="451144" y="3250024"/>
                <a:ext cx="8225311" cy="1754326"/>
              </a:xfrm>
              <a:prstGeom prst="rect">
                <a:avLst/>
              </a:prstGeom>
            </p:spPr>
            <p:txBody>
              <a:bodyPr wrap="square">
                <a:spAutoFit/>
              </a:bodyPr>
              <a:lstStyle/>
              <a:p>
                <a:pPr>
                  <a:lnSpc>
                    <a:spcPct val="150000"/>
                  </a:lnSpc>
                </a:pPr>
                <a:r>
                  <a:rPr lang="zh-CN" altLang="en-US" dirty="0"/>
                  <a:t>它表明在区间</a:t>
                </a:r>
                <a14:m>
                  <m:oMath xmlns:m="http://schemas.openxmlformats.org/officeDocument/2006/math">
                    <m:d>
                      <m:dPr>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e>
                    </m:d>
                  </m:oMath>
                </a14:m>
                <a:r>
                  <a:rPr lang="zh-CN" altLang="en-US" dirty="0"/>
                  <a:t>内，随机变量</a:t>
                </a:r>
                <a14:m>
                  <m:oMath xmlns:m="http://schemas.openxmlformats.org/officeDocument/2006/math">
                    <m:r>
                      <a:rPr lang="zh-CN" altLang="en-US" i="1">
                        <a:latin typeface="Cambria Math" panose="02040503050406030204" pitchFamily="18" charset="0"/>
                      </a:rPr>
                      <m:t>𝑋</m:t>
                    </m:r>
                  </m:oMath>
                </a14:m>
                <a:r>
                  <a:rPr lang="zh-CN" altLang="en-US" dirty="0"/>
                  <a:t>的概率是概率分布函数</a:t>
                </a:r>
                <a14:m>
                  <m:oMath xmlns:m="http://schemas.openxmlformats.org/officeDocument/2006/math">
                    <m:r>
                      <a:rPr lang="zh-CN" altLang="en-US" i="1">
                        <a:latin typeface="Cambria Math" panose="02040503050406030204" pitchFamily="18" charset="0"/>
                      </a:rPr>
                      <m:t>𝐹</m:t>
                    </m:r>
                    <m:r>
                      <a:rPr lang="zh-CN" altLang="en-US">
                        <a:latin typeface="Cambria Math" panose="02040503050406030204" pitchFamily="18" charset="0"/>
                      </a:rPr>
                      <m:t>(</m:t>
                    </m:r>
                    <m:r>
                      <a:rPr lang="zh-CN" altLang="en-US" i="1">
                        <a:latin typeface="Cambria Math" panose="02040503050406030204" pitchFamily="18" charset="0"/>
                      </a:rPr>
                      <m:t>𝑥</m:t>
                    </m:r>
                    <m:r>
                      <a:rPr lang="zh-CN" altLang="en-US">
                        <a:latin typeface="Cambria Math" panose="02040503050406030204" pitchFamily="18" charset="0"/>
                      </a:rPr>
                      <m:t>)</m:t>
                    </m:r>
                  </m:oMath>
                </a14:m>
                <a:r>
                  <a:rPr lang="zh-CN" altLang="en-US" dirty="0"/>
                  <a:t>在该区间内的增量。由于概率不能为负，且</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oMath>
                </a14:m>
                <a:r>
                  <a:rPr lang="zh-CN" altLang="en-US" dirty="0"/>
                  <a:t>&gt;</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oMath>
                </a14:m>
                <a:r>
                  <a:rPr lang="zh-CN" altLang="en-US" dirty="0"/>
                  <a:t>,所以概率分布函数</a:t>
                </a:r>
                <a14:m>
                  <m:oMath xmlns:m="http://schemas.openxmlformats.org/officeDocument/2006/math">
                    <m:r>
                      <a:rPr lang="zh-CN" altLang="en-US" i="1">
                        <a:latin typeface="Cambria Math" panose="02040503050406030204" pitchFamily="18" charset="0"/>
                      </a:rPr>
                      <m:t>𝐹</m:t>
                    </m:r>
                    <m:r>
                      <a:rPr lang="zh-CN" altLang="en-US">
                        <a:latin typeface="Cambria Math" panose="02040503050406030204" pitchFamily="18" charset="0"/>
                      </a:rPr>
                      <m:t>(</m:t>
                    </m:r>
                    <m:r>
                      <a:rPr lang="zh-CN" altLang="en-US" i="1">
                        <a:latin typeface="Cambria Math" panose="02040503050406030204" pitchFamily="18" charset="0"/>
                      </a:rPr>
                      <m:t>𝑥</m:t>
                    </m:r>
                    <m:r>
                      <a:rPr lang="zh-CN" altLang="en-US">
                        <a:latin typeface="Cambria Math" panose="02040503050406030204" pitchFamily="18" charset="0"/>
                      </a:rPr>
                      <m:t>)</m:t>
                    </m:r>
                  </m:oMath>
                </a14:m>
                <a:r>
                  <a:rPr lang="zh-CN" altLang="en-US" dirty="0"/>
                  <a:t>是个非减函数，其值在0与1之间，是一条单调上升曲线。对应任意点</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oMath>
                </a14:m>
                <a:r>
                  <a:rPr lang="zh-CN" altLang="en-US" dirty="0"/>
                  <a:t>的</a:t>
                </a:r>
                <a14:m>
                  <m:oMath xmlns:m="http://schemas.openxmlformats.org/officeDocument/2006/math">
                    <m:r>
                      <a:rPr lang="zh-CN" altLang="en-US" i="1">
                        <a:latin typeface="Cambria Math" panose="02040503050406030204" pitchFamily="18" charset="0"/>
                      </a:rPr>
                      <m:t>𝐹</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en-US" altLang="zh-CN" b="0" i="1" smtClean="0">
                                <a:latin typeface="Cambria Math" panose="02040503050406030204" pitchFamily="18" charset="0"/>
                              </a:rPr>
                              <m:t>𝑖</m:t>
                            </m:r>
                          </m:sub>
                        </m:sSub>
                      </m:e>
                    </m:d>
                  </m:oMath>
                </a14:m>
                <a:r>
                  <a:rPr lang="zh-CN" altLang="en-US" dirty="0"/>
                  <a:t>值代表的就是事件发生在</a:t>
                </a:r>
                <a14:m>
                  <m:oMath xmlns:m="http://schemas.openxmlformats.org/officeDocument/2006/math">
                    <m:r>
                      <a:rPr lang="zh-CN" altLang="en-US">
                        <a:latin typeface="Cambria Math" panose="02040503050406030204" pitchFamily="18" charset="0"/>
                      </a:rPr>
                      <m:t>−∞⩽</m:t>
                    </m:r>
                    <m:r>
                      <a:rPr lang="zh-CN" altLang="en-US" i="1">
                        <a:latin typeface="Cambria Math" panose="02040503050406030204" pitchFamily="18" charset="0"/>
                      </a:rPr>
                      <m:t>𝑋</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oMath>
                </a14:m>
                <a:r>
                  <a:rPr lang="zh-CN" altLang="en-US" dirty="0"/>
                  <a:t>区间的概率。</a:t>
                </a:r>
              </a:p>
            </p:txBody>
          </p:sp>
        </mc:Choice>
        <mc:Fallback xmlns="">
          <p:sp>
            <p:nvSpPr>
              <p:cNvPr id="8" name="矩形 7"/>
              <p:cNvSpPr>
                <a:spLocks noRot="1" noChangeAspect="1" noMove="1" noResize="1" noEditPoints="1" noAdjustHandles="1" noChangeArrowheads="1" noChangeShapeType="1" noTextEdit="1"/>
              </p:cNvSpPr>
              <p:nvPr/>
            </p:nvSpPr>
            <p:spPr>
              <a:xfrm>
                <a:off x="451144" y="3250024"/>
                <a:ext cx="8225311" cy="1754326"/>
              </a:xfrm>
              <a:prstGeom prst="rect">
                <a:avLst/>
              </a:prstGeom>
              <a:blipFill rotWithShape="0">
                <a:blip r:embed="rId7"/>
                <a:stretch>
                  <a:fillRect l="-593" b="-694"/>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52ED9465-E2AD-8499-2C9A-078A7A4E6E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40969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5" name="矩形 14"/>
          <p:cNvSpPr/>
          <p:nvPr/>
        </p:nvSpPr>
        <p:spPr>
          <a:xfrm>
            <a:off x="106814" y="504129"/>
            <a:ext cx="8928992" cy="448969"/>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Times New Roman" panose="02020603050405020304" pitchFamily="18" charset="0"/>
                <a:cs typeface="Times New Roman" panose="02020603050405020304" pitchFamily="18" charset="0"/>
              </a:rPr>
              <a:t>由式</a:t>
            </a:r>
            <a:r>
              <a:rPr lang="en-US" altLang="zh-CN" dirty="0">
                <a:solidFill>
                  <a:sysClr val="windowText" lastClr="000000"/>
                </a:solidFill>
                <a:latin typeface="Times New Roman" panose="02020603050405020304" pitchFamily="18" charset="0"/>
                <a:cs typeface="Times New Roman" panose="02020603050405020304" pitchFamily="18" charset="0"/>
              </a:rPr>
              <a:t>(6.28)</a:t>
            </a:r>
            <a:endParaRPr lang="zh-CN" altLang="en-US" dirty="0">
              <a:solidFill>
                <a:sysClr val="windowText" lastClr="00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89572" y="1283246"/>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得</a:t>
            </a:r>
          </a:p>
        </p:txBody>
      </p:sp>
      <p:graphicFrame>
        <p:nvGraphicFramePr>
          <p:cNvPr id="3" name="对象 2"/>
          <p:cNvGraphicFramePr>
            <a:graphicFrameLocks noChangeAspect="1"/>
          </p:cNvGraphicFramePr>
          <p:nvPr>
            <p:extLst>
              <p:ext uri="{D42A27DB-BD31-4B8C-83A1-F6EECF244321}">
                <p14:modId xmlns:p14="http://schemas.microsoft.com/office/powerpoint/2010/main" val="1161703275"/>
              </p:ext>
            </p:extLst>
          </p:nvPr>
        </p:nvGraphicFramePr>
        <p:xfrm>
          <a:off x="2647950" y="857250"/>
          <a:ext cx="3646488" cy="611188"/>
        </p:xfrm>
        <a:graphic>
          <a:graphicData uri="http://schemas.openxmlformats.org/presentationml/2006/ole">
            <mc:AlternateContent xmlns:mc="http://schemas.openxmlformats.org/markup-compatibility/2006">
              <mc:Choice xmlns:v="urn:schemas-microsoft-com:vml" Requires="v">
                <p:oleObj name="Equation" r:id="rId4" imgW="1968480" imgH="330120" progId="Equation.DSMT4">
                  <p:embed/>
                </p:oleObj>
              </mc:Choice>
              <mc:Fallback>
                <p:oleObj name="Equation" r:id="rId4" imgW="1968480" imgH="330120" progId="Equation.DSMT4">
                  <p:embed/>
                  <p:pic>
                    <p:nvPicPr>
                      <p:cNvPr id="0" name=""/>
                      <p:cNvPicPr/>
                      <p:nvPr/>
                    </p:nvPicPr>
                    <p:blipFill>
                      <a:blip r:embed="rId5"/>
                      <a:stretch>
                        <a:fillRect/>
                      </a:stretch>
                    </p:blipFill>
                    <p:spPr>
                      <a:xfrm>
                        <a:off x="2647950" y="857250"/>
                        <a:ext cx="3646488" cy="61118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654596319"/>
              </p:ext>
            </p:extLst>
          </p:nvPr>
        </p:nvGraphicFramePr>
        <p:xfrm>
          <a:off x="1381125" y="1679575"/>
          <a:ext cx="6513513" cy="412750"/>
        </p:xfrm>
        <a:graphic>
          <a:graphicData uri="http://schemas.openxmlformats.org/presentationml/2006/ole">
            <mc:AlternateContent xmlns:mc="http://schemas.openxmlformats.org/markup-compatibility/2006">
              <mc:Choice xmlns:v="urn:schemas-microsoft-com:vml" Requires="v">
                <p:oleObj name="Equation" r:id="rId6" imgW="4000320" imgH="253800" progId="Equation.DSMT4">
                  <p:embed/>
                </p:oleObj>
              </mc:Choice>
              <mc:Fallback>
                <p:oleObj name="Equation" r:id="rId6" imgW="4000320" imgH="253800" progId="Equation.DSMT4">
                  <p:embed/>
                  <p:pic>
                    <p:nvPicPr>
                      <p:cNvPr id="0" name=""/>
                      <p:cNvPicPr/>
                      <p:nvPr/>
                    </p:nvPicPr>
                    <p:blipFill>
                      <a:blip r:embed="rId7"/>
                      <a:stretch>
                        <a:fillRect/>
                      </a:stretch>
                    </p:blipFill>
                    <p:spPr>
                      <a:xfrm>
                        <a:off x="1381125" y="1679575"/>
                        <a:ext cx="6513513" cy="412750"/>
                      </a:xfrm>
                      <a:prstGeom prst="rect">
                        <a:avLst/>
                      </a:prstGeom>
                    </p:spPr>
                  </p:pic>
                </p:oleObj>
              </mc:Fallback>
            </mc:AlternateContent>
          </a:graphicData>
        </a:graphic>
      </p:graphicFrame>
      <p:sp>
        <p:nvSpPr>
          <p:cNvPr id="16" name="矩形 15"/>
          <p:cNvSpPr/>
          <p:nvPr/>
        </p:nvSpPr>
        <p:spPr>
          <a:xfrm>
            <a:off x="106814" y="2051430"/>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由式（</a:t>
            </a:r>
            <a:r>
              <a:rPr lang="en-US" altLang="zh-CN" dirty="0">
                <a:solidFill>
                  <a:sysClr val="windowText" lastClr="000000"/>
                </a:solidFill>
                <a:latin typeface="Times New Roman" panose="02020603050405020304" pitchFamily="18" charset="0"/>
                <a:cs typeface="Times New Roman" panose="02020603050405020304" pitchFamily="18" charset="0"/>
              </a:rPr>
              <a:t>6.29</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
        <p:nvSpPr>
          <p:cNvPr id="17" name="矩形 16"/>
          <p:cNvSpPr/>
          <p:nvPr/>
        </p:nvSpPr>
        <p:spPr>
          <a:xfrm>
            <a:off x="106814" y="2857419"/>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得</a:t>
            </a:r>
          </a:p>
        </p:txBody>
      </p:sp>
      <p:graphicFrame>
        <p:nvGraphicFramePr>
          <p:cNvPr id="7" name="对象 6"/>
          <p:cNvGraphicFramePr>
            <a:graphicFrameLocks noChangeAspect="1"/>
          </p:cNvGraphicFramePr>
          <p:nvPr/>
        </p:nvGraphicFramePr>
        <p:xfrm>
          <a:off x="4294188" y="3689350"/>
          <a:ext cx="114300" cy="673100"/>
        </p:xfrm>
        <a:graphic>
          <a:graphicData uri="http://schemas.openxmlformats.org/presentationml/2006/ole">
            <mc:AlternateContent xmlns:mc="http://schemas.openxmlformats.org/markup-compatibility/2006">
              <mc:Choice xmlns:v="urn:schemas-microsoft-com:vml" Requires="v">
                <p:oleObj name="Equation" r:id="rId8" imgW="114120" imgH="672840" progId="Equation.DSMT4">
                  <p:embed/>
                </p:oleObj>
              </mc:Choice>
              <mc:Fallback>
                <p:oleObj name="Equation" r:id="rId8" imgW="114120" imgH="672840" progId="Equation.DSMT4">
                  <p:embed/>
                  <p:pic>
                    <p:nvPicPr>
                      <p:cNvPr id="0" name=""/>
                      <p:cNvPicPr/>
                      <p:nvPr/>
                    </p:nvPicPr>
                    <p:blipFill>
                      <a:blip r:embed="rId9"/>
                      <a:stretch>
                        <a:fillRect/>
                      </a:stretch>
                    </p:blipFill>
                    <p:spPr>
                      <a:xfrm>
                        <a:off x="4294188" y="3689350"/>
                        <a:ext cx="114300" cy="6731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73338811"/>
              </p:ext>
            </p:extLst>
          </p:nvPr>
        </p:nvGraphicFramePr>
        <p:xfrm>
          <a:off x="2155825" y="3343275"/>
          <a:ext cx="4630738" cy="846138"/>
        </p:xfrm>
        <a:graphic>
          <a:graphicData uri="http://schemas.openxmlformats.org/presentationml/2006/ole">
            <mc:AlternateContent xmlns:mc="http://schemas.openxmlformats.org/markup-compatibility/2006">
              <mc:Choice xmlns:v="urn:schemas-microsoft-com:vml" Requires="v">
                <p:oleObj name="Equation" r:id="rId10" imgW="2920680" imgH="533160" progId="Equation.DSMT4">
                  <p:embed/>
                </p:oleObj>
              </mc:Choice>
              <mc:Fallback>
                <p:oleObj name="Equation" r:id="rId10" imgW="2920680" imgH="533160" progId="Equation.DSMT4">
                  <p:embed/>
                  <p:pic>
                    <p:nvPicPr>
                      <p:cNvPr id="0" name=""/>
                      <p:cNvPicPr/>
                      <p:nvPr/>
                    </p:nvPicPr>
                    <p:blipFill>
                      <a:blip r:embed="rId11"/>
                      <a:stretch>
                        <a:fillRect/>
                      </a:stretch>
                    </p:blipFill>
                    <p:spPr>
                      <a:xfrm>
                        <a:off x="2155825" y="3343275"/>
                        <a:ext cx="4630738" cy="846138"/>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088062762"/>
              </p:ext>
            </p:extLst>
          </p:nvPr>
        </p:nvGraphicFramePr>
        <p:xfrm>
          <a:off x="1854200" y="2506663"/>
          <a:ext cx="5567363" cy="571500"/>
        </p:xfrm>
        <a:graphic>
          <a:graphicData uri="http://schemas.openxmlformats.org/presentationml/2006/ole">
            <mc:AlternateContent xmlns:mc="http://schemas.openxmlformats.org/markup-compatibility/2006">
              <mc:Choice xmlns:v="urn:schemas-microsoft-com:vml" Requires="v">
                <p:oleObj name="Equation" r:id="rId12" imgW="3225600" imgH="330120" progId="Equation.DSMT4">
                  <p:embed/>
                </p:oleObj>
              </mc:Choice>
              <mc:Fallback>
                <p:oleObj name="Equation" r:id="rId12" imgW="3225600" imgH="330120" progId="Equation.DSMT4">
                  <p:embed/>
                  <p:pic>
                    <p:nvPicPr>
                      <p:cNvPr id="0" name=""/>
                      <p:cNvPicPr/>
                      <p:nvPr/>
                    </p:nvPicPr>
                    <p:blipFill>
                      <a:blip r:embed="rId13"/>
                      <a:stretch>
                        <a:fillRect/>
                      </a:stretch>
                    </p:blipFill>
                    <p:spPr>
                      <a:xfrm>
                        <a:off x="1854200" y="2506663"/>
                        <a:ext cx="5567363" cy="571500"/>
                      </a:xfrm>
                      <a:prstGeom prst="rect">
                        <a:avLst/>
                      </a:prstGeom>
                    </p:spPr>
                  </p:pic>
                </p:oleObj>
              </mc:Fallback>
            </mc:AlternateContent>
          </a:graphicData>
        </a:graphic>
      </p:graphicFrame>
      <p:sp>
        <p:nvSpPr>
          <p:cNvPr id="19" name="矩形 18"/>
          <p:cNvSpPr/>
          <p:nvPr/>
        </p:nvSpPr>
        <p:spPr>
          <a:xfrm>
            <a:off x="81823" y="4137965"/>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由式（</a:t>
            </a:r>
            <a:r>
              <a:rPr lang="en-US" altLang="zh-CN" dirty="0">
                <a:solidFill>
                  <a:sysClr val="windowText" lastClr="000000"/>
                </a:solidFill>
                <a:latin typeface="Times New Roman" panose="02020603050405020304" pitchFamily="18" charset="0"/>
                <a:cs typeface="Times New Roman" panose="02020603050405020304" pitchFamily="18" charset="0"/>
              </a:rPr>
              <a:t>6.30</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graphicFrame>
        <p:nvGraphicFramePr>
          <p:cNvPr id="10" name="对象 9"/>
          <p:cNvGraphicFramePr>
            <a:graphicFrameLocks noChangeAspect="1"/>
          </p:cNvGraphicFramePr>
          <p:nvPr>
            <p:extLst>
              <p:ext uri="{D42A27DB-BD31-4B8C-83A1-F6EECF244321}">
                <p14:modId xmlns:p14="http://schemas.microsoft.com/office/powerpoint/2010/main" val="2733500361"/>
              </p:ext>
            </p:extLst>
          </p:nvPr>
        </p:nvGraphicFramePr>
        <p:xfrm>
          <a:off x="2654300" y="4552950"/>
          <a:ext cx="3394075" cy="493713"/>
        </p:xfrm>
        <a:graphic>
          <a:graphicData uri="http://schemas.openxmlformats.org/presentationml/2006/ole">
            <mc:AlternateContent xmlns:mc="http://schemas.openxmlformats.org/markup-compatibility/2006">
              <mc:Choice xmlns:v="urn:schemas-microsoft-com:vml" Requires="v">
                <p:oleObj name="Equation" r:id="rId14" imgW="2095200" imgH="304560" progId="Equation.DSMT4">
                  <p:embed/>
                </p:oleObj>
              </mc:Choice>
              <mc:Fallback>
                <p:oleObj name="Equation" r:id="rId14" imgW="2095200" imgH="304560" progId="Equation.DSMT4">
                  <p:embed/>
                  <p:pic>
                    <p:nvPicPr>
                      <p:cNvPr id="0" name=""/>
                      <p:cNvPicPr/>
                      <p:nvPr/>
                    </p:nvPicPr>
                    <p:blipFill>
                      <a:blip r:embed="rId15"/>
                      <a:stretch>
                        <a:fillRect/>
                      </a:stretch>
                    </p:blipFill>
                    <p:spPr>
                      <a:xfrm>
                        <a:off x="2654300" y="4552950"/>
                        <a:ext cx="3394075" cy="493713"/>
                      </a:xfrm>
                      <a:prstGeom prst="rect">
                        <a:avLst/>
                      </a:prstGeom>
                    </p:spPr>
                  </p:pic>
                </p:oleObj>
              </mc:Fallback>
            </mc:AlternateContent>
          </a:graphicData>
        </a:graphic>
      </p:graphicFrame>
    </p:spTree>
    <p:extLst>
      <p:ext uri="{BB962C8B-B14F-4D97-AF65-F5344CB8AC3E}">
        <p14:creationId xmlns:p14="http://schemas.microsoft.com/office/powerpoint/2010/main" val="2703999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6814" y="615011"/>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得</a:t>
            </a:r>
          </a:p>
        </p:txBody>
      </p:sp>
      <p:sp>
        <p:nvSpPr>
          <p:cNvPr id="16" name="矩形 15"/>
          <p:cNvSpPr/>
          <p:nvPr/>
        </p:nvSpPr>
        <p:spPr>
          <a:xfrm>
            <a:off x="106814" y="1399349"/>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由式（</a:t>
            </a:r>
            <a:r>
              <a:rPr lang="en-US" altLang="zh-CN" dirty="0">
                <a:solidFill>
                  <a:sysClr val="windowText" lastClr="000000"/>
                </a:solidFill>
                <a:latin typeface="Times New Roman" panose="02020603050405020304" pitchFamily="18" charset="0"/>
                <a:cs typeface="Times New Roman" panose="02020603050405020304" pitchFamily="18" charset="0"/>
              </a:rPr>
              <a:t>6.31</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
        <p:nvSpPr>
          <p:cNvPr id="17" name="矩形 16"/>
          <p:cNvSpPr/>
          <p:nvPr/>
        </p:nvSpPr>
        <p:spPr>
          <a:xfrm>
            <a:off x="113182" y="2229567"/>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得</a:t>
            </a:r>
          </a:p>
        </p:txBody>
      </p:sp>
      <p:graphicFrame>
        <p:nvGraphicFramePr>
          <p:cNvPr id="7" name="对象 6"/>
          <p:cNvGraphicFramePr>
            <a:graphicFrameLocks noChangeAspect="1"/>
          </p:cNvGraphicFramePr>
          <p:nvPr/>
        </p:nvGraphicFramePr>
        <p:xfrm>
          <a:off x="4294188" y="3689350"/>
          <a:ext cx="114300" cy="673100"/>
        </p:xfrm>
        <a:graphic>
          <a:graphicData uri="http://schemas.openxmlformats.org/presentationml/2006/ole">
            <mc:AlternateContent xmlns:mc="http://schemas.openxmlformats.org/markup-compatibility/2006">
              <mc:Choice xmlns:v="urn:schemas-microsoft-com:vml" Requires="v">
                <p:oleObj name="Equation" r:id="rId4" imgW="114120" imgH="672840" progId="Equation.DSMT4">
                  <p:embed/>
                </p:oleObj>
              </mc:Choice>
              <mc:Fallback>
                <p:oleObj name="Equation" r:id="rId4" imgW="114120" imgH="672840" progId="Equation.DSMT4">
                  <p:embed/>
                  <p:pic>
                    <p:nvPicPr>
                      <p:cNvPr id="0" name=""/>
                      <p:cNvPicPr/>
                      <p:nvPr/>
                    </p:nvPicPr>
                    <p:blipFill>
                      <a:blip r:embed="rId5"/>
                      <a:stretch>
                        <a:fillRect/>
                      </a:stretch>
                    </p:blipFill>
                    <p:spPr>
                      <a:xfrm>
                        <a:off x="4294188" y="3689350"/>
                        <a:ext cx="114300" cy="673100"/>
                      </a:xfrm>
                      <a:prstGeom prst="rect">
                        <a:avLst/>
                      </a:prstGeom>
                    </p:spPr>
                  </p:pic>
                </p:oleObj>
              </mc:Fallback>
            </mc:AlternateContent>
          </a:graphicData>
        </a:graphic>
      </p:graphicFrame>
      <p:sp>
        <p:nvSpPr>
          <p:cNvPr id="19" name="矩形 18"/>
          <p:cNvSpPr/>
          <p:nvPr/>
        </p:nvSpPr>
        <p:spPr>
          <a:xfrm>
            <a:off x="106814" y="3395131"/>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由式（</a:t>
            </a:r>
            <a:r>
              <a:rPr lang="en-US" altLang="zh-CN" dirty="0">
                <a:solidFill>
                  <a:sysClr val="windowText" lastClr="000000"/>
                </a:solidFill>
                <a:latin typeface="Times New Roman" panose="02020603050405020304" pitchFamily="18" charset="0"/>
                <a:cs typeface="Times New Roman" panose="02020603050405020304" pitchFamily="18" charset="0"/>
              </a:rPr>
              <a:t>6.32</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graphicFrame>
        <p:nvGraphicFramePr>
          <p:cNvPr id="2" name="对象 1"/>
          <p:cNvGraphicFramePr>
            <a:graphicFrameLocks noChangeAspect="1"/>
          </p:cNvGraphicFramePr>
          <p:nvPr>
            <p:extLst>
              <p:ext uri="{D42A27DB-BD31-4B8C-83A1-F6EECF244321}">
                <p14:modId xmlns:p14="http://schemas.microsoft.com/office/powerpoint/2010/main" val="4030807164"/>
              </p:ext>
            </p:extLst>
          </p:nvPr>
        </p:nvGraphicFramePr>
        <p:xfrm>
          <a:off x="1377950" y="873125"/>
          <a:ext cx="6519863" cy="638175"/>
        </p:xfrm>
        <a:graphic>
          <a:graphicData uri="http://schemas.openxmlformats.org/presentationml/2006/ole">
            <mc:AlternateContent xmlns:mc="http://schemas.openxmlformats.org/markup-compatibility/2006">
              <mc:Choice xmlns:v="urn:schemas-microsoft-com:vml" Requires="v">
                <p:oleObj name="Equation" r:id="rId6" imgW="4800600" imgH="469800" progId="Equation.DSMT4">
                  <p:embed/>
                </p:oleObj>
              </mc:Choice>
              <mc:Fallback>
                <p:oleObj name="Equation" r:id="rId6" imgW="4800600" imgH="469800" progId="Equation.DSMT4">
                  <p:embed/>
                  <p:pic>
                    <p:nvPicPr>
                      <p:cNvPr id="0" name=""/>
                      <p:cNvPicPr/>
                      <p:nvPr/>
                    </p:nvPicPr>
                    <p:blipFill>
                      <a:blip r:embed="rId7"/>
                      <a:stretch>
                        <a:fillRect/>
                      </a:stretch>
                    </p:blipFill>
                    <p:spPr>
                      <a:xfrm>
                        <a:off x="1377950" y="873125"/>
                        <a:ext cx="6519863" cy="638175"/>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519442920"/>
              </p:ext>
            </p:extLst>
          </p:nvPr>
        </p:nvGraphicFramePr>
        <p:xfrm>
          <a:off x="796925" y="1822450"/>
          <a:ext cx="7500938" cy="466725"/>
        </p:xfrm>
        <a:graphic>
          <a:graphicData uri="http://schemas.openxmlformats.org/presentationml/2006/ole">
            <mc:AlternateContent xmlns:mc="http://schemas.openxmlformats.org/markup-compatibility/2006">
              <mc:Choice xmlns:v="urn:schemas-microsoft-com:vml" Requires="v">
                <p:oleObj name="Equation" r:id="rId8" imgW="4902120" imgH="304560" progId="Equation.DSMT4">
                  <p:embed/>
                </p:oleObj>
              </mc:Choice>
              <mc:Fallback>
                <p:oleObj name="Equation" r:id="rId8" imgW="4902120" imgH="304560" progId="Equation.DSMT4">
                  <p:embed/>
                  <p:pic>
                    <p:nvPicPr>
                      <p:cNvPr id="0" name=""/>
                      <p:cNvPicPr/>
                      <p:nvPr/>
                    </p:nvPicPr>
                    <p:blipFill>
                      <a:blip r:embed="rId9"/>
                      <a:stretch>
                        <a:fillRect/>
                      </a:stretch>
                    </p:blipFill>
                    <p:spPr>
                      <a:xfrm>
                        <a:off x="796925" y="1822450"/>
                        <a:ext cx="7500938" cy="46672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131658166"/>
              </p:ext>
            </p:extLst>
          </p:nvPr>
        </p:nvGraphicFramePr>
        <p:xfrm>
          <a:off x="1196975" y="2643188"/>
          <a:ext cx="6751638" cy="942975"/>
        </p:xfrm>
        <a:graphic>
          <a:graphicData uri="http://schemas.openxmlformats.org/presentationml/2006/ole">
            <mc:AlternateContent xmlns:mc="http://schemas.openxmlformats.org/markup-compatibility/2006">
              <mc:Choice xmlns:v="urn:schemas-microsoft-com:vml" Requires="v">
                <p:oleObj name="Equation" r:id="rId10" imgW="4368600" imgH="609480" progId="Equation.DSMT4">
                  <p:embed/>
                </p:oleObj>
              </mc:Choice>
              <mc:Fallback>
                <p:oleObj name="Equation" r:id="rId10" imgW="4368600" imgH="609480" progId="Equation.DSMT4">
                  <p:embed/>
                  <p:pic>
                    <p:nvPicPr>
                      <p:cNvPr id="0" name=""/>
                      <p:cNvPicPr/>
                      <p:nvPr/>
                    </p:nvPicPr>
                    <p:blipFill>
                      <a:blip r:embed="rId11"/>
                      <a:stretch>
                        <a:fillRect/>
                      </a:stretch>
                    </p:blipFill>
                    <p:spPr>
                      <a:xfrm>
                        <a:off x="1196975" y="2643188"/>
                        <a:ext cx="6751638" cy="94297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96812808"/>
              </p:ext>
            </p:extLst>
          </p:nvPr>
        </p:nvGraphicFramePr>
        <p:xfrm>
          <a:off x="3505200" y="3887788"/>
          <a:ext cx="2263775" cy="423862"/>
        </p:xfrm>
        <a:graphic>
          <a:graphicData uri="http://schemas.openxmlformats.org/presentationml/2006/ole">
            <mc:AlternateContent xmlns:mc="http://schemas.openxmlformats.org/markup-compatibility/2006">
              <mc:Choice xmlns:v="urn:schemas-microsoft-com:vml" Requires="v">
                <p:oleObj name="Equation" r:id="rId12" imgW="1358640" imgH="253800" progId="Equation.DSMT4">
                  <p:embed/>
                </p:oleObj>
              </mc:Choice>
              <mc:Fallback>
                <p:oleObj name="Equation" r:id="rId12" imgW="1358640" imgH="253800" progId="Equation.DSMT4">
                  <p:embed/>
                  <p:pic>
                    <p:nvPicPr>
                      <p:cNvPr id="0" name=""/>
                      <p:cNvPicPr/>
                      <p:nvPr/>
                    </p:nvPicPr>
                    <p:blipFill>
                      <a:blip r:embed="rId13"/>
                      <a:stretch>
                        <a:fillRect/>
                      </a:stretch>
                    </p:blipFill>
                    <p:spPr>
                      <a:xfrm>
                        <a:off x="3505200" y="3887788"/>
                        <a:ext cx="2263775" cy="423862"/>
                      </a:xfrm>
                      <a:prstGeom prst="rect">
                        <a:avLst/>
                      </a:prstGeom>
                    </p:spPr>
                  </p:pic>
                </p:oleObj>
              </mc:Fallback>
            </mc:AlternateContent>
          </a:graphicData>
        </a:graphic>
      </p:graphicFrame>
      <p:sp>
        <p:nvSpPr>
          <p:cNvPr id="21" name="矩形 20"/>
          <p:cNvSpPr/>
          <p:nvPr/>
        </p:nvSpPr>
        <p:spPr>
          <a:xfrm>
            <a:off x="106814" y="4163344"/>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得</a:t>
            </a:r>
          </a:p>
        </p:txBody>
      </p:sp>
      <p:graphicFrame>
        <p:nvGraphicFramePr>
          <p:cNvPr id="12" name="对象 11"/>
          <p:cNvGraphicFramePr>
            <a:graphicFrameLocks noChangeAspect="1"/>
          </p:cNvGraphicFramePr>
          <p:nvPr>
            <p:extLst>
              <p:ext uri="{D42A27DB-BD31-4B8C-83A1-F6EECF244321}">
                <p14:modId xmlns:p14="http://schemas.microsoft.com/office/powerpoint/2010/main" val="3335860125"/>
              </p:ext>
            </p:extLst>
          </p:nvPr>
        </p:nvGraphicFramePr>
        <p:xfrm>
          <a:off x="1743075" y="4638675"/>
          <a:ext cx="5216525" cy="331788"/>
        </p:xfrm>
        <a:graphic>
          <a:graphicData uri="http://schemas.openxmlformats.org/presentationml/2006/ole">
            <mc:AlternateContent xmlns:mc="http://schemas.openxmlformats.org/markup-compatibility/2006">
              <mc:Choice xmlns:v="urn:schemas-microsoft-com:vml" Requires="v">
                <p:oleObj name="Equation" r:id="rId14" imgW="3200400" imgH="203040" progId="Equation.DSMT4">
                  <p:embed/>
                </p:oleObj>
              </mc:Choice>
              <mc:Fallback>
                <p:oleObj name="Equation" r:id="rId14" imgW="3200400" imgH="203040" progId="Equation.DSMT4">
                  <p:embed/>
                  <p:pic>
                    <p:nvPicPr>
                      <p:cNvPr id="0" name=""/>
                      <p:cNvPicPr/>
                      <p:nvPr/>
                    </p:nvPicPr>
                    <p:blipFill>
                      <a:blip r:embed="rId15"/>
                      <a:stretch>
                        <a:fillRect/>
                      </a:stretch>
                    </p:blipFill>
                    <p:spPr>
                      <a:xfrm>
                        <a:off x="1743075" y="4638675"/>
                        <a:ext cx="5216525" cy="331788"/>
                      </a:xfrm>
                      <a:prstGeom prst="rect">
                        <a:avLst/>
                      </a:prstGeom>
                    </p:spPr>
                  </p:pic>
                </p:oleObj>
              </mc:Fallback>
            </mc:AlternateContent>
          </a:graphicData>
        </a:graphic>
      </p:graphicFrame>
    </p:spTree>
    <p:extLst>
      <p:ext uri="{BB962C8B-B14F-4D97-AF65-F5344CB8AC3E}">
        <p14:creationId xmlns:p14="http://schemas.microsoft.com/office/powerpoint/2010/main" val="677655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6814" y="615011"/>
            <a:ext cx="8928992" cy="778418"/>
          </a:xfrm>
          <a:prstGeom prst="rect">
            <a:avLst/>
          </a:prstGeom>
          <a:noFill/>
        </p:spPr>
        <p:txBody>
          <a:bodyPr wrap="square">
            <a:spAutoFit/>
          </a:bodyPr>
          <a:lstStyle/>
          <a:p>
            <a:pPr lvl="0">
              <a:lnSpc>
                <a:spcPct val="110000"/>
              </a:lnSpc>
            </a:pPr>
            <a:r>
              <a:rPr lang="en-US" altLang="zh-CN" sz="2400" dirty="0">
                <a:solidFill>
                  <a:sysClr val="windowText" lastClr="000000"/>
                </a:solidFill>
                <a:latin typeface="宋体" panose="02010600030101010101" pitchFamily="2" charset="-122"/>
              </a:rPr>
              <a:t>    </a:t>
            </a:r>
            <a:r>
              <a:rPr lang="en-US" altLang="zh-CN" dirty="0">
                <a:solidFill>
                  <a:sysClr val="windowText" lastClr="000000"/>
                </a:solidFill>
                <a:latin typeface="Times New Roman" panose="02020603050405020304" pitchFamily="18" charset="0"/>
                <a:cs typeface="Times New Roman" panose="02020603050405020304" pitchFamily="18" charset="0"/>
              </a:rPr>
              <a:t>3.</a:t>
            </a:r>
            <a:r>
              <a:rPr lang="zh-CN" altLang="en-US" dirty="0">
                <a:solidFill>
                  <a:sysClr val="windowText" lastClr="000000"/>
                </a:solidFill>
                <a:latin typeface="Times New Roman" panose="02020603050405020304" pitchFamily="18" charset="0"/>
                <a:cs typeface="Times New Roman" panose="02020603050405020304" pitchFamily="18" charset="0"/>
              </a:rPr>
              <a:t>连续线性系统的卡尔曼滤波公式</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对以上公式取极限，则得相应情况下的连续线性系统的卡尔曼滤波公式，即</a:t>
            </a:r>
          </a:p>
        </p:txBody>
      </p:sp>
      <p:graphicFrame>
        <p:nvGraphicFramePr>
          <p:cNvPr id="7" name="对象 6"/>
          <p:cNvGraphicFramePr>
            <a:graphicFrameLocks noChangeAspect="1"/>
          </p:cNvGraphicFramePr>
          <p:nvPr/>
        </p:nvGraphicFramePr>
        <p:xfrm>
          <a:off x="4294188" y="3689350"/>
          <a:ext cx="114300" cy="673100"/>
        </p:xfrm>
        <a:graphic>
          <a:graphicData uri="http://schemas.openxmlformats.org/presentationml/2006/ole">
            <mc:AlternateContent xmlns:mc="http://schemas.openxmlformats.org/markup-compatibility/2006">
              <mc:Choice xmlns:v="urn:schemas-microsoft-com:vml" Requires="v">
                <p:oleObj name="Equation" r:id="rId4" imgW="114120" imgH="672840" progId="Equation.DSMT4">
                  <p:embed/>
                </p:oleObj>
              </mc:Choice>
              <mc:Fallback>
                <p:oleObj name="Equation" r:id="rId4" imgW="114120" imgH="672840" progId="Equation.DSMT4">
                  <p:embed/>
                  <p:pic>
                    <p:nvPicPr>
                      <p:cNvPr id="0" name=""/>
                      <p:cNvPicPr/>
                      <p:nvPr/>
                    </p:nvPicPr>
                    <p:blipFill>
                      <a:blip r:embed="rId5"/>
                      <a:stretch>
                        <a:fillRect/>
                      </a:stretch>
                    </p:blipFill>
                    <p:spPr>
                      <a:xfrm>
                        <a:off x="4294188" y="3689350"/>
                        <a:ext cx="114300" cy="673100"/>
                      </a:xfrm>
                      <a:prstGeom prst="rect">
                        <a:avLst/>
                      </a:prstGeom>
                    </p:spPr>
                  </p:pic>
                </p:oleObj>
              </mc:Fallback>
            </mc:AlternateContent>
          </a:graphicData>
        </a:graphic>
      </p:graphicFrame>
      <p:sp>
        <p:nvSpPr>
          <p:cNvPr id="21" name="矩形 20"/>
          <p:cNvSpPr/>
          <p:nvPr/>
        </p:nvSpPr>
        <p:spPr>
          <a:xfrm>
            <a:off x="106814" y="3866150"/>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6.54</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6.55</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6.56</a:t>
            </a:r>
            <a:r>
              <a:rPr lang="zh-CN" altLang="en-US" dirty="0">
                <a:solidFill>
                  <a:sysClr val="windowText" lastClr="000000"/>
                </a:solidFill>
                <a:latin typeface="Times New Roman" panose="02020603050405020304" pitchFamily="18" charset="0"/>
                <a:cs typeface="Times New Roman" panose="02020603050405020304" pitchFamily="18" charset="0"/>
              </a:rPr>
              <a:t>）为该情况下的卡尔曼滤波公式。</a:t>
            </a:r>
          </a:p>
        </p:txBody>
      </p:sp>
      <mc:AlternateContent xmlns:mc="http://schemas.openxmlformats.org/markup-compatibility/2006" xmlns:a14="http://schemas.microsoft.com/office/drawing/2010/main">
        <mc:Choice Requires="a14">
          <p:sp>
            <p:nvSpPr>
              <p:cNvPr id="3" name="矩形 2"/>
              <p:cNvSpPr/>
              <p:nvPr/>
            </p:nvSpPr>
            <p:spPr>
              <a:xfrm>
                <a:off x="452704" y="1701762"/>
                <a:ext cx="588004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smtClean="0">
                              <a:latin typeface="Cambria Math" panose="02040503050406030204" pitchFamily="18" charset="0"/>
                            </a:rPr>
                          </m:ctrlPr>
                        </m:d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𝑨</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𝑩</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𝒖</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sSub>
                            <m:sSubPr>
                              <m:ctrlPr>
                                <a:rPr lang="zh-CN" altLang="en-US" b="1" i="1">
                                  <a:latin typeface="Cambria Math" panose="02040503050406030204" pitchFamily="18" charset="0"/>
                                </a:rPr>
                              </m:ctrlPr>
                            </m:sSubPr>
                            <m:e>
                              <m:r>
                                <a:rPr lang="zh-CN" altLang="en-US" b="1" i="1">
                                  <a:latin typeface="Cambria Math" panose="02040503050406030204" pitchFamily="18" charset="0"/>
                                </a:rPr>
                                <m:t>𝑲</m:t>
                              </m:r>
                            </m:e>
                            <m:sub>
                              <m:r>
                                <a:rPr lang="zh-CN" altLang="en-US" b="1" i="1">
                                  <a:latin typeface="Cambria Math" panose="02040503050406030204" pitchFamily="18" charset="0"/>
                                </a:rPr>
                                <m:t>𝒄</m:t>
                              </m:r>
                            </m:sub>
                          </m:sSub>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𝒚</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𝑪</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e>
                      </m:d>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452704" y="1701762"/>
                <a:ext cx="5880042" cy="369332"/>
              </a:xfrm>
              <a:prstGeom prst="rect">
                <a:avLst/>
              </a:prstGeom>
              <a:blipFill>
                <a:blip r:embed="rId6"/>
                <a:stretch>
                  <a:fillRect t="-126230" r="-4249" b="-188525"/>
                </a:stretch>
              </a:blipFill>
            </p:spPr>
            <p:txBody>
              <a:bodyPr/>
              <a:lstStyle/>
              <a:p>
                <a:r>
                  <a:rPr lang="zh-CN" altLang="en-US">
                    <a:noFill/>
                  </a:rPr>
                  <a:t> </a:t>
                </a:r>
              </a:p>
            </p:txBody>
          </p:sp>
        </mc:Fallback>
      </mc:AlternateContent>
      <p:graphicFrame>
        <p:nvGraphicFramePr>
          <p:cNvPr id="4" name="对象 3"/>
          <p:cNvGraphicFramePr>
            <a:graphicFrameLocks noChangeAspect="1"/>
          </p:cNvGraphicFramePr>
          <p:nvPr>
            <p:extLst>
              <p:ext uri="{D42A27DB-BD31-4B8C-83A1-F6EECF244321}">
                <p14:modId xmlns:p14="http://schemas.microsoft.com/office/powerpoint/2010/main" val="390424033"/>
              </p:ext>
            </p:extLst>
          </p:nvPr>
        </p:nvGraphicFramePr>
        <p:xfrm>
          <a:off x="1871663" y="2503488"/>
          <a:ext cx="3425825" cy="407987"/>
        </p:xfrm>
        <a:graphic>
          <a:graphicData uri="http://schemas.openxmlformats.org/presentationml/2006/ole">
            <mc:AlternateContent xmlns:mc="http://schemas.openxmlformats.org/markup-compatibility/2006">
              <mc:Choice xmlns:v="urn:schemas-microsoft-com:vml" Requires="v">
                <p:oleObj name="Equation" r:id="rId7" imgW="2349360" imgH="279360" progId="Equation.DSMT4">
                  <p:embed/>
                </p:oleObj>
              </mc:Choice>
              <mc:Fallback>
                <p:oleObj name="Equation" r:id="rId7" imgW="2349360" imgH="279360" progId="Equation.DSMT4">
                  <p:embed/>
                  <p:pic>
                    <p:nvPicPr>
                      <p:cNvPr id="0" name=""/>
                      <p:cNvPicPr/>
                      <p:nvPr/>
                    </p:nvPicPr>
                    <p:blipFill>
                      <a:blip r:embed="rId8"/>
                      <a:stretch>
                        <a:fillRect/>
                      </a:stretch>
                    </p:blipFill>
                    <p:spPr>
                      <a:xfrm>
                        <a:off x="1871663" y="2503488"/>
                        <a:ext cx="3425825" cy="40798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26273685"/>
              </p:ext>
            </p:extLst>
          </p:nvPr>
        </p:nvGraphicFramePr>
        <p:xfrm>
          <a:off x="392113" y="3254375"/>
          <a:ext cx="5611812" cy="390525"/>
        </p:xfrm>
        <a:graphic>
          <a:graphicData uri="http://schemas.openxmlformats.org/presentationml/2006/ole">
            <mc:AlternateContent xmlns:mc="http://schemas.openxmlformats.org/markup-compatibility/2006">
              <mc:Choice xmlns:v="urn:schemas-microsoft-com:vml" Requires="v">
                <p:oleObj name="Equation" r:id="rId9" imgW="3987720" imgH="241200" progId="Equation.DSMT4">
                  <p:embed/>
                </p:oleObj>
              </mc:Choice>
              <mc:Fallback>
                <p:oleObj name="Equation" r:id="rId9" imgW="3987720" imgH="241200" progId="Equation.DSMT4">
                  <p:embed/>
                  <p:pic>
                    <p:nvPicPr>
                      <p:cNvPr id="0" name=""/>
                      <p:cNvPicPr/>
                      <p:nvPr/>
                    </p:nvPicPr>
                    <p:blipFill>
                      <a:blip r:embed="rId10"/>
                      <a:stretch>
                        <a:fillRect/>
                      </a:stretch>
                    </p:blipFill>
                    <p:spPr>
                      <a:xfrm>
                        <a:off x="392113" y="3254375"/>
                        <a:ext cx="5611812" cy="390525"/>
                      </a:xfrm>
                      <a:prstGeom prst="rect">
                        <a:avLst/>
                      </a:prstGeom>
                    </p:spPr>
                  </p:pic>
                </p:oleObj>
              </mc:Fallback>
            </mc:AlternateContent>
          </a:graphicData>
        </a:graphic>
      </p:graphicFrame>
      <p:sp>
        <p:nvSpPr>
          <p:cNvPr id="20" name="矩形 19"/>
          <p:cNvSpPr/>
          <p:nvPr/>
        </p:nvSpPr>
        <p:spPr>
          <a:xfrm>
            <a:off x="6372200" y="3259691"/>
            <a:ext cx="1715208"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里卡提方程</a:t>
            </a:r>
          </a:p>
        </p:txBody>
      </p:sp>
      <p:sp>
        <p:nvSpPr>
          <p:cNvPr id="22" name="矩形 21"/>
          <p:cNvSpPr/>
          <p:nvPr/>
        </p:nvSpPr>
        <p:spPr>
          <a:xfrm>
            <a:off x="6495785" y="1686996"/>
            <a:ext cx="1440160"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滤波方程</a:t>
            </a:r>
          </a:p>
        </p:txBody>
      </p:sp>
      <p:sp>
        <p:nvSpPr>
          <p:cNvPr id="23" name="矩形 22"/>
          <p:cNvSpPr/>
          <p:nvPr/>
        </p:nvSpPr>
        <p:spPr>
          <a:xfrm>
            <a:off x="6495785" y="2528186"/>
            <a:ext cx="1440160"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增益方程</a:t>
            </a:r>
          </a:p>
        </p:txBody>
      </p:sp>
      <p:sp>
        <p:nvSpPr>
          <p:cNvPr id="24" name="文本框 23"/>
          <p:cNvSpPr txBox="1"/>
          <p:nvPr/>
        </p:nvSpPr>
        <p:spPr>
          <a:xfrm>
            <a:off x="8064176" y="1701762"/>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6.54</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
        <p:nvSpPr>
          <p:cNvPr id="25" name="文本框 24"/>
          <p:cNvSpPr txBox="1"/>
          <p:nvPr/>
        </p:nvSpPr>
        <p:spPr>
          <a:xfrm>
            <a:off x="8064176" y="2552237"/>
            <a:ext cx="1050288" cy="369332"/>
          </a:xfrm>
          <a:prstGeom prst="rect">
            <a:avLst/>
          </a:prstGeom>
          <a:noFill/>
        </p:spPr>
        <p:txBody>
          <a:bodyPr wrap="non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6.55</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
        <p:nvSpPr>
          <p:cNvPr id="26" name="文本框 25"/>
          <p:cNvSpPr txBox="1"/>
          <p:nvPr/>
        </p:nvSpPr>
        <p:spPr>
          <a:xfrm>
            <a:off x="8064176" y="3254914"/>
            <a:ext cx="900311" cy="369332"/>
          </a:xfrm>
          <a:prstGeom prst="rect">
            <a:avLst/>
          </a:prstGeom>
          <a:noFill/>
        </p:spPr>
        <p:txBody>
          <a:bodyPr wrap="square" rtlCol="0">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6.56</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64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3"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6814" y="615011"/>
            <a:ext cx="8928992" cy="2911310"/>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Times New Roman" panose="02020603050405020304" pitchFamily="18" charset="0"/>
                <a:cs typeface="Times New Roman" panose="02020603050405020304" pitchFamily="18" charset="0"/>
              </a:rPr>
              <a:t>将滤波方程式（</a:t>
            </a:r>
            <a:r>
              <a:rPr lang="en-US" altLang="zh-CN" dirty="0">
                <a:solidFill>
                  <a:sysClr val="windowText" lastClr="000000"/>
                </a:solidFill>
                <a:latin typeface="Times New Roman" panose="02020603050405020304" pitchFamily="18" charset="0"/>
                <a:cs typeface="Times New Roman" panose="02020603050405020304" pitchFamily="18" charset="0"/>
              </a:rPr>
              <a:t>6.54</a:t>
            </a:r>
            <a:r>
              <a:rPr lang="zh-CN" altLang="en-US" dirty="0">
                <a:solidFill>
                  <a:sysClr val="windowText" lastClr="000000"/>
                </a:solidFill>
                <a:latin typeface="Times New Roman" panose="02020603050405020304" pitchFamily="18" charset="0"/>
                <a:cs typeface="Times New Roman" panose="02020603050405020304" pitchFamily="18" charset="0"/>
              </a:rPr>
              <a:t>）等号右端的第二项看做是“新息”的不断“反馈校正”作用，并用图</a:t>
            </a:r>
            <a:r>
              <a:rPr lang="en-US" altLang="zh-CN" dirty="0">
                <a:solidFill>
                  <a:sysClr val="windowText" lastClr="000000"/>
                </a:solidFill>
                <a:latin typeface="Times New Roman" panose="02020603050405020304" pitchFamily="18" charset="0"/>
                <a:cs typeface="Times New Roman" panose="02020603050405020304" pitchFamily="18" charset="0"/>
              </a:rPr>
              <a:t>6.6</a:t>
            </a:r>
            <a:r>
              <a:rPr lang="zh-CN" altLang="en-US" dirty="0">
                <a:solidFill>
                  <a:sysClr val="windowText" lastClr="000000"/>
                </a:solidFill>
                <a:latin typeface="Times New Roman" panose="02020603050405020304" pitchFamily="18" charset="0"/>
                <a:cs typeface="Times New Roman" panose="02020603050405020304" pitchFamily="18" charset="0"/>
              </a:rPr>
              <a:t>表示出连续系统卡尔曼滤波的“反馈校正”的性质及其信息通路。</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    由图可见，连续线性系统最优滤波</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器的结构与第</a:t>
            </a:r>
            <a:r>
              <a:rPr lang="en-US" altLang="zh-CN" dirty="0">
                <a:solidFill>
                  <a:sysClr val="windowText" lastClr="000000"/>
                </a:solidFill>
                <a:latin typeface="Times New Roman" panose="02020603050405020304" pitchFamily="18" charset="0"/>
                <a:cs typeface="Times New Roman" panose="02020603050405020304" pitchFamily="18" charset="0"/>
              </a:rPr>
              <a:t>5</a:t>
            </a:r>
            <a:r>
              <a:rPr lang="zh-CN" altLang="en-US" dirty="0">
                <a:solidFill>
                  <a:sysClr val="windowText" lastClr="000000"/>
                </a:solidFill>
                <a:latin typeface="Times New Roman" panose="02020603050405020304" pitchFamily="18" charset="0"/>
                <a:cs typeface="Times New Roman" panose="02020603050405020304" pitchFamily="18" charset="0"/>
              </a:rPr>
              <a:t>章的二次型性能指标最</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优控制系统极为相似，这并不偶然。由</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随机线性系统最优滤波问题的解，可求</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得确定性线性系统最优控制问题的解，</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这就是随机最优滤波与确定最优控制之间的</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对偶特性。</a:t>
            </a:r>
          </a:p>
        </p:txBody>
      </p:sp>
      <p:graphicFrame>
        <p:nvGraphicFramePr>
          <p:cNvPr id="7" name="对象 6"/>
          <p:cNvGraphicFramePr>
            <a:graphicFrameLocks noChangeAspect="1"/>
          </p:cNvGraphicFramePr>
          <p:nvPr/>
        </p:nvGraphicFramePr>
        <p:xfrm>
          <a:off x="4294188" y="3689350"/>
          <a:ext cx="114300" cy="673100"/>
        </p:xfrm>
        <a:graphic>
          <a:graphicData uri="http://schemas.openxmlformats.org/presentationml/2006/ole">
            <mc:AlternateContent xmlns:mc="http://schemas.openxmlformats.org/markup-compatibility/2006">
              <mc:Choice xmlns:v="urn:schemas-microsoft-com:vml" Requires="v">
                <p:oleObj name="Equation" r:id="rId4" imgW="114120" imgH="672840" progId="Equation.DSMT4">
                  <p:embed/>
                </p:oleObj>
              </mc:Choice>
              <mc:Fallback>
                <p:oleObj name="Equation" r:id="rId4" imgW="114120" imgH="672840" progId="Equation.DSMT4">
                  <p:embed/>
                  <p:pic>
                    <p:nvPicPr>
                      <p:cNvPr id="0" name=""/>
                      <p:cNvPicPr/>
                      <p:nvPr/>
                    </p:nvPicPr>
                    <p:blipFill>
                      <a:blip r:embed="rId5"/>
                      <a:stretch>
                        <a:fillRect/>
                      </a:stretch>
                    </p:blipFill>
                    <p:spPr>
                      <a:xfrm>
                        <a:off x="4294188" y="3689350"/>
                        <a:ext cx="114300" cy="673100"/>
                      </a:xfrm>
                      <a:prstGeom prst="rect">
                        <a:avLst/>
                      </a:prstGeom>
                    </p:spPr>
                  </p:pic>
                </p:oleObj>
              </mc:Fallback>
            </mc:AlternateContent>
          </a:graphicData>
        </a:graphic>
      </p:graphicFrame>
      <p:pic>
        <p:nvPicPr>
          <p:cNvPr id="2" name="图片 1"/>
          <p:cNvPicPr>
            <a:picLocks noChangeAspect="1"/>
          </p:cNvPicPr>
          <p:nvPr/>
        </p:nvPicPr>
        <p:blipFill>
          <a:blip r:embed="rId6"/>
          <a:stretch>
            <a:fillRect/>
          </a:stretch>
        </p:blipFill>
        <p:spPr>
          <a:xfrm>
            <a:off x="4765187" y="1411213"/>
            <a:ext cx="3645785" cy="2321074"/>
          </a:xfrm>
          <a:prstGeom prst="rect">
            <a:avLst/>
          </a:prstGeom>
        </p:spPr>
      </p:pic>
    </p:spTree>
    <p:extLst>
      <p:ext uri="{BB962C8B-B14F-4D97-AF65-F5344CB8AC3E}">
        <p14:creationId xmlns:p14="http://schemas.microsoft.com/office/powerpoint/2010/main" val="2728225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1661" y="538665"/>
            <a:ext cx="8928992" cy="448969"/>
          </a:xfrm>
          <a:prstGeom prst="rect">
            <a:avLst/>
          </a:prstGeom>
          <a:noFill/>
        </p:spPr>
        <p:txBody>
          <a:bodyPr wrap="square">
            <a:spAutoFit/>
          </a:bodyPr>
          <a:lstStyle/>
          <a:p>
            <a:pPr lvl="0">
              <a:lnSpc>
                <a:spcPct val="110000"/>
              </a:lnSpc>
            </a:pPr>
            <a:r>
              <a:rPr lang="zh-CN" altLang="en-US" sz="2400" b="1" dirty="0">
                <a:solidFill>
                  <a:sysClr val="windowText" lastClr="000000"/>
                </a:solidFill>
                <a:latin typeface="宋体" panose="02010600030101010101" pitchFamily="2" charset="-122"/>
              </a:rPr>
              <a:t>    </a:t>
            </a:r>
            <a:r>
              <a:rPr lang="zh-CN" altLang="en-US" b="1" dirty="0">
                <a:solidFill>
                  <a:sysClr val="windowText" lastClr="000000"/>
                </a:solidFill>
                <a:latin typeface="Times New Roman" panose="02020603050405020304" pitchFamily="18" charset="0"/>
                <a:cs typeface="Times New Roman" panose="02020603050405020304" pitchFamily="18" charset="0"/>
              </a:rPr>
              <a:t>例</a:t>
            </a:r>
            <a:r>
              <a:rPr lang="en-US" altLang="zh-CN" b="1" dirty="0">
                <a:solidFill>
                  <a:sysClr val="windowText" lastClr="000000"/>
                </a:solidFill>
                <a:latin typeface="Times New Roman" panose="02020603050405020304" pitchFamily="18" charset="0"/>
                <a:cs typeface="Times New Roman" panose="02020603050405020304" pitchFamily="18" charset="0"/>
              </a:rPr>
              <a:t>6.5 </a:t>
            </a:r>
            <a:r>
              <a:rPr lang="zh-CN" altLang="en-US" dirty="0">
                <a:solidFill>
                  <a:sysClr val="windowText" lastClr="000000"/>
                </a:solidFill>
                <a:latin typeface="Times New Roman" panose="02020603050405020304" pitchFamily="18" charset="0"/>
                <a:cs typeface="Times New Roman" panose="02020603050405020304" pitchFamily="18" charset="0"/>
              </a:rPr>
              <a:t>二阶系统的状态方程及输出方程为</a:t>
            </a:r>
          </a:p>
        </p:txBody>
      </p:sp>
      <p:graphicFrame>
        <p:nvGraphicFramePr>
          <p:cNvPr id="7" name="对象 6"/>
          <p:cNvGraphicFramePr>
            <a:graphicFrameLocks noChangeAspect="1"/>
          </p:cNvGraphicFramePr>
          <p:nvPr/>
        </p:nvGraphicFramePr>
        <p:xfrm>
          <a:off x="4294188" y="3689350"/>
          <a:ext cx="114300" cy="673100"/>
        </p:xfrm>
        <a:graphic>
          <a:graphicData uri="http://schemas.openxmlformats.org/presentationml/2006/ole">
            <mc:AlternateContent xmlns:mc="http://schemas.openxmlformats.org/markup-compatibility/2006">
              <mc:Choice xmlns:v="urn:schemas-microsoft-com:vml" Requires="v">
                <p:oleObj name="Equation" r:id="rId4" imgW="114120" imgH="672840" progId="Equation.DSMT4">
                  <p:embed/>
                </p:oleObj>
              </mc:Choice>
              <mc:Fallback>
                <p:oleObj name="Equation" r:id="rId4" imgW="114120" imgH="672840" progId="Equation.DSMT4">
                  <p:embed/>
                  <p:pic>
                    <p:nvPicPr>
                      <p:cNvPr id="0" name=""/>
                      <p:cNvPicPr/>
                      <p:nvPr/>
                    </p:nvPicPr>
                    <p:blipFill>
                      <a:blip r:embed="rId5"/>
                      <a:stretch>
                        <a:fillRect/>
                      </a:stretch>
                    </p:blipFill>
                    <p:spPr>
                      <a:xfrm>
                        <a:off x="4294188" y="3689350"/>
                        <a:ext cx="114300" cy="6731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651304677"/>
              </p:ext>
            </p:extLst>
          </p:nvPr>
        </p:nvGraphicFramePr>
        <p:xfrm>
          <a:off x="2882900" y="977900"/>
          <a:ext cx="2420938" cy="935038"/>
        </p:xfrm>
        <a:graphic>
          <a:graphicData uri="http://schemas.openxmlformats.org/presentationml/2006/ole">
            <mc:AlternateContent xmlns:mc="http://schemas.openxmlformats.org/markup-compatibility/2006">
              <mc:Choice xmlns:v="urn:schemas-microsoft-com:vml" Requires="v">
                <p:oleObj name="Equation" r:id="rId6" imgW="1841400" imgH="711000" progId="Equation.DSMT4">
                  <p:embed/>
                </p:oleObj>
              </mc:Choice>
              <mc:Fallback>
                <p:oleObj name="Equation" r:id="rId6" imgW="1841400" imgH="711000" progId="Equation.DSMT4">
                  <p:embed/>
                  <p:pic>
                    <p:nvPicPr>
                      <p:cNvPr id="0" name=""/>
                      <p:cNvPicPr/>
                      <p:nvPr/>
                    </p:nvPicPr>
                    <p:blipFill>
                      <a:blip r:embed="rId7"/>
                      <a:stretch>
                        <a:fillRect/>
                      </a:stretch>
                    </p:blipFill>
                    <p:spPr>
                      <a:xfrm>
                        <a:off x="2882900" y="977900"/>
                        <a:ext cx="2420938" cy="935038"/>
                      </a:xfrm>
                      <a:prstGeom prst="rect">
                        <a:avLst/>
                      </a:prstGeom>
                    </p:spPr>
                  </p:pic>
                </p:oleObj>
              </mc:Fallback>
            </mc:AlternateContent>
          </a:graphicData>
        </a:graphic>
      </p:graphicFrame>
      <p:sp>
        <p:nvSpPr>
          <p:cNvPr id="10" name="矩形 9"/>
          <p:cNvSpPr/>
          <p:nvPr/>
        </p:nvSpPr>
        <p:spPr>
          <a:xfrm>
            <a:off x="72898" y="1831048"/>
            <a:ext cx="8928992" cy="450829"/>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Times New Roman" panose="02020603050405020304" pitchFamily="18" charset="0"/>
                <a:cs typeface="Times New Roman" panose="02020603050405020304" pitchFamily="18" charset="0"/>
              </a:rPr>
              <a:t>已知动态噪声 </a:t>
            </a:r>
            <a:r>
              <a:rPr lang="en-US" altLang="zh-CN" b="1" i="1" dirty="0">
                <a:solidFill>
                  <a:sysClr val="windowText" lastClr="000000"/>
                </a:solidFill>
                <a:latin typeface="Times New Roman" panose="02020603050405020304" pitchFamily="18" charset="0"/>
                <a:cs typeface="Times New Roman" panose="02020603050405020304" pitchFamily="18" charset="0"/>
              </a:rPr>
              <a:t>W</a:t>
            </a:r>
            <a:r>
              <a:rPr lang="en-US" altLang="zh-CN" i="1" dirty="0">
                <a:solidFill>
                  <a:sysClr val="windowText" lastClr="000000"/>
                </a:solidFill>
                <a:latin typeface="Times New Roman" panose="02020603050405020304" pitchFamily="18" charset="0"/>
                <a:cs typeface="Times New Roman" panose="02020603050405020304" pitchFamily="18" charset="0"/>
              </a:rPr>
              <a:t>(t) </a:t>
            </a:r>
            <a:r>
              <a:rPr lang="zh-CN" altLang="en-US" dirty="0">
                <a:solidFill>
                  <a:sysClr val="windowText" lastClr="000000"/>
                </a:solidFill>
                <a:latin typeface="Times New Roman" panose="02020603050405020304" pitchFamily="18" charset="0"/>
                <a:cs typeface="Times New Roman" panose="02020603050405020304" pitchFamily="18" charset="0"/>
              </a:rPr>
              <a:t>和观测噪声 </a:t>
            </a:r>
            <a:r>
              <a:rPr lang="en-US" altLang="zh-CN" b="1" i="1" dirty="0">
                <a:solidFill>
                  <a:sysClr val="windowText" lastClr="000000"/>
                </a:solidFill>
                <a:latin typeface="Times New Roman" panose="02020603050405020304" pitchFamily="18" charset="0"/>
                <a:cs typeface="Times New Roman" panose="02020603050405020304" pitchFamily="18" charset="0"/>
              </a:rPr>
              <a:t>V</a:t>
            </a:r>
            <a:r>
              <a:rPr lang="en-US" altLang="zh-CN" i="1" dirty="0">
                <a:solidFill>
                  <a:sysClr val="windowText" lastClr="000000"/>
                </a:solidFill>
                <a:latin typeface="Times New Roman" panose="02020603050405020304" pitchFamily="18" charset="0"/>
                <a:cs typeface="Times New Roman" panose="02020603050405020304" pitchFamily="18" charset="0"/>
              </a:rPr>
              <a:t>(t) </a:t>
            </a:r>
            <a:r>
              <a:rPr lang="zh-CN" altLang="en-US" dirty="0">
                <a:solidFill>
                  <a:sysClr val="windowText" lastClr="000000"/>
                </a:solidFill>
                <a:latin typeface="Times New Roman" panose="02020603050405020304" pitchFamily="18" charset="0"/>
                <a:cs typeface="Times New Roman" panose="02020603050405020304" pitchFamily="18" charset="0"/>
              </a:rPr>
              <a:t>都是一维的零均值白噪声，其方差各为</a:t>
            </a:r>
          </a:p>
        </p:txBody>
      </p:sp>
      <p:graphicFrame>
        <p:nvGraphicFramePr>
          <p:cNvPr id="4" name="对象 3"/>
          <p:cNvGraphicFramePr>
            <a:graphicFrameLocks noChangeAspect="1"/>
          </p:cNvGraphicFramePr>
          <p:nvPr>
            <p:extLst>
              <p:ext uri="{D42A27DB-BD31-4B8C-83A1-F6EECF244321}">
                <p14:modId xmlns:p14="http://schemas.microsoft.com/office/powerpoint/2010/main" val="2845583893"/>
              </p:ext>
            </p:extLst>
          </p:nvPr>
        </p:nvGraphicFramePr>
        <p:xfrm>
          <a:off x="3103563" y="2430463"/>
          <a:ext cx="2611437" cy="652462"/>
        </p:xfrm>
        <a:graphic>
          <a:graphicData uri="http://schemas.openxmlformats.org/presentationml/2006/ole">
            <mc:AlternateContent xmlns:mc="http://schemas.openxmlformats.org/markup-compatibility/2006">
              <mc:Choice xmlns:v="urn:schemas-microsoft-com:vml" Requires="v">
                <p:oleObj name="Equation" r:id="rId8" imgW="1726920" imgH="431640" progId="Equation.DSMT4">
                  <p:embed/>
                </p:oleObj>
              </mc:Choice>
              <mc:Fallback>
                <p:oleObj name="Equation" r:id="rId8" imgW="1726920" imgH="431640" progId="Equation.DSMT4">
                  <p:embed/>
                  <p:pic>
                    <p:nvPicPr>
                      <p:cNvPr id="0" name=""/>
                      <p:cNvPicPr/>
                      <p:nvPr/>
                    </p:nvPicPr>
                    <p:blipFill>
                      <a:blip r:embed="rId9"/>
                      <a:stretch>
                        <a:fillRect/>
                      </a:stretch>
                    </p:blipFill>
                    <p:spPr>
                      <a:xfrm>
                        <a:off x="3103563" y="2430463"/>
                        <a:ext cx="2611437" cy="652462"/>
                      </a:xfrm>
                      <a:prstGeom prst="rect">
                        <a:avLst/>
                      </a:prstGeom>
                    </p:spPr>
                  </p:pic>
                </p:oleObj>
              </mc:Fallback>
            </mc:AlternateContent>
          </a:graphicData>
        </a:graphic>
      </p:graphicFrame>
      <p:sp>
        <p:nvSpPr>
          <p:cNvPr id="12" name="矩形 11"/>
          <p:cNvSpPr/>
          <p:nvPr/>
        </p:nvSpPr>
        <p:spPr>
          <a:xfrm>
            <a:off x="101661" y="3160246"/>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初始状态</a:t>
            </a:r>
            <a:r>
              <a:rPr lang="en-US" altLang="zh-CN" b="1" i="1" dirty="0">
                <a:solidFill>
                  <a:sysClr val="windowText" lastClr="000000"/>
                </a:solidFill>
                <a:latin typeface="Times New Roman" panose="02020603050405020304" pitchFamily="18" charset="0"/>
                <a:cs typeface="Times New Roman" panose="02020603050405020304" pitchFamily="18" charset="0"/>
              </a:rPr>
              <a:t>x</a:t>
            </a:r>
            <a:r>
              <a:rPr lang="en-US" altLang="zh-CN" dirty="0">
                <a:solidFill>
                  <a:sysClr val="windowText" lastClr="000000"/>
                </a:solidFill>
                <a:latin typeface="Times New Roman" panose="02020603050405020304" pitchFamily="18" charset="0"/>
                <a:cs typeface="Times New Roman" panose="02020603050405020304" pitchFamily="18" charset="0"/>
              </a:rPr>
              <a:t>(0)</a:t>
            </a:r>
            <a:r>
              <a:rPr lang="zh-CN" altLang="en-US" dirty="0">
                <a:solidFill>
                  <a:sysClr val="windowText" lastClr="000000"/>
                </a:solidFill>
                <a:latin typeface="Times New Roman" panose="02020603050405020304" pitchFamily="18" charset="0"/>
                <a:cs typeface="Times New Roman" panose="02020603050405020304" pitchFamily="18" charset="0"/>
              </a:rPr>
              <a:t>的均值为零，方差是</a:t>
            </a:r>
          </a:p>
        </p:txBody>
      </p:sp>
      <p:graphicFrame>
        <p:nvGraphicFramePr>
          <p:cNvPr id="5" name="对象 4"/>
          <p:cNvGraphicFramePr>
            <a:graphicFrameLocks noChangeAspect="1"/>
          </p:cNvGraphicFramePr>
          <p:nvPr>
            <p:extLst>
              <p:ext uri="{D42A27DB-BD31-4B8C-83A1-F6EECF244321}">
                <p14:modId xmlns:p14="http://schemas.microsoft.com/office/powerpoint/2010/main" val="3491023319"/>
              </p:ext>
            </p:extLst>
          </p:nvPr>
        </p:nvGraphicFramePr>
        <p:xfrm>
          <a:off x="3275013" y="3576638"/>
          <a:ext cx="2152650" cy="698500"/>
        </p:xfrm>
        <a:graphic>
          <a:graphicData uri="http://schemas.openxmlformats.org/presentationml/2006/ole">
            <mc:AlternateContent xmlns:mc="http://schemas.openxmlformats.org/markup-compatibility/2006">
              <mc:Choice xmlns:v="urn:schemas-microsoft-com:vml" Requires="v">
                <p:oleObj name="Equation" r:id="rId10" imgW="1409400" imgH="457200" progId="Equation.DSMT4">
                  <p:embed/>
                </p:oleObj>
              </mc:Choice>
              <mc:Fallback>
                <p:oleObj name="Equation" r:id="rId10" imgW="1409400" imgH="457200" progId="Equation.DSMT4">
                  <p:embed/>
                  <p:pic>
                    <p:nvPicPr>
                      <p:cNvPr id="0" name=""/>
                      <p:cNvPicPr/>
                      <p:nvPr/>
                    </p:nvPicPr>
                    <p:blipFill>
                      <a:blip r:embed="rId11"/>
                      <a:stretch>
                        <a:fillRect/>
                      </a:stretch>
                    </p:blipFill>
                    <p:spPr>
                      <a:xfrm>
                        <a:off x="3275013" y="3576638"/>
                        <a:ext cx="2152650" cy="698500"/>
                      </a:xfrm>
                      <a:prstGeom prst="rect">
                        <a:avLst/>
                      </a:prstGeom>
                    </p:spPr>
                  </p:pic>
                </p:oleObj>
              </mc:Fallback>
            </mc:AlternateContent>
          </a:graphicData>
        </a:graphic>
      </p:graphicFrame>
      <p:sp>
        <p:nvSpPr>
          <p:cNvPr id="14" name="矩形 13"/>
          <p:cNvSpPr/>
          <p:nvPr/>
        </p:nvSpPr>
        <p:spPr>
          <a:xfrm>
            <a:off x="101661" y="4240332"/>
            <a:ext cx="8928992" cy="372153"/>
          </a:xfrm>
          <a:prstGeom prst="rect">
            <a:avLst/>
          </a:prstGeom>
          <a:noFill/>
        </p:spPr>
        <p:txBody>
          <a:bodyPr wrap="square">
            <a:spAutoFit/>
          </a:bodyPr>
          <a:lstStyle/>
          <a:p>
            <a:pPr lvl="0">
              <a:lnSpc>
                <a:spcPct val="110000"/>
              </a:lnSpc>
            </a:pPr>
            <a:r>
              <a:rPr lang="en-US" altLang="zh-CN" b="1" i="1" dirty="0">
                <a:solidFill>
                  <a:sysClr val="windowText" lastClr="000000"/>
                </a:solidFill>
                <a:latin typeface="Times New Roman" panose="02020603050405020304" pitchFamily="18" charset="0"/>
                <a:cs typeface="Times New Roman" panose="02020603050405020304" pitchFamily="18" charset="0"/>
              </a:rPr>
              <a:t>W</a:t>
            </a:r>
            <a:r>
              <a:rPr lang="en-US" altLang="zh-CN" dirty="0">
                <a:solidFill>
                  <a:sysClr val="windowText" lastClr="000000"/>
                </a:solidFill>
                <a:latin typeface="Times New Roman" panose="02020603050405020304" pitchFamily="18" charset="0"/>
                <a:cs typeface="Times New Roman" panose="02020603050405020304" pitchFamily="18" charset="0"/>
              </a:rPr>
              <a:t>(t)</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b="1" i="1" dirty="0">
                <a:solidFill>
                  <a:sysClr val="windowText" lastClr="000000"/>
                </a:solidFill>
                <a:latin typeface="Times New Roman" panose="02020603050405020304" pitchFamily="18" charset="0"/>
                <a:cs typeface="Times New Roman" panose="02020603050405020304" pitchFamily="18" charset="0"/>
              </a:rPr>
              <a:t>V</a:t>
            </a:r>
            <a:r>
              <a:rPr lang="en-US" altLang="zh-CN" dirty="0">
                <a:solidFill>
                  <a:sysClr val="windowText" lastClr="000000"/>
                </a:solidFill>
                <a:latin typeface="Times New Roman" panose="02020603050405020304" pitchFamily="18" charset="0"/>
                <a:cs typeface="Times New Roman" panose="02020603050405020304" pitchFamily="18" charset="0"/>
              </a:rPr>
              <a:t>(t)</a:t>
            </a:r>
            <a:r>
              <a:rPr lang="zh-CN" altLang="en-US" dirty="0">
                <a:solidFill>
                  <a:sysClr val="windowText" lastClr="000000"/>
                </a:solidFill>
                <a:latin typeface="Times New Roman" panose="02020603050405020304" pitchFamily="18" charset="0"/>
                <a:cs typeface="Times New Roman" panose="02020603050405020304" pitchFamily="18" charset="0"/>
              </a:rPr>
              <a:t>及</a:t>
            </a:r>
            <a:r>
              <a:rPr lang="en-US" altLang="zh-CN" b="1" i="1" dirty="0">
                <a:solidFill>
                  <a:sysClr val="windowText" lastClr="000000"/>
                </a:solidFill>
                <a:latin typeface="Times New Roman" panose="02020603050405020304" pitchFamily="18" charset="0"/>
                <a:cs typeface="Times New Roman" panose="02020603050405020304" pitchFamily="18" charset="0"/>
              </a:rPr>
              <a:t>x</a:t>
            </a:r>
            <a:r>
              <a:rPr lang="en-US" altLang="zh-CN" dirty="0">
                <a:solidFill>
                  <a:sysClr val="windowText" lastClr="000000"/>
                </a:solidFill>
                <a:latin typeface="Times New Roman" panose="02020603050405020304" pitchFamily="18" charset="0"/>
                <a:cs typeface="Times New Roman" panose="02020603050405020304" pitchFamily="18" charset="0"/>
              </a:rPr>
              <a:t>(0)</a:t>
            </a:r>
            <a:r>
              <a:rPr lang="zh-CN" altLang="en-US" dirty="0">
                <a:solidFill>
                  <a:sysClr val="windowText" lastClr="000000"/>
                </a:solidFill>
                <a:latin typeface="Times New Roman" panose="02020603050405020304" pitchFamily="18" charset="0"/>
                <a:cs typeface="Times New Roman" panose="02020603050405020304" pitchFamily="18" charset="0"/>
              </a:rPr>
              <a:t>三者互不相关。试求卡尔曼滤波公式及增益、方差。</a:t>
            </a:r>
          </a:p>
        </p:txBody>
      </p:sp>
    </p:spTree>
    <p:extLst>
      <p:ext uri="{BB962C8B-B14F-4D97-AF65-F5344CB8AC3E}">
        <p14:creationId xmlns:p14="http://schemas.microsoft.com/office/powerpoint/2010/main" val="831446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1661" y="538665"/>
            <a:ext cx="8928992" cy="778418"/>
          </a:xfrm>
          <a:prstGeom prst="rect">
            <a:avLst/>
          </a:prstGeom>
          <a:noFill/>
        </p:spPr>
        <p:txBody>
          <a:bodyPr wrap="square">
            <a:spAutoFit/>
          </a:bodyPr>
          <a:lstStyle/>
          <a:p>
            <a:pPr lvl="0">
              <a:lnSpc>
                <a:spcPct val="110000"/>
              </a:lnSpc>
            </a:pPr>
            <a:r>
              <a:rPr lang="zh-CN" altLang="en-US" sz="2400" b="1" dirty="0">
                <a:solidFill>
                  <a:sysClr val="windowText" lastClr="000000"/>
                </a:solidFill>
                <a:latin typeface="宋体" panose="02010600030101010101" pitchFamily="2" charset="-122"/>
              </a:rPr>
              <a:t>    </a:t>
            </a:r>
            <a:r>
              <a:rPr lang="zh-CN" altLang="en-US" b="1" dirty="0">
                <a:solidFill>
                  <a:sysClr val="windowText" lastClr="000000"/>
                </a:solidFill>
                <a:latin typeface="Times New Roman" panose="02020603050405020304" pitchFamily="18" charset="0"/>
                <a:cs typeface="Times New Roman" panose="02020603050405020304" pitchFamily="18" charset="0"/>
              </a:rPr>
              <a:t>解</a:t>
            </a:r>
            <a:r>
              <a:rPr lang="zh-CN" altLang="en-US" dirty="0">
                <a:solidFill>
                  <a:sysClr val="windowText" lastClr="000000"/>
                </a:solidFill>
                <a:latin typeface="Times New Roman" panose="02020603050405020304" pitchFamily="18" charset="0"/>
                <a:cs typeface="Times New Roman" panose="02020603050405020304" pitchFamily="18" charset="0"/>
              </a:rPr>
              <a:t> 根据式（</a:t>
            </a:r>
            <a:r>
              <a:rPr lang="en-US" altLang="zh-CN" dirty="0">
                <a:solidFill>
                  <a:sysClr val="windowText" lastClr="000000"/>
                </a:solidFill>
                <a:latin typeface="Times New Roman" panose="02020603050405020304" pitchFamily="18" charset="0"/>
                <a:cs typeface="Times New Roman" panose="02020603050405020304" pitchFamily="18" charset="0"/>
              </a:rPr>
              <a:t>6.48</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6.50</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6.52</a:t>
            </a:r>
            <a:r>
              <a:rPr lang="zh-CN" altLang="en-US" dirty="0">
                <a:solidFill>
                  <a:sysClr val="windowText" lastClr="000000"/>
                </a:solidFill>
                <a:latin typeface="Times New Roman" panose="02020603050405020304" pitchFamily="18" charset="0"/>
                <a:cs typeface="Times New Roman" panose="02020603050405020304" pitchFamily="18" charset="0"/>
              </a:rPr>
              <a:t>），结合本</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例有</a:t>
            </a:r>
          </a:p>
        </p:txBody>
      </p:sp>
      <p:graphicFrame>
        <p:nvGraphicFramePr>
          <p:cNvPr id="7" name="对象 6"/>
          <p:cNvGraphicFramePr>
            <a:graphicFrameLocks noChangeAspect="1"/>
          </p:cNvGraphicFramePr>
          <p:nvPr/>
        </p:nvGraphicFramePr>
        <p:xfrm>
          <a:off x="4294188" y="3689350"/>
          <a:ext cx="114300" cy="673100"/>
        </p:xfrm>
        <a:graphic>
          <a:graphicData uri="http://schemas.openxmlformats.org/presentationml/2006/ole">
            <mc:AlternateContent xmlns:mc="http://schemas.openxmlformats.org/markup-compatibility/2006">
              <mc:Choice xmlns:v="urn:schemas-microsoft-com:vml" Requires="v">
                <p:oleObj name="Equation" r:id="rId4" imgW="114120" imgH="672840" progId="Equation.DSMT4">
                  <p:embed/>
                </p:oleObj>
              </mc:Choice>
              <mc:Fallback>
                <p:oleObj name="Equation" r:id="rId4" imgW="114120" imgH="672840" progId="Equation.DSMT4">
                  <p:embed/>
                  <p:pic>
                    <p:nvPicPr>
                      <p:cNvPr id="0" name=""/>
                      <p:cNvPicPr/>
                      <p:nvPr/>
                    </p:nvPicPr>
                    <p:blipFill>
                      <a:blip r:embed="rId5"/>
                      <a:stretch>
                        <a:fillRect/>
                      </a:stretch>
                    </p:blipFill>
                    <p:spPr>
                      <a:xfrm>
                        <a:off x="4294188" y="3689350"/>
                        <a:ext cx="114300" cy="673100"/>
                      </a:xfrm>
                      <a:prstGeom prst="rect">
                        <a:avLst/>
                      </a:prstGeom>
                    </p:spPr>
                  </p:pic>
                </p:oleObj>
              </mc:Fallback>
            </mc:AlternateContent>
          </a:graphicData>
        </a:graphic>
      </p:graphicFrame>
      <p:sp>
        <p:nvSpPr>
          <p:cNvPr id="12" name="矩形 11"/>
          <p:cNvSpPr/>
          <p:nvPr/>
        </p:nvSpPr>
        <p:spPr>
          <a:xfrm>
            <a:off x="101661" y="2567816"/>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推导出滤波、增益和方差方程为</a:t>
            </a:r>
          </a:p>
        </p:txBody>
      </p:sp>
      <p:graphicFrame>
        <p:nvGraphicFramePr>
          <p:cNvPr id="2" name="对象 1"/>
          <p:cNvGraphicFramePr>
            <a:graphicFrameLocks noChangeAspect="1"/>
          </p:cNvGraphicFramePr>
          <p:nvPr>
            <p:extLst>
              <p:ext uri="{D42A27DB-BD31-4B8C-83A1-F6EECF244321}">
                <p14:modId xmlns:p14="http://schemas.microsoft.com/office/powerpoint/2010/main" val="3302921711"/>
              </p:ext>
            </p:extLst>
          </p:nvPr>
        </p:nvGraphicFramePr>
        <p:xfrm>
          <a:off x="2314575" y="1263650"/>
          <a:ext cx="3960813" cy="1338263"/>
        </p:xfrm>
        <a:graphic>
          <a:graphicData uri="http://schemas.openxmlformats.org/presentationml/2006/ole">
            <mc:AlternateContent xmlns:mc="http://schemas.openxmlformats.org/markup-compatibility/2006">
              <mc:Choice xmlns:v="urn:schemas-microsoft-com:vml" Requires="v">
                <p:oleObj name="Equation" r:id="rId6" imgW="2781000" imgH="939600" progId="Equation.DSMT4">
                  <p:embed/>
                </p:oleObj>
              </mc:Choice>
              <mc:Fallback>
                <p:oleObj name="Equation" r:id="rId6" imgW="2781000" imgH="939600" progId="Equation.DSMT4">
                  <p:embed/>
                  <p:pic>
                    <p:nvPicPr>
                      <p:cNvPr id="0" name=""/>
                      <p:cNvPicPr/>
                      <p:nvPr/>
                    </p:nvPicPr>
                    <p:blipFill>
                      <a:blip r:embed="rId7"/>
                      <a:stretch>
                        <a:fillRect/>
                      </a:stretch>
                    </p:blipFill>
                    <p:spPr>
                      <a:xfrm>
                        <a:off x="2314575" y="1263650"/>
                        <a:ext cx="3960813" cy="133826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747569012"/>
              </p:ext>
            </p:extLst>
          </p:nvPr>
        </p:nvGraphicFramePr>
        <p:xfrm>
          <a:off x="2667000" y="3067050"/>
          <a:ext cx="4727575" cy="1893888"/>
        </p:xfrm>
        <a:graphic>
          <a:graphicData uri="http://schemas.openxmlformats.org/presentationml/2006/ole">
            <mc:AlternateContent xmlns:mc="http://schemas.openxmlformats.org/markup-compatibility/2006">
              <mc:Choice xmlns:v="urn:schemas-microsoft-com:vml" Requires="v">
                <p:oleObj name="Equation" r:id="rId8" imgW="3543120" imgH="1422360" progId="Equation.DSMT4">
                  <p:embed/>
                </p:oleObj>
              </mc:Choice>
              <mc:Fallback>
                <p:oleObj name="Equation" r:id="rId8" imgW="3543120" imgH="1422360" progId="Equation.DSMT4">
                  <p:embed/>
                  <p:pic>
                    <p:nvPicPr>
                      <p:cNvPr id="0" name=""/>
                      <p:cNvPicPr/>
                      <p:nvPr/>
                    </p:nvPicPr>
                    <p:blipFill>
                      <a:blip r:embed="rId9"/>
                      <a:stretch>
                        <a:fillRect/>
                      </a:stretch>
                    </p:blipFill>
                    <p:spPr>
                      <a:xfrm>
                        <a:off x="2667000" y="3067050"/>
                        <a:ext cx="4727575" cy="1893888"/>
                      </a:xfrm>
                      <a:prstGeom prst="rect">
                        <a:avLst/>
                      </a:prstGeom>
                    </p:spPr>
                  </p:pic>
                </p:oleObj>
              </mc:Fallback>
            </mc:AlternateContent>
          </a:graphicData>
        </a:graphic>
      </p:graphicFrame>
    </p:spTree>
    <p:extLst>
      <p:ext uri="{BB962C8B-B14F-4D97-AF65-F5344CB8AC3E}">
        <p14:creationId xmlns:p14="http://schemas.microsoft.com/office/powerpoint/2010/main" val="180260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1661" y="538665"/>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如设</a:t>
            </a:r>
          </a:p>
        </p:txBody>
      </p:sp>
      <p:graphicFrame>
        <p:nvGraphicFramePr>
          <p:cNvPr id="7" name="对象 6"/>
          <p:cNvGraphicFramePr>
            <a:graphicFrameLocks noChangeAspect="1"/>
          </p:cNvGraphicFramePr>
          <p:nvPr/>
        </p:nvGraphicFramePr>
        <p:xfrm>
          <a:off x="4294188" y="3689350"/>
          <a:ext cx="114300" cy="673100"/>
        </p:xfrm>
        <a:graphic>
          <a:graphicData uri="http://schemas.openxmlformats.org/presentationml/2006/ole">
            <mc:AlternateContent xmlns:mc="http://schemas.openxmlformats.org/markup-compatibility/2006">
              <mc:Choice xmlns:v="urn:schemas-microsoft-com:vml" Requires="v">
                <p:oleObj name="Equation" r:id="rId4" imgW="114120" imgH="672840" progId="Equation.DSMT4">
                  <p:embed/>
                </p:oleObj>
              </mc:Choice>
              <mc:Fallback>
                <p:oleObj name="Equation" r:id="rId4" imgW="114120" imgH="672840" progId="Equation.DSMT4">
                  <p:embed/>
                  <p:pic>
                    <p:nvPicPr>
                      <p:cNvPr id="0" name=""/>
                      <p:cNvPicPr/>
                      <p:nvPr/>
                    </p:nvPicPr>
                    <p:blipFill>
                      <a:blip r:embed="rId5"/>
                      <a:stretch>
                        <a:fillRect/>
                      </a:stretch>
                    </p:blipFill>
                    <p:spPr>
                      <a:xfrm>
                        <a:off x="4294188" y="3689350"/>
                        <a:ext cx="114300" cy="673100"/>
                      </a:xfrm>
                      <a:prstGeom prst="rect">
                        <a:avLst/>
                      </a:prstGeom>
                    </p:spPr>
                  </p:pic>
                </p:oleObj>
              </mc:Fallback>
            </mc:AlternateContent>
          </a:graphicData>
        </a:graphic>
      </p:graphicFrame>
      <p:sp>
        <p:nvSpPr>
          <p:cNvPr id="12" name="矩形 11"/>
          <p:cNvSpPr/>
          <p:nvPr/>
        </p:nvSpPr>
        <p:spPr>
          <a:xfrm>
            <a:off x="101661" y="2855249"/>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将矩阵微分方程写成微分方程组，有</a:t>
            </a:r>
          </a:p>
        </p:txBody>
      </p:sp>
      <p:graphicFrame>
        <p:nvGraphicFramePr>
          <p:cNvPr id="3" name="对象 2"/>
          <p:cNvGraphicFramePr>
            <a:graphicFrameLocks noChangeAspect="1"/>
          </p:cNvGraphicFramePr>
          <p:nvPr>
            <p:extLst>
              <p:ext uri="{D42A27DB-BD31-4B8C-83A1-F6EECF244321}">
                <p14:modId xmlns:p14="http://schemas.microsoft.com/office/powerpoint/2010/main" val="695260232"/>
              </p:ext>
            </p:extLst>
          </p:nvPr>
        </p:nvGraphicFramePr>
        <p:xfrm>
          <a:off x="2935288" y="777875"/>
          <a:ext cx="2833687" cy="641350"/>
        </p:xfrm>
        <a:graphic>
          <a:graphicData uri="http://schemas.openxmlformats.org/presentationml/2006/ole">
            <mc:AlternateContent xmlns:mc="http://schemas.openxmlformats.org/markup-compatibility/2006">
              <mc:Choice xmlns:v="urn:schemas-microsoft-com:vml" Requires="v">
                <p:oleObj name="Equation" r:id="rId6" imgW="2133360" imgH="482400" progId="Equation.DSMT4">
                  <p:embed/>
                </p:oleObj>
              </mc:Choice>
              <mc:Fallback>
                <p:oleObj name="Equation" r:id="rId6" imgW="2133360" imgH="482400" progId="Equation.DSMT4">
                  <p:embed/>
                  <p:pic>
                    <p:nvPicPr>
                      <p:cNvPr id="0" name=""/>
                      <p:cNvPicPr/>
                      <p:nvPr/>
                    </p:nvPicPr>
                    <p:blipFill>
                      <a:blip r:embed="rId7"/>
                      <a:stretch>
                        <a:fillRect/>
                      </a:stretch>
                    </p:blipFill>
                    <p:spPr>
                      <a:xfrm>
                        <a:off x="2935288" y="777875"/>
                        <a:ext cx="2833687" cy="641350"/>
                      </a:xfrm>
                      <a:prstGeom prst="rect">
                        <a:avLst/>
                      </a:prstGeom>
                    </p:spPr>
                  </p:pic>
                </p:oleObj>
              </mc:Fallback>
            </mc:AlternateContent>
          </a:graphicData>
        </a:graphic>
      </p:graphicFrame>
      <p:sp>
        <p:nvSpPr>
          <p:cNvPr id="14" name="矩形 13"/>
          <p:cNvSpPr/>
          <p:nvPr/>
        </p:nvSpPr>
        <p:spPr>
          <a:xfrm>
            <a:off x="101661" y="1366876"/>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则上式最后一式可写成</a:t>
            </a:r>
          </a:p>
        </p:txBody>
      </p:sp>
      <p:graphicFrame>
        <p:nvGraphicFramePr>
          <p:cNvPr id="4" name="对象 3"/>
          <p:cNvGraphicFramePr>
            <a:graphicFrameLocks noChangeAspect="1"/>
          </p:cNvGraphicFramePr>
          <p:nvPr/>
        </p:nvGraphicFramePr>
        <p:xfrm>
          <a:off x="2552462" y="1725860"/>
          <a:ext cx="3483451" cy="1149877"/>
        </p:xfrm>
        <a:graphic>
          <a:graphicData uri="http://schemas.openxmlformats.org/presentationml/2006/ole">
            <mc:AlternateContent xmlns:mc="http://schemas.openxmlformats.org/markup-compatibility/2006">
              <mc:Choice xmlns:v="urn:schemas-microsoft-com:vml" Requires="v">
                <p:oleObj name="Equation" r:id="rId8" imgW="2616120" imgH="863280" progId="Equation.DSMT4">
                  <p:embed/>
                </p:oleObj>
              </mc:Choice>
              <mc:Fallback>
                <p:oleObj name="Equation" r:id="rId8" imgW="2616120" imgH="863280" progId="Equation.DSMT4">
                  <p:embed/>
                  <p:pic>
                    <p:nvPicPr>
                      <p:cNvPr id="0" name=""/>
                      <p:cNvPicPr/>
                      <p:nvPr/>
                    </p:nvPicPr>
                    <p:blipFill>
                      <a:blip r:embed="rId9"/>
                      <a:stretch>
                        <a:fillRect/>
                      </a:stretch>
                    </p:blipFill>
                    <p:spPr>
                      <a:xfrm>
                        <a:off x="2552462" y="1725860"/>
                        <a:ext cx="3483451" cy="1149877"/>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2900303" y="3234721"/>
          <a:ext cx="2661013" cy="1908780"/>
        </p:xfrm>
        <a:graphic>
          <a:graphicData uri="http://schemas.openxmlformats.org/presentationml/2006/ole">
            <mc:AlternateContent xmlns:mc="http://schemas.openxmlformats.org/markup-compatibility/2006">
              <mc:Choice xmlns:v="urn:schemas-microsoft-com:vml" Requires="v">
                <p:oleObj name="Equation" r:id="rId10" imgW="1993680" imgH="1295280" progId="Equation.DSMT4">
                  <p:embed/>
                </p:oleObj>
              </mc:Choice>
              <mc:Fallback>
                <p:oleObj name="Equation" r:id="rId10" imgW="1993680" imgH="1295280" progId="Equation.DSMT4">
                  <p:embed/>
                  <p:pic>
                    <p:nvPicPr>
                      <p:cNvPr id="0" name=""/>
                      <p:cNvPicPr/>
                      <p:nvPr/>
                    </p:nvPicPr>
                    <p:blipFill>
                      <a:blip r:embed="rId11"/>
                      <a:stretch>
                        <a:fillRect/>
                      </a:stretch>
                    </p:blipFill>
                    <p:spPr>
                      <a:xfrm>
                        <a:off x="2900303" y="3234721"/>
                        <a:ext cx="2661013" cy="1908780"/>
                      </a:xfrm>
                      <a:prstGeom prst="rect">
                        <a:avLst/>
                      </a:prstGeom>
                    </p:spPr>
                  </p:pic>
                </p:oleObj>
              </mc:Fallback>
            </mc:AlternateContent>
          </a:graphicData>
        </a:graphic>
      </p:graphicFrame>
    </p:spTree>
    <p:extLst>
      <p:ext uri="{BB962C8B-B14F-4D97-AF65-F5344CB8AC3E}">
        <p14:creationId xmlns:p14="http://schemas.microsoft.com/office/powerpoint/2010/main" val="547649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1661" y="538665"/>
            <a:ext cx="8928992" cy="766044"/>
          </a:xfrm>
          <a:prstGeom prst="rect">
            <a:avLst/>
          </a:prstGeom>
          <a:noFill/>
        </p:spPr>
        <p:txBody>
          <a:bodyPr wrap="square">
            <a:spAutoFit/>
          </a:bodyPr>
          <a:lstStyle/>
          <a:p>
            <a:pPr lvl="0">
              <a:lnSpc>
                <a:spcPct val="110000"/>
              </a:lnSpc>
            </a:pPr>
            <a:r>
              <a:rPr lang="zh-CN" altLang="en-US" sz="2400"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这是一个非线性联立微分方程组，求其解析解比较麻烦，</a:t>
            </a:r>
            <a:endParaRPr lang="en-US" altLang="zh-CN" dirty="0">
              <a:solidFill>
                <a:sysClr val="windowText" lastClr="000000"/>
              </a:solidFill>
              <a:latin typeface="宋体" panose="02010600030101010101" pitchFamily="2" charset="-122"/>
            </a:endParaRPr>
          </a:p>
          <a:p>
            <a:pPr lvl="0">
              <a:lnSpc>
                <a:spcPct val="110000"/>
              </a:lnSpc>
            </a:pPr>
            <a:r>
              <a:rPr lang="zh-CN" altLang="en-US" dirty="0">
                <a:solidFill>
                  <a:sysClr val="windowText" lastClr="000000"/>
                </a:solidFill>
                <a:latin typeface="宋体" panose="02010600030101010101" pitchFamily="2" charset="-122"/>
              </a:rPr>
              <a:t>可用计算机求解。解得方差</a:t>
            </a:r>
            <a:r>
              <a:rPr lang="en-US" altLang="zh-CN" b="1" i="1" dirty="0">
                <a:solidFill>
                  <a:sysClr val="windowText" lastClr="000000"/>
                </a:solidFill>
                <a:latin typeface="宋体" panose="02010600030101010101" pitchFamily="2" charset="-122"/>
              </a:rPr>
              <a:t>P</a:t>
            </a:r>
            <a:r>
              <a:rPr lang="zh-CN" altLang="en-US" dirty="0">
                <a:solidFill>
                  <a:sysClr val="windowText" lastClr="000000"/>
                </a:solidFill>
                <a:latin typeface="宋体" panose="02010600030101010101" pitchFamily="2" charset="-122"/>
              </a:rPr>
              <a:t>之后，根据前式得</a:t>
            </a:r>
          </a:p>
        </p:txBody>
      </p:sp>
      <p:graphicFrame>
        <p:nvGraphicFramePr>
          <p:cNvPr id="7" name="对象 6"/>
          <p:cNvGraphicFramePr>
            <a:graphicFrameLocks noChangeAspect="1"/>
          </p:cNvGraphicFramePr>
          <p:nvPr/>
        </p:nvGraphicFramePr>
        <p:xfrm>
          <a:off x="4294188" y="3689350"/>
          <a:ext cx="114300" cy="673100"/>
        </p:xfrm>
        <a:graphic>
          <a:graphicData uri="http://schemas.openxmlformats.org/presentationml/2006/ole">
            <mc:AlternateContent xmlns:mc="http://schemas.openxmlformats.org/markup-compatibility/2006">
              <mc:Choice xmlns:v="urn:schemas-microsoft-com:vml" Requires="v">
                <p:oleObj name="Equation" r:id="rId4" imgW="114120" imgH="672840" progId="Equation.DSMT4">
                  <p:embed/>
                </p:oleObj>
              </mc:Choice>
              <mc:Fallback>
                <p:oleObj name="Equation" r:id="rId4" imgW="114120" imgH="672840" progId="Equation.DSMT4">
                  <p:embed/>
                  <p:pic>
                    <p:nvPicPr>
                      <p:cNvPr id="0" name=""/>
                      <p:cNvPicPr/>
                      <p:nvPr/>
                    </p:nvPicPr>
                    <p:blipFill>
                      <a:blip r:embed="rId5"/>
                      <a:stretch>
                        <a:fillRect/>
                      </a:stretch>
                    </p:blipFill>
                    <p:spPr>
                      <a:xfrm>
                        <a:off x="4294188" y="3689350"/>
                        <a:ext cx="114300" cy="673100"/>
                      </a:xfrm>
                      <a:prstGeom prst="rect">
                        <a:avLst/>
                      </a:prstGeom>
                    </p:spPr>
                  </p:pic>
                </p:oleObj>
              </mc:Fallback>
            </mc:AlternateContent>
          </a:graphicData>
        </a:graphic>
      </p:graphicFrame>
      <p:sp>
        <p:nvSpPr>
          <p:cNvPr id="12" name="矩形 11"/>
          <p:cNvSpPr/>
          <p:nvPr/>
        </p:nvSpPr>
        <p:spPr>
          <a:xfrm>
            <a:off x="71112" y="2434745"/>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于是，滤波方程就是</a:t>
            </a:r>
          </a:p>
        </p:txBody>
      </p:sp>
      <p:sp>
        <p:nvSpPr>
          <p:cNvPr id="14" name="矩形 13"/>
          <p:cNvSpPr/>
          <p:nvPr/>
        </p:nvSpPr>
        <p:spPr>
          <a:xfrm>
            <a:off x="101660" y="4155926"/>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由本例可以看出，即使是一个二阶定常系统，求解矩阵里卡提微分方程也需借助计算机。</a:t>
            </a:r>
          </a:p>
        </p:txBody>
      </p:sp>
      <p:graphicFrame>
        <p:nvGraphicFramePr>
          <p:cNvPr id="2" name="对象 1"/>
          <p:cNvGraphicFramePr>
            <a:graphicFrameLocks noChangeAspect="1"/>
          </p:cNvGraphicFramePr>
          <p:nvPr>
            <p:extLst>
              <p:ext uri="{D42A27DB-BD31-4B8C-83A1-F6EECF244321}">
                <p14:modId xmlns:p14="http://schemas.microsoft.com/office/powerpoint/2010/main" val="386603255"/>
              </p:ext>
            </p:extLst>
          </p:nvPr>
        </p:nvGraphicFramePr>
        <p:xfrm>
          <a:off x="3187700" y="1349375"/>
          <a:ext cx="2759075" cy="1222375"/>
        </p:xfrm>
        <a:graphic>
          <a:graphicData uri="http://schemas.openxmlformats.org/presentationml/2006/ole">
            <mc:AlternateContent xmlns:mc="http://schemas.openxmlformats.org/markup-compatibility/2006">
              <mc:Choice xmlns:v="urn:schemas-microsoft-com:vml" Requires="v">
                <p:oleObj name="Equation" r:id="rId6" imgW="1892160" imgH="838080" progId="Equation.DSMT4">
                  <p:embed/>
                </p:oleObj>
              </mc:Choice>
              <mc:Fallback>
                <p:oleObj name="Equation" r:id="rId6" imgW="1892160" imgH="838080" progId="Equation.DSMT4">
                  <p:embed/>
                  <p:pic>
                    <p:nvPicPr>
                      <p:cNvPr id="0" name=""/>
                      <p:cNvPicPr/>
                      <p:nvPr/>
                    </p:nvPicPr>
                    <p:blipFill>
                      <a:blip r:embed="rId7"/>
                      <a:stretch>
                        <a:fillRect/>
                      </a:stretch>
                    </p:blipFill>
                    <p:spPr>
                      <a:xfrm>
                        <a:off x="3187700" y="1349375"/>
                        <a:ext cx="2759075" cy="12223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986321203"/>
              </p:ext>
            </p:extLst>
          </p:nvPr>
        </p:nvGraphicFramePr>
        <p:xfrm>
          <a:off x="2979738" y="2913063"/>
          <a:ext cx="3111500" cy="1208087"/>
        </p:xfrm>
        <a:graphic>
          <a:graphicData uri="http://schemas.openxmlformats.org/presentationml/2006/ole">
            <mc:AlternateContent xmlns:mc="http://schemas.openxmlformats.org/markup-compatibility/2006">
              <mc:Choice xmlns:v="urn:schemas-microsoft-com:vml" Requires="v">
                <p:oleObj name="Equation" r:id="rId8" imgW="2158920" imgH="838080" progId="Equation.DSMT4">
                  <p:embed/>
                </p:oleObj>
              </mc:Choice>
              <mc:Fallback>
                <p:oleObj name="Equation" r:id="rId8" imgW="2158920" imgH="838080" progId="Equation.DSMT4">
                  <p:embed/>
                  <p:pic>
                    <p:nvPicPr>
                      <p:cNvPr id="0" name=""/>
                      <p:cNvPicPr/>
                      <p:nvPr/>
                    </p:nvPicPr>
                    <p:blipFill>
                      <a:blip r:embed="rId9"/>
                      <a:stretch>
                        <a:fillRect/>
                      </a:stretch>
                    </p:blipFill>
                    <p:spPr>
                      <a:xfrm>
                        <a:off x="2979738" y="2913063"/>
                        <a:ext cx="3111500" cy="1208087"/>
                      </a:xfrm>
                      <a:prstGeom prst="rect">
                        <a:avLst/>
                      </a:prstGeom>
                    </p:spPr>
                  </p:pic>
                </p:oleObj>
              </mc:Fallback>
            </mc:AlternateContent>
          </a:graphicData>
        </a:graphic>
      </p:graphicFrame>
    </p:spTree>
    <p:extLst>
      <p:ext uri="{BB962C8B-B14F-4D97-AF65-F5344CB8AC3E}">
        <p14:creationId xmlns:p14="http://schemas.microsoft.com/office/powerpoint/2010/main" val="1181975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1661" y="538665"/>
            <a:ext cx="8928992" cy="1083117"/>
          </a:xfrm>
          <a:prstGeom prst="rect">
            <a:avLst/>
          </a:prstGeom>
          <a:noFill/>
        </p:spPr>
        <p:txBody>
          <a:bodyPr wrap="square">
            <a:spAutoFit/>
          </a:bodyPr>
          <a:lstStyle/>
          <a:p>
            <a:pPr lvl="0">
              <a:lnSpc>
                <a:spcPct val="110000"/>
              </a:lnSpc>
            </a:pPr>
            <a:r>
              <a:rPr lang="zh-CN" altLang="en-US" sz="2400" b="1" dirty="0">
                <a:solidFill>
                  <a:sysClr val="windowText" lastClr="000000"/>
                </a:solidFill>
                <a:latin typeface="宋体" panose="02010600030101010101" pitchFamily="2" charset="-122"/>
              </a:rPr>
              <a:t>    </a:t>
            </a:r>
            <a:r>
              <a:rPr lang="zh-CN" altLang="en-US" b="1" dirty="0">
                <a:solidFill>
                  <a:sysClr val="windowText" lastClr="000000"/>
                </a:solidFill>
                <a:latin typeface="Times New Roman" panose="02020603050405020304" pitchFamily="18" charset="0"/>
                <a:cs typeface="Times New Roman" panose="02020603050405020304" pitchFamily="18" charset="0"/>
              </a:rPr>
              <a:t>例</a:t>
            </a:r>
            <a:r>
              <a:rPr lang="en-US" altLang="zh-CN" b="1" dirty="0">
                <a:solidFill>
                  <a:sysClr val="windowText" lastClr="000000"/>
                </a:solidFill>
                <a:latin typeface="Times New Roman" panose="02020603050405020304" pitchFamily="18" charset="0"/>
                <a:cs typeface="Times New Roman" panose="02020603050405020304" pitchFamily="18" charset="0"/>
              </a:rPr>
              <a:t>6.6 </a:t>
            </a:r>
            <a:r>
              <a:rPr lang="zh-CN" altLang="en-US" dirty="0">
                <a:solidFill>
                  <a:sysClr val="windowText" lastClr="000000"/>
                </a:solidFill>
                <a:latin typeface="Times New Roman" panose="02020603050405020304" pitchFamily="18" charset="0"/>
                <a:cs typeface="Times New Roman" panose="02020603050405020304" pitchFamily="18" charset="0"/>
              </a:rPr>
              <a:t>一个一阶系统受到动态噪声干扰下的状态方程是</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式中，</a:t>
            </a:r>
            <a:r>
              <a:rPr lang="en-US" altLang="zh-CN" b="1" i="1" dirty="0">
                <a:solidFill>
                  <a:sysClr val="windowText" lastClr="000000"/>
                </a:solidFill>
                <a:latin typeface="Times New Roman" panose="02020603050405020304" pitchFamily="18" charset="0"/>
                <a:cs typeface="Times New Roman" panose="02020603050405020304" pitchFamily="18" charset="0"/>
              </a:rPr>
              <a:t>W</a:t>
            </a:r>
            <a:r>
              <a:rPr lang="zh-CN" altLang="en-US" dirty="0">
                <a:solidFill>
                  <a:sysClr val="windowText" lastClr="000000"/>
                </a:solidFill>
                <a:latin typeface="Times New Roman" panose="02020603050405020304" pitchFamily="18" charset="0"/>
                <a:cs typeface="Times New Roman" panose="02020603050405020304" pitchFamily="18" charset="0"/>
              </a:rPr>
              <a:t>是动态噪声，其统计特性为</a:t>
            </a:r>
          </a:p>
        </p:txBody>
      </p:sp>
      <p:graphicFrame>
        <p:nvGraphicFramePr>
          <p:cNvPr id="7" name="对象 6"/>
          <p:cNvGraphicFramePr>
            <a:graphicFrameLocks noChangeAspect="1"/>
          </p:cNvGraphicFramePr>
          <p:nvPr/>
        </p:nvGraphicFramePr>
        <p:xfrm>
          <a:off x="4294188" y="3689350"/>
          <a:ext cx="114300" cy="673100"/>
        </p:xfrm>
        <a:graphic>
          <a:graphicData uri="http://schemas.openxmlformats.org/presentationml/2006/ole">
            <mc:AlternateContent xmlns:mc="http://schemas.openxmlformats.org/markup-compatibility/2006">
              <mc:Choice xmlns:v="urn:schemas-microsoft-com:vml" Requires="v">
                <p:oleObj name="Equation" r:id="rId4" imgW="114120" imgH="672840" progId="Equation.DSMT4">
                  <p:embed/>
                </p:oleObj>
              </mc:Choice>
              <mc:Fallback>
                <p:oleObj name="Equation" r:id="rId4" imgW="114120" imgH="672840" progId="Equation.DSMT4">
                  <p:embed/>
                  <p:pic>
                    <p:nvPicPr>
                      <p:cNvPr id="0" name=""/>
                      <p:cNvPicPr/>
                      <p:nvPr/>
                    </p:nvPicPr>
                    <p:blipFill>
                      <a:blip r:embed="rId5"/>
                      <a:stretch>
                        <a:fillRect/>
                      </a:stretch>
                    </p:blipFill>
                    <p:spPr>
                      <a:xfrm>
                        <a:off x="4294188" y="3689350"/>
                        <a:ext cx="114300" cy="673100"/>
                      </a:xfrm>
                      <a:prstGeom prst="rect">
                        <a:avLst/>
                      </a:prstGeom>
                    </p:spPr>
                  </p:pic>
                </p:oleObj>
              </mc:Fallback>
            </mc:AlternateContent>
          </a:graphicData>
        </a:graphic>
      </p:graphicFrame>
      <p:sp>
        <p:nvSpPr>
          <p:cNvPr id="12" name="矩形 11"/>
          <p:cNvSpPr/>
          <p:nvPr/>
        </p:nvSpPr>
        <p:spPr>
          <a:xfrm>
            <a:off x="70992" y="2326331"/>
            <a:ext cx="8928992" cy="981551"/>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初始状态</a:t>
            </a: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，量测方程为</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endParaRPr lang="en-US" altLang="zh-CN" dirty="0">
              <a:solidFill>
                <a:sysClr val="windowText" lastClr="000000"/>
              </a:solidFill>
              <a:latin typeface="宋体" panose="02010600030101010101" pitchFamily="2" charset="-122"/>
            </a:endParaRPr>
          </a:p>
          <a:p>
            <a:pPr lvl="0">
              <a:lnSpc>
                <a:spcPct val="110000"/>
              </a:lnSpc>
            </a:pPr>
            <a:r>
              <a:rPr lang="zh-CN" altLang="en-US" dirty="0">
                <a:solidFill>
                  <a:sysClr val="windowText" lastClr="000000"/>
                </a:solidFill>
                <a:latin typeface="宋体" panose="02010600030101010101" pitchFamily="2" charset="-122"/>
              </a:rPr>
              <a:t>式中，</a:t>
            </a:r>
            <a:r>
              <a:rPr lang="en-US" altLang="zh-CN" b="1" i="1" dirty="0">
                <a:solidFill>
                  <a:sysClr val="windowText" lastClr="000000"/>
                </a:solidFill>
                <a:latin typeface="Times New Roman" panose="02020603050405020304" pitchFamily="18" charset="0"/>
                <a:cs typeface="Times New Roman" panose="02020603050405020304" pitchFamily="18" charset="0"/>
              </a:rPr>
              <a:t>V </a:t>
            </a:r>
            <a:r>
              <a:rPr lang="zh-CN" altLang="en-US" dirty="0">
                <a:solidFill>
                  <a:sysClr val="windowText" lastClr="000000"/>
                </a:solidFill>
                <a:latin typeface="宋体" panose="02010600030101010101" pitchFamily="2" charset="-122"/>
              </a:rPr>
              <a:t>是观测噪声，其统计特性为</a:t>
            </a:r>
          </a:p>
        </p:txBody>
      </p:sp>
      <p:sp>
        <p:nvSpPr>
          <p:cNvPr id="14" name="矩形 13"/>
          <p:cNvSpPr/>
          <p:nvPr/>
        </p:nvSpPr>
        <p:spPr>
          <a:xfrm>
            <a:off x="101660" y="4155926"/>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并且</a:t>
            </a:r>
            <a:r>
              <a:rPr lang="en-US" altLang="zh-CN" b="1" i="1" dirty="0">
                <a:solidFill>
                  <a:sysClr val="windowText" lastClr="000000"/>
                </a:solidFill>
                <a:latin typeface="Times New Roman" panose="02020603050405020304" pitchFamily="18" charset="0"/>
                <a:cs typeface="Times New Roman" panose="02020603050405020304" pitchFamily="18" charset="0"/>
              </a:rPr>
              <a:t>x</a:t>
            </a:r>
            <a:r>
              <a:rPr lang="en-US" altLang="zh-CN" dirty="0">
                <a:solidFill>
                  <a:sysClr val="windowText" lastClr="000000"/>
                </a:solidFill>
                <a:latin typeface="Times New Roman" panose="02020603050405020304" pitchFamily="18" charset="0"/>
                <a:cs typeface="Times New Roman" panose="02020603050405020304" pitchFamily="18" charset="0"/>
              </a:rPr>
              <a:t>(0)</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b="1" i="1" dirty="0">
                <a:solidFill>
                  <a:sysClr val="windowText" lastClr="000000"/>
                </a:solidFill>
                <a:latin typeface="Times New Roman" panose="02020603050405020304" pitchFamily="18" charset="0"/>
                <a:cs typeface="Times New Roman" panose="02020603050405020304" pitchFamily="18" charset="0"/>
              </a:rPr>
              <a:t>V</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b="1" i="1" dirty="0">
                <a:solidFill>
                  <a:sysClr val="windowText" lastClr="000000"/>
                </a:solidFill>
                <a:latin typeface="Times New Roman" panose="02020603050405020304" pitchFamily="18" charset="0"/>
                <a:cs typeface="Times New Roman" panose="02020603050405020304" pitchFamily="18" charset="0"/>
              </a:rPr>
              <a:t>W</a:t>
            </a:r>
            <a:r>
              <a:rPr lang="en-US" altLang="zh-CN" i="1"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之间互不相关。试求卡尔曼滤波方程、增益方程及方差方程。</a:t>
            </a:r>
          </a:p>
        </p:txBody>
      </p:sp>
      <p:graphicFrame>
        <p:nvGraphicFramePr>
          <p:cNvPr id="3" name="对象 2"/>
          <p:cNvGraphicFramePr>
            <a:graphicFrameLocks noChangeAspect="1"/>
          </p:cNvGraphicFramePr>
          <p:nvPr>
            <p:extLst>
              <p:ext uri="{D42A27DB-BD31-4B8C-83A1-F6EECF244321}">
                <p14:modId xmlns:p14="http://schemas.microsoft.com/office/powerpoint/2010/main" val="2707725017"/>
              </p:ext>
            </p:extLst>
          </p:nvPr>
        </p:nvGraphicFramePr>
        <p:xfrm>
          <a:off x="3402013" y="982663"/>
          <a:ext cx="2266950" cy="268287"/>
        </p:xfrm>
        <a:graphic>
          <a:graphicData uri="http://schemas.openxmlformats.org/presentationml/2006/ole">
            <mc:AlternateContent xmlns:mc="http://schemas.openxmlformats.org/markup-compatibility/2006">
              <mc:Choice xmlns:v="urn:schemas-microsoft-com:vml" Requires="v">
                <p:oleObj name="Equation" r:id="rId6" imgW="1282680" imgH="152280" progId="Equation.DSMT4">
                  <p:embed/>
                </p:oleObj>
              </mc:Choice>
              <mc:Fallback>
                <p:oleObj name="Equation" r:id="rId6" imgW="1282680" imgH="152280" progId="Equation.DSMT4">
                  <p:embed/>
                  <p:pic>
                    <p:nvPicPr>
                      <p:cNvPr id="0" name=""/>
                      <p:cNvPicPr/>
                      <p:nvPr/>
                    </p:nvPicPr>
                    <p:blipFill>
                      <a:blip r:embed="rId7"/>
                      <a:stretch>
                        <a:fillRect/>
                      </a:stretch>
                    </p:blipFill>
                    <p:spPr>
                      <a:xfrm>
                        <a:off x="3402013" y="982663"/>
                        <a:ext cx="2266950" cy="268287"/>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33086988"/>
              </p:ext>
            </p:extLst>
          </p:nvPr>
        </p:nvGraphicFramePr>
        <p:xfrm>
          <a:off x="2278063" y="1766888"/>
          <a:ext cx="4514850" cy="414337"/>
        </p:xfrm>
        <a:graphic>
          <a:graphicData uri="http://schemas.openxmlformats.org/presentationml/2006/ole">
            <mc:AlternateContent xmlns:mc="http://schemas.openxmlformats.org/markup-compatibility/2006">
              <mc:Choice xmlns:v="urn:schemas-microsoft-com:vml" Requires="v">
                <p:oleObj name="Equation" r:id="rId8" imgW="3047760" imgH="279360" progId="Equation.DSMT4">
                  <p:embed/>
                </p:oleObj>
              </mc:Choice>
              <mc:Fallback>
                <p:oleObj name="Equation" r:id="rId8" imgW="3047760" imgH="279360" progId="Equation.DSMT4">
                  <p:embed/>
                  <p:pic>
                    <p:nvPicPr>
                      <p:cNvPr id="0" name=""/>
                      <p:cNvPicPr/>
                      <p:nvPr/>
                    </p:nvPicPr>
                    <p:blipFill>
                      <a:blip r:embed="rId9"/>
                      <a:stretch>
                        <a:fillRect/>
                      </a:stretch>
                    </p:blipFill>
                    <p:spPr>
                      <a:xfrm>
                        <a:off x="2278063" y="1766888"/>
                        <a:ext cx="4514850" cy="414337"/>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465287854"/>
              </p:ext>
            </p:extLst>
          </p:nvPr>
        </p:nvGraphicFramePr>
        <p:xfrm>
          <a:off x="1079500" y="2363788"/>
          <a:ext cx="2652713" cy="341312"/>
        </p:xfrm>
        <a:graphic>
          <a:graphicData uri="http://schemas.openxmlformats.org/presentationml/2006/ole">
            <mc:AlternateContent xmlns:mc="http://schemas.openxmlformats.org/markup-compatibility/2006">
              <mc:Choice xmlns:v="urn:schemas-microsoft-com:vml" Requires="v">
                <p:oleObj name="Equation" r:id="rId10" imgW="1777680" imgH="228600" progId="Equation.DSMT4">
                  <p:embed/>
                </p:oleObj>
              </mc:Choice>
              <mc:Fallback>
                <p:oleObj name="Equation" r:id="rId10" imgW="1777680" imgH="228600" progId="Equation.DSMT4">
                  <p:embed/>
                  <p:pic>
                    <p:nvPicPr>
                      <p:cNvPr id="0" name=""/>
                      <p:cNvPicPr/>
                      <p:nvPr/>
                    </p:nvPicPr>
                    <p:blipFill>
                      <a:blip r:embed="rId11"/>
                      <a:stretch>
                        <a:fillRect/>
                      </a:stretch>
                    </p:blipFill>
                    <p:spPr>
                      <a:xfrm>
                        <a:off x="1079500" y="2363788"/>
                        <a:ext cx="2652713" cy="341312"/>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039274514"/>
              </p:ext>
            </p:extLst>
          </p:nvPr>
        </p:nvGraphicFramePr>
        <p:xfrm>
          <a:off x="3652838" y="2690813"/>
          <a:ext cx="1071562" cy="314325"/>
        </p:xfrm>
        <a:graphic>
          <a:graphicData uri="http://schemas.openxmlformats.org/presentationml/2006/ole">
            <mc:AlternateContent xmlns:mc="http://schemas.openxmlformats.org/markup-compatibility/2006">
              <mc:Choice xmlns:v="urn:schemas-microsoft-com:vml" Requires="v">
                <p:oleObj name="Equation" r:id="rId12" imgW="609480" imgH="177480" progId="Equation.DSMT4">
                  <p:embed/>
                </p:oleObj>
              </mc:Choice>
              <mc:Fallback>
                <p:oleObj name="Equation" r:id="rId12" imgW="609480" imgH="177480" progId="Equation.DSMT4">
                  <p:embed/>
                  <p:pic>
                    <p:nvPicPr>
                      <p:cNvPr id="0" name=""/>
                      <p:cNvPicPr/>
                      <p:nvPr/>
                    </p:nvPicPr>
                    <p:blipFill>
                      <a:blip r:embed="rId13"/>
                      <a:stretch>
                        <a:fillRect/>
                      </a:stretch>
                    </p:blipFill>
                    <p:spPr>
                      <a:xfrm>
                        <a:off x="3652838" y="2690813"/>
                        <a:ext cx="1071562" cy="31432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007268571"/>
              </p:ext>
            </p:extLst>
          </p:nvPr>
        </p:nvGraphicFramePr>
        <p:xfrm>
          <a:off x="1941513" y="3533775"/>
          <a:ext cx="4494212" cy="457200"/>
        </p:xfrm>
        <a:graphic>
          <a:graphicData uri="http://schemas.openxmlformats.org/presentationml/2006/ole">
            <mc:AlternateContent xmlns:mc="http://schemas.openxmlformats.org/markup-compatibility/2006">
              <mc:Choice xmlns:v="urn:schemas-microsoft-com:vml" Requires="v">
                <p:oleObj name="Equation" r:id="rId14" imgW="2997000" imgH="304560" progId="Equation.DSMT4">
                  <p:embed/>
                </p:oleObj>
              </mc:Choice>
              <mc:Fallback>
                <p:oleObj name="Equation" r:id="rId14" imgW="2997000" imgH="304560" progId="Equation.DSMT4">
                  <p:embed/>
                  <p:pic>
                    <p:nvPicPr>
                      <p:cNvPr id="0" name=""/>
                      <p:cNvPicPr/>
                      <p:nvPr/>
                    </p:nvPicPr>
                    <p:blipFill>
                      <a:blip r:embed="rId15"/>
                      <a:stretch>
                        <a:fillRect/>
                      </a:stretch>
                    </p:blipFill>
                    <p:spPr>
                      <a:xfrm>
                        <a:off x="1941513" y="3533775"/>
                        <a:ext cx="4494212" cy="457200"/>
                      </a:xfrm>
                      <a:prstGeom prst="rect">
                        <a:avLst/>
                      </a:prstGeom>
                    </p:spPr>
                  </p:pic>
                </p:oleObj>
              </mc:Fallback>
            </mc:AlternateContent>
          </a:graphicData>
        </a:graphic>
      </p:graphicFrame>
    </p:spTree>
    <p:extLst>
      <p:ext uri="{BB962C8B-B14F-4D97-AF65-F5344CB8AC3E}">
        <p14:creationId xmlns:p14="http://schemas.microsoft.com/office/powerpoint/2010/main" val="1267962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mc:AlternateContent xmlns:mc="http://schemas.openxmlformats.org/markup-compatibility/2006" xmlns:a14="http://schemas.microsoft.com/office/drawing/2010/main">
        <mc:Choice Requires="a14">
          <p:sp>
            <p:nvSpPr>
              <p:cNvPr id="13" name="矩形 12"/>
              <p:cNvSpPr/>
              <p:nvPr/>
            </p:nvSpPr>
            <p:spPr>
              <a:xfrm>
                <a:off x="101661" y="538665"/>
                <a:ext cx="8928992" cy="2898935"/>
              </a:xfrm>
              <a:prstGeom prst="rect">
                <a:avLst/>
              </a:prstGeom>
              <a:noFill/>
            </p:spPr>
            <p:txBody>
              <a:bodyPr wrap="square">
                <a:spAutoFit/>
              </a:bodyPr>
              <a:lstStyle/>
              <a:p>
                <a:pPr lvl="0">
                  <a:lnSpc>
                    <a:spcPct val="110000"/>
                  </a:lnSpc>
                </a:pPr>
                <a:r>
                  <a:rPr lang="zh-CN" altLang="en-US" sz="2400" b="1" dirty="0">
                    <a:solidFill>
                      <a:sysClr val="windowText" lastClr="000000"/>
                    </a:solidFill>
                    <a:latin typeface="Times New Roman" panose="02020603050405020304" pitchFamily="18" charset="0"/>
                    <a:cs typeface="Times New Roman" panose="02020603050405020304" pitchFamily="18" charset="0"/>
                  </a:rPr>
                  <a:t>    </a:t>
                </a:r>
                <a:r>
                  <a:rPr lang="zh-CN" altLang="en-US" b="1" dirty="0">
                    <a:solidFill>
                      <a:sysClr val="windowText" lastClr="000000"/>
                    </a:solidFill>
                    <a:latin typeface="Times New Roman" panose="02020603050405020304" pitchFamily="18" charset="0"/>
                    <a:cs typeface="Times New Roman" panose="02020603050405020304" pitchFamily="18" charset="0"/>
                  </a:rPr>
                  <a:t>解</a:t>
                </a:r>
                <a:r>
                  <a:rPr lang="en-US" altLang="zh-CN" b="1"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根据式</a:t>
                </a:r>
                <a:r>
                  <a:rPr lang="en-US" altLang="zh-CN" dirty="0">
                    <a:solidFill>
                      <a:sysClr val="windowText" lastClr="000000"/>
                    </a:solidFill>
                    <a:latin typeface="Times New Roman" panose="02020603050405020304" pitchFamily="18" charset="0"/>
                    <a:cs typeface="Times New Roman" panose="02020603050405020304" pitchFamily="18" charset="0"/>
                  </a:rPr>
                  <a:t>(6.48)</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(6.50)</a:t>
                </a:r>
                <a:r>
                  <a:rPr lang="zh-CN" altLang="en-US" dirty="0">
                    <a:solidFill>
                      <a:sysClr val="windowText" lastClr="000000"/>
                    </a:solidFill>
                    <a:latin typeface="Times New Roman" panose="02020603050405020304" pitchFamily="18" charset="0"/>
                    <a:cs typeface="Times New Roman" panose="02020603050405020304" pitchFamily="18" charset="0"/>
                  </a:rPr>
                  <a:t>、式</a:t>
                </a:r>
                <a:r>
                  <a:rPr lang="en-US" altLang="zh-CN" dirty="0">
                    <a:solidFill>
                      <a:sysClr val="windowText" lastClr="000000"/>
                    </a:solidFill>
                    <a:latin typeface="Times New Roman" panose="02020603050405020304" pitchFamily="18" charset="0"/>
                    <a:cs typeface="Times New Roman" panose="02020603050405020304" pitchFamily="18" charset="0"/>
                  </a:rPr>
                  <a:t>(6.52)</a:t>
                </a:r>
                <a:r>
                  <a:rPr lang="zh-CN" altLang="en-US" dirty="0">
                    <a:solidFill>
                      <a:sysClr val="windowText" lastClr="000000"/>
                    </a:solidFill>
                    <a:latin typeface="Times New Roman" panose="02020603050405020304" pitchFamily="18" charset="0"/>
                    <a:cs typeface="Times New Roman" panose="02020603050405020304" pitchFamily="18" charset="0"/>
                  </a:rPr>
                  <a:t>，结合本例有</a:t>
                </a:r>
                <a:r>
                  <a:rPr lang="en-US" altLang="zh-CN" i="1" dirty="0">
                    <a:solidFill>
                      <a:sysClr val="windowText" lastClr="000000"/>
                    </a:solidFill>
                    <a:latin typeface="Times New Roman" panose="02020603050405020304" pitchFamily="18" charset="0"/>
                    <a:cs typeface="Times New Roman" panose="02020603050405020304" pitchFamily="18" charset="0"/>
                  </a:rPr>
                  <a:t>A</a:t>
                </a:r>
                <a:r>
                  <a:rPr lang="en-US" altLang="zh-CN" dirty="0">
                    <a:solidFill>
                      <a:sysClr val="windowText" lastClr="000000"/>
                    </a:solidFill>
                    <a:latin typeface="Times New Roman" panose="02020603050405020304" pitchFamily="18" charset="0"/>
                    <a:cs typeface="Times New Roman" panose="02020603050405020304" pitchFamily="18" charset="0"/>
                  </a:rPr>
                  <a:t>=-1</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i="1" dirty="0">
                    <a:solidFill>
                      <a:sysClr val="windowText" lastClr="000000"/>
                    </a:solidFill>
                    <a:latin typeface="Times New Roman" panose="02020603050405020304" pitchFamily="18" charset="0"/>
                    <a:cs typeface="Times New Roman" panose="02020603050405020304" pitchFamily="18" charset="0"/>
                  </a:rPr>
                  <a:t>F</a:t>
                </a:r>
                <a:r>
                  <a:rPr lang="en-US" altLang="zh-CN" dirty="0">
                    <a:solidFill>
                      <a:sysClr val="windowText" lastClr="000000"/>
                    </a:solidFill>
                    <a:latin typeface="Times New Roman" panose="02020603050405020304" pitchFamily="18" charset="0"/>
                    <a:cs typeface="Times New Roman" panose="02020603050405020304" pitchFamily="18" charset="0"/>
                  </a:rPr>
                  <a:t>=1</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i="1" dirty="0">
                    <a:solidFill>
                      <a:sysClr val="windowText" lastClr="000000"/>
                    </a:solidFill>
                    <a:latin typeface="Times New Roman" panose="02020603050405020304" pitchFamily="18" charset="0"/>
                    <a:cs typeface="Times New Roman" panose="02020603050405020304" pitchFamily="18" charset="0"/>
                  </a:rPr>
                  <a:t>C</a:t>
                </a:r>
                <a:r>
                  <a:rPr lang="en-US" altLang="zh-CN" dirty="0">
                    <a:solidFill>
                      <a:sysClr val="windowText" lastClr="000000"/>
                    </a:solidFill>
                    <a:latin typeface="Times New Roman" panose="02020603050405020304" pitchFamily="18" charset="0"/>
                    <a:cs typeface="Times New Roman" panose="02020603050405020304" pitchFamily="18" charset="0"/>
                  </a:rPr>
                  <a:t>=1</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i="1" dirty="0">
                    <a:solidFill>
                      <a:sysClr val="windowText" lastClr="000000"/>
                    </a:solidFill>
                    <a:latin typeface="Times New Roman" panose="02020603050405020304" pitchFamily="18" charset="0"/>
                    <a:cs typeface="Times New Roman" panose="02020603050405020304" pitchFamily="18" charset="0"/>
                  </a:rPr>
                  <a:t>Q</a:t>
                </a:r>
                <a:r>
                  <a:rPr lang="en-US" altLang="zh-CN" dirty="0">
                    <a:solidFill>
                      <a:sysClr val="windowText" lastClr="000000"/>
                    </a:solidFill>
                    <a:latin typeface="Times New Roman" panose="02020603050405020304" pitchFamily="18" charset="0"/>
                    <a:cs typeface="Times New Roman" panose="02020603050405020304" pitchFamily="18" charset="0"/>
                  </a:rPr>
                  <a:t>=2</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i="1" dirty="0">
                    <a:solidFill>
                      <a:sysClr val="windowText" lastClr="000000"/>
                    </a:solidFill>
                    <a:latin typeface="Times New Roman" panose="02020603050405020304" pitchFamily="18" charset="0"/>
                    <a:cs typeface="Times New Roman" panose="02020603050405020304" pitchFamily="18" charset="0"/>
                  </a:rPr>
                  <a:t>R</a:t>
                </a:r>
                <a:r>
                  <a:rPr lang="en-US" altLang="zh-CN" dirty="0">
                    <a:solidFill>
                      <a:sysClr val="windowText" lastClr="000000"/>
                    </a:solidFill>
                    <a:latin typeface="Times New Roman" panose="02020603050405020304" pitchFamily="18" charset="0"/>
                    <a:cs typeface="Times New Roman" panose="02020603050405020304" pitchFamily="18" charset="0"/>
                  </a:rPr>
                  <a:t>=1</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i="1" dirty="0">
                    <a:solidFill>
                      <a:sysClr val="windowText" lastClr="000000"/>
                    </a:solidFill>
                    <a:latin typeface="Times New Roman" panose="02020603050405020304" pitchFamily="18" charset="0"/>
                    <a:cs typeface="Times New Roman" panose="02020603050405020304" pitchFamily="18" charset="0"/>
                  </a:rPr>
                  <a:t>x</a:t>
                </a:r>
                <a:r>
                  <a:rPr lang="en-US" altLang="zh-CN" dirty="0">
                    <a:solidFill>
                      <a:sysClr val="windowText" lastClr="000000"/>
                    </a:solidFill>
                    <a:latin typeface="Times New Roman" panose="02020603050405020304" pitchFamily="18" charset="0"/>
                    <a:cs typeface="Times New Roman" panose="02020603050405020304" pitchFamily="18" charset="0"/>
                  </a:rPr>
                  <a:t>(0)=1</a:t>
                </a:r>
                <a:r>
                  <a:rPr lang="zh-CN" altLang="en-US" dirty="0">
                    <a:solidFill>
                      <a:sysClr val="windowText" lastClr="000000"/>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CN" i="1" smtClean="0">
                            <a:solidFill>
                              <a:sysClr val="windowText" lastClr="000000"/>
                            </a:solidFill>
                            <a:latin typeface="Cambria Math" panose="02040503050406030204" pitchFamily="18" charset="0"/>
                            <a:cs typeface="Times New Roman" panose="02020603050405020304" pitchFamily="18" charset="0"/>
                          </a:rPr>
                        </m:ctrlPr>
                      </m:sSubPr>
                      <m:e>
                        <m:r>
                          <a:rPr lang="en-US" altLang="zh-CN" b="0" i="1" smtClean="0">
                            <a:solidFill>
                              <a:sysClr val="windowText" lastClr="000000"/>
                            </a:solidFill>
                            <a:latin typeface="Cambria Math" panose="02040503050406030204" pitchFamily="18" charset="0"/>
                            <a:cs typeface="Times New Roman" panose="02020603050405020304" pitchFamily="18" charset="0"/>
                          </a:rPr>
                          <m:t>𝑃</m:t>
                        </m:r>
                      </m:e>
                      <m:sub>
                        <m:r>
                          <a:rPr lang="en-US" altLang="zh-CN" b="0" i="1" smtClean="0">
                            <a:solidFill>
                              <a:sysClr val="windowText" lastClr="000000"/>
                            </a:solidFill>
                            <a:latin typeface="Cambria Math" panose="02040503050406030204" pitchFamily="18" charset="0"/>
                            <a:cs typeface="Times New Roman" panose="02020603050405020304" pitchFamily="18" charset="0"/>
                          </a:rPr>
                          <m:t>0</m:t>
                        </m:r>
                      </m:sub>
                    </m:sSub>
                  </m:oMath>
                </a14:m>
                <a:r>
                  <a:rPr lang="en-US" altLang="zh-CN" dirty="0">
                    <a:solidFill>
                      <a:sysClr val="windowText" lastClr="000000"/>
                    </a:solidFill>
                    <a:latin typeface="Times New Roman" panose="02020603050405020304" pitchFamily="18" charset="0"/>
                    <a:cs typeface="Times New Roman" panose="02020603050405020304" pitchFamily="18" charset="0"/>
                  </a:rPr>
                  <a:t>=0</a:t>
                </a:r>
                <a:r>
                  <a:rPr lang="zh-CN" altLang="en-US" dirty="0">
                    <a:solidFill>
                      <a:sysClr val="windowText" lastClr="000000"/>
                    </a:solidFill>
                    <a:latin typeface="Times New Roman" panose="02020603050405020304" pitchFamily="18" charset="0"/>
                    <a:cs typeface="Times New Roman" panose="02020603050405020304" pitchFamily="18" charset="0"/>
                  </a:rPr>
                  <a:t>。所以滤波方程、增益方程及方差方程分别为</a:t>
                </a:r>
              </a:p>
              <a:p>
                <a:pPr lvl="0">
                  <a:lnSpc>
                    <a:spcPct val="110000"/>
                  </a:lnSpc>
                </a:pP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    </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首先求解方差方程，这是一个非线性微分方程，但其形式比较简单，因此可用解析法求解。采用分离变量法有</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13" name="矩形 12"/>
              <p:cNvSpPr>
                <a:spLocks noRot="1" noChangeAspect="1" noMove="1" noResize="1" noEditPoints="1" noAdjustHandles="1" noChangeArrowheads="1" noChangeShapeType="1" noTextEdit="1"/>
              </p:cNvSpPr>
              <p:nvPr/>
            </p:nvSpPr>
            <p:spPr>
              <a:xfrm>
                <a:off x="101661" y="538665"/>
                <a:ext cx="8928992" cy="2898935"/>
              </a:xfrm>
              <a:prstGeom prst="rect">
                <a:avLst/>
              </a:prstGeom>
              <a:blipFill>
                <a:blip r:embed="rId4"/>
                <a:stretch>
                  <a:fillRect l="-615" r="-137" b="-2311"/>
                </a:stretch>
              </a:blipFill>
            </p:spPr>
            <p:txBody>
              <a:bodyPr/>
              <a:lstStyle/>
              <a:p>
                <a:r>
                  <a:rPr lang="zh-CN" altLang="en-US">
                    <a:noFill/>
                  </a:rPr>
                  <a:t> </a:t>
                </a:r>
              </a:p>
            </p:txBody>
          </p:sp>
        </mc:Fallback>
      </mc:AlternateContent>
      <p:graphicFrame>
        <p:nvGraphicFramePr>
          <p:cNvPr id="7" name="对象 6"/>
          <p:cNvGraphicFramePr>
            <a:graphicFrameLocks noChangeAspect="1"/>
          </p:cNvGraphicFramePr>
          <p:nvPr/>
        </p:nvGraphicFramePr>
        <p:xfrm>
          <a:off x="4294188" y="3689350"/>
          <a:ext cx="114300" cy="673100"/>
        </p:xfrm>
        <a:graphic>
          <a:graphicData uri="http://schemas.openxmlformats.org/presentationml/2006/ole">
            <mc:AlternateContent xmlns:mc="http://schemas.openxmlformats.org/markup-compatibility/2006">
              <mc:Choice xmlns:v="urn:schemas-microsoft-com:vml" Requires="v">
                <p:oleObj name="Equation" r:id="rId5" imgW="114120" imgH="672840" progId="Equation.DSMT4">
                  <p:embed/>
                </p:oleObj>
              </mc:Choice>
              <mc:Fallback>
                <p:oleObj name="Equation" r:id="rId5" imgW="114120" imgH="672840" progId="Equation.DSMT4">
                  <p:embed/>
                  <p:pic>
                    <p:nvPicPr>
                      <p:cNvPr id="0" name=""/>
                      <p:cNvPicPr/>
                      <p:nvPr/>
                    </p:nvPicPr>
                    <p:blipFill>
                      <a:blip r:embed="rId6"/>
                      <a:stretch>
                        <a:fillRect/>
                      </a:stretch>
                    </p:blipFill>
                    <p:spPr>
                      <a:xfrm>
                        <a:off x="4294188" y="3689350"/>
                        <a:ext cx="114300" cy="67310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758454892"/>
              </p:ext>
            </p:extLst>
          </p:nvPr>
        </p:nvGraphicFramePr>
        <p:xfrm>
          <a:off x="3019425" y="1328738"/>
          <a:ext cx="3092450" cy="1362075"/>
        </p:xfrm>
        <a:graphic>
          <a:graphicData uri="http://schemas.openxmlformats.org/presentationml/2006/ole">
            <mc:AlternateContent xmlns:mc="http://schemas.openxmlformats.org/markup-compatibility/2006">
              <mc:Choice xmlns:v="urn:schemas-microsoft-com:vml" Requires="v">
                <p:oleObj name="Equation" r:id="rId7" imgW="1765080" imgH="736560" progId="Equation.DSMT4">
                  <p:embed/>
                </p:oleObj>
              </mc:Choice>
              <mc:Fallback>
                <p:oleObj name="Equation" r:id="rId7" imgW="1765080" imgH="736560" progId="Equation.DSMT4">
                  <p:embed/>
                  <p:pic>
                    <p:nvPicPr>
                      <p:cNvPr id="0" name=""/>
                      <p:cNvPicPr/>
                      <p:nvPr/>
                    </p:nvPicPr>
                    <p:blipFill>
                      <a:blip r:embed="rId8"/>
                      <a:stretch>
                        <a:fillRect/>
                      </a:stretch>
                    </p:blipFill>
                    <p:spPr>
                      <a:xfrm>
                        <a:off x="3019425" y="1328738"/>
                        <a:ext cx="3092450" cy="136207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918875111"/>
              </p:ext>
            </p:extLst>
          </p:nvPr>
        </p:nvGraphicFramePr>
        <p:xfrm>
          <a:off x="3563888" y="3795263"/>
          <a:ext cx="1844772" cy="642561"/>
        </p:xfrm>
        <a:graphic>
          <a:graphicData uri="http://schemas.openxmlformats.org/presentationml/2006/ole">
            <mc:AlternateContent xmlns:mc="http://schemas.openxmlformats.org/markup-compatibility/2006">
              <mc:Choice xmlns:v="urn:schemas-microsoft-com:vml" Requires="v">
                <p:oleObj name="Equation" r:id="rId9" imgW="1130040" imgH="393480" progId="Equation.DSMT4">
                  <p:embed/>
                </p:oleObj>
              </mc:Choice>
              <mc:Fallback>
                <p:oleObj name="Equation" r:id="rId9" imgW="1130040" imgH="393480" progId="Equation.DSMT4">
                  <p:embed/>
                  <p:pic>
                    <p:nvPicPr>
                      <p:cNvPr id="0" name=""/>
                      <p:cNvPicPr/>
                      <p:nvPr/>
                    </p:nvPicPr>
                    <p:blipFill>
                      <a:blip r:embed="rId10"/>
                      <a:stretch>
                        <a:fillRect/>
                      </a:stretch>
                    </p:blipFill>
                    <p:spPr>
                      <a:xfrm>
                        <a:off x="3563888" y="3795263"/>
                        <a:ext cx="1844772" cy="642561"/>
                      </a:xfrm>
                      <a:prstGeom prst="rect">
                        <a:avLst/>
                      </a:prstGeom>
                    </p:spPr>
                  </p:pic>
                </p:oleObj>
              </mc:Fallback>
            </mc:AlternateContent>
          </a:graphicData>
        </a:graphic>
      </p:graphicFrame>
    </p:spTree>
    <p:extLst>
      <p:ext uri="{BB962C8B-B14F-4D97-AF65-F5344CB8AC3E}">
        <p14:creationId xmlns:p14="http://schemas.microsoft.com/office/powerpoint/2010/main" val="476239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395536" y="411510"/>
                <a:ext cx="8280920" cy="1392304"/>
              </a:xfrm>
              <a:prstGeom prst="rect">
                <a:avLst/>
              </a:prstGeom>
            </p:spPr>
            <p:txBody>
              <a:bodyPr wrap="square">
                <a:spAutoFit/>
              </a:bodyPr>
              <a:lstStyle/>
              <a:p>
                <a:pPr indent="457200">
                  <a:lnSpc>
                    <a:spcPct val="150000"/>
                  </a:lnSpc>
                </a:pPr>
                <a:r>
                  <a:rPr lang="zh-CN" altLang="en-US" dirty="0"/>
                  <a:t>2. 概率密度函数</a:t>
                </a:r>
                <a:endParaRPr lang="en-US" altLang="zh-CN" dirty="0"/>
              </a:p>
              <a:p>
                <a:pPr indent="457200">
                  <a:lnSpc>
                    <a:spcPct val="150000"/>
                  </a:lnSpc>
                </a:pPr>
                <a:r>
                  <a:rPr lang="zh-CN" altLang="en-US" dirty="0"/>
                  <a:t>设连续随机变量</a:t>
                </a:r>
                <a14:m>
                  <m:oMath xmlns:m="http://schemas.openxmlformats.org/officeDocument/2006/math">
                    <m:r>
                      <a:rPr lang="zh-CN" altLang="en-US" i="1">
                        <a:latin typeface="Cambria Math" panose="02040503050406030204" pitchFamily="18" charset="0"/>
                      </a:rPr>
                      <m:t>𝑋</m:t>
                    </m:r>
                  </m:oMath>
                </a14:m>
                <a:r>
                  <a:rPr lang="zh-CN" altLang="en-US" dirty="0"/>
                  <a:t>出现在区间</a:t>
                </a:r>
                <a14:m>
                  <m:oMath xmlns:m="http://schemas.openxmlformats.org/officeDocument/2006/math">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𝑥</m:t>
                        </m:r>
                      </m:e>
                    </m:d>
                  </m:oMath>
                </a14:m>
                <a:r>
                  <a:rPr lang="zh-CN" altLang="en-US" dirty="0"/>
                  <a:t>内的概率为</a:t>
                </a:r>
                <a14:m>
                  <m:oMath xmlns:m="http://schemas.openxmlformats.org/officeDocument/2006/math">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𝑥</m:t>
                            </m:r>
                          </m:sub>
                        </m:sSub>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a:latin typeface="Cambria Math" panose="02040503050406030204" pitchFamily="18" charset="0"/>
                              </a:rPr>
                              <m:t>&lt;</m:t>
                            </m:r>
                            <m:r>
                              <a:rPr lang="zh-CN" altLang="en-US" i="1">
                                <a:latin typeface="Cambria Math" panose="02040503050406030204" pitchFamily="18" charset="0"/>
                              </a:rPr>
                              <m:t>𝑋</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e>
                        </m:d>
                        <m:r>
                          <a:rPr lang="zh-CN" altLang="en-US">
                            <a:latin typeface="Cambria Math" panose="02040503050406030204" pitchFamily="18" charset="0"/>
                          </a:rPr>
                          <m:t>+</m:t>
                        </m:r>
                        <m:r>
                          <m:rPr>
                            <m:sty m:val="p"/>
                          </m:rPr>
                          <a:rPr lang="zh-CN" altLang="en-US" i="0">
                            <a:latin typeface="Cambria Math" panose="02040503050406030204" pitchFamily="18" charset="0"/>
                          </a:rPr>
                          <m:t>Δ</m:t>
                        </m:r>
                        <m:r>
                          <a:rPr lang="zh-CN" altLang="en-US" i="1">
                            <a:latin typeface="Cambria Math" panose="02040503050406030204" pitchFamily="18" charset="0"/>
                          </a:rPr>
                          <m:t>𝑥</m:t>
                        </m:r>
                      </m:e>
                    </m:d>
                    <m:r>
                      <a:rPr lang="zh-CN" altLang="en-US" b="0" i="1" smtClean="0">
                        <a:latin typeface="Cambria Math" panose="02040503050406030204" pitchFamily="18" charset="0"/>
                      </a:rPr>
                      <m:t>，</m:t>
                    </m:r>
                  </m:oMath>
                </a14:m>
                <a:r>
                  <a:rPr lang="zh-CN" altLang="en-US" dirty="0"/>
                  <a:t>式中，</a:t>
                </a:r>
                <a14:m>
                  <m:oMath xmlns:m="http://schemas.openxmlformats.org/officeDocument/2006/math">
                    <m:r>
                      <m:rPr>
                        <m:sty m:val="p"/>
                      </m:rPr>
                      <a:rPr lang="zh-CN" altLang="en-US" i="0">
                        <a:latin typeface="Cambria Math" panose="02040503050406030204" pitchFamily="18" charset="0"/>
                      </a:rPr>
                      <m:t>Δ</m:t>
                    </m:r>
                    <m:r>
                      <a:rPr lang="zh-CN" altLang="en-US" i="1">
                        <a:latin typeface="Cambria Math" panose="02040503050406030204" pitchFamily="18" charset="0"/>
                      </a:rPr>
                      <m:t>𝑥</m:t>
                    </m:r>
                  </m:oMath>
                </a14:m>
                <a:r>
                  <a:rPr lang="zh-CN" altLang="en-US" dirty="0"/>
                  <a:t>表示沿横轴</a:t>
                </a:r>
                <a14:m>
                  <m:oMath xmlns:m="http://schemas.openxmlformats.org/officeDocument/2006/math">
                    <m:r>
                      <a:rPr lang="zh-CN" altLang="en-US" i="1">
                        <a:latin typeface="Cambria Math" panose="02040503050406030204" pitchFamily="18" charset="0"/>
                      </a:rPr>
                      <m:t>𝑥</m:t>
                    </m:r>
                  </m:oMath>
                </a14:m>
                <a:r>
                  <a:rPr lang="zh-CN" altLang="en-US" dirty="0"/>
                  <a:t>上的区间长度，则比值</a:t>
                </a:r>
              </a:p>
            </p:txBody>
          </p:sp>
        </mc:Choice>
        <mc:Fallback xmlns="">
          <p:sp>
            <p:nvSpPr>
              <p:cNvPr id="2" name="矩形 1"/>
              <p:cNvSpPr>
                <a:spLocks noRot="1" noChangeAspect="1" noMove="1" noResize="1" noEditPoints="1" noAdjustHandles="1" noChangeArrowheads="1" noChangeShapeType="1" noTextEdit="1"/>
              </p:cNvSpPr>
              <p:nvPr/>
            </p:nvSpPr>
            <p:spPr>
              <a:xfrm>
                <a:off x="395536" y="411510"/>
                <a:ext cx="8280920" cy="1392304"/>
              </a:xfrm>
              <a:prstGeom prst="rect">
                <a:avLst/>
              </a:prstGeom>
              <a:blipFill rotWithShape="0">
                <a:blip r:embed="rId2"/>
                <a:stretch>
                  <a:fillRect l="-663" t="-7456" r="-2798" b="-34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3382764" y="1851670"/>
                <a:ext cx="2306464" cy="6304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𝑥</m:t>
                              </m:r>
                            </m:sub>
                          </m:sSub>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i="0">
                                  <a:latin typeface="Cambria Math" panose="02040503050406030204" pitchFamily="18" charset="0"/>
                                </a:rPr>
                                <m:t>&lt;</m:t>
                              </m:r>
                              <m:r>
                                <a:rPr lang="zh-CN" altLang="en-US" i="1">
                                  <a:latin typeface="Cambria Math" panose="02040503050406030204" pitchFamily="18" charset="0"/>
                                </a:rPr>
                                <m:t>𝑋</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i="0">
                                  <a:latin typeface="Cambria Math" panose="02040503050406030204" pitchFamily="18" charset="0"/>
                                </a:rPr>
                                <m:t>+</m:t>
                              </m:r>
                              <m:r>
                                <m:rPr>
                                  <m:sty m:val="p"/>
                                </m:rPr>
                                <a:rPr lang="zh-CN" altLang="en-US" i="0">
                                  <a:latin typeface="Cambria Math" panose="02040503050406030204" pitchFamily="18" charset="0"/>
                                </a:rPr>
                                <m:t>Δ</m:t>
                              </m:r>
                              <m:r>
                                <a:rPr lang="zh-CN" altLang="en-US" i="1">
                                  <a:latin typeface="Cambria Math" panose="02040503050406030204" pitchFamily="18" charset="0"/>
                                </a:rPr>
                                <m:t>𝑥</m:t>
                              </m:r>
                            </m:e>
                          </m:d>
                        </m:num>
                        <m:den>
                          <m:r>
                            <m:rPr>
                              <m:sty m:val="p"/>
                            </m:rPr>
                            <a:rPr lang="zh-CN" altLang="en-US" i="0">
                              <a:latin typeface="Cambria Math" panose="02040503050406030204" pitchFamily="18" charset="0"/>
                            </a:rPr>
                            <m:t>Δ</m:t>
                          </m:r>
                          <m:r>
                            <a:rPr lang="zh-CN" altLang="en-US" i="1">
                              <a:latin typeface="Cambria Math" panose="02040503050406030204" pitchFamily="18" charset="0"/>
                            </a:rPr>
                            <m:t>𝑥</m:t>
                          </m:r>
                        </m:den>
                      </m:f>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3382764" y="1851670"/>
                <a:ext cx="2306464" cy="630429"/>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95536" y="2643758"/>
                <a:ext cx="8280920" cy="875881"/>
              </a:xfrm>
              <a:prstGeom prst="rect">
                <a:avLst/>
              </a:prstGeom>
            </p:spPr>
            <p:txBody>
              <a:bodyPr wrap="square">
                <a:spAutoFit/>
              </a:bodyPr>
              <a:lstStyle/>
              <a:p>
                <a:pPr indent="457200">
                  <a:lnSpc>
                    <a:spcPct val="150000"/>
                  </a:lnSpc>
                </a:pPr>
                <a:r>
                  <a:rPr lang="zh-CN" altLang="en-US" dirty="0"/>
                  <a:t>称做随机变量</a:t>
                </a:r>
                <a14:m>
                  <m:oMath xmlns:m="http://schemas.openxmlformats.org/officeDocument/2006/math">
                    <m:r>
                      <a:rPr lang="zh-CN" altLang="en-US" i="1">
                        <a:latin typeface="Cambria Math" panose="02040503050406030204" pitchFamily="18" charset="0"/>
                      </a:rPr>
                      <m:t>𝑋</m:t>
                    </m:r>
                  </m:oMath>
                </a14:m>
                <a:r>
                  <a:rPr lang="zh-CN" altLang="en-US" dirty="0"/>
                  <a:t>在该区间上的</a:t>
                </a:r>
                <a:r>
                  <a:rPr lang="zh-CN" altLang="en-US" dirty="0">
                    <a:solidFill>
                      <a:srgbClr val="00B0F0"/>
                    </a:solidFill>
                  </a:rPr>
                  <a:t>平均概率密度函数</a:t>
                </a:r>
                <a:r>
                  <a:rPr lang="zh-CN" altLang="en-US" dirty="0"/>
                  <a:t>。如果在</a:t>
                </a:r>
                <a14:m>
                  <m:oMath xmlns:m="http://schemas.openxmlformats.org/officeDocument/2006/math">
                    <m:r>
                      <m:rPr>
                        <m:sty m:val="p"/>
                      </m:rPr>
                      <a:rPr lang="zh-CN" altLang="en-US" i="0">
                        <a:latin typeface="Cambria Math" panose="02040503050406030204" pitchFamily="18" charset="0"/>
                      </a:rPr>
                      <m:t>Δ</m:t>
                    </m:r>
                    <m:r>
                      <a:rPr lang="zh-CN" altLang="en-US" i="1">
                        <a:latin typeface="Cambria Math" panose="02040503050406030204" pitchFamily="18" charset="0"/>
                      </a:rPr>
                      <m:t>𝑥</m:t>
                    </m:r>
                  </m:oMath>
                </a14:m>
                <a:r>
                  <a:rPr lang="zh-CN" altLang="en-US" dirty="0"/>
                  <a:t>→0时比值的极限存在，则这一极限称做变量</a:t>
                </a:r>
                <a14:m>
                  <m:oMath xmlns:m="http://schemas.openxmlformats.org/officeDocument/2006/math">
                    <m:r>
                      <a:rPr lang="zh-CN" altLang="en-US" i="1">
                        <a:latin typeface="Cambria Math" panose="02040503050406030204" pitchFamily="18" charset="0"/>
                      </a:rPr>
                      <m:t>𝑋</m:t>
                    </m:r>
                  </m:oMath>
                </a14:m>
                <a:r>
                  <a:rPr lang="zh-CN" altLang="en-US" dirty="0"/>
                  <a:t>在点</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oMath>
                </a14:m>
                <a:r>
                  <a:rPr lang="zh-CN" altLang="en-US" dirty="0"/>
                  <a:t>处的概率密度函数，即</a:t>
                </a:r>
              </a:p>
            </p:txBody>
          </p:sp>
        </mc:Choice>
        <mc:Fallback xmlns="">
          <p:sp>
            <p:nvSpPr>
              <p:cNvPr id="7" name="矩形 6"/>
              <p:cNvSpPr>
                <a:spLocks noRot="1" noChangeAspect="1" noMove="1" noResize="1" noEditPoints="1" noAdjustHandles="1" noChangeArrowheads="1" noChangeShapeType="1" noTextEdit="1"/>
              </p:cNvSpPr>
              <p:nvPr/>
            </p:nvSpPr>
            <p:spPr>
              <a:xfrm>
                <a:off x="395536" y="2643758"/>
                <a:ext cx="8280920" cy="875881"/>
              </a:xfrm>
              <a:prstGeom prst="rect">
                <a:avLst/>
              </a:prstGeom>
              <a:blipFill>
                <a:blip r:embed="rId4"/>
                <a:stretch>
                  <a:fillRect l="-663" r="-368" b="-83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678564" y="3728747"/>
                <a:ext cx="3714863" cy="6304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𝑥</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e>
                      </m:d>
                      <m:r>
                        <a:rPr lang="zh-CN" altLang="en-US" i="0">
                          <a:latin typeface="Cambria Math" panose="02040503050406030204" pitchFamily="18" charset="0"/>
                        </a:rPr>
                        <m:t>=</m:t>
                      </m:r>
                      <m:limLow>
                        <m:limLowPr>
                          <m:ctrlPr>
                            <a:rPr lang="zh-CN" altLang="en-US" i="1">
                              <a:latin typeface="Cambria Math" panose="02040503050406030204" pitchFamily="18" charset="0"/>
                            </a:rPr>
                          </m:ctrlPr>
                        </m:limLowPr>
                        <m:e>
                          <m:r>
                            <m:rPr>
                              <m:sty m:val="p"/>
                            </m:rPr>
                            <a:rPr lang="zh-CN" altLang="en-US" i="0">
                              <a:latin typeface="Cambria Math" panose="02040503050406030204" pitchFamily="18" charset="0"/>
                            </a:rPr>
                            <m:t>lim</m:t>
                          </m:r>
                        </m:e>
                        <m:lim>
                          <m:r>
                            <a:rPr lang="zh-CN" altLang="en-US" i="1">
                              <a:latin typeface="Cambria Math" panose="02040503050406030204" pitchFamily="18" charset="0"/>
                            </a:rPr>
                            <m:t>𝛥</m:t>
                          </m:r>
                          <m:r>
                            <a:rPr lang="zh-CN" altLang="en-US" i="1">
                              <a:latin typeface="Cambria Math" panose="02040503050406030204" pitchFamily="18" charset="0"/>
                            </a:rPr>
                            <m:t>𝑥</m:t>
                          </m:r>
                          <m:r>
                            <a:rPr lang="zh-CN" altLang="en-US" i="0">
                              <a:latin typeface="Cambria Math" panose="02040503050406030204" pitchFamily="18" charset="0"/>
                            </a:rPr>
                            <m:t>→0</m:t>
                          </m:r>
                        </m:lim>
                      </m:limLow>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𝑥</m:t>
                              </m:r>
                            </m:sub>
                          </m:sSub>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i="0">
                                  <a:latin typeface="Cambria Math" panose="02040503050406030204" pitchFamily="18" charset="0"/>
                                </a:rPr>
                                <m:t>&lt;</m:t>
                              </m:r>
                              <m:r>
                                <a:rPr lang="zh-CN" altLang="en-US" i="1">
                                  <a:latin typeface="Cambria Math" panose="02040503050406030204" pitchFamily="18" charset="0"/>
                                </a:rPr>
                                <m:t>𝑋</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i="0">
                                  <a:latin typeface="Cambria Math" panose="02040503050406030204" pitchFamily="18" charset="0"/>
                                </a:rPr>
                                <m:t>+</m:t>
                              </m:r>
                              <m:r>
                                <m:rPr>
                                  <m:sty m:val="p"/>
                                </m:rPr>
                                <a:rPr lang="zh-CN" altLang="en-US" i="0">
                                  <a:latin typeface="Cambria Math" panose="02040503050406030204" pitchFamily="18" charset="0"/>
                                </a:rPr>
                                <m:t>Δ</m:t>
                              </m:r>
                              <m:r>
                                <a:rPr lang="zh-CN" altLang="en-US" i="1">
                                  <a:latin typeface="Cambria Math" panose="02040503050406030204" pitchFamily="18" charset="0"/>
                                </a:rPr>
                                <m:t>𝑥</m:t>
                              </m:r>
                            </m:e>
                          </m:d>
                        </m:num>
                        <m:den>
                          <m:r>
                            <m:rPr>
                              <m:sty m:val="p"/>
                            </m:rPr>
                            <a:rPr lang="zh-CN" altLang="en-US" i="0">
                              <a:latin typeface="Cambria Math" panose="02040503050406030204" pitchFamily="18" charset="0"/>
                            </a:rPr>
                            <m:t>Δ</m:t>
                          </m:r>
                          <m:r>
                            <a:rPr lang="zh-CN" altLang="en-US" i="1">
                              <a:latin typeface="Cambria Math" panose="02040503050406030204" pitchFamily="18" charset="0"/>
                            </a:rPr>
                            <m:t>𝑥</m:t>
                          </m:r>
                        </m:den>
                      </m:f>
                    </m:oMath>
                  </m:oMathPara>
                </a14:m>
                <a:endParaRPr lang="zh-CN" altLang="en-US" dirty="0"/>
              </a:p>
            </p:txBody>
          </p:sp>
        </mc:Choice>
        <mc:Fallback xmlns="">
          <p:sp>
            <p:nvSpPr>
              <p:cNvPr id="8" name="矩形 7"/>
              <p:cNvSpPr>
                <a:spLocks noRot="1" noChangeAspect="1" noMove="1" noResize="1" noEditPoints="1" noAdjustHandles="1" noChangeArrowheads="1" noChangeShapeType="1" noTextEdit="1"/>
              </p:cNvSpPr>
              <p:nvPr/>
            </p:nvSpPr>
            <p:spPr>
              <a:xfrm>
                <a:off x="2678564" y="3728747"/>
                <a:ext cx="3714863" cy="630429"/>
              </a:xfrm>
              <a:prstGeom prst="rect">
                <a:avLst/>
              </a:prstGeom>
              <a:blipFill rotWithShape="0">
                <a:blip r:embed="rId5"/>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5A276A09-4AB1-255B-4F44-37C08E0E15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23476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1661" y="538665"/>
            <a:ext cx="8928992" cy="778418"/>
          </a:xfrm>
          <a:prstGeom prst="rect">
            <a:avLst/>
          </a:prstGeom>
          <a:noFill/>
        </p:spPr>
        <p:txBody>
          <a:bodyPr wrap="square">
            <a:spAutoFit/>
          </a:bodyPr>
          <a:lstStyle/>
          <a:p>
            <a:pPr lvl="0">
              <a:lnSpc>
                <a:spcPct val="110000"/>
              </a:lnSpc>
            </a:pPr>
            <a:r>
              <a:rPr lang="zh-CN" altLang="en-US" sz="2400" b="1" dirty="0">
                <a:solidFill>
                  <a:sysClr val="windowText" lastClr="000000"/>
                </a:solidFill>
                <a:latin typeface="宋体" panose="02010600030101010101" pitchFamily="2" charset="-122"/>
              </a:rPr>
              <a:t>    </a:t>
            </a:r>
            <a:r>
              <a:rPr lang="zh-CN" altLang="en-US" dirty="0">
                <a:solidFill>
                  <a:sysClr val="windowText" lastClr="000000"/>
                </a:solidFill>
                <a:latin typeface="Times New Roman" panose="02020603050405020304" pitchFamily="18" charset="0"/>
                <a:cs typeface="Times New Roman" panose="02020603050405020304" pitchFamily="18" charset="0"/>
              </a:rPr>
              <a:t>求</a:t>
            </a: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的根，得到</a:t>
            </a: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，于是上式</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可写成</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7" name="对象 6"/>
          <p:cNvGraphicFramePr>
            <a:graphicFrameLocks noChangeAspect="1"/>
          </p:cNvGraphicFramePr>
          <p:nvPr/>
        </p:nvGraphicFramePr>
        <p:xfrm>
          <a:off x="4294188" y="3689350"/>
          <a:ext cx="114300" cy="673100"/>
        </p:xfrm>
        <a:graphic>
          <a:graphicData uri="http://schemas.openxmlformats.org/presentationml/2006/ole">
            <mc:AlternateContent xmlns:mc="http://schemas.openxmlformats.org/markup-compatibility/2006">
              <mc:Choice xmlns:v="urn:schemas-microsoft-com:vml" Requires="v">
                <p:oleObj name="Equation" r:id="rId4" imgW="114120" imgH="672840" progId="Equation.DSMT4">
                  <p:embed/>
                </p:oleObj>
              </mc:Choice>
              <mc:Fallback>
                <p:oleObj name="Equation" r:id="rId4" imgW="114120" imgH="672840" progId="Equation.DSMT4">
                  <p:embed/>
                  <p:pic>
                    <p:nvPicPr>
                      <p:cNvPr id="0" name=""/>
                      <p:cNvPicPr/>
                      <p:nvPr/>
                    </p:nvPicPr>
                    <p:blipFill>
                      <a:blip r:embed="rId5"/>
                      <a:stretch>
                        <a:fillRect/>
                      </a:stretch>
                    </p:blipFill>
                    <p:spPr>
                      <a:xfrm>
                        <a:off x="4294188" y="3689350"/>
                        <a:ext cx="114300" cy="6731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131244793"/>
              </p:ext>
            </p:extLst>
          </p:nvPr>
        </p:nvGraphicFramePr>
        <p:xfrm>
          <a:off x="1097606" y="638583"/>
          <a:ext cx="1630102" cy="343179"/>
        </p:xfrm>
        <a:graphic>
          <a:graphicData uri="http://schemas.openxmlformats.org/presentationml/2006/ole">
            <mc:AlternateContent xmlns:mc="http://schemas.openxmlformats.org/markup-compatibility/2006">
              <mc:Choice xmlns:v="urn:schemas-microsoft-com:vml" Requires="v">
                <p:oleObj name="Equation" r:id="rId6" imgW="965160" imgH="203040" progId="Equation.DSMT4">
                  <p:embed/>
                </p:oleObj>
              </mc:Choice>
              <mc:Fallback>
                <p:oleObj name="Equation" r:id="rId6" imgW="965160" imgH="203040" progId="Equation.DSMT4">
                  <p:embed/>
                  <p:pic>
                    <p:nvPicPr>
                      <p:cNvPr id="0" name=""/>
                      <p:cNvPicPr/>
                      <p:nvPr/>
                    </p:nvPicPr>
                    <p:blipFill>
                      <a:blip r:embed="rId7"/>
                      <a:stretch>
                        <a:fillRect/>
                      </a:stretch>
                    </p:blipFill>
                    <p:spPr>
                      <a:xfrm>
                        <a:off x="1097606" y="638583"/>
                        <a:ext cx="1630102" cy="343179"/>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236349443"/>
              </p:ext>
            </p:extLst>
          </p:nvPr>
        </p:nvGraphicFramePr>
        <p:xfrm>
          <a:off x="3923928" y="638583"/>
          <a:ext cx="2404380" cy="381648"/>
        </p:xfrm>
        <a:graphic>
          <a:graphicData uri="http://schemas.openxmlformats.org/presentationml/2006/ole">
            <mc:AlternateContent xmlns:mc="http://schemas.openxmlformats.org/markup-compatibility/2006">
              <mc:Choice xmlns:v="urn:schemas-microsoft-com:vml" Requires="v">
                <p:oleObj name="Equation" r:id="rId8" imgW="1600200" imgH="253800" progId="Equation.DSMT4">
                  <p:embed/>
                </p:oleObj>
              </mc:Choice>
              <mc:Fallback>
                <p:oleObj name="Equation" r:id="rId8" imgW="1600200" imgH="253800" progId="Equation.DSMT4">
                  <p:embed/>
                  <p:pic>
                    <p:nvPicPr>
                      <p:cNvPr id="0" name=""/>
                      <p:cNvPicPr/>
                      <p:nvPr/>
                    </p:nvPicPr>
                    <p:blipFill>
                      <a:blip r:embed="rId9"/>
                      <a:stretch>
                        <a:fillRect/>
                      </a:stretch>
                    </p:blipFill>
                    <p:spPr>
                      <a:xfrm>
                        <a:off x="3923928" y="638583"/>
                        <a:ext cx="2404380" cy="381648"/>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2737402" y="1206901"/>
          <a:ext cx="3960440" cy="1206060"/>
        </p:xfrm>
        <a:graphic>
          <a:graphicData uri="http://schemas.openxmlformats.org/presentationml/2006/ole">
            <mc:AlternateContent xmlns:mc="http://schemas.openxmlformats.org/markup-compatibility/2006">
              <mc:Choice xmlns:v="urn:schemas-microsoft-com:vml" Requires="v">
                <p:oleObj name="Equation" r:id="rId10" imgW="3085920" imgH="939600" progId="Equation.DSMT4">
                  <p:embed/>
                </p:oleObj>
              </mc:Choice>
              <mc:Fallback>
                <p:oleObj name="Equation" r:id="rId10" imgW="3085920" imgH="939600" progId="Equation.DSMT4">
                  <p:embed/>
                  <p:pic>
                    <p:nvPicPr>
                      <p:cNvPr id="0" name=""/>
                      <p:cNvPicPr/>
                      <p:nvPr/>
                    </p:nvPicPr>
                    <p:blipFill>
                      <a:blip r:embed="rId11"/>
                      <a:stretch>
                        <a:fillRect/>
                      </a:stretch>
                    </p:blipFill>
                    <p:spPr>
                      <a:xfrm>
                        <a:off x="2737402" y="1206901"/>
                        <a:ext cx="3960440" cy="120606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638989643"/>
              </p:ext>
            </p:extLst>
          </p:nvPr>
        </p:nvGraphicFramePr>
        <p:xfrm>
          <a:off x="3541351" y="2644595"/>
          <a:ext cx="2209088" cy="670616"/>
        </p:xfrm>
        <a:graphic>
          <a:graphicData uri="http://schemas.openxmlformats.org/presentationml/2006/ole">
            <mc:AlternateContent xmlns:mc="http://schemas.openxmlformats.org/markup-compatibility/2006">
              <mc:Choice xmlns:v="urn:schemas-microsoft-com:vml" Requires="v">
                <p:oleObj name="Equation" r:id="rId12" imgW="1422360" imgH="431640" progId="Equation.DSMT4">
                  <p:embed/>
                </p:oleObj>
              </mc:Choice>
              <mc:Fallback>
                <p:oleObj name="Equation" r:id="rId12" imgW="1422360" imgH="431640" progId="Equation.DSMT4">
                  <p:embed/>
                  <p:pic>
                    <p:nvPicPr>
                      <p:cNvPr id="0" name=""/>
                      <p:cNvPicPr/>
                      <p:nvPr/>
                    </p:nvPicPr>
                    <p:blipFill>
                      <a:blip r:embed="rId13"/>
                      <a:stretch>
                        <a:fillRect/>
                      </a:stretch>
                    </p:blipFill>
                    <p:spPr>
                      <a:xfrm>
                        <a:off x="3541351" y="2644595"/>
                        <a:ext cx="2209088" cy="670616"/>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3665658" y="3372808"/>
          <a:ext cx="1800998" cy="680377"/>
        </p:xfrm>
        <a:graphic>
          <a:graphicData uri="http://schemas.openxmlformats.org/presentationml/2006/ole">
            <mc:AlternateContent xmlns:mc="http://schemas.openxmlformats.org/markup-compatibility/2006">
              <mc:Choice xmlns:v="urn:schemas-microsoft-com:vml" Requires="v">
                <p:oleObj name="Equation" r:id="rId14" imgW="1143000" imgH="431640" progId="Equation.DSMT4">
                  <p:embed/>
                </p:oleObj>
              </mc:Choice>
              <mc:Fallback>
                <p:oleObj name="Equation" r:id="rId14" imgW="1143000" imgH="431640" progId="Equation.DSMT4">
                  <p:embed/>
                  <p:pic>
                    <p:nvPicPr>
                      <p:cNvPr id="0" name=""/>
                      <p:cNvPicPr/>
                      <p:nvPr/>
                    </p:nvPicPr>
                    <p:blipFill>
                      <a:blip r:embed="rId15"/>
                      <a:stretch>
                        <a:fillRect/>
                      </a:stretch>
                    </p:blipFill>
                    <p:spPr>
                      <a:xfrm>
                        <a:off x="3665658" y="3372808"/>
                        <a:ext cx="1800998" cy="680377"/>
                      </a:xfrm>
                      <a:prstGeom prst="rect">
                        <a:avLst/>
                      </a:prstGeom>
                    </p:spPr>
                  </p:pic>
                </p:oleObj>
              </mc:Fallback>
            </mc:AlternateContent>
          </a:graphicData>
        </a:graphic>
      </p:graphicFrame>
      <p:sp>
        <p:nvSpPr>
          <p:cNvPr id="17" name="矩形 16"/>
          <p:cNvSpPr/>
          <p:nvPr/>
        </p:nvSpPr>
        <p:spPr>
          <a:xfrm>
            <a:off x="89607" y="3958519"/>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因</a:t>
            </a:r>
            <a:r>
              <a:rPr lang="en-US" altLang="zh-CN" dirty="0">
                <a:solidFill>
                  <a:sysClr val="windowText" lastClr="000000"/>
                </a:solidFill>
                <a:latin typeface="Times New Roman" panose="02020603050405020304" pitchFamily="18" charset="0"/>
                <a:cs typeface="Times New Roman" panose="02020603050405020304" pitchFamily="18" charset="0"/>
              </a:rPr>
              <a:t>t=0</a:t>
            </a:r>
            <a:r>
              <a:rPr lang="zh-CN" altLang="en-US" dirty="0">
                <a:solidFill>
                  <a:sysClr val="windowText" lastClr="000000"/>
                </a:solidFill>
                <a:latin typeface="Times New Roman" panose="02020603050405020304" pitchFamily="18" charset="0"/>
                <a:cs typeface="Times New Roman" panose="02020603050405020304" pitchFamily="18" charset="0"/>
              </a:rPr>
              <a:t>时，</a:t>
            </a:r>
            <a:r>
              <a:rPr lang="en-US" altLang="zh-CN" dirty="0">
                <a:solidFill>
                  <a:sysClr val="windowText" lastClr="000000"/>
                </a:solidFill>
                <a:latin typeface="Times New Roman" panose="02020603050405020304" pitchFamily="18" charset="0"/>
                <a:cs typeface="Times New Roman" panose="02020603050405020304" pitchFamily="18" charset="0"/>
              </a:rPr>
              <a:t>P</a:t>
            </a:r>
            <a:r>
              <a:rPr lang="en-US" altLang="zh-CN" baseline="-25000" dirty="0">
                <a:solidFill>
                  <a:sysClr val="windowText" lastClr="000000"/>
                </a:solidFill>
                <a:latin typeface="Times New Roman" panose="02020603050405020304" pitchFamily="18" charset="0"/>
                <a:cs typeface="Times New Roman" panose="02020603050405020304" pitchFamily="18" charset="0"/>
              </a:rPr>
              <a:t>0</a:t>
            </a:r>
            <a:r>
              <a:rPr lang="en-US" altLang="zh-CN" dirty="0">
                <a:solidFill>
                  <a:sysClr val="windowText" lastClr="000000"/>
                </a:solidFill>
                <a:latin typeface="Times New Roman" panose="02020603050405020304" pitchFamily="18" charset="0"/>
                <a:cs typeface="Times New Roman" panose="02020603050405020304" pitchFamily="18" charset="0"/>
              </a:rPr>
              <a:t>=0</a:t>
            </a:r>
            <a:r>
              <a:rPr lang="zh-CN" altLang="en-US" dirty="0">
                <a:solidFill>
                  <a:sysClr val="windowText" lastClr="000000"/>
                </a:solidFill>
                <a:latin typeface="Times New Roman" panose="02020603050405020304" pitchFamily="18" charset="0"/>
                <a:cs typeface="Times New Roman" panose="02020603050405020304" pitchFamily="18" charset="0"/>
              </a:rPr>
              <a:t>，故</a:t>
            </a: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，即</a:t>
            </a:r>
            <a:r>
              <a:rPr lang="en-US" altLang="zh-CN" dirty="0">
                <a:solidFill>
                  <a:sysClr val="windowText" lastClr="000000"/>
                </a:solidFill>
                <a:latin typeface="Times New Roman" panose="02020603050405020304" pitchFamily="18" charset="0"/>
                <a:cs typeface="Times New Roman" panose="02020603050405020304" pitchFamily="18" charset="0"/>
              </a:rPr>
              <a:t> </a:t>
            </a:r>
          </a:p>
        </p:txBody>
      </p:sp>
      <p:sp>
        <p:nvSpPr>
          <p:cNvPr id="18" name="矩形 17"/>
          <p:cNvSpPr/>
          <p:nvPr/>
        </p:nvSpPr>
        <p:spPr>
          <a:xfrm>
            <a:off x="101661" y="3031363"/>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或</a:t>
            </a:r>
            <a:endParaRPr lang="en-US" altLang="zh-CN" dirty="0">
              <a:solidFill>
                <a:sysClr val="windowText" lastClr="000000"/>
              </a:solidFill>
              <a:latin typeface="宋体" panose="02010600030101010101" pitchFamily="2" charset="-122"/>
            </a:endParaRPr>
          </a:p>
        </p:txBody>
      </p:sp>
      <p:sp>
        <p:nvSpPr>
          <p:cNvPr id="19" name="矩形 18"/>
          <p:cNvSpPr/>
          <p:nvPr/>
        </p:nvSpPr>
        <p:spPr>
          <a:xfrm>
            <a:off x="89607" y="2272044"/>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对上式两边积分，得</a:t>
            </a:r>
          </a:p>
        </p:txBody>
      </p:sp>
      <p:graphicFrame>
        <p:nvGraphicFramePr>
          <p:cNvPr id="10" name="对象 9"/>
          <p:cNvGraphicFramePr>
            <a:graphicFrameLocks noChangeAspect="1"/>
          </p:cNvGraphicFramePr>
          <p:nvPr>
            <p:extLst>
              <p:ext uri="{D42A27DB-BD31-4B8C-83A1-F6EECF244321}">
                <p14:modId xmlns:p14="http://schemas.microsoft.com/office/powerpoint/2010/main" val="3947806964"/>
              </p:ext>
            </p:extLst>
          </p:nvPr>
        </p:nvGraphicFramePr>
        <p:xfrm>
          <a:off x="2185116" y="3906765"/>
          <a:ext cx="542592" cy="498598"/>
        </p:xfrm>
        <a:graphic>
          <a:graphicData uri="http://schemas.openxmlformats.org/presentationml/2006/ole">
            <mc:AlternateContent xmlns:mc="http://schemas.openxmlformats.org/markup-compatibility/2006">
              <mc:Choice xmlns:v="urn:schemas-microsoft-com:vml" Requires="v">
                <p:oleObj name="Equation" r:id="rId16" imgW="469800" imgH="431640" progId="Equation.DSMT4">
                  <p:embed/>
                </p:oleObj>
              </mc:Choice>
              <mc:Fallback>
                <p:oleObj name="Equation" r:id="rId16" imgW="469800" imgH="431640" progId="Equation.DSMT4">
                  <p:embed/>
                  <p:pic>
                    <p:nvPicPr>
                      <p:cNvPr id="0" name=""/>
                      <p:cNvPicPr/>
                      <p:nvPr/>
                    </p:nvPicPr>
                    <p:blipFill>
                      <a:blip r:embed="rId17"/>
                      <a:stretch>
                        <a:fillRect/>
                      </a:stretch>
                    </p:blipFill>
                    <p:spPr>
                      <a:xfrm>
                        <a:off x="2185116" y="3906765"/>
                        <a:ext cx="542592" cy="498598"/>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3631456" y="4398659"/>
          <a:ext cx="1869402" cy="655254"/>
        </p:xfrm>
        <a:graphic>
          <a:graphicData uri="http://schemas.openxmlformats.org/presentationml/2006/ole">
            <mc:AlternateContent xmlns:mc="http://schemas.openxmlformats.org/markup-compatibility/2006">
              <mc:Choice xmlns:v="urn:schemas-microsoft-com:vml" Requires="v">
                <p:oleObj name="Equation" r:id="rId18" imgW="1231560" imgH="431640" progId="Equation.DSMT4">
                  <p:embed/>
                </p:oleObj>
              </mc:Choice>
              <mc:Fallback>
                <p:oleObj name="Equation" r:id="rId18" imgW="1231560" imgH="431640" progId="Equation.DSMT4">
                  <p:embed/>
                  <p:pic>
                    <p:nvPicPr>
                      <p:cNvPr id="0" name=""/>
                      <p:cNvPicPr/>
                      <p:nvPr/>
                    </p:nvPicPr>
                    <p:blipFill>
                      <a:blip r:embed="rId19"/>
                      <a:stretch>
                        <a:fillRect/>
                      </a:stretch>
                    </p:blipFill>
                    <p:spPr>
                      <a:xfrm>
                        <a:off x="3631456" y="4398659"/>
                        <a:ext cx="1869402" cy="655254"/>
                      </a:xfrm>
                      <a:prstGeom prst="rect">
                        <a:avLst/>
                      </a:prstGeom>
                    </p:spPr>
                  </p:pic>
                </p:oleObj>
              </mc:Fallback>
            </mc:AlternateContent>
          </a:graphicData>
        </a:graphic>
      </p:graphicFrame>
    </p:spTree>
    <p:extLst>
      <p:ext uri="{BB962C8B-B14F-4D97-AF65-F5344CB8AC3E}">
        <p14:creationId xmlns:p14="http://schemas.microsoft.com/office/powerpoint/2010/main" val="2004192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01661" y="538665"/>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整理得</a:t>
            </a:r>
            <a:endParaRPr lang="en-US" altLang="zh-CN" dirty="0">
              <a:solidFill>
                <a:sysClr val="windowText" lastClr="000000"/>
              </a:solidFill>
              <a:latin typeface="宋体" panose="02010600030101010101" pitchFamily="2" charset="-122"/>
            </a:endParaRPr>
          </a:p>
        </p:txBody>
      </p:sp>
      <p:graphicFrame>
        <p:nvGraphicFramePr>
          <p:cNvPr id="7" name="对象 6"/>
          <p:cNvGraphicFramePr>
            <a:graphicFrameLocks noChangeAspect="1"/>
          </p:cNvGraphicFramePr>
          <p:nvPr/>
        </p:nvGraphicFramePr>
        <p:xfrm>
          <a:off x="4294188" y="3689350"/>
          <a:ext cx="114300" cy="673100"/>
        </p:xfrm>
        <a:graphic>
          <a:graphicData uri="http://schemas.openxmlformats.org/presentationml/2006/ole">
            <mc:AlternateContent xmlns:mc="http://schemas.openxmlformats.org/markup-compatibility/2006">
              <mc:Choice xmlns:v="urn:schemas-microsoft-com:vml" Requires="v">
                <p:oleObj name="Equation" r:id="rId4" imgW="114120" imgH="672840" progId="Equation.DSMT4">
                  <p:embed/>
                </p:oleObj>
              </mc:Choice>
              <mc:Fallback>
                <p:oleObj name="Equation" r:id="rId4" imgW="114120" imgH="672840" progId="Equation.DSMT4">
                  <p:embed/>
                  <p:pic>
                    <p:nvPicPr>
                      <p:cNvPr id="0" name=""/>
                      <p:cNvPicPr/>
                      <p:nvPr/>
                    </p:nvPicPr>
                    <p:blipFill>
                      <a:blip r:embed="rId5"/>
                      <a:stretch>
                        <a:fillRect/>
                      </a:stretch>
                    </p:blipFill>
                    <p:spPr>
                      <a:xfrm>
                        <a:off x="4294188" y="3689350"/>
                        <a:ext cx="114300" cy="673100"/>
                      </a:xfrm>
                      <a:prstGeom prst="rect">
                        <a:avLst/>
                      </a:prstGeom>
                    </p:spPr>
                  </p:pic>
                </p:oleObj>
              </mc:Fallback>
            </mc:AlternateContent>
          </a:graphicData>
        </a:graphic>
      </p:graphicFrame>
      <p:sp>
        <p:nvSpPr>
          <p:cNvPr id="18" name="矩形 17"/>
          <p:cNvSpPr/>
          <p:nvPr/>
        </p:nvSpPr>
        <p:spPr>
          <a:xfrm>
            <a:off x="101661" y="3123996"/>
            <a:ext cx="8928992" cy="372153"/>
          </a:xfrm>
          <a:prstGeom prst="rect">
            <a:avLst/>
          </a:prstGeom>
          <a:noFill/>
        </p:spPr>
        <p:txBody>
          <a:bodyPr wrap="square">
            <a:spAutoFit/>
          </a:bodyPr>
          <a:lstStyle/>
          <a:p>
            <a:pPr lvl="0">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这就是卡尔曼滤波方差。在本例中，增益</a:t>
            </a:r>
            <a:r>
              <a:rPr lang="en-US" altLang="zh-CN" dirty="0">
                <a:solidFill>
                  <a:sysClr val="windowText" lastClr="000000"/>
                </a:solidFill>
                <a:latin typeface="Times New Roman" panose="02020603050405020304" pitchFamily="18" charset="0"/>
                <a:cs typeface="Times New Roman" panose="02020603050405020304" pitchFamily="18" charset="0"/>
              </a:rPr>
              <a:t>K</a:t>
            </a:r>
            <a:r>
              <a:rPr lang="zh-CN" altLang="en-US" dirty="0">
                <a:solidFill>
                  <a:sysClr val="windowText" lastClr="000000"/>
                </a:solidFill>
                <a:latin typeface="Times New Roman" panose="02020603050405020304" pitchFamily="18" charset="0"/>
                <a:cs typeface="Times New Roman" panose="02020603050405020304" pitchFamily="18" charset="0"/>
              </a:rPr>
              <a:t>等于方差</a:t>
            </a:r>
            <a:r>
              <a:rPr lang="en-US" altLang="zh-CN" dirty="0">
                <a:solidFill>
                  <a:sysClr val="windowText" lastClr="000000"/>
                </a:solidFill>
                <a:latin typeface="Times New Roman" panose="02020603050405020304" pitchFamily="18" charset="0"/>
                <a:cs typeface="Times New Roman" panose="02020603050405020304" pitchFamily="18" charset="0"/>
              </a:rPr>
              <a:t>P</a:t>
            </a:r>
            <a:r>
              <a:rPr lang="zh-CN" altLang="en-US" dirty="0">
                <a:solidFill>
                  <a:sysClr val="windowText" lastClr="000000"/>
                </a:solidFill>
                <a:latin typeface="Times New Roman" panose="02020603050405020304" pitchFamily="18" charset="0"/>
                <a:cs typeface="Times New Roman" panose="02020603050405020304" pitchFamily="18" charset="0"/>
              </a:rPr>
              <a:t>，将</a:t>
            </a:r>
            <a:r>
              <a:rPr lang="en-US" altLang="zh-CN" dirty="0">
                <a:solidFill>
                  <a:sysClr val="windowText" lastClr="000000"/>
                </a:solidFill>
                <a:latin typeface="Times New Roman" panose="02020603050405020304" pitchFamily="18" charset="0"/>
                <a:cs typeface="Times New Roman" panose="02020603050405020304" pitchFamily="18" charset="0"/>
              </a:rPr>
              <a:t>K</a:t>
            </a:r>
            <a:r>
              <a:rPr lang="zh-CN" altLang="en-US" dirty="0">
                <a:solidFill>
                  <a:sysClr val="windowText" lastClr="000000"/>
                </a:solidFill>
                <a:latin typeface="Times New Roman" panose="02020603050405020304" pitchFamily="18" charset="0"/>
                <a:cs typeface="Times New Roman" panose="02020603050405020304" pitchFamily="18" charset="0"/>
              </a:rPr>
              <a:t>代入滤波方程得</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sp>
        <p:nvSpPr>
          <p:cNvPr id="19" name="矩形 18"/>
          <p:cNvSpPr/>
          <p:nvPr/>
        </p:nvSpPr>
        <p:spPr>
          <a:xfrm>
            <a:off x="107664" y="1710768"/>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将</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代人上式，得</a:t>
            </a:r>
          </a:p>
        </p:txBody>
      </p:sp>
      <p:graphicFrame>
        <p:nvGraphicFramePr>
          <p:cNvPr id="2" name="对象 1"/>
          <p:cNvGraphicFramePr>
            <a:graphicFrameLocks noChangeAspect="1"/>
          </p:cNvGraphicFramePr>
          <p:nvPr/>
        </p:nvGraphicFramePr>
        <p:xfrm>
          <a:off x="3698864" y="809741"/>
          <a:ext cx="1710478" cy="977416"/>
        </p:xfrm>
        <a:graphic>
          <a:graphicData uri="http://schemas.openxmlformats.org/presentationml/2006/ole">
            <mc:AlternateContent xmlns:mc="http://schemas.openxmlformats.org/markup-compatibility/2006">
              <mc:Choice xmlns:v="urn:schemas-microsoft-com:vml" Requires="v">
                <p:oleObj name="Equation" r:id="rId6" imgW="1244520" imgH="711000" progId="Equation.DSMT4">
                  <p:embed/>
                </p:oleObj>
              </mc:Choice>
              <mc:Fallback>
                <p:oleObj name="Equation" r:id="rId6" imgW="1244520" imgH="711000" progId="Equation.DSMT4">
                  <p:embed/>
                  <p:pic>
                    <p:nvPicPr>
                      <p:cNvPr id="0" name=""/>
                      <p:cNvPicPr/>
                      <p:nvPr/>
                    </p:nvPicPr>
                    <p:blipFill>
                      <a:blip r:embed="rId7"/>
                      <a:stretch>
                        <a:fillRect/>
                      </a:stretch>
                    </p:blipFill>
                    <p:spPr>
                      <a:xfrm>
                        <a:off x="3698864" y="809741"/>
                        <a:ext cx="1710478" cy="977416"/>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803503465"/>
              </p:ext>
            </p:extLst>
          </p:nvPr>
        </p:nvGraphicFramePr>
        <p:xfrm>
          <a:off x="395536" y="1758037"/>
          <a:ext cx="648072" cy="343097"/>
        </p:xfrm>
        <a:graphic>
          <a:graphicData uri="http://schemas.openxmlformats.org/presentationml/2006/ole">
            <mc:AlternateContent xmlns:mc="http://schemas.openxmlformats.org/markup-compatibility/2006">
              <mc:Choice xmlns:v="urn:schemas-microsoft-com:vml" Requires="v">
                <p:oleObj name="Equation" r:id="rId8" imgW="431640" imgH="228600" progId="Equation.DSMT4">
                  <p:embed/>
                </p:oleObj>
              </mc:Choice>
              <mc:Fallback>
                <p:oleObj name="Equation" r:id="rId8" imgW="431640" imgH="228600" progId="Equation.DSMT4">
                  <p:embed/>
                  <p:pic>
                    <p:nvPicPr>
                      <p:cNvPr id="0" name=""/>
                      <p:cNvPicPr/>
                      <p:nvPr/>
                    </p:nvPicPr>
                    <p:blipFill>
                      <a:blip r:embed="rId9"/>
                      <a:stretch>
                        <a:fillRect/>
                      </a:stretch>
                    </p:blipFill>
                    <p:spPr>
                      <a:xfrm>
                        <a:off x="395536" y="1758037"/>
                        <a:ext cx="648072" cy="343097"/>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491880" y="2086367"/>
          <a:ext cx="2276403" cy="985309"/>
        </p:xfrm>
        <a:graphic>
          <a:graphicData uri="http://schemas.openxmlformats.org/presentationml/2006/ole">
            <mc:AlternateContent xmlns:mc="http://schemas.openxmlformats.org/markup-compatibility/2006">
              <mc:Choice xmlns:v="urn:schemas-microsoft-com:vml" Requires="v">
                <p:oleObj name="Equation" r:id="rId10" imgW="1701720" imgH="736560" progId="Equation.DSMT4">
                  <p:embed/>
                </p:oleObj>
              </mc:Choice>
              <mc:Fallback>
                <p:oleObj name="Equation" r:id="rId10" imgW="1701720" imgH="736560" progId="Equation.DSMT4">
                  <p:embed/>
                  <p:pic>
                    <p:nvPicPr>
                      <p:cNvPr id="0" name=""/>
                      <p:cNvPicPr/>
                      <p:nvPr/>
                    </p:nvPicPr>
                    <p:blipFill>
                      <a:blip r:embed="rId11"/>
                      <a:stretch>
                        <a:fillRect/>
                      </a:stretch>
                    </p:blipFill>
                    <p:spPr>
                      <a:xfrm>
                        <a:off x="3491880" y="2086367"/>
                        <a:ext cx="2276403" cy="985309"/>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280087489"/>
              </p:ext>
            </p:extLst>
          </p:nvPr>
        </p:nvGraphicFramePr>
        <p:xfrm>
          <a:off x="1590947" y="3717306"/>
          <a:ext cx="5520782" cy="1215585"/>
        </p:xfrm>
        <a:graphic>
          <a:graphicData uri="http://schemas.openxmlformats.org/presentationml/2006/ole">
            <mc:AlternateContent xmlns:mc="http://schemas.openxmlformats.org/markup-compatibility/2006">
              <mc:Choice xmlns:v="urn:schemas-microsoft-com:vml" Requires="v">
                <p:oleObj name="Equation" r:id="rId12" imgW="4152600" imgH="914400" progId="Equation.DSMT4">
                  <p:embed/>
                </p:oleObj>
              </mc:Choice>
              <mc:Fallback>
                <p:oleObj name="Equation" r:id="rId12" imgW="4152600" imgH="914400" progId="Equation.DSMT4">
                  <p:embed/>
                  <p:pic>
                    <p:nvPicPr>
                      <p:cNvPr id="0" name=""/>
                      <p:cNvPicPr/>
                      <p:nvPr/>
                    </p:nvPicPr>
                    <p:blipFill>
                      <a:blip r:embed="rId13"/>
                      <a:stretch>
                        <a:fillRect/>
                      </a:stretch>
                    </p:blipFill>
                    <p:spPr>
                      <a:xfrm>
                        <a:off x="1590947" y="3717306"/>
                        <a:ext cx="5520782" cy="1215585"/>
                      </a:xfrm>
                      <a:prstGeom prst="rect">
                        <a:avLst/>
                      </a:prstGeom>
                    </p:spPr>
                  </p:pic>
                </p:oleObj>
              </mc:Fallback>
            </mc:AlternateContent>
          </a:graphicData>
        </a:graphic>
      </p:graphicFrame>
    </p:spTree>
    <p:extLst>
      <p:ext uri="{BB962C8B-B14F-4D97-AF65-F5344CB8AC3E}">
        <p14:creationId xmlns:p14="http://schemas.microsoft.com/office/powerpoint/2010/main" val="1850972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pPr lvl="0"/>
            <a:r>
              <a:rPr kumimoji="0" lang="en-US" altLang="zh-CN"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6.9.2</a:t>
            </a:r>
            <a:r>
              <a:rPr kumimoji="0" lang="zh-CN" altLang="en-US" sz="1764" b="1" i="0" u="none" strike="noStrike" kern="1200" cap="none" spc="0" normalizeH="0" baseline="0" noProof="0" dirty="0">
                <a:ln>
                  <a:noFill/>
                </a:ln>
                <a:solidFill>
                  <a:srgbClr val="112F70"/>
                </a:solidFill>
                <a:effectLst/>
                <a:uLnTx/>
                <a:uFillTx/>
                <a:latin typeface="微软雅黑" charset="0"/>
                <a:ea typeface="微软雅黑" charset="0"/>
                <a:cs typeface="+mn-cs"/>
                <a:sym typeface="+mn-ea"/>
              </a:rPr>
              <a:t>非一般情况</a:t>
            </a:r>
            <a:endParaRPr lang="zh-CN" altLang="en-US" sz="1764" b="1" dirty="0">
              <a:solidFill>
                <a:srgbClr val="112F70"/>
              </a:solidFill>
              <a:latin typeface="微软雅黑" charset="0"/>
              <a:ea typeface="微软雅黑" charset="0"/>
              <a:sym typeface="+mn-ea"/>
            </a:endParaRP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75" b="1"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61125" y="801629"/>
            <a:ext cx="8928992" cy="359778"/>
          </a:xfrm>
          <a:prstGeom prst="rect">
            <a:avLst/>
          </a:prstGeom>
          <a:noFill/>
        </p:spPr>
        <p:txBody>
          <a:bodyPr wrap="square">
            <a:spAutoFit/>
          </a:bodyPr>
          <a:lstStyle/>
          <a:p>
            <a:pPr lvl="0">
              <a:lnSpc>
                <a:spcPct val="110000"/>
              </a:lnSpc>
            </a:pPr>
            <a:r>
              <a:rPr lang="zh-CN" altLang="en-US" dirty="0">
                <a:solidFill>
                  <a:sysClr val="windowText" lastClr="000000"/>
                </a:solidFill>
                <a:latin typeface="宋体" panose="02010600030101010101" pitchFamily="2" charset="-122"/>
              </a:rPr>
              <a:t>初始条件</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当观测时间足够长，即</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时，则有</a:t>
            </a:r>
            <a:endParaRPr lang="en-US" altLang="zh-CN" dirty="0">
              <a:solidFill>
                <a:sysClr val="windowText" lastClr="000000"/>
              </a:solidFill>
              <a:latin typeface="宋体" panose="02010600030101010101" pitchFamily="2" charset="-122"/>
            </a:endParaRPr>
          </a:p>
        </p:txBody>
      </p:sp>
      <p:graphicFrame>
        <p:nvGraphicFramePr>
          <p:cNvPr id="7" name="对象 6"/>
          <p:cNvGraphicFramePr>
            <a:graphicFrameLocks noChangeAspect="1"/>
          </p:cNvGraphicFramePr>
          <p:nvPr/>
        </p:nvGraphicFramePr>
        <p:xfrm>
          <a:off x="4294188" y="3689350"/>
          <a:ext cx="114300" cy="673100"/>
        </p:xfrm>
        <a:graphic>
          <a:graphicData uri="http://schemas.openxmlformats.org/presentationml/2006/ole">
            <mc:AlternateContent xmlns:mc="http://schemas.openxmlformats.org/markup-compatibility/2006">
              <mc:Choice xmlns:v="urn:schemas-microsoft-com:vml" Requires="v">
                <p:oleObj name="Equation" r:id="rId4" imgW="114120" imgH="672840" progId="Equation.DSMT4">
                  <p:embed/>
                </p:oleObj>
              </mc:Choice>
              <mc:Fallback>
                <p:oleObj name="Equation" r:id="rId4" imgW="114120" imgH="672840" progId="Equation.DSMT4">
                  <p:embed/>
                  <p:pic>
                    <p:nvPicPr>
                      <p:cNvPr id="0" name=""/>
                      <p:cNvPicPr/>
                      <p:nvPr/>
                    </p:nvPicPr>
                    <p:blipFill>
                      <a:blip r:embed="rId5"/>
                      <a:stretch>
                        <a:fillRect/>
                      </a:stretch>
                    </p:blipFill>
                    <p:spPr>
                      <a:xfrm>
                        <a:off x="4294188" y="3689350"/>
                        <a:ext cx="114300" cy="6731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979391594"/>
              </p:ext>
            </p:extLst>
          </p:nvPr>
        </p:nvGraphicFramePr>
        <p:xfrm>
          <a:off x="1199767" y="786654"/>
          <a:ext cx="995969" cy="389727"/>
        </p:xfrm>
        <a:graphic>
          <a:graphicData uri="http://schemas.openxmlformats.org/presentationml/2006/ole">
            <mc:AlternateContent xmlns:mc="http://schemas.openxmlformats.org/markup-compatibility/2006">
              <mc:Choice xmlns:v="urn:schemas-microsoft-com:vml" Requires="v">
                <p:oleObj name="Equation" r:id="rId6" imgW="583920" imgH="228600" progId="Equation.DSMT4">
                  <p:embed/>
                </p:oleObj>
              </mc:Choice>
              <mc:Fallback>
                <p:oleObj name="Equation" r:id="rId6" imgW="583920" imgH="228600" progId="Equation.DSMT4">
                  <p:embed/>
                  <p:pic>
                    <p:nvPicPr>
                      <p:cNvPr id="0" name=""/>
                      <p:cNvPicPr/>
                      <p:nvPr/>
                    </p:nvPicPr>
                    <p:blipFill>
                      <a:blip r:embed="rId7"/>
                      <a:stretch>
                        <a:fillRect/>
                      </a:stretch>
                    </p:blipFill>
                    <p:spPr>
                      <a:xfrm>
                        <a:off x="1199767" y="786654"/>
                        <a:ext cx="995969" cy="389727"/>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519554931"/>
              </p:ext>
            </p:extLst>
          </p:nvPr>
        </p:nvGraphicFramePr>
        <p:xfrm>
          <a:off x="4618089" y="859477"/>
          <a:ext cx="671220" cy="244080"/>
        </p:xfrm>
        <a:graphic>
          <a:graphicData uri="http://schemas.openxmlformats.org/presentationml/2006/ole">
            <mc:AlternateContent xmlns:mc="http://schemas.openxmlformats.org/markup-compatibility/2006">
              <mc:Choice xmlns:v="urn:schemas-microsoft-com:vml" Requires="v">
                <p:oleObj name="Equation" r:id="rId8" imgW="419040" imgH="152280" progId="Equation.DSMT4">
                  <p:embed/>
                </p:oleObj>
              </mc:Choice>
              <mc:Fallback>
                <p:oleObj name="Equation" r:id="rId8" imgW="419040" imgH="152280" progId="Equation.DSMT4">
                  <p:embed/>
                  <p:pic>
                    <p:nvPicPr>
                      <p:cNvPr id="0" name=""/>
                      <p:cNvPicPr/>
                      <p:nvPr/>
                    </p:nvPicPr>
                    <p:blipFill>
                      <a:blip r:embed="rId9"/>
                      <a:stretch>
                        <a:fillRect/>
                      </a:stretch>
                    </p:blipFill>
                    <p:spPr>
                      <a:xfrm>
                        <a:off x="4618089" y="859477"/>
                        <a:ext cx="671220" cy="24408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475125355"/>
              </p:ext>
            </p:extLst>
          </p:nvPr>
        </p:nvGraphicFramePr>
        <p:xfrm>
          <a:off x="3286125" y="1376363"/>
          <a:ext cx="2132013" cy="1239837"/>
        </p:xfrm>
        <a:graphic>
          <a:graphicData uri="http://schemas.openxmlformats.org/presentationml/2006/ole">
            <mc:AlternateContent xmlns:mc="http://schemas.openxmlformats.org/markup-compatibility/2006">
              <mc:Choice xmlns:v="urn:schemas-microsoft-com:vml" Requires="v">
                <p:oleObj name="Equation" r:id="rId10" imgW="1333440" imgH="774360" progId="Equation.DSMT4">
                  <p:embed/>
                </p:oleObj>
              </mc:Choice>
              <mc:Fallback>
                <p:oleObj name="Equation" r:id="rId10" imgW="1333440" imgH="774360" progId="Equation.DSMT4">
                  <p:embed/>
                  <p:pic>
                    <p:nvPicPr>
                      <p:cNvPr id="0" name=""/>
                      <p:cNvPicPr/>
                      <p:nvPr/>
                    </p:nvPicPr>
                    <p:blipFill>
                      <a:blip r:embed="rId11"/>
                      <a:stretch>
                        <a:fillRect/>
                      </a:stretch>
                    </p:blipFill>
                    <p:spPr>
                      <a:xfrm>
                        <a:off x="3286125" y="1376363"/>
                        <a:ext cx="2132013" cy="1239837"/>
                      </a:xfrm>
                      <a:prstGeom prst="rect">
                        <a:avLst/>
                      </a:prstGeom>
                    </p:spPr>
                  </p:pic>
                </p:oleObj>
              </mc:Fallback>
            </mc:AlternateContent>
          </a:graphicData>
        </a:graphic>
      </p:graphicFrame>
    </p:spTree>
    <p:extLst>
      <p:ext uri="{BB962C8B-B14F-4D97-AF65-F5344CB8AC3E}">
        <p14:creationId xmlns:p14="http://schemas.microsoft.com/office/powerpoint/2010/main" val="3289102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467544" y="2236389"/>
            <a:ext cx="1008112"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6.10</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189512" y="2159444"/>
            <a:ext cx="5781070" cy="684803"/>
          </a:xfrm>
          <a:prstGeom prst="rect">
            <a:avLst/>
          </a:prstGeom>
          <a:noFill/>
        </p:spPr>
        <p:txBody>
          <a:bodyPr wrap="none" lIns="68580" tIns="34290" rIns="68580" bIns="34290" rtlCol="0">
            <a:spAutoFit/>
          </a:bodyPr>
          <a:lstStyle/>
          <a:p>
            <a:r>
              <a:rPr lang="zh-CN" altLang="en-US" sz="4000" dirty="0">
                <a:solidFill>
                  <a:srgbClr val="112F70"/>
                </a:solidFill>
                <a:latin typeface="微软雅黑" pitchFamily="34" charset="-122"/>
                <a:ea typeface="微软雅黑" pitchFamily="34" charset="-122"/>
              </a:rPr>
              <a:t>随机线性系统的最优控制</a:t>
            </a:r>
          </a:p>
        </p:txBody>
      </p:sp>
    </p:spTree>
    <p:extLst>
      <p:ext uri="{BB962C8B-B14F-4D97-AF65-F5344CB8AC3E}">
        <p14:creationId xmlns:p14="http://schemas.microsoft.com/office/powerpoint/2010/main" val="2680796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400" fill="hold"/>
                                        <p:tgtEl>
                                          <p:spTgt spid="11"/>
                                        </p:tgtEl>
                                        <p:attrNameLst>
                                          <p:attrName>ppt_x</p:attrName>
                                        </p:attrNameLst>
                                      </p:cBhvr>
                                      <p:tavLst>
                                        <p:tav tm="0">
                                          <p:val>
                                            <p:strVal val="#ppt_x"/>
                                          </p:val>
                                        </p:tav>
                                        <p:tav tm="100000">
                                          <p:val>
                                            <p:strVal val="#ppt_x"/>
                                          </p:val>
                                        </p:tav>
                                      </p:tavLst>
                                    </p:anim>
                                    <p:anim calcmode="lin" valueType="num">
                                      <p:cBhvr additive="base">
                                        <p:cTn id="11"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4" b="1" dirty="0">
                <a:solidFill>
                  <a:srgbClr val="112F70"/>
                </a:solidFill>
                <a:latin typeface="微软雅黑" charset="0"/>
                <a:ea typeface="微软雅黑" charset="0"/>
                <a:sym typeface="+mn-ea"/>
              </a:rPr>
              <a:t>6.10</a:t>
            </a:r>
            <a:r>
              <a:rPr lang="zh-CN" altLang="en-US" sz="1764" b="1" dirty="0">
                <a:solidFill>
                  <a:srgbClr val="112F70"/>
                </a:solidFill>
                <a:latin typeface="微软雅黑" charset="0"/>
                <a:ea typeface="微软雅黑" charset="0"/>
                <a:sym typeface="+mn-ea"/>
              </a:rPr>
              <a:t>随机线性系统的最优控制</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51372" y="536671"/>
            <a:ext cx="8813115" cy="4490140"/>
          </a:xfrm>
          <a:prstGeom prst="rect">
            <a:avLst/>
          </a:prstGeom>
          <a:noFill/>
        </p:spPr>
        <p:txBody>
          <a:bodyPr wrap="square">
            <a:spAutoFit/>
          </a:bodyPr>
          <a:lstStyle/>
          <a:p>
            <a:pPr>
              <a:lnSpc>
                <a:spcPct val="110000"/>
              </a:lnSpc>
            </a:pPr>
            <a:r>
              <a:rPr lang="zh-CN" altLang="en-US" sz="2800"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如前所述，为了实现系统的最优控制，必须知道系统状态的变化规律。有些系统的状态可通过量测直接得到，有些系统则必须利用观测器才能实现状态的重构。通过观测系统状态完全可以确定的系统，称为</a:t>
            </a:r>
            <a:r>
              <a:rPr lang="zh-CN" altLang="en-US" dirty="0">
                <a:solidFill>
                  <a:srgbClr val="00B0F0"/>
                </a:solidFill>
                <a:latin typeface="宋体" panose="02010600030101010101" pitchFamily="2" charset="-122"/>
              </a:rPr>
              <a:t>确定性系统</a:t>
            </a:r>
            <a:r>
              <a:rPr lang="zh-CN" altLang="en-US" dirty="0">
                <a:solidFill>
                  <a:sysClr val="windowText" lastClr="000000"/>
                </a:solidFill>
                <a:latin typeface="宋体" panose="02010600030101010101" pitchFamily="2" charset="-122"/>
              </a:rPr>
              <a:t>；而通过观测系统状态不能完全确定的系统，称为</a:t>
            </a:r>
            <a:r>
              <a:rPr lang="zh-CN" altLang="en-US" dirty="0">
                <a:solidFill>
                  <a:srgbClr val="00B0F0"/>
                </a:solidFill>
                <a:latin typeface="宋体" panose="02010600030101010101" pitchFamily="2" charset="-122"/>
              </a:rPr>
              <a:t>不确定性系统</a:t>
            </a:r>
            <a:r>
              <a:rPr lang="zh-CN" altLang="en-US" dirty="0">
                <a:solidFill>
                  <a:sysClr val="windowText" lastClr="000000"/>
                </a:solidFill>
                <a:latin typeface="宋体" panose="02010600030101010101" pitchFamily="2" charset="-122"/>
              </a:rPr>
              <a:t>。随机系统一般属于不确定系统。它的不确定性原因是，一方面过程本身的复杂性，使得难以对它准确描述，另一方面是由于对系统噪声的统计性质不能确切了解。对这类系统实施最优反馈控制较为困难，因为它包括了估计和控制的结合问题。通常在解决这类问题时，多采用逐次逼近方法求最优解，但这种方法的计算十分复杂，如果计算周期过长，就失掉了其实时控制的意义。因此在工程应用上，必须引入较多简化条件以求其最优控制。即使这样，问题还是十分复杂，因为除了对系统的状态、参数变化关系、系统必要的测量数据以及以泛函表示的价值函数要有确切了解以外，还要弄清每一个控制整定值对系统整个结构函数的具体影响，显然，要做到这一点是十分困难的。</a:t>
            </a:r>
            <a:endParaRPr lang="en-US" altLang="zh-CN" dirty="0">
              <a:solidFill>
                <a:sysClr val="windowText" lastClr="000000"/>
              </a:solidFill>
              <a:latin typeface="宋体" panose="02010600030101010101" pitchFamily="2" charset="-122"/>
            </a:endParaRPr>
          </a:p>
          <a:p>
            <a:pPr>
              <a:lnSpc>
                <a:spcPct val="110000"/>
              </a:lnSpc>
            </a:pPr>
            <a:endParaRPr lang="en-US" altLang="zh-CN" dirty="0">
              <a:solidFill>
                <a:sysClr val="windowText" lastClr="000000"/>
              </a:solidFill>
              <a:latin typeface="宋体" panose="02010600030101010101" pitchFamily="2" charset="-122"/>
            </a:endParaRPr>
          </a:p>
          <a:p>
            <a:pPr>
              <a:lnSpc>
                <a:spcPct val="11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Tree>
    <p:extLst>
      <p:ext uri="{BB962C8B-B14F-4D97-AF65-F5344CB8AC3E}">
        <p14:creationId xmlns:p14="http://schemas.microsoft.com/office/powerpoint/2010/main" val="2589236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4" b="1" dirty="0">
                <a:solidFill>
                  <a:srgbClr val="112F70"/>
                </a:solidFill>
                <a:latin typeface="微软雅黑" charset="0"/>
                <a:ea typeface="微软雅黑" charset="0"/>
                <a:sym typeface="+mn-ea"/>
              </a:rPr>
              <a:t>6.10</a:t>
            </a:r>
            <a:r>
              <a:rPr lang="zh-CN" altLang="en-US" sz="1764" b="1" dirty="0">
                <a:solidFill>
                  <a:srgbClr val="112F70"/>
                </a:solidFill>
                <a:latin typeface="微软雅黑" charset="0"/>
                <a:ea typeface="微软雅黑" charset="0"/>
                <a:sym typeface="+mn-ea"/>
              </a:rPr>
              <a:t>随机线性系统的最优控制</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95243" y="759308"/>
            <a:ext cx="8841253" cy="1578574"/>
          </a:xfrm>
          <a:prstGeom prst="rect">
            <a:avLst/>
          </a:prstGeom>
          <a:noFill/>
        </p:spPr>
        <p:txBody>
          <a:bodyPr wrap="square">
            <a:spAutoFit/>
          </a:bodyPr>
          <a:lstStyle/>
          <a:p>
            <a:pPr>
              <a:lnSpc>
                <a:spcPct val="110000"/>
              </a:lnSpc>
            </a:pPr>
            <a:r>
              <a:rPr lang="zh-CN" altLang="en-US" dirty="0">
                <a:solidFill>
                  <a:sysClr val="windowText" lastClr="000000"/>
                </a:solidFill>
                <a:latin typeface="宋体" panose="02010600030101010101" pitchFamily="2" charset="-122"/>
              </a:rPr>
              <a:t>    由于线性二次型高斯问题比较容易解决，而且属于估计和控制问题，并具有较普遍的实际意义，所以有关这类系统的最优随机反馈控制问题，目前基本上已经解决。</a:t>
            </a:r>
          </a:p>
          <a:p>
            <a:pPr>
              <a:lnSpc>
                <a:spcPct val="110000"/>
              </a:lnSpc>
            </a:pPr>
            <a:r>
              <a:rPr lang="zh-CN" altLang="en-US" dirty="0">
                <a:solidFill>
                  <a:sysClr val="windowText" lastClr="000000"/>
                </a:solidFill>
                <a:latin typeface="宋体" panose="02010600030101010101" pitchFamily="2" charset="-122"/>
              </a:rPr>
              <a:t>随机线性连续系统的最优控制问题是这样提出的：</a:t>
            </a:r>
            <a:endParaRPr lang="en-US" altLang="zh-CN" dirty="0">
              <a:solidFill>
                <a:sysClr val="windowText" lastClr="000000"/>
              </a:solidFill>
              <a:latin typeface="宋体" panose="02010600030101010101" pitchFamily="2" charset="-122"/>
            </a:endParaRPr>
          </a:p>
          <a:p>
            <a:pPr>
              <a:lnSpc>
                <a:spcPct val="110000"/>
              </a:lnSpc>
            </a:pP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设随机线性连续系统的状态空间表达式为</a:t>
            </a:r>
            <a:endParaRPr lang="en-US" altLang="zh-CN" dirty="0">
              <a:solidFill>
                <a:sysClr val="windowText" lastClr="000000"/>
              </a:solidFill>
              <a:latin typeface="宋体" panose="02010600030101010101" pitchFamily="2" charset="-122"/>
            </a:endParaRPr>
          </a:p>
          <a:p>
            <a:pPr>
              <a:lnSpc>
                <a:spcPct val="110000"/>
              </a:lnSpc>
            </a:pPr>
            <a:endParaRPr lang="en-US" altLang="zh-CN" dirty="0">
              <a:solidFill>
                <a:sysClr val="windowText" lastClr="000000"/>
              </a:solidFill>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graphicFrame>
        <p:nvGraphicFramePr>
          <p:cNvPr id="2" name="对象 1">
            <a:extLst>
              <a:ext uri="{FF2B5EF4-FFF2-40B4-BE49-F238E27FC236}">
                <a16:creationId xmlns:a16="http://schemas.microsoft.com/office/drawing/2014/main" id="{60BAF6B8-DCD9-B238-8F53-7B125BE7EE9E}"/>
              </a:ext>
            </a:extLst>
          </p:cNvPr>
          <p:cNvGraphicFramePr>
            <a:graphicFrameLocks noChangeAspect="1"/>
          </p:cNvGraphicFramePr>
          <p:nvPr>
            <p:extLst>
              <p:ext uri="{D42A27DB-BD31-4B8C-83A1-F6EECF244321}">
                <p14:modId xmlns:p14="http://schemas.microsoft.com/office/powerpoint/2010/main" val="2675141749"/>
              </p:ext>
            </p:extLst>
          </p:nvPr>
        </p:nvGraphicFramePr>
        <p:xfrm>
          <a:off x="2335213" y="2309813"/>
          <a:ext cx="3606800" cy="673100"/>
        </p:xfrm>
        <a:graphic>
          <a:graphicData uri="http://schemas.openxmlformats.org/presentationml/2006/ole">
            <mc:AlternateContent xmlns:mc="http://schemas.openxmlformats.org/markup-compatibility/2006">
              <mc:Choice xmlns:v="urn:schemas-microsoft-com:vml" Requires="v">
                <p:oleObj name="Equation" r:id="rId4" imgW="3606480" imgH="672840" progId="Equation.DSMT4">
                  <p:embed/>
                </p:oleObj>
              </mc:Choice>
              <mc:Fallback>
                <p:oleObj name="Equation" r:id="rId4" imgW="3606480" imgH="672840" progId="Equation.DSMT4">
                  <p:embed/>
                  <p:pic>
                    <p:nvPicPr>
                      <p:cNvPr id="0" name=""/>
                      <p:cNvPicPr/>
                      <p:nvPr/>
                    </p:nvPicPr>
                    <p:blipFill>
                      <a:blip r:embed="rId5"/>
                      <a:stretch>
                        <a:fillRect/>
                      </a:stretch>
                    </p:blipFill>
                    <p:spPr>
                      <a:xfrm>
                        <a:off x="2335213" y="2309813"/>
                        <a:ext cx="3606800" cy="673100"/>
                      </a:xfrm>
                      <a:prstGeom prst="rect">
                        <a:avLst/>
                      </a:prstGeom>
                    </p:spPr>
                  </p:pic>
                </p:oleObj>
              </mc:Fallback>
            </mc:AlternateContent>
          </a:graphicData>
        </a:graphic>
      </p:graphicFrame>
      <p:sp>
        <p:nvSpPr>
          <p:cNvPr id="4" name="文本框 3">
            <a:extLst>
              <a:ext uri="{FF2B5EF4-FFF2-40B4-BE49-F238E27FC236}">
                <a16:creationId xmlns:a16="http://schemas.microsoft.com/office/drawing/2014/main" id="{C843550E-BC75-CEE1-BA38-AD6F8D75B5C0}"/>
              </a:ext>
            </a:extLst>
          </p:cNvPr>
          <p:cNvSpPr txBox="1"/>
          <p:nvPr/>
        </p:nvSpPr>
        <p:spPr>
          <a:xfrm>
            <a:off x="7028392" y="2369350"/>
            <a:ext cx="1421904" cy="369332"/>
          </a:xfrm>
          <a:prstGeom prst="rect">
            <a:avLst/>
          </a:prstGeom>
          <a:noFill/>
        </p:spPr>
        <p:txBody>
          <a:bodyPr wrap="square">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dirty="0">
                <a:solidFill>
                  <a:sysClr val="windowText" lastClr="000000"/>
                </a:solidFill>
                <a:latin typeface="Times New Roman" panose="02020603050405020304" pitchFamily="18" charset="0"/>
                <a:cs typeface="Times New Roman" panose="02020603050405020304" pitchFamily="18" charset="0"/>
              </a:rPr>
              <a:t>6.57</a:t>
            </a:r>
            <a:r>
              <a:rPr lang="zh-CN" altLang="en-US" dirty="0">
                <a:solidFill>
                  <a:sysClr val="windowText" lastClr="000000"/>
                </a:solidFill>
                <a:latin typeface="Times New Roman" panose="02020603050405020304" pitchFamily="18" charset="0"/>
                <a:cs typeface="Times New Roman" panose="02020603050405020304" pitchFamily="18" charset="0"/>
              </a:rPr>
              <a:t>）</a:t>
            </a:r>
          </a:p>
        </p:txBody>
      </p:sp>
      <p:sp>
        <p:nvSpPr>
          <p:cNvPr id="6" name="文本框 5">
            <a:extLst>
              <a:ext uri="{FF2B5EF4-FFF2-40B4-BE49-F238E27FC236}">
                <a16:creationId xmlns:a16="http://schemas.microsoft.com/office/drawing/2014/main" id="{51068CB2-6060-A481-2B04-8412C156A6A0}"/>
              </a:ext>
            </a:extLst>
          </p:cNvPr>
          <p:cNvSpPr txBox="1"/>
          <p:nvPr/>
        </p:nvSpPr>
        <p:spPr>
          <a:xfrm>
            <a:off x="755576" y="3071599"/>
            <a:ext cx="6336704" cy="369332"/>
          </a:xfrm>
          <a:prstGeom prst="rect">
            <a:avLst/>
          </a:prstGeom>
          <a:noFill/>
        </p:spPr>
        <p:txBody>
          <a:bodyPr wrap="square">
            <a:spAutoFit/>
          </a:bodyPr>
          <a:lstStyle/>
          <a:p>
            <a:r>
              <a:rPr lang="zh-CN" altLang="en-US" dirty="0">
                <a:solidFill>
                  <a:sysClr val="windowText" lastClr="000000"/>
                </a:solidFill>
                <a:latin typeface="宋体" panose="02010600030101010101" pitchFamily="2" charset="-122"/>
              </a:rPr>
              <a:t>在已量测到了</a:t>
            </a:r>
            <a:r>
              <a:rPr lang="en-US" altLang="zh-CN" dirty="0">
                <a:solidFill>
                  <a:sysClr val="windowText" lastClr="000000"/>
                </a:solidFill>
                <a:latin typeface="宋体" panose="02010600030101010101" pitchFamily="2" charset="-122"/>
              </a:rPr>
              <a:t>            </a:t>
            </a:r>
            <a:r>
              <a:rPr lang="zh-CN" altLang="en-US" dirty="0">
                <a:solidFill>
                  <a:sysClr val="windowText" lastClr="000000"/>
                </a:solidFill>
                <a:latin typeface="宋体" panose="02010600030101010101" pitchFamily="2" charset="-122"/>
              </a:rPr>
              <a:t>的条件下，求使二次型性能指标</a:t>
            </a:r>
            <a:endParaRPr lang="zh-CN" altLang="en-US" dirty="0"/>
          </a:p>
        </p:txBody>
      </p:sp>
      <p:graphicFrame>
        <p:nvGraphicFramePr>
          <p:cNvPr id="7" name="对象 6">
            <a:extLst>
              <a:ext uri="{FF2B5EF4-FFF2-40B4-BE49-F238E27FC236}">
                <a16:creationId xmlns:a16="http://schemas.microsoft.com/office/drawing/2014/main" id="{93F00497-F749-F340-2A84-EEFFCB6A24D8}"/>
              </a:ext>
            </a:extLst>
          </p:cNvPr>
          <p:cNvGraphicFramePr>
            <a:graphicFrameLocks noChangeAspect="1"/>
          </p:cNvGraphicFramePr>
          <p:nvPr>
            <p:extLst>
              <p:ext uri="{D42A27DB-BD31-4B8C-83A1-F6EECF244321}">
                <p14:modId xmlns:p14="http://schemas.microsoft.com/office/powerpoint/2010/main" val="3999256852"/>
              </p:ext>
            </p:extLst>
          </p:nvPr>
        </p:nvGraphicFramePr>
        <p:xfrm>
          <a:off x="2267744" y="3075806"/>
          <a:ext cx="1301750" cy="365125"/>
        </p:xfrm>
        <a:graphic>
          <a:graphicData uri="http://schemas.openxmlformats.org/presentationml/2006/ole">
            <mc:AlternateContent xmlns:mc="http://schemas.openxmlformats.org/markup-compatibility/2006">
              <mc:Choice xmlns:v="urn:schemas-microsoft-com:vml" Requires="v">
                <p:oleObj name="Equation" r:id="rId6" imgW="1303297" imgH="365773" progId="Equation.DSMT4">
                  <p:embed/>
                </p:oleObj>
              </mc:Choice>
              <mc:Fallback>
                <p:oleObj name="Equation" r:id="rId6" imgW="1303297" imgH="365773" progId="Equation.DSMT4">
                  <p:embed/>
                  <p:pic>
                    <p:nvPicPr>
                      <p:cNvPr id="0" name=""/>
                      <p:cNvPicPr/>
                      <p:nvPr/>
                    </p:nvPicPr>
                    <p:blipFill>
                      <a:blip r:embed="rId7"/>
                      <a:stretch>
                        <a:fillRect/>
                      </a:stretch>
                    </p:blipFill>
                    <p:spPr>
                      <a:xfrm>
                        <a:off x="2267744" y="3075806"/>
                        <a:ext cx="1301750" cy="36512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62F57586-F3E5-FCBA-5FBF-3981BC3E91F6}"/>
              </a:ext>
            </a:extLst>
          </p:cNvPr>
          <p:cNvGraphicFramePr>
            <a:graphicFrameLocks noChangeAspect="1"/>
          </p:cNvGraphicFramePr>
          <p:nvPr>
            <p:extLst>
              <p:ext uri="{D42A27DB-BD31-4B8C-83A1-F6EECF244321}">
                <p14:modId xmlns:p14="http://schemas.microsoft.com/office/powerpoint/2010/main" val="4283350198"/>
              </p:ext>
            </p:extLst>
          </p:nvPr>
        </p:nvGraphicFramePr>
        <p:xfrm>
          <a:off x="1879600" y="3579862"/>
          <a:ext cx="5384800" cy="1003300"/>
        </p:xfrm>
        <a:graphic>
          <a:graphicData uri="http://schemas.openxmlformats.org/presentationml/2006/ole">
            <mc:AlternateContent xmlns:mc="http://schemas.openxmlformats.org/markup-compatibility/2006">
              <mc:Choice xmlns:v="urn:schemas-microsoft-com:vml" Requires="v">
                <p:oleObj name="Equation" r:id="rId8" imgW="5384520" imgH="1002960" progId="Equation.DSMT4">
                  <p:embed/>
                </p:oleObj>
              </mc:Choice>
              <mc:Fallback>
                <p:oleObj name="Equation" r:id="rId8" imgW="5384520" imgH="1002960" progId="Equation.DSMT4">
                  <p:embed/>
                  <p:pic>
                    <p:nvPicPr>
                      <p:cNvPr id="0" name=""/>
                      <p:cNvPicPr/>
                      <p:nvPr/>
                    </p:nvPicPr>
                    <p:blipFill>
                      <a:blip r:embed="rId9"/>
                      <a:stretch>
                        <a:fillRect/>
                      </a:stretch>
                    </p:blipFill>
                    <p:spPr>
                      <a:xfrm>
                        <a:off x="1879600" y="3579862"/>
                        <a:ext cx="5384800" cy="1003300"/>
                      </a:xfrm>
                      <a:prstGeom prst="rect">
                        <a:avLst/>
                      </a:prstGeom>
                    </p:spPr>
                  </p:pic>
                </p:oleObj>
              </mc:Fallback>
            </mc:AlternateContent>
          </a:graphicData>
        </a:graphic>
      </p:graphicFrame>
    </p:spTree>
    <p:extLst>
      <p:ext uri="{BB962C8B-B14F-4D97-AF65-F5344CB8AC3E}">
        <p14:creationId xmlns:p14="http://schemas.microsoft.com/office/powerpoint/2010/main" val="1659688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P spid="4"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4" b="1" dirty="0">
                <a:solidFill>
                  <a:srgbClr val="112F70"/>
                </a:solidFill>
                <a:latin typeface="微软雅黑" charset="0"/>
                <a:ea typeface="微软雅黑" charset="0"/>
                <a:sym typeface="+mn-ea"/>
              </a:rPr>
              <a:t>6.10</a:t>
            </a:r>
            <a:r>
              <a:rPr lang="zh-CN" altLang="en-US" sz="1764" b="1" dirty="0">
                <a:solidFill>
                  <a:srgbClr val="112F70"/>
                </a:solidFill>
                <a:latin typeface="微软雅黑" charset="0"/>
                <a:ea typeface="微软雅黑" charset="0"/>
                <a:sym typeface="+mn-ea"/>
              </a:rPr>
              <a:t>随机线性系统的最优控制</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5" name="矩形 74"/>
          <p:cNvSpPr/>
          <p:nvPr/>
        </p:nvSpPr>
        <p:spPr>
          <a:xfrm>
            <a:off x="178269" y="553632"/>
            <a:ext cx="8841253" cy="448969"/>
          </a:xfrm>
          <a:prstGeom prst="rect">
            <a:avLst/>
          </a:prstGeom>
          <a:noFill/>
        </p:spPr>
        <p:txBody>
          <a:bodyPr wrap="square">
            <a:spAutoFit/>
          </a:bodyPr>
          <a:lstStyle/>
          <a:p>
            <a:pPr>
              <a:lnSpc>
                <a:spcPct val="110000"/>
              </a:lnSpc>
            </a:pPr>
            <a:r>
              <a:rPr lang="zh-CN" altLang="en-US" sz="2400" dirty="0">
                <a:solidFill>
                  <a:sysClr val="windowText" lastClr="000000"/>
                </a:solidFill>
                <a:latin typeface="宋体" panose="02010600030101010101" pitchFamily="2" charset="-122"/>
              </a:rPr>
              <a:t>    </a:t>
            </a:r>
            <a:endParaRPr lang="en-US" altLang="zh-CN" sz="2400" dirty="0">
              <a:solidFill>
                <a:sysClr val="windowText" lastClr="000000"/>
              </a:solidFill>
              <a:latin typeface="宋体" panose="02010600030101010101" pitchFamily="2" charset="-122"/>
              <a:ea typeface="宋体" panose="02010600030101010101" pitchFamily="2" charset="-122"/>
            </a:endParaRPr>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8" name="矩形 7"/>
          <p:cNvSpPr/>
          <p:nvPr/>
        </p:nvSpPr>
        <p:spPr>
          <a:xfrm>
            <a:off x="180500" y="1738133"/>
            <a:ext cx="8841253" cy="448969"/>
          </a:xfrm>
          <a:prstGeom prst="rect">
            <a:avLst/>
          </a:prstGeom>
          <a:noFill/>
        </p:spPr>
        <p:txBody>
          <a:bodyPr wrap="square">
            <a:spAutoFit/>
          </a:bodyPr>
          <a:lstStyle/>
          <a:p>
            <a:pPr>
              <a:lnSpc>
                <a:spcPct val="110000"/>
              </a:lnSpc>
            </a:pPr>
            <a:r>
              <a:rPr lang="zh-CN" altLang="en-US" sz="2400" dirty="0">
                <a:solidFill>
                  <a:sysClr val="windowText" lastClr="000000"/>
                </a:solidFill>
                <a:latin typeface="宋体" panose="02010600030101010101" pitchFamily="2" charset="-122"/>
              </a:rPr>
              <a:t>    </a:t>
            </a:r>
            <a:endParaRPr lang="en-US" altLang="zh-CN" dirty="0">
              <a:solidFill>
                <a:sysClr val="windowText" lastClr="000000"/>
              </a:solidFill>
              <a:latin typeface="宋体" panose="02010600030101010101" pitchFamily="2" charset="-122"/>
              <a:ea typeface="宋体" panose="02010600030101010101" pitchFamily="2" charset="-122"/>
            </a:endParaRPr>
          </a:p>
        </p:txBody>
      </p:sp>
      <p:sp>
        <p:nvSpPr>
          <p:cNvPr id="13" name="矩形 12"/>
          <p:cNvSpPr/>
          <p:nvPr/>
        </p:nvSpPr>
        <p:spPr>
          <a:xfrm>
            <a:off x="395536" y="968350"/>
            <a:ext cx="8841253" cy="981551"/>
          </a:xfrm>
          <a:prstGeom prst="rect">
            <a:avLst/>
          </a:prstGeom>
          <a:noFill/>
        </p:spPr>
        <p:txBody>
          <a:bodyPr wrap="square">
            <a:spAutoFit/>
          </a:bodyPr>
          <a:lstStyle/>
          <a:p>
            <a:pPr>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取极小值的最优控制向量为   。</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a:lnSpc>
                <a:spcPct val="110000"/>
              </a:lnSpc>
            </a:pP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在动态噪声</a:t>
            </a:r>
            <a:r>
              <a:rPr lang="en-US" altLang="zh-CN" b="1" i="1" dirty="0">
                <a:solidFill>
                  <a:sysClr val="windowText" lastClr="000000"/>
                </a:solidFill>
                <a:latin typeface="Times New Roman" panose="02020603050405020304" pitchFamily="18" charset="0"/>
                <a:cs typeface="Times New Roman" panose="02020603050405020304" pitchFamily="18" charset="0"/>
              </a:rPr>
              <a:t>W</a:t>
            </a:r>
            <a:r>
              <a:rPr lang="en-US" altLang="zh-CN" i="1" dirty="0">
                <a:solidFill>
                  <a:sysClr val="windowText" lastClr="000000"/>
                </a:solidFill>
                <a:latin typeface="Times New Roman" panose="02020603050405020304" pitchFamily="18" charset="0"/>
                <a:cs typeface="Times New Roman" panose="02020603050405020304" pitchFamily="18" charset="0"/>
              </a:rPr>
              <a:t>(t)</a:t>
            </a:r>
            <a:r>
              <a:rPr lang="zh-CN" altLang="en-US" dirty="0">
                <a:solidFill>
                  <a:sysClr val="windowText" lastClr="000000"/>
                </a:solidFill>
                <a:latin typeface="Times New Roman" panose="02020603050405020304" pitchFamily="18" charset="0"/>
                <a:cs typeface="Times New Roman" panose="02020603050405020304" pitchFamily="18" charset="0"/>
              </a:rPr>
              <a:t>、观测噪声</a:t>
            </a:r>
            <a:r>
              <a:rPr lang="en-US" altLang="zh-CN" b="1" i="1" dirty="0">
                <a:solidFill>
                  <a:sysClr val="windowText" lastClr="000000"/>
                </a:solidFill>
                <a:latin typeface="Times New Roman" panose="02020603050405020304" pitchFamily="18" charset="0"/>
                <a:cs typeface="Times New Roman" panose="02020603050405020304" pitchFamily="18" charset="0"/>
              </a:rPr>
              <a:t>V</a:t>
            </a:r>
            <a:r>
              <a:rPr lang="en-US" altLang="zh-CN" i="1" dirty="0">
                <a:solidFill>
                  <a:sysClr val="windowText" lastClr="000000"/>
                </a:solidFill>
                <a:latin typeface="Times New Roman" panose="02020603050405020304" pitchFamily="18" charset="0"/>
                <a:cs typeface="Times New Roman" panose="02020603050405020304" pitchFamily="18" charset="0"/>
              </a:rPr>
              <a:t>(t)</a:t>
            </a:r>
            <a:r>
              <a:rPr lang="zh-CN" altLang="en-US" dirty="0">
                <a:solidFill>
                  <a:sysClr val="windowText" lastClr="000000"/>
                </a:solidFill>
                <a:latin typeface="Times New Roman" panose="02020603050405020304" pitchFamily="18" charset="0"/>
                <a:cs typeface="Times New Roman" panose="02020603050405020304" pitchFamily="18" charset="0"/>
              </a:rPr>
              <a:t>均是高斯白噪声且互不相关的情况下，这个问题称为线性、二次、高斯问题（</a:t>
            </a:r>
            <a:r>
              <a:rPr lang="en-US" altLang="zh-CN" dirty="0">
                <a:solidFill>
                  <a:sysClr val="windowText" lastClr="000000"/>
                </a:solidFill>
                <a:latin typeface="Times New Roman" panose="02020603050405020304" pitchFamily="18" charset="0"/>
                <a:cs typeface="Times New Roman" panose="02020603050405020304" pitchFamily="18" charset="0"/>
              </a:rPr>
              <a:t>LQG</a:t>
            </a:r>
            <a:r>
              <a:rPr lang="zh-CN" altLang="en-US" dirty="0">
                <a:solidFill>
                  <a:sysClr val="windowText" lastClr="000000"/>
                </a:solidFill>
                <a:latin typeface="Times New Roman" panose="02020603050405020304" pitchFamily="18" charset="0"/>
                <a:cs typeface="Times New Roman" panose="02020603050405020304" pitchFamily="18" charset="0"/>
              </a:rPr>
              <a:t>），它的解是</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761523650"/>
              </p:ext>
            </p:extLst>
          </p:nvPr>
        </p:nvGraphicFramePr>
        <p:xfrm>
          <a:off x="3270250" y="2073275"/>
          <a:ext cx="1931988" cy="458788"/>
        </p:xfrm>
        <a:graphic>
          <a:graphicData uri="http://schemas.openxmlformats.org/presentationml/2006/ole">
            <mc:AlternateContent xmlns:mc="http://schemas.openxmlformats.org/markup-compatibility/2006">
              <mc:Choice xmlns:v="urn:schemas-microsoft-com:vml" Requires="v">
                <p:oleObj name="Equation" r:id="rId4" imgW="1066680" imgH="253800" progId="Equation.DSMT4">
                  <p:embed/>
                </p:oleObj>
              </mc:Choice>
              <mc:Fallback>
                <p:oleObj name="Equation" r:id="rId4" imgW="1066680" imgH="253800" progId="Equation.DSMT4">
                  <p:embed/>
                  <p:pic>
                    <p:nvPicPr>
                      <p:cNvPr id="0" name=""/>
                      <p:cNvPicPr/>
                      <p:nvPr/>
                    </p:nvPicPr>
                    <p:blipFill>
                      <a:blip r:embed="rId5"/>
                      <a:stretch>
                        <a:fillRect/>
                      </a:stretch>
                    </p:blipFill>
                    <p:spPr>
                      <a:xfrm>
                        <a:off x="3270250" y="2073275"/>
                        <a:ext cx="1931988" cy="458788"/>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C5912AC2-CD2B-4D1A-FA3E-A96FE7C08CB9}"/>
              </a:ext>
            </a:extLst>
          </p:cNvPr>
          <p:cNvSpPr txBox="1"/>
          <p:nvPr/>
        </p:nvSpPr>
        <p:spPr>
          <a:xfrm>
            <a:off x="755576" y="2643758"/>
            <a:ext cx="8263946" cy="676852"/>
          </a:xfrm>
          <a:prstGeom prst="rect">
            <a:avLst/>
          </a:prstGeom>
          <a:noFill/>
        </p:spPr>
        <p:txBody>
          <a:bodyPr wrap="square">
            <a:spAutoFit/>
          </a:bodyPr>
          <a:lstStyle/>
          <a:p>
            <a:pPr>
              <a:lnSpc>
                <a:spcPct val="110000"/>
              </a:lnSpc>
            </a:pPr>
            <a:r>
              <a:rPr lang="zh-CN" altLang="en-US" sz="1800" dirty="0">
                <a:solidFill>
                  <a:sysClr val="windowText" lastClr="000000"/>
                </a:solidFill>
                <a:latin typeface="宋体" panose="02010600030101010101" pitchFamily="2" charset="-122"/>
              </a:rPr>
              <a:t>式中，</a:t>
            </a:r>
            <a:r>
              <a:rPr lang="en-US" altLang="zh-CN" sz="1800" dirty="0">
                <a:solidFill>
                  <a:sysClr val="windowText" lastClr="000000"/>
                </a:solidFill>
                <a:latin typeface="宋体" panose="02010600030101010101" pitchFamily="2" charset="-122"/>
              </a:rPr>
              <a:t>   </a:t>
            </a:r>
            <a:r>
              <a:rPr lang="zh-CN" altLang="en-US" sz="1800" dirty="0">
                <a:solidFill>
                  <a:sysClr val="windowText" lastClr="000000"/>
                </a:solidFill>
                <a:latin typeface="宋体" panose="02010600030101010101" pitchFamily="2" charset="-122"/>
              </a:rPr>
              <a:t>是状态向量</a:t>
            </a:r>
            <a:r>
              <a:rPr lang="en-US" altLang="zh-CN" sz="1800" dirty="0">
                <a:solidFill>
                  <a:sysClr val="windowText" lastClr="000000"/>
                </a:solidFill>
                <a:latin typeface="宋体" panose="02010600030101010101" pitchFamily="2" charset="-122"/>
              </a:rPr>
              <a:t>     </a:t>
            </a:r>
            <a:r>
              <a:rPr lang="zh-CN" altLang="en-US" sz="1800" dirty="0">
                <a:solidFill>
                  <a:sysClr val="windowText" lastClr="000000"/>
                </a:solidFill>
                <a:latin typeface="宋体" panose="02010600030101010101" pitchFamily="2" charset="-122"/>
              </a:rPr>
              <a:t>的最佳估计（卡尔曼滤波）。增益阵</a:t>
            </a:r>
            <a:r>
              <a:rPr lang="en-US" altLang="zh-CN" sz="1800" b="1" i="1" dirty="0">
                <a:solidFill>
                  <a:sysClr val="windowText" lastClr="000000"/>
                </a:solidFill>
                <a:latin typeface="Times New Roman" panose="02020603050405020304" pitchFamily="18" charset="0"/>
                <a:cs typeface="Times New Roman" panose="02020603050405020304" pitchFamily="18" charset="0"/>
              </a:rPr>
              <a:t>K</a:t>
            </a:r>
            <a:r>
              <a:rPr lang="en-US" altLang="zh-CN" sz="1800" i="1" dirty="0">
                <a:solidFill>
                  <a:sysClr val="windowText" lastClr="000000"/>
                </a:solidFill>
                <a:latin typeface="Times New Roman" panose="02020603050405020304" pitchFamily="18" charset="0"/>
                <a:cs typeface="Times New Roman" panose="02020603050405020304" pitchFamily="18" charset="0"/>
              </a:rPr>
              <a:t>(t)</a:t>
            </a:r>
            <a:r>
              <a:rPr lang="zh-CN" altLang="en-US" sz="1800" dirty="0">
                <a:solidFill>
                  <a:sysClr val="windowText" lastClr="000000"/>
                </a:solidFill>
                <a:latin typeface="宋体" panose="02010600030101010101" pitchFamily="2" charset="-122"/>
              </a:rPr>
              <a:t>由下式决定，即</a:t>
            </a:r>
            <a:endParaRPr lang="en-US" altLang="zh-CN" sz="1800" dirty="0">
              <a:solidFill>
                <a:sysClr val="windowText" lastClr="000000"/>
              </a:solidFill>
              <a:latin typeface="宋体" panose="02010600030101010101" pitchFamily="2" charset="-122"/>
              <a:ea typeface="宋体" panose="02010600030101010101" pitchFamily="2" charset="-122"/>
            </a:endParaRPr>
          </a:p>
        </p:txBody>
      </p:sp>
      <p:graphicFrame>
        <p:nvGraphicFramePr>
          <p:cNvPr id="11" name="对象 10">
            <a:extLst>
              <a:ext uri="{FF2B5EF4-FFF2-40B4-BE49-F238E27FC236}">
                <a16:creationId xmlns:a16="http://schemas.microsoft.com/office/drawing/2014/main" id="{D8565685-04C3-2DEE-AC51-01A1D497EFBE}"/>
              </a:ext>
            </a:extLst>
          </p:cNvPr>
          <p:cNvGraphicFramePr>
            <a:graphicFrameLocks noChangeAspect="1"/>
          </p:cNvGraphicFramePr>
          <p:nvPr>
            <p:extLst>
              <p:ext uri="{D42A27DB-BD31-4B8C-83A1-F6EECF244321}">
                <p14:modId xmlns:p14="http://schemas.microsoft.com/office/powerpoint/2010/main" val="3821630360"/>
              </p:ext>
            </p:extLst>
          </p:nvPr>
        </p:nvGraphicFramePr>
        <p:xfrm>
          <a:off x="1447800" y="2627313"/>
          <a:ext cx="419100" cy="342900"/>
        </p:xfrm>
        <a:graphic>
          <a:graphicData uri="http://schemas.openxmlformats.org/presentationml/2006/ole">
            <mc:AlternateContent xmlns:mc="http://schemas.openxmlformats.org/markup-compatibility/2006">
              <mc:Choice xmlns:v="urn:schemas-microsoft-com:vml" Requires="v">
                <p:oleObj name="Equation" r:id="rId6" imgW="419040" imgH="342720" progId="Equation.DSMT4">
                  <p:embed/>
                </p:oleObj>
              </mc:Choice>
              <mc:Fallback>
                <p:oleObj name="Equation" r:id="rId6" imgW="419040" imgH="342720" progId="Equation.DSMT4">
                  <p:embed/>
                  <p:pic>
                    <p:nvPicPr>
                      <p:cNvPr id="0" name=""/>
                      <p:cNvPicPr/>
                      <p:nvPr/>
                    </p:nvPicPr>
                    <p:blipFill>
                      <a:blip r:embed="rId7"/>
                      <a:stretch>
                        <a:fillRect/>
                      </a:stretch>
                    </p:blipFill>
                    <p:spPr>
                      <a:xfrm>
                        <a:off x="1447800" y="2627313"/>
                        <a:ext cx="419100" cy="3429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1B733D5E-5F22-11DA-8977-CE6271FF9234}"/>
              </a:ext>
            </a:extLst>
          </p:cNvPr>
          <p:cNvGraphicFramePr>
            <a:graphicFrameLocks noChangeAspect="1"/>
          </p:cNvGraphicFramePr>
          <p:nvPr>
            <p:extLst>
              <p:ext uri="{D42A27DB-BD31-4B8C-83A1-F6EECF244321}">
                <p14:modId xmlns:p14="http://schemas.microsoft.com/office/powerpoint/2010/main" val="3824743780"/>
              </p:ext>
            </p:extLst>
          </p:nvPr>
        </p:nvGraphicFramePr>
        <p:xfrm>
          <a:off x="3074147" y="2722892"/>
          <a:ext cx="419100" cy="266700"/>
        </p:xfrm>
        <a:graphic>
          <a:graphicData uri="http://schemas.openxmlformats.org/presentationml/2006/ole">
            <mc:AlternateContent xmlns:mc="http://schemas.openxmlformats.org/markup-compatibility/2006">
              <mc:Choice xmlns:v="urn:schemas-microsoft-com:vml" Requires="v">
                <p:oleObj name="Equation" r:id="rId8" imgW="419040" imgH="266400" progId="Equation.DSMT4">
                  <p:embed/>
                </p:oleObj>
              </mc:Choice>
              <mc:Fallback>
                <p:oleObj name="Equation" r:id="rId8" imgW="419040" imgH="266400" progId="Equation.DSMT4">
                  <p:embed/>
                  <p:pic>
                    <p:nvPicPr>
                      <p:cNvPr id="0" name=""/>
                      <p:cNvPicPr/>
                      <p:nvPr/>
                    </p:nvPicPr>
                    <p:blipFill>
                      <a:blip r:embed="rId9"/>
                      <a:stretch>
                        <a:fillRect/>
                      </a:stretch>
                    </p:blipFill>
                    <p:spPr>
                      <a:xfrm>
                        <a:off x="3074147" y="2722892"/>
                        <a:ext cx="419100" cy="26670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789F787D-11F4-5BB1-A109-DEB834CDB9F4}"/>
              </a:ext>
            </a:extLst>
          </p:cNvPr>
          <p:cNvGraphicFramePr>
            <a:graphicFrameLocks noChangeAspect="1"/>
          </p:cNvGraphicFramePr>
          <p:nvPr>
            <p:extLst>
              <p:ext uri="{D42A27DB-BD31-4B8C-83A1-F6EECF244321}">
                <p14:modId xmlns:p14="http://schemas.microsoft.com/office/powerpoint/2010/main" val="4142935269"/>
              </p:ext>
            </p:extLst>
          </p:nvPr>
        </p:nvGraphicFramePr>
        <p:xfrm>
          <a:off x="3125788" y="3344863"/>
          <a:ext cx="2501900" cy="368300"/>
        </p:xfrm>
        <a:graphic>
          <a:graphicData uri="http://schemas.openxmlformats.org/presentationml/2006/ole">
            <mc:AlternateContent xmlns:mc="http://schemas.openxmlformats.org/markup-compatibility/2006">
              <mc:Choice xmlns:v="urn:schemas-microsoft-com:vml" Requires="v">
                <p:oleObj name="Equation" r:id="rId10" imgW="2501640" imgH="368280" progId="Equation.DSMT4">
                  <p:embed/>
                </p:oleObj>
              </mc:Choice>
              <mc:Fallback>
                <p:oleObj name="Equation" r:id="rId10" imgW="2501640" imgH="368280" progId="Equation.DSMT4">
                  <p:embed/>
                  <p:pic>
                    <p:nvPicPr>
                      <p:cNvPr id="0" name=""/>
                      <p:cNvPicPr/>
                      <p:nvPr/>
                    </p:nvPicPr>
                    <p:blipFill>
                      <a:blip r:embed="rId11"/>
                      <a:stretch>
                        <a:fillRect/>
                      </a:stretch>
                    </p:blipFill>
                    <p:spPr>
                      <a:xfrm>
                        <a:off x="3125788" y="3344863"/>
                        <a:ext cx="2501900" cy="368300"/>
                      </a:xfrm>
                      <a:prstGeom prst="rect">
                        <a:avLst/>
                      </a:prstGeom>
                    </p:spPr>
                  </p:pic>
                </p:oleObj>
              </mc:Fallback>
            </mc:AlternateContent>
          </a:graphicData>
        </a:graphic>
      </p:graphicFrame>
    </p:spTree>
    <p:extLst>
      <p:ext uri="{BB962C8B-B14F-4D97-AF65-F5344CB8AC3E}">
        <p14:creationId xmlns:p14="http://schemas.microsoft.com/office/powerpoint/2010/main" val="78629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4" b="1" dirty="0">
                <a:solidFill>
                  <a:srgbClr val="112F70"/>
                </a:solidFill>
                <a:latin typeface="微软雅黑" charset="0"/>
                <a:ea typeface="微软雅黑" charset="0"/>
                <a:sym typeface="+mn-ea"/>
              </a:rPr>
              <a:t>6.10</a:t>
            </a:r>
            <a:r>
              <a:rPr lang="zh-CN" altLang="en-US" sz="1764" b="1" dirty="0">
                <a:solidFill>
                  <a:srgbClr val="112F70"/>
                </a:solidFill>
                <a:latin typeface="微软雅黑" charset="0"/>
                <a:ea typeface="微软雅黑" charset="0"/>
                <a:sym typeface="+mn-ea"/>
              </a:rPr>
              <a:t>随机线性系统的最优控制</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8" name="矩形 7"/>
          <p:cNvSpPr/>
          <p:nvPr/>
        </p:nvSpPr>
        <p:spPr>
          <a:xfrm>
            <a:off x="310356" y="1176297"/>
            <a:ext cx="8841253" cy="372153"/>
          </a:xfrm>
          <a:prstGeom prst="rect">
            <a:avLst/>
          </a:prstGeom>
          <a:noFill/>
        </p:spPr>
        <p:txBody>
          <a:bodyPr wrap="square">
            <a:spAutoFit/>
          </a:bodyPr>
          <a:lstStyle/>
          <a:p>
            <a:pPr>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式中，</a:t>
            </a:r>
            <a:r>
              <a:rPr lang="en-US" altLang="zh-CN" b="1" i="1" dirty="0">
                <a:solidFill>
                  <a:sysClr val="windowText" lastClr="000000"/>
                </a:solidFill>
                <a:latin typeface="Times New Roman" panose="02020603050405020304" pitchFamily="18" charset="0"/>
                <a:cs typeface="Times New Roman" panose="02020603050405020304" pitchFamily="18" charset="0"/>
              </a:rPr>
              <a:t>P</a:t>
            </a:r>
            <a:r>
              <a:rPr lang="en-US" altLang="zh-CN" i="1" dirty="0">
                <a:solidFill>
                  <a:sysClr val="windowText" lastClr="000000"/>
                </a:solidFill>
                <a:latin typeface="Times New Roman" panose="02020603050405020304" pitchFamily="18" charset="0"/>
                <a:cs typeface="Times New Roman" panose="02020603050405020304" pitchFamily="18" charset="0"/>
              </a:rPr>
              <a:t>(t)</a:t>
            </a:r>
            <a:r>
              <a:rPr lang="zh-CN" altLang="en-US" dirty="0">
                <a:solidFill>
                  <a:sysClr val="windowText" lastClr="000000"/>
                </a:solidFill>
                <a:latin typeface="Times New Roman" panose="02020603050405020304" pitchFamily="18" charset="0"/>
                <a:cs typeface="Times New Roman" panose="02020603050405020304" pitchFamily="18" charset="0"/>
              </a:rPr>
              <a:t>是矩阵里卡提微分方程的解，即</a:t>
            </a:r>
            <a:r>
              <a:rPr lang="en-US" altLang="zh-CN" b="1" i="1" dirty="0">
                <a:solidFill>
                  <a:sysClr val="windowText" lastClr="000000"/>
                </a:solidFill>
                <a:latin typeface="Times New Roman" panose="02020603050405020304" pitchFamily="18" charset="0"/>
                <a:cs typeface="Times New Roman" panose="02020603050405020304" pitchFamily="18" charset="0"/>
              </a:rPr>
              <a:t>P</a:t>
            </a:r>
            <a:r>
              <a:rPr lang="en-US" altLang="zh-CN" i="1" dirty="0">
                <a:solidFill>
                  <a:sysClr val="windowText" lastClr="000000"/>
                </a:solidFill>
                <a:latin typeface="Times New Roman" panose="02020603050405020304" pitchFamily="18" charset="0"/>
                <a:cs typeface="Times New Roman" panose="02020603050405020304" pitchFamily="18" charset="0"/>
              </a:rPr>
              <a:t>(t)</a:t>
            </a:r>
            <a:r>
              <a:rPr lang="zh-CN" altLang="en-US" dirty="0">
                <a:solidFill>
                  <a:sysClr val="windowText" lastClr="000000"/>
                </a:solidFill>
                <a:latin typeface="Times New Roman" panose="02020603050405020304" pitchFamily="18" charset="0"/>
                <a:cs typeface="Times New Roman" panose="02020603050405020304" pitchFamily="18" charset="0"/>
              </a:rPr>
              <a:t>满足</a:t>
            </a:r>
            <a:endParaRPr lang="en-US" altLang="zh-CN"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p:cNvSpPr/>
          <p:nvPr/>
        </p:nvSpPr>
        <p:spPr>
          <a:xfrm>
            <a:off x="107504" y="2938520"/>
            <a:ext cx="8841253" cy="1680140"/>
          </a:xfrm>
          <a:prstGeom prst="rect">
            <a:avLst/>
          </a:prstGeom>
          <a:noFill/>
        </p:spPr>
        <p:txBody>
          <a:bodyPr wrap="square">
            <a:spAutoFit/>
          </a:bodyPr>
          <a:lstStyle/>
          <a:p>
            <a:pPr>
              <a:lnSpc>
                <a:spcPct val="110000"/>
              </a:lnSpc>
            </a:pPr>
            <a:r>
              <a:rPr lang="zh-CN" altLang="en-US" dirty="0">
                <a:solidFill>
                  <a:sysClr val="windowText" lastClr="000000"/>
                </a:solidFill>
                <a:latin typeface="宋体" panose="02010600030101010101" pitchFamily="2" charset="-122"/>
              </a:rPr>
              <a:t>边界条件是</a:t>
            </a:r>
            <a:endParaRPr lang="en-US" altLang="zh-CN" dirty="0">
              <a:solidFill>
                <a:sysClr val="windowText" lastClr="000000"/>
              </a:solidFill>
              <a:latin typeface="宋体" panose="02010600030101010101" pitchFamily="2" charset="-122"/>
            </a:endParaRPr>
          </a:p>
          <a:p>
            <a:pPr>
              <a:lnSpc>
                <a:spcPct val="110000"/>
              </a:lnSpc>
            </a:pPr>
            <a:endParaRPr lang="en-US" altLang="zh-CN" sz="2400" dirty="0">
              <a:solidFill>
                <a:sysClr val="windowText" lastClr="000000"/>
              </a:solidFill>
              <a:latin typeface="宋体" panose="02010600030101010101" pitchFamily="2" charset="-122"/>
            </a:endParaRPr>
          </a:p>
          <a:p>
            <a:pPr>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由式（</a:t>
            </a:r>
            <a:r>
              <a:rPr lang="en-US" altLang="zh-CN" dirty="0">
                <a:solidFill>
                  <a:sysClr val="windowText" lastClr="000000"/>
                </a:solidFill>
                <a:latin typeface="Times New Roman" panose="02020603050405020304" pitchFamily="18" charset="0"/>
                <a:cs typeface="Times New Roman" panose="02020603050405020304" pitchFamily="18" charset="0"/>
              </a:rPr>
              <a:t>6.57</a:t>
            </a:r>
            <a:r>
              <a:rPr lang="zh-CN" altLang="en-US" dirty="0">
                <a:solidFill>
                  <a:sysClr val="windowText" lastClr="000000"/>
                </a:solidFill>
                <a:latin typeface="Times New Roman" panose="02020603050405020304" pitchFamily="18" charset="0"/>
                <a:cs typeface="Times New Roman" panose="02020603050405020304" pitchFamily="18" charset="0"/>
              </a:rPr>
              <a:t>）描述的随机线性系统的最优控制问题，在动态噪声和观测噪声均是高斯白噪声且互不相关的情况下，可分离为一个随机线性系统的状态向量的最佳滤波问题和一个确定性线性系统</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1799127829"/>
              </p:ext>
            </p:extLst>
          </p:nvPr>
        </p:nvGraphicFramePr>
        <p:xfrm>
          <a:off x="2651125" y="1773238"/>
          <a:ext cx="4159250" cy="863600"/>
        </p:xfrm>
        <a:graphic>
          <a:graphicData uri="http://schemas.openxmlformats.org/presentationml/2006/ole">
            <mc:AlternateContent xmlns:mc="http://schemas.openxmlformats.org/markup-compatibility/2006">
              <mc:Choice xmlns:v="urn:schemas-microsoft-com:vml" Requires="v">
                <p:oleObj name="Equation" r:id="rId4" imgW="2527200" imgH="482400" progId="Equation.DSMT4">
                  <p:embed/>
                </p:oleObj>
              </mc:Choice>
              <mc:Fallback>
                <p:oleObj name="Equation" r:id="rId4" imgW="2527200" imgH="482400" progId="Equation.DSMT4">
                  <p:embed/>
                  <p:pic>
                    <p:nvPicPr>
                      <p:cNvPr id="0" name=""/>
                      <p:cNvPicPr/>
                      <p:nvPr/>
                    </p:nvPicPr>
                    <p:blipFill>
                      <a:blip r:embed="rId5"/>
                      <a:stretch>
                        <a:fillRect/>
                      </a:stretch>
                    </p:blipFill>
                    <p:spPr>
                      <a:xfrm>
                        <a:off x="2651125" y="1773238"/>
                        <a:ext cx="4159250" cy="86360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2397231756"/>
              </p:ext>
            </p:extLst>
          </p:nvPr>
        </p:nvGraphicFramePr>
        <p:xfrm>
          <a:off x="3975100" y="3236913"/>
          <a:ext cx="1104900" cy="458787"/>
        </p:xfrm>
        <a:graphic>
          <a:graphicData uri="http://schemas.openxmlformats.org/presentationml/2006/ole">
            <mc:AlternateContent xmlns:mc="http://schemas.openxmlformats.org/markup-compatibility/2006">
              <mc:Choice xmlns:v="urn:schemas-microsoft-com:vml" Requires="v">
                <p:oleObj name="Equation" r:id="rId6" imgW="672840" imgH="279360" progId="Equation.DSMT4">
                  <p:embed/>
                </p:oleObj>
              </mc:Choice>
              <mc:Fallback>
                <p:oleObj name="Equation" r:id="rId6" imgW="672840" imgH="279360" progId="Equation.DSMT4">
                  <p:embed/>
                  <p:pic>
                    <p:nvPicPr>
                      <p:cNvPr id="0" name=""/>
                      <p:cNvPicPr/>
                      <p:nvPr/>
                    </p:nvPicPr>
                    <p:blipFill>
                      <a:blip r:embed="rId7"/>
                      <a:stretch>
                        <a:fillRect/>
                      </a:stretch>
                    </p:blipFill>
                    <p:spPr>
                      <a:xfrm>
                        <a:off x="3975100" y="3236913"/>
                        <a:ext cx="1104900" cy="458787"/>
                      </a:xfrm>
                      <a:prstGeom prst="rect">
                        <a:avLst/>
                      </a:prstGeom>
                    </p:spPr>
                  </p:pic>
                </p:oleObj>
              </mc:Fallback>
            </mc:AlternateContent>
          </a:graphicData>
        </a:graphic>
      </p:graphicFrame>
    </p:spTree>
    <p:extLst>
      <p:ext uri="{BB962C8B-B14F-4D97-AF65-F5344CB8AC3E}">
        <p14:creationId xmlns:p14="http://schemas.microsoft.com/office/powerpoint/2010/main" val="1430959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4" b="1" dirty="0">
                <a:solidFill>
                  <a:srgbClr val="112F70"/>
                </a:solidFill>
                <a:latin typeface="微软雅黑" charset="0"/>
                <a:ea typeface="微软雅黑" charset="0"/>
                <a:sym typeface="+mn-ea"/>
              </a:rPr>
              <a:t>6.10</a:t>
            </a:r>
            <a:r>
              <a:rPr lang="zh-CN" altLang="en-US" sz="1764" b="1" dirty="0">
                <a:solidFill>
                  <a:srgbClr val="112F70"/>
                </a:solidFill>
                <a:latin typeface="微软雅黑" charset="0"/>
                <a:ea typeface="微软雅黑" charset="0"/>
                <a:sym typeface="+mn-ea"/>
              </a:rPr>
              <a:t>随机线性系统的最优控制</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0" y="719551"/>
            <a:ext cx="8841253" cy="2606611"/>
          </a:xfrm>
          <a:prstGeom prst="rect">
            <a:avLst/>
          </a:prstGeom>
          <a:noFill/>
        </p:spPr>
        <p:txBody>
          <a:bodyPr wrap="square">
            <a:spAutoFit/>
          </a:bodyPr>
          <a:lstStyle/>
          <a:p>
            <a:pPr>
              <a:lnSpc>
                <a:spcPct val="110000"/>
              </a:lnSpc>
            </a:pPr>
            <a:r>
              <a:rPr lang="zh-CN" altLang="en-US" dirty="0">
                <a:solidFill>
                  <a:sysClr val="windowText" lastClr="000000"/>
                </a:solidFill>
                <a:latin typeface="宋体" panose="02010600030101010101" pitchFamily="2" charset="-122"/>
              </a:rPr>
              <a:t>的最优控制问题。根据上述分离原理，求解可分两步：第一步求解系统状态的最佳估计，即卡尔曼滤波；第二步以状态的估计量作为状态向量，按确定性系统求最优控制，即随机线性系统的最优控制器由卡尔曼滤波器和一个确定性最优控制器组成。</a:t>
            </a:r>
            <a:endParaRPr lang="en-US" altLang="zh-CN" dirty="0">
              <a:solidFill>
                <a:sysClr val="windowText" lastClr="000000"/>
              </a:solidFill>
              <a:latin typeface="宋体" panose="02010600030101010101" pitchFamily="2" charset="-122"/>
            </a:endParaRPr>
          </a:p>
          <a:p>
            <a:pPr>
              <a:lnSpc>
                <a:spcPct val="110000"/>
              </a:lnSpc>
            </a:pPr>
            <a:r>
              <a:rPr lang="zh-CN" altLang="en-US" sz="2400" b="1" dirty="0">
                <a:solidFill>
                  <a:sysClr val="windowText" lastClr="000000"/>
                </a:solidFill>
                <a:latin typeface="宋体" panose="02010600030101010101" pitchFamily="2" charset="-122"/>
              </a:rPr>
              <a:t>    </a:t>
            </a:r>
            <a:r>
              <a:rPr lang="zh-CN" altLang="en-US" b="1" dirty="0">
                <a:solidFill>
                  <a:sysClr val="windowText" lastClr="000000"/>
                </a:solidFill>
                <a:latin typeface="Times New Roman" panose="02020603050405020304" pitchFamily="18" charset="0"/>
                <a:cs typeface="Times New Roman" panose="02020603050405020304" pitchFamily="18" charset="0"/>
              </a:rPr>
              <a:t>例</a:t>
            </a:r>
            <a:r>
              <a:rPr lang="en-US" altLang="zh-CN" b="1" dirty="0">
                <a:solidFill>
                  <a:sysClr val="windowText" lastClr="000000"/>
                </a:solidFill>
                <a:latin typeface="Times New Roman" panose="02020603050405020304" pitchFamily="18" charset="0"/>
                <a:cs typeface="Times New Roman" panose="02020603050405020304" pitchFamily="18" charset="0"/>
              </a:rPr>
              <a:t>6.7 </a:t>
            </a:r>
            <a:r>
              <a:rPr lang="zh-CN" altLang="en-US" dirty="0">
                <a:solidFill>
                  <a:sysClr val="windowText" lastClr="000000"/>
                </a:solidFill>
                <a:latin typeface="Times New Roman" panose="02020603050405020304" pitchFamily="18" charset="0"/>
                <a:cs typeface="Times New Roman" panose="02020603050405020304" pitchFamily="18" charset="0"/>
              </a:rPr>
              <a:t>一阶随机线性定常系统的状态空间表达式为</a:t>
            </a:r>
          </a:p>
          <a:p>
            <a:pPr>
              <a:lnSpc>
                <a:spcPct val="110000"/>
              </a:lnSpc>
            </a:pP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a:lnSpc>
                <a:spcPct val="110000"/>
              </a:lnSpc>
            </a:pPr>
            <a:endParaRPr lang="zh-CN" altLang="en-US" dirty="0">
              <a:solidFill>
                <a:sysClr val="windowText" lastClr="000000"/>
              </a:solidFill>
              <a:latin typeface="Times New Roman" panose="02020603050405020304" pitchFamily="18" charset="0"/>
              <a:cs typeface="Times New Roman" panose="02020603050405020304" pitchFamily="18" charset="0"/>
            </a:endParaRPr>
          </a:p>
          <a:p>
            <a:pPr>
              <a:lnSpc>
                <a:spcPct val="110000"/>
              </a:lnSpc>
            </a:pP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式中，动态噪声</a:t>
            </a:r>
            <a:r>
              <a:rPr lang="en-US" altLang="zh-CN" b="1" i="1" dirty="0">
                <a:solidFill>
                  <a:sysClr val="windowText" lastClr="000000"/>
                </a:solidFill>
                <a:latin typeface="Times New Roman" panose="02020603050405020304" pitchFamily="18" charset="0"/>
                <a:cs typeface="Times New Roman" panose="02020603050405020304" pitchFamily="18" charset="0"/>
              </a:rPr>
              <a:t>W</a:t>
            </a:r>
            <a:r>
              <a:rPr lang="en-US" altLang="zh-CN" i="1" dirty="0">
                <a:solidFill>
                  <a:sysClr val="windowText" lastClr="000000"/>
                </a:solidFill>
                <a:latin typeface="Times New Roman" panose="02020603050405020304" pitchFamily="18" charset="0"/>
                <a:cs typeface="Times New Roman" panose="02020603050405020304" pitchFamily="18" charset="0"/>
              </a:rPr>
              <a:t>(t)</a:t>
            </a:r>
            <a:r>
              <a:rPr lang="zh-CN" altLang="en-US" dirty="0">
                <a:solidFill>
                  <a:sysClr val="windowText" lastClr="000000"/>
                </a:solidFill>
                <a:latin typeface="Times New Roman" panose="02020603050405020304" pitchFamily="18" charset="0"/>
                <a:cs typeface="Times New Roman" panose="02020603050405020304" pitchFamily="18" charset="0"/>
              </a:rPr>
              <a:t>、观测噪声</a:t>
            </a:r>
            <a:r>
              <a:rPr lang="en-US" altLang="zh-CN" b="1" i="1" dirty="0">
                <a:solidFill>
                  <a:sysClr val="windowText" lastClr="000000"/>
                </a:solidFill>
                <a:latin typeface="Times New Roman" panose="02020603050405020304" pitchFamily="18" charset="0"/>
                <a:cs typeface="Times New Roman" panose="02020603050405020304" pitchFamily="18" charset="0"/>
              </a:rPr>
              <a:t>V</a:t>
            </a:r>
            <a:r>
              <a:rPr lang="en-US" altLang="zh-CN" i="1" dirty="0">
                <a:solidFill>
                  <a:sysClr val="windowText" lastClr="000000"/>
                </a:solidFill>
                <a:latin typeface="Times New Roman" panose="02020603050405020304" pitchFamily="18" charset="0"/>
                <a:cs typeface="Times New Roman" panose="02020603050405020304" pitchFamily="18" charset="0"/>
              </a:rPr>
              <a:t>(t) </a:t>
            </a:r>
            <a:r>
              <a:rPr lang="zh-CN" altLang="en-US" dirty="0">
                <a:solidFill>
                  <a:sysClr val="windowText" lastClr="000000"/>
                </a:solidFill>
                <a:latin typeface="Times New Roman" panose="02020603050405020304" pitchFamily="18" charset="0"/>
                <a:cs typeface="Times New Roman" panose="02020603050405020304" pitchFamily="18" charset="0"/>
              </a:rPr>
              <a:t>的统计特性是</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927555217"/>
              </p:ext>
            </p:extLst>
          </p:nvPr>
        </p:nvGraphicFramePr>
        <p:xfrm>
          <a:off x="2946400" y="2139950"/>
          <a:ext cx="2603500" cy="701675"/>
        </p:xfrm>
        <a:graphic>
          <a:graphicData uri="http://schemas.openxmlformats.org/presentationml/2006/ole">
            <mc:AlternateContent xmlns:mc="http://schemas.openxmlformats.org/markup-compatibility/2006">
              <mc:Choice xmlns:v="urn:schemas-microsoft-com:vml" Requires="v">
                <p:oleObj name="Equation" r:id="rId4" imgW="1600200" imgH="431640" progId="Equation.DSMT4">
                  <p:embed/>
                </p:oleObj>
              </mc:Choice>
              <mc:Fallback>
                <p:oleObj name="Equation" r:id="rId4" imgW="1600200" imgH="431640" progId="Equation.DSMT4">
                  <p:embed/>
                  <p:pic>
                    <p:nvPicPr>
                      <p:cNvPr id="0" name=""/>
                      <p:cNvPicPr/>
                      <p:nvPr/>
                    </p:nvPicPr>
                    <p:blipFill>
                      <a:blip r:embed="rId5"/>
                      <a:stretch>
                        <a:fillRect/>
                      </a:stretch>
                    </p:blipFill>
                    <p:spPr>
                      <a:xfrm>
                        <a:off x="2946400" y="2139950"/>
                        <a:ext cx="2603500" cy="70167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43565201"/>
              </p:ext>
            </p:extLst>
          </p:nvPr>
        </p:nvGraphicFramePr>
        <p:xfrm>
          <a:off x="2868613" y="3579813"/>
          <a:ext cx="3330575" cy="792162"/>
        </p:xfrm>
        <a:graphic>
          <a:graphicData uri="http://schemas.openxmlformats.org/presentationml/2006/ole">
            <mc:AlternateContent xmlns:mc="http://schemas.openxmlformats.org/markup-compatibility/2006">
              <mc:Choice xmlns:v="urn:schemas-microsoft-com:vml" Requires="v">
                <p:oleObj name="Equation" r:id="rId6" imgW="2450880" imgH="583920" progId="Equation.DSMT4">
                  <p:embed/>
                </p:oleObj>
              </mc:Choice>
              <mc:Fallback>
                <p:oleObj name="Equation" r:id="rId6" imgW="2450880" imgH="583920" progId="Equation.DSMT4">
                  <p:embed/>
                  <p:pic>
                    <p:nvPicPr>
                      <p:cNvPr id="0" name=""/>
                      <p:cNvPicPr/>
                      <p:nvPr/>
                    </p:nvPicPr>
                    <p:blipFill>
                      <a:blip r:embed="rId7"/>
                      <a:stretch>
                        <a:fillRect/>
                      </a:stretch>
                    </p:blipFill>
                    <p:spPr>
                      <a:xfrm>
                        <a:off x="2868613" y="3579813"/>
                        <a:ext cx="3330575" cy="792162"/>
                      </a:xfrm>
                      <a:prstGeom prst="rect">
                        <a:avLst/>
                      </a:prstGeom>
                    </p:spPr>
                  </p:pic>
                </p:oleObj>
              </mc:Fallback>
            </mc:AlternateContent>
          </a:graphicData>
        </a:graphic>
      </p:graphicFrame>
    </p:spTree>
    <p:extLst>
      <p:ext uri="{BB962C8B-B14F-4D97-AF65-F5344CB8AC3E}">
        <p14:creationId xmlns:p14="http://schemas.microsoft.com/office/powerpoint/2010/main" val="2256703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4" b="1" dirty="0">
                <a:solidFill>
                  <a:srgbClr val="112F70"/>
                </a:solidFill>
                <a:latin typeface="微软雅黑" charset="0"/>
                <a:ea typeface="微软雅黑" charset="0"/>
                <a:sym typeface="+mn-ea"/>
              </a:rPr>
              <a:t>6.10</a:t>
            </a:r>
            <a:r>
              <a:rPr lang="zh-CN" altLang="en-US" sz="1764" b="1" dirty="0">
                <a:solidFill>
                  <a:srgbClr val="112F70"/>
                </a:solidFill>
                <a:latin typeface="微软雅黑" charset="0"/>
                <a:ea typeface="微软雅黑" charset="0"/>
                <a:sym typeface="+mn-ea"/>
              </a:rPr>
              <a:t>随机线性系统的最优控制</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13" name="矩形 12"/>
          <p:cNvSpPr/>
          <p:nvPr/>
        </p:nvSpPr>
        <p:spPr>
          <a:xfrm>
            <a:off x="118407" y="691256"/>
            <a:ext cx="8841253" cy="1590948"/>
          </a:xfrm>
          <a:prstGeom prst="rect">
            <a:avLst/>
          </a:prstGeom>
          <a:noFill/>
        </p:spPr>
        <p:txBody>
          <a:bodyPr wrap="square">
            <a:spAutoFit/>
          </a:bodyPr>
          <a:lstStyle/>
          <a:p>
            <a:pPr>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初始状态</a:t>
            </a: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，试求最优控制</a:t>
            </a:r>
            <a:r>
              <a:rPr lang="en-US" altLang="zh-CN" dirty="0">
                <a:solidFill>
                  <a:sysClr val="windowText" lastClr="000000"/>
                </a:solidFill>
                <a:latin typeface="Times New Roman" panose="02020603050405020304" pitchFamily="18" charset="0"/>
                <a:cs typeface="Times New Roman" panose="02020603050405020304" pitchFamily="18" charset="0"/>
              </a:rPr>
              <a:t>            </a:t>
            </a:r>
            <a:r>
              <a:rPr lang="zh-CN" altLang="en-US" dirty="0">
                <a:solidFill>
                  <a:sysClr val="windowText" lastClr="000000"/>
                </a:solidFill>
                <a:latin typeface="Times New Roman" panose="02020603050405020304" pitchFamily="18" charset="0"/>
                <a:cs typeface="Times New Roman" panose="02020603050405020304" pitchFamily="18" charset="0"/>
              </a:rPr>
              <a:t>，使性能指标</a:t>
            </a:r>
          </a:p>
          <a:p>
            <a:pPr>
              <a:lnSpc>
                <a:spcPct val="110000"/>
              </a:lnSpc>
            </a:pP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a:lnSpc>
                <a:spcPct val="110000"/>
              </a:lnSpc>
            </a:pP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a:lnSpc>
                <a:spcPct val="110000"/>
              </a:lnSpc>
            </a:pPr>
            <a:r>
              <a:rPr lang="zh-CN" altLang="en-US" dirty="0">
                <a:solidFill>
                  <a:sysClr val="windowText" lastClr="000000"/>
                </a:solidFill>
                <a:latin typeface="Times New Roman" panose="02020603050405020304" pitchFamily="18" charset="0"/>
                <a:cs typeface="Times New Roman" panose="02020603050405020304" pitchFamily="18" charset="0"/>
              </a:rPr>
              <a:t>取最小值。式中，</a:t>
            </a:r>
            <a:r>
              <a:rPr lang="en-US" altLang="zh-CN" i="1" dirty="0">
                <a:solidFill>
                  <a:sysClr val="windowText" lastClr="000000"/>
                </a:solidFill>
                <a:latin typeface="Times New Roman" panose="02020603050405020304" pitchFamily="18" charset="0"/>
                <a:cs typeface="Times New Roman" panose="02020603050405020304" pitchFamily="18" charset="0"/>
              </a:rPr>
              <a:t>S</a:t>
            </a:r>
            <a:r>
              <a:rPr lang="en-US" altLang="zh-CN" dirty="0">
                <a:solidFill>
                  <a:sysClr val="windowText" lastClr="000000"/>
                </a:solidFill>
                <a:latin typeface="Times New Roman" panose="02020603050405020304" pitchFamily="18" charset="0"/>
                <a:cs typeface="Times New Roman" panose="02020603050405020304" pitchFamily="18" charset="0"/>
              </a:rPr>
              <a:t>=1</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i="1" dirty="0">
                <a:solidFill>
                  <a:sysClr val="windowText" lastClr="000000"/>
                </a:solidFill>
                <a:latin typeface="Times New Roman" panose="02020603050405020304" pitchFamily="18" charset="0"/>
                <a:cs typeface="Times New Roman" panose="02020603050405020304" pitchFamily="18" charset="0"/>
              </a:rPr>
              <a:t>q</a:t>
            </a:r>
            <a:r>
              <a:rPr lang="en-US" altLang="zh-CN" dirty="0">
                <a:solidFill>
                  <a:sysClr val="windowText" lastClr="000000"/>
                </a:solidFill>
                <a:latin typeface="Times New Roman" panose="02020603050405020304" pitchFamily="18" charset="0"/>
                <a:cs typeface="Times New Roman" panose="02020603050405020304" pitchFamily="18" charset="0"/>
              </a:rPr>
              <a:t>=1</a:t>
            </a:r>
            <a:r>
              <a:rPr lang="zh-CN" altLang="en-US" dirty="0">
                <a:solidFill>
                  <a:sysClr val="windowText" lastClr="000000"/>
                </a:solidFill>
                <a:latin typeface="Times New Roman" panose="02020603050405020304" pitchFamily="18" charset="0"/>
                <a:cs typeface="Times New Roman" panose="02020603050405020304" pitchFamily="18" charset="0"/>
              </a:rPr>
              <a:t>，</a:t>
            </a:r>
            <a:r>
              <a:rPr lang="en-US" altLang="zh-CN" i="1" dirty="0">
                <a:solidFill>
                  <a:sysClr val="windowText" lastClr="000000"/>
                </a:solidFill>
                <a:latin typeface="Times New Roman" panose="02020603050405020304" pitchFamily="18" charset="0"/>
                <a:cs typeface="Times New Roman" panose="02020603050405020304" pitchFamily="18" charset="0"/>
              </a:rPr>
              <a:t>r</a:t>
            </a:r>
            <a:r>
              <a:rPr lang="en-US" altLang="zh-CN" dirty="0">
                <a:solidFill>
                  <a:sysClr val="windowText" lastClr="000000"/>
                </a:solidFill>
                <a:latin typeface="Times New Roman" panose="02020603050405020304" pitchFamily="18" charset="0"/>
                <a:cs typeface="Times New Roman" panose="02020603050405020304" pitchFamily="18" charset="0"/>
              </a:rPr>
              <a:t>=1</a:t>
            </a:r>
            <a:r>
              <a:rPr lang="zh-CN" altLang="en-US" dirty="0">
                <a:solidFill>
                  <a:sysClr val="windowText" lastClr="000000"/>
                </a:solidFill>
                <a:latin typeface="Times New Roman" panose="02020603050405020304" pitchFamily="18" charset="0"/>
                <a:cs typeface="Times New Roman" panose="02020603050405020304" pitchFamily="18" charset="0"/>
              </a:rPr>
              <a:t>。</a:t>
            </a:r>
            <a:endParaRPr lang="en-US" altLang="zh-CN" dirty="0">
              <a:solidFill>
                <a:sysClr val="windowText" lastClr="000000"/>
              </a:solidFill>
              <a:latin typeface="Times New Roman" panose="02020603050405020304" pitchFamily="18" charset="0"/>
              <a:cs typeface="Times New Roman" panose="02020603050405020304" pitchFamily="18" charset="0"/>
            </a:endParaRPr>
          </a:p>
          <a:p>
            <a:pPr>
              <a:lnSpc>
                <a:spcPct val="110000"/>
              </a:lnSpc>
            </a:pPr>
            <a:r>
              <a:rPr lang="zh-CN" altLang="en-US" b="1" dirty="0">
                <a:solidFill>
                  <a:sysClr val="windowText" lastClr="000000"/>
                </a:solidFill>
                <a:latin typeface="Times New Roman" panose="02020603050405020304" pitchFamily="18" charset="0"/>
                <a:cs typeface="Times New Roman" panose="02020603050405020304" pitchFamily="18" charset="0"/>
              </a:rPr>
              <a:t>    解 </a:t>
            </a:r>
            <a:r>
              <a:rPr lang="zh-CN" altLang="en-US" dirty="0">
                <a:solidFill>
                  <a:sysClr val="windowText" lastClr="000000"/>
                </a:solidFill>
                <a:latin typeface="Times New Roman" panose="02020603050405020304" pitchFamily="18" charset="0"/>
                <a:cs typeface="Times New Roman" panose="02020603050405020304" pitchFamily="18" charset="0"/>
              </a:rPr>
              <a:t>参照例</a:t>
            </a:r>
            <a:r>
              <a:rPr lang="en-US" altLang="zh-CN" dirty="0">
                <a:solidFill>
                  <a:sysClr val="windowText" lastClr="000000"/>
                </a:solidFill>
                <a:latin typeface="Times New Roman" panose="02020603050405020304" pitchFamily="18" charset="0"/>
                <a:cs typeface="Times New Roman" panose="02020603050405020304" pitchFamily="18" charset="0"/>
              </a:rPr>
              <a:t>6.6</a:t>
            </a:r>
            <a:r>
              <a:rPr lang="zh-CN" altLang="en-US" dirty="0">
                <a:solidFill>
                  <a:sysClr val="windowText" lastClr="000000"/>
                </a:solidFill>
                <a:latin typeface="Times New Roman" panose="02020603050405020304" pitchFamily="18" charset="0"/>
                <a:cs typeface="Times New Roman" panose="02020603050405020304" pitchFamily="18" charset="0"/>
              </a:rPr>
              <a:t>，由</a:t>
            </a:r>
            <a:r>
              <a:rPr lang="en-US" altLang="zh-CN" dirty="0">
                <a:solidFill>
                  <a:sysClr val="windowText" lastClr="000000"/>
                </a:solidFill>
                <a:latin typeface="Times New Roman" panose="02020603050405020304" pitchFamily="18" charset="0"/>
                <a:cs typeface="Times New Roman" panose="02020603050405020304" pitchFamily="18" charset="0"/>
              </a:rPr>
              <a:t>6.9</a:t>
            </a:r>
            <a:r>
              <a:rPr lang="zh-CN" altLang="en-US" dirty="0">
                <a:solidFill>
                  <a:sysClr val="windowText" lastClr="000000"/>
                </a:solidFill>
                <a:latin typeface="Times New Roman" panose="02020603050405020304" pitchFamily="18" charset="0"/>
                <a:cs typeface="Times New Roman" panose="02020603050405020304" pitchFamily="18" charset="0"/>
              </a:rPr>
              <a:t>节中式</a:t>
            </a:r>
            <a:r>
              <a:rPr lang="en-US" altLang="zh-CN" dirty="0">
                <a:solidFill>
                  <a:sysClr val="windowText" lastClr="000000"/>
                </a:solidFill>
                <a:latin typeface="Times New Roman" panose="02020603050405020304" pitchFamily="18" charset="0"/>
                <a:cs typeface="Times New Roman" panose="02020603050405020304" pitchFamily="18" charset="0"/>
              </a:rPr>
              <a:t>(6.48)</a:t>
            </a:r>
            <a:r>
              <a:rPr lang="zh-CN" altLang="en-US" dirty="0">
                <a:solidFill>
                  <a:sysClr val="windowText" lastClr="000000"/>
                </a:solidFill>
                <a:latin typeface="Times New Roman" panose="02020603050405020304" pitchFamily="18" charset="0"/>
                <a:cs typeface="Times New Roman" panose="02020603050405020304" pitchFamily="18" charset="0"/>
              </a:rPr>
              <a:t>知</a:t>
            </a:r>
            <a:endParaRPr lang="en-US" altLang="zh-CN" dirty="0">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153941274"/>
              </p:ext>
            </p:extLst>
          </p:nvPr>
        </p:nvGraphicFramePr>
        <p:xfrm>
          <a:off x="1068388" y="736600"/>
          <a:ext cx="2794000" cy="355600"/>
        </p:xfrm>
        <a:graphic>
          <a:graphicData uri="http://schemas.openxmlformats.org/presentationml/2006/ole">
            <mc:AlternateContent xmlns:mc="http://schemas.openxmlformats.org/markup-compatibility/2006">
              <mc:Choice xmlns:v="urn:schemas-microsoft-com:vml" Requires="v">
                <p:oleObj name="Equation" r:id="rId4" imgW="1803240" imgH="228600" progId="Equation.DSMT4">
                  <p:embed/>
                </p:oleObj>
              </mc:Choice>
              <mc:Fallback>
                <p:oleObj name="Equation" r:id="rId4" imgW="1803240" imgH="228600" progId="Equation.DSMT4">
                  <p:embed/>
                  <p:pic>
                    <p:nvPicPr>
                      <p:cNvPr id="0" name=""/>
                      <p:cNvPicPr/>
                      <p:nvPr/>
                    </p:nvPicPr>
                    <p:blipFill>
                      <a:blip r:embed="rId5"/>
                      <a:stretch>
                        <a:fillRect/>
                      </a:stretch>
                    </p:blipFill>
                    <p:spPr>
                      <a:xfrm>
                        <a:off x="1068388" y="736600"/>
                        <a:ext cx="2794000" cy="3556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747830621"/>
              </p:ext>
            </p:extLst>
          </p:nvPr>
        </p:nvGraphicFramePr>
        <p:xfrm>
          <a:off x="5435600" y="666750"/>
          <a:ext cx="603250" cy="401638"/>
        </p:xfrm>
        <a:graphic>
          <a:graphicData uri="http://schemas.openxmlformats.org/presentationml/2006/ole">
            <mc:AlternateContent xmlns:mc="http://schemas.openxmlformats.org/markup-compatibility/2006">
              <mc:Choice xmlns:v="urn:schemas-microsoft-com:vml" Requires="v">
                <p:oleObj name="Equation" r:id="rId6" imgW="342720" imgH="228600" progId="Equation.DSMT4">
                  <p:embed/>
                </p:oleObj>
              </mc:Choice>
              <mc:Fallback>
                <p:oleObj name="Equation" r:id="rId6" imgW="342720" imgH="228600" progId="Equation.DSMT4">
                  <p:embed/>
                  <p:pic>
                    <p:nvPicPr>
                      <p:cNvPr id="0" name=""/>
                      <p:cNvPicPr/>
                      <p:nvPr/>
                    </p:nvPicPr>
                    <p:blipFill>
                      <a:blip r:embed="rId7"/>
                      <a:stretch>
                        <a:fillRect/>
                      </a:stretch>
                    </p:blipFill>
                    <p:spPr>
                      <a:xfrm>
                        <a:off x="5435600" y="666750"/>
                        <a:ext cx="603250" cy="401638"/>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80583442"/>
              </p:ext>
            </p:extLst>
          </p:nvPr>
        </p:nvGraphicFramePr>
        <p:xfrm>
          <a:off x="3707904" y="1171532"/>
          <a:ext cx="3671887" cy="608013"/>
        </p:xfrm>
        <a:graphic>
          <a:graphicData uri="http://schemas.openxmlformats.org/presentationml/2006/ole">
            <mc:AlternateContent xmlns:mc="http://schemas.openxmlformats.org/markup-compatibility/2006">
              <mc:Choice xmlns:v="urn:schemas-microsoft-com:vml" Requires="v">
                <p:oleObj name="Equation" r:id="rId8" imgW="2603160" imgH="431640" progId="Equation.DSMT4">
                  <p:embed/>
                </p:oleObj>
              </mc:Choice>
              <mc:Fallback>
                <p:oleObj name="Equation" r:id="rId8" imgW="2603160" imgH="431640" progId="Equation.DSMT4">
                  <p:embed/>
                  <p:pic>
                    <p:nvPicPr>
                      <p:cNvPr id="0" name=""/>
                      <p:cNvPicPr/>
                      <p:nvPr/>
                    </p:nvPicPr>
                    <p:blipFill>
                      <a:blip r:embed="rId9"/>
                      <a:stretch>
                        <a:fillRect/>
                      </a:stretch>
                    </p:blipFill>
                    <p:spPr>
                      <a:xfrm>
                        <a:off x="3707904" y="1171532"/>
                        <a:ext cx="3671887" cy="608013"/>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12301385"/>
              </p:ext>
            </p:extLst>
          </p:nvPr>
        </p:nvGraphicFramePr>
        <p:xfrm>
          <a:off x="2514600" y="2427288"/>
          <a:ext cx="3922713" cy="1849437"/>
        </p:xfrm>
        <a:graphic>
          <a:graphicData uri="http://schemas.openxmlformats.org/presentationml/2006/ole">
            <mc:AlternateContent xmlns:mc="http://schemas.openxmlformats.org/markup-compatibility/2006">
              <mc:Choice xmlns:v="urn:schemas-microsoft-com:vml" Requires="v">
                <p:oleObj name="Equation" r:id="rId10" imgW="2400120" imgH="1015920" progId="Equation.DSMT4">
                  <p:embed/>
                </p:oleObj>
              </mc:Choice>
              <mc:Fallback>
                <p:oleObj name="Equation" r:id="rId10" imgW="2400120" imgH="1015920" progId="Equation.DSMT4">
                  <p:embed/>
                  <p:pic>
                    <p:nvPicPr>
                      <p:cNvPr id="0" name=""/>
                      <p:cNvPicPr/>
                      <p:nvPr/>
                    </p:nvPicPr>
                    <p:blipFill>
                      <a:blip r:embed="rId11"/>
                      <a:stretch>
                        <a:fillRect/>
                      </a:stretch>
                    </p:blipFill>
                    <p:spPr>
                      <a:xfrm>
                        <a:off x="2514600" y="2427288"/>
                        <a:ext cx="3922713" cy="1849437"/>
                      </a:xfrm>
                      <a:prstGeom prst="rect">
                        <a:avLst/>
                      </a:prstGeom>
                    </p:spPr>
                  </p:pic>
                </p:oleObj>
              </mc:Fallback>
            </mc:AlternateContent>
          </a:graphicData>
        </a:graphic>
      </p:graphicFrame>
    </p:spTree>
    <p:extLst>
      <p:ext uri="{BB962C8B-B14F-4D97-AF65-F5344CB8AC3E}">
        <p14:creationId xmlns:p14="http://schemas.microsoft.com/office/powerpoint/2010/main" val="3424333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395536" y="267494"/>
                <a:ext cx="8352928" cy="1754326"/>
              </a:xfrm>
              <a:prstGeom prst="rect">
                <a:avLst/>
              </a:prstGeom>
            </p:spPr>
            <p:txBody>
              <a:bodyPr wrap="square">
                <a:spAutoFit/>
              </a:bodyPr>
              <a:lstStyle/>
              <a:p>
                <a:pPr indent="457200">
                  <a:lnSpc>
                    <a:spcPct val="150000"/>
                  </a:lnSpc>
                </a:pP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𝑝</m:t>
                        </m:r>
                        <m:r>
                          <a:rPr lang="zh-CN" altLang="en-US">
                            <a:latin typeface="Cambria Math" panose="02040503050406030204" pitchFamily="18" charset="0"/>
                          </a:rPr>
                          <m:t>(</m:t>
                        </m:r>
                        <m:r>
                          <a:rPr lang="zh-CN" altLang="en-US" i="1">
                            <a:latin typeface="Cambria Math" panose="02040503050406030204" pitchFamily="18" charset="0"/>
                          </a:rPr>
                          <m:t>𝑥</m:t>
                        </m:r>
                      </m:e>
                    </m:d>
                  </m:oMath>
                </a14:m>
                <a:r>
                  <a:rPr lang="zh-CN" altLang="en-US" dirty="0"/>
                  <a:t>具有如下性质</a:t>
                </a:r>
                <a:endParaRPr lang="en-US" altLang="zh-CN" dirty="0"/>
              </a:p>
              <a:p>
                <a:pPr indent="457200">
                  <a:lnSpc>
                    <a:spcPct val="150000"/>
                  </a:lnSpc>
                </a:pPr>
                <a:r>
                  <a:rPr lang="zh-CN" altLang="en-US" dirty="0"/>
                  <a:t>(1)概率密度函数</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𝑝</m:t>
                        </m:r>
                        <m:r>
                          <a:rPr lang="zh-CN" altLang="en-US">
                            <a:latin typeface="Cambria Math" panose="02040503050406030204" pitchFamily="18" charset="0"/>
                          </a:rPr>
                          <m:t>(</m:t>
                        </m:r>
                        <m:r>
                          <a:rPr lang="zh-CN" altLang="en-US" i="1">
                            <a:latin typeface="Cambria Math" panose="02040503050406030204" pitchFamily="18" charset="0"/>
                          </a:rPr>
                          <m:t>𝑥</m:t>
                        </m:r>
                      </m:e>
                    </m:d>
                  </m:oMath>
                </a14:m>
                <a:r>
                  <a:rPr lang="zh-CN" altLang="en-US" dirty="0"/>
                  <a:t>是概率</a:t>
                </a:r>
                <a14:m>
                  <m:oMath xmlns:m="http://schemas.openxmlformats.org/officeDocument/2006/math">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a:latin typeface="Cambria Math" panose="02040503050406030204" pitchFamily="18" charset="0"/>
                          </a:rPr>
                          <m:t>&lt;</m:t>
                        </m:r>
                        <m:r>
                          <a:rPr lang="zh-CN" altLang="en-US" i="1">
                            <a:latin typeface="Cambria Math" panose="02040503050406030204" pitchFamily="18" charset="0"/>
                          </a:rPr>
                          <m:t>𝑋</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𝑥</m:t>
                        </m:r>
                      </m:e>
                    </m:d>
                  </m:oMath>
                </a14:m>
                <a:r>
                  <a:rPr lang="zh-CN" altLang="en-US" dirty="0"/>
                  <a:t>和长度</a:t>
                </a:r>
                <a14:m>
                  <m:oMath xmlns:m="http://schemas.openxmlformats.org/officeDocument/2006/math">
                    <m:r>
                      <a:rPr lang="zh-CN" altLang="en-US" i="1">
                        <a:latin typeface="Cambria Math" panose="02040503050406030204" pitchFamily="18" charset="0"/>
                      </a:rPr>
                      <m:t>𝛥</m:t>
                    </m:r>
                    <m:r>
                      <a:rPr lang="zh-CN" altLang="en-US" i="1">
                        <a:latin typeface="Cambria Math" panose="02040503050406030204" pitchFamily="18" charset="0"/>
                      </a:rPr>
                      <m:t>𝑥</m:t>
                    </m:r>
                  </m:oMath>
                </a14:m>
                <a:r>
                  <a:rPr lang="zh-CN" altLang="en-US" dirty="0"/>
                  <a:t>的比值的极限，因为这一极限非负，所以</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𝑝</m:t>
                        </m:r>
                        <m:r>
                          <a:rPr lang="zh-CN" altLang="en-US">
                            <a:latin typeface="Cambria Math" panose="02040503050406030204" pitchFamily="18" charset="0"/>
                          </a:rPr>
                          <m:t>(</m:t>
                        </m:r>
                        <m:r>
                          <a:rPr lang="zh-CN" altLang="en-US" i="1">
                            <a:latin typeface="Cambria Math" panose="02040503050406030204" pitchFamily="18" charset="0"/>
                          </a:rPr>
                          <m:t>𝑥</m:t>
                        </m:r>
                      </m:e>
                    </m:d>
                  </m:oMath>
                </a14:m>
                <a:r>
                  <a:rPr lang="zh-CN" altLang="en-US" dirty="0"/>
                  <a:t>也是一个非负函数。</a:t>
                </a:r>
                <a:endParaRPr lang="en-US" altLang="zh-CN" dirty="0"/>
              </a:p>
              <a:p>
                <a:pPr indent="457200">
                  <a:lnSpc>
                    <a:spcPct val="150000"/>
                  </a:lnSpc>
                </a:pPr>
                <a:r>
                  <a:rPr lang="zh-CN" altLang="en-US" dirty="0"/>
                  <a:t>(2)根据导数的定义</a:t>
                </a:r>
              </a:p>
            </p:txBody>
          </p:sp>
        </mc:Choice>
        <mc:Fallback xmlns="">
          <p:sp>
            <p:nvSpPr>
              <p:cNvPr id="2" name="矩形 1"/>
              <p:cNvSpPr>
                <a:spLocks noRot="1" noChangeAspect="1" noMove="1" noResize="1" noEditPoints="1" noAdjustHandles="1" noChangeArrowheads="1" noChangeShapeType="1" noTextEdit="1"/>
              </p:cNvSpPr>
              <p:nvPr/>
            </p:nvSpPr>
            <p:spPr>
              <a:xfrm>
                <a:off x="395536" y="267494"/>
                <a:ext cx="8352928" cy="1754326"/>
              </a:xfrm>
              <a:prstGeom prst="rect">
                <a:avLst/>
              </a:prstGeom>
              <a:blipFill rotWithShape="0">
                <a:blip r:embed="rId2"/>
                <a:stretch>
                  <a:fillRect l="-657" t="-19792"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2980346" y="1842845"/>
                <a:ext cx="3410101" cy="528863"/>
              </a:xfrm>
              <a:prstGeom prst="rect">
                <a:avLst/>
              </a:prstGeom>
            </p:spPr>
            <p:txBody>
              <a:bodyPr wrap="none">
                <a:spAutoFit/>
              </a:bodyPr>
              <a:lstStyle/>
              <a:p>
                <a14:m>
                  <m:oMath xmlns:m="http://schemas.openxmlformats.org/officeDocument/2006/math">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limLow>
                      <m:limLowPr>
                        <m:ctrlPr>
                          <a:rPr lang="zh-CN" altLang="en-US" i="1">
                            <a:latin typeface="Cambria Math" panose="02040503050406030204" pitchFamily="18" charset="0"/>
                          </a:rPr>
                        </m:ctrlPr>
                      </m:limLowPr>
                      <m:e>
                        <m:r>
                          <m:rPr>
                            <m:sty m:val="p"/>
                          </m:rPr>
                          <a:rPr lang="zh-CN" altLang="en-US" i="0">
                            <a:latin typeface="Cambria Math" panose="02040503050406030204" pitchFamily="18" charset="0"/>
                          </a:rPr>
                          <m:t>lim</m:t>
                        </m:r>
                      </m:e>
                      <m:lim>
                        <m:r>
                          <a:rPr lang="zh-CN" altLang="en-US" i="1">
                            <a:latin typeface="Cambria Math" panose="02040503050406030204" pitchFamily="18" charset="0"/>
                          </a:rPr>
                          <m:t>𝛥</m:t>
                        </m:r>
                        <m:r>
                          <a:rPr lang="zh-CN" altLang="en-US" i="1">
                            <a:latin typeface="Cambria Math" panose="02040503050406030204" pitchFamily="18" charset="0"/>
                          </a:rPr>
                          <m:t>𝑥</m:t>
                        </m:r>
                        <m:r>
                          <a:rPr lang="zh-CN" altLang="en-US" i="0">
                            <a:latin typeface="Cambria Math" panose="02040503050406030204" pitchFamily="18" charset="0"/>
                          </a:rPr>
                          <m:t>→0</m:t>
                        </m:r>
                      </m:lim>
                    </m:limLow>
                    <m:f>
                      <m:fPr>
                        <m:ctrlPr>
                          <a:rPr lang="zh-CN" altLang="en-US" i="1">
                            <a:latin typeface="Cambria Math" panose="02040503050406030204" pitchFamily="18" charset="0"/>
                          </a:rPr>
                        </m:ctrlPr>
                      </m:fPr>
                      <m:num>
                        <m:d>
                          <m:dPr>
                            <m:begChr m:val=""/>
                            <m:ctrlPr>
                              <a:rPr lang="zh-CN" altLang="en-US" i="1">
                                <a:latin typeface="Cambria Math" panose="02040503050406030204" pitchFamily="18" charset="0"/>
                              </a:rPr>
                            </m:ctrlPr>
                          </m:dPr>
                          <m:e>
                            <m:r>
                              <a:rPr lang="zh-CN" altLang="en-US" i="1">
                                <a:latin typeface="Cambria Math" panose="02040503050406030204" pitchFamily="18" charset="0"/>
                              </a:rPr>
                              <m:t>𝐹</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𝐹</m:t>
                            </m:r>
                            <m:r>
                              <a:rPr lang="zh-CN" altLang="en-US" i="0">
                                <a:latin typeface="Cambria Math" panose="02040503050406030204" pitchFamily="18" charset="0"/>
                              </a:rPr>
                              <m:t>(</m:t>
                            </m:r>
                            <m:r>
                              <a:rPr lang="zh-CN" altLang="en-US" i="1">
                                <a:latin typeface="Cambria Math" panose="02040503050406030204" pitchFamily="18" charset="0"/>
                              </a:rPr>
                              <m:t>𝑥</m:t>
                            </m:r>
                          </m:e>
                        </m:d>
                      </m:num>
                      <m:den>
                        <m:r>
                          <a:rPr lang="zh-CN" altLang="en-US" i="1">
                            <a:latin typeface="Cambria Math" panose="02040503050406030204" pitchFamily="18" charset="0"/>
                          </a:rPr>
                          <m:t>𝛥</m:t>
                        </m:r>
                        <m:r>
                          <a:rPr lang="zh-CN" altLang="en-US" i="1">
                            <a:latin typeface="Cambria Math" panose="02040503050406030204" pitchFamily="18" charset="0"/>
                          </a:rPr>
                          <m:t>𝑥</m:t>
                        </m:r>
                      </m:den>
                    </m:f>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𝐹</m:t>
                        </m:r>
                      </m:e>
                      <m:sup>
                        <m:r>
                          <a:rPr lang="zh-CN" altLang="en-US" i="0">
                            <a:latin typeface="Cambria Math" panose="02040503050406030204" pitchFamily="18" charset="0"/>
                          </a:rPr>
                          <m:t>′</m:t>
                        </m:r>
                      </m:sup>
                    </m:sSup>
                    <m:r>
                      <a:rPr lang="zh-CN" altLang="en-US" i="0">
                        <a:latin typeface="Cambria Math" panose="02040503050406030204" pitchFamily="18" charset="0"/>
                      </a:rPr>
                      <m:t>(</m:t>
                    </m:r>
                    <m:r>
                      <a:rPr lang="zh-CN" altLang="en-US" i="1">
                        <a:latin typeface="Cambria Math" panose="02040503050406030204" pitchFamily="18" charset="0"/>
                      </a:rPr>
                      <m:t>𝑥</m:t>
                    </m:r>
                  </m:oMath>
                </a14:m>
                <a:r>
                  <a:rPr lang="en-US" altLang="zh-CN" dirty="0"/>
                  <a:t>)</a:t>
                </a:r>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2980346" y="1842845"/>
                <a:ext cx="3410101" cy="528863"/>
              </a:xfrm>
              <a:prstGeom prst="rect">
                <a:avLst/>
              </a:prstGeom>
              <a:blipFill>
                <a:blip r:embed="rId3"/>
                <a:stretch>
                  <a:fillRect t="-60920" r="-716" b="-494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95536" y="2643758"/>
                <a:ext cx="8280920" cy="784830"/>
              </a:xfrm>
              <a:prstGeom prst="rect">
                <a:avLst/>
              </a:prstGeom>
            </p:spPr>
            <p:txBody>
              <a:bodyPr wrap="square">
                <a:spAutoFit/>
              </a:bodyPr>
              <a:lstStyle/>
              <a:p>
                <a:r>
                  <a:rPr lang="zh-CN" altLang="en-US" dirty="0"/>
                  <a:t>所以，随机变量的概率密度函数是概率分布函数</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𝐹</m:t>
                        </m:r>
                        <m:r>
                          <a:rPr lang="zh-CN" altLang="en-US">
                            <a:latin typeface="Cambria Math" panose="02040503050406030204" pitchFamily="18" charset="0"/>
                          </a:rPr>
                          <m:t>(</m:t>
                        </m:r>
                        <m:r>
                          <a:rPr lang="zh-CN" altLang="en-US" i="1">
                            <a:latin typeface="Cambria Math" panose="02040503050406030204" pitchFamily="18" charset="0"/>
                          </a:rPr>
                          <m:t>𝑥</m:t>
                        </m:r>
                      </m:e>
                    </m:d>
                  </m:oMath>
                </a14:m>
                <a:r>
                  <a:rPr lang="zh-CN" altLang="en-US" dirty="0"/>
                  <a:t>的导函数。</a:t>
                </a:r>
                <a:endParaRPr lang="en-US" altLang="zh-CN" dirty="0"/>
              </a:p>
              <a:p>
                <a:pPr indent="457200">
                  <a:lnSpc>
                    <a:spcPct val="150000"/>
                  </a:lnSpc>
                </a:pPr>
                <a:r>
                  <a:rPr lang="zh-CN" altLang="en-US" dirty="0"/>
                  <a:t>求上式的定积分</a:t>
                </a:r>
              </a:p>
            </p:txBody>
          </p:sp>
        </mc:Choice>
        <mc:Fallback xmlns="">
          <p:sp>
            <p:nvSpPr>
              <p:cNvPr id="7" name="矩形 6"/>
              <p:cNvSpPr>
                <a:spLocks noRot="1" noChangeAspect="1" noMove="1" noResize="1" noEditPoints="1" noAdjustHandles="1" noChangeArrowheads="1" noChangeShapeType="1" noTextEdit="1"/>
              </p:cNvSpPr>
              <p:nvPr/>
            </p:nvSpPr>
            <p:spPr>
              <a:xfrm>
                <a:off x="395536" y="2643758"/>
                <a:ext cx="8280920" cy="784830"/>
              </a:xfrm>
              <a:prstGeom prst="rect">
                <a:avLst/>
              </a:prstGeom>
              <a:blipFill rotWithShape="0">
                <a:blip r:embed="rId4"/>
                <a:stretch>
                  <a:fillRect l="-663" t="-56250" b="-359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980346" y="3599500"/>
                <a:ext cx="3183307" cy="725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sup>
                        <m:e>
                          <m:r>
                            <a:rPr lang="zh-CN" altLang="en-US" i="1">
                              <a:latin typeface="Cambria Math" panose="02040503050406030204" pitchFamily="18" charset="0"/>
                            </a:rPr>
                            <m:t>𝑝</m:t>
                          </m:r>
                        </m:e>
                      </m:nary>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m:rPr>
                          <m:nor/>
                        </m:rPr>
                        <a:rPr lang="zh-CN" altLang="en-US" i="1">
                          <a:latin typeface="Cambria Math" panose="02040503050406030204" pitchFamily="18" charset="0"/>
                        </a:rPr>
                        <m:t>d</m:t>
                      </m:r>
                      <m:r>
                        <a:rPr lang="zh-CN" altLang="en-US" i="1">
                          <a:latin typeface="Cambria Math" panose="02040503050406030204" pitchFamily="18" charset="0"/>
                        </a:rPr>
                        <m:t>𝑥</m:t>
                      </m:r>
                    </m:oMath>
                  </m:oMathPara>
                </a14:m>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2980346" y="3599500"/>
                <a:ext cx="3183307" cy="725135"/>
              </a:xfrm>
              <a:prstGeom prst="rect">
                <a:avLst/>
              </a:prstGeom>
              <a:blipFill rotWithShape="0">
                <a:blip r:embed="rId5"/>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E53F5798-30BF-A8A1-0F6D-565F9A0269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96582"/>
            <a:ext cx="725636" cy="725636"/>
          </a:xfrm>
          <a:prstGeom prst="rect">
            <a:avLst/>
          </a:prstGeom>
        </p:spPr>
      </p:pic>
    </p:spTree>
    <p:extLst>
      <p:ext uri="{BB962C8B-B14F-4D97-AF65-F5344CB8AC3E}">
        <p14:creationId xmlns:p14="http://schemas.microsoft.com/office/powerpoint/2010/main" val="1129221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70"/>
          <p:cNvSpPr txBox="1"/>
          <p:nvPr/>
        </p:nvSpPr>
        <p:spPr>
          <a:xfrm>
            <a:off x="251520" y="195486"/>
            <a:ext cx="3888432" cy="363818"/>
          </a:xfrm>
          <a:prstGeom prst="rect">
            <a:avLst/>
          </a:prstGeom>
          <a:noFill/>
        </p:spPr>
        <p:txBody>
          <a:bodyPr wrap="square" rtlCol="0">
            <a:spAutoFit/>
          </a:bodyPr>
          <a:lstStyle/>
          <a:p>
            <a:r>
              <a:rPr lang="en-US" altLang="zh-CN" sz="1764" b="1" dirty="0">
                <a:solidFill>
                  <a:srgbClr val="112F70"/>
                </a:solidFill>
                <a:latin typeface="微软雅黑" charset="0"/>
                <a:ea typeface="微软雅黑" charset="0"/>
                <a:sym typeface="+mn-ea"/>
              </a:rPr>
              <a:t>6.10</a:t>
            </a:r>
            <a:r>
              <a:rPr lang="zh-CN" altLang="en-US" sz="1764" b="1" dirty="0">
                <a:solidFill>
                  <a:srgbClr val="112F70"/>
                </a:solidFill>
                <a:latin typeface="微软雅黑" charset="0"/>
                <a:ea typeface="微软雅黑" charset="0"/>
                <a:sym typeface="+mn-ea"/>
              </a:rPr>
              <a:t>随机线性系统的最优控制</a:t>
            </a:r>
          </a:p>
        </p:txBody>
      </p:sp>
      <p:sp>
        <p:nvSpPr>
          <p:cNvPr id="72" name="矩形 71"/>
          <p:cNvSpPr/>
          <p:nvPr/>
        </p:nvSpPr>
        <p:spPr>
          <a:xfrm>
            <a:off x="107504" y="195486"/>
            <a:ext cx="87739"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sp>
        <p:nvSpPr>
          <p:cNvPr id="73" name="矩形 72"/>
          <p:cNvSpPr/>
          <p:nvPr/>
        </p:nvSpPr>
        <p:spPr>
          <a:xfrm>
            <a:off x="211110" y="195486"/>
            <a:ext cx="71871" cy="347688"/>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b="1"/>
          </a:p>
        </p:txBody>
      </p:sp>
      <p:pic>
        <p:nvPicPr>
          <p:cNvPr id="33" name="图片 32">
            <a:extLst>
              <a:ext uri="{FF2B5EF4-FFF2-40B4-BE49-F238E27FC236}">
                <a16:creationId xmlns:a16="http://schemas.microsoft.com/office/drawing/2014/main" id="{0771756D-7891-47DE-BD75-86F0574B1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8364" y="-619"/>
            <a:ext cx="725636" cy="725636"/>
          </a:xfrm>
          <a:prstGeom prst="rect">
            <a:avLst/>
          </a:prstGeom>
        </p:spPr>
      </p:pic>
      <p:sp>
        <p:nvSpPr>
          <p:cNvPr id="9" name="矩形 8"/>
          <p:cNvSpPr/>
          <p:nvPr/>
        </p:nvSpPr>
        <p:spPr>
          <a:xfrm>
            <a:off x="107504" y="627534"/>
            <a:ext cx="2839239" cy="369332"/>
          </a:xfrm>
          <a:prstGeom prst="rect">
            <a:avLst/>
          </a:prstGeom>
        </p:spPr>
        <p:txBody>
          <a:bodyPr wrap="none">
            <a:spAutoFit/>
          </a:bodyPr>
          <a:lstStyle/>
          <a:p>
            <a:r>
              <a:rPr lang="zh-CN" altLang="en-US" dirty="0">
                <a:solidFill>
                  <a:sysClr val="windowText" lastClr="000000"/>
                </a:solidFill>
                <a:latin typeface="Times New Roman" panose="02020603050405020304" pitchFamily="18" charset="0"/>
                <a:cs typeface="Times New Roman" panose="02020603050405020304" pitchFamily="18" charset="0"/>
              </a:rPr>
              <a:t>系统方框图如图</a:t>
            </a:r>
            <a:r>
              <a:rPr lang="en-US" altLang="zh-CN" dirty="0">
                <a:solidFill>
                  <a:sysClr val="windowText" lastClr="000000"/>
                </a:solidFill>
                <a:latin typeface="Times New Roman" panose="02020603050405020304" pitchFamily="18" charset="0"/>
                <a:cs typeface="Times New Roman" panose="02020603050405020304" pitchFamily="18" charset="0"/>
              </a:rPr>
              <a:t>6.7</a:t>
            </a:r>
            <a:r>
              <a:rPr lang="zh-CN" altLang="en-US" dirty="0">
                <a:solidFill>
                  <a:sysClr val="windowText" lastClr="000000"/>
                </a:solidFill>
                <a:latin typeface="Times New Roman" panose="02020603050405020304" pitchFamily="18" charset="0"/>
                <a:cs typeface="Times New Roman" panose="02020603050405020304" pitchFamily="18" charset="0"/>
              </a:rPr>
              <a:t>所示。</a:t>
            </a:r>
          </a:p>
        </p:txBody>
      </p:sp>
      <p:pic>
        <p:nvPicPr>
          <p:cNvPr id="2" name="图片 1"/>
          <p:cNvPicPr>
            <a:picLocks noChangeAspect="1"/>
          </p:cNvPicPr>
          <p:nvPr/>
        </p:nvPicPr>
        <p:blipFill>
          <a:blip r:embed="rId4"/>
          <a:stretch>
            <a:fillRect/>
          </a:stretch>
        </p:blipFill>
        <p:spPr>
          <a:xfrm>
            <a:off x="1974907" y="1275606"/>
            <a:ext cx="4742706" cy="3209181"/>
          </a:xfrm>
          <a:prstGeom prst="rect">
            <a:avLst/>
          </a:prstGeom>
        </p:spPr>
      </p:pic>
    </p:spTree>
    <p:extLst>
      <p:ext uri="{BB962C8B-B14F-4D97-AF65-F5344CB8AC3E}">
        <p14:creationId xmlns:p14="http://schemas.microsoft.com/office/powerpoint/2010/main" val="2923666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00" fill="hold"/>
                                        <p:tgtEl>
                                          <p:spTgt spid="72"/>
                                        </p:tgtEl>
                                        <p:attrNameLst>
                                          <p:attrName>ppt_x</p:attrName>
                                        </p:attrNameLst>
                                      </p:cBhvr>
                                      <p:tavLst>
                                        <p:tav tm="0">
                                          <p:val>
                                            <p:strVal val="0-#ppt_w/2"/>
                                          </p:val>
                                        </p:tav>
                                        <p:tav tm="100000">
                                          <p:val>
                                            <p:strVal val="#ppt_x"/>
                                          </p:val>
                                        </p:tav>
                                      </p:tavLst>
                                    </p:anim>
                                    <p:anim calcmode="lin" valueType="num">
                                      <p:cBhvr additive="base">
                                        <p:cTn id="8" dur="2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200"/>
                            </p:stCondLst>
                            <p:childTnLst>
                              <p:par>
                                <p:cTn id="10" presetID="2" presetClass="entr" presetSubtype="8"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00" fill="hold"/>
                                        <p:tgtEl>
                                          <p:spTgt spid="73"/>
                                        </p:tgtEl>
                                        <p:attrNameLst>
                                          <p:attrName>ppt_x</p:attrName>
                                        </p:attrNameLst>
                                      </p:cBhvr>
                                      <p:tavLst>
                                        <p:tav tm="0">
                                          <p:val>
                                            <p:strVal val="0-#ppt_w/2"/>
                                          </p:val>
                                        </p:tav>
                                        <p:tav tm="100000">
                                          <p:val>
                                            <p:strVal val="#ppt_x"/>
                                          </p:val>
                                        </p:tav>
                                      </p:tavLst>
                                    </p:anim>
                                    <p:anim calcmode="lin" valueType="num">
                                      <p:cBhvr additive="base">
                                        <p:cTn id="13" dur="200" fill="hold"/>
                                        <p:tgtEl>
                                          <p:spTgt spid="73"/>
                                        </p:tgtEl>
                                        <p:attrNameLst>
                                          <p:attrName>ppt_y</p:attrName>
                                        </p:attrNameLst>
                                      </p:cBhvr>
                                      <p:tavLst>
                                        <p:tav tm="0">
                                          <p:val>
                                            <p:strVal val="#ppt_y"/>
                                          </p:val>
                                        </p:tav>
                                        <p:tav tm="100000">
                                          <p:val>
                                            <p:strVal val="#ppt_y"/>
                                          </p:val>
                                        </p:tav>
                                      </p:tavLst>
                                    </p:anim>
                                  </p:childTnLst>
                                </p:cTn>
                              </p:par>
                            </p:childTnLst>
                          </p:cTn>
                        </p:par>
                        <p:par>
                          <p:cTn id="14" fill="hold">
                            <p:stCondLst>
                              <p:cond delay="4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animBg="1"/>
      <p:bldP spid="73"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文本框 28"/>
          <p:cNvSpPr txBox="1"/>
          <p:nvPr/>
        </p:nvSpPr>
        <p:spPr>
          <a:xfrm>
            <a:off x="3923928" y="2319907"/>
            <a:ext cx="1663330" cy="623248"/>
          </a:xfrm>
          <a:prstGeom prst="rect">
            <a:avLst/>
          </a:prstGeom>
          <a:noFill/>
        </p:spPr>
        <p:txBody>
          <a:bodyPr wrap="square" lIns="68580" tIns="34290" rIns="68580" bIns="34290" rtlCol="0">
            <a:spAutoFit/>
          </a:bodyPr>
          <a:lstStyle/>
          <a:p>
            <a:r>
              <a:rPr lang="zh-CN" altLang="en-US" sz="3600" b="1" dirty="0">
                <a:solidFill>
                  <a:prstClr val="white"/>
                </a:solidFill>
                <a:latin typeface="微软雅黑" panose="020B0503020204020204" pitchFamily="34" charset="-122"/>
                <a:ea typeface="微软雅黑" panose="020B0503020204020204" pitchFamily="34" charset="-122"/>
              </a:rPr>
              <a:t>谢谢！</a:t>
            </a:r>
          </a:p>
        </p:txBody>
      </p:sp>
      <p:sp>
        <p:nvSpPr>
          <p:cNvPr id="31" name="等腰三角形 26"/>
          <p:cNvSpPr/>
          <p:nvPr/>
        </p:nvSpPr>
        <p:spPr>
          <a:xfrm>
            <a:off x="1115616" y="4011910"/>
            <a:ext cx="851351" cy="50664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Lst>
            <a:ahLst/>
            <a:cxnLst>
              <a:cxn ang="0">
                <a:pos x="connsiteX0" y="connsiteY0"/>
              </a:cxn>
              <a:cxn ang="0">
                <a:pos x="connsiteX1" y="connsiteY1"/>
              </a:cxn>
              <a:cxn ang="0">
                <a:pos x="connsiteX2" y="connsiteY2"/>
              </a:cxn>
              <a:cxn ang="0">
                <a:pos x="connsiteX3" y="connsiteY3"/>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5" name="等腰三角形 26"/>
          <p:cNvSpPr/>
          <p:nvPr/>
        </p:nvSpPr>
        <p:spPr>
          <a:xfrm rot="5400000">
            <a:off x="265949" y="3103290"/>
            <a:ext cx="531270" cy="601918"/>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 name="connsiteX0" fmla="*/ 369815 w 1135134"/>
              <a:gd name="connsiteY0" fmla="*/ 675524 h 675524"/>
              <a:gd name="connsiteX1" fmla="*/ 0 w 1135134"/>
              <a:gd name="connsiteY1" fmla="*/ 0 h 675524"/>
              <a:gd name="connsiteX2" fmla="*/ 1135134 w 1135134"/>
              <a:gd name="connsiteY2" fmla="*/ 391312 h 675524"/>
              <a:gd name="connsiteX3" fmla="*/ 369815 w 1135134"/>
              <a:gd name="connsiteY3" fmla="*/ 675524 h 675524"/>
              <a:gd name="connsiteX0" fmla="*/ 369815 w 1199659"/>
              <a:gd name="connsiteY0" fmla="*/ 675524 h 1359189"/>
              <a:gd name="connsiteX1" fmla="*/ 0 w 1199659"/>
              <a:gd name="connsiteY1" fmla="*/ 0 h 1359189"/>
              <a:gd name="connsiteX2" fmla="*/ 1199659 w 1199659"/>
              <a:gd name="connsiteY2" fmla="*/ 1359189 h 1359189"/>
              <a:gd name="connsiteX3" fmla="*/ 369815 w 1199659"/>
              <a:gd name="connsiteY3" fmla="*/ 675524 h 1359189"/>
            </a:gdLst>
            <a:ahLst/>
            <a:cxnLst>
              <a:cxn ang="0">
                <a:pos x="connsiteX0" y="connsiteY0"/>
              </a:cxn>
              <a:cxn ang="0">
                <a:pos x="connsiteX1" y="connsiteY1"/>
              </a:cxn>
              <a:cxn ang="0">
                <a:pos x="connsiteX2" y="connsiteY2"/>
              </a:cxn>
              <a:cxn ang="0">
                <a:pos x="connsiteX3" y="connsiteY3"/>
              </a:cxn>
            </a:cxnLst>
            <a:rect l="l" t="t" r="r" b="b"/>
            <a:pathLst>
              <a:path w="1199659" h="1359189">
                <a:moveTo>
                  <a:pt x="369815" y="675524"/>
                </a:moveTo>
                <a:lnTo>
                  <a:pt x="0" y="0"/>
                </a:lnTo>
                <a:lnTo>
                  <a:pt x="1199659" y="1359189"/>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6" name="等腰三角形 26"/>
          <p:cNvSpPr/>
          <p:nvPr/>
        </p:nvSpPr>
        <p:spPr>
          <a:xfrm rot="8958318">
            <a:off x="1313552" y="3687514"/>
            <a:ext cx="207867" cy="123703"/>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Lst>
            <a:ahLst/>
            <a:cxnLst>
              <a:cxn ang="0">
                <a:pos x="connsiteX0" y="connsiteY0"/>
              </a:cxn>
              <a:cxn ang="0">
                <a:pos x="connsiteX1" y="connsiteY1"/>
              </a:cxn>
              <a:cxn ang="0">
                <a:pos x="connsiteX2" y="connsiteY2"/>
              </a:cxn>
              <a:cxn ang="0">
                <a:pos x="connsiteX3" y="connsiteY3"/>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571337"/>
            <a:ext cx="1131590" cy="1131590"/>
          </a:xfrm>
          <a:prstGeom prst="rect">
            <a:avLst/>
          </a:prstGeom>
        </p:spPr>
      </p:pic>
    </p:spTree>
    <p:extLst>
      <p:ext uri="{BB962C8B-B14F-4D97-AF65-F5344CB8AC3E}">
        <p14:creationId xmlns:p14="http://schemas.microsoft.com/office/powerpoint/2010/main" val="1853736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467544" y="339502"/>
                <a:ext cx="8208912" cy="1291379"/>
              </a:xfrm>
              <a:prstGeom prst="rect">
                <a:avLst/>
              </a:prstGeom>
            </p:spPr>
            <p:txBody>
              <a:bodyPr wrap="square">
                <a:spAutoFit/>
              </a:bodyPr>
              <a:lstStyle/>
              <a:p>
                <a:pPr>
                  <a:lnSpc>
                    <a:spcPct val="150000"/>
                  </a:lnSpc>
                </a:pPr>
                <a:r>
                  <a:rPr lang="zh-CN" altLang="en-US" dirty="0"/>
                  <a:t>上式表明连续随机变量</a:t>
                </a:r>
                <a14:m>
                  <m:oMath xmlns:m="http://schemas.openxmlformats.org/officeDocument/2006/math">
                    <m:r>
                      <a:rPr lang="zh-CN" altLang="en-US" i="1">
                        <a:latin typeface="Cambria Math" panose="02040503050406030204" pitchFamily="18" charset="0"/>
                      </a:rPr>
                      <m:t>𝑋</m:t>
                    </m:r>
                  </m:oMath>
                </a14:m>
                <a:r>
                  <a:rPr lang="zh-CN" altLang="en-US" dirty="0"/>
                  <a:t>在区间</a:t>
                </a:r>
                <a14:m>
                  <m:oMath xmlns:m="http://schemas.openxmlformats.org/officeDocument/2006/math">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e>
                    </m:d>
                  </m:oMath>
                </a14:m>
                <a:r>
                  <a:rPr lang="zh-CN" altLang="en-US" dirty="0"/>
                  <a:t>内的概率等于它的概率密度函数在此       区间内的定积分。当</a:t>
                </a:r>
                <a14:m>
                  <m:oMath xmlns:m="http://schemas.openxmlformats.org/officeDocument/2006/math">
                    <m:r>
                      <a:rPr lang="zh-CN" altLang="en-US" i="1">
                        <a:latin typeface="Cambria Math" panose="02040503050406030204" pitchFamily="18" charset="0"/>
                      </a:rPr>
                      <m:t>𝛥</m:t>
                    </m:r>
                    <m:r>
                      <a:rPr lang="zh-CN" altLang="en-US" i="1">
                        <a:latin typeface="Cambria Math" panose="02040503050406030204" pitchFamily="18" charset="0"/>
                      </a:rPr>
                      <m:t>𝑥</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oMath>
                </a14:m>
                <a:r>
                  <a:rPr lang="zh-CN" altLang="en-US" dirty="0"/>
                  <a:t>取得很小时， </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𝑝</m:t>
                        </m:r>
                        <m:r>
                          <a:rPr lang="zh-CN" altLang="en-US">
                            <a:latin typeface="Cambria Math" panose="02040503050406030204" pitchFamily="18" charset="0"/>
                          </a:rPr>
                          <m:t>(</m:t>
                        </m:r>
                        <m:r>
                          <a:rPr lang="zh-CN" altLang="en-US" i="1">
                            <a:latin typeface="Cambria Math" panose="02040503050406030204" pitchFamily="18" charset="0"/>
                          </a:rPr>
                          <m:t>𝑥</m:t>
                        </m:r>
                      </m:e>
                    </m:d>
                  </m:oMath>
                </a14:m>
                <a:r>
                  <a:rPr lang="zh-CN" altLang="en-US" dirty="0"/>
                  <a:t>值可以看做近似不变，因此有</a:t>
                </a:r>
              </a:p>
            </p:txBody>
          </p:sp>
        </mc:Choice>
        <mc:Fallback xmlns="">
          <p:sp>
            <p:nvSpPr>
              <p:cNvPr id="2" name="矩形 1"/>
              <p:cNvSpPr>
                <a:spLocks noRot="1" noChangeAspect="1" noMove="1" noResize="1" noEditPoints="1" noAdjustHandles="1" noChangeArrowheads="1" noChangeShapeType="1" noTextEdit="1"/>
              </p:cNvSpPr>
              <p:nvPr/>
            </p:nvSpPr>
            <p:spPr>
              <a:xfrm>
                <a:off x="467544" y="339502"/>
                <a:ext cx="8208912" cy="1291379"/>
              </a:xfrm>
              <a:prstGeom prst="rect">
                <a:avLst/>
              </a:prstGeom>
              <a:blipFill>
                <a:blip r:embed="rId2"/>
                <a:stretch>
                  <a:fillRect l="-669" r="-74" b="-207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268760" y="1347614"/>
                <a:ext cx="6606480" cy="749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&lt;</m:t>
                          </m:r>
                          <m:r>
                            <a:rPr lang="zh-CN" altLang="en-US" i="1">
                              <a:latin typeface="Cambria Math" panose="02040503050406030204" pitchFamily="18" charset="0"/>
                            </a:rPr>
                            <m:t>𝑋</m:t>
                          </m:r>
                          <m:r>
                            <a:rPr lang="zh-CN" altLang="en-US" i="0">
                              <a:latin typeface="Cambria Math" panose="02040503050406030204" pitchFamily="18" charset="0"/>
                            </a:rPr>
                            <m:t>&lt;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𝑥</m:t>
                          </m:r>
                        </m:e>
                      </m:d>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sub>
                        <m:sup>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𝑥</m:t>
                          </m:r>
                        </m:sup>
                        <m:e>
                          <m:r>
                            <a:rPr lang="zh-CN" altLang="en-US" i="1">
                              <a:latin typeface="Cambria Math" panose="02040503050406030204" pitchFamily="18" charset="0"/>
                            </a:rPr>
                            <m:t>𝑝</m:t>
                          </m:r>
                        </m:e>
                      </m:nary>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m:rPr>
                          <m:nor/>
                        </m:rPr>
                        <a:rPr lang="zh-CN" altLang="en-US" i="1">
                          <a:latin typeface="Cambria Math" panose="02040503050406030204" pitchFamily="18" charset="0"/>
                        </a:rPr>
                        <m:t>d</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𝑥</m:t>
                      </m:r>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268760" y="1347614"/>
                <a:ext cx="6606480" cy="749436"/>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67544" y="2499742"/>
                <a:ext cx="8208912" cy="875881"/>
              </a:xfrm>
              <a:prstGeom prst="rect">
                <a:avLst/>
              </a:prstGeom>
            </p:spPr>
            <p:txBody>
              <a:bodyPr wrap="square">
                <a:spAutoFit/>
              </a:bodyPr>
              <a:lstStyle/>
              <a:p>
                <a:pPr indent="457200">
                  <a:lnSpc>
                    <a:spcPct val="150000"/>
                  </a:lnSpc>
                </a:pPr>
                <a:r>
                  <a:rPr lang="zh-CN" altLang="en-US" dirty="0"/>
                  <a:t>(3)如果连续随机变量</a:t>
                </a:r>
                <a14:m>
                  <m:oMath xmlns:m="http://schemas.openxmlformats.org/officeDocument/2006/math">
                    <m:r>
                      <a:rPr lang="zh-CN" altLang="en-US" i="1">
                        <a:latin typeface="Cambria Math" panose="02040503050406030204" pitchFamily="18" charset="0"/>
                      </a:rPr>
                      <m:t>𝑋</m:t>
                    </m:r>
                  </m:oMath>
                </a14:m>
                <a:r>
                  <a:rPr lang="zh-CN" altLang="en-US" dirty="0"/>
                  <a:t>的一切可能值都位于某一区间</a:t>
                </a:r>
                <a14:m>
                  <m:oMath xmlns:m="http://schemas.openxmlformats.org/officeDocument/2006/math">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𝑎</m:t>
                        </m:r>
                        <m:r>
                          <a:rPr lang="zh-CN" altLang="en-US">
                            <a:latin typeface="Cambria Math" panose="02040503050406030204" pitchFamily="18" charset="0"/>
                          </a:rPr>
                          <m:t>,</m:t>
                        </m:r>
                        <m:r>
                          <a:rPr lang="zh-CN" altLang="en-US" i="1">
                            <a:latin typeface="Cambria Math" panose="02040503050406030204" pitchFamily="18" charset="0"/>
                          </a:rPr>
                          <m:t>𝑏</m:t>
                        </m:r>
                      </m:e>
                    </m:d>
                  </m:oMath>
                </a14:m>
                <a:r>
                  <a:rPr lang="zh-CN" altLang="en-US" dirty="0"/>
                  <a:t>内，因为</a:t>
                </a:r>
                <a14:m>
                  <m:oMath xmlns:m="http://schemas.openxmlformats.org/officeDocument/2006/math">
                    <m:r>
                      <a:rPr lang="zh-CN" altLang="en-US" i="1">
                        <a:latin typeface="Cambria Math" panose="02040503050406030204" pitchFamily="18" charset="0"/>
                      </a:rPr>
                      <m:t>𝑎</m:t>
                    </m:r>
                    <m:r>
                      <a:rPr lang="zh-CN" altLang="en-US">
                        <a:latin typeface="Cambria Math" panose="02040503050406030204" pitchFamily="18" charset="0"/>
                      </a:rPr>
                      <m:t>⩽</m:t>
                    </m:r>
                    <m:r>
                      <a:rPr lang="zh-CN" altLang="en-US" i="1">
                        <a:latin typeface="Cambria Math" panose="02040503050406030204" pitchFamily="18" charset="0"/>
                      </a:rPr>
                      <m:t>𝑋</m:t>
                    </m:r>
                    <m:r>
                      <a:rPr lang="zh-CN" altLang="en-US">
                        <a:latin typeface="Cambria Math" panose="02040503050406030204" pitchFamily="18" charset="0"/>
                      </a:rPr>
                      <m:t>⩽</m:t>
                    </m:r>
                    <m:r>
                      <a:rPr lang="zh-CN" altLang="en-US" i="1">
                        <a:latin typeface="Cambria Math" panose="02040503050406030204" pitchFamily="18" charset="0"/>
                      </a:rPr>
                      <m:t>𝑏</m:t>
                    </m:r>
                  </m:oMath>
                </a14:m>
                <a:r>
                  <a:rPr lang="zh-CN" altLang="en-US" dirty="0"/>
                  <a:t>是必然事件，则必有</a:t>
                </a:r>
              </a:p>
            </p:txBody>
          </p:sp>
        </mc:Choice>
        <mc:Fallback xmlns="">
          <p:sp>
            <p:nvSpPr>
              <p:cNvPr id="6" name="矩形 5"/>
              <p:cNvSpPr>
                <a:spLocks noRot="1" noChangeAspect="1" noMove="1" noResize="1" noEditPoints="1" noAdjustHandles="1" noChangeArrowheads="1" noChangeShapeType="1" noTextEdit="1"/>
              </p:cNvSpPr>
              <p:nvPr/>
            </p:nvSpPr>
            <p:spPr>
              <a:xfrm>
                <a:off x="467544" y="2499742"/>
                <a:ext cx="8208912" cy="875881"/>
              </a:xfrm>
              <a:prstGeom prst="rect">
                <a:avLst/>
              </a:prstGeom>
              <a:blipFill rotWithShape="0">
                <a:blip r:embed="rId4"/>
                <a:stretch>
                  <a:fillRect b="-7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3717086" y="3219822"/>
                <a:ext cx="1709827" cy="720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zh-CN" altLang="en-US" i="1">
                              <a:latin typeface="Cambria Math" panose="02040503050406030204" pitchFamily="18" charset="0"/>
                            </a:rPr>
                          </m:ctrlPr>
                        </m:naryPr>
                        <m:sub>
                          <m:r>
                            <a:rPr lang="zh-CN" altLang="en-US" i="1">
                              <a:latin typeface="Cambria Math" panose="02040503050406030204" pitchFamily="18" charset="0"/>
                            </a:rPr>
                            <m:t>𝑎</m:t>
                          </m:r>
                        </m:sub>
                        <m:sup>
                          <m:r>
                            <a:rPr lang="zh-CN" altLang="en-US" i="1">
                              <a:latin typeface="Cambria Math" panose="02040503050406030204" pitchFamily="18" charset="0"/>
                            </a:rPr>
                            <m:t>𝑏</m:t>
                          </m:r>
                        </m:sup>
                        <m:e>
                          <m:r>
                            <a:rPr lang="zh-CN" altLang="en-US" i="1">
                              <a:latin typeface="Cambria Math" panose="02040503050406030204" pitchFamily="18" charset="0"/>
                            </a:rPr>
                            <m:t>𝑝</m:t>
                          </m:r>
                        </m:e>
                      </m:nary>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m:rPr>
                          <m:nor/>
                        </m:rPr>
                        <a:rPr lang="zh-CN" altLang="en-US" i="1">
                          <a:latin typeface="Cambria Math" panose="02040503050406030204" pitchFamily="18" charset="0"/>
                        </a:rPr>
                        <m:t>d</m:t>
                      </m:r>
                      <m:r>
                        <a:rPr lang="zh-CN" altLang="en-US" i="1">
                          <a:latin typeface="Cambria Math" panose="02040503050406030204" pitchFamily="18" charset="0"/>
                        </a:rPr>
                        <m:t>𝑥</m:t>
                      </m:r>
                      <m:r>
                        <a:rPr lang="zh-CN" altLang="en-US" i="0">
                          <a:latin typeface="Cambria Math" panose="02040503050406030204" pitchFamily="18" charset="0"/>
                        </a:rPr>
                        <m:t>=1</m:t>
                      </m:r>
                    </m:oMath>
                  </m:oMathPara>
                </a14:m>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3717086" y="3219822"/>
                <a:ext cx="1709827" cy="720647"/>
              </a:xfrm>
              <a:prstGeom prst="rect">
                <a:avLst/>
              </a:prstGeom>
              <a:blipFill rotWithShape="0">
                <a:blip r:embed="rId5"/>
                <a:stretch>
                  <a:fillRect/>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819A87DE-A193-6436-F0B3-167F2231E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986477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395536" y="411510"/>
                <a:ext cx="8352928" cy="1754326"/>
              </a:xfrm>
              <a:prstGeom prst="rect">
                <a:avLst/>
              </a:prstGeom>
            </p:spPr>
            <p:txBody>
              <a:bodyPr wrap="square">
                <a:spAutoFit/>
              </a:bodyPr>
              <a:lstStyle/>
              <a:p>
                <a:pPr indent="457200">
                  <a:lnSpc>
                    <a:spcPct val="150000"/>
                  </a:lnSpc>
                </a:pPr>
                <a:r>
                  <a:rPr lang="zh-CN" altLang="en-US" dirty="0"/>
                  <a:t>3.均值和方差</a:t>
                </a:r>
                <a:endParaRPr lang="en-US" altLang="zh-CN" dirty="0"/>
              </a:p>
              <a:p>
                <a:pPr indent="457200">
                  <a:lnSpc>
                    <a:spcPct val="150000"/>
                  </a:lnSpc>
                </a:pPr>
                <a:r>
                  <a:rPr lang="zh-CN" altLang="en-US" dirty="0"/>
                  <a:t>随机变量</a:t>
                </a:r>
                <a14:m>
                  <m:oMath xmlns:m="http://schemas.openxmlformats.org/officeDocument/2006/math">
                    <m:r>
                      <a:rPr lang="zh-CN" altLang="en-US" i="1">
                        <a:latin typeface="Cambria Math" panose="02040503050406030204" pitchFamily="18" charset="0"/>
                      </a:rPr>
                      <m:t>𝑋</m:t>
                    </m:r>
                  </m:oMath>
                </a14:m>
                <a:r>
                  <a:rPr lang="zh-CN" altLang="en-US" dirty="0"/>
                  <a:t>的平均值称为集合平均或（数学）期望值，简称</a:t>
                </a:r>
                <a:r>
                  <a:rPr lang="zh-CN" altLang="en-US" dirty="0">
                    <a:solidFill>
                      <a:srgbClr val="00B0F0"/>
                    </a:solidFill>
                  </a:rPr>
                  <a:t>均值</a:t>
                </a:r>
                <a:r>
                  <a:rPr lang="zh-CN" altLang="en-US" dirty="0"/>
                  <a:t>，它用</a:t>
                </a:r>
                <a14:m>
                  <m:oMath xmlns:m="http://schemas.openxmlformats.org/officeDocument/2006/math">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𝐸</m:t>
                        </m:r>
                        <m:r>
                          <a:rPr lang="zh-CN" altLang="en-US">
                            <a:latin typeface="Cambria Math" panose="02040503050406030204" pitchFamily="18" charset="0"/>
                          </a:rPr>
                          <m:t>[</m:t>
                        </m:r>
                        <m:r>
                          <a:rPr lang="zh-CN" altLang="en-US" i="1">
                            <a:latin typeface="Cambria Math" panose="02040503050406030204" pitchFamily="18" charset="0"/>
                          </a:rPr>
                          <m:t>𝑋</m:t>
                        </m:r>
                      </m:e>
                    </m:d>
                  </m:oMath>
                </a14:m>
                <a:r>
                  <a:rPr lang="zh-CN" altLang="en-US" dirty="0"/>
                  <a:t>或</a:t>
                </a:r>
                <a14:m>
                  <m:oMath xmlns:m="http://schemas.openxmlformats.org/officeDocument/2006/math">
                    <m:r>
                      <a:rPr lang="zh-CN" altLang="en-US" i="1">
                        <a:latin typeface="Cambria Math" panose="02040503050406030204" pitchFamily="18" charset="0"/>
                      </a:rPr>
                      <m:t>𝜇</m:t>
                    </m:r>
                  </m:oMath>
                </a14:m>
                <a:r>
                  <a:rPr lang="zh-CN" altLang="en-US" dirty="0"/>
                  <a:t>以表示</a:t>
                </a:r>
                <a:endParaRPr lang="en-US" altLang="zh-CN" dirty="0"/>
              </a:p>
              <a:p>
                <a:pPr indent="457200">
                  <a:lnSpc>
                    <a:spcPct val="150000"/>
                  </a:lnSpc>
                </a:pPr>
                <a:r>
                  <a:rPr lang="zh-CN" altLang="en-US" dirty="0"/>
                  <a:t>离散型均值</a:t>
                </a:r>
              </a:p>
            </p:txBody>
          </p:sp>
        </mc:Choice>
        <mc:Fallback xmlns="">
          <p:sp>
            <p:nvSpPr>
              <p:cNvPr id="2" name="矩形 1"/>
              <p:cNvSpPr>
                <a:spLocks noRot="1" noChangeAspect="1" noMove="1" noResize="1" noEditPoints="1" noAdjustHandles="1" noChangeArrowheads="1" noChangeShapeType="1" noTextEdit="1"/>
              </p:cNvSpPr>
              <p:nvPr/>
            </p:nvSpPr>
            <p:spPr>
              <a:xfrm>
                <a:off x="395536" y="411510"/>
                <a:ext cx="8352928" cy="1754326"/>
              </a:xfrm>
              <a:prstGeom prst="rect">
                <a:avLst/>
              </a:prstGeom>
              <a:blipFill>
                <a:blip r:embed="rId2"/>
                <a:stretch>
                  <a:fillRect r="-2920" b="-10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350453" y="1882367"/>
                <a:ext cx="1778500"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nary>
                        <m:naryPr>
                          <m:chr m:val="∑"/>
                          <m:limLoc m:val="undOvr"/>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𝑛</m:t>
                          </m:r>
                        </m:sup>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e>
                      </m:nary>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𝑖</m:t>
                          </m:r>
                        </m:sub>
                      </m:sSub>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3350453" y="1882367"/>
                <a:ext cx="1778500" cy="848566"/>
              </a:xfrm>
              <a:prstGeom prst="rect">
                <a:avLst/>
              </a:prstGeom>
              <a:blipFill>
                <a:blip r:embed="rId3"/>
                <a:stretch>
                  <a:fillRect/>
                </a:stretch>
              </a:blipFill>
            </p:spPr>
            <p:txBody>
              <a:bodyPr/>
              <a:lstStyle/>
              <a:p>
                <a:r>
                  <a:rPr lang="zh-CN" altLang="en-US">
                    <a:noFill/>
                  </a:rPr>
                  <a:t> </a:t>
                </a:r>
              </a:p>
            </p:txBody>
          </p:sp>
        </mc:Fallback>
      </mc:AlternateContent>
      <p:sp>
        <p:nvSpPr>
          <p:cNvPr id="7" name="矩形 6"/>
          <p:cNvSpPr/>
          <p:nvPr/>
        </p:nvSpPr>
        <p:spPr>
          <a:xfrm>
            <a:off x="7812360" y="2091287"/>
            <a:ext cx="684803" cy="369332"/>
          </a:xfrm>
          <a:prstGeom prst="rect">
            <a:avLst/>
          </a:prstGeom>
        </p:spPr>
        <p:txBody>
          <a:bodyPr wrap="none">
            <a:spAutoFit/>
          </a:bodyPr>
          <a:lstStyle/>
          <a:p>
            <a:pPr algn="just"/>
            <a:r>
              <a:rPr lang="en-US" altLang="zh-CN" dirty="0">
                <a:latin typeface="Times New Roman" panose="02020603050405020304" pitchFamily="18" charset="0"/>
              </a:rPr>
              <a:t>(6. 1)</a:t>
            </a:r>
            <a:endParaRPr lang="zh-CN" alt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矩形 7"/>
              <p:cNvSpPr/>
              <p:nvPr/>
            </p:nvSpPr>
            <p:spPr>
              <a:xfrm>
                <a:off x="395535" y="2778482"/>
                <a:ext cx="8101627" cy="369332"/>
              </a:xfrm>
              <a:prstGeom prst="rect">
                <a:avLst/>
              </a:prstGeom>
            </p:spPr>
            <p:txBody>
              <a:bodyPr wrap="square">
                <a:spAutoFit/>
              </a:bodyPr>
              <a:lstStyle/>
              <a:p>
                <a:r>
                  <a:rPr lang="zh-CN" altLang="en-US" dirty="0"/>
                  <a:t>式中，</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𝑛</m:t>
                        </m:r>
                      </m:sub>
                    </m:sSub>
                  </m:oMath>
                </a14:m>
                <a:r>
                  <a:rPr lang="zh-CN" altLang="en-US" dirty="0"/>
                  <a:t>为</a:t>
                </a:r>
                <a14:m>
                  <m:oMath xmlns:m="http://schemas.openxmlformats.org/officeDocument/2006/math">
                    <m:r>
                      <a:rPr lang="zh-CN" altLang="en-US" i="1">
                        <a:latin typeface="Cambria Math" panose="02040503050406030204" pitchFamily="18" charset="0"/>
                      </a:rPr>
                      <m:t>𝑋</m:t>
                    </m:r>
                  </m:oMath>
                </a14:m>
                <a:r>
                  <a:rPr lang="zh-CN" altLang="en-US" dirty="0"/>
                  <a:t>的离散取值，</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a:latin typeface="Cambria Math" panose="02040503050406030204" pitchFamily="18" charset="0"/>
                          </a:rPr>
                          <m:t>2</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𝑛</m:t>
                        </m:r>
                      </m:sub>
                    </m:sSub>
                  </m:oMath>
                </a14:m>
                <a:r>
                  <a:rPr lang="zh-CN" altLang="en-US" dirty="0"/>
                  <a:t>为离散概率。</a:t>
                </a:r>
              </a:p>
            </p:txBody>
          </p:sp>
        </mc:Choice>
        <mc:Fallback xmlns="">
          <p:sp>
            <p:nvSpPr>
              <p:cNvPr id="8" name="矩形 7"/>
              <p:cNvSpPr>
                <a:spLocks noRot="1" noChangeAspect="1" noMove="1" noResize="1" noEditPoints="1" noAdjustHandles="1" noChangeArrowheads="1" noChangeShapeType="1" noTextEdit="1"/>
              </p:cNvSpPr>
              <p:nvPr/>
            </p:nvSpPr>
            <p:spPr>
              <a:xfrm>
                <a:off x="395535" y="2778482"/>
                <a:ext cx="8101627" cy="369332"/>
              </a:xfrm>
              <a:prstGeom prst="rect">
                <a:avLst/>
              </a:prstGeom>
              <a:blipFill rotWithShape="0">
                <a:blip r:embed="rId4"/>
                <a:stretch>
                  <a:fillRect l="-677" t="-15000" b="-21667"/>
                </a:stretch>
              </a:blipFill>
            </p:spPr>
            <p:txBody>
              <a:bodyPr/>
              <a:lstStyle/>
              <a:p>
                <a:r>
                  <a:rPr lang="zh-CN" altLang="en-US">
                    <a:noFill/>
                  </a:rPr>
                  <a:t> </a:t>
                </a:r>
              </a:p>
            </p:txBody>
          </p:sp>
        </mc:Fallback>
      </mc:AlternateContent>
      <p:sp>
        <p:nvSpPr>
          <p:cNvPr id="11" name="矩形 10"/>
          <p:cNvSpPr/>
          <p:nvPr/>
        </p:nvSpPr>
        <p:spPr>
          <a:xfrm>
            <a:off x="392856" y="3178522"/>
            <a:ext cx="8355607" cy="369332"/>
          </a:xfrm>
          <a:prstGeom prst="rect">
            <a:avLst/>
          </a:prstGeom>
        </p:spPr>
        <p:txBody>
          <a:bodyPr wrap="square">
            <a:spAutoFit/>
          </a:bodyPr>
          <a:lstStyle/>
          <a:p>
            <a:pPr indent="457200"/>
            <a:r>
              <a:rPr lang="zh-CN" altLang="en-US" dirty="0"/>
              <a:t>连续随机变量X的均值可将X分为无穷多个小区间而近似得到，即</a:t>
            </a:r>
          </a:p>
        </p:txBody>
      </p:sp>
      <mc:AlternateContent xmlns:mc="http://schemas.openxmlformats.org/markup-compatibility/2006" xmlns:a14="http://schemas.microsoft.com/office/drawing/2010/main">
        <mc:Choice Requires="a14">
          <p:sp>
            <p:nvSpPr>
              <p:cNvPr id="12" name="矩形 11"/>
              <p:cNvSpPr/>
              <p:nvPr/>
            </p:nvSpPr>
            <p:spPr>
              <a:xfrm>
                <a:off x="3350453" y="3623193"/>
                <a:ext cx="2440412" cy="86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nary>
                        <m:naryPr>
                          <m:chr m:val="∑"/>
                          <m:limLoc m:val="undOvr"/>
                          <m:grow m:val="on"/>
                          <m:ctrlPr>
                            <a:rPr lang="zh-CN" altLang="en-US" i="1">
                              <a:latin typeface="Cambria Math" panose="02040503050406030204" pitchFamily="18" charset="0"/>
                            </a:rPr>
                          </m:ctrlPr>
                        </m:naryPr>
                        <m:sub>
                          <m:r>
                            <a:rPr lang="zh-CN" altLang="en-US" i="0">
                              <a:latin typeface="Cambria Math" panose="02040503050406030204" pitchFamily="18" charset="0"/>
                            </a:rPr>
                            <m:t>−∞</m:t>
                          </m:r>
                        </m:sub>
                        <m:sup>
                          <m:r>
                            <a:rPr lang="zh-CN" altLang="en-US" i="0">
                              <a:latin typeface="Cambria Math" panose="02040503050406030204" pitchFamily="18" charset="0"/>
                            </a:rPr>
                            <m:t>+∞</m:t>
                          </m:r>
                        </m:sup>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e>
                      </m:nary>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e>
                      </m:d>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3350453" y="3623193"/>
                <a:ext cx="2440412" cy="860748"/>
              </a:xfrm>
              <a:prstGeom prst="rect">
                <a:avLst/>
              </a:prstGeom>
              <a:blipFill rotWithShape="0">
                <a:blip r:embed="rId5"/>
                <a:stretch>
                  <a:fillRect/>
                </a:stretch>
              </a:blipFill>
            </p:spPr>
            <p:txBody>
              <a:bodyPr/>
              <a:lstStyle/>
              <a:p>
                <a:r>
                  <a:rPr lang="zh-CN" altLang="en-US">
                    <a:noFill/>
                  </a:rPr>
                  <a:t> </a:t>
                </a:r>
              </a:p>
            </p:txBody>
          </p:sp>
        </mc:Fallback>
      </mc:AlternateContent>
      <p:sp>
        <p:nvSpPr>
          <p:cNvPr id="13" name="矩形 12"/>
          <p:cNvSpPr/>
          <p:nvPr/>
        </p:nvSpPr>
        <p:spPr>
          <a:xfrm>
            <a:off x="7812359" y="3865717"/>
            <a:ext cx="684803" cy="369332"/>
          </a:xfrm>
          <a:prstGeom prst="rect">
            <a:avLst/>
          </a:prstGeom>
        </p:spPr>
        <p:txBody>
          <a:bodyPr wrap="none">
            <a:spAutoFit/>
          </a:bodyPr>
          <a:lstStyle/>
          <a:p>
            <a:pPr algn="just"/>
            <a:r>
              <a:rPr lang="en-US" altLang="zh-CN" dirty="0">
                <a:latin typeface="Times New Roman" panose="02020603050405020304" pitchFamily="18" charset="0"/>
              </a:rPr>
              <a:t>(6. 2)</a:t>
            </a:r>
            <a:endParaRPr lang="zh-CN" altLang="en-US" dirty="0">
              <a:latin typeface="Times New Roman" panose="02020603050405020304" pitchFamily="18" charset="0"/>
            </a:endParaRPr>
          </a:p>
        </p:txBody>
      </p:sp>
      <p:pic>
        <p:nvPicPr>
          <p:cNvPr id="3" name="图片 2">
            <a:extLst>
              <a:ext uri="{FF2B5EF4-FFF2-40B4-BE49-F238E27FC236}">
                <a16:creationId xmlns:a16="http://schemas.microsoft.com/office/drawing/2014/main" id="{C098678A-EA33-5899-ACDA-07997FA3C2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99224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11560" y="411510"/>
                <a:ext cx="4326121" cy="369332"/>
              </a:xfrm>
              <a:prstGeom prst="rect">
                <a:avLst/>
              </a:prstGeom>
            </p:spPr>
            <p:txBody>
              <a:bodyPr wrap="none">
                <a:spAutoFit/>
              </a:bodyPr>
              <a:lstStyle/>
              <a:p>
                <a:r>
                  <a:rPr lang="zh-CN" altLang="en-US" dirty="0"/>
                  <a:t>当</a:t>
                </a:r>
                <a14:m>
                  <m:oMath xmlns:m="http://schemas.openxmlformats.org/officeDocument/2006/math">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a:latin typeface="Cambria Math" panose="02040503050406030204" pitchFamily="18" charset="0"/>
                      </a:rPr>
                      <m:t>→0</m:t>
                    </m:r>
                  </m:oMath>
                </a14:m>
                <a:r>
                  <a:rPr lang="zh-CN" altLang="en-US" dirty="0"/>
                  <a:t>时，则连续随机变量</a:t>
                </a:r>
                <a14:m>
                  <m:oMath xmlns:m="http://schemas.openxmlformats.org/officeDocument/2006/math">
                    <m:r>
                      <a:rPr lang="zh-CN" altLang="en-US" i="1">
                        <a:latin typeface="Cambria Math" panose="02040503050406030204" pitchFamily="18" charset="0"/>
                      </a:rPr>
                      <m:t>𝑋</m:t>
                    </m:r>
                  </m:oMath>
                </a14:m>
                <a:r>
                  <a:rPr lang="zh-CN" altLang="en-US" dirty="0"/>
                  <a:t>的均值为</a:t>
                </a:r>
              </a:p>
            </p:txBody>
          </p:sp>
        </mc:Choice>
        <mc:Fallback xmlns="">
          <p:sp>
            <p:nvSpPr>
              <p:cNvPr id="2" name="矩形 1"/>
              <p:cNvSpPr>
                <a:spLocks noRot="1" noChangeAspect="1" noMove="1" noResize="1" noEditPoints="1" noAdjustHandles="1" noChangeArrowheads="1" noChangeShapeType="1" noTextEdit="1"/>
              </p:cNvSpPr>
              <p:nvPr/>
            </p:nvSpPr>
            <p:spPr>
              <a:xfrm>
                <a:off x="611560" y="411510"/>
                <a:ext cx="4326121" cy="369332"/>
              </a:xfrm>
              <a:prstGeom prst="rect">
                <a:avLst/>
              </a:prstGeom>
              <a:blipFill rotWithShape="0">
                <a:blip r:embed="rId2"/>
                <a:stretch>
                  <a:fillRect l="-1127" t="-15000" r="-1408" b="-2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347864" y="780842"/>
                <a:ext cx="2786404" cy="704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r>
                            <a:rPr lang="zh-CN" altLang="en-US" i="0">
                              <a:latin typeface="Cambria Math" panose="02040503050406030204" pitchFamily="18" charset="0"/>
                            </a:rPr>
                            <m:t>−∞</m:t>
                          </m:r>
                        </m:sub>
                        <m:sup>
                          <m:r>
                            <a:rPr lang="zh-CN" altLang="en-US" i="0">
                              <a:latin typeface="Cambria Math" panose="02040503050406030204" pitchFamily="18" charset="0"/>
                            </a:rPr>
                            <m:t>+∞</m:t>
                          </m:r>
                        </m:sup>
                        <m:e>
                          <m:r>
                            <a:rPr lang="zh-CN" altLang="en-US" i="1">
                              <a:latin typeface="Cambria Math" panose="02040503050406030204" pitchFamily="18" charset="0"/>
                            </a:rPr>
                            <m:t>𝑥</m:t>
                          </m:r>
                        </m:e>
                      </m:nary>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m:rPr>
                          <m:nor/>
                        </m:rPr>
                        <a:rPr lang="zh-CN" altLang="en-US" i="1">
                          <a:latin typeface="Cambria Math" panose="02040503050406030204" pitchFamily="18" charset="0"/>
                        </a:rPr>
                        <m:t>d</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𝜇</m:t>
                      </m:r>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3347864" y="780842"/>
                <a:ext cx="2786404" cy="704552"/>
              </a:xfrm>
              <a:prstGeom prst="rect">
                <a:avLst/>
              </a:prstGeom>
              <a:blipFill rotWithShape="0">
                <a:blip r:embed="rId3"/>
                <a:stretch>
                  <a:fillRect/>
                </a:stretch>
              </a:blipFill>
            </p:spPr>
            <p:txBody>
              <a:bodyPr/>
              <a:lstStyle/>
              <a:p>
                <a:r>
                  <a:rPr lang="zh-CN" altLang="en-US">
                    <a:noFill/>
                  </a:rPr>
                  <a:t> </a:t>
                </a:r>
              </a:p>
            </p:txBody>
          </p:sp>
        </mc:Fallback>
      </mc:AlternateContent>
      <p:sp>
        <p:nvSpPr>
          <p:cNvPr id="5" name="矩形 4"/>
          <p:cNvSpPr/>
          <p:nvPr/>
        </p:nvSpPr>
        <p:spPr>
          <a:xfrm>
            <a:off x="7812360" y="948452"/>
            <a:ext cx="684803" cy="369332"/>
          </a:xfrm>
          <a:prstGeom prst="rect">
            <a:avLst/>
          </a:prstGeom>
        </p:spPr>
        <p:txBody>
          <a:bodyPr wrap="none">
            <a:spAutoFit/>
          </a:bodyPr>
          <a:lstStyle/>
          <a:p>
            <a:pPr algn="just"/>
            <a:r>
              <a:rPr lang="en-US" altLang="zh-CN" dirty="0">
                <a:latin typeface="Times New Roman" panose="02020603050405020304" pitchFamily="18" charset="0"/>
              </a:rPr>
              <a:t>(6. 3)</a:t>
            </a:r>
            <a:endParaRPr lang="zh-CN" alt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p:cNvSpPr/>
              <p:nvPr/>
            </p:nvSpPr>
            <p:spPr>
              <a:xfrm>
                <a:off x="611560" y="1635646"/>
                <a:ext cx="8064896" cy="2169825"/>
              </a:xfrm>
              <a:prstGeom prst="rect">
                <a:avLst/>
              </a:prstGeom>
            </p:spPr>
            <p:txBody>
              <a:bodyPr wrap="square">
                <a:spAutoFit/>
              </a:bodyPr>
              <a:lstStyle/>
              <a:p>
                <a:pPr indent="457200">
                  <a:lnSpc>
                    <a:spcPct val="150000"/>
                  </a:lnSpc>
                </a:pPr>
                <a:r>
                  <a:rPr lang="zh-CN" altLang="en-US" dirty="0"/>
                  <a:t>表示随机变量</a:t>
                </a:r>
                <a14:m>
                  <m:oMath xmlns:m="http://schemas.openxmlformats.org/officeDocument/2006/math">
                    <m:r>
                      <a:rPr lang="zh-CN" altLang="en-US" i="1">
                        <a:latin typeface="Cambria Math" panose="02040503050406030204" pitchFamily="18" charset="0"/>
                      </a:rPr>
                      <m:t>𝑋</m:t>
                    </m:r>
                  </m:oMath>
                </a14:m>
                <a:r>
                  <a:rPr lang="zh-CN" altLang="en-US" dirty="0"/>
                  <a:t>在均值</a:t>
                </a:r>
                <a14:m>
                  <m:oMath xmlns:m="http://schemas.openxmlformats.org/officeDocument/2006/math">
                    <m:r>
                      <a:rPr lang="zh-CN" altLang="en-US" i="1">
                        <a:latin typeface="Cambria Math" panose="02040503050406030204" pitchFamily="18" charset="0"/>
                      </a:rPr>
                      <m:t>𝐸</m:t>
                    </m:r>
                    <m:r>
                      <a:rPr lang="zh-CN" altLang="en-US">
                        <a:latin typeface="Cambria Math" panose="02040503050406030204" pitchFamily="18" charset="0"/>
                      </a:rPr>
                      <m:t>[</m:t>
                    </m:r>
                    <m:r>
                      <a:rPr lang="zh-CN" altLang="en-US" i="1">
                        <a:latin typeface="Cambria Math" panose="02040503050406030204" pitchFamily="18" charset="0"/>
                      </a:rPr>
                      <m:t>𝑋</m:t>
                    </m:r>
                    <m:r>
                      <a:rPr lang="zh-CN" altLang="en-US">
                        <a:latin typeface="Cambria Math" panose="02040503050406030204" pitchFamily="18" charset="0"/>
                      </a:rPr>
                      <m:t>]</m:t>
                    </m:r>
                  </m:oMath>
                </a14:m>
                <a:r>
                  <a:rPr lang="zh-CN" altLang="en-US" dirty="0"/>
                  <a:t>周围的离散程度的量，称为</a:t>
                </a:r>
                <a:r>
                  <a:rPr lang="zh-CN" altLang="en-US" dirty="0">
                    <a:solidFill>
                      <a:srgbClr val="00B0F0"/>
                    </a:solidFill>
                  </a:rPr>
                  <a:t>方差</a:t>
                </a:r>
                <a:r>
                  <a:rPr lang="zh-CN" altLang="en-US" dirty="0"/>
                  <a:t>，用</a:t>
                </a:r>
                <a14:m>
                  <m:oMath xmlns:m="http://schemas.openxmlformats.org/officeDocument/2006/math">
                    <m:r>
                      <a:rPr lang="zh-CN" altLang="en-US" i="1">
                        <a:latin typeface="Cambria Math" panose="02040503050406030204" pitchFamily="18" charset="0"/>
                      </a:rPr>
                      <m:t>𝑉𝑎𝑟</m:t>
                    </m:r>
                    <m:r>
                      <a:rPr lang="zh-CN" altLang="en-US">
                        <a:latin typeface="Cambria Math" panose="02040503050406030204" pitchFamily="18" charset="0"/>
                      </a:rPr>
                      <m:t>[</m:t>
                    </m:r>
                    <m:r>
                      <a:rPr lang="zh-CN" altLang="en-US" i="1">
                        <a:latin typeface="Cambria Math" panose="02040503050406030204" pitchFamily="18" charset="0"/>
                      </a:rPr>
                      <m:t>𝑋</m:t>
                    </m:r>
                    <m:r>
                      <a:rPr lang="zh-CN" altLang="en-US">
                        <a:latin typeface="Cambria Math" panose="02040503050406030204" pitchFamily="18" charset="0"/>
                      </a:rPr>
                      <m:t>]</m:t>
                    </m:r>
                  </m:oMath>
                </a14:m>
                <a:r>
                  <a:rPr lang="zh-CN" altLang="en-US" dirty="0"/>
                  <a:t>表示。</a:t>
                </a:r>
                <a:endParaRPr lang="en-US" altLang="zh-CN" dirty="0"/>
              </a:p>
              <a:p>
                <a:pPr indent="457200">
                  <a:lnSpc>
                    <a:spcPct val="150000"/>
                  </a:lnSpc>
                </a:pPr>
                <a:r>
                  <a:rPr lang="zh-CN" altLang="en-US" dirty="0"/>
                  <a:t>用方差来描述随机变量的离散程度，是因为两种情况随机变量的概率分布不同，但其均值可能相同，为此再取</a:t>
                </a:r>
                <a14:m>
                  <m:oMath xmlns:m="http://schemas.openxmlformats.org/officeDocument/2006/math">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1">
                                <a:latin typeface="Cambria Math" panose="02040503050406030204" pitchFamily="18" charset="0"/>
                              </a:rPr>
                              <m:t>𝑋</m:t>
                            </m:r>
                            <m:r>
                              <a:rPr lang="zh-CN" altLang="en-US">
                                <a:latin typeface="Cambria Math" panose="02040503050406030204" pitchFamily="18" charset="0"/>
                              </a:rPr>
                              <m:t>−</m:t>
                            </m:r>
                            <m:r>
                              <a:rPr lang="zh-CN" altLang="en-US" i="1">
                                <a:latin typeface="Cambria Math" panose="02040503050406030204" pitchFamily="18" charset="0"/>
                              </a:rPr>
                              <m:t>𝐸</m:t>
                            </m:r>
                            <m:r>
                              <a:rPr lang="zh-CN" altLang="en-US">
                                <a:latin typeface="Cambria Math" panose="02040503050406030204" pitchFamily="18" charset="0"/>
                              </a:rPr>
                              <m:t>[</m:t>
                            </m:r>
                            <m:r>
                              <a:rPr lang="zh-CN" altLang="en-US" i="1">
                                <a:latin typeface="Cambria Math" panose="02040503050406030204" pitchFamily="18" charset="0"/>
                              </a:rPr>
                              <m:t>𝑋</m:t>
                            </m:r>
                            <m:r>
                              <a:rPr lang="zh-CN" altLang="en-US">
                                <a:latin typeface="Cambria Math" panose="02040503050406030204" pitchFamily="18" charset="0"/>
                              </a:rPr>
                              <m:t>]</m:t>
                            </m:r>
                          </m:e>
                        </m:d>
                      </m:e>
                      <m:sup>
                        <m:r>
                          <a:rPr lang="zh-CN" altLang="en-US">
                            <a:latin typeface="Cambria Math" panose="02040503050406030204" pitchFamily="18" charset="0"/>
                          </a:rPr>
                          <m:t>2</m:t>
                        </m:r>
                      </m:sup>
                    </m:sSup>
                  </m:oMath>
                </a14:m>
                <a:r>
                  <a:rPr lang="zh-CN" altLang="en-US" dirty="0"/>
                  <a:t>的均值，来反映两种情况下的差别，即</a:t>
                </a:r>
              </a:p>
            </p:txBody>
          </p:sp>
        </mc:Choice>
        <mc:Fallback xmlns="">
          <p:sp>
            <p:nvSpPr>
              <p:cNvPr id="6" name="矩形 5"/>
              <p:cNvSpPr>
                <a:spLocks noRot="1" noChangeAspect="1" noMove="1" noResize="1" noEditPoints="1" noAdjustHandles="1" noChangeArrowheads="1" noChangeShapeType="1" noTextEdit="1"/>
              </p:cNvSpPr>
              <p:nvPr/>
            </p:nvSpPr>
            <p:spPr>
              <a:xfrm>
                <a:off x="611560" y="1635646"/>
                <a:ext cx="8064896" cy="2169825"/>
              </a:xfrm>
              <a:prstGeom prst="rect">
                <a:avLst/>
              </a:prstGeom>
              <a:blipFill>
                <a:blip r:embed="rId4"/>
                <a:stretch>
                  <a:fillRect l="-605" r="-151" b="-5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203877" y="3519793"/>
                <a:ext cx="698477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𝑉𝑎𝑟</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e>
                              </m:d>
                            </m:e>
                            <m:sup>
                              <m:r>
                                <a:rPr lang="zh-CN" altLang="en-US" i="0">
                                  <a:latin typeface="Cambria Math" panose="02040503050406030204" pitchFamily="18" charset="0"/>
                                </a:rPr>
                                <m:t>2</m:t>
                              </m:r>
                            </m:sup>
                          </m:sSup>
                        </m:e>
                      </m:d>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1203877" y="3519793"/>
                <a:ext cx="6984776" cy="369332"/>
              </a:xfrm>
              <a:prstGeom prst="rect">
                <a:avLst/>
              </a:prstGeom>
              <a:blipFill>
                <a:blip r:embed="rId5"/>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3200503" y="4029557"/>
                <a:ext cx="2887009" cy="704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r>
                            <a:rPr lang="zh-CN" altLang="en-US">
                              <a:latin typeface="Cambria Math" panose="02040503050406030204" pitchFamily="18" charset="0"/>
                            </a:rPr>
                            <m:t>−∞</m:t>
                          </m:r>
                        </m:sub>
                        <m:sup>
                          <m:r>
                            <a:rPr lang="zh-CN" altLang="en-US">
                              <a:latin typeface="Cambria Math" panose="02040503050406030204" pitchFamily="18" charset="0"/>
                            </a:rPr>
                            <m:t>+∞</m:t>
                          </m:r>
                        </m:sup>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1">
                                      <a:latin typeface="Cambria Math" panose="02040503050406030204" pitchFamily="18" charset="0"/>
                                    </a:rPr>
                                    <m:t>𝑥</m:t>
                                  </m:r>
                                  <m:r>
                                    <a:rPr lang="zh-CN" altLang="en-US">
                                      <a:latin typeface="Cambria Math" panose="02040503050406030204" pitchFamily="18" charset="0"/>
                                    </a:rPr>
                                    <m:t>−</m:t>
                                  </m:r>
                                  <m:r>
                                    <a:rPr lang="zh-CN" altLang="en-US" i="1">
                                      <a:latin typeface="Cambria Math" panose="02040503050406030204" pitchFamily="18" charset="0"/>
                                    </a:rPr>
                                    <m:t>𝐸</m:t>
                                  </m:r>
                                  <m:r>
                                    <a:rPr lang="zh-CN" altLang="en-US">
                                      <a:latin typeface="Cambria Math" panose="02040503050406030204" pitchFamily="18" charset="0"/>
                                    </a:rPr>
                                    <m:t>[</m:t>
                                  </m:r>
                                  <m:r>
                                    <a:rPr lang="zh-CN" altLang="en-US" i="1">
                                      <a:latin typeface="Cambria Math" panose="02040503050406030204" pitchFamily="18" charset="0"/>
                                    </a:rPr>
                                    <m:t>𝑋</m:t>
                                  </m:r>
                                  <m:r>
                                    <a:rPr lang="zh-CN" altLang="en-US">
                                      <a:latin typeface="Cambria Math" panose="02040503050406030204" pitchFamily="18" charset="0"/>
                                    </a:rPr>
                                    <m:t>]</m:t>
                                  </m:r>
                                </m:e>
                              </m:d>
                            </m:e>
                            <m:sup>
                              <m:r>
                                <a:rPr lang="zh-CN" altLang="en-US">
                                  <a:latin typeface="Cambria Math" panose="02040503050406030204" pitchFamily="18" charset="0"/>
                                </a:rPr>
                                <m:t>2</m:t>
                              </m:r>
                            </m:sup>
                          </m:sSup>
                        </m:e>
                      </m:nary>
                      <m:r>
                        <a:rPr lang="zh-CN" altLang="en-US" i="1">
                          <a:latin typeface="Cambria Math" panose="02040503050406030204" pitchFamily="18" charset="0"/>
                        </a:rPr>
                        <m:t>𝑝</m:t>
                      </m:r>
                      <m:r>
                        <a:rPr lang="zh-CN" altLang="en-US">
                          <a:latin typeface="Cambria Math" panose="02040503050406030204" pitchFamily="18" charset="0"/>
                        </a:rPr>
                        <m:t>(</m:t>
                      </m:r>
                      <m:r>
                        <a:rPr lang="zh-CN" altLang="en-US" i="1">
                          <a:latin typeface="Cambria Math" panose="02040503050406030204" pitchFamily="18" charset="0"/>
                        </a:rPr>
                        <m:t>𝑥</m:t>
                      </m:r>
                      <m:r>
                        <a:rPr lang="zh-CN" altLang="en-US">
                          <a:latin typeface="Cambria Math" panose="02040503050406030204" pitchFamily="18" charset="0"/>
                        </a:rPr>
                        <m:t>)</m:t>
                      </m:r>
                      <m:r>
                        <m:rPr>
                          <m:nor/>
                        </m:rPr>
                        <a:rPr lang="zh-CN" altLang="en-US" i="1">
                          <a:latin typeface="Cambria Math" panose="02040503050406030204" pitchFamily="18" charset="0"/>
                        </a:rPr>
                        <m:t>d</m:t>
                      </m:r>
                      <m:r>
                        <a:rPr lang="zh-CN" altLang="en-US" i="1">
                          <a:latin typeface="Cambria Math" panose="02040503050406030204" pitchFamily="18" charset="0"/>
                        </a:rPr>
                        <m:t>𝑋</m:t>
                      </m:r>
                    </m:oMath>
                  </m:oMathPara>
                </a14:m>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3200503" y="4029557"/>
                <a:ext cx="2887009" cy="704552"/>
              </a:xfrm>
              <a:prstGeom prst="rect">
                <a:avLst/>
              </a:prstGeom>
              <a:blipFill>
                <a:blip r:embed="rId6"/>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CC817333-50DB-6193-9DD4-0AF2037663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867373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文本框 38"/>
          <p:cNvSpPr txBox="1"/>
          <p:nvPr/>
        </p:nvSpPr>
        <p:spPr>
          <a:xfrm>
            <a:off x="467544" y="2355726"/>
            <a:ext cx="3123394" cy="584775"/>
          </a:xfrm>
          <a:prstGeom prst="rect">
            <a:avLst/>
          </a:prstGeom>
          <a:noFill/>
        </p:spPr>
        <p:txBody>
          <a:bodyPr wrap="square" rtlCol="0">
            <a:spAutoFit/>
          </a:bodyPr>
          <a:lstStyle/>
          <a:p>
            <a:r>
              <a:rPr lang="en-US" altLang="zh-CN" sz="3200" b="1" dirty="0">
                <a:solidFill>
                  <a:srgbClr val="112F70"/>
                </a:solidFill>
                <a:latin typeface="微软雅黑" pitchFamily="34" charset="-122"/>
                <a:ea typeface="微软雅黑" pitchFamily="34" charset="-122"/>
              </a:rPr>
              <a:t>CONTENTS</a:t>
            </a:r>
            <a:endParaRPr lang="zh-CN" altLang="en-US" sz="3200" b="1" dirty="0">
              <a:solidFill>
                <a:srgbClr val="112F70"/>
              </a:solidFill>
              <a:latin typeface="微软雅黑" pitchFamily="34" charset="-122"/>
              <a:ea typeface="微软雅黑" pitchFamily="34" charset="-122"/>
            </a:endParaRPr>
          </a:p>
        </p:txBody>
      </p:sp>
      <p:sp>
        <p:nvSpPr>
          <p:cNvPr id="15" name="文本框 11"/>
          <p:cNvSpPr txBox="1"/>
          <p:nvPr/>
        </p:nvSpPr>
        <p:spPr>
          <a:xfrm>
            <a:off x="1979712" y="1976522"/>
            <a:ext cx="902811" cy="523220"/>
          </a:xfrm>
          <a:prstGeom prst="rect">
            <a:avLst/>
          </a:prstGeom>
          <a:noFill/>
        </p:spPr>
        <p:txBody>
          <a:bodyPr wrap="none" rtlCol="0">
            <a:spAutoFit/>
          </a:bodyPr>
          <a:lstStyle/>
          <a:p>
            <a:r>
              <a:rPr lang="zh-CN" altLang="en-US" sz="2800" b="1" dirty="0">
                <a:solidFill>
                  <a:srgbClr val="112F70"/>
                </a:solidFill>
                <a:latin typeface="微软雅黑" pitchFamily="34" charset="-122"/>
                <a:ea typeface="微软雅黑" pitchFamily="34" charset="-122"/>
              </a:rPr>
              <a:t>目录</a:t>
            </a:r>
          </a:p>
        </p:txBody>
      </p:sp>
      <p:sp>
        <p:nvSpPr>
          <p:cNvPr id="17" name="文本框 18"/>
          <p:cNvSpPr txBox="1"/>
          <p:nvPr/>
        </p:nvSpPr>
        <p:spPr>
          <a:xfrm>
            <a:off x="4550183" y="339502"/>
            <a:ext cx="1502334"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6.1 </a:t>
            </a:r>
            <a:r>
              <a:rPr lang="zh-CN" altLang="en-US" dirty="0">
                <a:solidFill>
                  <a:srgbClr val="112F70"/>
                </a:solidFill>
                <a:latin typeface="微软雅黑" pitchFamily="34" charset="-122"/>
                <a:ea typeface="微软雅黑" pitchFamily="34" charset="-122"/>
              </a:rPr>
              <a:t>线性估计</a:t>
            </a:r>
          </a:p>
        </p:txBody>
      </p:sp>
      <p:sp>
        <p:nvSpPr>
          <p:cNvPr id="20" name="文本框 21"/>
          <p:cNvSpPr txBox="1"/>
          <p:nvPr/>
        </p:nvSpPr>
        <p:spPr>
          <a:xfrm>
            <a:off x="4550183" y="1712326"/>
            <a:ext cx="3118161"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6.4 </a:t>
            </a:r>
            <a:r>
              <a:rPr lang="zh-CN" altLang="en-US" dirty="0">
                <a:solidFill>
                  <a:srgbClr val="112F70"/>
                </a:solidFill>
                <a:latin typeface="微软雅黑" pitchFamily="34" charset="-122"/>
                <a:ea typeface="微软雅黑" pitchFamily="34" charset="-122"/>
              </a:rPr>
              <a:t>随机线性系统的数学描述</a:t>
            </a:r>
          </a:p>
        </p:txBody>
      </p:sp>
      <p:sp>
        <p:nvSpPr>
          <p:cNvPr id="23" name="文本框 24"/>
          <p:cNvSpPr txBox="1"/>
          <p:nvPr/>
        </p:nvSpPr>
        <p:spPr>
          <a:xfrm>
            <a:off x="4550183" y="797110"/>
            <a:ext cx="2656496"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6.2 </a:t>
            </a:r>
            <a:r>
              <a:rPr lang="zh-CN" altLang="en-US" dirty="0">
                <a:solidFill>
                  <a:srgbClr val="112F70"/>
                </a:solidFill>
                <a:latin typeface="微软雅黑" pitchFamily="34" charset="-122"/>
                <a:ea typeface="微软雅黑" pitchFamily="34" charset="-122"/>
              </a:rPr>
              <a:t>随机变量和随机过程</a:t>
            </a:r>
          </a:p>
        </p:txBody>
      </p:sp>
      <p:sp>
        <p:nvSpPr>
          <p:cNvPr id="29" name="文本框 30"/>
          <p:cNvSpPr txBox="1"/>
          <p:nvPr/>
        </p:nvSpPr>
        <p:spPr>
          <a:xfrm>
            <a:off x="4550183" y="1254718"/>
            <a:ext cx="2425664"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6.3 </a:t>
            </a:r>
            <a:r>
              <a:rPr lang="zh-CN" altLang="en-US" dirty="0">
                <a:solidFill>
                  <a:srgbClr val="112F70"/>
                </a:solidFill>
                <a:latin typeface="微软雅黑" pitchFamily="34" charset="-122"/>
                <a:ea typeface="微软雅黑" pitchFamily="34" charset="-122"/>
              </a:rPr>
              <a:t>线性最小方差估计</a:t>
            </a:r>
          </a:p>
        </p:txBody>
      </p:sp>
      <p:cxnSp>
        <p:nvCxnSpPr>
          <p:cNvPr id="34" name="直接连接符 33"/>
          <p:cNvCxnSpPr>
            <a:cxnSpLocks/>
          </p:cNvCxnSpPr>
          <p:nvPr/>
        </p:nvCxnSpPr>
        <p:spPr>
          <a:xfrm>
            <a:off x="3710799" y="760660"/>
            <a:ext cx="16340" cy="3746510"/>
          </a:xfrm>
          <a:prstGeom prst="line">
            <a:avLst/>
          </a:prstGeom>
          <a:ln>
            <a:solidFill>
              <a:srgbClr val="112F70"/>
            </a:solidFill>
          </a:ln>
        </p:spPr>
        <p:style>
          <a:lnRef idx="1">
            <a:schemeClr val="accent1"/>
          </a:lnRef>
          <a:fillRef idx="0">
            <a:schemeClr val="accent1"/>
          </a:fillRef>
          <a:effectRef idx="0">
            <a:schemeClr val="accent1"/>
          </a:effectRef>
          <a:fontRef idx="minor">
            <a:schemeClr val="tx1"/>
          </a:fontRef>
        </p:style>
      </p:cxnSp>
      <p:sp>
        <p:nvSpPr>
          <p:cNvPr id="25" name="文本框 21">
            <a:extLst>
              <a:ext uri="{FF2B5EF4-FFF2-40B4-BE49-F238E27FC236}">
                <a16:creationId xmlns:a16="http://schemas.microsoft.com/office/drawing/2014/main" id="{F92D3097-5724-44B4-8A16-397C68A8446B}"/>
              </a:ext>
            </a:extLst>
          </p:cNvPr>
          <p:cNvSpPr txBox="1"/>
          <p:nvPr/>
        </p:nvSpPr>
        <p:spPr>
          <a:xfrm>
            <a:off x="4550183" y="2169934"/>
            <a:ext cx="2887329"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6.5 </a:t>
            </a:r>
            <a:r>
              <a:rPr lang="zh-CN" altLang="en-US" dirty="0">
                <a:solidFill>
                  <a:srgbClr val="112F70"/>
                </a:solidFill>
                <a:latin typeface="微软雅黑" pitchFamily="34" charset="-122"/>
                <a:ea typeface="微软雅黑" pitchFamily="34" charset="-122"/>
              </a:rPr>
              <a:t>卡尔曼滤波的基本思想</a:t>
            </a:r>
          </a:p>
        </p:txBody>
      </p:sp>
      <p:sp>
        <p:nvSpPr>
          <p:cNvPr id="12" name="文本框 18"/>
          <p:cNvSpPr txBox="1"/>
          <p:nvPr/>
        </p:nvSpPr>
        <p:spPr>
          <a:xfrm>
            <a:off x="4550183" y="2627542"/>
            <a:ext cx="2887329"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6.6 </a:t>
            </a:r>
            <a:r>
              <a:rPr lang="zh-CN" altLang="en-US" dirty="0">
                <a:solidFill>
                  <a:srgbClr val="112F70"/>
                </a:solidFill>
                <a:latin typeface="微软雅黑" pitchFamily="34" charset="-122"/>
                <a:ea typeface="微软雅黑" pitchFamily="34" charset="-122"/>
              </a:rPr>
              <a:t>离散系统的卡尔曼滤波</a:t>
            </a:r>
          </a:p>
        </p:txBody>
      </p:sp>
      <p:sp>
        <p:nvSpPr>
          <p:cNvPr id="13" name="文本框 21"/>
          <p:cNvSpPr txBox="1"/>
          <p:nvPr/>
        </p:nvSpPr>
        <p:spPr>
          <a:xfrm>
            <a:off x="4550183" y="4000366"/>
            <a:ext cx="2887329"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6.9 </a:t>
            </a:r>
            <a:r>
              <a:rPr lang="zh-CN" altLang="en-US" dirty="0">
                <a:solidFill>
                  <a:srgbClr val="112F70"/>
                </a:solidFill>
                <a:latin typeface="微软雅黑" pitchFamily="34" charset="-122"/>
                <a:ea typeface="微软雅黑" pitchFamily="34" charset="-122"/>
              </a:rPr>
              <a:t>连续系统的卡尔曼滤波</a:t>
            </a:r>
          </a:p>
        </p:txBody>
      </p:sp>
      <p:sp>
        <p:nvSpPr>
          <p:cNvPr id="16" name="文本框 24"/>
          <p:cNvSpPr txBox="1"/>
          <p:nvPr/>
        </p:nvSpPr>
        <p:spPr>
          <a:xfrm>
            <a:off x="4550183" y="3085150"/>
            <a:ext cx="2887329"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6.7 </a:t>
            </a:r>
            <a:r>
              <a:rPr lang="zh-CN" altLang="en-US" dirty="0">
                <a:solidFill>
                  <a:srgbClr val="112F70"/>
                </a:solidFill>
                <a:latin typeface="微软雅黑" pitchFamily="34" charset="-122"/>
                <a:ea typeface="微软雅黑" pitchFamily="34" charset="-122"/>
              </a:rPr>
              <a:t>离散卡尔曼滤波的推广</a:t>
            </a:r>
          </a:p>
        </p:txBody>
      </p:sp>
      <p:sp>
        <p:nvSpPr>
          <p:cNvPr id="18" name="文本框 30"/>
          <p:cNvSpPr txBox="1"/>
          <p:nvPr/>
        </p:nvSpPr>
        <p:spPr>
          <a:xfrm>
            <a:off x="4550183" y="3542758"/>
            <a:ext cx="3810659"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6.8 </a:t>
            </a:r>
            <a:r>
              <a:rPr lang="zh-CN" altLang="en-US" dirty="0">
                <a:solidFill>
                  <a:srgbClr val="112F70"/>
                </a:solidFill>
                <a:latin typeface="微软雅黑" pitchFamily="34" charset="-122"/>
                <a:ea typeface="微软雅黑" pitchFamily="34" charset="-122"/>
              </a:rPr>
              <a:t>有色噪声情况下线性系统的滤波</a:t>
            </a:r>
          </a:p>
        </p:txBody>
      </p:sp>
      <p:sp>
        <p:nvSpPr>
          <p:cNvPr id="19" name="文本框 21">
            <a:extLst>
              <a:ext uri="{FF2B5EF4-FFF2-40B4-BE49-F238E27FC236}">
                <a16:creationId xmlns:a16="http://schemas.microsoft.com/office/drawing/2014/main" id="{F92D3097-5724-44B4-8A16-397C68A8446B}"/>
              </a:ext>
            </a:extLst>
          </p:cNvPr>
          <p:cNvSpPr txBox="1"/>
          <p:nvPr/>
        </p:nvSpPr>
        <p:spPr>
          <a:xfrm>
            <a:off x="4550183" y="4457977"/>
            <a:ext cx="3252814" cy="369332"/>
          </a:xfrm>
          <a:prstGeom prst="rect">
            <a:avLst/>
          </a:prstGeom>
          <a:noFill/>
        </p:spPr>
        <p:txBody>
          <a:bodyPr wrap="none" rtlCol="0">
            <a:spAutoFit/>
          </a:bodyPr>
          <a:lstStyle/>
          <a:p>
            <a:r>
              <a:rPr lang="en-US" altLang="zh-CN" dirty="0">
                <a:solidFill>
                  <a:srgbClr val="112F70"/>
                </a:solidFill>
                <a:latin typeface="微软雅黑" pitchFamily="34" charset="-122"/>
                <a:ea typeface="微软雅黑" pitchFamily="34" charset="-122"/>
              </a:rPr>
              <a:t>6.10 </a:t>
            </a:r>
            <a:r>
              <a:rPr lang="zh-CN" altLang="en-US" dirty="0">
                <a:solidFill>
                  <a:srgbClr val="112F70"/>
                </a:solidFill>
                <a:latin typeface="微软雅黑" pitchFamily="34" charset="-122"/>
                <a:ea typeface="微软雅黑" pitchFamily="34" charset="-122"/>
              </a:rPr>
              <a:t>随机线性系统的最优控制</a:t>
            </a:r>
          </a:p>
        </p:txBody>
      </p:sp>
    </p:spTree>
    <p:extLst>
      <p:ext uri="{BB962C8B-B14F-4D97-AF65-F5344CB8AC3E}">
        <p14:creationId xmlns:p14="http://schemas.microsoft.com/office/powerpoint/2010/main" val="2497820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131840" y="339502"/>
                <a:ext cx="2551532" cy="704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r>
                            <a:rPr lang="zh-CN" altLang="en-US" i="0">
                              <a:latin typeface="Cambria Math" panose="02040503050406030204" pitchFamily="18" charset="0"/>
                            </a:rPr>
                            <m:t>−∞</m:t>
                          </m:r>
                        </m:sub>
                        <m:sup>
                          <m:r>
                            <a:rPr lang="zh-CN" altLang="en-US" i="0">
                              <a:latin typeface="Cambria Math" panose="02040503050406030204" pitchFamily="18" charset="0"/>
                            </a:rPr>
                            <m:t>+∞</m:t>
                          </m:r>
                        </m:sup>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𝜇</m:t>
                                  </m:r>
                                </m:e>
                              </m:d>
                            </m:e>
                            <m:sup>
                              <m:r>
                                <a:rPr lang="zh-CN" altLang="en-US" i="0">
                                  <a:latin typeface="Cambria Math" panose="02040503050406030204" pitchFamily="18" charset="0"/>
                                </a:rPr>
                                <m:t>2</m:t>
                              </m:r>
                            </m:sup>
                          </m:sSup>
                        </m:e>
                      </m:nary>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m:rPr>
                          <m:nor/>
                        </m:rPr>
                        <a:rPr lang="zh-CN" altLang="en-US" i="1">
                          <a:latin typeface="Cambria Math" panose="02040503050406030204" pitchFamily="18" charset="0"/>
                        </a:rPr>
                        <m:t>d</m:t>
                      </m:r>
                      <m:r>
                        <a:rPr lang="zh-CN" altLang="en-US" i="1">
                          <a:latin typeface="Cambria Math" panose="02040503050406030204" pitchFamily="18" charset="0"/>
                        </a:rPr>
                        <m:t>𝑋</m:t>
                      </m:r>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3131840" y="339502"/>
                <a:ext cx="2551532" cy="704552"/>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127035" y="987574"/>
                <a:ext cx="2571986" cy="1298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smtClean="0">
                              <a:latin typeface="Cambria Math" panose="02040503050406030204" pitchFamily="18" charset="0"/>
                            </a:rPr>
                          </m:ctrlPr>
                        </m:mPr>
                        <m:mr>
                          <m:e>
                            <m:r>
                              <a:rPr lang="zh-CN" altLang="en-US">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𝜇</m:t>
                                        </m:r>
                                      </m:e>
                                    </m:d>
                                  </m:e>
                                  <m:sup>
                                    <m:r>
                                      <a:rPr lang="zh-CN" altLang="en-US" i="0">
                                        <a:latin typeface="Cambria Math" panose="02040503050406030204" pitchFamily="18" charset="0"/>
                                      </a:rPr>
                                      <m:t>2</m:t>
                                    </m:r>
                                  </m:sup>
                                </m:sSup>
                              </m:e>
                            </m:d>
                            <m:r>
                              <a:rPr lang="en-US" altLang="zh-CN" b="0" i="1" smtClean="0">
                                <a:latin typeface="Cambria Math" panose="02040503050406030204" pitchFamily="18" charset="0"/>
                              </a:rPr>
                              <m:t>                  </m:t>
                            </m:r>
                          </m:e>
                        </m:mr>
                        <m:mr>
                          <m:e>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r>
                                      <a:rPr lang="zh-CN" altLang="en-US" i="1">
                                        <a:latin typeface="Cambria Math" panose="02040503050406030204" pitchFamily="18" charset="0"/>
                                      </a:rPr>
                                      <m:t>𝑋</m:t>
                                    </m:r>
                                  </m:e>
                                  <m:sup>
                                    <m:r>
                                      <a:rPr lang="zh-CN" altLang="en-US" i="0">
                                        <a:latin typeface="Cambria Math" panose="02040503050406030204" pitchFamily="18" charset="0"/>
                                      </a:rPr>
                                      <m:t>2</m:t>
                                    </m:r>
                                  </m:sup>
                                </m:sSup>
                                <m:r>
                                  <a:rPr lang="zh-CN" altLang="en-US" i="0">
                                    <a:latin typeface="Cambria Math" panose="02040503050406030204" pitchFamily="18" charset="0"/>
                                  </a:rPr>
                                  <m:t>−2</m:t>
                                </m:r>
                                <m:r>
                                  <a:rPr lang="zh-CN" altLang="en-US" i="1">
                                    <a:latin typeface="Cambria Math" panose="02040503050406030204" pitchFamily="18" charset="0"/>
                                  </a:rPr>
                                  <m:t>𝜇</m:t>
                                </m:r>
                                <m:r>
                                  <a:rPr lang="zh-CN" altLang="en-US" i="1">
                                    <a:latin typeface="Cambria Math" panose="02040503050406030204" pitchFamily="18" charset="0"/>
                                  </a:rPr>
                                  <m:t>𝑋</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𝜇</m:t>
                                    </m:r>
                                  </m:e>
                                  <m:sup>
                                    <m:r>
                                      <a:rPr lang="zh-CN" altLang="en-US" i="0">
                                        <a:latin typeface="Cambria Math" panose="02040503050406030204" pitchFamily="18" charset="0"/>
                                      </a:rPr>
                                      <m:t>2</m:t>
                                    </m:r>
                                  </m:sup>
                                </m:sSup>
                              </m:e>
                            </m:d>
                            <m:r>
                              <a:rPr lang="en-US" altLang="zh-CN" b="0" i="1" smtClean="0">
                                <a:latin typeface="Cambria Math" panose="02040503050406030204" pitchFamily="18" charset="0"/>
                              </a:rPr>
                              <m:t>      </m:t>
                            </m:r>
                          </m:e>
                        </m:mr>
                        <m:mr>
                          <m:e>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r>
                                      <a:rPr lang="zh-CN" altLang="en-US" i="1">
                                        <a:latin typeface="Cambria Math" panose="02040503050406030204" pitchFamily="18" charset="0"/>
                                      </a:rPr>
                                      <m:t>𝑋</m:t>
                                    </m:r>
                                  </m:e>
                                  <m:sup>
                                    <m:r>
                                      <a:rPr lang="zh-CN" altLang="en-US" i="0">
                                        <a:latin typeface="Cambria Math" panose="02040503050406030204" pitchFamily="18" charset="0"/>
                                      </a:rPr>
                                      <m:t>2</m:t>
                                    </m:r>
                                  </m:sup>
                                </m:sSup>
                              </m:e>
                            </m:d>
                            <m:r>
                              <a:rPr lang="zh-CN" altLang="en-US" i="0">
                                <a:latin typeface="Cambria Math" panose="02040503050406030204" pitchFamily="18" charset="0"/>
                              </a:rPr>
                              <m:t>−2</m:t>
                            </m:r>
                            <m:r>
                              <a:rPr lang="zh-CN" altLang="en-US" i="1">
                                <a:latin typeface="Cambria Math" panose="02040503050406030204" pitchFamily="18" charset="0"/>
                              </a:rPr>
                              <m:t>𝜇</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𝜇</m:t>
                                </m:r>
                              </m:e>
                              <m:sup>
                                <m:r>
                                  <a:rPr lang="zh-CN" altLang="en-US" i="0">
                                    <a:latin typeface="Cambria Math" panose="02040503050406030204" pitchFamily="18" charset="0"/>
                                  </a:rPr>
                                  <m:t>2</m:t>
                                </m:r>
                              </m:sup>
                            </m:sSup>
                          </m:e>
                        </m:mr>
                        <m:mr>
                          <m:e>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r>
                                      <a:rPr lang="zh-CN" altLang="en-US" i="1">
                                        <a:latin typeface="Cambria Math" panose="02040503050406030204" pitchFamily="18" charset="0"/>
                                      </a:rPr>
                                      <m:t>𝑋</m:t>
                                    </m:r>
                                  </m:e>
                                  <m:sup>
                                    <m:r>
                                      <a:rPr lang="zh-CN" altLang="en-US" i="0">
                                        <a:latin typeface="Cambria Math" panose="02040503050406030204" pitchFamily="18" charset="0"/>
                                      </a:rPr>
                                      <m:t>2</m:t>
                                    </m:r>
                                  </m:sup>
                                </m:sSup>
                              </m:e>
                            </m:d>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𝜇</m:t>
                                </m:r>
                              </m:e>
                              <m:sup>
                                <m:r>
                                  <a:rPr lang="zh-CN" altLang="en-US" i="0">
                                    <a:latin typeface="Cambria Math" panose="02040503050406030204" pitchFamily="18" charset="0"/>
                                  </a:rPr>
                                  <m:t>2</m:t>
                                </m:r>
                              </m:sup>
                            </m:sSup>
                            <m:r>
                              <a:rPr lang="en-US" altLang="zh-CN" b="0" i="1" smtClean="0">
                                <a:latin typeface="Cambria Math" panose="02040503050406030204" pitchFamily="18" charset="0"/>
                              </a:rPr>
                              <m:t>                   </m:t>
                            </m:r>
                          </m:e>
                        </m:mr>
                      </m:m>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3127035" y="987574"/>
                <a:ext cx="2571986" cy="1298497"/>
              </a:xfrm>
              <a:prstGeom prst="rect">
                <a:avLst/>
              </a:prstGeom>
              <a:blipFill rotWithShape="0">
                <a:blip r:embed="rId3"/>
                <a:stretch>
                  <a:fillRect/>
                </a:stretch>
              </a:blipFill>
            </p:spPr>
            <p:txBody>
              <a:bodyPr/>
              <a:lstStyle/>
              <a:p>
                <a:r>
                  <a:rPr lang="zh-CN" altLang="en-US">
                    <a:noFill/>
                  </a:rPr>
                  <a:t> </a:t>
                </a:r>
              </a:p>
            </p:txBody>
          </p:sp>
        </mc:Fallback>
      </mc:AlternateContent>
      <p:sp>
        <p:nvSpPr>
          <p:cNvPr id="5" name="矩形 4"/>
          <p:cNvSpPr/>
          <p:nvPr/>
        </p:nvSpPr>
        <p:spPr>
          <a:xfrm>
            <a:off x="7884368" y="1916739"/>
            <a:ext cx="684803" cy="369332"/>
          </a:xfrm>
          <a:prstGeom prst="rect">
            <a:avLst/>
          </a:prstGeom>
        </p:spPr>
        <p:txBody>
          <a:bodyPr wrap="none">
            <a:spAutoFit/>
          </a:bodyPr>
          <a:lstStyle/>
          <a:p>
            <a:pPr algn="just"/>
            <a:r>
              <a:rPr lang="en-US" altLang="zh-CN" dirty="0">
                <a:latin typeface="Times New Roman" panose="02020603050405020304" pitchFamily="18" charset="0"/>
              </a:rPr>
              <a:t>(6. 4)</a:t>
            </a:r>
            <a:endParaRPr lang="zh-CN" altLang="en-US" dirty="0">
              <a:latin typeface="Times New Roman" panose="02020603050405020304" pitchFamily="18" charset="0"/>
            </a:endParaRPr>
          </a:p>
        </p:txBody>
      </p:sp>
      <p:sp>
        <p:nvSpPr>
          <p:cNvPr id="6" name="矩形 5"/>
          <p:cNvSpPr/>
          <p:nvPr/>
        </p:nvSpPr>
        <p:spPr>
          <a:xfrm>
            <a:off x="323528" y="2427734"/>
            <a:ext cx="1338828" cy="369332"/>
          </a:xfrm>
          <a:prstGeom prst="rect">
            <a:avLst/>
          </a:prstGeom>
        </p:spPr>
        <p:txBody>
          <a:bodyPr wrap="none">
            <a:spAutoFit/>
          </a:bodyPr>
          <a:lstStyle/>
          <a:p>
            <a:r>
              <a:rPr lang="zh-CN" altLang="en-US" dirty="0"/>
              <a:t>一般情况下</a:t>
            </a:r>
          </a:p>
        </p:txBody>
      </p:sp>
      <mc:AlternateContent xmlns:mc="http://schemas.openxmlformats.org/markup-compatibility/2006" xmlns:a14="http://schemas.microsoft.com/office/drawing/2010/main">
        <mc:Choice Requires="a14">
          <p:sp>
            <p:nvSpPr>
              <p:cNvPr id="7" name="矩形 6"/>
              <p:cNvSpPr/>
              <p:nvPr/>
            </p:nvSpPr>
            <p:spPr>
              <a:xfrm>
                <a:off x="2987824" y="2454217"/>
                <a:ext cx="2655727" cy="704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𝐸</m:t>
                      </m:r>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r>
                                <a:rPr lang="zh-CN" altLang="en-US" i="1">
                                  <a:latin typeface="Cambria Math" panose="02040503050406030204" pitchFamily="18" charset="0"/>
                                </a:rPr>
                                <m:t>𝑋</m:t>
                              </m:r>
                            </m:e>
                            <m:sup>
                              <m:r>
                                <a:rPr lang="zh-CN" altLang="en-US" i="1">
                                  <a:latin typeface="Cambria Math" panose="02040503050406030204" pitchFamily="18" charset="0"/>
                                </a:rPr>
                                <m:t>𝑛</m:t>
                              </m:r>
                            </m:sup>
                          </m:sSup>
                        </m:e>
                      </m:d>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r>
                            <a:rPr lang="zh-CN" altLang="en-US" i="0">
                              <a:latin typeface="Cambria Math" panose="02040503050406030204" pitchFamily="18" charset="0"/>
                            </a:rPr>
                            <m:t>−∞</m:t>
                          </m:r>
                        </m:sub>
                        <m:sup>
                          <m:r>
                            <a:rPr lang="zh-CN" altLang="en-US" i="0">
                              <a:latin typeface="Cambria Math" panose="02040503050406030204" pitchFamily="18" charset="0"/>
                            </a:rPr>
                            <m:t>+∞</m:t>
                          </m:r>
                        </m:sup>
                        <m:e>
                          <m:sSup>
                            <m:sSupPr>
                              <m:ctrlPr>
                                <a:rPr lang="zh-CN" altLang="en-US" i="1">
                                  <a:latin typeface="Cambria Math" panose="02040503050406030204" pitchFamily="18" charset="0"/>
                                </a:rPr>
                              </m:ctrlPr>
                            </m:sSupPr>
                            <m:e>
                              <m:r>
                                <a:rPr lang="zh-CN" altLang="en-US" i="1">
                                  <a:latin typeface="Cambria Math" panose="02040503050406030204" pitchFamily="18" charset="0"/>
                                </a:rPr>
                                <m:t>𝑋</m:t>
                              </m:r>
                            </m:e>
                            <m:sup>
                              <m:r>
                                <a:rPr lang="zh-CN" altLang="en-US" i="1">
                                  <a:latin typeface="Cambria Math" panose="02040503050406030204" pitchFamily="18" charset="0"/>
                                </a:rPr>
                                <m:t>𝑛</m:t>
                              </m:r>
                            </m:sup>
                          </m:sSup>
                        </m:e>
                      </m:nary>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m:rPr>
                          <m:nor/>
                        </m:rPr>
                        <a:rPr lang="zh-CN" altLang="en-US" i="1">
                          <a:latin typeface="Cambria Math" panose="02040503050406030204" pitchFamily="18" charset="0"/>
                        </a:rPr>
                        <m:t>d</m:t>
                      </m:r>
                      <m:r>
                        <a:rPr lang="zh-CN" altLang="en-US" i="1">
                          <a:latin typeface="Cambria Math" panose="02040503050406030204" pitchFamily="18" charset="0"/>
                        </a:rPr>
                        <m:t>𝑋</m:t>
                      </m:r>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2987824" y="2454217"/>
                <a:ext cx="2655727" cy="704552"/>
              </a:xfrm>
              <a:prstGeom prst="rect">
                <a:avLst/>
              </a:prstGeom>
              <a:blipFill rotWithShape="0">
                <a:blip r:embed="rId4"/>
                <a:stretch>
                  <a:fillRect/>
                </a:stretch>
              </a:blipFill>
            </p:spPr>
            <p:txBody>
              <a:bodyPr/>
              <a:lstStyle/>
              <a:p>
                <a:r>
                  <a:rPr lang="zh-CN" altLang="en-US">
                    <a:noFill/>
                  </a:rPr>
                  <a:t> </a:t>
                </a:r>
              </a:p>
            </p:txBody>
          </p:sp>
        </mc:Fallback>
      </mc:AlternateContent>
      <p:sp>
        <p:nvSpPr>
          <p:cNvPr id="8" name="矩形 7"/>
          <p:cNvSpPr/>
          <p:nvPr/>
        </p:nvSpPr>
        <p:spPr>
          <a:xfrm>
            <a:off x="323528" y="3363838"/>
            <a:ext cx="1851789" cy="369332"/>
          </a:xfrm>
          <a:prstGeom prst="rect">
            <a:avLst/>
          </a:prstGeom>
        </p:spPr>
        <p:txBody>
          <a:bodyPr wrap="none">
            <a:spAutoFit/>
          </a:bodyPr>
          <a:lstStyle/>
          <a:p>
            <a:r>
              <a:rPr lang="zh-CN" altLang="en-US" dirty="0">
                <a:latin typeface="Times New Roman" panose="02020603050405020304" pitchFamily="18" charset="0"/>
                <a:cs typeface="Times New Roman" panose="02020603050405020304" pitchFamily="18" charset="0"/>
              </a:rPr>
              <a:t>称为</a:t>
            </a:r>
            <a:r>
              <a:rPr lang="zh-CN" altLang="en-US" i="1" dirty="0">
                <a:latin typeface="Times New Roman" panose="02020603050405020304" pitchFamily="18" charset="0"/>
                <a:cs typeface="Times New Roman" panose="02020603050405020304" pitchFamily="18" charset="0"/>
              </a:rPr>
              <a:t>X</a:t>
            </a:r>
            <a:r>
              <a:rPr lang="zh-CN" altLang="en-US" dirty="0">
                <a:latin typeface="Times New Roman" panose="02020603050405020304" pitchFamily="18" charset="0"/>
                <a:cs typeface="Times New Roman" panose="02020603050405020304" pitchFamily="18" charset="0"/>
              </a:rPr>
              <a:t>的</a:t>
            </a:r>
            <a:r>
              <a:rPr lang="zh-CN" altLang="en-US" i="1" dirty="0">
                <a:solidFill>
                  <a:srgbClr val="00B0F0"/>
                </a:solidFill>
                <a:latin typeface="Times New Roman" panose="02020603050405020304" pitchFamily="18" charset="0"/>
                <a:cs typeface="Times New Roman" panose="02020603050405020304" pitchFamily="18" charset="0"/>
              </a:rPr>
              <a:t>n</a:t>
            </a:r>
            <a:r>
              <a:rPr lang="zh-CN" altLang="en-US" dirty="0">
                <a:solidFill>
                  <a:srgbClr val="00B0F0"/>
                </a:solidFill>
                <a:latin typeface="Times New Roman" panose="02020603050405020304" pitchFamily="18" charset="0"/>
                <a:cs typeface="Times New Roman" panose="02020603050405020304" pitchFamily="18" charset="0"/>
              </a:rPr>
              <a:t>阶矩</a:t>
            </a:r>
            <a:r>
              <a:rPr lang="zh-CN" altLang="en-US"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9" name="矩形 8"/>
              <p:cNvSpPr/>
              <p:nvPr/>
            </p:nvSpPr>
            <p:spPr>
              <a:xfrm>
                <a:off x="2484964" y="3579862"/>
                <a:ext cx="3845283" cy="704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𝜇</m:t>
                                  </m:r>
                                </m:e>
                              </m:d>
                            </m:e>
                            <m:sup>
                              <m:r>
                                <a:rPr lang="zh-CN" altLang="en-US" i="1">
                                  <a:latin typeface="Cambria Math" panose="02040503050406030204" pitchFamily="18" charset="0"/>
                                </a:rPr>
                                <m:t>𝑛</m:t>
                              </m:r>
                            </m:sup>
                          </m:sSup>
                        </m:e>
                      </m:d>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r>
                            <a:rPr lang="zh-CN" altLang="en-US" i="0">
                              <a:latin typeface="Cambria Math" panose="02040503050406030204" pitchFamily="18" charset="0"/>
                            </a:rPr>
                            <m:t>−∞</m:t>
                          </m:r>
                        </m:sub>
                        <m:sup>
                          <m:r>
                            <a:rPr lang="zh-CN" altLang="en-US" i="0">
                              <a:latin typeface="Cambria Math" panose="02040503050406030204" pitchFamily="18" charset="0"/>
                            </a:rPr>
                            <m:t>+∞</m:t>
                          </m:r>
                        </m:sup>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𝜇</m:t>
                                  </m:r>
                                </m:e>
                              </m:d>
                            </m:e>
                            <m:sup>
                              <m:r>
                                <a:rPr lang="zh-CN" altLang="en-US" i="1">
                                  <a:latin typeface="Cambria Math" panose="02040503050406030204" pitchFamily="18" charset="0"/>
                                </a:rPr>
                                <m:t>𝑛</m:t>
                              </m:r>
                            </m:sup>
                          </m:sSup>
                        </m:e>
                      </m:nary>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m:rPr>
                          <m:nor/>
                        </m:rPr>
                        <a:rPr lang="zh-CN" altLang="en-US" i="1">
                          <a:latin typeface="Cambria Math" panose="02040503050406030204" pitchFamily="18" charset="0"/>
                        </a:rPr>
                        <m:t>d</m:t>
                      </m:r>
                      <m:r>
                        <a:rPr lang="zh-CN" altLang="en-US" i="1">
                          <a:latin typeface="Cambria Math" panose="02040503050406030204" pitchFamily="18" charset="0"/>
                        </a:rPr>
                        <m:t>𝑋</m:t>
                      </m:r>
                    </m:oMath>
                  </m:oMathPara>
                </a14:m>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2484964" y="3579862"/>
                <a:ext cx="3845283" cy="704552"/>
              </a:xfrm>
              <a:prstGeom prst="rect">
                <a:avLst/>
              </a:prstGeom>
              <a:blipFill rotWithShape="0">
                <a:blip r:embed="rId5"/>
                <a:stretch>
                  <a:fillRect/>
                </a:stretch>
              </a:blipFill>
            </p:spPr>
            <p:txBody>
              <a:bodyPr/>
              <a:lstStyle/>
              <a:p>
                <a:r>
                  <a:rPr lang="zh-CN" altLang="en-US">
                    <a:noFill/>
                  </a:rPr>
                  <a:t> </a:t>
                </a:r>
              </a:p>
            </p:txBody>
          </p:sp>
        </mc:Fallback>
      </mc:AlternateContent>
      <p:sp>
        <p:nvSpPr>
          <p:cNvPr id="10" name="矩形 9"/>
          <p:cNvSpPr/>
          <p:nvPr/>
        </p:nvSpPr>
        <p:spPr>
          <a:xfrm>
            <a:off x="323527" y="4371950"/>
            <a:ext cx="2287806" cy="369332"/>
          </a:xfrm>
          <a:prstGeom prst="rect">
            <a:avLst/>
          </a:prstGeom>
        </p:spPr>
        <p:txBody>
          <a:bodyPr wrap="none">
            <a:spAutoFit/>
          </a:bodyPr>
          <a:lstStyle/>
          <a:p>
            <a:r>
              <a:rPr lang="zh-CN" altLang="en-US" dirty="0">
                <a:latin typeface="Times New Roman" panose="02020603050405020304" pitchFamily="18" charset="0"/>
                <a:cs typeface="Times New Roman" panose="02020603050405020304" pitchFamily="18" charset="0"/>
              </a:rPr>
              <a:t>称为</a:t>
            </a:r>
            <a:r>
              <a:rPr lang="zh-CN" altLang="en-US" i="1" dirty="0">
                <a:latin typeface="Times New Roman" panose="02020603050405020304" pitchFamily="18" charset="0"/>
                <a:cs typeface="Times New Roman" panose="02020603050405020304" pitchFamily="18" charset="0"/>
              </a:rPr>
              <a:t>X</a:t>
            </a:r>
            <a:r>
              <a:rPr lang="zh-CN" altLang="en-US" dirty="0">
                <a:latin typeface="Times New Roman" panose="02020603050405020304" pitchFamily="18" charset="0"/>
                <a:cs typeface="Times New Roman" panose="02020603050405020304" pitchFamily="18" charset="0"/>
              </a:rPr>
              <a:t>的</a:t>
            </a:r>
            <a:r>
              <a:rPr lang="zh-CN" altLang="en-US" i="1" dirty="0">
                <a:solidFill>
                  <a:srgbClr val="00B0F0"/>
                </a:solidFill>
                <a:latin typeface="Times New Roman" panose="02020603050405020304" pitchFamily="18" charset="0"/>
                <a:cs typeface="Times New Roman" panose="02020603050405020304" pitchFamily="18" charset="0"/>
              </a:rPr>
              <a:t>n</a:t>
            </a:r>
            <a:r>
              <a:rPr lang="zh-CN" altLang="en-US" dirty="0">
                <a:solidFill>
                  <a:srgbClr val="00B0F0"/>
                </a:solidFill>
                <a:latin typeface="Times New Roman" panose="02020603050405020304" pitchFamily="18" charset="0"/>
                <a:cs typeface="Times New Roman" panose="02020603050405020304" pitchFamily="18" charset="0"/>
              </a:rPr>
              <a:t>阶中心矩</a:t>
            </a:r>
            <a:r>
              <a:rPr lang="zh-CN" altLang="en-US" dirty="0">
                <a:latin typeface="Times New Roman" panose="02020603050405020304" pitchFamily="18" charset="0"/>
                <a:cs typeface="Times New Roman" panose="02020603050405020304" pitchFamily="18" charset="0"/>
              </a:rPr>
              <a:t>。</a:t>
            </a:r>
          </a:p>
        </p:txBody>
      </p:sp>
      <p:pic>
        <p:nvPicPr>
          <p:cNvPr id="2" name="图片 1">
            <a:extLst>
              <a:ext uri="{FF2B5EF4-FFF2-40B4-BE49-F238E27FC236}">
                <a16:creationId xmlns:a16="http://schemas.microsoft.com/office/drawing/2014/main" id="{3D0B46D6-AD7C-6F3D-7D49-8819DE7C2A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4282794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483518"/>
            <a:ext cx="2723823" cy="369332"/>
          </a:xfrm>
          <a:prstGeom prst="rect">
            <a:avLst/>
          </a:prstGeom>
        </p:spPr>
        <p:txBody>
          <a:bodyPr wrap="none">
            <a:spAutoFit/>
          </a:bodyPr>
          <a:lstStyle/>
          <a:p>
            <a:r>
              <a:rPr lang="zh-CN" altLang="en-US" dirty="0"/>
              <a:t>离散型随机变量的方差为</a:t>
            </a:r>
          </a:p>
        </p:txBody>
      </p:sp>
      <mc:AlternateContent xmlns:mc="http://schemas.openxmlformats.org/markup-compatibility/2006" xmlns:a14="http://schemas.microsoft.com/office/drawing/2010/main">
        <mc:Choice Requires="a14">
          <p:sp>
            <p:nvSpPr>
              <p:cNvPr id="3" name="矩形 2"/>
              <p:cNvSpPr/>
              <p:nvPr/>
            </p:nvSpPr>
            <p:spPr>
              <a:xfrm>
                <a:off x="1115616" y="915566"/>
                <a:ext cx="6534472" cy="8485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𝑉𝑎𝑟</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e>
                              </m:d>
                            </m:e>
                            <m:sup>
                              <m:r>
                                <a:rPr lang="zh-CN" altLang="en-US" i="0">
                                  <a:latin typeface="Cambria Math" panose="02040503050406030204" pitchFamily="18" charset="0"/>
                                </a:rPr>
                                <m:t>2</m:t>
                              </m:r>
                            </m:sup>
                          </m:sSup>
                        </m:e>
                      </m:d>
                      <m:r>
                        <a:rPr lang="zh-CN" altLang="en-US" i="0">
                          <a:latin typeface="Cambria Math" panose="02040503050406030204" pitchFamily="18" charset="0"/>
                        </a:rPr>
                        <m:t>=</m:t>
                      </m:r>
                      <m:nary>
                        <m:naryPr>
                          <m:chr m:val="∑"/>
                          <m:limLoc m:val="undOvr"/>
                          <m:grow m:val="on"/>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i="0">
                              <a:latin typeface="Cambria Math" panose="02040503050406030204" pitchFamily="18" charset="0"/>
                            </a:rPr>
                            <m:t>=1</m:t>
                          </m:r>
                        </m:sub>
                        <m:sup>
                          <m:r>
                            <a:rPr lang="zh-CN" altLang="en-US" i="1">
                              <a:latin typeface="Cambria Math" panose="02040503050406030204" pitchFamily="18" charset="0"/>
                            </a:rPr>
                            <m:t>𝑛</m:t>
                          </m:r>
                        </m:sup>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e>
                                  </m:d>
                                </m:e>
                              </m:d>
                            </m:e>
                            <m:sup>
                              <m:r>
                                <a:rPr lang="zh-CN" altLang="en-US" i="0">
                                  <a:latin typeface="Cambria Math" panose="02040503050406030204" pitchFamily="18" charset="0"/>
                                </a:rPr>
                                <m:t>2</m:t>
                              </m:r>
                            </m:sup>
                          </m:sSup>
                        </m:e>
                      </m:nary>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e>
                      </m:d>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1115616" y="915566"/>
                <a:ext cx="6534472" cy="848566"/>
              </a:xfrm>
              <a:prstGeom prst="rect">
                <a:avLst/>
              </a:prstGeom>
              <a:blipFill rotWithShape="0">
                <a:blip r:embed="rId2"/>
                <a:stretch>
                  <a:fillRect/>
                </a:stretch>
              </a:blipFill>
            </p:spPr>
            <p:txBody>
              <a:bodyPr/>
              <a:lstStyle/>
              <a:p>
                <a:r>
                  <a:rPr lang="zh-CN" altLang="en-US">
                    <a:noFill/>
                  </a:rPr>
                  <a:t> </a:t>
                </a:r>
              </a:p>
            </p:txBody>
          </p:sp>
        </mc:Fallback>
      </mc:AlternateContent>
      <p:sp>
        <p:nvSpPr>
          <p:cNvPr id="4" name="矩形 3"/>
          <p:cNvSpPr/>
          <p:nvPr/>
        </p:nvSpPr>
        <p:spPr>
          <a:xfrm>
            <a:off x="611560" y="2211710"/>
            <a:ext cx="7992888" cy="1754326"/>
          </a:xfrm>
          <a:prstGeom prst="rect">
            <a:avLst/>
          </a:prstGeom>
        </p:spPr>
        <p:txBody>
          <a:bodyPr wrap="square">
            <a:spAutoFit/>
          </a:bodyPr>
          <a:lstStyle/>
          <a:p>
            <a:pPr indent="457200">
              <a:lnSpc>
                <a:spcPct val="150000"/>
              </a:lnSpc>
            </a:pPr>
            <a:r>
              <a:rPr lang="zh-CN" altLang="en-US" dirty="0"/>
              <a:t>4.条件概率和条件概率密度</a:t>
            </a:r>
            <a:endParaRPr lang="en-US" altLang="zh-CN" dirty="0"/>
          </a:p>
          <a:p>
            <a:pPr indent="457200">
              <a:lnSpc>
                <a:spcPct val="150000"/>
              </a:lnSpc>
            </a:pPr>
            <a:r>
              <a:rPr lang="zh-CN" altLang="en-US" dirty="0"/>
              <a:t>有几个随机变量来描述系统的随机现象时，随机变量有二维、三维、…、n维。对于多维随机变量的随机现象，研究某一随机变量呈现某一数值的概率时，必须以其他各随机变量呈现某些数值为条件。</a:t>
            </a:r>
            <a:endParaRPr lang="en-US" altLang="zh-CN" dirty="0"/>
          </a:p>
        </p:txBody>
      </p:sp>
      <p:pic>
        <p:nvPicPr>
          <p:cNvPr id="5" name="图片 4">
            <a:extLst>
              <a:ext uri="{FF2B5EF4-FFF2-40B4-BE49-F238E27FC236}">
                <a16:creationId xmlns:a16="http://schemas.microsoft.com/office/drawing/2014/main" id="{27D1DCCF-D195-D725-8D7F-2C058DAA5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108710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395536" y="339502"/>
                <a:ext cx="7740709" cy="923330"/>
              </a:xfrm>
              <a:prstGeom prst="rect">
                <a:avLst/>
              </a:prstGeom>
            </p:spPr>
            <p:txBody>
              <a:bodyPr wrap="none">
                <a:spAutoFit/>
              </a:bodyPr>
              <a:lstStyle/>
              <a:p>
                <a:pPr indent="457200">
                  <a:lnSpc>
                    <a:spcPct val="150000"/>
                  </a:lnSpc>
                </a:pPr>
                <a:r>
                  <a:rPr lang="zh-CN" altLang="en-US" dirty="0"/>
                  <a:t>(1)联合概率密度</a:t>
                </a:r>
                <a:endParaRPr lang="en-US" altLang="zh-CN" dirty="0"/>
              </a:p>
              <a:p>
                <a:pPr indent="457200">
                  <a:lnSpc>
                    <a:spcPct val="150000"/>
                  </a:lnSpc>
                </a:pPr>
                <a:r>
                  <a:rPr lang="zh-CN" altLang="en-US" dirty="0"/>
                  <a:t>以二维为例，二维连续随机变量</a:t>
                </a:r>
                <a:r>
                  <a:rPr lang="en-US" altLang="zh-CN" dirty="0"/>
                  <a:t>(</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a:latin typeface="Cambria Math" panose="02040503050406030204" pitchFamily="18" charset="0"/>
                          </a:rPr>
                          <m:t>1</m:t>
                        </m:r>
                      </m:sub>
                    </m:sSub>
                  </m:oMath>
                </a14:m>
                <a:r>
                  <a:rPr lang="en-US" altLang="zh-CN" dirty="0"/>
                  <a:t>,</a:t>
                </a:r>
                <a:r>
                  <a:rPr lang="zh-CN" altLang="en-US" dirty="0"/>
                  <a:t>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a:latin typeface="Cambria Math" panose="02040503050406030204" pitchFamily="18" charset="0"/>
                          </a:rPr>
                          <m:t>2</m:t>
                        </m:r>
                      </m:sub>
                    </m:sSub>
                  </m:oMath>
                </a14:m>
                <a:r>
                  <a:rPr lang="en-US" altLang="zh-CN" dirty="0"/>
                  <a:t>)</a:t>
                </a:r>
                <a:r>
                  <a:rPr lang="zh-CN" altLang="en-US" dirty="0"/>
                  <a:t>的联合概率分布函数</a:t>
                </a:r>
                <a14:m>
                  <m:oMath xmlns:m="http://schemas.openxmlformats.org/officeDocument/2006/math">
                    <m:r>
                      <a:rPr lang="zh-CN" altLang="en-US" i="1">
                        <a:latin typeface="Cambria Math" panose="02040503050406030204" pitchFamily="18" charset="0"/>
                      </a:rPr>
                      <m:t>𝐹</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e>
                    </m:d>
                  </m:oMath>
                </a14:m>
                <a:r>
                  <a:rPr lang="zh-CN" altLang="en-US" dirty="0"/>
                  <a:t>为</a:t>
                </a:r>
              </a:p>
            </p:txBody>
          </p:sp>
        </mc:Choice>
        <mc:Fallback xmlns="">
          <p:sp>
            <p:nvSpPr>
              <p:cNvPr id="2" name="矩形 1"/>
              <p:cNvSpPr>
                <a:spLocks noRot="1" noChangeAspect="1" noMove="1" noResize="1" noEditPoints="1" noAdjustHandles="1" noChangeArrowheads="1" noChangeShapeType="1" noTextEdit="1"/>
              </p:cNvSpPr>
              <p:nvPr/>
            </p:nvSpPr>
            <p:spPr>
              <a:xfrm>
                <a:off x="395536" y="339502"/>
                <a:ext cx="7740709" cy="923330"/>
              </a:xfrm>
              <a:prstGeom prst="rect">
                <a:avLst/>
              </a:prstGeom>
              <a:blipFill rotWithShape="0">
                <a:blip r:embed="rId2"/>
                <a:stretch>
                  <a:fillRect r="-709" b="-529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987824" y="1419622"/>
                <a:ext cx="338708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𝐹</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r>
                        <a:rPr lang="zh-CN" altLang="en-US" i="1">
                          <a:latin typeface="Cambria Math" panose="02040503050406030204" pitchFamily="18" charset="0"/>
                        </a:rPr>
                        <m:t>𝑃</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2987824" y="1419622"/>
                <a:ext cx="3387081" cy="369332"/>
              </a:xfrm>
              <a:prstGeom prst="rect">
                <a:avLst/>
              </a:prstGeom>
              <a:blipFill rotWithShape="0">
                <a:blip r:embed="rId3"/>
                <a:stretch>
                  <a:fillRect b="-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96048" y="1995686"/>
                <a:ext cx="8280407" cy="2102820"/>
              </a:xfrm>
              <a:prstGeom prst="rect">
                <a:avLst/>
              </a:prstGeom>
            </p:spPr>
            <p:txBody>
              <a:bodyPr wrap="square">
                <a:spAutoFit/>
              </a:bodyPr>
              <a:lstStyle/>
              <a:p>
                <a:pPr indent="457200">
                  <a:lnSpc>
                    <a:spcPct val="150000"/>
                  </a:lnSpc>
                </a:pPr>
                <a:r>
                  <a:rPr lang="zh-CN" altLang="en-US" dirty="0"/>
                  <a:t>二维联合概率分布函数</a:t>
                </a:r>
                <a14:m>
                  <m:oMath xmlns:m="http://schemas.openxmlformats.org/officeDocument/2006/math">
                    <m:r>
                      <a:rPr lang="zh-CN" altLang="en-US" i="1">
                        <a:latin typeface="Cambria Math" panose="02040503050406030204" pitchFamily="18" charset="0"/>
                      </a:rPr>
                      <m:t>𝐹</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e>
                    </m:d>
                  </m:oMath>
                </a14:m>
                <a:r>
                  <a:rPr lang="zh-CN" altLang="en-US" dirty="0"/>
                  <a:t>就是随机点，位于二维空间（即二维平面）的该点左下方的无穷矩形区域</a:t>
                </a:r>
                <a14:m>
                  <m:oMath xmlns:m="http://schemas.openxmlformats.org/officeDocument/2006/math">
                    <m:d>
                      <m:dPr>
                        <m:ctrlPr>
                          <a:rPr lang="zh-CN" altLang="en-US" i="1">
                            <a:latin typeface="Cambria Math" panose="02040503050406030204" pitchFamily="18" charset="0"/>
                          </a:rPr>
                        </m:ctrlPr>
                      </m:dPr>
                      <m:e>
                        <m:r>
                          <a:rPr lang="zh-CN" altLang="en-US">
                            <a:latin typeface="Cambria Math" panose="02040503050406030204" pitchFamily="18" charset="0"/>
                          </a:rPr>
                          <m:t>−∞&lt;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a:latin typeface="Cambria Math" panose="02040503050406030204" pitchFamily="18" charset="0"/>
                          </a:rPr>
                          <m:t>,−∞&lt;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a:latin typeface="Cambria Math" panose="02040503050406030204" pitchFamily="18" charset="0"/>
                              </a:rPr>
                              <m:t>2</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e>
                    </m:d>
                  </m:oMath>
                </a14:m>
                <a:r>
                  <a:rPr lang="zh-CN" altLang="en-US" dirty="0"/>
                  <a:t>内的概率。</a:t>
                </a:r>
                <a:endParaRPr lang="en-US" altLang="zh-CN" dirty="0"/>
              </a:p>
              <a:p>
                <a:pPr indent="457200">
                  <a:lnSpc>
                    <a:spcPct val="150000"/>
                  </a:lnSpc>
                </a:pPr>
                <a:r>
                  <a:rPr lang="zh-CN" altLang="en-US" dirty="0"/>
                  <a:t>二维随机向量</a:t>
                </a:r>
                <a14:m>
                  <m:oMath xmlns:m="http://schemas.openxmlformats.org/officeDocument/2006/math">
                    <m:r>
                      <a:rPr lang="zh-CN" altLang="en-US" b="1" i="1">
                        <a:latin typeface="Cambria Math" panose="02040503050406030204" pitchFamily="18" charset="0"/>
                      </a:rPr>
                      <m:t>𝑿</m:t>
                    </m:r>
                    <m:r>
                      <a:rPr lang="zh-CN" altLang="en-US" i="1">
                        <a:latin typeface="Cambria Math" panose="02040503050406030204" pitchFamily="18" charset="0"/>
                      </a:rPr>
                      <m:t>=</m:t>
                    </m:r>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1">
                                      <a:latin typeface="Cambria Math" panose="02040503050406030204" pitchFamily="18" charset="0"/>
                                    </a:rPr>
                                    <m:t>1</m:t>
                                  </m:r>
                                </m:sub>
                              </m:sSub>
                            </m:e>
                          </m:mr>
                          <m:m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1">
                                      <a:latin typeface="Cambria Math" panose="02040503050406030204" pitchFamily="18" charset="0"/>
                                    </a:rPr>
                                    <m:t>2</m:t>
                                  </m:r>
                                </m:sub>
                              </m:sSub>
                            </m:e>
                          </m:mr>
                        </m:m>
                      </m:e>
                    </m:d>
                  </m:oMath>
                </a14:m>
                <a:r>
                  <a:rPr lang="zh-CN" altLang="en-US" dirty="0"/>
                  <a:t>出现在区域</a:t>
                </a:r>
                <a14:m>
                  <m:oMath xmlns:m="http://schemas.openxmlformats.org/officeDocument/2006/math">
                    <m:d>
                      <m:dPr>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a:latin typeface="Cambria Math" panose="02040503050406030204" pitchFamily="18" charset="0"/>
                          </a:rPr>
                          <m:t>+</m:t>
                        </m:r>
                        <m:r>
                          <m:rPr>
                            <m:nor/>
                          </m:rPr>
                          <a:rPr lang="zh-CN" altLang="en-US" i="1">
                            <a:latin typeface="Cambria Math" panose="02040503050406030204" pitchFamily="18" charset="0"/>
                          </a:rPr>
                          <m:t>d</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e>
                    </m:d>
                    <m:r>
                      <a:rPr lang="zh-CN" altLang="en-US">
                        <a:latin typeface="Cambria Math" panose="02040503050406030204" pitchFamily="18" charset="0"/>
                      </a:rPr>
                      <m:t>×</m:t>
                    </m:r>
                    <m:d>
                      <m:dPr>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r>
                          <a:rPr lang="zh-CN" altLang="en-US">
                            <a:latin typeface="Cambria Math" panose="02040503050406030204" pitchFamily="18" charset="0"/>
                          </a:rPr>
                          <m:t>+</m:t>
                        </m:r>
                        <m:r>
                          <m:rPr>
                            <m:nor/>
                          </m:rPr>
                          <a:rPr lang="zh-CN" altLang="en-US" i="1">
                            <a:latin typeface="Cambria Math" panose="02040503050406030204" pitchFamily="18" charset="0"/>
                          </a:rPr>
                          <m:t>d</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e>
                    </m:d>
                  </m:oMath>
                </a14:m>
                <a:r>
                  <a:rPr lang="zh-CN" altLang="en-US" dirty="0"/>
                  <a:t>的概率为</a:t>
                </a:r>
                <a14:m>
                  <m:oMath xmlns:m="http://schemas.openxmlformats.org/officeDocument/2006/math">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e>
                    </m:d>
                    <m:r>
                      <m:rPr>
                        <m:nor/>
                      </m:rPr>
                      <a:rPr lang="zh-CN" altLang="en-US" i="1">
                        <a:latin typeface="Cambria Math" panose="02040503050406030204" pitchFamily="18" charset="0"/>
                      </a:rPr>
                      <m:t>d</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a:latin typeface="Cambria Math" panose="02040503050406030204" pitchFamily="18" charset="0"/>
                      </a:rPr>
                      <m:t> </m:t>
                    </m:r>
                    <m:r>
                      <m:rPr>
                        <m:nor/>
                      </m:rPr>
                      <a:rPr lang="zh-CN" altLang="en-US" i="1">
                        <a:latin typeface="Cambria Math" panose="02040503050406030204" pitchFamily="18" charset="0"/>
                      </a:rPr>
                      <m:t>d</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r>
                      <a:rPr lang="zh-CN" altLang="en-US" b="0" i="1" smtClean="0">
                        <a:latin typeface="Cambria Math" panose="02040503050406030204" pitchFamily="18" charset="0"/>
                      </a:rPr>
                      <m:t>，</m:t>
                    </m:r>
                  </m:oMath>
                </a14:m>
                <a:r>
                  <a:rPr lang="zh-CN" altLang="en-US" dirty="0"/>
                  <a:t>则</a:t>
                </a:r>
              </a:p>
            </p:txBody>
          </p:sp>
        </mc:Choice>
        <mc:Fallback xmlns="">
          <p:sp>
            <p:nvSpPr>
              <p:cNvPr id="5" name="矩形 4"/>
              <p:cNvSpPr>
                <a:spLocks noRot="1" noChangeAspect="1" noMove="1" noResize="1" noEditPoints="1" noAdjustHandles="1" noChangeArrowheads="1" noChangeShapeType="1" noTextEdit="1"/>
              </p:cNvSpPr>
              <p:nvPr/>
            </p:nvSpPr>
            <p:spPr>
              <a:xfrm>
                <a:off x="396048" y="1995686"/>
                <a:ext cx="8280407" cy="2102820"/>
              </a:xfrm>
              <a:prstGeom prst="rect">
                <a:avLst/>
              </a:prstGeom>
              <a:blipFill>
                <a:blip r:embed="rId4"/>
                <a:stretch>
                  <a:fillRect l="-663" b="-5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3280138" y="3958508"/>
                <a:ext cx="2512226" cy="6934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f>
                        <m:fPr>
                          <m:ctrlPr>
                            <a:rPr lang="zh-CN" altLang="en-US" i="1">
                              <a:latin typeface="Cambria Math" panose="02040503050406030204" pitchFamily="18" charset="0"/>
                            </a:rPr>
                          </m:ctrlPr>
                        </m:fPr>
                        <m:num>
                          <m:sSup>
                            <m:sSupPr>
                              <m:ctrlPr>
                                <a:rPr lang="zh-CN" altLang="en-US" i="1">
                                  <a:latin typeface="Cambria Math" panose="02040503050406030204" pitchFamily="18" charset="0"/>
                                </a:rPr>
                              </m:ctrlPr>
                            </m:sSupPr>
                            <m:e>
                              <m:r>
                                <a:rPr lang="zh-CN" altLang="en-US" i="0">
                                  <a:latin typeface="Cambria Math" panose="02040503050406030204" pitchFamily="18" charset="0"/>
                                </a:rPr>
                                <m:t>𝜕</m:t>
                              </m:r>
                            </m:e>
                            <m:sup>
                              <m:r>
                                <a:rPr lang="zh-CN" altLang="en-US" i="0">
                                  <a:latin typeface="Cambria Math" panose="02040503050406030204" pitchFamily="18" charset="0"/>
                                </a:rPr>
                                <m:t>2</m:t>
                              </m:r>
                            </m:sup>
                          </m:sSup>
                          <m:r>
                            <a:rPr lang="zh-CN" altLang="en-US" i="1">
                              <a:latin typeface="Cambria Math" panose="02040503050406030204" pitchFamily="18" charset="0"/>
                            </a:rPr>
                            <m:t>𝐹</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num>
                        <m:den>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den>
                      </m:f>
                    </m:oMath>
                  </m:oMathPara>
                </a14:m>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3280138" y="3958508"/>
                <a:ext cx="2512226" cy="693460"/>
              </a:xfrm>
              <a:prstGeom prst="rect">
                <a:avLst/>
              </a:prstGeom>
              <a:blipFill rotWithShape="0">
                <a:blip r:embed="rId5"/>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25E105CB-E6F4-51AE-E7D9-16AB21111A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59844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11510"/>
            <a:ext cx="6696744" cy="369332"/>
          </a:xfrm>
          <a:prstGeom prst="rect">
            <a:avLst/>
          </a:prstGeom>
        </p:spPr>
        <p:txBody>
          <a:bodyPr wrap="square">
            <a:spAutoFit/>
          </a:bodyPr>
          <a:lstStyle/>
          <a:p>
            <a:r>
              <a:rPr lang="zh-CN" altLang="en-US" dirty="0"/>
              <a:t>称为</a:t>
            </a:r>
            <a:r>
              <a:rPr lang="zh-CN" altLang="en-US" dirty="0">
                <a:solidFill>
                  <a:srgbClr val="00B0F0"/>
                </a:solidFill>
              </a:rPr>
              <a:t>联合概率密度函数</a:t>
            </a:r>
            <a:r>
              <a:rPr lang="zh-CN" altLang="en-US" dirty="0"/>
              <a:t>。因此联合概率分布函数</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1344667043"/>
              </p:ext>
            </p:extLst>
          </p:nvPr>
        </p:nvGraphicFramePr>
        <p:xfrm>
          <a:off x="2483768" y="1059582"/>
          <a:ext cx="3744416" cy="603939"/>
        </p:xfrm>
        <a:graphic>
          <a:graphicData uri="http://schemas.openxmlformats.org/presentationml/2006/ole">
            <mc:AlternateContent xmlns:mc="http://schemas.openxmlformats.org/markup-compatibility/2006">
              <mc:Choice xmlns:v="urn:schemas-microsoft-com:vml" Requires="v">
                <p:oleObj name="Equation" r:id="rId2" imgW="2070100" imgH="330200" progId="Equation.DSMT4">
                  <p:embed/>
                </p:oleObj>
              </mc:Choice>
              <mc:Fallback>
                <p:oleObj name="Equation" r:id="rId2" imgW="2070100" imgH="330200" progId="Equation.DSMT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059582"/>
                        <a:ext cx="3744416" cy="603939"/>
                      </a:xfrm>
                      <a:prstGeom prst="rect">
                        <a:avLst/>
                      </a:prstGeom>
                      <a:noFill/>
                    </p:spPr>
                  </p:pic>
                </p:oleObj>
              </mc:Fallback>
            </mc:AlternateContent>
          </a:graphicData>
        </a:graphic>
      </p:graphicFrame>
      <p:sp>
        <p:nvSpPr>
          <p:cNvPr id="10" name="矩形 9"/>
          <p:cNvSpPr/>
          <p:nvPr/>
        </p:nvSpPr>
        <p:spPr>
          <a:xfrm>
            <a:off x="464156" y="1995686"/>
            <a:ext cx="5692019" cy="369332"/>
          </a:xfrm>
          <a:prstGeom prst="rect">
            <a:avLst/>
          </a:prstGeom>
        </p:spPr>
        <p:txBody>
          <a:bodyPr wrap="square">
            <a:spAutoFit/>
          </a:bodyPr>
          <a:lstStyle/>
          <a:p>
            <a:r>
              <a:rPr lang="zh-CN" altLang="en-US" dirty="0"/>
              <a:t>而概率密度函数与联合概率密度函数的关系为</a:t>
            </a:r>
          </a:p>
        </p:txBody>
      </p:sp>
      <mc:AlternateContent xmlns:mc="http://schemas.openxmlformats.org/markup-compatibility/2006" xmlns:a14="http://schemas.microsoft.com/office/drawing/2010/main">
        <mc:Choice Requires="a14">
          <p:sp>
            <p:nvSpPr>
              <p:cNvPr id="11" name="矩形 10"/>
              <p:cNvSpPr/>
              <p:nvPr/>
            </p:nvSpPr>
            <p:spPr>
              <a:xfrm>
                <a:off x="2727771" y="2465695"/>
                <a:ext cx="2896369" cy="704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zh-CN" altLang="en-US" i="1">
                              <a:latin typeface="Cambria Math" panose="02040503050406030204" pitchFamily="18" charset="0"/>
                            </a:rPr>
                          </m:ctrlPr>
                        </m:naryPr>
                        <m:sub>
                          <m:r>
                            <a:rPr lang="zh-CN" altLang="en-US" i="0">
                              <a:latin typeface="Cambria Math" panose="02040503050406030204" pitchFamily="18" charset="0"/>
                            </a:rPr>
                            <m:t>−∞</m:t>
                          </m:r>
                        </m:sub>
                        <m:sup>
                          <m:r>
                            <a:rPr lang="zh-CN" altLang="en-US" i="0">
                              <a:latin typeface="Cambria Math" panose="02040503050406030204" pitchFamily="18" charset="0"/>
                            </a:rPr>
                            <m:t>+∞</m:t>
                          </m:r>
                        </m:sup>
                        <m:e>
                          <m:r>
                            <a:rPr lang="zh-CN" altLang="en-US" i="1">
                              <a:latin typeface="Cambria Math" panose="02040503050406030204" pitchFamily="18" charset="0"/>
                            </a:rPr>
                            <m:t>𝑝</m:t>
                          </m:r>
                        </m:e>
                      </m:nary>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m:rPr>
                          <m:nor/>
                        </m:rPr>
                        <a:rPr lang="zh-CN" altLang="en-US" i="1">
                          <a:latin typeface="Cambria Math" panose="02040503050406030204" pitchFamily="18" charset="0"/>
                        </a:rPr>
                        <m:t>d</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0">
                              <a:latin typeface="Cambria Math" panose="02040503050406030204" pitchFamily="18" charset="0"/>
                            </a:rPr>
                            <m:t>1</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e>
                      </m:d>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2727771" y="2465695"/>
                <a:ext cx="2896369" cy="70455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2722448" y="3147814"/>
                <a:ext cx="2901692" cy="704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limLoc m:val="subSup"/>
                          <m:grow m:val="on"/>
                          <m:ctrlPr>
                            <a:rPr lang="zh-CN" altLang="en-US" i="1">
                              <a:latin typeface="Cambria Math" panose="02040503050406030204" pitchFamily="18" charset="0"/>
                            </a:rPr>
                          </m:ctrlPr>
                        </m:naryPr>
                        <m:sub>
                          <m:r>
                            <a:rPr lang="zh-CN" altLang="en-US" i="0">
                              <a:latin typeface="Cambria Math" panose="02040503050406030204" pitchFamily="18" charset="0"/>
                            </a:rPr>
                            <m:t>−∞</m:t>
                          </m:r>
                        </m:sub>
                        <m:sup>
                          <m:r>
                            <a:rPr lang="zh-CN" altLang="en-US" i="0">
                              <a:latin typeface="Cambria Math" panose="02040503050406030204" pitchFamily="18" charset="0"/>
                            </a:rPr>
                            <m:t>+∞</m:t>
                          </m:r>
                        </m:sup>
                        <m:e>
                          <m:r>
                            <a:rPr lang="zh-CN" altLang="en-US" i="1">
                              <a:latin typeface="Cambria Math" panose="02040503050406030204" pitchFamily="18" charset="0"/>
                            </a:rPr>
                            <m:t>𝑝</m:t>
                          </m:r>
                        </m:e>
                      </m:nary>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m:rPr>
                          <m:nor/>
                        </m:rPr>
                        <a:rPr lang="zh-CN" altLang="en-US" i="1">
                          <a:latin typeface="Cambria Math" panose="02040503050406030204" pitchFamily="18" charset="0"/>
                        </a:rPr>
                        <m:t>d</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0">
                              <a:latin typeface="Cambria Math" panose="02040503050406030204" pitchFamily="18" charset="0"/>
                            </a:rPr>
                            <m:t>2</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2722448" y="3147814"/>
                <a:ext cx="2901692" cy="704552"/>
              </a:xfrm>
              <a:prstGeom prst="rect">
                <a:avLst/>
              </a:prstGeom>
              <a:blipFill rotWithShape="0">
                <a:blip r:embed="rId6"/>
                <a:stretch>
                  <a:fillRect/>
                </a:stretch>
              </a:blipFill>
            </p:spPr>
            <p:txBody>
              <a:bodyPr/>
              <a:lstStyle/>
              <a:p>
                <a:r>
                  <a:rPr lang="zh-CN" altLang="en-US">
                    <a:noFill/>
                  </a:rPr>
                  <a:t> </a:t>
                </a:r>
              </a:p>
            </p:txBody>
          </p:sp>
        </mc:Fallback>
      </mc:AlternateContent>
      <p:sp>
        <p:nvSpPr>
          <p:cNvPr id="13" name="矩形 12"/>
          <p:cNvSpPr/>
          <p:nvPr/>
        </p:nvSpPr>
        <p:spPr>
          <a:xfrm>
            <a:off x="7884368" y="2931790"/>
            <a:ext cx="684803" cy="369332"/>
          </a:xfrm>
          <a:prstGeom prst="rect">
            <a:avLst/>
          </a:prstGeom>
        </p:spPr>
        <p:txBody>
          <a:bodyPr wrap="none">
            <a:spAutoFit/>
          </a:bodyPr>
          <a:lstStyle/>
          <a:p>
            <a:pPr algn="just"/>
            <a:r>
              <a:rPr lang="en-US" altLang="zh-CN" dirty="0">
                <a:latin typeface="Times New Roman" panose="02020603050405020304" pitchFamily="18" charset="0"/>
              </a:rPr>
              <a:t>(6. 5)</a:t>
            </a:r>
            <a:endParaRPr lang="zh-CN" altLang="en-US" dirty="0">
              <a:latin typeface="Times New Roman" panose="02020603050405020304" pitchFamily="18" charset="0"/>
            </a:endParaRPr>
          </a:p>
        </p:txBody>
      </p:sp>
      <p:pic>
        <p:nvPicPr>
          <p:cNvPr id="3" name="图片 2">
            <a:extLst>
              <a:ext uri="{FF2B5EF4-FFF2-40B4-BE49-F238E27FC236}">
                <a16:creationId xmlns:a16="http://schemas.microsoft.com/office/drawing/2014/main" id="{5D9CE62F-829A-5696-F9DC-819633F2F5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250353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267494"/>
            <a:ext cx="1800493" cy="875881"/>
          </a:xfrm>
          <a:prstGeom prst="rect">
            <a:avLst/>
          </a:prstGeom>
        </p:spPr>
        <p:txBody>
          <a:bodyPr wrap="none">
            <a:spAutoFit/>
          </a:bodyPr>
          <a:lstStyle/>
          <a:p>
            <a:pPr>
              <a:lnSpc>
                <a:spcPct val="150000"/>
              </a:lnSpc>
            </a:pPr>
            <a:r>
              <a:rPr lang="zh-CN" altLang="en-US" dirty="0"/>
              <a:t>(2)条件概率</a:t>
            </a:r>
            <a:endParaRPr lang="en-US" altLang="zh-CN" dirty="0"/>
          </a:p>
          <a:p>
            <a:pPr>
              <a:lnSpc>
                <a:spcPct val="150000"/>
              </a:lnSpc>
            </a:pPr>
            <a:r>
              <a:rPr lang="zh-CN" altLang="en-US" dirty="0"/>
              <a:t>条件概率密度为</a:t>
            </a:r>
          </a:p>
        </p:txBody>
      </p:sp>
      <mc:AlternateContent xmlns:mc="http://schemas.openxmlformats.org/markup-compatibility/2006" xmlns:a14="http://schemas.microsoft.com/office/drawing/2010/main">
        <mc:Choice Requires="a14">
          <p:sp>
            <p:nvSpPr>
              <p:cNvPr id="3" name="矩形 2"/>
              <p:cNvSpPr/>
              <p:nvPr/>
            </p:nvSpPr>
            <p:spPr>
              <a:xfrm>
                <a:off x="1403648" y="1275606"/>
                <a:ext cx="639045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𝑝</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r>
                            <a:rPr lang="zh-CN" altLang="en-US" i="0">
                              <a:latin typeface="Cambria Math" panose="02040503050406030204" pitchFamily="18" charset="0"/>
                            </a:rPr>
                            <m:t>+</m:t>
                          </m:r>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1403648" y="1275606"/>
                <a:ext cx="6390456" cy="369332"/>
              </a:xfrm>
              <a:prstGeom prst="rect">
                <a:avLst/>
              </a:prstGeom>
              <a:blipFill rotWithShape="0">
                <a:blip r:embed="rId2"/>
                <a:stretch>
                  <a:fillRect b="-6557"/>
                </a:stretch>
              </a:blipFill>
            </p:spPr>
            <p:txBody>
              <a:bodyPr/>
              <a:lstStyle/>
              <a:p>
                <a:r>
                  <a:rPr lang="zh-CN" altLang="en-US">
                    <a:noFill/>
                  </a:rPr>
                  <a:t> </a:t>
                </a:r>
              </a:p>
            </p:txBody>
          </p:sp>
        </mc:Fallback>
      </mc:AlternateContent>
      <p:sp>
        <p:nvSpPr>
          <p:cNvPr id="4" name="矩形 3"/>
          <p:cNvSpPr/>
          <p:nvPr/>
        </p:nvSpPr>
        <p:spPr>
          <a:xfrm>
            <a:off x="7884368" y="1275606"/>
            <a:ext cx="684803" cy="369332"/>
          </a:xfrm>
          <a:prstGeom prst="rect">
            <a:avLst/>
          </a:prstGeom>
        </p:spPr>
        <p:txBody>
          <a:bodyPr wrap="none">
            <a:spAutoFit/>
          </a:bodyPr>
          <a:lstStyle/>
          <a:p>
            <a:pPr algn="just"/>
            <a:r>
              <a:rPr lang="en-US" altLang="zh-CN" dirty="0">
                <a:latin typeface="Times New Roman" panose="02020603050405020304" pitchFamily="18" charset="0"/>
              </a:rPr>
              <a:t>(6. 6)</a:t>
            </a:r>
            <a:endParaRPr lang="zh-CN" altLang="en-US" dirty="0">
              <a:latin typeface="Times New Roman" panose="02020603050405020304" pitchFamily="18" charset="0"/>
            </a:endParaRPr>
          </a:p>
        </p:txBody>
      </p:sp>
      <p:sp>
        <p:nvSpPr>
          <p:cNvPr id="5" name="矩形 4"/>
          <p:cNvSpPr/>
          <p:nvPr/>
        </p:nvSpPr>
        <p:spPr>
          <a:xfrm>
            <a:off x="755575" y="1777169"/>
            <a:ext cx="1800493" cy="369332"/>
          </a:xfrm>
          <a:prstGeom prst="rect">
            <a:avLst/>
          </a:prstGeom>
        </p:spPr>
        <p:txBody>
          <a:bodyPr wrap="none">
            <a:spAutoFit/>
          </a:bodyPr>
          <a:lstStyle/>
          <a:p>
            <a:r>
              <a:rPr lang="zh-CN" altLang="en-US" dirty="0"/>
              <a:t>又由联合概率知</a:t>
            </a:r>
          </a:p>
        </p:txBody>
      </p:sp>
      <mc:AlternateContent xmlns:mc="http://schemas.openxmlformats.org/markup-compatibility/2006" xmlns:a14="http://schemas.microsoft.com/office/drawing/2010/main">
        <mc:Choice Requires="a14">
          <p:sp>
            <p:nvSpPr>
              <p:cNvPr id="7" name="矩形 6"/>
              <p:cNvSpPr/>
              <p:nvPr/>
            </p:nvSpPr>
            <p:spPr>
              <a:xfrm>
                <a:off x="3064888" y="2099052"/>
                <a:ext cx="30142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0">
                              <a:latin typeface="Cambria Math" panose="02040503050406030204" pitchFamily="18" charset="0"/>
                            </a:rPr>
                            <m:t>2</m:t>
                          </m:r>
                        </m:sub>
                      </m:sSub>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3064888" y="2099052"/>
                <a:ext cx="3014223" cy="369332"/>
              </a:xfrm>
              <a:prstGeom prst="rect">
                <a:avLst/>
              </a:prstGeom>
              <a:blipFill rotWithShape="0">
                <a:blip r:embed="rId3"/>
                <a:stretch>
                  <a:fillRect b="-6557"/>
                </a:stretch>
              </a:blipFill>
            </p:spPr>
            <p:txBody>
              <a:bodyPr/>
              <a:lstStyle/>
              <a:p>
                <a:r>
                  <a:rPr lang="zh-CN" altLang="en-US">
                    <a:noFill/>
                  </a:rPr>
                  <a:t> </a:t>
                </a:r>
              </a:p>
            </p:txBody>
          </p:sp>
        </mc:Fallback>
      </mc:AlternateContent>
      <p:sp>
        <p:nvSpPr>
          <p:cNvPr id="8" name="矩形 7"/>
          <p:cNvSpPr/>
          <p:nvPr/>
        </p:nvSpPr>
        <p:spPr>
          <a:xfrm>
            <a:off x="755575" y="2468443"/>
            <a:ext cx="646331" cy="369332"/>
          </a:xfrm>
          <a:prstGeom prst="rect">
            <a:avLst/>
          </a:prstGeom>
        </p:spPr>
        <p:txBody>
          <a:bodyPr wrap="none">
            <a:spAutoFit/>
          </a:bodyPr>
          <a:lstStyle/>
          <a:p>
            <a:r>
              <a:rPr lang="zh-CN" altLang="en-US" dirty="0"/>
              <a:t>所以</a:t>
            </a:r>
          </a:p>
        </p:txBody>
      </p:sp>
      <mc:AlternateContent xmlns:mc="http://schemas.openxmlformats.org/markup-compatibility/2006" xmlns:a14="http://schemas.microsoft.com/office/drawing/2010/main">
        <mc:Choice Requires="a14">
          <p:sp>
            <p:nvSpPr>
              <p:cNvPr id="9" name="矩形 8"/>
              <p:cNvSpPr/>
              <p:nvPr/>
            </p:nvSpPr>
            <p:spPr>
              <a:xfrm>
                <a:off x="2275804" y="2780295"/>
                <a:ext cx="46461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r>
                            <a:rPr lang="zh-CN" altLang="en-US" i="0">
                              <a:latin typeface="Cambria Math" panose="02040503050406030204" pitchFamily="18" charset="0"/>
                            </a:rPr>
                            <m:t>+</m:t>
                          </m:r>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oMath>
                  </m:oMathPara>
                </a14:m>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2275804" y="2780295"/>
                <a:ext cx="4646144" cy="369332"/>
              </a:xfrm>
              <a:prstGeom prst="rect">
                <a:avLst/>
              </a:prstGeom>
              <a:blipFill rotWithShape="0">
                <a:blip r:embed="rId4"/>
                <a:stretch>
                  <a:fillRect b="-32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029864" y="3141140"/>
                <a:ext cx="4774384" cy="6757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𝑃</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r>
                                <a:rPr lang="zh-CN" altLang="en-US" i="0">
                                  <a:latin typeface="Cambria Math" panose="02040503050406030204" pitchFamily="18" charset="0"/>
                                </a:rPr>
                                <m:t>+</m:t>
                              </m:r>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0">
                                  <a:latin typeface="Cambria Math" panose="02040503050406030204" pitchFamily="18" charset="0"/>
                                </a:rPr>
                                <m:t>2</m:t>
                              </m:r>
                            </m:sub>
                          </m:sSub>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r>
                                <a:rPr lang="zh-CN" altLang="en-US" i="0">
                                  <a:latin typeface="Cambria Math" panose="02040503050406030204" pitchFamily="18" charset="0"/>
                                </a:rPr>
                                <m:t>+</m:t>
                              </m:r>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den>
                      </m:f>
                    </m:oMath>
                  </m:oMathPara>
                </a14:m>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2029864" y="3141140"/>
                <a:ext cx="4774384" cy="675762"/>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1835696" y="4007539"/>
                <a:ext cx="4012316" cy="7804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Upp>
                        <m:limUppPr>
                          <m:ctrlPr>
                            <a:rPr lang="zh-CN" altLang="en-US" i="1">
                              <a:latin typeface="Cambria Math" panose="02040503050406030204" pitchFamily="18" charset="0"/>
                            </a:rPr>
                          </m:ctrlPr>
                        </m:limUppPr>
                        <m:e>
                          <m:r>
                            <a:rPr lang="zh-CN" altLang="en-US">
                              <a:latin typeface="Cambria Math" panose="02040503050406030204" pitchFamily="18" charset="0"/>
                            </a:rPr>
                            <m:t>=</m:t>
                          </m:r>
                        </m:e>
                        <m:lim>
                          <m:m>
                            <m:mPr>
                              <m:mcs>
                                <m:mc>
                                  <m:mcPr>
                                    <m:count m:val="1"/>
                                    <m:mcJc m:val="center"/>
                                  </m:mcPr>
                                </m:mc>
                              </m:mcs>
                              <m:ctrlPr>
                                <a:rPr lang="zh-CN" altLang="en-US" i="1">
                                  <a:latin typeface="Cambria Math" panose="02040503050406030204" pitchFamily="18" charset="0"/>
                                </a:rPr>
                              </m:ctrlPr>
                            </m:mPr>
                            <m:mr>
                              <m:e>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≪1</m:t>
                                </m:r>
                              </m:e>
                            </m:mr>
                            <m:mr>
                              <m:e>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r>
                                  <a:rPr lang="zh-CN" altLang="en-US" i="0">
                                    <a:latin typeface="Cambria Math" panose="02040503050406030204" pitchFamily="18" charset="0"/>
                                  </a:rPr>
                                  <m:t>≪1</m:t>
                                </m:r>
                              </m:e>
                            </m:mr>
                          </m:m>
                        </m:lim>
                      </m:limUpp>
                      <m:f>
                        <m:fPr>
                          <m:ctrlPr>
                            <a:rPr lang="zh-CN" altLang="en-US" i="1">
                              <a:latin typeface="Cambria Math" panose="02040503050406030204" pitchFamily="18" charset="0"/>
                            </a:rPr>
                          </m:ctrlPr>
                        </m:fPr>
                        <m:num>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0">
                                  <a:latin typeface="Cambria Math" panose="02040503050406030204" pitchFamily="18" charset="0"/>
                                </a:rPr>
                                <m:t>2</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den>
                      </m:f>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0">
                                  <a:latin typeface="Cambria Math" panose="02040503050406030204" pitchFamily="18" charset="0"/>
                                </a:rPr>
                                <m:t>2</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den>
                      </m:f>
                      <m:r>
                        <a:rPr lang="zh-CN" altLang="en-US" i="1">
                          <a:latin typeface="Cambria Math" panose="02040503050406030204" pitchFamily="18" charset="0"/>
                        </a:rPr>
                        <m:t>𝛥</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1835696" y="4007539"/>
                <a:ext cx="4012316" cy="780406"/>
              </a:xfrm>
              <a:prstGeom prst="rect">
                <a:avLst/>
              </a:prstGeom>
              <a:blipFill rotWithShape="0">
                <a:blip r:embed="rId6"/>
                <a:stretch>
                  <a:fillRect/>
                </a:stretch>
              </a:blipFill>
            </p:spPr>
            <p:txBody>
              <a:bodyPr/>
              <a:lstStyle/>
              <a:p>
                <a:r>
                  <a:rPr lang="zh-CN" altLang="en-US">
                    <a:noFill/>
                  </a:rPr>
                  <a:t> </a:t>
                </a:r>
              </a:p>
            </p:txBody>
          </p:sp>
        </mc:Fallback>
      </mc:AlternateContent>
      <p:sp>
        <p:nvSpPr>
          <p:cNvPr id="12" name="矩形 11"/>
          <p:cNvSpPr/>
          <p:nvPr/>
        </p:nvSpPr>
        <p:spPr>
          <a:xfrm>
            <a:off x="7794104" y="4213076"/>
            <a:ext cx="684803" cy="369332"/>
          </a:xfrm>
          <a:prstGeom prst="rect">
            <a:avLst/>
          </a:prstGeom>
        </p:spPr>
        <p:txBody>
          <a:bodyPr wrap="none">
            <a:spAutoFit/>
          </a:bodyPr>
          <a:lstStyle/>
          <a:p>
            <a:pPr algn="just"/>
            <a:r>
              <a:rPr lang="en-US" altLang="zh-CN" dirty="0">
                <a:latin typeface="Times New Roman" panose="02020603050405020304" pitchFamily="18" charset="0"/>
              </a:rPr>
              <a:t>(6. 7)</a:t>
            </a:r>
            <a:endParaRPr lang="zh-CN" altLang="en-US" dirty="0">
              <a:latin typeface="Times New Roman" panose="02020603050405020304" pitchFamily="18" charset="0"/>
            </a:endParaRPr>
          </a:p>
        </p:txBody>
      </p:sp>
      <p:graphicFrame>
        <p:nvGraphicFramePr>
          <p:cNvPr id="6" name="对象 5">
            <a:extLst>
              <a:ext uri="{FF2B5EF4-FFF2-40B4-BE49-F238E27FC236}">
                <a16:creationId xmlns:a16="http://schemas.microsoft.com/office/drawing/2014/main" id="{D5060125-B673-AADB-DDBF-2627EC3B1D85}"/>
              </a:ext>
            </a:extLst>
          </p:cNvPr>
          <p:cNvGraphicFramePr>
            <a:graphicFrameLocks noChangeAspect="1"/>
          </p:cNvGraphicFramePr>
          <p:nvPr>
            <p:extLst>
              <p:ext uri="{D42A27DB-BD31-4B8C-83A1-F6EECF244321}">
                <p14:modId xmlns:p14="http://schemas.microsoft.com/office/powerpoint/2010/main" val="75200530"/>
              </p:ext>
            </p:extLst>
          </p:nvPr>
        </p:nvGraphicFramePr>
        <p:xfrm>
          <a:off x="5461000" y="3276600"/>
          <a:ext cx="914400" cy="198438"/>
        </p:xfrm>
        <a:graphic>
          <a:graphicData uri="http://schemas.openxmlformats.org/presentationml/2006/ole">
            <mc:AlternateContent xmlns:mc="http://schemas.openxmlformats.org/markup-compatibility/2006">
              <mc:Choice xmlns:v="urn:schemas-microsoft-com:vml" Requires="v">
                <p:oleObj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5461000" y="3276600"/>
                        <a:ext cx="914400" cy="198438"/>
                      </a:xfrm>
                      <a:prstGeom prst="rect">
                        <a:avLst/>
                      </a:prstGeom>
                    </p:spPr>
                  </p:pic>
                </p:oleObj>
              </mc:Fallback>
            </mc:AlternateContent>
          </a:graphicData>
        </a:graphic>
      </p:graphicFrame>
      <p:pic>
        <p:nvPicPr>
          <p:cNvPr id="13" name="图片 12">
            <a:extLst>
              <a:ext uri="{FF2B5EF4-FFF2-40B4-BE49-F238E27FC236}">
                <a16:creationId xmlns:a16="http://schemas.microsoft.com/office/drawing/2014/main" id="{84332DD2-741E-A67B-1490-FE154310B1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514072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467544" y="195486"/>
                <a:ext cx="4365619" cy="369332"/>
              </a:xfrm>
              <a:prstGeom prst="rect">
                <a:avLst/>
              </a:prstGeom>
            </p:spPr>
            <p:txBody>
              <a:bodyPr wrap="none">
                <a:spAutoFit/>
              </a:bodyPr>
              <a:lstStyle/>
              <a:p>
                <a:r>
                  <a:rPr lang="zh-CN" altLang="en-US" dirty="0"/>
                  <a:t>取定</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a:latin typeface="Cambria Math" panose="02040503050406030204" pitchFamily="18" charset="0"/>
                          </a:rPr>
                          <m:t>2</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oMath>
                </a14:m>
                <a:r>
                  <a:rPr lang="zh-CN" altLang="en-US" dirty="0"/>
                  <a:t>时，将式(6.6)与式(6.7)比较得</a:t>
                </a:r>
              </a:p>
            </p:txBody>
          </p:sp>
        </mc:Choice>
        <mc:Fallback xmlns="">
          <p:sp>
            <p:nvSpPr>
              <p:cNvPr id="2" name="矩形 1"/>
              <p:cNvSpPr>
                <a:spLocks noRot="1" noChangeAspect="1" noMove="1" noResize="1" noEditPoints="1" noAdjustHandles="1" noChangeArrowheads="1" noChangeShapeType="1" noTextEdit="1"/>
              </p:cNvSpPr>
              <p:nvPr/>
            </p:nvSpPr>
            <p:spPr>
              <a:xfrm>
                <a:off x="467544" y="195486"/>
                <a:ext cx="4365619" cy="369332"/>
              </a:xfrm>
              <a:prstGeom prst="rect">
                <a:avLst/>
              </a:prstGeom>
              <a:blipFill rotWithShape="0">
                <a:blip r:embed="rId2"/>
                <a:stretch>
                  <a:fillRect l="-1257" t="-13115" r="-559" b="-262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059832" y="627534"/>
                <a:ext cx="2917465" cy="676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i="1">
                              <a:latin typeface="Cambria Math" panose="02040503050406030204" pitchFamily="18" charset="0"/>
                            </a:rPr>
                          </m:ctrlPr>
                        </m:fPr>
                        <m:num>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0">
                                  <a:latin typeface="Cambria Math" panose="02040503050406030204" pitchFamily="18" charset="0"/>
                                </a:rPr>
                                <m:t>2</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den>
                      </m:f>
                      <m:r>
                        <a:rPr lang="zh-CN" altLang="en-US" i="0">
                          <a:latin typeface="Cambria Math" panose="02040503050406030204" pitchFamily="18" charset="0"/>
                        </a:rPr>
                        <m:t>=</m:t>
                      </m:r>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3059832" y="627534"/>
                <a:ext cx="2917465" cy="676532"/>
              </a:xfrm>
              <a:prstGeom prst="rect">
                <a:avLst/>
              </a:prstGeom>
              <a:blipFill rotWithShape="0">
                <a:blip r:embed="rId3"/>
                <a:stretch>
                  <a:fillRect/>
                </a:stretch>
              </a:blipFill>
            </p:spPr>
            <p:txBody>
              <a:bodyPr/>
              <a:lstStyle/>
              <a:p>
                <a:r>
                  <a:rPr lang="zh-CN" altLang="en-US">
                    <a:noFill/>
                  </a:rPr>
                  <a:t> </a:t>
                </a:r>
              </a:p>
            </p:txBody>
          </p:sp>
        </mc:Fallback>
      </mc:AlternateContent>
      <p:sp>
        <p:nvSpPr>
          <p:cNvPr id="5" name="矩形 4"/>
          <p:cNvSpPr/>
          <p:nvPr/>
        </p:nvSpPr>
        <p:spPr>
          <a:xfrm>
            <a:off x="467544" y="1226109"/>
            <a:ext cx="877163" cy="369332"/>
          </a:xfrm>
          <a:prstGeom prst="rect">
            <a:avLst/>
          </a:prstGeom>
        </p:spPr>
        <p:txBody>
          <a:bodyPr wrap="none">
            <a:spAutoFit/>
          </a:bodyPr>
          <a:lstStyle/>
          <a:p>
            <a:r>
              <a:rPr lang="zh-CN" altLang="en-US" dirty="0"/>
              <a:t>简写为</a:t>
            </a:r>
          </a:p>
        </p:txBody>
      </p:sp>
      <mc:AlternateContent xmlns:mc="http://schemas.openxmlformats.org/markup-compatibility/2006" xmlns:a14="http://schemas.microsoft.com/office/drawing/2010/main">
        <mc:Choice Requires="a14">
          <p:sp>
            <p:nvSpPr>
              <p:cNvPr id="6" name="矩形 5"/>
              <p:cNvSpPr/>
              <p:nvPr/>
            </p:nvSpPr>
            <p:spPr>
              <a:xfrm>
                <a:off x="3275856" y="1483813"/>
                <a:ext cx="2369815" cy="676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0">
                                  <a:latin typeface="Cambria Math" panose="02040503050406030204" pitchFamily="18" charset="0"/>
                                </a:rPr>
                                <m:t>2</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den>
                      </m:f>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3275856" y="1483813"/>
                <a:ext cx="2369815" cy="676532"/>
              </a:xfrm>
              <a:prstGeom prst="rect">
                <a:avLst/>
              </a:prstGeom>
              <a:blipFill rotWithShape="0">
                <a:blip r:embed="rId4"/>
                <a:stretch>
                  <a:fillRect/>
                </a:stretch>
              </a:blipFill>
            </p:spPr>
            <p:txBody>
              <a:bodyPr/>
              <a:lstStyle/>
              <a:p>
                <a:r>
                  <a:rPr lang="zh-CN" altLang="en-US">
                    <a:noFill/>
                  </a:rPr>
                  <a:t> </a:t>
                </a:r>
              </a:p>
            </p:txBody>
          </p:sp>
        </mc:Fallback>
      </mc:AlternateContent>
      <p:sp>
        <p:nvSpPr>
          <p:cNvPr id="7" name="矩形 6"/>
          <p:cNvSpPr/>
          <p:nvPr/>
        </p:nvSpPr>
        <p:spPr>
          <a:xfrm>
            <a:off x="467544" y="2239125"/>
            <a:ext cx="646331" cy="369332"/>
          </a:xfrm>
          <a:prstGeom prst="rect">
            <a:avLst/>
          </a:prstGeom>
        </p:spPr>
        <p:txBody>
          <a:bodyPr wrap="none">
            <a:spAutoFit/>
          </a:bodyPr>
          <a:lstStyle/>
          <a:p>
            <a:r>
              <a:rPr lang="zh-CN" altLang="en-US" dirty="0"/>
              <a:t>同理</a:t>
            </a:r>
          </a:p>
        </p:txBody>
      </p:sp>
      <mc:AlternateContent xmlns:mc="http://schemas.openxmlformats.org/markup-compatibility/2006" xmlns:a14="http://schemas.microsoft.com/office/drawing/2010/main">
        <mc:Choice Requires="a14">
          <p:sp>
            <p:nvSpPr>
              <p:cNvPr id="8" name="矩形 7"/>
              <p:cNvSpPr/>
              <p:nvPr/>
            </p:nvSpPr>
            <p:spPr>
              <a:xfrm>
                <a:off x="3275855" y="2485264"/>
                <a:ext cx="2369815" cy="6765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e>
                      </m:d>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0">
                                  <a:latin typeface="Cambria Math" panose="02040503050406030204" pitchFamily="18" charset="0"/>
                                </a:rPr>
                                <m:t>1</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e>
                          </m:d>
                        </m:den>
                      </m:f>
                    </m:oMath>
                  </m:oMathPara>
                </a14:m>
                <a:endParaRPr lang="zh-CN" altLang="en-US" dirty="0"/>
              </a:p>
            </p:txBody>
          </p:sp>
        </mc:Choice>
        <mc:Fallback xmlns="">
          <p:sp>
            <p:nvSpPr>
              <p:cNvPr id="8" name="矩形 7"/>
              <p:cNvSpPr>
                <a:spLocks noRot="1" noChangeAspect="1" noMove="1" noResize="1" noEditPoints="1" noAdjustHandles="1" noChangeArrowheads="1" noChangeShapeType="1" noTextEdit="1"/>
              </p:cNvSpPr>
              <p:nvPr/>
            </p:nvSpPr>
            <p:spPr>
              <a:xfrm>
                <a:off x="3275855" y="2485264"/>
                <a:ext cx="2369815" cy="676532"/>
              </a:xfrm>
              <a:prstGeom prst="rect">
                <a:avLst/>
              </a:prstGeom>
              <a:blipFill rotWithShape="0">
                <a:blip r:embed="rId5"/>
                <a:stretch>
                  <a:fillRect/>
                </a:stretch>
              </a:blipFill>
            </p:spPr>
            <p:txBody>
              <a:bodyPr/>
              <a:lstStyle/>
              <a:p>
                <a:r>
                  <a:rPr lang="zh-CN" altLang="en-US">
                    <a:noFill/>
                  </a:rPr>
                  <a:t> </a:t>
                </a:r>
              </a:p>
            </p:txBody>
          </p:sp>
        </mc:Fallback>
      </mc:AlternateContent>
      <p:sp>
        <p:nvSpPr>
          <p:cNvPr id="9" name="矩形 8"/>
          <p:cNvSpPr/>
          <p:nvPr/>
        </p:nvSpPr>
        <p:spPr>
          <a:xfrm>
            <a:off x="430196" y="3341543"/>
            <a:ext cx="7801601" cy="369332"/>
          </a:xfrm>
          <a:prstGeom prst="rect">
            <a:avLst/>
          </a:prstGeom>
        </p:spPr>
        <p:txBody>
          <a:bodyPr wrap="square">
            <a:spAutoFit/>
          </a:bodyPr>
          <a:lstStyle/>
          <a:p>
            <a:r>
              <a:rPr lang="zh-CN" altLang="en-US" dirty="0"/>
              <a:t>故联合概率密度、条件概率密度、密度函数之间的关系为</a:t>
            </a:r>
            <a:r>
              <a:rPr lang="zh-CN" altLang="en-US" dirty="0">
                <a:solidFill>
                  <a:srgbClr val="00B0F0"/>
                </a:solidFill>
              </a:rPr>
              <a:t>贝叶斯公式</a:t>
            </a:r>
          </a:p>
        </p:txBody>
      </p:sp>
      <mc:AlternateContent xmlns:mc="http://schemas.openxmlformats.org/markup-compatibility/2006" xmlns:a14="http://schemas.microsoft.com/office/drawing/2010/main">
        <mc:Choice Requires="a14">
          <p:sp>
            <p:nvSpPr>
              <p:cNvPr id="10" name="矩形 9"/>
              <p:cNvSpPr/>
              <p:nvPr/>
            </p:nvSpPr>
            <p:spPr>
              <a:xfrm>
                <a:off x="1207776" y="3890622"/>
                <a:ext cx="624644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0">
                              <a:latin typeface="Cambria Math" panose="02040503050406030204" pitchFamily="18" charset="0"/>
                            </a:rPr>
                            <m:t>2</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e>
                      </m:d>
                      <m:r>
                        <a:rPr lang="zh-CN" altLang="en-US" i="1">
                          <a:latin typeface="Cambria Math" panose="02040503050406030204" pitchFamily="18" charset="0"/>
                        </a:rPr>
                        <m:t>𝑝</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e>
                      </m:d>
                    </m:oMath>
                  </m:oMathPara>
                </a14:m>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1207776" y="3890622"/>
                <a:ext cx="6246440" cy="369332"/>
              </a:xfrm>
              <a:prstGeom prst="rect">
                <a:avLst/>
              </a:prstGeom>
              <a:blipFill rotWithShape="0">
                <a:blip r:embed="rId6"/>
                <a:stretch>
                  <a:fillRect b="-6557"/>
                </a:stretch>
              </a:blipFill>
            </p:spPr>
            <p:txBody>
              <a:bodyPr/>
              <a:lstStyle/>
              <a:p>
                <a:r>
                  <a:rPr lang="zh-CN" altLang="en-US">
                    <a:noFill/>
                  </a:rPr>
                  <a:t> </a:t>
                </a:r>
              </a:p>
            </p:txBody>
          </p:sp>
        </mc:Fallback>
      </mc:AlternateContent>
      <p:sp>
        <p:nvSpPr>
          <p:cNvPr id="11" name="矩形 10"/>
          <p:cNvSpPr/>
          <p:nvPr/>
        </p:nvSpPr>
        <p:spPr>
          <a:xfrm>
            <a:off x="7812360" y="3890622"/>
            <a:ext cx="684803" cy="369332"/>
          </a:xfrm>
          <a:prstGeom prst="rect">
            <a:avLst/>
          </a:prstGeom>
        </p:spPr>
        <p:txBody>
          <a:bodyPr wrap="none">
            <a:spAutoFit/>
          </a:bodyPr>
          <a:lstStyle/>
          <a:p>
            <a:pPr algn="just"/>
            <a:r>
              <a:rPr lang="en-US" altLang="zh-CN" dirty="0">
                <a:latin typeface="Times New Roman" panose="02020603050405020304" pitchFamily="18" charset="0"/>
              </a:rPr>
              <a:t>(6. 8)</a:t>
            </a:r>
            <a:endParaRPr lang="zh-CN" altLang="en-US" dirty="0">
              <a:latin typeface="Times New Roman" panose="02020603050405020304" pitchFamily="18" charset="0"/>
            </a:endParaRPr>
          </a:p>
        </p:txBody>
      </p:sp>
      <p:pic>
        <p:nvPicPr>
          <p:cNvPr id="3" name="图片 2">
            <a:extLst>
              <a:ext uri="{FF2B5EF4-FFF2-40B4-BE49-F238E27FC236}">
                <a16:creationId xmlns:a16="http://schemas.microsoft.com/office/drawing/2014/main" id="{3337FAB9-FF13-2D36-2A9A-564268765D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640679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11510"/>
            <a:ext cx="8064896" cy="875881"/>
          </a:xfrm>
          <a:prstGeom prst="rect">
            <a:avLst/>
          </a:prstGeom>
        </p:spPr>
        <p:txBody>
          <a:bodyPr wrap="square">
            <a:spAutoFit/>
          </a:bodyPr>
          <a:lstStyle/>
          <a:p>
            <a:pPr indent="457200">
              <a:lnSpc>
                <a:spcPct val="150000"/>
              </a:lnSpc>
            </a:pPr>
            <a:r>
              <a:rPr lang="zh-CN" altLang="en-US" dirty="0"/>
              <a:t>(3)随机向量的均值和方差</a:t>
            </a:r>
            <a:endParaRPr lang="en-US" altLang="zh-CN" dirty="0"/>
          </a:p>
          <a:p>
            <a:pPr indent="457200">
              <a:lnSpc>
                <a:spcPct val="150000"/>
              </a:lnSpc>
            </a:pPr>
            <a:r>
              <a:rPr lang="zh-CN" altLang="en-US" dirty="0"/>
              <a:t>以二维为例，已知随机向量及其联合概率密度为</a:t>
            </a:r>
          </a:p>
        </p:txBody>
      </p:sp>
      <mc:AlternateContent xmlns:mc="http://schemas.openxmlformats.org/markup-compatibility/2006" xmlns:a14="http://schemas.microsoft.com/office/drawing/2010/main">
        <mc:Choice Requires="a14">
          <p:sp>
            <p:nvSpPr>
              <p:cNvPr id="3" name="矩形 2"/>
              <p:cNvSpPr/>
              <p:nvPr/>
            </p:nvSpPr>
            <p:spPr>
              <a:xfrm>
                <a:off x="3501001" y="1419622"/>
                <a:ext cx="2141997" cy="6016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1" i="1">
                          <a:latin typeface="Cambria Math" panose="02040503050406030204" pitchFamily="18" charset="0"/>
                        </a:rPr>
                        <m:t>𝑿</m:t>
                      </m:r>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𝑋</m:t>
                                    </m:r>
                                  </m:e>
                                  <m:sub>
                                    <m:r>
                                      <a:rPr lang="zh-CN" altLang="en-US" b="0" i="0">
                                        <a:latin typeface="Cambria Math" panose="02040503050406030204" pitchFamily="18" charset="0"/>
                                      </a:rPr>
                                      <m:t>1</m:t>
                                    </m:r>
                                  </m:sub>
                                </m:sSub>
                              </m:e>
                            </m:mr>
                            <m:mr>
                              <m:e>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𝑋</m:t>
                                    </m:r>
                                  </m:e>
                                  <m:sub>
                                    <m:r>
                                      <a:rPr lang="zh-CN" altLang="en-US" b="0" i="0">
                                        <a:latin typeface="Cambria Math" panose="02040503050406030204" pitchFamily="18" charset="0"/>
                                      </a:rPr>
                                      <m:t>2</m:t>
                                    </m:r>
                                  </m:sub>
                                </m:sSub>
                              </m:e>
                            </m:mr>
                          </m:m>
                        </m:e>
                      </m:d>
                      <m:r>
                        <a:rPr lang="zh-CN" altLang="en-US" b="0" i="0">
                          <a:latin typeface="Cambria Math" panose="02040503050406030204" pitchFamily="18" charset="0"/>
                        </a:rPr>
                        <m:t>,</m:t>
                      </m:r>
                      <m:r>
                        <a:rPr lang="zh-CN" altLang="en-US" b="0" i="1">
                          <a:latin typeface="Cambria Math" panose="02040503050406030204" pitchFamily="18" charset="0"/>
                        </a:rPr>
                        <m:t>𝑝</m:t>
                      </m:r>
                      <m:d>
                        <m:dPr>
                          <m:ctrlPr>
                            <a:rPr lang="zh-CN" altLang="en-US" b="0" i="1">
                              <a:latin typeface="Cambria Math" panose="02040503050406030204" pitchFamily="18" charset="0"/>
                            </a:rPr>
                          </m:ctrlPr>
                        </m:dPr>
                        <m:e>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𝑥</m:t>
                              </m:r>
                            </m:e>
                            <m:sub>
                              <m:r>
                                <a:rPr lang="zh-CN" altLang="en-US" b="0" i="0">
                                  <a:latin typeface="Cambria Math" panose="02040503050406030204" pitchFamily="18" charset="0"/>
                                </a:rPr>
                                <m:t>1</m:t>
                              </m:r>
                            </m:sub>
                          </m:sSub>
                          <m:r>
                            <a:rPr lang="zh-CN" altLang="en-US" b="0" i="0">
                              <a:latin typeface="Cambria Math" panose="02040503050406030204" pitchFamily="18" charset="0"/>
                            </a:rPr>
                            <m:t>,</m:t>
                          </m:r>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𝑥</m:t>
                              </m:r>
                            </m:e>
                            <m:sub>
                              <m:r>
                                <a:rPr lang="zh-CN" altLang="en-US" b="0" i="0">
                                  <a:latin typeface="Cambria Math" panose="02040503050406030204" pitchFamily="18" charset="0"/>
                                </a:rPr>
                                <m:t>2</m:t>
                              </m:r>
                            </m:sub>
                          </m:sSub>
                        </m:e>
                      </m:d>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3501001" y="1419622"/>
                <a:ext cx="2141997" cy="601640"/>
              </a:xfrm>
              <a:prstGeom prst="rect">
                <a:avLst/>
              </a:prstGeom>
              <a:blipFill>
                <a:blip r:embed="rId2"/>
                <a:stretch>
                  <a:fillRect/>
                </a:stretch>
              </a:blipFill>
            </p:spPr>
            <p:txBody>
              <a:bodyPr/>
              <a:lstStyle/>
              <a:p>
                <a:r>
                  <a:rPr lang="zh-CN" altLang="en-US">
                    <a:noFill/>
                  </a:rPr>
                  <a:t> </a:t>
                </a:r>
              </a:p>
            </p:txBody>
          </p:sp>
        </mc:Fallback>
      </mc:AlternateContent>
      <p:sp>
        <p:nvSpPr>
          <p:cNvPr id="5" name="矩形 4"/>
          <p:cNvSpPr/>
          <p:nvPr/>
        </p:nvSpPr>
        <p:spPr>
          <a:xfrm>
            <a:off x="539552" y="2067694"/>
            <a:ext cx="415498" cy="369332"/>
          </a:xfrm>
          <a:prstGeom prst="rect">
            <a:avLst/>
          </a:prstGeom>
        </p:spPr>
        <p:txBody>
          <a:bodyPr wrap="none">
            <a:spAutoFit/>
          </a:bodyPr>
          <a:lstStyle/>
          <a:p>
            <a:r>
              <a:rPr lang="zh-CN" altLang="en-US" dirty="0"/>
              <a:t>则</a:t>
            </a:r>
          </a:p>
        </p:txBody>
      </p:sp>
      <mc:AlternateContent xmlns:mc="http://schemas.openxmlformats.org/markup-compatibility/2006" xmlns:a14="http://schemas.microsoft.com/office/drawing/2010/main">
        <mc:Choice Requires="a14">
          <p:sp>
            <p:nvSpPr>
              <p:cNvPr id="6" name="矩形 5"/>
              <p:cNvSpPr/>
              <p:nvPr/>
            </p:nvSpPr>
            <p:spPr>
              <a:xfrm>
                <a:off x="1304763" y="2277908"/>
                <a:ext cx="6534472" cy="7045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0">
                              <a:latin typeface="Cambria Math" panose="02040503050406030204" pitchFamily="18" charset="0"/>
                            </a:rPr>
                            <m:t>1</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e>
                      </m:d>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r>
                            <a:rPr lang="zh-CN" altLang="en-US" i="0">
                              <a:latin typeface="Cambria Math" panose="02040503050406030204" pitchFamily="18" charset="0"/>
                            </a:rPr>
                            <m:t>−∞</m:t>
                          </m:r>
                        </m:sub>
                        <m:sup>
                          <m:r>
                            <a:rPr lang="zh-CN" altLang="en-US" i="0">
                              <a:latin typeface="Cambria Math" panose="02040503050406030204" pitchFamily="18" charset="0"/>
                            </a:rPr>
                            <m:t>+∞</m:t>
                          </m:r>
                        </m:sup>
                        <m:e>
                          <m:r>
                            <a:rPr lang="zh-CN" altLang="en-US" i="1">
                              <a:latin typeface="Cambria Math" panose="02040503050406030204" pitchFamily="18" charset="0"/>
                            </a:rPr>
                            <m:t>𝑝</m:t>
                          </m:r>
                        </m:e>
                      </m:nary>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m:rPr>
                          <m:nor/>
                        </m:rPr>
                        <a:rPr lang="zh-CN" altLang="en-US" i="1">
                          <a:latin typeface="Cambria Math" panose="02040503050406030204" pitchFamily="18" charset="0"/>
                        </a:rPr>
                        <m:t>d</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r>
                        <a:rPr lang="zh-CN" altLang="en-US" i="0">
                          <a:latin typeface="Cambria Math" panose="02040503050406030204" pitchFamily="18" charset="0"/>
                        </a:rPr>
                        <m:t>,</m:t>
                      </m:r>
                      <m:r>
                        <m:rPr>
                          <m:nor/>
                        </m:rPr>
                        <a:rPr lang="zh-CN" altLang="en-US" i="1">
                          <a:latin typeface="Cambria Math" panose="02040503050406030204" pitchFamily="18" charset="0"/>
                        </a:rPr>
                        <m:t> </m:t>
                      </m:r>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0">
                              <a:latin typeface="Cambria Math" panose="02040503050406030204" pitchFamily="18" charset="0"/>
                            </a:rPr>
                            <m:t>2</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r>
                            <a:rPr lang="zh-CN" altLang="en-US" i="0">
                              <a:latin typeface="Cambria Math" panose="02040503050406030204" pitchFamily="18" charset="0"/>
                            </a:rPr>
                            <m:t>−∞</m:t>
                          </m:r>
                        </m:sub>
                        <m:sup>
                          <m:r>
                            <a:rPr lang="zh-CN" altLang="en-US" i="0">
                              <a:latin typeface="Cambria Math" panose="02040503050406030204" pitchFamily="18" charset="0"/>
                            </a:rPr>
                            <m:t>+∞</m:t>
                          </m:r>
                        </m:sup>
                        <m:e>
                          <m:r>
                            <a:rPr lang="zh-CN" altLang="en-US" i="1">
                              <a:latin typeface="Cambria Math" panose="02040503050406030204" pitchFamily="18" charset="0"/>
                            </a:rPr>
                            <m:t>𝑝</m:t>
                          </m:r>
                        </m:e>
                      </m:nary>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m:rPr>
                          <m:nor/>
                        </m:rPr>
                        <a:rPr lang="zh-CN" altLang="en-US" i="1">
                          <a:latin typeface="Cambria Math" panose="02040503050406030204" pitchFamily="18" charset="0"/>
                        </a:rPr>
                        <m:t>d</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1304763" y="2277908"/>
                <a:ext cx="6534472" cy="704552"/>
              </a:xfrm>
              <a:prstGeom prst="rect">
                <a:avLst/>
              </a:prstGeom>
              <a:blipFill rotWithShape="0">
                <a:blip r:embed="rId3"/>
                <a:stretch>
                  <a:fillRect/>
                </a:stretch>
              </a:blipFill>
            </p:spPr>
            <p:txBody>
              <a:bodyPr/>
              <a:lstStyle/>
              <a:p>
                <a:r>
                  <a:rPr lang="zh-CN" altLang="en-US">
                    <a:noFill/>
                  </a:rPr>
                  <a:t> </a:t>
                </a:r>
              </a:p>
            </p:txBody>
          </p:sp>
        </mc:Fallback>
      </mc:AlternateContent>
      <p:sp>
        <p:nvSpPr>
          <p:cNvPr id="7" name="矩形 6"/>
          <p:cNvSpPr/>
          <p:nvPr/>
        </p:nvSpPr>
        <p:spPr>
          <a:xfrm>
            <a:off x="539552" y="3030777"/>
            <a:ext cx="1338828" cy="369332"/>
          </a:xfrm>
          <a:prstGeom prst="rect">
            <a:avLst/>
          </a:prstGeom>
        </p:spPr>
        <p:txBody>
          <a:bodyPr wrap="none">
            <a:spAutoFit/>
          </a:bodyPr>
          <a:lstStyle/>
          <a:p>
            <a:r>
              <a:rPr lang="zh-CN" altLang="en-US" dirty="0"/>
              <a:t>所以均值为</a:t>
            </a:r>
          </a:p>
        </p:txBody>
      </p:sp>
      <mc:AlternateContent xmlns:mc="http://schemas.openxmlformats.org/markup-compatibility/2006" xmlns:a14="http://schemas.microsoft.com/office/drawing/2010/main">
        <mc:Choice Requires="a14">
          <p:sp>
            <p:nvSpPr>
              <p:cNvPr id="8" name="矩形 7"/>
              <p:cNvSpPr/>
              <p:nvPr/>
            </p:nvSpPr>
            <p:spPr>
              <a:xfrm>
                <a:off x="1061863" y="3239106"/>
                <a:ext cx="7020272" cy="14073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b="1" i="1">
                          <a:latin typeface="Cambria Math" panose="02040503050406030204" pitchFamily="18" charset="0"/>
                        </a:rPr>
                        <m:t>𝑿</m:t>
                      </m:r>
                      <m:r>
                        <a:rPr lang="zh-CN" altLang="en-US" b="0" i="0">
                          <a:latin typeface="Cambria Math" panose="02040503050406030204" pitchFamily="18" charset="0"/>
                        </a:rPr>
                        <m:t>]=</m:t>
                      </m:r>
                      <m:r>
                        <a:rPr lang="zh-CN" altLang="en-US" b="0" i="1">
                          <a:latin typeface="Cambria Math" panose="02040503050406030204" pitchFamily="18" charset="0"/>
                        </a:rPr>
                        <m:t>𝐸</m:t>
                      </m:r>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𝑋</m:t>
                                    </m:r>
                                  </m:e>
                                  <m:sub>
                                    <m:r>
                                      <a:rPr lang="zh-CN" altLang="en-US" b="0" i="0">
                                        <a:latin typeface="Cambria Math" panose="02040503050406030204" pitchFamily="18" charset="0"/>
                                      </a:rPr>
                                      <m:t>1</m:t>
                                    </m:r>
                                  </m:sub>
                                </m:sSub>
                              </m:e>
                            </m:mr>
                            <m:mr>
                              <m:e>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𝑋</m:t>
                                    </m:r>
                                  </m:e>
                                  <m:sub>
                                    <m:r>
                                      <a:rPr lang="zh-CN" altLang="en-US" b="0" i="0">
                                        <a:latin typeface="Cambria Math" panose="02040503050406030204" pitchFamily="18" charset="0"/>
                                      </a:rPr>
                                      <m:t>2</m:t>
                                    </m:r>
                                  </m:sub>
                                </m:sSub>
                              </m:e>
                            </m:mr>
                          </m:m>
                        </m:e>
                      </m:d>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r>
                                  <a:rPr lang="zh-CN" altLang="en-US" b="0" i="1">
                                    <a:latin typeface="Cambria Math" panose="02040503050406030204" pitchFamily="18" charset="0"/>
                                  </a:rPr>
                                  <m:t>𝐸</m:t>
                                </m:r>
                                <m:d>
                                  <m:dPr>
                                    <m:begChr m:val="["/>
                                    <m:endChr m:val="]"/>
                                    <m:ctrlPr>
                                      <a:rPr lang="zh-CN" altLang="en-US" b="0" i="1">
                                        <a:latin typeface="Cambria Math" panose="02040503050406030204" pitchFamily="18" charset="0"/>
                                      </a:rPr>
                                    </m:ctrlPr>
                                  </m:dPr>
                                  <m:e>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𝑋</m:t>
                                        </m:r>
                                      </m:e>
                                      <m:sub>
                                        <m:r>
                                          <a:rPr lang="zh-CN" altLang="en-US" b="0" i="0">
                                            <a:latin typeface="Cambria Math" panose="02040503050406030204" pitchFamily="18" charset="0"/>
                                          </a:rPr>
                                          <m:t>1</m:t>
                                        </m:r>
                                      </m:sub>
                                    </m:sSub>
                                  </m:e>
                                </m:d>
                              </m:e>
                            </m:mr>
                            <m:mr>
                              <m:e>
                                <m:r>
                                  <a:rPr lang="zh-CN" altLang="en-US" b="0" i="1">
                                    <a:latin typeface="Cambria Math" panose="02040503050406030204" pitchFamily="18" charset="0"/>
                                  </a:rPr>
                                  <m:t>𝐸</m:t>
                                </m:r>
                                <m:d>
                                  <m:dPr>
                                    <m:begChr m:val="["/>
                                    <m:endChr m:val="]"/>
                                    <m:ctrlPr>
                                      <a:rPr lang="zh-CN" altLang="en-US" b="0" i="1">
                                        <a:latin typeface="Cambria Math" panose="02040503050406030204" pitchFamily="18" charset="0"/>
                                      </a:rPr>
                                    </m:ctrlPr>
                                  </m:dPr>
                                  <m:e>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𝑋</m:t>
                                        </m:r>
                                      </m:e>
                                      <m:sub>
                                        <m:r>
                                          <a:rPr lang="zh-CN" altLang="en-US" b="0" i="0">
                                            <a:latin typeface="Cambria Math" panose="02040503050406030204" pitchFamily="18" charset="0"/>
                                          </a:rPr>
                                          <m:t>2</m:t>
                                        </m:r>
                                      </m:sub>
                                    </m:sSub>
                                  </m:e>
                                </m:d>
                              </m:e>
                            </m:mr>
                          </m:m>
                        </m:e>
                      </m:d>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nary>
                                  <m:naryPr>
                                    <m:limLoc m:val="subSup"/>
                                    <m:grow m:val="on"/>
                                    <m:ctrlPr>
                                      <a:rPr lang="zh-CN" altLang="en-US" b="0" i="1">
                                        <a:latin typeface="Cambria Math" panose="02040503050406030204" pitchFamily="18" charset="0"/>
                                      </a:rPr>
                                    </m:ctrlPr>
                                  </m:naryPr>
                                  <m:sub>
                                    <m:r>
                                      <a:rPr lang="zh-CN" altLang="en-US" b="0" i="0">
                                        <a:latin typeface="Cambria Math" panose="02040503050406030204" pitchFamily="18" charset="0"/>
                                      </a:rPr>
                                      <m:t>−∞</m:t>
                                    </m:r>
                                  </m:sub>
                                  <m:sup>
                                    <m:r>
                                      <a:rPr lang="zh-CN" altLang="en-US" b="0" i="0">
                                        <a:latin typeface="Cambria Math" panose="02040503050406030204" pitchFamily="18" charset="0"/>
                                      </a:rPr>
                                      <m:t>+∞</m:t>
                                    </m:r>
                                  </m:sup>
                                  <m:e>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𝑥</m:t>
                                        </m:r>
                                      </m:e>
                                      <m:sub>
                                        <m:r>
                                          <a:rPr lang="zh-CN" altLang="en-US" b="0" i="0">
                                            <a:latin typeface="Cambria Math" panose="02040503050406030204" pitchFamily="18" charset="0"/>
                                          </a:rPr>
                                          <m:t>1</m:t>
                                        </m:r>
                                      </m:sub>
                                    </m:sSub>
                                  </m:e>
                                </m:nary>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𝑝</m:t>
                                    </m:r>
                                  </m:e>
                                  <m:sub>
                                    <m:r>
                                      <a:rPr lang="zh-CN" altLang="en-US" b="0" i="0">
                                        <a:latin typeface="Cambria Math" panose="02040503050406030204" pitchFamily="18" charset="0"/>
                                      </a:rPr>
                                      <m:t>1</m:t>
                                    </m:r>
                                  </m:sub>
                                </m:sSub>
                                <m:d>
                                  <m:dPr>
                                    <m:ctrlPr>
                                      <a:rPr lang="zh-CN" altLang="en-US" b="0" i="1">
                                        <a:latin typeface="Cambria Math" panose="02040503050406030204" pitchFamily="18" charset="0"/>
                                      </a:rPr>
                                    </m:ctrlPr>
                                  </m:dPr>
                                  <m:e>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𝑥</m:t>
                                        </m:r>
                                      </m:e>
                                      <m:sub>
                                        <m:r>
                                          <a:rPr lang="zh-CN" altLang="en-US" b="0" i="0">
                                            <a:latin typeface="Cambria Math" panose="02040503050406030204" pitchFamily="18" charset="0"/>
                                          </a:rPr>
                                          <m:t>1</m:t>
                                        </m:r>
                                      </m:sub>
                                    </m:sSub>
                                  </m:e>
                                </m:d>
                                <m:r>
                                  <m:rPr>
                                    <m:nor/>
                                  </m:rPr>
                                  <a:rPr lang="zh-CN" altLang="en-US" b="0" i="1">
                                    <a:latin typeface="Cambria Math" panose="02040503050406030204" pitchFamily="18" charset="0"/>
                                  </a:rPr>
                                  <m:t>d</m:t>
                                </m:r>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𝑥</m:t>
                                    </m:r>
                                  </m:e>
                                  <m:sub>
                                    <m:r>
                                      <a:rPr lang="zh-CN" altLang="en-US" b="0" i="0">
                                        <a:latin typeface="Cambria Math" panose="02040503050406030204" pitchFamily="18" charset="0"/>
                                      </a:rPr>
                                      <m:t>1</m:t>
                                    </m:r>
                                  </m:sub>
                                </m:sSub>
                              </m:e>
                            </m:mr>
                            <m:mr>
                              <m:e>
                                <m:nary>
                                  <m:naryPr>
                                    <m:limLoc m:val="subSup"/>
                                    <m:grow m:val="on"/>
                                    <m:ctrlPr>
                                      <a:rPr lang="zh-CN" altLang="en-US" b="0" i="1">
                                        <a:latin typeface="Cambria Math" panose="02040503050406030204" pitchFamily="18" charset="0"/>
                                      </a:rPr>
                                    </m:ctrlPr>
                                  </m:naryPr>
                                  <m:sub>
                                    <m:r>
                                      <a:rPr lang="zh-CN" altLang="en-US" b="0" i="0">
                                        <a:latin typeface="Cambria Math" panose="02040503050406030204" pitchFamily="18" charset="0"/>
                                      </a:rPr>
                                      <m:t>−∞</m:t>
                                    </m:r>
                                  </m:sub>
                                  <m:sup>
                                    <m:r>
                                      <a:rPr lang="zh-CN" altLang="en-US" b="0" i="0">
                                        <a:latin typeface="Cambria Math" panose="02040503050406030204" pitchFamily="18" charset="0"/>
                                      </a:rPr>
                                      <m:t>+∞</m:t>
                                    </m:r>
                                  </m:sup>
                                  <m:e>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𝑥</m:t>
                                        </m:r>
                                      </m:e>
                                      <m:sub>
                                        <m:r>
                                          <a:rPr lang="zh-CN" altLang="en-US" b="0" i="0">
                                            <a:latin typeface="Cambria Math" panose="02040503050406030204" pitchFamily="18" charset="0"/>
                                          </a:rPr>
                                          <m:t>2</m:t>
                                        </m:r>
                                      </m:sub>
                                    </m:sSub>
                                  </m:e>
                                </m:nary>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𝑝</m:t>
                                    </m:r>
                                  </m:e>
                                  <m:sub>
                                    <m:r>
                                      <a:rPr lang="zh-CN" altLang="en-US" b="0" i="0">
                                        <a:latin typeface="Cambria Math" panose="02040503050406030204" pitchFamily="18" charset="0"/>
                                      </a:rPr>
                                      <m:t>2</m:t>
                                    </m:r>
                                  </m:sub>
                                </m:sSub>
                                <m:d>
                                  <m:dPr>
                                    <m:ctrlPr>
                                      <a:rPr lang="zh-CN" altLang="en-US" b="0" i="1">
                                        <a:latin typeface="Cambria Math" panose="02040503050406030204" pitchFamily="18" charset="0"/>
                                      </a:rPr>
                                    </m:ctrlPr>
                                  </m:dPr>
                                  <m:e>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𝑥</m:t>
                                        </m:r>
                                      </m:e>
                                      <m:sub>
                                        <m:r>
                                          <a:rPr lang="zh-CN" altLang="en-US" b="0" i="0">
                                            <a:latin typeface="Cambria Math" panose="02040503050406030204" pitchFamily="18" charset="0"/>
                                          </a:rPr>
                                          <m:t>2</m:t>
                                        </m:r>
                                      </m:sub>
                                    </m:sSub>
                                  </m:e>
                                </m:d>
                                <m:r>
                                  <m:rPr>
                                    <m:nor/>
                                  </m:rPr>
                                  <a:rPr lang="zh-CN" altLang="en-US" b="0" i="1">
                                    <a:latin typeface="Cambria Math" panose="02040503050406030204" pitchFamily="18" charset="0"/>
                                  </a:rPr>
                                  <m:t>d</m:t>
                                </m:r>
                                <m:sSub>
                                  <m:sSubPr>
                                    <m:ctrlPr>
                                      <a:rPr lang="zh-CN" altLang="en-US" b="0" i="1">
                                        <a:latin typeface="Cambria Math" panose="02040503050406030204" pitchFamily="18" charset="0"/>
                                      </a:rPr>
                                    </m:ctrlPr>
                                  </m:sSubPr>
                                  <m:e>
                                    <m:r>
                                      <a:rPr lang="zh-CN" altLang="en-US" b="0" i="1">
                                        <a:latin typeface="Cambria Math" panose="02040503050406030204" pitchFamily="18" charset="0"/>
                                      </a:rPr>
                                      <m:t>𝑥</m:t>
                                    </m:r>
                                  </m:e>
                                  <m:sub>
                                    <m:r>
                                      <a:rPr lang="zh-CN" altLang="en-US" b="0" i="0">
                                        <a:latin typeface="Cambria Math" panose="02040503050406030204" pitchFamily="18" charset="0"/>
                                      </a:rPr>
                                      <m:t>2</m:t>
                                    </m:r>
                                  </m:sub>
                                </m:sSub>
                              </m:e>
                            </m:mr>
                          </m:m>
                        </m:e>
                      </m:d>
                    </m:oMath>
                  </m:oMathPara>
                </a14:m>
                <a:endParaRPr lang="zh-CN" altLang="en-US" dirty="0"/>
              </a:p>
            </p:txBody>
          </p:sp>
        </mc:Choice>
        <mc:Fallback xmlns="">
          <p:sp>
            <p:nvSpPr>
              <p:cNvPr id="8" name="矩形 7"/>
              <p:cNvSpPr>
                <a:spLocks noRot="1" noChangeAspect="1" noMove="1" noResize="1" noEditPoints="1" noAdjustHandles="1" noChangeArrowheads="1" noChangeShapeType="1" noTextEdit="1"/>
              </p:cNvSpPr>
              <p:nvPr/>
            </p:nvSpPr>
            <p:spPr>
              <a:xfrm>
                <a:off x="1061863" y="3239106"/>
                <a:ext cx="7020272" cy="1407373"/>
              </a:xfrm>
              <a:prstGeom prst="rect">
                <a:avLst/>
              </a:prstGeom>
              <a:blipFill>
                <a:blip r:embed="rId4"/>
                <a:stretch>
                  <a:fillRect/>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ADEB70B9-A865-B9AD-6E5E-52C14469FB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791624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64"/>
          <p:cNvSpPr>
            <a:spLocks noChangeArrowheads="1"/>
          </p:cNvSpPr>
          <p:nvPr/>
        </p:nvSpPr>
        <p:spPr bwMode="auto">
          <a:xfrm>
            <a:off x="3491880" y="206769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6" name="Rectangle 67"/>
          <p:cNvSpPr>
            <a:spLocks noChangeArrowheads="1"/>
          </p:cNvSpPr>
          <p:nvPr/>
        </p:nvSpPr>
        <p:spPr bwMode="auto">
          <a:xfrm>
            <a:off x="2998367" y="26437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1" name="Rectangle 69"/>
          <p:cNvSpPr>
            <a:spLocks noChangeArrowheads="1"/>
          </p:cNvSpPr>
          <p:nvPr/>
        </p:nvSpPr>
        <p:spPr bwMode="auto">
          <a:xfrm>
            <a:off x="2007767" y="6275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2" name="对象 81"/>
          <p:cNvGraphicFramePr>
            <a:graphicFrameLocks noChangeAspect="1"/>
          </p:cNvGraphicFramePr>
          <p:nvPr>
            <p:extLst>
              <p:ext uri="{D42A27DB-BD31-4B8C-83A1-F6EECF244321}">
                <p14:modId xmlns:p14="http://schemas.microsoft.com/office/powerpoint/2010/main" val="2269179229"/>
              </p:ext>
            </p:extLst>
          </p:nvPr>
        </p:nvGraphicFramePr>
        <p:xfrm>
          <a:off x="2915816" y="627534"/>
          <a:ext cx="3457575" cy="3849688"/>
        </p:xfrm>
        <a:graphic>
          <a:graphicData uri="http://schemas.openxmlformats.org/presentationml/2006/ole">
            <mc:AlternateContent xmlns:mc="http://schemas.openxmlformats.org/markup-compatibility/2006">
              <mc:Choice xmlns:v="urn:schemas-microsoft-com:vml" Requires="v">
                <p:oleObj name="Equation" r:id="rId2" imgW="1981080" imgH="2209680" progId="Equation.DSMT4">
                  <p:embed/>
                </p:oleObj>
              </mc:Choice>
              <mc:Fallback>
                <p:oleObj name="Equation" r:id="rId2" imgW="1981080" imgH="2209680" progId="Equation.DSMT4">
                  <p:embed/>
                  <p:pic>
                    <p:nvPicPr>
                      <p:cNvPr id="0" name="Object 68"/>
                      <p:cNvPicPr>
                        <a:picLocks noChangeAspect="1" noChangeArrowheads="1"/>
                      </p:cNvPicPr>
                      <p:nvPr/>
                    </p:nvPicPr>
                    <p:blipFill>
                      <a:blip r:embed="rId3"/>
                      <a:srcRect/>
                      <a:stretch>
                        <a:fillRect/>
                      </a:stretch>
                    </p:blipFill>
                    <p:spPr bwMode="auto">
                      <a:xfrm>
                        <a:off x="2915816" y="627534"/>
                        <a:ext cx="3457575" cy="3849688"/>
                      </a:xfrm>
                      <a:prstGeom prst="rect">
                        <a:avLst/>
                      </a:prstGeom>
                      <a:noFill/>
                    </p:spPr>
                  </p:pic>
                </p:oleObj>
              </mc:Fallback>
            </mc:AlternateContent>
          </a:graphicData>
        </a:graphic>
      </p:graphicFrame>
      <p:pic>
        <p:nvPicPr>
          <p:cNvPr id="2" name="图片 1">
            <a:extLst>
              <a:ext uri="{FF2B5EF4-FFF2-40B4-BE49-F238E27FC236}">
                <a16:creationId xmlns:a16="http://schemas.microsoft.com/office/drawing/2014/main" id="{736F6FA3-909B-EFB3-8672-48AACD8FB5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140651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83518"/>
            <a:ext cx="877163" cy="369332"/>
          </a:xfrm>
          <a:prstGeom prst="rect">
            <a:avLst/>
          </a:prstGeom>
        </p:spPr>
        <p:txBody>
          <a:bodyPr wrap="none">
            <a:spAutoFit/>
          </a:bodyPr>
          <a:lstStyle/>
          <a:p>
            <a:r>
              <a:rPr lang="zh-CN" altLang="en-US" dirty="0"/>
              <a:t>方差为</a:t>
            </a:r>
          </a:p>
        </p:txBody>
      </p:sp>
      <mc:AlternateContent xmlns:mc="http://schemas.openxmlformats.org/markup-compatibility/2006" xmlns:a14="http://schemas.microsoft.com/office/drawing/2010/main">
        <mc:Choice Requires="a14">
          <p:sp>
            <p:nvSpPr>
              <p:cNvPr id="3" name="矩形 2"/>
              <p:cNvSpPr/>
              <p:nvPr/>
            </p:nvSpPr>
            <p:spPr>
              <a:xfrm>
                <a:off x="1419667" y="852850"/>
                <a:ext cx="6030416" cy="6016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𝑉𝑎𝑟</m:t>
                      </m:r>
                      <m:r>
                        <a:rPr lang="zh-CN" altLang="en-US" b="0" i="1" smtClean="0">
                          <a:latin typeface="Cambria Math" panose="02040503050406030204" pitchFamily="18" charset="0"/>
                        </a:rPr>
                        <m:t>[</m:t>
                      </m:r>
                      <m:r>
                        <a:rPr lang="zh-CN" altLang="en-US" b="1" i="1" smtClean="0">
                          <a:latin typeface="Cambria Math" panose="02040503050406030204" pitchFamily="18" charset="0"/>
                        </a:rPr>
                        <m:t>𝑿</m:t>
                      </m:r>
                      <m:r>
                        <a:rPr lang="zh-CN" altLang="en-US" b="0" i="1" smtClean="0">
                          <a:latin typeface="Cambria Math" panose="02040503050406030204" pitchFamily="18" charset="0"/>
                        </a:rPr>
                        <m:t>]=</m:t>
                      </m:r>
                      <m:r>
                        <a:rPr lang="zh-CN" altLang="en-US" b="0" i="1" smtClean="0">
                          <a:latin typeface="Cambria Math" panose="02040503050406030204" pitchFamily="18" charset="0"/>
                        </a:rPr>
                        <m:t>𝑉𝑎𝑟</m:t>
                      </m:r>
                      <m:d>
                        <m:dPr>
                          <m:ctrlPr>
                            <a:rPr lang="zh-CN" altLang="en-US" i="1" smtClean="0">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𝑋</m:t>
                                    </m:r>
                                  </m:e>
                                  <m:sub>
                                    <m:r>
                                      <a:rPr lang="zh-CN" altLang="en-US" b="0" i="1">
                                        <a:latin typeface="Cambria Math" panose="02040503050406030204" pitchFamily="18" charset="0"/>
                                      </a:rPr>
                                      <m:t>1</m:t>
                                    </m:r>
                                  </m:sub>
                                </m:sSub>
                              </m:e>
                            </m:mr>
                            <m:m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𝑋</m:t>
                                    </m:r>
                                  </m:e>
                                  <m:sub>
                                    <m:r>
                                      <a:rPr lang="zh-CN" altLang="en-US" b="0" i="1">
                                        <a:latin typeface="Cambria Math" panose="02040503050406030204" pitchFamily="18" charset="0"/>
                                      </a:rPr>
                                      <m:t>2</m:t>
                                    </m:r>
                                  </m:sub>
                                </m:sSub>
                              </m:e>
                            </m:mr>
                          </m:m>
                        </m:e>
                      </m:d>
                      <m:r>
                        <a:rPr lang="zh-CN" altLang="en-US" b="0" i="1" smtClean="0">
                          <a:latin typeface="Cambria Math" panose="02040503050406030204" pitchFamily="18" charset="0"/>
                        </a:rPr>
                        <m:t>=</m:t>
                      </m:r>
                      <m:r>
                        <a:rPr lang="zh-CN" altLang="en-US" b="0" i="1" smtClean="0">
                          <a:latin typeface="Cambria Math" panose="02040503050406030204" pitchFamily="18" charset="0"/>
                        </a:rPr>
                        <m:t>𝐸</m:t>
                      </m:r>
                      <m:d>
                        <m:dPr>
                          <m:begChr m:val="["/>
                          <m:endChr m:val="]"/>
                          <m:ctrlPr>
                            <a:rPr lang="zh-CN" altLang="en-US" i="1" smtClean="0">
                              <a:latin typeface="Cambria Math" panose="02040503050406030204" pitchFamily="18" charset="0"/>
                            </a:rPr>
                          </m:ctrlPr>
                        </m:dPr>
                        <m:e>
                          <m:d>
                            <m:dPr>
                              <m:endChr m:val=""/>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e>
                                  </m:d>
                                </m:e>
                                <m:sup>
                                  <m:r>
                                    <m:rPr>
                                      <m:nor/>
                                    </m:rPr>
                                    <a:rPr lang="zh-CN" altLang="en-US" i="1">
                                      <a:latin typeface="Times New Roman" panose="02020603050405020304" pitchFamily="18" charset="0"/>
                                      <a:cs typeface="Times New Roman" panose="02020603050405020304" pitchFamily="18" charset="0"/>
                                    </a:rPr>
                                    <m:t>T</m:t>
                                  </m:r>
                                </m:sup>
                              </m:sSup>
                            </m:e>
                          </m:d>
                        </m:e>
                      </m:d>
                    </m:oMath>
                  </m:oMathPara>
                </a14:m>
                <a:endParaRPr lang="zh-CN" altLang="en-US" i="1" dirty="0">
                  <a:latin typeface="Times New Roman" panose="02020603050405020304" pitchFamily="18"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1419667" y="852850"/>
                <a:ext cx="6030416" cy="601640"/>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939487" y="1466480"/>
                <a:ext cx="460119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r>
                        <a:rPr lang="zh-CN" altLang="en-US" i="1">
                          <a:latin typeface="Cambria Math" panose="02040503050406030204" pitchFamily="18" charset="0"/>
                        </a:rPr>
                        <m:t>𝐸</m:t>
                      </m:r>
                      <m:d>
                        <m:dPr>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e>
                                    </m:d>
                                  </m:e>
                                </m:mr>
                                <m:m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e>
                                    </m:d>
                                  </m:e>
                                </m:mr>
                              </m:m>
                            </m:e>
                          </m:d>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e>
                              </m:d>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e>
                              </m:d>
                            </m:e>
                          </m:d>
                        </m:e>
                      </m:d>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1939487" y="1466480"/>
                <a:ext cx="4601195" cy="714683"/>
              </a:xfrm>
              <a:prstGeom prst="rect">
                <a:avLst/>
              </a:prstGeom>
              <a:blipFill>
                <a:blip r:embed="rId3"/>
                <a:stretch>
                  <a:fillRect b="-68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932358" y="2283718"/>
                <a:ext cx="624004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mtClean="0">
                          <a:latin typeface="Cambria Math" panose="02040503050406030204" pitchFamily="18" charset="0"/>
                        </a:rPr>
                        <m:t>=</m:t>
                      </m:r>
                      <m:r>
                        <a:rPr lang="zh-CN" altLang="en-US" i="1">
                          <a:latin typeface="Cambria Math" panose="02040503050406030204" pitchFamily="18" charset="0"/>
                        </a:rPr>
                        <m:t>𝐸</m:t>
                      </m:r>
                      <m:d>
                        <m:dPr>
                          <m:ctrlPr>
                            <a:rPr lang="zh-CN" altLang="en-US" i="1">
                              <a:latin typeface="Cambria Math" panose="02040503050406030204" pitchFamily="18" charset="0"/>
                            </a:rPr>
                          </m:ctrlPr>
                        </m:dPr>
                        <m:e>
                          <m:m>
                            <m:mPr>
                              <m:mcs>
                                <m:mc>
                                  <m:mcPr>
                                    <m:count m:val="2"/>
                                    <m:mcJc m:val="center"/>
                                  </m:mcPr>
                                </m:mc>
                              </m:mcs>
                              <m:ctrlPr>
                                <a:rPr lang="zh-CN" altLang="en-US" i="1" smtClean="0">
                                  <a:latin typeface="Cambria Math" panose="02040503050406030204" pitchFamily="18" charset="0"/>
                                </a:rPr>
                              </m:ctrlPr>
                            </m:mPr>
                            <m:mr>
                              <m:e>
                                <m:sSup>
                                  <m:sSupPr>
                                    <m:ctrlPr>
                                      <a:rPr lang="zh-CN" altLang="en-US" i="1" smtClean="0">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e>
                                        </m:d>
                                      </m:e>
                                    </m:d>
                                  </m:e>
                                  <m:sup>
                                    <m:r>
                                      <a:rPr lang="zh-CN" altLang="en-US" i="0">
                                        <a:latin typeface="Cambria Math" panose="02040503050406030204" pitchFamily="18" charset="0"/>
                                      </a:rPr>
                                      <m:t>2</m:t>
                                    </m:r>
                                  </m:sup>
                                </m:sSup>
                                <m:r>
                                  <a:rPr lang="en-US" altLang="zh-CN" b="0" i="1" smtClean="0">
                                    <a:latin typeface="Cambria Math" panose="02040503050406030204" pitchFamily="18" charset="0"/>
                                  </a:rPr>
                                  <m:t>                      </m:t>
                                </m:r>
                              </m:e>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e>
                                    </m:d>
                                  </m:e>
                                </m:d>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e>
                                    </m:d>
                                  </m:e>
                                </m:d>
                              </m:e>
                            </m:mr>
                            <m:m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e>
                                    </m:d>
                                  </m:e>
                                </m:d>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e>
                                    </m:d>
                                  </m:e>
                                </m:d>
                              </m:e>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e>
                                        </m:d>
                                      </m:e>
                                    </m:d>
                                  </m:e>
                                  <m:sup>
                                    <m:r>
                                      <a:rPr lang="zh-CN" altLang="en-US" i="0">
                                        <a:latin typeface="Cambria Math" panose="02040503050406030204" pitchFamily="18" charset="0"/>
                                      </a:rPr>
                                      <m:t>2</m:t>
                                    </m:r>
                                  </m:sup>
                                </m:sSup>
                                <m:r>
                                  <a:rPr lang="en-US" altLang="zh-CN" b="0" i="1" smtClean="0">
                                    <a:latin typeface="Cambria Math" panose="02040503050406030204" pitchFamily="18" charset="0"/>
                                  </a:rPr>
                                  <m:t>                      </m:t>
                                </m:r>
                              </m:e>
                            </m:mr>
                          </m:m>
                        </m:e>
                      </m:d>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932358" y="2283718"/>
                <a:ext cx="6240042" cy="71468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1939487" y="3010391"/>
                <a:ext cx="686982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mtClean="0">
                          <a:latin typeface="Cambria Math" panose="02040503050406030204" pitchFamily="18" charset="0"/>
                        </a:rPr>
                        <m:t>=</m:t>
                      </m:r>
                      <m:r>
                        <a:rPr lang="zh-CN" altLang="en-US" i="1">
                          <a:latin typeface="Cambria Math" panose="02040503050406030204" pitchFamily="18" charset="0"/>
                        </a:rPr>
                        <m:t>𝐸</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e>
                                            </m:d>
                                          </m:e>
                                        </m:d>
                                      </m:e>
                                      <m:sup>
                                        <m:r>
                                          <a:rPr lang="zh-CN" altLang="en-US" i="0">
                                            <a:latin typeface="Cambria Math" panose="02040503050406030204" pitchFamily="18" charset="0"/>
                                          </a:rPr>
                                          <m:t>2</m:t>
                                        </m:r>
                                      </m:sup>
                                    </m:sSup>
                                  </m:e>
                                </m:d>
                                <m:r>
                                  <a:rPr lang="en-US" altLang="zh-CN" b="0" i="1" smtClean="0">
                                    <a:latin typeface="Cambria Math" panose="02040503050406030204" pitchFamily="18" charset="0"/>
                                  </a:rPr>
                                  <m:t>                       </m:t>
                                </m:r>
                              </m:e>
                              <m:e>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e>
                                        </m:d>
                                      </m:e>
                                    </m:d>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e>
                                        </m:d>
                                      </m:e>
                                    </m:d>
                                  </m:e>
                                </m:d>
                              </m:e>
                            </m:mr>
                            <m:mr>
                              <m:e>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e>
                                        </m:d>
                                      </m:e>
                                    </m:d>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e>
                                        </m:d>
                                      </m:e>
                                    </m:d>
                                  </m:e>
                                </m:d>
                              </m:e>
                              <m:e>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e>
                                            </m:d>
                                          </m:e>
                                        </m:d>
                                      </m:e>
                                      <m:sup>
                                        <m:r>
                                          <a:rPr lang="zh-CN" altLang="en-US" i="0">
                                            <a:latin typeface="Cambria Math" panose="02040503050406030204" pitchFamily="18" charset="0"/>
                                          </a:rPr>
                                          <m:t>2</m:t>
                                        </m:r>
                                      </m:sup>
                                    </m:sSup>
                                  </m:e>
                                </m:d>
                                <m:r>
                                  <a:rPr lang="en-US" altLang="zh-CN" b="0" i="1" smtClean="0">
                                    <a:latin typeface="Cambria Math" panose="02040503050406030204" pitchFamily="18" charset="0"/>
                                  </a:rPr>
                                  <m:t>                      </m:t>
                                </m:r>
                              </m:e>
                            </m:mr>
                          </m:m>
                        </m:e>
                      </m:d>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1939487" y="3010391"/>
                <a:ext cx="6869829" cy="71468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979712" y="3939902"/>
                <a:ext cx="339278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mtClean="0">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𝑉𝑎𝑟</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e>
                                </m:d>
                                <m:r>
                                  <a:rPr lang="en-US" altLang="zh-CN" b="0" i="1" smtClean="0">
                                    <a:latin typeface="Cambria Math" panose="02040503050406030204" pitchFamily="18" charset="0"/>
                                  </a:rPr>
                                  <m:t>          </m:t>
                                </m:r>
                              </m:e>
                              <m:e>
                                <m:r>
                                  <a:rPr lang="en-US" altLang="zh-CN" b="0" i="1" smtClean="0">
                                    <a:latin typeface="Cambria Math" panose="02040503050406030204" pitchFamily="18" charset="0"/>
                                    <a:ea typeface="+mj-ea"/>
                                  </a:rPr>
                                  <m:t>𝑐𝑜𝑣</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e>
                                </m:d>
                              </m:e>
                            </m:mr>
                            <m:mr>
                              <m:e>
                                <m:r>
                                  <a:rPr lang="zh-CN" altLang="en-US" i="1">
                                    <a:latin typeface="Cambria Math" panose="02040503050406030204" pitchFamily="18" charset="0"/>
                                  </a:rPr>
                                  <m:t>𝑐𝑜𝑣</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r>
                                  <m:rPr>
                                    <m:nor/>
                                  </m:rPr>
                                  <a:rPr lang="zh-CN" altLang="en-US" i="1">
                                    <a:latin typeface="Cambria Math" panose="02040503050406030204" pitchFamily="18" charset="0"/>
                                  </a:rPr>
                                  <m:t> </m:t>
                                </m:r>
                              </m:e>
                              <m:e>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𝑉𝑎𝑟</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a:latin typeface="Cambria Math" panose="02040503050406030204" pitchFamily="18" charset="0"/>
                                          </a:rPr>
                                          <m:t>2</m:t>
                                        </m:r>
                                      </m:sub>
                                    </m:sSub>
                                  </m:e>
                                </m:d>
                                <m:r>
                                  <a:rPr lang="en-US" altLang="zh-CN" b="0" i="1" smtClean="0">
                                    <a:latin typeface="Cambria Math" panose="02040503050406030204" pitchFamily="18" charset="0"/>
                                  </a:rPr>
                                  <m:t>     </m:t>
                                </m:r>
                              </m:e>
                            </m:mr>
                          </m:m>
                        </m:e>
                      </m:d>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1979712" y="3939902"/>
                <a:ext cx="3392788" cy="714683"/>
              </a:xfrm>
              <a:prstGeom prst="rect">
                <a:avLst/>
              </a:prstGeom>
              <a:blipFill>
                <a:blip r:embed="rId6"/>
                <a:stretch>
                  <a:fillRect/>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5D2D3155-3A4D-E359-240D-74B6601AB8BE}"/>
              </a:ext>
            </a:extLst>
          </p:cNvPr>
          <p:cNvSpPr txBox="1"/>
          <p:nvPr/>
        </p:nvSpPr>
        <p:spPr>
          <a:xfrm>
            <a:off x="4114800" y="2115127"/>
            <a:ext cx="65" cy="276999"/>
          </a:xfrm>
          <a:prstGeom prst="rect">
            <a:avLst/>
          </a:prstGeom>
          <a:noFill/>
        </p:spPr>
        <p:txBody>
          <a:bodyPr wrap="none" lIns="0" tIns="0" rIns="0" bIns="0" rtlCol="0">
            <a:spAutoFit/>
          </a:bodyPr>
          <a:lstStyle/>
          <a:p>
            <a:endParaRPr lang="zh-CN" altLang="en-US" dirty="0"/>
          </a:p>
        </p:txBody>
      </p:sp>
      <p:pic>
        <p:nvPicPr>
          <p:cNvPr id="8" name="图片 7">
            <a:extLst>
              <a:ext uri="{FF2B5EF4-FFF2-40B4-BE49-F238E27FC236}">
                <a16:creationId xmlns:a16="http://schemas.microsoft.com/office/drawing/2014/main" id="{DA807D56-669C-90B0-6511-722480A81F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4097670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467544" y="411510"/>
                <a:ext cx="6840760" cy="369332"/>
              </a:xfrm>
              <a:prstGeom prst="rect">
                <a:avLst/>
              </a:prstGeom>
            </p:spPr>
            <p:txBody>
              <a:bodyPr wrap="square">
                <a:spAutoFit/>
              </a:bodyPr>
              <a:lstStyle/>
              <a:p>
                <a:r>
                  <a:rPr lang="zh-CN" altLang="en-US" dirty="0"/>
                  <a:t>式中，</a:t>
                </a:r>
                <a14:m>
                  <m:oMath xmlns:m="http://schemas.openxmlformats.org/officeDocument/2006/math">
                    <m:r>
                      <m:rPr>
                        <m:sty m:val="p"/>
                      </m:rPr>
                      <a:rPr lang="zh-CN" altLang="en-US">
                        <a:latin typeface="Cambria Math" panose="02040503050406030204" pitchFamily="18" charset="0"/>
                      </a:rPr>
                      <m:t>cov</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a:latin typeface="Cambria Math" panose="02040503050406030204" pitchFamily="18" charset="0"/>
                              </a:rPr>
                              <m:t>2</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a:latin typeface="Cambria Math" panose="02040503050406030204" pitchFamily="18" charset="0"/>
                              </a:rPr>
                              <m:t>1</m:t>
                            </m:r>
                          </m:sub>
                        </m:sSub>
                      </m:e>
                    </m:d>
                  </m:oMath>
                </a14:m>
                <a:r>
                  <a:rPr lang="zh-CN" altLang="en-US" dirty="0"/>
                  <a:t>和</a:t>
                </a:r>
                <a14:m>
                  <m:oMath xmlns:m="http://schemas.openxmlformats.org/officeDocument/2006/math">
                    <m:r>
                      <m:rPr>
                        <m:sty m:val="p"/>
                      </m:rPr>
                      <a:rPr lang="zh-CN" altLang="en-US">
                        <a:latin typeface="Cambria Math" panose="02040503050406030204" pitchFamily="18" charset="0"/>
                      </a:rPr>
                      <m:t>cov</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a:latin typeface="Cambria Math" panose="02040503050406030204" pitchFamily="18" charset="0"/>
                              </a:rPr>
                              <m:t>2</m:t>
                            </m:r>
                          </m:sub>
                        </m:sSub>
                      </m:e>
                    </m:d>
                  </m:oMath>
                </a14:m>
                <a:r>
                  <a:rPr lang="zh-CN" altLang="en-US" dirty="0"/>
                  <a:t>是</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a:latin typeface="Cambria Math" panose="02040503050406030204" pitchFamily="18" charset="0"/>
                          </a:rPr>
                          <m:t>1</m:t>
                        </m:r>
                      </m:sub>
                    </m:sSub>
                  </m:oMath>
                </a14:m>
                <a:r>
                  <a:rPr lang="zh-CN" altLang="en-US" dirty="0"/>
                  <a:t>和</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a:latin typeface="Cambria Math" panose="02040503050406030204" pitchFamily="18" charset="0"/>
                          </a:rPr>
                          <m:t>2</m:t>
                        </m:r>
                      </m:sub>
                    </m:sSub>
                  </m:oMath>
                </a14:m>
                <a:r>
                  <a:rPr lang="zh-CN" altLang="en-US" dirty="0"/>
                  <a:t>的协方差。</a:t>
                </a:r>
              </a:p>
            </p:txBody>
          </p:sp>
        </mc:Choice>
        <mc:Fallback xmlns="">
          <p:sp>
            <p:nvSpPr>
              <p:cNvPr id="2" name="矩形 1"/>
              <p:cNvSpPr>
                <a:spLocks noRot="1" noChangeAspect="1" noMove="1" noResize="1" noEditPoints="1" noAdjustHandles="1" noChangeArrowheads="1" noChangeShapeType="1" noTextEdit="1"/>
              </p:cNvSpPr>
              <p:nvPr/>
            </p:nvSpPr>
            <p:spPr>
              <a:xfrm>
                <a:off x="467544" y="411510"/>
                <a:ext cx="6840760" cy="369332"/>
              </a:xfrm>
              <a:prstGeom prst="rect">
                <a:avLst/>
              </a:prstGeom>
              <a:blipFill rotWithShape="0">
                <a:blip r:embed="rId2"/>
                <a:stretch>
                  <a:fillRect l="-802" t="-15000" b="-21667"/>
                </a:stretch>
              </a:blipFill>
            </p:spPr>
            <p:txBody>
              <a:bodyPr/>
              <a:lstStyle/>
              <a:p>
                <a:r>
                  <a:rPr lang="zh-CN" altLang="en-US">
                    <a:noFill/>
                  </a:rPr>
                  <a:t> </a:t>
                </a:r>
              </a:p>
            </p:txBody>
          </p:sp>
        </mc:Fallback>
      </mc:AlternateContent>
      <p:sp>
        <p:nvSpPr>
          <p:cNvPr id="5" name="矩形 4"/>
          <p:cNvSpPr/>
          <p:nvPr/>
        </p:nvSpPr>
        <p:spPr>
          <a:xfrm>
            <a:off x="439616" y="987574"/>
            <a:ext cx="1569660" cy="875881"/>
          </a:xfrm>
          <a:prstGeom prst="rect">
            <a:avLst/>
          </a:prstGeom>
        </p:spPr>
        <p:txBody>
          <a:bodyPr wrap="none">
            <a:spAutoFit/>
          </a:bodyPr>
          <a:lstStyle/>
          <a:p>
            <a:pPr>
              <a:lnSpc>
                <a:spcPct val="150000"/>
              </a:lnSpc>
            </a:pPr>
            <a:r>
              <a:rPr lang="zh-CN" altLang="en-US" dirty="0"/>
              <a:t>无条件均值为</a:t>
            </a:r>
            <a:endParaRPr lang="en-US" altLang="zh-CN" dirty="0"/>
          </a:p>
          <a:p>
            <a:pPr>
              <a:lnSpc>
                <a:spcPct val="150000"/>
              </a:lnSpc>
            </a:pPr>
            <a:r>
              <a:rPr lang="zh-CN" altLang="en-US" dirty="0"/>
              <a:t>条件均值为</a:t>
            </a:r>
          </a:p>
        </p:txBody>
      </p:sp>
      <mc:AlternateContent xmlns:mc="http://schemas.openxmlformats.org/markup-compatibility/2006" xmlns:a14="http://schemas.microsoft.com/office/drawing/2010/main">
        <mc:Choice Requires="a14">
          <p:sp>
            <p:nvSpPr>
              <p:cNvPr id="6" name="矩形 5"/>
              <p:cNvSpPr/>
              <p:nvPr/>
            </p:nvSpPr>
            <p:spPr>
              <a:xfrm>
                <a:off x="3491880" y="843558"/>
                <a:ext cx="2352182" cy="704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b="1" i="1">
                          <a:latin typeface="Cambria Math" panose="02040503050406030204" pitchFamily="18" charset="0"/>
                        </a:rPr>
                        <m:t>𝑿</m:t>
                      </m:r>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r>
                            <a:rPr lang="zh-CN" altLang="en-US" i="0">
                              <a:latin typeface="Cambria Math" panose="02040503050406030204" pitchFamily="18" charset="0"/>
                            </a:rPr>
                            <m:t>−∞</m:t>
                          </m:r>
                        </m:sub>
                        <m:sup>
                          <m:r>
                            <a:rPr lang="zh-CN" altLang="en-US" i="0">
                              <a:latin typeface="Cambria Math" panose="02040503050406030204" pitchFamily="18" charset="0"/>
                            </a:rPr>
                            <m:t>+∞</m:t>
                          </m:r>
                        </m:sup>
                        <m:e>
                          <m:r>
                            <a:rPr lang="zh-CN" altLang="en-US" i="1">
                              <a:latin typeface="Cambria Math" panose="02040503050406030204" pitchFamily="18" charset="0"/>
                            </a:rPr>
                            <m:t>𝑥</m:t>
                          </m:r>
                        </m:e>
                      </m:nary>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m:rPr>
                          <m:nor/>
                        </m:rPr>
                        <a:rPr lang="zh-CN" altLang="en-US" i="1">
                          <a:latin typeface="Cambria Math" panose="02040503050406030204" pitchFamily="18" charset="0"/>
                        </a:rPr>
                        <m:t>d</m:t>
                      </m:r>
                      <m:r>
                        <a:rPr lang="zh-CN" altLang="en-US" i="1">
                          <a:latin typeface="Cambria Math" panose="02040503050406030204" pitchFamily="18" charset="0"/>
                        </a:rPr>
                        <m:t>𝑥</m:t>
                      </m:r>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3491880" y="843558"/>
                <a:ext cx="2352182" cy="70455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508747" y="1754842"/>
                <a:ext cx="6318448" cy="7045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r>
                            <a:rPr lang="zh-CN" altLang="en-US" i="0">
                              <a:latin typeface="Cambria Math" panose="02040503050406030204" pitchFamily="18" charset="0"/>
                            </a:rPr>
                            <m:t>−∞</m:t>
                          </m:r>
                        </m:sub>
                        <m:sup>
                          <m:r>
                            <a:rPr lang="zh-CN" altLang="en-US" i="0">
                              <a:latin typeface="Cambria Math" panose="02040503050406030204" pitchFamily="18" charset="0"/>
                            </a:rPr>
                            <m:t>+∞</m:t>
                          </m:r>
                        </m:sup>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e>
                      </m:nary>
                      <m:r>
                        <a:rPr lang="zh-CN" altLang="en-US" i="1">
                          <a:latin typeface="Cambria Math" panose="02040503050406030204" pitchFamily="18" charset="0"/>
                        </a:rPr>
                        <m:t>𝑃</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m:rPr>
                          <m:nor/>
                        </m:rPr>
                        <a:rPr lang="zh-CN" altLang="en-US" i="1">
                          <a:latin typeface="Cambria Math" panose="02040503050406030204" pitchFamily="18" charset="0"/>
                        </a:rPr>
                        <m:t>d</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1</m:t>
                          </m:r>
                        </m:sub>
                      </m:sSub>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1508747" y="1754842"/>
                <a:ext cx="6318448" cy="704552"/>
              </a:xfrm>
              <a:prstGeom prst="rect">
                <a:avLst/>
              </a:prstGeom>
              <a:blipFill rotWithShape="0">
                <a:blip r:embed="rId4"/>
                <a:stretch>
                  <a:fillRect/>
                </a:stretch>
              </a:blipFill>
            </p:spPr>
            <p:txBody>
              <a:bodyPr/>
              <a:lstStyle/>
              <a:p>
                <a:r>
                  <a:rPr lang="zh-CN" altLang="en-US">
                    <a:noFill/>
                  </a:rPr>
                  <a:t> </a:t>
                </a:r>
              </a:p>
            </p:txBody>
          </p:sp>
        </mc:Fallback>
      </mc:AlternateContent>
      <p:sp>
        <p:nvSpPr>
          <p:cNvPr id="8" name="矩形 7"/>
          <p:cNvSpPr/>
          <p:nvPr/>
        </p:nvSpPr>
        <p:spPr>
          <a:xfrm>
            <a:off x="476412" y="2837455"/>
            <a:ext cx="1569660" cy="875881"/>
          </a:xfrm>
          <a:prstGeom prst="rect">
            <a:avLst/>
          </a:prstGeom>
        </p:spPr>
        <p:txBody>
          <a:bodyPr wrap="none">
            <a:spAutoFit/>
          </a:bodyPr>
          <a:lstStyle/>
          <a:p>
            <a:pPr>
              <a:lnSpc>
                <a:spcPct val="150000"/>
              </a:lnSpc>
            </a:pPr>
            <a:r>
              <a:rPr lang="zh-CN" altLang="en-US" dirty="0"/>
              <a:t>无条件方差为</a:t>
            </a:r>
            <a:endParaRPr lang="en-US" altLang="zh-CN" dirty="0"/>
          </a:p>
          <a:p>
            <a:pPr>
              <a:lnSpc>
                <a:spcPct val="150000"/>
              </a:lnSpc>
            </a:pPr>
            <a:r>
              <a:rPr lang="zh-CN" altLang="en-US" dirty="0"/>
              <a:t>条件方差为</a:t>
            </a:r>
          </a:p>
        </p:txBody>
      </p:sp>
      <mc:AlternateContent xmlns:mc="http://schemas.openxmlformats.org/markup-compatibility/2006" xmlns:a14="http://schemas.microsoft.com/office/drawing/2010/main">
        <mc:Choice Requires="a14">
          <p:sp>
            <p:nvSpPr>
              <p:cNvPr id="10" name="矩形 9"/>
              <p:cNvSpPr/>
              <p:nvPr/>
            </p:nvSpPr>
            <p:spPr>
              <a:xfrm>
                <a:off x="2699792" y="2837455"/>
                <a:ext cx="3942105" cy="374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𝑉𝑎𝑟</m:t>
                      </m:r>
                      <m:r>
                        <a:rPr lang="zh-CN" altLang="en-US" b="0" i="1" smtClean="0">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0" i="1">
                          <a:latin typeface="Cambria Math" panose="02040503050406030204" pitchFamily="18" charset="0"/>
                        </a:rPr>
                        <m:t>𝐸</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𝑿</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begChr m:val="["/>
                              <m:endChr m:val="]"/>
                              <m:ctrlPr>
                                <a:rPr lang="en-US" altLang="zh-CN" b="1" i="1" smtClean="0">
                                  <a:latin typeface="Cambria Math" panose="02040503050406030204" pitchFamily="18" charset="0"/>
                                </a:rPr>
                              </m:ctrlPr>
                            </m:dPr>
                            <m:e>
                              <m:r>
                                <a:rPr lang="en-US" altLang="zh-CN" b="1" i="1" smtClean="0">
                                  <a:latin typeface="Cambria Math" panose="02040503050406030204" pitchFamily="18" charset="0"/>
                                </a:rPr>
                                <m:t>𝑿</m:t>
                              </m:r>
                            </m:e>
                          </m:d>
                        </m:e>
                      </m:d>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𝑿</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begChr m:val="["/>
                                  <m:endChr m:val="]"/>
                                  <m:ctrlPr>
                                    <a:rPr lang="en-US" altLang="zh-CN" b="1" i="1" smtClean="0">
                                      <a:latin typeface="Cambria Math" panose="02040503050406030204" pitchFamily="18" charset="0"/>
                                    </a:rPr>
                                  </m:ctrlPr>
                                </m:dPr>
                                <m:e>
                                  <m:r>
                                    <a:rPr lang="en-US" altLang="zh-CN" b="1" i="1" smtClean="0">
                                      <a:latin typeface="Cambria Math" panose="02040503050406030204" pitchFamily="18" charset="0"/>
                                    </a:rPr>
                                    <m:t>𝑿</m:t>
                                  </m:r>
                                </m:e>
                              </m:d>
                            </m:e>
                          </m:d>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rPr>
                        <m:t>]</m:t>
                      </m:r>
                    </m:oMath>
                  </m:oMathPara>
                </a14:m>
                <a:endParaRPr lang="en-US" altLang="zh-CN" b="0" i="1" dirty="0">
                  <a:latin typeface="+mn-ea"/>
                </a:endParaRPr>
              </a:p>
            </p:txBody>
          </p:sp>
        </mc:Choice>
        <mc:Fallback xmlns="">
          <p:sp>
            <p:nvSpPr>
              <p:cNvPr id="10" name="矩形 9"/>
              <p:cNvSpPr>
                <a:spLocks noRot="1" noChangeAspect="1" noMove="1" noResize="1" noEditPoints="1" noAdjustHandles="1" noChangeArrowheads="1" noChangeShapeType="1" noTextEdit="1"/>
              </p:cNvSpPr>
              <p:nvPr/>
            </p:nvSpPr>
            <p:spPr>
              <a:xfrm>
                <a:off x="2699792" y="2837455"/>
                <a:ext cx="3942105" cy="374590"/>
              </a:xfrm>
              <a:prstGeom prst="rect">
                <a:avLst/>
              </a:prstGeom>
              <a:blipFill>
                <a:blip r:embed="rId5"/>
                <a:stretch>
                  <a:fillRect b="-177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1796779" y="3586579"/>
                <a:ext cx="574238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Var</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e>
                          </m:d>
                          <m:sSup>
                            <m:sSupPr>
                              <m:ctrlPr>
                                <a:rPr lang="zh-CN" altLang="en-US" i="1" smtClean="0">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𝑋</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0">
                                              <a:latin typeface="Cambria Math" panose="02040503050406030204" pitchFamily="18" charset="0"/>
                                            </a:rPr>
                                            <m:t>2</m:t>
                                          </m:r>
                                        </m:sub>
                                      </m:sSub>
                                    </m:e>
                                  </m:d>
                                </m:e>
                              </m:d>
                            </m:e>
                            <m:sup>
                              <m:r>
                                <a:rPr lang="en-US" altLang="zh-CN" b="0" i="1" smtClean="0">
                                  <a:latin typeface="Cambria Math" panose="02040503050406030204" pitchFamily="18" charset="0"/>
                                </a:rPr>
                                <m:t>𝑇</m:t>
                              </m:r>
                            </m:sup>
                          </m:sSup>
                          <m:r>
                            <a:rPr lang="en-US" altLang="zh-CN" b="0" i="1" smtClean="0">
                              <a:latin typeface="Cambria Math" panose="02040503050406030204" pitchFamily="18" charset="0"/>
                            </a:rPr>
                            <m:t> </m:t>
                          </m:r>
                        </m:e>
                      </m:d>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1796779" y="3586579"/>
                <a:ext cx="5742384" cy="369332"/>
              </a:xfrm>
              <a:prstGeom prst="rect">
                <a:avLst/>
              </a:prstGeom>
              <a:blipFill>
                <a:blip r:embed="rId6"/>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EF5179C9-98AA-9679-6A33-0F7429EE12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331109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6.1</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915816" y="2159444"/>
            <a:ext cx="2190343" cy="684803"/>
          </a:xfrm>
          <a:prstGeom prst="rect">
            <a:avLst/>
          </a:prstGeom>
          <a:noFill/>
        </p:spPr>
        <p:txBody>
          <a:bodyPr wrap="none" lIns="68580" tIns="34290" rIns="68580" bIns="34290" rtlCol="0">
            <a:spAutoFit/>
          </a:bodyPr>
          <a:lstStyle/>
          <a:p>
            <a:r>
              <a:rPr lang="zh-CN" altLang="en-US" sz="4000" b="1" dirty="0">
                <a:solidFill>
                  <a:srgbClr val="112F70"/>
                </a:solidFill>
                <a:latin typeface="微软雅黑" panose="020B0503020204020204" pitchFamily="34" charset="-122"/>
                <a:ea typeface="微软雅黑" panose="020B0503020204020204" pitchFamily="34" charset="-122"/>
              </a:rPr>
              <a:t>线性估计</a:t>
            </a:r>
          </a:p>
        </p:txBody>
      </p:sp>
    </p:spTree>
    <p:extLst>
      <p:ext uri="{BB962C8B-B14F-4D97-AF65-F5344CB8AC3E}">
        <p14:creationId xmlns:p14="http://schemas.microsoft.com/office/powerpoint/2010/main" val="233744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95486"/>
            <a:ext cx="7992888" cy="1291379"/>
          </a:xfrm>
          <a:prstGeom prst="rect">
            <a:avLst/>
          </a:prstGeom>
        </p:spPr>
        <p:txBody>
          <a:bodyPr wrap="square">
            <a:spAutoFit/>
          </a:bodyPr>
          <a:lstStyle/>
          <a:p>
            <a:pPr indent="457200">
              <a:lnSpc>
                <a:spcPct val="150000"/>
              </a:lnSpc>
            </a:pPr>
            <a:r>
              <a:rPr lang="zh-CN" altLang="en-US" dirty="0"/>
              <a:t>5.高斯分布</a:t>
            </a:r>
            <a:endParaRPr lang="en-US" altLang="zh-CN" dirty="0"/>
          </a:p>
          <a:p>
            <a:pPr indent="457200">
              <a:lnSpc>
                <a:spcPct val="150000"/>
              </a:lnSpc>
            </a:pPr>
            <a:r>
              <a:rPr lang="zh-CN" altLang="en-US" dirty="0"/>
              <a:t>高斯分布也称为</a:t>
            </a:r>
            <a:r>
              <a:rPr lang="zh-CN" altLang="en-US" dirty="0">
                <a:solidFill>
                  <a:srgbClr val="00B0F0"/>
                </a:solidFill>
              </a:rPr>
              <a:t>正态分布</a:t>
            </a:r>
            <a:r>
              <a:rPr lang="zh-CN" altLang="en-US" dirty="0"/>
              <a:t>，是一种最常见也是最重要的随机变量分布。高斯分布的概率密度如图6.1所示，曲线呈钟形，数学表达式为</a:t>
            </a:r>
          </a:p>
        </p:txBody>
      </p:sp>
      <mc:AlternateContent xmlns:mc="http://schemas.openxmlformats.org/markup-compatibility/2006" xmlns:a14="http://schemas.microsoft.com/office/drawing/2010/main">
        <mc:Choice Requires="a14">
          <p:sp>
            <p:nvSpPr>
              <p:cNvPr id="4" name="矩形 3"/>
              <p:cNvSpPr/>
              <p:nvPr/>
            </p:nvSpPr>
            <p:spPr>
              <a:xfrm>
                <a:off x="3370004" y="1507000"/>
                <a:ext cx="2403991" cy="7088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ad>
                            <m:radPr>
                              <m:degHide m:val="on"/>
                              <m:ctrlPr>
                                <a:rPr lang="zh-CN" altLang="en-US" i="1">
                                  <a:latin typeface="Cambria Math" panose="02040503050406030204" pitchFamily="18" charset="0"/>
                                </a:rPr>
                              </m:ctrlPr>
                            </m:radPr>
                            <m:deg/>
                            <m:e>
                              <m:r>
                                <a:rPr lang="zh-CN" altLang="en-US" i="0">
                                  <a:latin typeface="Cambria Math" panose="02040503050406030204" pitchFamily="18" charset="0"/>
                                </a:rPr>
                                <m:t>2</m:t>
                              </m:r>
                              <m:r>
                                <a:rPr lang="zh-CN" altLang="en-US" i="1">
                                  <a:latin typeface="Cambria Math" panose="02040503050406030204" pitchFamily="18" charset="0"/>
                                </a:rPr>
                                <m:t>𝜋</m:t>
                              </m:r>
                            </m:e>
                          </m:rad>
                          <m:r>
                            <a:rPr lang="zh-CN" altLang="en-US" i="1">
                              <a:latin typeface="Cambria Math" panose="02040503050406030204" pitchFamily="18" charset="0"/>
                            </a:rPr>
                            <m:t>𝜎</m:t>
                          </m:r>
                        </m:den>
                      </m:f>
                      <m:sSup>
                        <m:sSupPr>
                          <m:ctrlPr>
                            <a:rPr lang="zh-CN" altLang="en-US" i="1">
                              <a:latin typeface="Cambria Math" panose="02040503050406030204" pitchFamily="18" charset="0"/>
                            </a:rPr>
                          </m:ctrlPr>
                        </m:sSupPr>
                        <m:e>
                          <m:r>
                            <m:rPr>
                              <m:nor/>
                            </m:rPr>
                            <a:rPr lang="zh-CN" altLang="en-US" i="1">
                              <a:latin typeface="Cambria Math" panose="02040503050406030204" pitchFamily="18" charset="0"/>
                            </a:rPr>
                            <m:t>e</m:t>
                          </m:r>
                        </m:e>
                        <m:sup>
                          <m:r>
                            <a:rPr lang="zh-CN" altLang="en-US" i="0">
                              <a:latin typeface="Cambria Math" panose="02040503050406030204" pitchFamily="18" charset="0"/>
                            </a:rPr>
                            <m:t>−</m:t>
                          </m:r>
                          <m:f>
                            <m:fPr>
                              <m:ctrlPr>
                                <a:rPr lang="zh-CN" altLang="en-US" i="1">
                                  <a:latin typeface="Cambria Math" panose="02040503050406030204" pitchFamily="18" charset="0"/>
                                </a:rPr>
                              </m:ctrlPr>
                            </m:fPr>
                            <m:num>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𝜇</m:t>
                                      </m:r>
                                    </m:e>
                                  </m:d>
                                </m:e>
                                <m:sup>
                                  <m:r>
                                    <a:rPr lang="zh-CN" altLang="en-US" i="0">
                                      <a:latin typeface="Cambria Math" panose="02040503050406030204" pitchFamily="18" charset="0"/>
                                    </a:rPr>
                                    <m:t>2</m:t>
                                  </m:r>
                                </m:sup>
                              </m:sSup>
                            </m:num>
                            <m:den>
                              <m:r>
                                <a:rPr lang="zh-CN" altLang="en-US" i="0">
                                  <a:latin typeface="Cambria Math" panose="02040503050406030204" pitchFamily="18" charset="0"/>
                                </a:rPr>
                                <m:t>2</m:t>
                              </m:r>
                              <m:sSup>
                                <m:sSupPr>
                                  <m:ctrlPr>
                                    <a:rPr lang="zh-CN" altLang="en-US" i="1">
                                      <a:latin typeface="Cambria Math" panose="02040503050406030204" pitchFamily="18" charset="0"/>
                                    </a:rPr>
                                  </m:ctrlPr>
                                </m:sSupPr>
                                <m:e>
                                  <m:r>
                                    <a:rPr lang="zh-CN" altLang="en-US" i="1">
                                      <a:latin typeface="Cambria Math" panose="02040503050406030204" pitchFamily="18" charset="0"/>
                                    </a:rPr>
                                    <m:t>𝜎</m:t>
                                  </m:r>
                                </m:e>
                                <m:sup>
                                  <m:r>
                                    <a:rPr lang="zh-CN" altLang="en-US" i="0">
                                      <a:latin typeface="Cambria Math" panose="02040503050406030204" pitchFamily="18" charset="0"/>
                                    </a:rPr>
                                    <m:t>2</m:t>
                                  </m:r>
                                </m:sup>
                              </m:sSup>
                            </m:den>
                          </m:f>
                        </m:sup>
                      </m:sSup>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3370004" y="1507000"/>
                <a:ext cx="2403991" cy="708848"/>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39552" y="2139702"/>
                <a:ext cx="5635331" cy="2784352"/>
              </a:xfrm>
              <a:prstGeom prst="rect">
                <a:avLst/>
              </a:prstGeom>
            </p:spPr>
            <p:txBody>
              <a:bodyPr wrap="square">
                <a:spAutoFit/>
              </a:bodyPr>
              <a:lstStyle/>
              <a:p>
                <a:pPr>
                  <a:lnSpc>
                    <a:spcPct val="130000"/>
                  </a:lnSpc>
                </a:pPr>
                <a:r>
                  <a:rPr lang="zh-CN" altLang="en-US" dirty="0">
                    <a:latin typeface="+mj-ea"/>
                    <a:ea typeface="+mj-ea"/>
                  </a:rPr>
                  <a:t>式中</a:t>
                </a:r>
                <a14:m>
                  <m:oMath xmlns:m="http://schemas.openxmlformats.org/officeDocument/2006/math">
                    <m:r>
                      <a:rPr lang="zh-CN" altLang="en-US" i="1">
                        <a:latin typeface="Cambria Math" panose="02040503050406030204" pitchFamily="18" charset="0"/>
                      </a:rPr>
                      <m:t>𝜇</m:t>
                    </m:r>
                  </m:oMath>
                </a14:m>
                <a:r>
                  <a:rPr lang="zh-CN" altLang="en-US" dirty="0">
                    <a:latin typeface="+mj-ea"/>
                    <a:ea typeface="+mj-ea"/>
                  </a:rPr>
                  <a:t>以及</a:t>
                </a:r>
                <a14:m>
                  <m:oMath xmlns:m="http://schemas.openxmlformats.org/officeDocument/2006/math">
                    <m:r>
                      <a:rPr lang="zh-CN" altLang="en-US" i="1">
                        <a:latin typeface="Cambria Math" panose="02040503050406030204" pitchFamily="18" charset="0"/>
                      </a:rPr>
                      <m:t>𝜎</m:t>
                    </m:r>
                  </m:oMath>
                </a14:m>
                <a:r>
                  <a:rPr lang="zh-CN" altLang="en-US" dirty="0">
                    <a:latin typeface="+mj-ea"/>
                    <a:ea typeface="+mj-ea"/>
                  </a:rPr>
                  <a:t>均为常数。由图可见，高斯分布对称于直线</a:t>
                </a:r>
                <a14:m>
                  <m:oMath xmlns:m="http://schemas.openxmlformats.org/officeDocument/2006/math">
                    <m:r>
                      <a:rPr lang="zh-CN" altLang="en-US" i="1">
                        <a:latin typeface="Cambria Math" panose="02040503050406030204" pitchFamily="18" charset="0"/>
                      </a:rPr>
                      <m:t>𝑥</m:t>
                    </m:r>
                    <m:r>
                      <a:rPr lang="en-US" altLang="zh-CN" b="0" i="1" smtClean="0">
                        <a:latin typeface="Cambria Math" panose="02040503050406030204" pitchFamily="18" charset="0"/>
                      </a:rPr>
                      <m:t>=</m:t>
                    </m:r>
                    <m:r>
                      <a:rPr lang="zh-CN" altLang="en-US" i="1">
                        <a:latin typeface="Cambria Math" panose="02040503050406030204" pitchFamily="18" charset="0"/>
                      </a:rPr>
                      <m:t>𝜇</m:t>
                    </m:r>
                  </m:oMath>
                </a14:m>
                <a:r>
                  <a:rPr lang="zh-CN" altLang="en-US" dirty="0">
                    <a:latin typeface="+mj-ea"/>
                    <a:ea typeface="+mj-ea"/>
                  </a:rPr>
                  <a:t>，并且在</a:t>
                </a:r>
                <a14:m>
                  <m:oMath xmlns:m="http://schemas.openxmlformats.org/officeDocument/2006/math">
                    <m:r>
                      <a:rPr lang="zh-CN" altLang="en-US" i="1">
                        <a:latin typeface="Cambria Math" panose="02040503050406030204" pitchFamily="18" charset="0"/>
                      </a:rPr>
                      <m:t>𝑥</m:t>
                    </m:r>
                    <m:r>
                      <a:rPr lang="en-US" altLang="zh-CN" i="1">
                        <a:latin typeface="Cambria Math" panose="02040503050406030204" pitchFamily="18" charset="0"/>
                      </a:rPr>
                      <m:t>=</m:t>
                    </m:r>
                    <m:r>
                      <a:rPr lang="zh-CN" altLang="en-US" i="1">
                        <a:latin typeface="Cambria Math" panose="02040503050406030204" pitchFamily="18" charset="0"/>
                      </a:rPr>
                      <m:t>𝜇</m:t>
                    </m:r>
                  </m:oMath>
                </a14:m>
                <a:r>
                  <a:rPr lang="zh-CN" altLang="en-US" dirty="0"/>
                  <a:t>处达到最大值，其值等于</a:t>
                </a:r>
                <a14:m>
                  <m:oMath xmlns:m="http://schemas.openxmlformats.org/officeDocument/2006/math">
                    <m:f>
                      <m:fPr>
                        <m:ctrlPr>
                          <a:rPr lang="zh-CN" altLang="en-US" i="1">
                            <a:latin typeface="Cambria Math" panose="02040503050406030204" pitchFamily="18" charset="0"/>
                          </a:rPr>
                        </m:ctrlPr>
                      </m:fPr>
                      <m:num>
                        <m:r>
                          <a:rPr lang="zh-CN" altLang="en-US">
                            <a:latin typeface="Cambria Math" panose="02040503050406030204" pitchFamily="18" charset="0"/>
                          </a:rPr>
                          <m:t>1</m:t>
                        </m:r>
                      </m:num>
                      <m:den>
                        <m:rad>
                          <m:radPr>
                            <m:degHide m:val="on"/>
                            <m:ctrlPr>
                              <a:rPr lang="zh-CN" altLang="en-US" i="1">
                                <a:latin typeface="Cambria Math" panose="02040503050406030204" pitchFamily="18" charset="0"/>
                              </a:rPr>
                            </m:ctrlPr>
                          </m:radPr>
                          <m:deg/>
                          <m:e>
                            <m:r>
                              <a:rPr lang="zh-CN" altLang="en-US">
                                <a:latin typeface="Cambria Math" panose="02040503050406030204" pitchFamily="18" charset="0"/>
                              </a:rPr>
                              <m:t>2</m:t>
                            </m:r>
                            <m:r>
                              <a:rPr lang="zh-CN" altLang="en-US" i="1">
                                <a:latin typeface="Cambria Math" panose="02040503050406030204" pitchFamily="18" charset="0"/>
                              </a:rPr>
                              <m:t>𝜋</m:t>
                            </m:r>
                          </m:e>
                        </m:rad>
                        <m:r>
                          <a:rPr lang="zh-CN" altLang="en-US" i="1">
                            <a:latin typeface="Cambria Math" panose="02040503050406030204" pitchFamily="18" charset="0"/>
                          </a:rPr>
                          <m:t>𝜎</m:t>
                        </m:r>
                      </m:den>
                    </m:f>
                  </m:oMath>
                </a14:m>
                <a:r>
                  <a:rPr lang="zh-CN" altLang="en-US" dirty="0"/>
                  <a:t>在</a:t>
                </a:r>
                <a14:m>
                  <m:oMath xmlns:m="http://schemas.openxmlformats.org/officeDocument/2006/math">
                    <m:r>
                      <a:rPr lang="zh-CN" altLang="en-US" i="1">
                        <a:latin typeface="Cambria Math" panose="02040503050406030204" pitchFamily="18" charset="0"/>
                      </a:rPr>
                      <m:t>𝑥</m:t>
                    </m:r>
                    <m:r>
                      <a:rPr lang="zh-CN" altLang="en-US">
                        <a:latin typeface="Cambria Math" panose="02040503050406030204" pitchFamily="18" charset="0"/>
                      </a:rPr>
                      <m:t>=</m:t>
                    </m:r>
                    <m:r>
                      <a:rPr lang="zh-CN" altLang="en-US" i="1">
                        <a:latin typeface="Cambria Math" panose="02040503050406030204" pitchFamily="18" charset="0"/>
                      </a:rPr>
                      <m:t>𝜇</m:t>
                    </m:r>
                    <m:r>
                      <a:rPr lang="zh-CN" altLang="en-US">
                        <a:latin typeface="Cambria Math" panose="02040503050406030204" pitchFamily="18" charset="0"/>
                      </a:rPr>
                      <m:t>±</m:t>
                    </m:r>
                    <m:r>
                      <a:rPr lang="zh-CN" altLang="en-US" i="1">
                        <a:latin typeface="Cambria Math" panose="02040503050406030204" pitchFamily="18" charset="0"/>
                      </a:rPr>
                      <m:t>𝜎</m:t>
                    </m:r>
                  </m:oMath>
                </a14:m>
                <a:r>
                  <a:rPr lang="zh-CN" altLang="en-US" dirty="0"/>
                  <a:t>处有拐点，当</a:t>
                </a:r>
                <a14:m>
                  <m:oMath xmlns:m="http://schemas.openxmlformats.org/officeDocument/2006/math">
                    <m:r>
                      <a:rPr lang="zh-CN" altLang="en-US" i="1">
                        <a:latin typeface="Cambria Math" panose="02040503050406030204" pitchFamily="18" charset="0"/>
                      </a:rPr>
                      <m:t>𝑥</m:t>
                    </m:r>
                    <m:r>
                      <a:rPr lang="zh-CN" altLang="en-US">
                        <a:latin typeface="Cambria Math" panose="02040503050406030204" pitchFamily="18" charset="0"/>
                      </a:rPr>
                      <m:t>→±∞</m:t>
                    </m:r>
                  </m:oMath>
                </a14:m>
                <a:r>
                  <a:rPr lang="zh-CN" altLang="en-US" dirty="0"/>
                  <a:t>时，曲线以</a:t>
                </a:r>
                <a14:m>
                  <m:oMath xmlns:m="http://schemas.openxmlformats.org/officeDocument/2006/math">
                    <m:r>
                      <a:rPr lang="zh-CN" altLang="en-US" i="1">
                        <a:latin typeface="Cambria Math" panose="02040503050406030204" pitchFamily="18" charset="0"/>
                      </a:rPr>
                      <m:t>𝑥</m:t>
                    </m:r>
                  </m:oMath>
                </a14:m>
                <a:r>
                  <a:rPr lang="zh-CN" altLang="en-US" dirty="0"/>
                  <a:t>轴为渐近线。 </a:t>
                </a:r>
                <a14:m>
                  <m:oMath xmlns:m="http://schemas.openxmlformats.org/officeDocument/2006/math">
                    <m:sSup>
                      <m:sSupPr>
                        <m:ctrlPr>
                          <a:rPr lang="zh-CN" altLang="en-US" i="1">
                            <a:latin typeface="Cambria Math" panose="02040503050406030204" pitchFamily="18" charset="0"/>
                          </a:rPr>
                        </m:ctrlPr>
                      </m:sSupPr>
                      <m:e>
                        <m:r>
                          <a:rPr lang="zh-CN" altLang="en-US" i="1">
                            <a:latin typeface="Cambria Math" panose="02040503050406030204" pitchFamily="18" charset="0"/>
                          </a:rPr>
                          <m:t>𝜎</m:t>
                        </m:r>
                      </m:e>
                      <m:sup>
                        <m:r>
                          <a:rPr lang="zh-CN" altLang="en-US">
                            <a:latin typeface="Cambria Math" panose="02040503050406030204" pitchFamily="18" charset="0"/>
                          </a:rPr>
                          <m:t>2</m:t>
                        </m:r>
                      </m:sup>
                    </m:sSup>
                  </m:oMath>
                </a14:m>
                <a:r>
                  <a:rPr lang="zh-CN" altLang="en-US" dirty="0"/>
                  <a:t>是具有高斯分布的随机变量</a:t>
                </a:r>
                <a14:m>
                  <m:oMath xmlns:m="http://schemas.openxmlformats.org/officeDocument/2006/math">
                    <m:r>
                      <a:rPr lang="zh-CN" altLang="en-US" i="1">
                        <a:latin typeface="Cambria Math" panose="02040503050406030204" pitchFamily="18" charset="0"/>
                      </a:rPr>
                      <m:t>𝑋</m:t>
                    </m:r>
                  </m:oMath>
                </a14:m>
                <a:r>
                  <a:rPr lang="zh-CN" altLang="en-US" dirty="0"/>
                  <a:t>的方差，</a:t>
                </a:r>
                <a14:m>
                  <m:oMath xmlns:m="http://schemas.openxmlformats.org/officeDocument/2006/math">
                    <m:r>
                      <a:rPr lang="zh-CN" altLang="en-US" i="1">
                        <a:latin typeface="Cambria Math" panose="02040503050406030204" pitchFamily="18" charset="0"/>
                      </a:rPr>
                      <m:t>𝜇</m:t>
                    </m:r>
                  </m:oMath>
                </a14:m>
                <a:r>
                  <a:rPr lang="zh-CN" altLang="en-US" dirty="0"/>
                  <a:t>则是</a:t>
                </a:r>
                <a14:m>
                  <m:oMath xmlns:m="http://schemas.openxmlformats.org/officeDocument/2006/math">
                    <m:r>
                      <a:rPr lang="zh-CN" altLang="en-US" i="1">
                        <a:latin typeface="Cambria Math" panose="02040503050406030204" pitchFamily="18" charset="0"/>
                      </a:rPr>
                      <m:t>𝑋</m:t>
                    </m:r>
                  </m:oMath>
                </a14:m>
                <a:endParaRPr lang="zh-CN" altLang="en-US" dirty="0"/>
              </a:p>
              <a:p>
                <a:pPr>
                  <a:lnSpc>
                    <a:spcPct val="130000"/>
                  </a:lnSpc>
                </a:pPr>
                <a:r>
                  <a:rPr lang="zh-CN" altLang="en-US" dirty="0"/>
                  <a:t>的数学期望。</a:t>
                </a:r>
                <a14:m>
                  <m:oMath xmlns:m="http://schemas.openxmlformats.org/officeDocument/2006/math">
                    <m:r>
                      <a:rPr lang="zh-CN" altLang="en-US" i="1">
                        <a:latin typeface="Cambria Math" panose="02040503050406030204" pitchFamily="18" charset="0"/>
                      </a:rPr>
                      <m:t>𝜎</m:t>
                    </m:r>
                  </m:oMath>
                </a14:m>
                <a:r>
                  <a:rPr lang="zh-CN" altLang="en-US" dirty="0"/>
                  <a:t>越小，曲线衰减越快；反之，</a:t>
                </a:r>
                <a14:m>
                  <m:oMath xmlns:m="http://schemas.openxmlformats.org/officeDocument/2006/math">
                    <m:r>
                      <a:rPr lang="zh-CN" altLang="en-US" i="1">
                        <a:latin typeface="Cambria Math" panose="02040503050406030204" pitchFamily="18" charset="0"/>
                      </a:rPr>
                      <m:t>𝜎</m:t>
                    </m:r>
                  </m:oMath>
                </a14:m>
                <a:r>
                  <a:rPr lang="zh-CN" altLang="en-US" dirty="0"/>
                  <a:t>越大，曲线的形状越趋于平坦。参数</a:t>
                </a:r>
                <a14:m>
                  <m:oMath xmlns:m="http://schemas.openxmlformats.org/officeDocument/2006/math">
                    <m:r>
                      <a:rPr lang="zh-CN" altLang="en-US" i="1">
                        <a:latin typeface="Cambria Math" panose="02040503050406030204" pitchFamily="18" charset="0"/>
                      </a:rPr>
                      <m:t>𝜇</m:t>
                    </m:r>
                  </m:oMath>
                </a14:m>
                <a:r>
                  <a:rPr lang="zh-CN" altLang="en-US" dirty="0"/>
                  <a:t>改变时，整个曲线平移到另一位置，曲线形状不变。</a:t>
                </a:r>
              </a:p>
            </p:txBody>
          </p:sp>
        </mc:Choice>
        <mc:Fallback xmlns="">
          <p:sp>
            <p:nvSpPr>
              <p:cNvPr id="5" name="矩形 4"/>
              <p:cNvSpPr>
                <a:spLocks noRot="1" noChangeAspect="1" noMove="1" noResize="1" noEditPoints="1" noAdjustHandles="1" noChangeArrowheads="1" noChangeShapeType="1" noTextEdit="1"/>
              </p:cNvSpPr>
              <p:nvPr/>
            </p:nvSpPr>
            <p:spPr>
              <a:xfrm>
                <a:off x="539552" y="2139702"/>
                <a:ext cx="5635331" cy="2784352"/>
              </a:xfrm>
              <a:prstGeom prst="rect">
                <a:avLst/>
              </a:prstGeom>
              <a:blipFill rotWithShape="0">
                <a:blip r:embed="rId3"/>
                <a:stretch>
                  <a:fillRect l="-974" r="-866" b="-656"/>
                </a:stretch>
              </a:blipFill>
            </p:spPr>
            <p:txBody>
              <a:bodyPr/>
              <a:lstStyle/>
              <a:p>
                <a:r>
                  <a:rPr lang="zh-CN" altLang="en-US">
                    <a:noFill/>
                  </a:rPr>
                  <a:t> </a:t>
                </a:r>
              </a:p>
            </p:txBody>
          </p:sp>
        </mc:Fallback>
      </mc:AlternateContent>
      <p:pic>
        <p:nvPicPr>
          <p:cNvPr id="7" name="图片 6"/>
          <p:cNvPicPr>
            <a:picLocks noChangeAspect="1"/>
          </p:cNvPicPr>
          <p:nvPr/>
        </p:nvPicPr>
        <p:blipFill>
          <a:blip r:embed="rId4"/>
          <a:stretch>
            <a:fillRect/>
          </a:stretch>
        </p:blipFill>
        <p:spPr>
          <a:xfrm>
            <a:off x="6164954" y="2355726"/>
            <a:ext cx="2843778" cy="2171472"/>
          </a:xfrm>
          <a:prstGeom prst="rect">
            <a:avLst/>
          </a:prstGeom>
        </p:spPr>
      </p:pic>
      <p:pic>
        <p:nvPicPr>
          <p:cNvPr id="8" name="图片 7">
            <a:extLst>
              <a:ext uri="{FF2B5EF4-FFF2-40B4-BE49-F238E27FC236}">
                <a16:creationId xmlns:a16="http://schemas.microsoft.com/office/drawing/2014/main" id="{5C1CA049-3C06-A0EF-F28C-1536CA5F88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3096" y="115539"/>
            <a:ext cx="725636" cy="725636"/>
          </a:xfrm>
          <a:prstGeom prst="rect">
            <a:avLst/>
          </a:prstGeom>
        </p:spPr>
      </p:pic>
    </p:spTree>
    <p:extLst>
      <p:ext uri="{BB962C8B-B14F-4D97-AF65-F5344CB8AC3E}">
        <p14:creationId xmlns:p14="http://schemas.microsoft.com/office/powerpoint/2010/main" val="2193365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539552" y="267494"/>
                <a:ext cx="8064896" cy="3524876"/>
              </a:xfrm>
              <a:prstGeom prst="rect">
                <a:avLst/>
              </a:prstGeom>
            </p:spPr>
            <p:txBody>
              <a:bodyPr wrap="square">
                <a:spAutoFit/>
              </a:bodyPr>
              <a:lstStyle/>
              <a:p>
                <a:pPr indent="457200">
                  <a:lnSpc>
                    <a:spcPct val="130000"/>
                  </a:lnSpc>
                </a:pPr>
                <a:r>
                  <a:rPr lang="zh-CN" altLang="en-US" b="1" dirty="0"/>
                  <a:t>6.2.2   随机过程和相关函数</a:t>
                </a:r>
                <a:endParaRPr lang="en-US" altLang="zh-CN" b="1" dirty="0"/>
              </a:p>
              <a:p>
                <a:pPr indent="457200">
                  <a:lnSpc>
                    <a:spcPct val="130000"/>
                  </a:lnSpc>
                </a:pPr>
                <a:r>
                  <a:rPr lang="zh-CN" altLang="en-US" dirty="0"/>
                  <a:t>前面讨论的随机变量的特点是它们与时间无关。实际生活中，在不同时间内做同一件事情，发生某一事件的概率往往是不同的。这种与时间有关的随机变量的集合，称为随机过程。</a:t>
                </a:r>
                <a:endParaRPr lang="en-US" altLang="zh-CN" dirty="0"/>
              </a:p>
              <a:p>
                <a:pPr indent="457200">
                  <a:lnSpc>
                    <a:spcPct val="130000"/>
                  </a:lnSpc>
                </a:pPr>
                <a:r>
                  <a:rPr lang="zh-CN" altLang="en-US" dirty="0"/>
                  <a:t>（</a:t>
                </a:r>
                <a:r>
                  <a:rPr lang="en-US" altLang="zh-CN" dirty="0"/>
                  <a:t>1</a:t>
                </a:r>
                <a:r>
                  <a:rPr lang="zh-CN" altLang="en-US" dirty="0"/>
                  <a:t>）自相关函数</a:t>
                </a:r>
                <a:endParaRPr lang="en-US" altLang="zh-CN" dirty="0"/>
              </a:p>
              <a:p>
                <a:pPr indent="457200">
                  <a:lnSpc>
                    <a:spcPct val="130000"/>
                  </a:lnSpc>
                </a:pPr>
                <a:r>
                  <a:rPr lang="zh-CN" altLang="en-US" dirty="0"/>
                  <a:t>定义一个随机过程</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𝑋</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的两个时刻</a:t>
                </a:r>
                <a14:m>
                  <m:oMath xmlns:m="http://schemas.openxmlformats.org/officeDocument/2006/math">
                    <m:r>
                      <a:rPr lang="zh-CN" altLang="en-US" i="1">
                        <a:latin typeface="Cambria Math" panose="02040503050406030204" pitchFamily="18" charset="0"/>
                      </a:rPr>
                      <m:t>𝑡</m:t>
                    </m:r>
                    <m:r>
                      <a:rPr lang="zh-CN" altLang="en-US">
                        <a:latin typeface="Cambria Math" panose="02040503050406030204" pitchFamily="18" charset="0"/>
                      </a:rPr>
                      <m:t>,</m:t>
                    </m:r>
                    <m:r>
                      <a:rPr lang="zh-CN" altLang="en-US" i="1">
                        <a:latin typeface="Cambria Math" panose="02040503050406030204" pitchFamily="18" charset="0"/>
                      </a:rPr>
                      <m:t>𝜏</m:t>
                    </m:r>
                    <m:r>
                      <a:rPr lang="zh-CN" altLang="en-US" b="0" i="1" smtClean="0">
                        <a:latin typeface="Cambria Math" panose="02040503050406030204" pitchFamily="18" charset="0"/>
                      </a:rPr>
                      <m:t>，</m:t>
                    </m:r>
                  </m:oMath>
                </a14:m>
                <a:r>
                  <a:rPr lang="zh-CN" altLang="en-US" dirty="0"/>
                  <a:t>则矩阵</a:t>
                </a:r>
                <a14:m>
                  <m:oMath xmlns:m="http://schemas.openxmlformats.org/officeDocument/2006/math">
                    <m:r>
                      <a:rPr lang="zh-CN" altLang="en-US" b="1" i="1">
                        <a:latin typeface="Cambria Math" panose="02040503050406030204" pitchFamily="18" charset="0"/>
                      </a:rPr>
                      <m:t>𝑷</m:t>
                    </m:r>
                    <m:r>
                      <a:rPr lang="zh-CN" altLang="en-US">
                        <a:latin typeface="Cambria Math" panose="02040503050406030204" pitchFamily="18" charset="0"/>
                      </a:rPr>
                      <m:t>(</m:t>
                    </m:r>
                    <m:r>
                      <a:rPr lang="zh-CN" altLang="en-US" i="1">
                        <a:latin typeface="Cambria Math" panose="02040503050406030204" pitchFamily="18" charset="0"/>
                      </a:rPr>
                      <m:t>𝑡</m:t>
                    </m:r>
                    <m:r>
                      <a:rPr lang="zh-CN" altLang="en-US">
                        <a:latin typeface="Cambria Math" panose="02040503050406030204" pitchFamily="18" charset="0"/>
                      </a:rPr>
                      <m:t>,</m:t>
                    </m:r>
                    <m:r>
                      <a:rPr lang="zh-CN" altLang="en-US" i="1">
                        <a:latin typeface="Cambria Math" panose="02040503050406030204" pitchFamily="18" charset="0"/>
                      </a:rPr>
                      <m:t>𝜏</m:t>
                    </m:r>
                    <m:r>
                      <a:rPr lang="zh-CN" altLang="en-US">
                        <a:latin typeface="Cambria Math" panose="02040503050406030204" pitchFamily="18" charset="0"/>
                      </a:rPr>
                      <m:t>)=</m:t>
                    </m:r>
                    <m:r>
                      <a:rPr lang="zh-CN" altLang="en-US" i="1">
                        <a:latin typeface="Cambria Math" panose="02040503050406030204" pitchFamily="18" charset="0"/>
                      </a:rPr>
                      <m:t>𝐸</m:t>
                    </m:r>
                    <m:r>
                      <a:rPr lang="zh-CN" altLang="en-US">
                        <a:latin typeface="Cambria Math" panose="02040503050406030204" pitchFamily="18" charset="0"/>
                      </a:rPr>
                      <m:t>[</m:t>
                    </m:r>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𝑋</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𝑋</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e>
                        </m:d>
                      </m:e>
                    </m:d>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𝑋</m:t>
                            </m:r>
                            <m:d>
                              <m:dPr>
                                <m:ctrlPr>
                                  <a:rPr lang="zh-CN" altLang="en-US" i="1">
                                    <a:latin typeface="Cambria Math" panose="02040503050406030204" pitchFamily="18" charset="0"/>
                                  </a:rPr>
                                </m:ctrlPr>
                              </m:dPr>
                              <m:e>
                                <m:r>
                                  <a:rPr lang="zh-CN" altLang="en-US" i="1">
                                    <a:latin typeface="Cambria Math" panose="02040503050406030204" pitchFamily="18" charset="0"/>
                                  </a:rPr>
                                  <m:t>𝜏</m:t>
                                </m:r>
                              </m:e>
                            </m:d>
                            <m:r>
                              <a:rPr lang="zh-CN" altLang="en-US">
                                <a:latin typeface="Cambria Math" panose="02040503050406030204" pitchFamily="18" charset="0"/>
                              </a:rPr>
                              <m:t>−</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𝑋</m:t>
                                </m:r>
                                <m:d>
                                  <m:dPr>
                                    <m:ctrlPr>
                                      <a:rPr lang="zh-CN" altLang="en-US" i="1">
                                        <a:latin typeface="Cambria Math" panose="02040503050406030204" pitchFamily="18" charset="0"/>
                                      </a:rPr>
                                    </m:ctrlPr>
                                  </m:dPr>
                                  <m:e>
                                    <m:r>
                                      <a:rPr lang="zh-CN" altLang="en-US" i="1">
                                        <a:latin typeface="Cambria Math" panose="02040503050406030204" pitchFamily="18" charset="0"/>
                                      </a:rPr>
                                      <m:t>𝜏</m:t>
                                    </m:r>
                                  </m:e>
                                </m:d>
                              </m:e>
                            </m:d>
                          </m:e>
                        </m:d>
                      </m:e>
                      <m:sup>
                        <m:r>
                          <m:rPr>
                            <m:nor/>
                          </m:rPr>
                          <a:rPr lang="zh-CN" altLang="en-US" i="1">
                            <a:latin typeface="Cambria Math" panose="02040503050406030204" pitchFamily="18" charset="0"/>
                          </a:rPr>
                          <m:t>T</m:t>
                        </m:r>
                      </m:sup>
                    </m:sSup>
                    <m:r>
                      <a:rPr lang="en-US" altLang="zh-CN" b="0" i="1" smtClean="0">
                        <a:latin typeface="Cambria Math" panose="02040503050406030204" pitchFamily="18" charset="0"/>
                      </a:rPr>
                      <m:t>]</m:t>
                    </m:r>
                  </m:oMath>
                </a14:m>
                <a:r>
                  <a:rPr lang="zh-CN" altLang="en-US" dirty="0"/>
                  <a:t>称为自相关函数。它是</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𝑋</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的未来值和过去值对其当前值的依赖程度的一个统计测度。</a:t>
                </a:r>
                <a:endParaRPr lang="en-US" altLang="zh-CN" dirty="0"/>
              </a:p>
              <a:p>
                <a:pPr indent="457200">
                  <a:lnSpc>
                    <a:spcPct val="130000"/>
                  </a:lnSpc>
                </a:pPr>
                <a:r>
                  <a:rPr lang="zh-CN" altLang="en-US" dirty="0"/>
                  <a:t>特别地，当</a:t>
                </a:r>
                <a14:m>
                  <m:oMath xmlns:m="http://schemas.openxmlformats.org/officeDocument/2006/math">
                    <m:r>
                      <a:rPr lang="zh-CN" altLang="en-US" i="1">
                        <a:latin typeface="Cambria Math" panose="02040503050406030204" pitchFamily="18" charset="0"/>
                      </a:rPr>
                      <m:t>𝑡</m:t>
                    </m:r>
                    <m:r>
                      <a:rPr lang="zh-CN" altLang="en-US">
                        <a:latin typeface="Cambria Math" panose="02040503050406030204" pitchFamily="18" charset="0"/>
                      </a:rPr>
                      <m:t>=</m:t>
                    </m:r>
                    <m:r>
                      <a:rPr lang="zh-CN" altLang="en-US" i="1">
                        <a:latin typeface="Cambria Math" panose="02040503050406030204" pitchFamily="18" charset="0"/>
                      </a:rPr>
                      <m:t>𝜏</m:t>
                    </m:r>
                  </m:oMath>
                </a14:m>
                <a:r>
                  <a:rPr lang="zh-CN" altLang="en-US" dirty="0"/>
                  <a:t>时有</a:t>
                </a:r>
              </a:p>
            </p:txBody>
          </p:sp>
        </mc:Choice>
        <mc:Fallback xmlns="">
          <p:sp>
            <p:nvSpPr>
              <p:cNvPr id="2" name="矩形 1"/>
              <p:cNvSpPr>
                <a:spLocks noRot="1" noChangeAspect="1" noMove="1" noResize="1" noEditPoints="1" noAdjustHandles="1" noChangeArrowheads="1" noChangeShapeType="1" noTextEdit="1"/>
              </p:cNvSpPr>
              <p:nvPr/>
            </p:nvSpPr>
            <p:spPr>
              <a:xfrm>
                <a:off x="539552" y="267494"/>
                <a:ext cx="8064896" cy="3524876"/>
              </a:xfrm>
              <a:prstGeom prst="rect">
                <a:avLst/>
              </a:prstGeom>
              <a:blipFill>
                <a:blip r:embed="rId2"/>
                <a:stretch>
                  <a:fillRect l="-681" t="-173" b="-12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987824" y="3822919"/>
                <a:ext cx="2852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smtClean="0">
                              <a:latin typeface="Cambria Math" panose="02040503050406030204" pitchFamily="18" charset="0"/>
                            </a:rPr>
                          </m:ctrlPr>
                        </m:dPr>
                        <m:e>
                          <m:r>
                            <a:rPr lang="zh-CN" altLang="en-US" b="1" i="1">
                              <a:latin typeface="Cambria Math" panose="02040503050406030204" pitchFamily="18" charset="0"/>
                            </a:rPr>
                            <m:t>𝑷</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𝑷</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m:rPr>
                              <m:sty m:val="p"/>
                            </m:rPr>
                            <a:rPr lang="zh-CN" altLang="en-US" i="0">
                              <a:latin typeface="Cambria Math" panose="02040503050406030204" pitchFamily="18" charset="0"/>
                            </a:rPr>
                            <m:t>Var</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e>
                      </m:d>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2987824" y="3822919"/>
                <a:ext cx="2852127" cy="369332"/>
              </a:xfrm>
              <a:prstGeom prst="rect">
                <a:avLst/>
              </a:prstGeom>
              <a:blipFill>
                <a:blip r:embed="rId3"/>
                <a:stretch>
                  <a:fillRect t="-126230" r="-15385" b="-188525"/>
                </a:stretch>
              </a:blipFill>
            </p:spPr>
            <p:txBody>
              <a:bodyPr/>
              <a:lstStyle/>
              <a:p>
                <a:r>
                  <a:rPr lang="zh-CN" altLang="en-US">
                    <a:noFill/>
                  </a:rPr>
                  <a:t> </a:t>
                </a:r>
              </a:p>
            </p:txBody>
          </p:sp>
        </mc:Fallback>
      </mc:AlternateContent>
      <p:sp>
        <p:nvSpPr>
          <p:cNvPr id="12" name="矩形 11"/>
          <p:cNvSpPr/>
          <p:nvPr/>
        </p:nvSpPr>
        <p:spPr>
          <a:xfrm>
            <a:off x="539552" y="4299942"/>
            <a:ext cx="3877985" cy="369332"/>
          </a:xfrm>
          <a:prstGeom prst="rect">
            <a:avLst/>
          </a:prstGeom>
        </p:spPr>
        <p:txBody>
          <a:bodyPr wrap="none">
            <a:spAutoFit/>
          </a:bodyPr>
          <a:lstStyle/>
          <a:p>
            <a:pPr algn="just"/>
            <a:r>
              <a:rPr lang="zh-CN" altLang="en-US" dirty="0">
                <a:latin typeface="Times New Roman" panose="02020603050405020304" pitchFamily="18" charset="0"/>
              </a:rPr>
              <a:t>在这种情况下相关函数等于方差阵。</a:t>
            </a:r>
          </a:p>
        </p:txBody>
      </p:sp>
      <p:pic>
        <p:nvPicPr>
          <p:cNvPr id="3" name="图片 2">
            <a:extLst>
              <a:ext uri="{FF2B5EF4-FFF2-40B4-BE49-F238E27FC236}">
                <a16:creationId xmlns:a16="http://schemas.microsoft.com/office/drawing/2014/main" id="{40F5C0A6-F086-4038-30C4-9166C82F7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123478"/>
            <a:ext cx="725636" cy="725636"/>
          </a:xfrm>
          <a:prstGeom prst="rect">
            <a:avLst/>
          </a:prstGeom>
        </p:spPr>
      </p:pic>
    </p:spTree>
    <p:extLst>
      <p:ext uri="{BB962C8B-B14F-4D97-AF65-F5344CB8AC3E}">
        <p14:creationId xmlns:p14="http://schemas.microsoft.com/office/powerpoint/2010/main" val="981680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395536" y="411510"/>
                <a:ext cx="8280920" cy="875881"/>
              </a:xfrm>
              <a:prstGeom prst="rect">
                <a:avLst/>
              </a:prstGeom>
            </p:spPr>
            <p:txBody>
              <a:bodyPr wrap="square">
                <a:spAutoFit/>
              </a:bodyPr>
              <a:lstStyle/>
              <a:p>
                <a:pPr indent="457200">
                  <a:lnSpc>
                    <a:spcPct val="150000"/>
                  </a:lnSpc>
                </a:pPr>
                <a:r>
                  <a:rPr lang="zh-CN" altLang="en-US" dirty="0"/>
                  <a:t>(2)互相关函数</a:t>
                </a:r>
                <a:endParaRPr lang="en-US" altLang="zh-CN" dirty="0"/>
              </a:p>
              <a:p>
                <a:pPr indent="457200">
                  <a:lnSpc>
                    <a:spcPct val="150000"/>
                  </a:lnSpc>
                </a:pPr>
                <a:r>
                  <a:rPr lang="zh-CN" altLang="en-US" dirty="0"/>
                  <a:t>定义两种类型的随机过程</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𝑋</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和</a:t>
                </a:r>
                <a14:m>
                  <m:oMath xmlns:m="http://schemas.openxmlformats.org/officeDocument/2006/math">
                    <m:d>
                      <m:dPr>
                        <m:begChr m:val=""/>
                        <m:ctrlPr>
                          <a:rPr lang="zh-CN" altLang="en-US" i="1">
                            <a:latin typeface="Cambria Math" panose="02040503050406030204" pitchFamily="18" charset="0"/>
                          </a:rPr>
                        </m:ctrlPr>
                      </m:dPr>
                      <m:e>
                        <m:r>
                          <a:rPr lang="en-US" altLang="zh-CN" b="0" i="1" smtClean="0">
                            <a:latin typeface="Cambria Math" panose="02040503050406030204" pitchFamily="18" charset="0"/>
                          </a:rPr>
                          <m:t>𝑌</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构成的相关函数阵</a:t>
                </a:r>
              </a:p>
            </p:txBody>
          </p:sp>
        </mc:Choice>
        <mc:Fallback xmlns="">
          <p:sp>
            <p:nvSpPr>
              <p:cNvPr id="2" name="矩形 1"/>
              <p:cNvSpPr>
                <a:spLocks noRot="1" noChangeAspect="1" noMove="1" noResize="1" noEditPoints="1" noAdjustHandles="1" noChangeArrowheads="1" noChangeShapeType="1" noTextEdit="1"/>
              </p:cNvSpPr>
              <p:nvPr/>
            </p:nvSpPr>
            <p:spPr>
              <a:xfrm>
                <a:off x="395536" y="411510"/>
                <a:ext cx="8280920" cy="875881"/>
              </a:xfrm>
              <a:prstGeom prst="rect">
                <a:avLst/>
              </a:prstGeom>
              <a:blipFill rotWithShape="0">
                <a:blip r:embed="rId2"/>
                <a:stretch>
                  <a:fillRect b="-790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1763688" y="1287391"/>
                <a:ext cx="6246440" cy="444032"/>
              </a:xfrm>
              <a:prstGeom prst="rect">
                <a:avLst/>
              </a:prstGeom>
            </p:spPr>
            <p:txBody>
              <a:bodyPr wrap="square">
                <a:spAutoFit/>
              </a:bodyPr>
              <a:lstStyle/>
              <a:p>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i="1">
                            <a:latin typeface="Cambria Math" panose="02040503050406030204" pitchFamily="18" charset="0"/>
                          </a:rPr>
                          <m:t>𝑥𝑦</m:t>
                        </m:r>
                      </m:sub>
                    </m:sSub>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𝜏</m:t>
                    </m:r>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𝑌</m:t>
                            </m:r>
                            <m:r>
                              <a:rPr lang="zh-CN" altLang="en-US" i="0">
                                <a:latin typeface="Cambria Math" panose="02040503050406030204" pitchFamily="18" charset="0"/>
                              </a:rPr>
                              <m:t>(</m:t>
                            </m:r>
                            <m:r>
                              <a:rPr lang="zh-CN" altLang="en-US" i="1">
                                <a:latin typeface="Cambria Math" panose="02040503050406030204" pitchFamily="18" charset="0"/>
                              </a:rPr>
                              <m:t>𝜏</m:t>
                            </m:r>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𝑌</m:t>
                            </m:r>
                            <m:r>
                              <a:rPr lang="zh-CN" altLang="en-US" i="0">
                                <a:latin typeface="Cambria Math" panose="02040503050406030204" pitchFamily="18" charset="0"/>
                              </a:rPr>
                              <m:t>(</m:t>
                            </m:r>
                            <m:r>
                              <a:rPr lang="zh-CN" altLang="en-US" i="1">
                                <a:latin typeface="Cambria Math" panose="02040503050406030204" pitchFamily="18" charset="0"/>
                              </a:rPr>
                              <m:t>𝜏</m:t>
                            </m:r>
                            <m:r>
                              <a:rPr lang="zh-CN" altLang="en-US" i="0">
                                <a:latin typeface="Cambria Math" panose="02040503050406030204" pitchFamily="18" charset="0"/>
                              </a:rPr>
                              <m:t>)]</m:t>
                            </m:r>
                          </m:e>
                        </m:d>
                      </m:e>
                      <m:sup>
                        <m:r>
                          <m:rPr>
                            <m:nor/>
                          </m:rPr>
                          <a:rPr lang="zh-CN" altLang="en-US" i="1">
                            <a:latin typeface="Cambria Math" panose="02040503050406030204" pitchFamily="18" charset="0"/>
                          </a:rPr>
                          <m:t>T</m:t>
                        </m:r>
                      </m:sup>
                    </m:sSup>
                  </m:oMath>
                </a14:m>
                <a:r>
                  <a:rPr lang="en-US" altLang="zh-CN" dirty="0"/>
                  <a:t>]</a:t>
                </a:r>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1763688" y="1287391"/>
                <a:ext cx="6246440" cy="444032"/>
              </a:xfrm>
              <a:prstGeom prst="rect">
                <a:avLst/>
              </a:prstGeom>
              <a:blipFill>
                <a:blip r:embed="rId3"/>
                <a:stretch>
                  <a:fillRect b="-164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95536" y="2067694"/>
                <a:ext cx="8064896" cy="737381"/>
              </a:xfrm>
              <a:prstGeom prst="rect">
                <a:avLst/>
              </a:prstGeom>
            </p:spPr>
            <p:txBody>
              <a:bodyPr wrap="square">
                <a:spAutoFit/>
              </a:bodyPr>
              <a:lstStyle/>
              <a:p>
                <a:r>
                  <a:rPr lang="zh-CN" altLang="en-US" dirty="0"/>
                  <a:t>为互相关函数，它反映了两个不同信号的依赖程度</a:t>
                </a:r>
                <a:endParaRPr lang="en-US" altLang="zh-CN" dirty="0"/>
              </a:p>
              <a:p>
                <a:pPr indent="457200">
                  <a:lnSpc>
                    <a:spcPct val="150000"/>
                  </a:lnSpc>
                </a:pPr>
                <a:r>
                  <a:rPr lang="zh-CN" altLang="en-US" dirty="0"/>
                  <a:t>特别地，当</a:t>
                </a:r>
                <a14:m>
                  <m:oMath xmlns:m="http://schemas.openxmlformats.org/officeDocument/2006/math">
                    <m:r>
                      <a:rPr lang="zh-CN" altLang="en-US" i="1">
                        <a:latin typeface="Cambria Math" panose="02040503050406030204" pitchFamily="18" charset="0"/>
                      </a:rPr>
                      <m:t>𝑡</m:t>
                    </m:r>
                    <m:r>
                      <a:rPr lang="en-US" altLang="zh-CN" b="0" i="1" smtClean="0">
                        <a:latin typeface="Cambria Math" panose="02040503050406030204" pitchFamily="18" charset="0"/>
                      </a:rPr>
                      <m:t>=</m:t>
                    </m:r>
                    <m:r>
                      <a:rPr lang="zh-CN" altLang="en-US" i="1">
                        <a:latin typeface="Cambria Math" panose="02040503050406030204" pitchFamily="18" charset="0"/>
                      </a:rPr>
                      <m:t>𝜏</m:t>
                    </m:r>
                  </m:oMath>
                </a14:m>
                <a:r>
                  <a:rPr lang="zh-CN" altLang="en-US" dirty="0"/>
                  <a:t>时有</a:t>
                </a:r>
              </a:p>
            </p:txBody>
          </p:sp>
        </mc:Choice>
        <mc:Fallback xmlns="">
          <p:sp>
            <p:nvSpPr>
              <p:cNvPr id="7" name="矩形 6"/>
              <p:cNvSpPr>
                <a:spLocks noRot="1" noChangeAspect="1" noMove="1" noResize="1" noEditPoints="1" noAdjustHandles="1" noChangeArrowheads="1" noChangeShapeType="1" noTextEdit="1"/>
              </p:cNvSpPr>
              <p:nvPr/>
            </p:nvSpPr>
            <p:spPr>
              <a:xfrm>
                <a:off x="395536" y="2067694"/>
                <a:ext cx="8064896" cy="737381"/>
              </a:xfrm>
              <a:prstGeom prst="rect">
                <a:avLst/>
              </a:prstGeom>
              <a:blipFill rotWithShape="0">
                <a:blip r:embed="rId4"/>
                <a:stretch>
                  <a:fillRect l="-680" t="-6612" b="-99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137408" y="2805075"/>
                <a:ext cx="2858282" cy="4110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i="1">
                                  <a:latin typeface="Cambria Math" panose="02040503050406030204" pitchFamily="18" charset="0"/>
                                </a:rPr>
                                <m:t>𝑥𝑦</m:t>
                              </m:r>
                            </m:sub>
                          </m:sSub>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m:rPr>
                              <m:sty m:val="p"/>
                            </m:rPr>
                            <a:rPr lang="zh-CN" altLang="en-US" i="0">
                              <a:latin typeface="Cambria Math" panose="02040503050406030204" pitchFamily="18" charset="0"/>
                            </a:rPr>
                            <m:t>cov</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𝑌</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e>
                      </m:d>
                    </m:oMath>
                  </m:oMathPara>
                </a14:m>
                <a:endParaRPr lang="zh-CN" altLang="en-US" dirty="0"/>
              </a:p>
            </p:txBody>
          </p:sp>
        </mc:Choice>
        <mc:Fallback xmlns="">
          <p:sp>
            <p:nvSpPr>
              <p:cNvPr id="8" name="矩形 7"/>
              <p:cNvSpPr>
                <a:spLocks noRot="1" noChangeAspect="1" noMove="1" noResize="1" noEditPoints="1" noAdjustHandles="1" noChangeArrowheads="1" noChangeShapeType="1" noTextEdit="1"/>
              </p:cNvSpPr>
              <p:nvPr/>
            </p:nvSpPr>
            <p:spPr>
              <a:xfrm>
                <a:off x="3137408" y="2805075"/>
                <a:ext cx="2858282" cy="411010"/>
              </a:xfrm>
              <a:prstGeom prst="rect">
                <a:avLst/>
              </a:prstGeom>
              <a:blipFill>
                <a:blip r:embed="rId5"/>
                <a:stretch>
                  <a:fillRect t="-151471" r="-18977" b="-223529"/>
                </a:stretch>
              </a:blipFill>
            </p:spPr>
            <p:txBody>
              <a:bodyPr/>
              <a:lstStyle/>
              <a:p>
                <a:r>
                  <a:rPr lang="zh-CN" altLang="en-US">
                    <a:noFill/>
                  </a:rPr>
                  <a:t> </a:t>
                </a:r>
              </a:p>
            </p:txBody>
          </p:sp>
        </mc:Fallback>
      </mc:AlternateContent>
      <p:sp>
        <p:nvSpPr>
          <p:cNvPr id="9" name="矩形 8"/>
          <p:cNvSpPr/>
          <p:nvPr/>
        </p:nvSpPr>
        <p:spPr>
          <a:xfrm>
            <a:off x="389984" y="3584134"/>
            <a:ext cx="4108817" cy="369332"/>
          </a:xfrm>
          <a:prstGeom prst="rect">
            <a:avLst/>
          </a:prstGeom>
        </p:spPr>
        <p:txBody>
          <a:bodyPr wrap="none">
            <a:spAutoFit/>
          </a:bodyPr>
          <a:lstStyle/>
          <a:p>
            <a:r>
              <a:rPr lang="zh-CN" altLang="en-US" dirty="0"/>
              <a:t>在这种情况下，相关函数等于协方差阵</a:t>
            </a:r>
          </a:p>
        </p:txBody>
      </p:sp>
      <p:pic>
        <p:nvPicPr>
          <p:cNvPr id="3" name="图片 2">
            <a:extLst>
              <a:ext uri="{FF2B5EF4-FFF2-40B4-BE49-F238E27FC236}">
                <a16:creationId xmlns:a16="http://schemas.microsoft.com/office/drawing/2014/main" id="{D9EDDE7D-1069-0CB0-081A-C135E93F1D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366874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467544" y="339502"/>
                <a:ext cx="8136904" cy="3831818"/>
              </a:xfrm>
              <a:prstGeom prst="rect">
                <a:avLst/>
              </a:prstGeom>
            </p:spPr>
            <p:txBody>
              <a:bodyPr wrap="square">
                <a:spAutoFit/>
              </a:bodyPr>
              <a:lstStyle/>
              <a:p>
                <a:pPr indent="457200">
                  <a:lnSpc>
                    <a:spcPct val="150000"/>
                  </a:lnSpc>
                </a:pPr>
                <a:r>
                  <a:rPr lang="zh-CN" altLang="en-US" dirty="0"/>
                  <a:t>2.平稳随机过程</a:t>
                </a:r>
                <a:endParaRPr lang="en-US" altLang="zh-CN" dirty="0"/>
              </a:p>
              <a:p>
                <a:pPr indent="457200">
                  <a:lnSpc>
                    <a:spcPct val="150000"/>
                  </a:lnSpc>
                </a:pPr>
                <a:r>
                  <a:rPr lang="zh-CN" altLang="en-US" dirty="0"/>
                  <a:t>随机过程的统计特性一般是</a:t>
                </a:r>
                <a14:m>
                  <m:oMath xmlns:m="http://schemas.openxmlformats.org/officeDocument/2006/math">
                    <m:r>
                      <a:rPr lang="zh-CN" altLang="en-US" i="1">
                        <a:latin typeface="Cambria Math" panose="02040503050406030204" pitchFamily="18" charset="0"/>
                      </a:rPr>
                      <m:t>𝑡</m:t>
                    </m:r>
                  </m:oMath>
                </a14:m>
                <a:r>
                  <a:rPr lang="zh-CN" altLang="en-US" dirty="0"/>
                  <a:t>的函数，它们的取值是随时间变化的但也有一些随机过程，它们的取值在一段时间内是不随时间的起点改变的，凡具有这类性质的随机过程称为</a:t>
                </a:r>
                <a:r>
                  <a:rPr lang="zh-CN" altLang="en-US" dirty="0">
                    <a:solidFill>
                      <a:srgbClr val="00B0F0"/>
                    </a:solidFill>
                  </a:rPr>
                  <a:t>平稳随机过程</a:t>
                </a:r>
                <a:r>
                  <a:rPr lang="zh-CN" altLang="en-US" dirty="0"/>
                  <a:t>。在分析自动控制系统中噪声的影响时，常用平稳随机过程来描述，这也是符合实际情况的它具有如下特点：</a:t>
                </a:r>
                <a:endParaRPr lang="en-US" altLang="zh-CN" dirty="0"/>
              </a:p>
              <a:p>
                <a:pPr indent="457200">
                  <a:lnSpc>
                    <a:spcPct val="150000"/>
                  </a:lnSpc>
                </a:pPr>
                <a:r>
                  <a:rPr lang="zh-CN" altLang="en-US" dirty="0"/>
                  <a:t>（</a:t>
                </a:r>
                <a:r>
                  <a:rPr lang="en-US" altLang="zh-CN" dirty="0"/>
                  <a:t>1</a:t>
                </a:r>
                <a:r>
                  <a:rPr lang="zh-CN" altLang="en-US" dirty="0"/>
                  <a:t>）由于平稳随机过程的统计特性与时间的起点无关，所以在分析它的特性时，可取任意点为起点。</a:t>
                </a:r>
                <a:endParaRPr lang="en-US" altLang="zh-CN" dirty="0"/>
              </a:p>
              <a:p>
                <a:pPr indent="457200">
                  <a:lnSpc>
                    <a:spcPct val="150000"/>
                  </a:lnSpc>
                </a:pPr>
                <a:r>
                  <a:rPr lang="zh-CN" altLang="en-US" dirty="0"/>
                  <a:t>（</a:t>
                </a:r>
                <a:r>
                  <a:rPr lang="en-US" altLang="zh-CN" dirty="0"/>
                  <a:t>2</a:t>
                </a:r>
                <a:r>
                  <a:rPr lang="zh-CN" altLang="en-US" dirty="0"/>
                  <a:t>）平稳随机过程的统计特性</a:t>
                </a:r>
                <a:endParaRPr lang="en-US" altLang="zh-CN" dirty="0"/>
              </a:p>
              <a:p>
                <a:pPr indent="457200">
                  <a:lnSpc>
                    <a:spcPct val="150000"/>
                  </a:lnSpc>
                </a:pPr>
                <a:r>
                  <a:rPr lang="zh-CN" altLang="en-US" dirty="0"/>
                  <a:t>数学期望与时间无关为常数，即</a:t>
                </a:r>
              </a:p>
            </p:txBody>
          </p:sp>
        </mc:Choice>
        <mc:Fallback xmlns="">
          <p:sp>
            <p:nvSpPr>
              <p:cNvPr id="2" name="矩形 1"/>
              <p:cNvSpPr>
                <a:spLocks noRot="1" noChangeAspect="1" noMove="1" noResize="1" noEditPoints="1" noAdjustHandles="1" noChangeArrowheads="1" noChangeShapeType="1" noTextEdit="1"/>
              </p:cNvSpPr>
              <p:nvPr/>
            </p:nvSpPr>
            <p:spPr>
              <a:xfrm>
                <a:off x="467544" y="339502"/>
                <a:ext cx="8136904" cy="3831818"/>
              </a:xfrm>
              <a:prstGeom prst="rect">
                <a:avLst/>
              </a:prstGeom>
              <a:blipFill>
                <a:blip r:embed="rId2"/>
                <a:stretch>
                  <a:fillRect l="-675" r="-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3387220" y="4299942"/>
                <a:ext cx="22975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𝜇</m:t>
                      </m:r>
                      <m:r>
                        <a:rPr lang="zh-CN" altLang="en-US" i="0">
                          <a:latin typeface="Cambria Math" panose="02040503050406030204" pitchFamily="18" charset="0"/>
                        </a:rPr>
                        <m:t>=</m:t>
                      </m:r>
                      <m:r>
                        <m:rPr>
                          <m:sty m:val="p"/>
                        </m:rPr>
                        <a:rPr lang="zh-CN" altLang="en-US" i="0">
                          <a:latin typeface="Cambria Math" panose="02040503050406030204" pitchFamily="18" charset="0"/>
                        </a:rPr>
                        <m:t>const</m:t>
                      </m:r>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3387220" y="4299942"/>
                <a:ext cx="2297552" cy="369332"/>
              </a:xfrm>
              <a:prstGeom prst="rect">
                <a:avLst/>
              </a:prstGeom>
              <a:blipFill rotWithShape="0">
                <a:blip r:embed="rId3"/>
                <a:stretch>
                  <a:fillRect b="-14754"/>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B296D7E4-95BE-BDF0-5CDA-A8B8661AEE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118797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11510"/>
            <a:ext cx="3185487" cy="369332"/>
          </a:xfrm>
          <a:prstGeom prst="rect">
            <a:avLst/>
          </a:prstGeom>
        </p:spPr>
        <p:txBody>
          <a:bodyPr wrap="none">
            <a:spAutoFit/>
          </a:bodyPr>
          <a:lstStyle/>
          <a:p>
            <a:r>
              <a:rPr lang="zh-CN" altLang="en-US" dirty="0"/>
              <a:t>方差也与时间无关为常数，即</a:t>
            </a:r>
          </a:p>
        </p:txBody>
      </p:sp>
      <mc:AlternateContent xmlns:mc="http://schemas.openxmlformats.org/markup-compatibility/2006" xmlns:a14="http://schemas.microsoft.com/office/drawing/2010/main">
        <mc:Choice Requires="a14">
          <p:sp>
            <p:nvSpPr>
              <p:cNvPr id="3" name="矩形 2"/>
              <p:cNvSpPr/>
              <p:nvPr/>
            </p:nvSpPr>
            <p:spPr>
              <a:xfrm>
                <a:off x="3275856" y="843558"/>
                <a:ext cx="20578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𝑉𝑎𝑟</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m:rPr>
                          <m:sty m:val="p"/>
                        </m:rPr>
                        <a:rPr lang="zh-CN" altLang="en-US" i="0">
                          <a:latin typeface="Cambria Math" panose="02040503050406030204" pitchFamily="18" charset="0"/>
                        </a:rPr>
                        <m:t>const</m:t>
                      </m:r>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3275856" y="843558"/>
                <a:ext cx="2057871" cy="369332"/>
              </a:xfrm>
              <a:prstGeom prst="rect">
                <a:avLst/>
              </a:prstGeom>
              <a:blipFill rotWithShape="0">
                <a:blip r:embed="rId2"/>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539552" y="1419622"/>
                <a:ext cx="4556184" cy="369332"/>
              </a:xfrm>
              <a:prstGeom prst="rect">
                <a:avLst/>
              </a:prstGeom>
            </p:spPr>
            <p:txBody>
              <a:bodyPr wrap="none">
                <a:spAutoFit/>
              </a:bodyPr>
              <a:lstStyle/>
              <a:p>
                <a:r>
                  <a:rPr lang="zh-CN" altLang="en-US" dirty="0"/>
                  <a:t>相关函数只与时间间隔入</a:t>
                </a:r>
                <a14:m>
                  <m:oMath xmlns:m="http://schemas.openxmlformats.org/officeDocument/2006/math">
                    <m:r>
                      <a:rPr lang="zh-CN" altLang="en-US" i="1">
                        <a:latin typeface="Cambria Math" panose="02040503050406030204" pitchFamily="18" charset="0"/>
                      </a:rPr>
                      <m:t>𝜆</m:t>
                    </m:r>
                    <m:r>
                      <a:rPr lang="zh-CN" altLang="en-US">
                        <a:latin typeface="Cambria Math" panose="02040503050406030204" pitchFamily="18" charset="0"/>
                      </a:rPr>
                      <m:t>=</m:t>
                    </m:r>
                    <m:r>
                      <a:rPr lang="zh-CN" altLang="en-US" i="1">
                        <a:latin typeface="Cambria Math" panose="02040503050406030204" pitchFamily="18" charset="0"/>
                      </a:rPr>
                      <m:t>𝑡</m:t>
                    </m:r>
                    <m:r>
                      <a:rPr lang="zh-CN" altLang="en-US">
                        <a:latin typeface="Cambria Math" panose="02040503050406030204" pitchFamily="18" charset="0"/>
                      </a:rPr>
                      <m:t>−</m:t>
                    </m:r>
                    <m:r>
                      <a:rPr lang="zh-CN" altLang="en-US" i="1">
                        <a:latin typeface="Cambria Math" panose="02040503050406030204" pitchFamily="18" charset="0"/>
                      </a:rPr>
                      <m:t>𝜏</m:t>
                    </m:r>
                  </m:oMath>
                </a14:m>
                <a:r>
                  <a:rPr lang="zh-CN" altLang="en-US" dirty="0"/>
                  <a:t>有关，即</a:t>
                </a:r>
              </a:p>
            </p:txBody>
          </p:sp>
        </mc:Choice>
        <mc:Fallback xmlns="">
          <p:sp>
            <p:nvSpPr>
              <p:cNvPr id="4" name="矩形 3"/>
              <p:cNvSpPr>
                <a:spLocks noRot="1" noChangeAspect="1" noMove="1" noResize="1" noEditPoints="1" noAdjustHandles="1" noChangeArrowheads="1" noChangeShapeType="1" noTextEdit="1"/>
              </p:cNvSpPr>
              <p:nvPr/>
            </p:nvSpPr>
            <p:spPr>
              <a:xfrm>
                <a:off x="539552" y="1419622"/>
                <a:ext cx="4556184" cy="369332"/>
              </a:xfrm>
              <a:prstGeom prst="rect">
                <a:avLst/>
              </a:prstGeom>
              <a:blipFill rotWithShape="0">
                <a:blip r:embed="rId3"/>
                <a:stretch>
                  <a:fillRect l="-1205" t="-15000" r="-535" b="-2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1691680" y="1851670"/>
                <a:ext cx="6030416" cy="416076"/>
              </a:xfrm>
              <a:prstGeom prst="rect">
                <a:avLst/>
              </a:prstGeom>
            </p:spPr>
            <p:txBody>
              <a:bodyPr wrap="square">
                <a:spAutoFit/>
              </a:bodyPr>
              <a:lstStyle/>
              <a:p>
                <a14:m>
                  <m:oMath xmlns:m="http://schemas.openxmlformats.org/officeDocument/2006/math">
                    <m:r>
                      <a:rPr lang="zh-CN" altLang="en-US" i="1">
                        <a:latin typeface="Cambria Math" panose="02040503050406030204" pitchFamily="18" charset="0"/>
                      </a:rPr>
                      <m:t>𝑃</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𝜏</m:t>
                    </m:r>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𝜏</m:t>
                            </m:r>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𝜏</m:t>
                            </m:r>
                            <m:r>
                              <a:rPr lang="zh-CN" altLang="en-US" i="0">
                                <a:latin typeface="Cambria Math" panose="02040503050406030204" pitchFamily="18" charset="0"/>
                              </a:rPr>
                              <m:t>)]</m:t>
                            </m:r>
                          </m:e>
                        </m:d>
                      </m:e>
                      <m:sup>
                        <m:r>
                          <m:rPr>
                            <m:nor/>
                          </m:rPr>
                          <a:rPr lang="zh-CN" altLang="en-US" i="1">
                            <a:latin typeface="Cambria Math" panose="02040503050406030204" pitchFamily="18" charset="0"/>
                          </a:rPr>
                          <m:t>T</m:t>
                        </m:r>
                      </m:sup>
                    </m:sSup>
                  </m:oMath>
                </a14:m>
                <a:r>
                  <a:rPr lang="en-US" altLang="zh-CN" dirty="0"/>
                  <a:t>)</a:t>
                </a:r>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1691680" y="1851670"/>
                <a:ext cx="6030416" cy="416076"/>
              </a:xfrm>
              <a:prstGeom prst="rect">
                <a:avLst/>
              </a:prstGeom>
              <a:blipFill rotWithShape="0">
                <a:blip r:embed="rId4"/>
                <a:stretch>
                  <a:fillRect b="-235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339752" y="2330462"/>
                <a:ext cx="2225802" cy="4510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mtClean="0">
                          <a:latin typeface="Cambria Math" panose="02040503050406030204" pitchFamily="18" charset="0"/>
                        </a:rPr>
                        <m:t>=</m:t>
                      </m:r>
                      <m:r>
                        <a:rPr lang="zh-CN" altLang="en-US" i="1">
                          <a:latin typeface="Cambria Math" panose="02040503050406030204" pitchFamily="18" charset="0"/>
                        </a:rPr>
                        <m:t>𝑅</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𝜏</m:t>
                      </m:r>
                      <m:r>
                        <a:rPr lang="zh-CN" altLang="en-US" i="0">
                          <a:latin typeface="Cambria Math" panose="02040503050406030204" pitchFamily="18" charset="0"/>
                        </a:rPr>
                        <m:t>)</m:t>
                      </m:r>
                      <m:limUpp>
                        <m:limUppPr>
                          <m:ctrlPr>
                            <a:rPr lang="zh-CN" altLang="en-US" i="1">
                              <a:latin typeface="Cambria Math" panose="02040503050406030204" pitchFamily="18" charset="0"/>
                            </a:rPr>
                          </m:ctrlPr>
                        </m:limUppPr>
                        <m:e>
                          <m:r>
                            <a:rPr lang="zh-CN" altLang="en-US" i="0">
                              <a:latin typeface="Cambria Math" panose="02040503050406030204" pitchFamily="18" charset="0"/>
                            </a:rPr>
                            <m:t>=</m:t>
                          </m:r>
                        </m:e>
                        <m:lim>
                          <m:r>
                            <a:rPr lang="zh-CN" altLang="en-US" i="1">
                              <a:latin typeface="Cambria Math" panose="02040503050406030204" pitchFamily="18" charset="0"/>
                            </a:rPr>
                            <m:t>𝜆</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𝜏</m:t>
                          </m:r>
                        </m:lim>
                      </m:limUpp>
                      <m:r>
                        <a:rPr lang="zh-CN" altLang="en-US" i="1">
                          <a:latin typeface="Cambria Math" panose="02040503050406030204" pitchFamily="18" charset="0"/>
                        </a:rPr>
                        <m:t>𝑅</m:t>
                      </m:r>
                      <m:r>
                        <a:rPr lang="zh-CN" altLang="en-US" i="0">
                          <a:latin typeface="Cambria Math" panose="02040503050406030204" pitchFamily="18" charset="0"/>
                        </a:rPr>
                        <m:t>(</m:t>
                      </m:r>
                      <m:r>
                        <a:rPr lang="zh-CN" altLang="en-US" i="1">
                          <a:latin typeface="Cambria Math" panose="02040503050406030204" pitchFamily="18" charset="0"/>
                        </a:rPr>
                        <m:t>𝜆</m:t>
                      </m:r>
                      <m:r>
                        <a:rPr lang="zh-CN" altLang="en-US">
                          <a:latin typeface="Cambria Math" panose="02040503050406030204" pitchFamily="18" charset="0"/>
                        </a:rPr>
                        <m:t>)</m:t>
                      </m:r>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2339752" y="2330462"/>
                <a:ext cx="2225802" cy="451021"/>
              </a:xfrm>
              <a:prstGeom prst="rect">
                <a:avLst/>
              </a:prstGeom>
              <a:blipFill rotWithShape="0">
                <a:blip r:embed="rId5"/>
                <a:stretch>
                  <a:fillRect b="-12162"/>
                </a:stretch>
              </a:blipFill>
            </p:spPr>
            <p:txBody>
              <a:bodyPr/>
              <a:lstStyle/>
              <a:p>
                <a:r>
                  <a:rPr lang="zh-CN" altLang="en-US">
                    <a:noFill/>
                  </a:rPr>
                  <a:t> </a:t>
                </a:r>
              </a:p>
            </p:txBody>
          </p:sp>
        </mc:Fallback>
      </mc:AlternateContent>
      <p:sp>
        <p:nvSpPr>
          <p:cNvPr id="12" name="矩形 11"/>
          <p:cNvSpPr/>
          <p:nvPr/>
        </p:nvSpPr>
        <p:spPr>
          <a:xfrm>
            <a:off x="611560" y="2844199"/>
            <a:ext cx="8136904" cy="646331"/>
          </a:xfrm>
          <a:prstGeom prst="rect">
            <a:avLst/>
          </a:prstGeom>
        </p:spPr>
        <p:txBody>
          <a:bodyPr wrap="square">
            <a:spAutoFit/>
          </a:bodyPr>
          <a:lstStyle/>
          <a:p>
            <a:r>
              <a:rPr lang="zh-CN" altLang="en-US" dirty="0"/>
              <a:t>（</a:t>
            </a:r>
            <a:r>
              <a:rPr lang="en-US" altLang="zh-CN" dirty="0"/>
              <a:t>3</a:t>
            </a:r>
            <a:r>
              <a:rPr lang="zh-CN" altLang="en-US" dirty="0"/>
              <a:t>）平稳随机过程有各态历经特性。平稳随机过程，其概率密度与时间的起点无关，即</a:t>
            </a:r>
          </a:p>
        </p:txBody>
      </p:sp>
      <mc:AlternateContent xmlns:mc="http://schemas.openxmlformats.org/markup-compatibility/2006" xmlns:a14="http://schemas.microsoft.com/office/drawing/2010/main">
        <mc:Choice Requires="a14">
          <p:sp>
            <p:nvSpPr>
              <p:cNvPr id="13" name="矩形 12"/>
              <p:cNvSpPr/>
              <p:nvPr/>
            </p:nvSpPr>
            <p:spPr>
              <a:xfrm>
                <a:off x="3605883" y="3305864"/>
                <a:ext cx="17278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𝑥</m:t>
                          </m:r>
                        </m:e>
                      </m:d>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3605883" y="3305864"/>
                <a:ext cx="1727844" cy="369332"/>
              </a:xfrm>
              <a:prstGeom prst="rect">
                <a:avLst/>
              </a:prstGeom>
              <a:blipFill rotWithShape="0">
                <a:blip r:embed="rId6"/>
                <a:stretch>
                  <a:fillRect t="-119672" r="-28975" b="-183607"/>
                </a:stretch>
              </a:blipFill>
            </p:spPr>
            <p:txBody>
              <a:bodyPr/>
              <a:lstStyle/>
              <a:p>
                <a:r>
                  <a:rPr lang="zh-CN" altLang="en-US">
                    <a:noFill/>
                  </a:rPr>
                  <a:t> </a:t>
                </a:r>
              </a:p>
            </p:txBody>
          </p:sp>
        </mc:Fallback>
      </mc:AlternateContent>
      <p:sp>
        <p:nvSpPr>
          <p:cNvPr id="14" name="矩形 13"/>
          <p:cNvSpPr/>
          <p:nvPr/>
        </p:nvSpPr>
        <p:spPr>
          <a:xfrm>
            <a:off x="611560" y="3957639"/>
            <a:ext cx="7920880" cy="369332"/>
          </a:xfrm>
          <a:prstGeom prst="rect">
            <a:avLst/>
          </a:prstGeom>
        </p:spPr>
        <p:txBody>
          <a:bodyPr wrap="square">
            <a:spAutoFit/>
          </a:bodyPr>
          <a:lstStyle/>
          <a:p>
            <a:r>
              <a:rPr lang="zh-CN" altLang="en-US" dirty="0"/>
              <a:t>个平稳随机过程的集合平均可以用任意的采样曲线的时间平均来代替。</a:t>
            </a:r>
          </a:p>
        </p:txBody>
      </p:sp>
      <p:pic>
        <p:nvPicPr>
          <p:cNvPr id="5" name="图片 4">
            <a:extLst>
              <a:ext uri="{FF2B5EF4-FFF2-40B4-BE49-F238E27FC236}">
                <a16:creationId xmlns:a16="http://schemas.microsoft.com/office/drawing/2014/main" id="{9F60C8A3-E668-6266-912E-C0605759B2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820146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467544" y="339502"/>
                <a:ext cx="8280920" cy="2169825"/>
              </a:xfrm>
              <a:prstGeom prst="rect">
                <a:avLst/>
              </a:prstGeom>
            </p:spPr>
            <p:txBody>
              <a:bodyPr wrap="square">
                <a:spAutoFit/>
              </a:bodyPr>
              <a:lstStyle/>
              <a:p>
                <a:pPr indent="457200">
                  <a:lnSpc>
                    <a:spcPct val="150000"/>
                  </a:lnSpc>
                </a:pPr>
                <a:r>
                  <a:rPr lang="zh-CN" altLang="en-US" dirty="0"/>
                  <a:t>3.白噪声随机过程</a:t>
                </a:r>
                <a:endParaRPr lang="en-US" altLang="zh-CN" dirty="0"/>
              </a:p>
              <a:p>
                <a:pPr indent="457200">
                  <a:lnSpc>
                    <a:spcPct val="150000"/>
                  </a:lnSpc>
                </a:pPr>
                <a:r>
                  <a:rPr lang="zh-CN" altLang="en-US" dirty="0"/>
                  <a:t>一般随机过程在不同时刻是相关的，且其相关函数值是有限的，其谱密度随着频率</a:t>
                </a:r>
                <a14:m>
                  <m:oMath xmlns:m="http://schemas.openxmlformats.org/officeDocument/2006/math">
                    <m:r>
                      <a:rPr lang="zh-CN" altLang="en-US" i="1">
                        <a:latin typeface="Cambria Math" panose="02040503050406030204" pitchFamily="18" charset="0"/>
                      </a:rPr>
                      <m:t>𝑤</m:t>
                    </m:r>
                  </m:oMath>
                </a14:m>
                <a:r>
                  <a:rPr lang="zh-CN" altLang="en-US" dirty="0"/>
                  <a:t>的增大而减小。为了理论上分析方便，从数学上定义了一个白噪声随机过程。它的数学期望为零，过程在不同时刻是不相关的，且相关函数为一脉冲函数，即</a:t>
                </a:r>
              </a:p>
            </p:txBody>
          </p:sp>
        </mc:Choice>
        <mc:Fallback xmlns="">
          <p:sp>
            <p:nvSpPr>
              <p:cNvPr id="2" name="矩形 1"/>
              <p:cNvSpPr>
                <a:spLocks noRot="1" noChangeAspect="1" noMove="1" noResize="1" noEditPoints="1" noAdjustHandles="1" noChangeArrowheads="1" noChangeShapeType="1" noTextEdit="1"/>
              </p:cNvSpPr>
              <p:nvPr/>
            </p:nvSpPr>
            <p:spPr>
              <a:xfrm>
                <a:off x="467544" y="339502"/>
                <a:ext cx="8280920" cy="2169825"/>
              </a:xfrm>
              <a:prstGeom prst="rect">
                <a:avLst/>
              </a:prstGeom>
              <a:blipFill rotWithShape="0">
                <a:blip r:embed="rId2"/>
                <a:stretch>
                  <a:fillRect l="-663" b="-5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079251" y="2387084"/>
                <a:ext cx="29854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𝑃</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𝜏</m:t>
                          </m:r>
                          <m:r>
                            <a:rPr lang="zh-CN" altLang="en-US" i="0">
                              <a:latin typeface="Cambria Math" panose="02040503050406030204" pitchFamily="18" charset="0"/>
                            </a:rPr>
                            <m:t>)=</m:t>
                          </m:r>
                          <m:r>
                            <a:rPr lang="zh-CN" altLang="en-US" i="1">
                              <a:latin typeface="Cambria Math" panose="02040503050406030204" pitchFamily="18" charset="0"/>
                            </a:rPr>
                            <m:t>𝑘</m:t>
                          </m:r>
                          <m:r>
                            <a:rPr lang="zh-CN" altLang="en-US" i="1">
                              <a:latin typeface="Cambria Math" panose="02040503050406030204" pitchFamily="18" charset="0"/>
                            </a:rPr>
                            <m:t>𝛿</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𝜏</m:t>
                          </m:r>
                          <m:r>
                            <a:rPr lang="zh-CN" altLang="en-US" i="0">
                              <a:latin typeface="Cambria Math" panose="02040503050406030204" pitchFamily="18" charset="0"/>
                            </a:rPr>
                            <m:t>)=</m:t>
                          </m:r>
                          <m:r>
                            <a:rPr lang="zh-CN" altLang="en-US" i="1">
                              <a:latin typeface="Cambria Math" panose="02040503050406030204" pitchFamily="18" charset="0"/>
                            </a:rPr>
                            <m:t>𝑘</m:t>
                          </m:r>
                          <m:r>
                            <a:rPr lang="zh-CN" altLang="en-US" i="1">
                              <a:latin typeface="Cambria Math" panose="02040503050406030204" pitchFamily="18" charset="0"/>
                            </a:rPr>
                            <m:t>𝛿</m:t>
                          </m:r>
                          <m:r>
                            <a:rPr lang="zh-CN" altLang="en-US" i="0">
                              <a:latin typeface="Cambria Math" panose="02040503050406030204" pitchFamily="18" charset="0"/>
                            </a:rPr>
                            <m:t>(</m:t>
                          </m:r>
                          <m:r>
                            <a:rPr lang="zh-CN" altLang="en-US" i="1">
                              <a:latin typeface="Cambria Math" panose="02040503050406030204" pitchFamily="18" charset="0"/>
                            </a:rPr>
                            <m:t>𝜆</m:t>
                          </m:r>
                        </m:e>
                      </m:d>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3079251" y="2387084"/>
                <a:ext cx="2985497" cy="369332"/>
              </a:xfrm>
              <a:prstGeom prst="rect">
                <a:avLst/>
              </a:prstGeom>
              <a:blipFill rotWithShape="0">
                <a:blip r:embed="rId3"/>
                <a:stretch>
                  <a:fillRect t="-121667" r="-16735" b="-18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467544" y="2859782"/>
                <a:ext cx="8280920" cy="1477392"/>
              </a:xfrm>
              <a:prstGeom prst="rect">
                <a:avLst/>
              </a:prstGeom>
            </p:spPr>
            <p:txBody>
              <a:bodyPr wrap="square">
                <a:spAutoFit/>
              </a:bodyPr>
              <a:lstStyle/>
              <a:p>
                <a:pPr indent="457200">
                  <a:lnSpc>
                    <a:spcPct val="150000"/>
                  </a:lnSpc>
                </a:pPr>
                <a:r>
                  <a:rPr lang="zh-CN" altLang="en-US" dirty="0"/>
                  <a:t>在</a:t>
                </a:r>
                <a14:m>
                  <m:oMath xmlns:m="http://schemas.openxmlformats.org/officeDocument/2006/math">
                    <m:r>
                      <a:rPr lang="zh-CN" altLang="en-US" i="1">
                        <a:latin typeface="Cambria Math" panose="02040503050406030204" pitchFamily="18" charset="0"/>
                      </a:rPr>
                      <m:t>𝜏</m:t>
                    </m:r>
                    <m:r>
                      <a:rPr lang="en-US" altLang="zh-CN" b="0" i="1" smtClean="0">
                        <a:latin typeface="Cambria Math" panose="02040503050406030204" pitchFamily="18" charset="0"/>
                      </a:rPr>
                      <m:t>=0</m:t>
                    </m:r>
                  </m:oMath>
                </a14:m>
                <a:r>
                  <a:rPr lang="zh-CN" altLang="en-US" dirty="0"/>
                  <a:t>时其值为</a:t>
                </a:r>
                <a14:m>
                  <m:oMath xmlns:m="http://schemas.openxmlformats.org/officeDocument/2006/math">
                    <m:sSup>
                      <m:sSupPr>
                        <m:ctrlPr>
                          <a:rPr lang="zh-CN" altLang="en-US" i="1">
                            <a:latin typeface="Cambria Math" panose="02040503050406030204" pitchFamily="18" charset="0"/>
                          </a:rPr>
                        </m:ctrlPr>
                      </m:sSupPr>
                      <m:e>
                        <m:r>
                          <a:rPr lang="zh-CN" altLang="en-US" i="1">
                            <a:latin typeface="Cambria Math" panose="02040503050406030204" pitchFamily="18" charset="0"/>
                          </a:rPr>
                          <m:t>𝜎</m:t>
                        </m:r>
                      </m:e>
                      <m:sup>
                        <m:r>
                          <a:rPr lang="zh-CN" altLang="en-US">
                            <a:latin typeface="Cambria Math" panose="02040503050406030204" pitchFamily="18" charset="0"/>
                          </a:rPr>
                          <m:t>2</m:t>
                        </m:r>
                      </m:sup>
                    </m:sSup>
                  </m:oMath>
                </a14:m>
                <a:r>
                  <a:rPr lang="zh-CN" altLang="en-US" dirty="0"/>
                  <a:t>（即</a:t>
                </a:r>
                <a14:m>
                  <m:oMath xmlns:m="http://schemas.openxmlformats.org/officeDocument/2006/math">
                    <m:r>
                      <a:rPr lang="zh-CN" altLang="en-US" i="1">
                        <a:latin typeface="Cambria Math" panose="02040503050406030204" pitchFamily="18" charset="0"/>
                      </a:rPr>
                      <m:t>𝑃</m:t>
                    </m:r>
                    <m:r>
                      <a:rPr lang="zh-CN" altLang="en-US">
                        <a:latin typeface="Cambria Math" panose="02040503050406030204" pitchFamily="18" charset="0"/>
                      </a:rPr>
                      <m:t>(0)=</m:t>
                    </m:r>
                    <m:sSup>
                      <m:sSupPr>
                        <m:ctrlPr>
                          <a:rPr lang="zh-CN" altLang="en-US" i="1">
                            <a:latin typeface="Cambria Math" panose="02040503050406030204" pitchFamily="18" charset="0"/>
                          </a:rPr>
                        </m:ctrlPr>
                      </m:sSupPr>
                      <m:e>
                        <m:r>
                          <a:rPr lang="zh-CN" altLang="en-US" i="1">
                            <a:latin typeface="Cambria Math" panose="02040503050406030204" pitchFamily="18" charset="0"/>
                          </a:rPr>
                          <m:t>𝜎</m:t>
                        </m:r>
                      </m:e>
                      <m:sup>
                        <m:r>
                          <a:rPr lang="zh-CN" altLang="en-US">
                            <a:latin typeface="Cambria Math" panose="02040503050406030204" pitchFamily="18" charset="0"/>
                          </a:rPr>
                          <m:t>2</m:t>
                        </m:r>
                      </m:sup>
                    </m:sSup>
                    <m:r>
                      <a:rPr lang="zh-CN" altLang="en-US" b="0" i="1" smtClean="0">
                        <a:latin typeface="Cambria Math" panose="02040503050406030204" pitchFamily="18" charset="0"/>
                      </a:rPr>
                      <m:t>）</m:t>
                    </m:r>
                  </m:oMath>
                </a14:m>
                <a:r>
                  <a:rPr lang="zh-CN" altLang="en-US" dirty="0"/>
                  <a:t>，在其他处，其值均为零，即在理想情况下的自相关函数在</a:t>
                </a:r>
                <a14:m>
                  <m:oMath xmlns:m="http://schemas.openxmlformats.org/officeDocument/2006/math">
                    <m:r>
                      <a:rPr lang="zh-CN" altLang="en-US" i="1">
                        <a:latin typeface="Cambria Math" panose="02040503050406030204" pitchFamily="18" charset="0"/>
                      </a:rPr>
                      <m:t>𝜏</m:t>
                    </m:r>
                    <m:r>
                      <a:rPr lang="en-US" altLang="zh-CN" i="1">
                        <a:latin typeface="Cambria Math" panose="02040503050406030204" pitchFamily="18" charset="0"/>
                      </a:rPr>
                      <m:t>=0</m:t>
                    </m:r>
                  </m:oMath>
                </a14:m>
                <a:r>
                  <a:rPr lang="zh-CN" altLang="en-US" dirty="0"/>
                  <a:t>附近的一个极为狭窄的区域内，但实际上近似为一个抽样函数</a:t>
                </a:r>
                <a14:m>
                  <m:oMath xmlns:m="http://schemas.openxmlformats.org/officeDocument/2006/math">
                    <m:f>
                      <m:fPr>
                        <m:ctrlPr>
                          <a:rPr lang="zh-CN" altLang="en-US" i="1">
                            <a:latin typeface="Cambria Math" panose="02040503050406030204" pitchFamily="18" charset="0"/>
                          </a:rPr>
                        </m:ctrlPr>
                      </m:fPr>
                      <m:num>
                        <m:r>
                          <m:rPr>
                            <m:sty m:val="p"/>
                          </m:rPr>
                          <a:rPr lang="zh-CN" altLang="en-US">
                            <a:latin typeface="Cambria Math" panose="02040503050406030204" pitchFamily="18" charset="0"/>
                          </a:rPr>
                          <m:t>sin</m:t>
                        </m:r>
                        <m:r>
                          <a:rPr lang="zh-CN" altLang="en-US" i="1">
                            <a:latin typeface="Cambria Math" panose="02040503050406030204" pitchFamily="18" charset="0"/>
                          </a:rPr>
                          <m:t>𝑥</m:t>
                        </m:r>
                      </m:num>
                      <m:den>
                        <m:r>
                          <a:rPr lang="zh-CN" altLang="en-US" i="1">
                            <a:latin typeface="Cambria Math" panose="02040503050406030204" pitchFamily="18" charset="0"/>
                          </a:rPr>
                          <m:t>𝑥</m:t>
                        </m:r>
                      </m:den>
                    </m:f>
                  </m:oMath>
                </a14:m>
                <a:r>
                  <a:rPr lang="zh-CN" altLang="en-US" dirty="0"/>
                  <a:t>，如图6.2a中虚线所示。</a:t>
                </a:r>
              </a:p>
            </p:txBody>
          </p:sp>
        </mc:Choice>
        <mc:Fallback xmlns="">
          <p:sp>
            <p:nvSpPr>
              <p:cNvPr id="5" name="矩形 4"/>
              <p:cNvSpPr>
                <a:spLocks noRot="1" noChangeAspect="1" noMove="1" noResize="1" noEditPoints="1" noAdjustHandles="1" noChangeArrowheads="1" noChangeShapeType="1" noTextEdit="1"/>
              </p:cNvSpPr>
              <p:nvPr/>
            </p:nvSpPr>
            <p:spPr>
              <a:xfrm>
                <a:off x="467544" y="2859782"/>
                <a:ext cx="8280920" cy="1477392"/>
              </a:xfrm>
              <a:prstGeom prst="rect">
                <a:avLst/>
              </a:prstGeom>
              <a:blipFill rotWithShape="0">
                <a:blip r:embed="rId4"/>
                <a:stretch>
                  <a:fillRect l="-663" r="-589" b="-2066"/>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4AAFB758-982F-88ED-9A6F-A9B4EB458E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525891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63688" y="2404990"/>
            <a:ext cx="4912545" cy="2520280"/>
          </a:xfrm>
          <a:prstGeom prst="rect">
            <a:avLst/>
          </a:prstGeom>
        </p:spPr>
      </p:pic>
      <mc:AlternateContent xmlns:mc="http://schemas.openxmlformats.org/markup-compatibility/2006" xmlns:a14="http://schemas.microsoft.com/office/drawing/2010/main">
        <mc:Choice Requires="a14">
          <p:sp>
            <p:nvSpPr>
              <p:cNvPr id="3" name="矩形 2"/>
              <p:cNvSpPr/>
              <p:nvPr/>
            </p:nvSpPr>
            <p:spPr>
              <a:xfrm>
                <a:off x="539552" y="555526"/>
                <a:ext cx="7920880" cy="1291379"/>
              </a:xfrm>
              <a:prstGeom prst="rect">
                <a:avLst/>
              </a:prstGeom>
            </p:spPr>
            <p:txBody>
              <a:bodyPr wrap="square">
                <a:spAutoFit/>
              </a:bodyPr>
              <a:lstStyle/>
              <a:p>
                <a:pPr indent="457200">
                  <a:lnSpc>
                    <a:spcPct val="150000"/>
                  </a:lnSpc>
                </a:pPr>
                <a:r>
                  <a:rPr lang="zh-CN" altLang="en-US" dirty="0"/>
                  <a:t>由于白噪声的特性，所以在理想情况下，它的总功率是无限的。但实际上它只能在一定频率范围</a:t>
                </a:r>
                <a14:m>
                  <m:oMath xmlns:m="http://schemas.openxmlformats.org/officeDocument/2006/math">
                    <m:d>
                      <m:dPr>
                        <m:ctrlPr>
                          <a:rPr lang="zh-CN" altLang="en-US" i="1">
                            <a:latin typeface="Cambria Math" panose="02040503050406030204" pitchFamily="18" charset="0"/>
                          </a:rPr>
                        </m:ctrlPr>
                      </m:dPr>
                      <m:e>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𝜔</m:t>
                            </m:r>
                          </m:e>
                          <m:sub>
                            <m:r>
                              <m:rPr>
                                <m:nor/>
                              </m:rPr>
                              <a:rPr lang="zh-CN" altLang="en-US" i="1">
                                <a:latin typeface="Cambria Math" panose="02040503050406030204" pitchFamily="18" charset="0"/>
                              </a:rPr>
                              <m:t>c</m:t>
                            </m:r>
                          </m:sub>
                        </m:sSub>
                        <m:r>
                          <a:rPr lang="zh-CN" altLang="en-US">
                            <a:latin typeface="Cambria Math" panose="02040503050406030204" pitchFamily="18" charset="0"/>
                          </a:rPr>
                          <m:t>⩽</m:t>
                        </m:r>
                        <m:r>
                          <a:rPr lang="zh-CN" altLang="en-US" i="1">
                            <a:latin typeface="Cambria Math" panose="02040503050406030204" pitchFamily="18" charset="0"/>
                          </a:rPr>
                          <m:t>𝜔</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𝜔</m:t>
                            </m:r>
                          </m:e>
                          <m:sub>
                            <m:r>
                              <m:rPr>
                                <m:nor/>
                              </m:rPr>
                              <a:rPr lang="zh-CN" altLang="en-US" i="1">
                                <a:latin typeface="Cambria Math" panose="02040503050406030204" pitchFamily="18" charset="0"/>
                              </a:rPr>
                              <m:t>c</m:t>
                            </m:r>
                          </m:sub>
                        </m:sSub>
                      </m:e>
                    </m:d>
                  </m:oMath>
                </a14:m>
                <a:r>
                  <a:rPr lang="zh-CN" altLang="en-US" dirty="0"/>
                  <a:t>内，保持功率为一定值，白噪声的自相关函数</a:t>
                </a:r>
                <a14:m>
                  <m:oMath xmlns:m="http://schemas.openxmlformats.org/officeDocument/2006/math">
                    <m:r>
                      <a:rPr lang="zh-CN" altLang="en-US" i="1">
                        <a:latin typeface="Cambria Math" panose="02040503050406030204" pitchFamily="18" charset="0"/>
                      </a:rPr>
                      <m:t>𝑃</m:t>
                    </m:r>
                  </m:oMath>
                </a14:m>
                <a:r>
                  <a:rPr lang="zh-CN" altLang="en-US" dirty="0"/>
                  <a:t>和功率密度谱</a:t>
                </a:r>
                <a14:m>
                  <m:oMath xmlns:m="http://schemas.openxmlformats.org/officeDocument/2006/math">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𝜙</m:t>
                            </m:r>
                          </m:e>
                          <m:sub>
                            <m:r>
                              <a:rPr lang="zh-CN" altLang="en-US" i="1">
                                <a:latin typeface="Cambria Math" panose="02040503050406030204" pitchFamily="18" charset="0"/>
                              </a:rPr>
                              <m:t>𝑥𝑥</m:t>
                            </m:r>
                          </m:sub>
                        </m:sSub>
                        <m:r>
                          <a:rPr lang="zh-CN" altLang="en-US">
                            <a:latin typeface="Cambria Math" panose="02040503050406030204" pitchFamily="18" charset="0"/>
                          </a:rPr>
                          <m:t>(</m:t>
                        </m:r>
                        <m:r>
                          <a:rPr lang="zh-CN" altLang="en-US" i="1">
                            <a:latin typeface="Cambria Math" panose="02040503050406030204" pitchFamily="18" charset="0"/>
                          </a:rPr>
                          <m:t>𝜔</m:t>
                        </m:r>
                      </m:e>
                    </m:d>
                  </m:oMath>
                </a14:m>
                <a:r>
                  <a:rPr lang="zh-CN" altLang="en-US" dirty="0"/>
                  <a:t>曲线如图6.2所示。</a:t>
                </a:r>
              </a:p>
            </p:txBody>
          </p:sp>
        </mc:Choice>
        <mc:Fallback xmlns="">
          <p:sp>
            <p:nvSpPr>
              <p:cNvPr id="3" name="矩形 2"/>
              <p:cNvSpPr>
                <a:spLocks noRot="1" noChangeAspect="1" noMove="1" noResize="1" noEditPoints="1" noAdjustHandles="1" noChangeArrowheads="1" noChangeShapeType="1" noTextEdit="1"/>
              </p:cNvSpPr>
              <p:nvPr/>
            </p:nvSpPr>
            <p:spPr>
              <a:xfrm>
                <a:off x="539552" y="555526"/>
                <a:ext cx="7920880" cy="1291379"/>
              </a:xfrm>
              <a:prstGeom prst="rect">
                <a:avLst/>
              </a:prstGeom>
              <a:blipFill rotWithShape="0">
                <a:blip r:embed="rId3"/>
                <a:stretch>
                  <a:fillRect l="-693" b="-52830"/>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2B0F64BA-CCCD-EEA7-37B3-7681E9545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0253606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483518"/>
            <a:ext cx="7992888" cy="2775119"/>
          </a:xfrm>
          <a:prstGeom prst="rect">
            <a:avLst/>
          </a:prstGeom>
        </p:spPr>
        <p:txBody>
          <a:bodyPr wrap="square">
            <a:spAutoFit/>
          </a:bodyPr>
          <a:lstStyle/>
          <a:p>
            <a:pPr indent="457200" algn="just">
              <a:lnSpc>
                <a:spcPct val="200000"/>
              </a:lnSpc>
            </a:pPr>
            <a:r>
              <a:rPr lang="zh-CN" altLang="en-US" dirty="0">
                <a:latin typeface="Times New Roman" panose="02020603050405020304" pitchFamily="18" charset="0"/>
              </a:rPr>
              <a:t>如果一个随机信号单位带宽的功率在所有频率下均保持为一定值（常数），则这种随机信号称为</a:t>
            </a:r>
            <a:r>
              <a:rPr lang="zh-CN" altLang="en-US" dirty="0">
                <a:solidFill>
                  <a:srgbClr val="00B0F0"/>
                </a:solidFill>
                <a:latin typeface="Times New Roman" panose="02020603050405020304" pitchFamily="18" charset="0"/>
              </a:rPr>
              <a:t>白噪声</a:t>
            </a:r>
            <a:r>
              <a:rPr lang="zh-CN" altLang="en-US" dirty="0">
                <a:latin typeface="Times New Roman" panose="02020603050405020304" pitchFamily="18" charset="0"/>
              </a:rPr>
              <a:t>。它是具有无限平均功率的平稳随机过程。它是在对白光的频谱分析中得到的一个概念。虽然在物理上不能实现，但是可把一些相关性非常弱的随机过程，以及某一随机信号的功率密度在一定频率范围内保持为一定值的过程，近似地看做白噪声过程。</a:t>
            </a:r>
          </a:p>
        </p:txBody>
      </p:sp>
      <p:pic>
        <p:nvPicPr>
          <p:cNvPr id="3" name="图片 2">
            <a:extLst>
              <a:ext uri="{FF2B5EF4-FFF2-40B4-BE49-F238E27FC236}">
                <a16:creationId xmlns:a16="http://schemas.microsoft.com/office/drawing/2014/main" id="{850F7B11-1E15-5877-87C6-751172DB34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1630" y="51470"/>
            <a:ext cx="725636" cy="725636"/>
          </a:xfrm>
          <a:prstGeom prst="rect">
            <a:avLst/>
          </a:prstGeom>
        </p:spPr>
      </p:pic>
    </p:spTree>
    <p:extLst>
      <p:ext uri="{BB962C8B-B14F-4D97-AF65-F5344CB8AC3E}">
        <p14:creationId xmlns:p14="http://schemas.microsoft.com/office/powerpoint/2010/main" val="1565146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6.3</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915816" y="2159444"/>
            <a:ext cx="4242187" cy="684803"/>
          </a:xfrm>
          <a:prstGeom prst="rect">
            <a:avLst/>
          </a:prstGeom>
          <a:noFill/>
        </p:spPr>
        <p:txBody>
          <a:bodyPr wrap="none" lIns="68580" tIns="34290" rIns="68580" bIns="34290" rtlCol="0">
            <a:spAutoFit/>
          </a:bodyPr>
          <a:lstStyle/>
          <a:p>
            <a:r>
              <a:rPr lang="zh-CN" altLang="en-US" sz="4000" b="1" dirty="0">
                <a:solidFill>
                  <a:srgbClr val="112F70"/>
                </a:solidFill>
                <a:latin typeface="微软雅黑" panose="020B0503020204020204" pitchFamily="34" charset="-122"/>
                <a:ea typeface="微软雅黑" panose="020B0503020204020204" pitchFamily="34" charset="-122"/>
              </a:rPr>
              <a:t>线性最小方差估计</a:t>
            </a:r>
          </a:p>
        </p:txBody>
      </p:sp>
    </p:spTree>
    <p:extLst>
      <p:ext uri="{BB962C8B-B14F-4D97-AF65-F5344CB8AC3E}">
        <p14:creationId xmlns:p14="http://schemas.microsoft.com/office/powerpoint/2010/main" val="1025826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539552" y="411510"/>
                <a:ext cx="8064896" cy="3202352"/>
              </a:xfrm>
              <a:prstGeom prst="rect">
                <a:avLst/>
              </a:prstGeom>
            </p:spPr>
            <p:txBody>
              <a:bodyPr wrap="square">
                <a:spAutoFit/>
              </a:bodyPr>
              <a:lstStyle/>
              <a:p>
                <a:pPr indent="457200">
                  <a:lnSpc>
                    <a:spcPct val="150000"/>
                  </a:lnSpc>
                </a:pPr>
                <a:r>
                  <a:rPr lang="zh-CN" altLang="en-US" b="1" dirty="0"/>
                  <a:t>6.3.1 估计的准则</a:t>
                </a:r>
                <a:endParaRPr lang="en-US" altLang="zh-CN" b="1" dirty="0"/>
              </a:p>
              <a:p>
                <a:pPr indent="457200">
                  <a:lnSpc>
                    <a:spcPct val="150000"/>
                  </a:lnSpc>
                  <a:spcBef>
                    <a:spcPts val="1200"/>
                  </a:spcBef>
                </a:pPr>
                <a:r>
                  <a:rPr lang="zh-CN" altLang="en-US" dirty="0"/>
                  <a:t>最小二乘估计高斯估计，是希望所求的估计值</a:t>
                </a:r>
                <a14:m>
                  <m:oMath xmlns:m="http://schemas.openxmlformats.org/officeDocument/2006/math">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𝑋</m:t>
                        </m:r>
                      </m:e>
                    </m:acc>
                  </m:oMath>
                </a14:m>
                <a:r>
                  <a:rPr lang="zh-CN" altLang="en-US" dirty="0"/>
                  <a:t>能使误差的平方和达到极小。求最小二乘估计不需占有被估计量和观测量的任何统计资料。如果占有一定的统计资料，将可能做出更好的估计。</a:t>
                </a:r>
                <a:endParaRPr lang="en-US" altLang="zh-CN" dirty="0"/>
              </a:p>
              <a:p>
                <a:pPr indent="457200">
                  <a:lnSpc>
                    <a:spcPct val="150000"/>
                  </a:lnSpc>
                </a:pPr>
                <a:r>
                  <a:rPr lang="zh-CN" altLang="en-US" dirty="0"/>
                  <a:t>假定给定观测和被估计量的一、二阶矩，即给定均值</a:t>
                </a:r>
                <a14:m>
                  <m:oMath xmlns:m="http://schemas.openxmlformats.org/officeDocument/2006/math">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𝐸</m:t>
                        </m:r>
                        <m:r>
                          <a:rPr lang="zh-CN" altLang="en-US">
                            <a:latin typeface="Cambria Math" panose="02040503050406030204" pitchFamily="18" charset="0"/>
                          </a:rPr>
                          <m:t>[</m:t>
                        </m:r>
                        <m:r>
                          <a:rPr lang="zh-CN" altLang="en-US" i="1">
                            <a:latin typeface="Cambria Math" panose="02040503050406030204" pitchFamily="18" charset="0"/>
                          </a:rPr>
                          <m:t>𝑋</m:t>
                        </m:r>
                      </m:e>
                    </m:d>
                  </m:oMath>
                </a14:m>
                <a:r>
                  <a:rPr lang="zh-CN" altLang="en-US" dirty="0"/>
                  <a:t>和</a:t>
                </a:r>
                <a14:m>
                  <m:oMath xmlns:m="http://schemas.openxmlformats.org/officeDocument/2006/math">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𝐸</m:t>
                        </m:r>
                        <m:r>
                          <a:rPr lang="zh-CN" altLang="en-US">
                            <a:latin typeface="Cambria Math" panose="02040503050406030204" pitchFamily="18" charset="0"/>
                          </a:rPr>
                          <m:t>[</m:t>
                        </m:r>
                        <m:r>
                          <a:rPr lang="zh-CN" altLang="en-US" i="1">
                            <a:latin typeface="Cambria Math" panose="02040503050406030204" pitchFamily="18" charset="0"/>
                          </a:rPr>
                          <m:t>𝑌</m:t>
                        </m:r>
                      </m:e>
                    </m:d>
                  </m:oMath>
                </a14:m>
                <a:r>
                  <a:rPr lang="zh-CN" altLang="en-US" dirty="0"/>
                  <a:t>、方差阵</a:t>
                </a:r>
                <a14:m>
                  <m:oMath xmlns:m="http://schemas.openxmlformats.org/officeDocument/2006/math">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𝑉𝑎𝑟</m:t>
                        </m:r>
                        <m:r>
                          <a:rPr lang="zh-CN" altLang="en-US">
                            <a:latin typeface="Cambria Math" panose="02040503050406030204" pitchFamily="18" charset="0"/>
                          </a:rPr>
                          <m:t>[</m:t>
                        </m:r>
                        <m:r>
                          <a:rPr lang="zh-CN" altLang="en-US" i="1">
                            <a:latin typeface="Cambria Math" panose="02040503050406030204" pitchFamily="18" charset="0"/>
                          </a:rPr>
                          <m:t>𝑋</m:t>
                        </m:r>
                      </m:e>
                    </m:d>
                  </m:oMath>
                </a14:m>
                <a:r>
                  <a:rPr lang="zh-CN" altLang="en-US" dirty="0"/>
                  <a:t>和</a:t>
                </a:r>
                <a14:m>
                  <m:oMath xmlns:m="http://schemas.openxmlformats.org/officeDocument/2006/math">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𝑉𝑎𝑟</m:t>
                        </m:r>
                        <m:r>
                          <a:rPr lang="zh-CN" altLang="en-US">
                            <a:latin typeface="Cambria Math" panose="02040503050406030204" pitchFamily="18" charset="0"/>
                          </a:rPr>
                          <m:t>[</m:t>
                        </m:r>
                        <m:r>
                          <a:rPr lang="en-US" altLang="zh-CN" b="0" i="1" smtClean="0">
                            <a:latin typeface="Cambria Math" panose="02040503050406030204" pitchFamily="18" charset="0"/>
                          </a:rPr>
                          <m:t>𝑌</m:t>
                        </m:r>
                      </m:e>
                    </m:d>
                  </m:oMath>
                </a14:m>
                <a:r>
                  <a:rPr lang="zh-CN" altLang="en-US" dirty="0"/>
                  <a:t>及协方差</a:t>
                </a:r>
                <a14:m>
                  <m:oMath xmlns:m="http://schemas.openxmlformats.org/officeDocument/2006/math">
                    <m:d>
                      <m:dPr>
                        <m:begChr m:val=""/>
                        <m:endChr m:val="]"/>
                        <m:ctrlPr>
                          <a:rPr lang="zh-CN" altLang="en-US" i="1">
                            <a:latin typeface="Cambria Math" panose="02040503050406030204" pitchFamily="18" charset="0"/>
                          </a:rPr>
                        </m:ctrlPr>
                      </m:dPr>
                      <m:e>
                        <m:r>
                          <m:rPr>
                            <m:sty m:val="p"/>
                          </m:rPr>
                          <a:rPr lang="zh-CN" altLang="en-US">
                            <a:latin typeface="Cambria Math" panose="02040503050406030204" pitchFamily="18" charset="0"/>
                          </a:rPr>
                          <m:t>cov</m:t>
                        </m:r>
                        <m:r>
                          <a:rPr lang="zh-CN" altLang="en-US">
                            <a:latin typeface="Cambria Math" panose="02040503050406030204" pitchFamily="18" charset="0"/>
                          </a:rPr>
                          <m:t>[</m:t>
                        </m:r>
                        <m:r>
                          <a:rPr lang="zh-CN" altLang="en-US" i="1">
                            <a:latin typeface="Cambria Math" panose="02040503050406030204" pitchFamily="18" charset="0"/>
                          </a:rPr>
                          <m:t>𝑋</m:t>
                        </m:r>
                        <m:r>
                          <a:rPr lang="zh-CN" altLang="en-US">
                            <a:latin typeface="Cambria Math" panose="02040503050406030204" pitchFamily="18" charset="0"/>
                          </a:rPr>
                          <m:t>,</m:t>
                        </m:r>
                        <m:r>
                          <a:rPr lang="zh-CN" altLang="en-US" i="1">
                            <a:latin typeface="Cambria Math" panose="02040503050406030204" pitchFamily="18" charset="0"/>
                          </a:rPr>
                          <m:t>𝑌</m:t>
                        </m:r>
                      </m:e>
                    </m:d>
                  </m:oMath>
                </a14:m>
                <a:r>
                  <a:rPr lang="zh-CN" altLang="en-US" dirty="0"/>
                  <a:t>，限定估计量是观测量的线性函数，即</a:t>
                </a:r>
                <a:endParaRPr lang="en-US" altLang="zh-CN" dirty="0"/>
              </a:p>
              <a:p>
                <a:pPr indent="457200">
                  <a:lnSpc>
                    <a:spcPct val="150000"/>
                  </a:lnSpc>
                </a:pP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𝑋</m:t>
                            </m:r>
                          </m:e>
                        </m:acc>
                      </m:e>
                      <m:sub>
                        <m:r>
                          <m:rPr>
                            <m:nor/>
                          </m:rPr>
                          <a:rPr lang="zh-CN" altLang="en-US" i="1">
                            <a:latin typeface="Cambria Math" panose="02040503050406030204" pitchFamily="18" charset="0"/>
                          </a:rPr>
                          <m:t>L</m:t>
                        </m:r>
                      </m:sub>
                    </m:sSub>
                    <m:r>
                      <a:rPr lang="zh-CN" altLang="en-US">
                        <a:latin typeface="Cambria Math" panose="02040503050406030204" pitchFamily="18" charset="0"/>
                      </a:rPr>
                      <m:t>=</m:t>
                    </m:r>
                    <m:r>
                      <a:rPr lang="zh-CN" altLang="en-US" i="1">
                        <a:latin typeface="Cambria Math" panose="02040503050406030204" pitchFamily="18" charset="0"/>
                      </a:rPr>
                      <m:t>𝑎</m:t>
                    </m:r>
                    <m:r>
                      <a:rPr lang="zh-CN" altLang="en-US">
                        <a:latin typeface="Cambria Math" panose="02040503050406030204" pitchFamily="18" charset="0"/>
                      </a:rPr>
                      <m:t>+</m:t>
                    </m:r>
                    <m:r>
                      <a:rPr lang="zh-CN" altLang="en-US" i="1">
                        <a:latin typeface="Cambria Math" panose="02040503050406030204" pitchFamily="18" charset="0"/>
                      </a:rPr>
                      <m:t>𝐵𝑌</m:t>
                    </m:r>
                  </m:oMath>
                </a14:m>
                <a:r>
                  <a:rPr lang="zh-CN" altLang="en-US" dirty="0"/>
                  <a:t>，寻求适当的</a:t>
                </a:r>
                <a:r>
                  <a:rPr lang="zh-CN" altLang="en-US" i="1" dirty="0">
                    <a:latin typeface="Times New Roman" panose="02020603050405020304" pitchFamily="18" charset="0"/>
                    <a:cs typeface="Times New Roman" panose="02020603050405020304" pitchFamily="18" charset="0"/>
                  </a:rPr>
                  <a:t>a</a:t>
                </a:r>
                <a:r>
                  <a:rPr lang="zh-CN" altLang="en-US" dirty="0"/>
                  <a:t>和</a:t>
                </a:r>
                <a:r>
                  <a:rPr lang="zh-CN" altLang="en-US" i="1" dirty="0">
                    <a:latin typeface="Times New Roman" panose="02020603050405020304" pitchFamily="18" charset="0"/>
                    <a:cs typeface="Times New Roman" panose="02020603050405020304" pitchFamily="18" charset="0"/>
                  </a:rPr>
                  <a:t>B</a:t>
                </a:r>
                <a:r>
                  <a:rPr lang="zh-CN" altLang="en-US" dirty="0"/>
                  <a:t>，使估计量的均方误差阵</a:t>
                </a:r>
              </a:p>
            </p:txBody>
          </p:sp>
        </mc:Choice>
        <mc:Fallback xmlns="">
          <p:sp>
            <p:nvSpPr>
              <p:cNvPr id="2" name="矩形 1"/>
              <p:cNvSpPr>
                <a:spLocks noRot="1" noChangeAspect="1" noMove="1" noResize="1" noEditPoints="1" noAdjustHandles="1" noChangeArrowheads="1" noChangeShapeType="1" noTextEdit="1"/>
              </p:cNvSpPr>
              <p:nvPr/>
            </p:nvSpPr>
            <p:spPr>
              <a:xfrm>
                <a:off x="539552" y="411510"/>
                <a:ext cx="8064896" cy="3202352"/>
              </a:xfrm>
              <a:prstGeom prst="rect">
                <a:avLst/>
              </a:prstGeom>
              <a:blipFill rotWithShape="0">
                <a:blip r:embed="rId2"/>
                <a:stretch>
                  <a:fillRect l="-681" b="-59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43808" y="3723878"/>
                <a:ext cx="3057888" cy="5970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1" i="1">
                          <a:latin typeface="Cambria Math" panose="02040503050406030204" pitchFamily="18" charset="0"/>
                        </a:rPr>
                        <m:t>𝑫</m:t>
                      </m:r>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r>
                                <a:rPr lang="zh-CN" altLang="en-US" b="0" i="1">
                                  <a:latin typeface="Cambria Math" panose="02040503050406030204" pitchFamily="18" charset="0"/>
                                </a:rPr>
                                <m:t>𝑋</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b="0" i="1">
                                          <a:latin typeface="Cambria Math" panose="02040503050406030204" pitchFamily="18" charset="0"/>
                                        </a:rPr>
                                        <m:t>𝑋</m:t>
                                      </m:r>
                                    </m:e>
                                  </m:acc>
                                </m:e>
                                <m:sub>
                                  <m:r>
                                    <m:rPr>
                                      <m:nor/>
                                    </m:rPr>
                                    <a:rPr lang="zh-CN" altLang="en-US" i="1">
                                      <a:latin typeface="Cambria Math" panose="02040503050406030204" pitchFamily="18" charset="0"/>
                                    </a:rPr>
                                    <m:t>L</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𝑋</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b="0" i="1">
                                              <a:latin typeface="Cambria Math" panose="02040503050406030204" pitchFamily="18" charset="0"/>
                                            </a:rPr>
                                            <m:t>𝑋</m:t>
                                          </m:r>
                                        </m:e>
                                      </m:acc>
                                    </m:e>
                                    <m:sub>
                                      <m:r>
                                        <m:rPr>
                                          <m:nor/>
                                        </m:rPr>
                                        <a:rPr lang="zh-CN" altLang="en-US" i="1">
                                          <a:latin typeface="Cambria Math" panose="02040503050406030204" pitchFamily="18" charset="0"/>
                                        </a:rPr>
                                        <m:t>L</m:t>
                                      </m:r>
                                    </m:sub>
                                  </m:sSub>
                                </m:e>
                              </m:d>
                            </m:e>
                            <m:sup>
                              <m:r>
                                <m:rPr>
                                  <m:nor/>
                                </m:rPr>
                                <a:rPr lang="zh-CN" altLang="en-US" i="1">
                                  <a:latin typeface="Cambria Math" panose="02040503050406030204" pitchFamily="18" charset="0"/>
                                </a:rPr>
                                <m:t>T</m:t>
                              </m:r>
                            </m:sup>
                          </m:sSup>
                        </m:e>
                      </m:d>
                    </m:oMath>
                  </m:oMathPara>
                </a14:m>
                <a:endParaRPr lang="zh-CN" altLang="en-US" i="1" dirty="0"/>
              </a:p>
            </p:txBody>
          </p:sp>
        </mc:Choice>
        <mc:Fallback xmlns="">
          <p:sp>
            <p:nvSpPr>
              <p:cNvPr id="9" name="矩形 8"/>
              <p:cNvSpPr>
                <a:spLocks noRot="1" noChangeAspect="1" noMove="1" noResize="1" noEditPoints="1" noAdjustHandles="1" noChangeArrowheads="1" noChangeShapeType="1" noTextEdit="1"/>
              </p:cNvSpPr>
              <p:nvPr/>
            </p:nvSpPr>
            <p:spPr>
              <a:xfrm>
                <a:off x="2843808" y="3723878"/>
                <a:ext cx="3057888" cy="597087"/>
              </a:xfrm>
              <a:prstGeom prst="rect">
                <a:avLst/>
              </a:prstGeom>
              <a:blipFill>
                <a:blip r:embed="rId3"/>
                <a:stretch>
                  <a:fillRect/>
                </a:stretch>
              </a:blipFill>
            </p:spPr>
            <p:txBody>
              <a:bodyPr/>
              <a:lstStyle/>
              <a:p>
                <a:r>
                  <a:rPr lang="zh-CN" altLang="en-US">
                    <a:noFill/>
                  </a:rPr>
                  <a:t> </a:t>
                </a:r>
              </a:p>
            </p:txBody>
          </p:sp>
        </mc:Fallback>
      </mc:AlternateContent>
      <p:sp>
        <p:nvSpPr>
          <p:cNvPr id="10" name="矩形 9"/>
          <p:cNvSpPr/>
          <p:nvPr/>
        </p:nvSpPr>
        <p:spPr>
          <a:xfrm>
            <a:off x="7740352" y="3837755"/>
            <a:ext cx="627095" cy="369332"/>
          </a:xfrm>
          <a:prstGeom prst="rect">
            <a:avLst/>
          </a:prstGeom>
        </p:spPr>
        <p:txBody>
          <a:bodyPr wrap="none">
            <a:spAutoFit/>
          </a:bodyPr>
          <a:lstStyle/>
          <a:p>
            <a:pPr algn="just"/>
            <a:r>
              <a:rPr lang="en-US" altLang="zh-CN" dirty="0">
                <a:latin typeface="Times New Roman" panose="02020603050405020304" pitchFamily="18" charset="0"/>
              </a:rPr>
              <a:t>(6.9)</a:t>
            </a:r>
            <a:endParaRPr lang="zh-CN" altLang="en-US" dirty="0">
              <a:latin typeface="Times New Roman" panose="02020603050405020304" pitchFamily="18" charset="0"/>
            </a:endParaRPr>
          </a:p>
        </p:txBody>
      </p:sp>
      <p:sp>
        <p:nvSpPr>
          <p:cNvPr id="11" name="矩形 10"/>
          <p:cNvSpPr/>
          <p:nvPr/>
        </p:nvSpPr>
        <p:spPr>
          <a:xfrm>
            <a:off x="611560" y="4316495"/>
            <a:ext cx="7920880" cy="369332"/>
          </a:xfrm>
          <a:prstGeom prst="rect">
            <a:avLst/>
          </a:prstGeom>
        </p:spPr>
        <p:txBody>
          <a:bodyPr wrap="square">
            <a:spAutoFit/>
          </a:bodyPr>
          <a:lstStyle/>
          <a:p>
            <a:r>
              <a:rPr lang="zh-CN" altLang="en-US" dirty="0">
                <a:solidFill>
                  <a:srgbClr val="FF0000"/>
                </a:solidFill>
              </a:rPr>
              <a:t>在对称矩阵的正负定意义下达到极小，这就是估计的最优准则</a:t>
            </a:r>
            <a:r>
              <a:rPr lang="zh-CN" altLang="en-US" dirty="0"/>
              <a:t>。</a:t>
            </a:r>
          </a:p>
        </p:txBody>
      </p:sp>
      <p:pic>
        <p:nvPicPr>
          <p:cNvPr id="3" name="图片 2">
            <a:extLst>
              <a:ext uri="{FF2B5EF4-FFF2-40B4-BE49-F238E27FC236}">
                <a16:creationId xmlns:a16="http://schemas.microsoft.com/office/drawing/2014/main" id="{7990F69E-D779-4C15-DF23-4FE6A2A795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286250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67494"/>
            <a:ext cx="8424936" cy="5030864"/>
          </a:xfrm>
          <a:prstGeom prst="rect">
            <a:avLst/>
          </a:prstGeom>
        </p:spPr>
        <p:txBody>
          <a:bodyPr wrap="square">
            <a:spAutoFit/>
          </a:bodyPr>
          <a:lstStyle/>
          <a:p>
            <a:pPr indent="457200">
              <a:lnSpc>
                <a:spcPct val="150000"/>
              </a:lnSpc>
            </a:pPr>
            <a:r>
              <a:rPr lang="zh-CN" altLang="en-US" dirty="0"/>
              <a:t>估计理论研究的对象是</a:t>
            </a:r>
            <a:r>
              <a:rPr lang="zh-CN" altLang="en-US" dirty="0">
                <a:solidFill>
                  <a:srgbClr val="FF0000"/>
                </a:solidFill>
              </a:rPr>
              <a:t>随机现象</a:t>
            </a:r>
            <a:r>
              <a:rPr lang="zh-CN" altLang="en-US" dirty="0"/>
              <a:t>。一个系统的运动轨迹是与系统的初始状     态和控制作用的性质、大小有关的。但在实际系统中，除了已知的控制作用以外，经常有一些外界的杂散信号对系统起作用，如在雷达跟踪系统接收的信号中，有很大一部分随机信号，如导弹在飞行过程中，由于环境等条件的改变而受到随机信号影响，通常称这一类信号为噪声。因此，在设计自动控制系统时，除了考虑控制作用外，还必须了解噪声的性质、大小，然后通过适当的结构，抑制或滤掉噪声对系统的影响。只有对系统的状态做到充分精确的估计，才能保证系统按照最佳的方式运行。</a:t>
            </a:r>
            <a:endParaRPr lang="en-US" altLang="zh-CN" dirty="0"/>
          </a:p>
          <a:p>
            <a:pPr indent="457200">
              <a:lnSpc>
                <a:spcPct val="150000"/>
              </a:lnSpc>
            </a:pPr>
            <a:r>
              <a:rPr lang="zh-CN" altLang="en-US" dirty="0"/>
              <a:t>当系统有随机噪声干扰时，系统的综合就必须同时应用概率和数理统计的方法来处理。就是</a:t>
            </a:r>
            <a:r>
              <a:rPr lang="zh-CN" altLang="en-US" dirty="0">
                <a:solidFill>
                  <a:srgbClr val="FF0000"/>
                </a:solidFill>
              </a:rPr>
              <a:t>在系统的数学模型已建立的基础上，通过对系统输入、输出数据的测量，利用统计方法对系统不可观测的状态进行估计，这就是所谓的滤波问题</a:t>
            </a:r>
            <a:r>
              <a:rPr lang="zh-CN" altLang="en-US" dirty="0"/>
              <a:t>，</a:t>
            </a:r>
            <a:r>
              <a:rPr lang="zh-CN" altLang="en-US" dirty="0">
                <a:solidFill>
                  <a:srgbClr val="00B0F0"/>
                </a:solidFill>
              </a:rPr>
              <a:t>卡尔曼滤波器</a:t>
            </a:r>
            <a:r>
              <a:rPr lang="zh-CN" altLang="en-US" dirty="0"/>
              <a:t>就是为实现这一目的设置的。</a:t>
            </a:r>
          </a:p>
        </p:txBody>
      </p:sp>
      <p:pic>
        <p:nvPicPr>
          <p:cNvPr id="4" name="图片 3">
            <a:extLst>
              <a:ext uri="{FF2B5EF4-FFF2-40B4-BE49-F238E27FC236}">
                <a16:creationId xmlns:a16="http://schemas.microsoft.com/office/drawing/2014/main" id="{6AC372D4-9AFB-E356-F938-FA8BC97779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2253" y="123478"/>
            <a:ext cx="725636" cy="725636"/>
          </a:xfrm>
          <a:prstGeom prst="rect">
            <a:avLst/>
          </a:prstGeom>
        </p:spPr>
      </p:pic>
    </p:spTree>
    <p:extLst>
      <p:ext uri="{BB962C8B-B14F-4D97-AF65-F5344CB8AC3E}">
        <p14:creationId xmlns:p14="http://schemas.microsoft.com/office/powerpoint/2010/main" val="3854040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467544" y="411510"/>
                <a:ext cx="3213444" cy="376770"/>
              </a:xfrm>
              <a:prstGeom prst="rect">
                <a:avLst/>
              </a:prstGeom>
            </p:spPr>
            <p:txBody>
              <a:bodyPr wrap="none">
                <a:spAutoFit/>
              </a:bodyPr>
              <a:lstStyle/>
              <a:p>
                <a:pPr algn="just"/>
                <a:r>
                  <a:rPr lang="en-US" altLang="zh-CN" b="1" dirty="0">
                    <a:latin typeface="Times New Roman" panose="02020603050405020304" pitchFamily="18" charset="0"/>
                  </a:rPr>
                  <a:t>6.3.2    </a:t>
                </a:r>
                <a:r>
                  <a:rPr lang="zh-CN" altLang="en-US" b="1" dirty="0">
                    <a:latin typeface="Times New Roman" panose="02020603050405020304" pitchFamily="18" charset="0"/>
                  </a:rPr>
                  <a:t>采用配方法确定估计</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b="0" i="1">
                                <a:latin typeface="Cambria Math" panose="02040503050406030204" pitchFamily="18" charset="0"/>
                              </a:rPr>
                              <m:t>𝑋</m:t>
                            </m:r>
                          </m:e>
                        </m:acc>
                      </m:e>
                      <m:sub>
                        <m:r>
                          <a:rPr lang="zh-CN" altLang="en-US" b="0" i="1">
                            <a:latin typeface="Cambria Math" panose="02040503050406030204" pitchFamily="18" charset="0"/>
                          </a:rPr>
                          <m:t>𝐿</m:t>
                        </m:r>
                      </m:sub>
                    </m:sSub>
                  </m:oMath>
                </a14:m>
                <a:endParaRPr lang="zh-CN" altLang="en-US" dirty="0"/>
              </a:p>
            </p:txBody>
          </p:sp>
        </mc:Choice>
        <mc:Fallback xmlns="">
          <p:sp>
            <p:nvSpPr>
              <p:cNvPr id="2" name="矩形 1"/>
              <p:cNvSpPr>
                <a:spLocks noRot="1" noChangeAspect="1" noMove="1" noResize="1" noEditPoints="1" noAdjustHandles="1" noChangeArrowheads="1" noChangeShapeType="1" noTextEdit="1"/>
              </p:cNvSpPr>
              <p:nvPr/>
            </p:nvSpPr>
            <p:spPr>
              <a:xfrm>
                <a:off x="467544" y="411510"/>
                <a:ext cx="3213444" cy="376770"/>
              </a:xfrm>
              <a:prstGeom prst="rect">
                <a:avLst/>
              </a:prstGeom>
              <a:blipFill>
                <a:blip r:embed="rId2"/>
                <a:stretch>
                  <a:fillRect l="-1708" t="-13115" r="-4934" b="-262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556061" y="1198025"/>
                <a:ext cx="3486019" cy="376770"/>
              </a:xfrm>
              <a:prstGeom prst="rect">
                <a:avLst/>
              </a:prstGeom>
            </p:spPr>
            <p:txBody>
              <a:bodyPr wrap="none">
                <a:spAutoFit/>
              </a:bodyPr>
              <a:lstStyle/>
              <a:p>
                <a:r>
                  <a:rPr lang="zh-CN" altLang="en-US" dirty="0"/>
                  <a:t>将</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a:rPr lang="zh-CN" altLang="en-US" i="1">
                            <a:latin typeface="Cambria Math" panose="02040503050406030204" pitchFamily="18" charset="0"/>
                          </a:rPr>
                          <m:t>𝐿</m:t>
                        </m:r>
                      </m:sub>
                    </m:sSub>
                    <m:r>
                      <a:rPr lang="zh-CN" altLang="en-US" i="1">
                        <a:latin typeface="Cambria Math" panose="02040503050406030204" pitchFamily="18" charset="0"/>
                      </a:rPr>
                      <m:t>=</m:t>
                    </m:r>
                    <m:r>
                      <a:rPr lang="zh-CN" altLang="en-US" b="1" i="1">
                        <a:latin typeface="Cambria Math" panose="02040503050406030204" pitchFamily="18" charset="0"/>
                      </a:rPr>
                      <m:t>𝒂</m:t>
                    </m:r>
                    <m:r>
                      <a:rPr lang="zh-CN" altLang="en-US" i="1">
                        <a:latin typeface="Cambria Math" panose="02040503050406030204" pitchFamily="18" charset="0"/>
                      </a:rPr>
                      <m:t>+</m:t>
                    </m:r>
                    <m:r>
                      <a:rPr lang="zh-CN" altLang="en-US" i="1">
                        <a:latin typeface="Cambria Math" panose="02040503050406030204" pitchFamily="18" charset="0"/>
                      </a:rPr>
                      <m:t>𝐵</m:t>
                    </m:r>
                    <m:r>
                      <a:rPr lang="zh-CN" altLang="en-US" b="1" i="1">
                        <a:latin typeface="Cambria Math" panose="02040503050406030204" pitchFamily="18" charset="0"/>
                      </a:rPr>
                      <m:t>𝒀</m:t>
                    </m:r>
                  </m:oMath>
                </a14:m>
                <a:r>
                  <a:rPr lang="zh-CN" altLang="en-US" dirty="0"/>
                  <a:t>代入式(6.9)中，得</a:t>
                </a:r>
              </a:p>
            </p:txBody>
          </p:sp>
        </mc:Choice>
        <mc:Fallback xmlns="">
          <p:sp>
            <p:nvSpPr>
              <p:cNvPr id="7" name="矩形 6"/>
              <p:cNvSpPr>
                <a:spLocks noRot="1" noChangeAspect="1" noMove="1" noResize="1" noEditPoints="1" noAdjustHandles="1" noChangeArrowheads="1" noChangeShapeType="1" noTextEdit="1"/>
              </p:cNvSpPr>
              <p:nvPr/>
            </p:nvSpPr>
            <p:spPr>
              <a:xfrm>
                <a:off x="556061" y="1198025"/>
                <a:ext cx="3486019" cy="376770"/>
              </a:xfrm>
              <a:prstGeom prst="rect">
                <a:avLst/>
              </a:prstGeom>
              <a:blipFill>
                <a:blip r:embed="rId3"/>
                <a:stretch>
                  <a:fillRect l="-1399" t="-13115" r="-2098" b="-278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899592" y="1685996"/>
                <a:ext cx="6696744" cy="5970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m:rPr>
                                      <m:nor/>
                                    </m:rPr>
                                    <a:rPr lang="zh-CN" altLang="en-US" i="1">
                                      <a:latin typeface="Cambria Math" panose="02040503050406030204" pitchFamily="18" charset="0"/>
                                    </a:rPr>
                                    <m:t>L</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m:rPr>
                                          <m:nor/>
                                        </m:rPr>
                                        <a:rPr lang="zh-CN" altLang="en-US" i="1">
                                          <a:latin typeface="Cambria Math" panose="02040503050406030204" pitchFamily="18" charset="0"/>
                                        </a:rPr>
                                        <m:t>L</m:t>
                                      </m:r>
                                    </m:sub>
                                  </m:sSub>
                                </m:e>
                              </m:d>
                            </m:e>
                            <m:sup>
                              <m:r>
                                <m:rPr>
                                  <m:nor/>
                                </m:rPr>
                                <a:rPr lang="zh-CN" altLang="en-US" i="1">
                                  <a:latin typeface="Cambria Math" panose="02040503050406030204" pitchFamily="18" charset="0"/>
                                </a:rPr>
                                <m:t>T</m:t>
                              </m:r>
                            </m:sup>
                          </m:sSup>
                        </m:e>
                      </m:d>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endChr m:val=""/>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1" i="1">
                                  <a:latin typeface="Cambria Math" panose="02040503050406030204" pitchFamily="18" charset="0"/>
                                </a:rPr>
                                <m:t>𝒂</m:t>
                              </m:r>
                              <m:r>
                                <a:rPr lang="zh-CN" altLang="en-US" b="0" i="1">
                                  <a:latin typeface="Cambria Math" panose="02040503050406030204" pitchFamily="18" charset="0"/>
                                </a:rPr>
                                <m:t>−</m:t>
                              </m:r>
                              <m:r>
                                <a:rPr lang="zh-CN" altLang="en-US" b="0" i="1">
                                  <a:latin typeface="Cambria Math" panose="02040503050406030204" pitchFamily="18" charset="0"/>
                                </a:rPr>
                                <m:t>𝐵</m:t>
                              </m:r>
                              <m:r>
                                <a:rPr lang="zh-CN" altLang="en-US" b="1" i="1">
                                  <a:latin typeface="Cambria Math" panose="02040503050406030204" pitchFamily="18" charset="0"/>
                                </a:rPr>
                                <m:t>𝒀</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b="1" i="1">
                                          <a:latin typeface="Cambria Math" panose="02040503050406030204" pitchFamily="18" charset="0"/>
                                        </a:rPr>
                                      </m:ctrlPr>
                                    </m:dPr>
                                    <m:e>
                                      <m:r>
                                        <a:rPr lang="zh-CN" altLang="en-US" b="1" i="1">
                                          <a:latin typeface="Cambria Math" panose="02040503050406030204" pitchFamily="18" charset="0"/>
                                        </a:rPr>
                                        <m:t>𝑿</m:t>
                                      </m:r>
                                      <m:r>
                                        <a:rPr lang="zh-CN" altLang="en-US" b="1" i="1">
                                          <a:latin typeface="Cambria Math" panose="02040503050406030204" pitchFamily="18" charset="0"/>
                                        </a:rPr>
                                        <m:t>−</m:t>
                                      </m:r>
                                      <m:r>
                                        <a:rPr lang="zh-CN" altLang="en-US" b="1" i="1">
                                          <a:latin typeface="Cambria Math" panose="02040503050406030204" pitchFamily="18" charset="0"/>
                                        </a:rPr>
                                        <m:t>𝒂</m:t>
                                      </m:r>
                                      <m:r>
                                        <a:rPr lang="zh-CN" altLang="en-US" b="1" i="1">
                                          <a:latin typeface="Cambria Math" panose="02040503050406030204" pitchFamily="18" charset="0"/>
                                        </a:rPr>
                                        <m:t>−</m:t>
                                      </m:r>
                                      <m:r>
                                        <a:rPr lang="zh-CN" altLang="en-US" b="0" i="1">
                                          <a:latin typeface="Cambria Math" panose="02040503050406030204" pitchFamily="18" charset="0"/>
                                        </a:rPr>
                                        <m:t>𝐵</m:t>
                                      </m:r>
                                      <m:r>
                                        <a:rPr lang="zh-CN" altLang="en-US" b="1" i="1">
                                          <a:latin typeface="Cambria Math" panose="02040503050406030204" pitchFamily="18" charset="0"/>
                                        </a:rPr>
                                        <m:t>𝒀</m:t>
                                      </m:r>
                                    </m:e>
                                  </m:d>
                                </m:e>
                                <m:sup>
                                  <m:r>
                                    <m:rPr>
                                      <m:nor/>
                                    </m:rPr>
                                    <a:rPr lang="zh-CN" altLang="en-US" i="1">
                                      <a:latin typeface="Cambria Math" panose="02040503050406030204" pitchFamily="18" charset="0"/>
                                    </a:rPr>
                                    <m:t>T</m:t>
                                  </m:r>
                                </m:sup>
                              </m:sSup>
                            </m:e>
                          </m:d>
                        </m:e>
                      </m:d>
                      <m:r>
                        <m:rPr>
                          <m:nor/>
                        </m:rPr>
                        <a:rPr lang="zh-CN" altLang="en-US" i="1">
                          <a:latin typeface="Cambria Math" panose="02040503050406030204" pitchFamily="18" charset="0"/>
                        </a:rPr>
                        <m:t> </m:t>
                      </m:r>
                    </m:oMath>
                  </m:oMathPara>
                </a14:m>
                <a:endParaRPr lang="zh-CN" altLang="en-US" i="1" dirty="0"/>
              </a:p>
            </p:txBody>
          </p:sp>
        </mc:Choice>
        <mc:Fallback xmlns="">
          <p:sp>
            <p:nvSpPr>
              <p:cNvPr id="8" name="矩形 7"/>
              <p:cNvSpPr>
                <a:spLocks noRot="1" noChangeAspect="1" noMove="1" noResize="1" noEditPoints="1" noAdjustHandles="1" noChangeArrowheads="1" noChangeShapeType="1" noTextEdit="1"/>
              </p:cNvSpPr>
              <p:nvPr/>
            </p:nvSpPr>
            <p:spPr>
              <a:xfrm>
                <a:off x="899592" y="1685996"/>
                <a:ext cx="6696744" cy="5970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1907704" y="2394284"/>
                <a:ext cx="624644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0" i="1">
                          <a:latin typeface="Cambria Math" panose="02040503050406030204" pitchFamily="18" charset="0"/>
                        </a:rPr>
                        <m:t>𝐵</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r>
                        <a:rPr lang="zh-CN" altLang="en-US" b="1" i="1">
                          <a:latin typeface="Cambria Math" panose="02040503050406030204" pitchFamily="18" charset="0"/>
                        </a:rPr>
                        <m:t>𝒂</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0" i="1">
                          <a:latin typeface="Cambria Math" panose="02040503050406030204" pitchFamily="18" charset="0"/>
                        </a:rPr>
                        <m:t>𝐵𝐸</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oMath>
                  </m:oMathPara>
                </a14:m>
                <a:endParaRPr lang="zh-CN" altLang="en-US" i="1" dirty="0"/>
              </a:p>
            </p:txBody>
          </p:sp>
        </mc:Choice>
        <mc:Fallback xmlns="">
          <p:sp>
            <p:nvSpPr>
              <p:cNvPr id="9" name="矩形 8"/>
              <p:cNvSpPr>
                <a:spLocks noRot="1" noChangeAspect="1" noMove="1" noResize="1" noEditPoints="1" noAdjustHandles="1" noChangeArrowheads="1" noChangeShapeType="1" noTextEdit="1"/>
              </p:cNvSpPr>
              <p:nvPr/>
            </p:nvSpPr>
            <p:spPr>
              <a:xfrm>
                <a:off x="1907704" y="2394284"/>
                <a:ext cx="6246440" cy="369332"/>
              </a:xfrm>
              <a:prstGeom prst="rect">
                <a:avLst/>
              </a:prstGeom>
              <a:blipFill>
                <a:blip r:embed="rId5"/>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2411760" y="2763616"/>
                <a:ext cx="6336704" cy="417550"/>
              </a:xfrm>
              <a:prstGeom prst="rect">
                <a:avLst/>
              </a:prstGeom>
            </p:spPr>
            <p:txBody>
              <a:bodyPr wrap="square">
                <a:spAutoFit/>
              </a:bodyPr>
              <a:lstStyle/>
              <a:p>
                <a14:m>
                  <m:oMath xmlns:m="http://schemas.openxmlformats.org/officeDocument/2006/math">
                    <m:sSup>
                      <m:sSupPr>
                        <m:ctrlPr>
                          <a:rPr lang="zh-CN" altLang="en-US" i="1" smtClean="0">
                            <a:latin typeface="Cambria Math" panose="02040503050406030204" pitchFamily="18" charset="0"/>
                          </a:rPr>
                        </m:ctrlPr>
                      </m:sSupPr>
                      <m:e>
                        <m:r>
                          <a:rPr lang="en-US" altLang="zh-CN" b="0" i="1" smtClean="0">
                            <a:latin typeface="Cambria Math" panose="02040503050406030204" pitchFamily="18" charset="0"/>
                          </a:rPr>
                          <m:t>[</m:t>
                        </m:r>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e>
                        </m:d>
                      </m:e>
                      <m:sup>
                        <m:r>
                          <m:rPr>
                            <m:nor/>
                          </m:rPr>
                          <a:rPr lang="zh-CN" altLang="en-US" i="1">
                            <a:latin typeface="Cambria Math" panose="02040503050406030204" pitchFamily="18" charset="0"/>
                          </a:rPr>
                          <m:t>T</m:t>
                        </m:r>
                      </m:sup>
                    </m:sSup>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1" i="1">
                                <a:latin typeface="Cambria Math" panose="02040503050406030204" pitchFamily="18" charset="0"/>
                              </a:rPr>
                              <m:t>𝒀</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e>
                      <m:sup>
                        <m:r>
                          <m:rPr>
                            <m:nor/>
                          </m:rPr>
                          <a:rPr lang="zh-CN" altLang="en-US" i="1">
                            <a:latin typeface="Cambria Math" panose="02040503050406030204" pitchFamily="18" charset="0"/>
                          </a:rPr>
                          <m:t>T</m:t>
                        </m:r>
                      </m:sup>
                    </m:sSup>
                    <m:sSup>
                      <m:sSupPr>
                        <m:ctrlPr>
                          <a:rPr lang="zh-CN" altLang="en-US" i="1">
                            <a:latin typeface="Cambria Math" panose="02040503050406030204" pitchFamily="18" charset="0"/>
                          </a:rPr>
                        </m:ctrlPr>
                      </m:sSupPr>
                      <m:e>
                        <m:r>
                          <a:rPr lang="zh-CN" altLang="en-US" b="0" i="1">
                            <a:latin typeface="Cambria Math" panose="02040503050406030204" pitchFamily="18" charset="0"/>
                          </a:rPr>
                          <m:t>𝐵</m:t>
                        </m:r>
                      </m:e>
                      <m:sup>
                        <m:r>
                          <m:rPr>
                            <m:nor/>
                          </m:rPr>
                          <a:rPr lang="zh-CN" altLang="en-US" i="1">
                            <a:latin typeface="Cambria Math" panose="02040503050406030204" pitchFamily="18" charset="0"/>
                          </a:rPr>
                          <m:t>T</m:t>
                        </m:r>
                      </m:sup>
                    </m:sSup>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1" i="1">
                                <a:latin typeface="Cambria Math" panose="02040503050406030204" pitchFamily="18" charset="0"/>
                              </a:rPr>
                              <m:t>𝒂</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0" i="1">
                                <a:latin typeface="Cambria Math" panose="02040503050406030204" pitchFamily="18" charset="0"/>
                              </a:rPr>
                              <m:t>𝐵𝐸</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e>
                      <m:sup>
                        <m:r>
                          <m:rPr>
                            <m:nor/>
                          </m:rPr>
                          <a:rPr lang="zh-CN" altLang="en-US" i="1">
                            <a:latin typeface="Cambria Math" panose="02040503050406030204" pitchFamily="18" charset="0"/>
                          </a:rPr>
                          <m:t>T</m:t>
                        </m:r>
                      </m:sup>
                    </m:sSup>
                  </m:oMath>
                </a14:m>
                <a:r>
                  <a:rPr lang="en-US" altLang="zh-CN" dirty="0"/>
                  <a:t>]]</a:t>
                </a:r>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2411760" y="2763616"/>
                <a:ext cx="6336704" cy="417550"/>
              </a:xfrm>
              <a:prstGeom prst="rect">
                <a:avLst/>
              </a:prstGeom>
              <a:blipFill>
                <a:blip r:embed="rId6"/>
                <a:stretch>
                  <a:fillRect l="-385" b="-217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556061" y="3312774"/>
                <a:ext cx="4227439" cy="369332"/>
              </a:xfrm>
              <a:prstGeom prst="rect">
                <a:avLst/>
              </a:prstGeom>
            </p:spPr>
            <p:txBody>
              <a:bodyPr wrap="none">
                <a:spAutoFit/>
              </a:bodyPr>
              <a:lstStyle/>
              <a:p>
                <a:pPr algn="just"/>
                <a:r>
                  <a:rPr lang="zh-CN" altLang="en-US" dirty="0">
                    <a:latin typeface="Times New Roman" panose="02020603050405020304" pitchFamily="18" charset="0"/>
                  </a:rPr>
                  <a:t>令</a:t>
                </a:r>
                <a14:m>
                  <m:oMath xmlns:m="http://schemas.openxmlformats.org/officeDocument/2006/math">
                    <m:r>
                      <a:rPr lang="zh-CN" altLang="en-US" b="1" i="1">
                        <a:latin typeface="Cambria Math" panose="02040503050406030204" pitchFamily="18" charset="0"/>
                      </a:rPr>
                      <m:t>𝒂</m:t>
                    </m:r>
                    <m:r>
                      <a:rPr lang="zh-CN" altLang="en-US" i="1">
                        <a:latin typeface="Cambria Math" panose="02040503050406030204" pitchFamily="18" charset="0"/>
                      </a:rPr>
                      <m:t>−</m:t>
                    </m:r>
                    <m:r>
                      <a:rPr lang="zh-CN" altLang="en-US" i="1">
                        <a:latin typeface="Cambria Math" panose="02040503050406030204" pitchFamily="18" charset="0"/>
                      </a:rPr>
                      <m:t>𝐸</m:t>
                    </m:r>
                    <m:r>
                      <a:rPr lang="zh-CN" altLang="en-US" i="1">
                        <a:latin typeface="Cambria Math" panose="02040503050406030204" pitchFamily="18" charset="0"/>
                      </a:rPr>
                      <m:t>[</m:t>
                    </m:r>
                    <m:r>
                      <a:rPr lang="zh-CN" altLang="en-US" b="1" i="1">
                        <a:latin typeface="Cambria Math" panose="02040503050406030204" pitchFamily="18" charset="0"/>
                      </a:rPr>
                      <m:t>𝑿</m:t>
                    </m:r>
                    <m:r>
                      <a:rPr lang="zh-CN" altLang="en-US" i="1">
                        <a:latin typeface="Cambria Math" panose="02040503050406030204" pitchFamily="18" charset="0"/>
                      </a:rPr>
                      <m:t>]+</m:t>
                    </m:r>
                    <m:r>
                      <a:rPr lang="zh-CN" altLang="en-US" i="1">
                        <a:latin typeface="Cambria Math" panose="02040503050406030204" pitchFamily="18" charset="0"/>
                      </a:rPr>
                      <m:t>𝐵𝐸</m:t>
                    </m:r>
                    <m:r>
                      <a:rPr lang="zh-CN" altLang="en-US" i="1">
                        <a:latin typeface="Cambria Math" panose="02040503050406030204" pitchFamily="18" charset="0"/>
                      </a:rPr>
                      <m:t>[</m:t>
                    </m:r>
                    <m:r>
                      <a:rPr lang="zh-CN" altLang="en-US" b="1" i="1">
                        <a:latin typeface="Cambria Math" panose="02040503050406030204" pitchFamily="18" charset="0"/>
                      </a:rPr>
                      <m:t>𝒀</m:t>
                    </m:r>
                    <m:r>
                      <a:rPr lang="zh-CN" altLang="en-US" i="1">
                        <a:latin typeface="Cambria Math" panose="02040503050406030204" pitchFamily="18" charset="0"/>
                      </a:rPr>
                      <m:t>]=</m:t>
                    </m:r>
                    <m:r>
                      <a:rPr lang="zh-CN" altLang="en-US" b="1" i="1">
                        <a:latin typeface="Cambria Math" panose="02040503050406030204" pitchFamily="18" charset="0"/>
                      </a:rPr>
                      <m:t>𝒃</m:t>
                    </m:r>
                  </m:oMath>
                </a14:m>
                <a:r>
                  <a:rPr lang="zh-CN" altLang="en-US" dirty="0">
                    <a:latin typeface="Times New Roman" panose="02020603050405020304" pitchFamily="18" charset="0"/>
                  </a:rPr>
                  <a:t>，代入上式，则</a:t>
                </a:r>
              </a:p>
            </p:txBody>
          </p:sp>
        </mc:Choice>
        <mc:Fallback xmlns="">
          <p:sp>
            <p:nvSpPr>
              <p:cNvPr id="18" name="矩形 17"/>
              <p:cNvSpPr>
                <a:spLocks noRot="1" noChangeAspect="1" noMove="1" noResize="1" noEditPoints="1" noAdjustHandles="1" noChangeArrowheads="1" noChangeShapeType="1" noTextEdit="1"/>
              </p:cNvSpPr>
              <p:nvPr/>
            </p:nvSpPr>
            <p:spPr>
              <a:xfrm>
                <a:off x="556061" y="3312774"/>
                <a:ext cx="4227439" cy="369332"/>
              </a:xfrm>
              <a:prstGeom prst="rect">
                <a:avLst/>
              </a:prstGeom>
              <a:blipFill>
                <a:blip r:embed="rId7"/>
                <a:stretch>
                  <a:fillRect l="-1153" t="-11475" r="-1297" b="-213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63169" y="3716996"/>
                <a:ext cx="2606611" cy="5970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m:rPr>
                                      <m:nor/>
                                    </m:rPr>
                                    <a:rPr lang="zh-CN" altLang="en-US" i="1">
                                      <a:latin typeface="Cambria Math" panose="02040503050406030204" pitchFamily="18" charset="0"/>
                                    </a:rPr>
                                    <m:t>L</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m:rPr>
                                          <m:nor/>
                                        </m:rPr>
                                        <a:rPr lang="zh-CN" altLang="en-US" i="1">
                                          <a:latin typeface="Cambria Math" panose="02040503050406030204" pitchFamily="18" charset="0"/>
                                        </a:rPr>
                                        <m:t>L</m:t>
                                      </m:r>
                                    </m:sub>
                                  </m:sSub>
                                </m:e>
                              </m:d>
                            </m:e>
                            <m:sup>
                              <m:r>
                                <m:rPr>
                                  <m:nor/>
                                </m:rPr>
                                <a:rPr lang="zh-CN" altLang="en-US" i="1">
                                  <a:latin typeface="Cambria Math" panose="02040503050406030204" pitchFamily="18" charset="0"/>
                                </a:rPr>
                                <m:t>T</m:t>
                              </m:r>
                            </m:sup>
                          </m:sSup>
                        </m:e>
                      </m:d>
                    </m:oMath>
                  </m:oMathPara>
                </a14:m>
                <a:endParaRPr lang="zh-CN" altLang="en-US" i="1" dirty="0"/>
              </a:p>
            </p:txBody>
          </p:sp>
        </mc:Choice>
        <mc:Fallback xmlns="">
          <p:sp>
            <p:nvSpPr>
              <p:cNvPr id="20" name="矩形 19"/>
              <p:cNvSpPr>
                <a:spLocks noRot="1" noChangeAspect="1" noMove="1" noResize="1" noEditPoints="1" noAdjustHandles="1" noChangeArrowheads="1" noChangeShapeType="1" noTextEdit="1"/>
              </p:cNvSpPr>
              <p:nvPr/>
            </p:nvSpPr>
            <p:spPr>
              <a:xfrm>
                <a:off x="63169" y="3716996"/>
                <a:ext cx="2606611" cy="597087"/>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矩形 21"/>
              <p:cNvSpPr/>
              <p:nvPr/>
            </p:nvSpPr>
            <p:spPr>
              <a:xfrm>
                <a:off x="2077396" y="3730324"/>
                <a:ext cx="7538855" cy="1617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m:t>
                      </m:r>
                      <m:r>
                        <a:rPr lang="zh-CN" altLang="en-US" b="0" i="1">
                          <a:latin typeface="Cambria Math" panose="02040503050406030204" pitchFamily="18" charset="0"/>
                        </a:rPr>
                        <m:t>𝑉𝑎𝑟</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0" i="1">
                          <a:latin typeface="Cambria Math" panose="02040503050406030204" pitchFamily="18" charset="0"/>
                        </a:rPr>
                        <m:t>𝐵𝑉𝑎𝑟</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r>
                            <a:rPr lang="zh-CN" altLang="en-US" b="0" i="1">
                              <a:latin typeface="Cambria Math" panose="02040503050406030204" pitchFamily="18" charset="0"/>
                            </a:rPr>
                            <m:t>𝐵</m:t>
                          </m:r>
                        </m:e>
                        <m:sup>
                          <m:r>
                            <m:rPr>
                              <m:nor/>
                            </m:rPr>
                            <a:rPr lang="zh-CN" altLang="en-US" i="1">
                              <a:latin typeface="Cambria Math" panose="02040503050406030204" pitchFamily="18" charset="0"/>
                            </a:rPr>
                            <m:t>T</m:t>
                          </m:r>
                        </m:sup>
                      </m:sSup>
                      <m:r>
                        <a:rPr lang="zh-CN" altLang="en-US" b="0" i="1">
                          <a:latin typeface="Cambria Math" panose="02040503050406030204" pitchFamily="18" charset="0"/>
                        </a:rPr>
                        <m:t>+</m:t>
                      </m:r>
                      <m:r>
                        <a:rPr lang="zh-CN" altLang="en-US" b="1" i="1">
                          <a:latin typeface="Cambria Math" panose="02040503050406030204" pitchFamily="18" charset="0"/>
                        </a:rPr>
                        <m:t>𝒃</m:t>
                      </m:r>
                      <m:sSup>
                        <m:sSupPr>
                          <m:ctrlPr>
                            <a:rPr lang="zh-CN" altLang="en-US" b="1" i="1">
                              <a:latin typeface="Cambria Math" panose="02040503050406030204" pitchFamily="18" charset="0"/>
                            </a:rPr>
                          </m:ctrlPr>
                        </m:sSupPr>
                        <m:e>
                          <m:r>
                            <a:rPr lang="zh-CN" altLang="en-US" b="1" i="1">
                              <a:latin typeface="Cambria Math" panose="02040503050406030204" pitchFamily="18" charset="0"/>
                            </a:rPr>
                            <m:t>𝒃</m:t>
                          </m:r>
                        </m:e>
                        <m:sup>
                          <m:r>
                            <m:rPr>
                              <m:nor/>
                            </m:rPr>
                            <a:rPr lang="zh-CN" altLang="en-US" i="1">
                              <a:latin typeface="Cambria Math" panose="02040503050406030204" pitchFamily="18" charset="0"/>
                            </a:rPr>
                            <m:t>T</m:t>
                          </m:r>
                        </m:sup>
                      </m:sSup>
                      <m:r>
                        <a:rPr lang="zh-CN" altLang="en-US" b="0" i="1">
                          <a:latin typeface="Cambria Math" panose="02040503050406030204" pitchFamily="18" charset="0"/>
                        </a:rPr>
                        <m:t>−</m:t>
                      </m:r>
                      <m:r>
                        <a:rPr lang="zh-CN" altLang="en-US" b="0" i="1">
                          <a:latin typeface="Cambria Math" panose="02040503050406030204" pitchFamily="18" charset="0"/>
                        </a:rPr>
                        <m:t>𝑐𝑜𝑣</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r>
                            <a:rPr lang="zh-CN" altLang="en-US" b="0" i="1">
                              <a:latin typeface="Cambria Math" panose="02040503050406030204" pitchFamily="18" charset="0"/>
                            </a:rPr>
                            <m:t>𝐵</m:t>
                          </m:r>
                        </m:e>
                        <m:sup>
                          <m:r>
                            <m:rPr>
                              <m:nor/>
                            </m:rPr>
                            <a:rPr lang="zh-CN" altLang="en-US" i="1">
                              <a:latin typeface="Cambria Math" panose="02040503050406030204" pitchFamily="18" charset="0"/>
                            </a:rPr>
                            <m:t>T</m:t>
                          </m:r>
                        </m:sup>
                      </m:sSup>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i="1">
                          <a:latin typeface="Cambria Math" panose="02040503050406030204" pitchFamily="18" charset="0"/>
                        </a:rPr>
                        <m:t>𝐸</m:t>
                      </m:r>
                      <m:r>
                        <a:rPr lang="zh-CN" altLang="en-US" i="1">
                          <a:latin typeface="Cambria Math" panose="02040503050406030204" pitchFamily="18" charset="0"/>
                        </a:rPr>
                        <m:t>[</m:t>
                      </m:r>
                      <m:r>
                        <a:rPr lang="zh-CN" altLang="en-US" b="1" i="1">
                          <a:latin typeface="Cambria Math" panose="02040503050406030204" pitchFamily="18" charset="0"/>
                        </a:rPr>
                        <m:t>𝑿</m:t>
                      </m:r>
                      <m:r>
                        <a:rPr lang="zh-CN" altLang="en-US" i="1">
                          <a:latin typeface="Cambria Math" panose="02040503050406030204" pitchFamily="18" charset="0"/>
                        </a:rPr>
                        <m:t>]])</m:t>
                      </m:r>
                      <m:sSup>
                        <m:sSupPr>
                          <m:ctrlPr>
                            <a:rPr lang="zh-CN" altLang="en-US" i="1">
                              <a:latin typeface="Cambria Math" panose="02040503050406030204" pitchFamily="18" charset="0"/>
                            </a:rPr>
                          </m:ctrlPr>
                        </m:sSupPr>
                        <m:e>
                          <m:r>
                            <a:rPr lang="zh-CN" altLang="en-US" b="1" i="1">
                              <a:latin typeface="Cambria Math" panose="02040503050406030204" pitchFamily="18" charset="0"/>
                            </a:rPr>
                            <m:t>𝒃</m:t>
                          </m:r>
                        </m:e>
                        <m:sup>
                          <m:r>
                            <m:rPr>
                              <m:nor/>
                            </m:rPr>
                            <a:rPr lang="zh-CN" altLang="en-US" i="1">
                              <a:latin typeface="Cambria Math" panose="02040503050406030204" pitchFamily="18" charset="0"/>
                            </a:rPr>
                            <m:t>T</m:t>
                          </m:r>
                        </m:sup>
                      </m:sSup>
                      <m:r>
                        <a:rPr lang="zh-CN" altLang="en-US" i="1">
                          <a:latin typeface="Cambria Math" panose="02040503050406030204" pitchFamily="18" charset="0"/>
                        </a:rPr>
                        <m:t>−</m:t>
                      </m:r>
                      <m:r>
                        <a:rPr lang="zh-CN" altLang="en-US" i="1">
                          <a:latin typeface="Cambria Math" panose="02040503050406030204" pitchFamily="18" charset="0"/>
                        </a:rPr>
                        <m:t>𝐵𝑐𝑜𝑣</m:t>
                      </m:r>
                      <m:r>
                        <a:rPr lang="zh-CN" altLang="en-US" i="1">
                          <a:latin typeface="Cambria Math" panose="02040503050406030204" pitchFamily="18" charset="0"/>
                        </a:rPr>
                        <m:t>[</m:t>
                      </m:r>
                      <m:r>
                        <a:rPr lang="zh-CN" altLang="en-US" b="1" i="1">
                          <a:latin typeface="Cambria Math" panose="02040503050406030204" pitchFamily="18" charset="0"/>
                        </a:rPr>
                        <m:t>𝑿</m:t>
                      </m:r>
                      <m:r>
                        <a:rPr lang="zh-CN" altLang="en-US" i="1">
                          <a:latin typeface="Cambria Math" panose="02040503050406030204" pitchFamily="18" charset="0"/>
                        </a:rPr>
                        <m:t>,</m:t>
                      </m:r>
                      <m:r>
                        <a:rPr lang="zh-CN" altLang="en-US" b="1" i="1">
                          <a:latin typeface="Cambria Math" panose="02040503050406030204" pitchFamily="18" charset="0"/>
                        </a:rPr>
                        <m:t>𝒀</m:t>
                      </m:r>
                      <m:r>
                        <a:rPr lang="zh-CN" altLang="en-US" i="1">
                          <a:latin typeface="Cambria Math" panose="02040503050406030204" pitchFamily="18" charset="0"/>
                        </a:rPr>
                        <m:t>]+</m:t>
                      </m:r>
                      <m:r>
                        <a:rPr lang="zh-CN" altLang="en-US" i="1">
                          <a:latin typeface="Cambria Math" panose="02040503050406030204" pitchFamily="18" charset="0"/>
                        </a:rPr>
                        <m:t>𝐵</m:t>
                      </m:r>
                      <m:r>
                        <a:rPr lang="zh-CN" altLang="en-US" i="1">
                          <a:latin typeface="Cambria Math" panose="02040503050406030204" pitchFamily="18" charset="0"/>
                        </a:rPr>
                        <m:t>(</m:t>
                      </m:r>
                      <m:r>
                        <a:rPr lang="zh-CN" altLang="en-US" i="1">
                          <a:latin typeface="Cambria Math" panose="02040503050406030204" pitchFamily="18" charset="0"/>
                        </a:rPr>
                        <m:t>𝐸</m:t>
                      </m:r>
                      <m:r>
                        <a:rPr lang="zh-CN" altLang="en-US" i="1">
                          <a:latin typeface="Cambria Math" panose="02040503050406030204" pitchFamily="18" charset="0"/>
                        </a:rPr>
                        <m:t>[</m:t>
                      </m:r>
                      <m:r>
                        <a:rPr lang="zh-CN" altLang="en-US" b="1" i="1">
                          <a:latin typeface="Cambria Math" panose="02040503050406030204" pitchFamily="18" charset="0"/>
                        </a:rPr>
                        <m:t>𝒀</m:t>
                      </m:r>
                      <m:r>
                        <a:rPr lang="zh-CN" altLang="en-US" i="1">
                          <a:latin typeface="Cambria Math" panose="02040503050406030204" pitchFamily="18" charset="0"/>
                        </a:rPr>
                        <m:t>−</m:t>
                      </m:r>
                      <m:r>
                        <a:rPr lang="zh-CN" altLang="en-US" i="1">
                          <a:latin typeface="Cambria Math" panose="02040503050406030204" pitchFamily="18" charset="0"/>
                        </a:rPr>
                        <m:t>𝐸</m:t>
                      </m:r>
                      <m:r>
                        <a:rPr lang="zh-CN" altLang="en-US" i="1">
                          <a:latin typeface="Cambria Math" panose="02040503050406030204" pitchFamily="18" charset="0"/>
                        </a:rPr>
                        <m:t>[</m:t>
                      </m:r>
                      <m:r>
                        <a:rPr lang="zh-CN" altLang="en-US" b="1" i="1">
                          <a:latin typeface="Cambria Math" panose="02040503050406030204" pitchFamily="18" charset="0"/>
                        </a:rPr>
                        <m:t>𝒀</m:t>
                      </m:r>
                      <m:r>
                        <a:rPr lang="zh-CN" altLang="en-US" i="1">
                          <a:latin typeface="Cambria Math" panose="02040503050406030204" pitchFamily="18" charset="0"/>
                        </a:rPr>
                        <m:t>]])</m:t>
                      </m:r>
                      <m:sSup>
                        <m:sSupPr>
                          <m:ctrlPr>
                            <a:rPr lang="zh-CN" altLang="en-US" i="1">
                              <a:latin typeface="Cambria Math" panose="02040503050406030204" pitchFamily="18" charset="0"/>
                            </a:rPr>
                          </m:ctrlPr>
                        </m:sSupPr>
                        <m:e>
                          <m:r>
                            <a:rPr lang="zh-CN" altLang="en-US" b="1" i="1">
                              <a:latin typeface="Cambria Math" panose="02040503050406030204" pitchFamily="18" charset="0"/>
                            </a:rPr>
                            <m:t>𝒃</m:t>
                          </m:r>
                        </m:e>
                        <m:sup>
                          <m:r>
                            <m:rPr>
                              <m:nor/>
                            </m:rPr>
                            <a:rPr lang="zh-CN" altLang="en-US" i="1">
                              <a:latin typeface="Cambria Math" panose="02040503050406030204" pitchFamily="18" charset="0"/>
                            </a:rPr>
                            <m:t>T</m:t>
                          </m:r>
                        </m:sup>
                      </m:sSup>
                      <m:r>
                        <a:rPr lang="zh-CN" altLang="en-US" i="1">
                          <a:latin typeface="Cambria Math" panose="02040503050406030204" pitchFamily="18" charset="0"/>
                        </a:rPr>
                        <m:t>−</m:t>
                      </m:r>
                      <m:r>
                        <a:rPr lang="zh-CN" altLang="en-US" b="1" i="1">
                          <a:latin typeface="Cambria Math" panose="02040503050406030204" pitchFamily="18" charset="0"/>
                        </a:rPr>
                        <m:t>𝒃</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1">
                                  <a:latin typeface="Cambria Math" panose="02040503050406030204" pitchFamily="18" charset="0"/>
                                </a:rPr>
                                <m:t>𝐸</m:t>
                              </m:r>
                              <m:r>
                                <a:rPr lang="zh-CN" altLang="en-US" i="1">
                                  <a:latin typeface="Cambria Math" panose="02040503050406030204" pitchFamily="18" charset="0"/>
                                </a:rPr>
                                <m:t>[</m:t>
                              </m:r>
                              <m:r>
                                <a:rPr lang="zh-CN" altLang="en-US" b="1" i="1">
                                  <a:latin typeface="Cambria Math" panose="02040503050406030204" pitchFamily="18" charset="0"/>
                                </a:rPr>
                                <m:t>𝑿</m:t>
                              </m:r>
                              <m:r>
                                <a:rPr lang="zh-CN" altLang="en-US" i="1">
                                  <a:latin typeface="Cambria Math" panose="02040503050406030204" pitchFamily="18" charset="0"/>
                                </a:rPr>
                                <m:t>−</m:t>
                              </m:r>
                              <m:r>
                                <a:rPr lang="zh-CN" altLang="en-US" i="1">
                                  <a:latin typeface="Cambria Math" panose="02040503050406030204" pitchFamily="18" charset="0"/>
                                </a:rPr>
                                <m:t>𝐸</m:t>
                              </m:r>
                              <m:r>
                                <a:rPr lang="zh-CN" altLang="en-US" i="1">
                                  <a:latin typeface="Cambria Math" panose="02040503050406030204" pitchFamily="18" charset="0"/>
                                </a:rPr>
                                <m:t>[</m:t>
                              </m:r>
                              <m:r>
                                <a:rPr lang="zh-CN" altLang="en-US" b="1" i="1">
                                  <a:latin typeface="Cambria Math" panose="02040503050406030204" pitchFamily="18" charset="0"/>
                                </a:rPr>
                                <m:t>𝑿</m:t>
                              </m:r>
                              <m:r>
                                <a:rPr lang="zh-CN" altLang="en-US" i="1">
                                  <a:latin typeface="Cambria Math" panose="02040503050406030204" pitchFamily="18" charset="0"/>
                                </a:rPr>
                                <m:t>]]</m:t>
                              </m:r>
                            </m:e>
                          </m:d>
                        </m:e>
                        <m:sup>
                          <m:r>
                            <m:rPr>
                              <m:nor/>
                            </m:rPr>
                            <a:rPr lang="zh-CN" altLang="en-US" i="1">
                              <a:latin typeface="Cambria Math" panose="02040503050406030204" pitchFamily="18" charset="0"/>
                            </a:rPr>
                            <m:t>T</m:t>
                          </m:r>
                        </m:sup>
                      </m:sSup>
                      <m:r>
                        <a:rPr lang="zh-CN" altLang="en-US" i="1">
                          <a:latin typeface="Cambria Math" panose="02040503050406030204" pitchFamily="18" charset="0"/>
                        </a:rPr>
                        <m:t>+</m:t>
                      </m:r>
                      <m:r>
                        <a:rPr lang="zh-CN" altLang="en-US" i="1">
                          <a:latin typeface="Cambria Math" panose="02040503050406030204" pitchFamily="18" charset="0"/>
                        </a:rPr>
                        <m:t>𝑏</m:t>
                      </m:r>
                      <m:r>
                        <a:rPr lang="zh-CN" altLang="en-US" i="1">
                          <a:latin typeface="Cambria Math" panose="02040503050406030204" pitchFamily="18" charset="0"/>
                        </a:rPr>
                        <m:t>(</m:t>
                      </m:r>
                      <m:r>
                        <a:rPr lang="zh-CN" altLang="en-US" i="1">
                          <a:latin typeface="Cambria Math" panose="02040503050406030204" pitchFamily="18" charset="0"/>
                        </a:rPr>
                        <m:t>𝐸</m:t>
                      </m:r>
                      <m:r>
                        <a:rPr lang="zh-CN" altLang="en-US" i="1">
                          <a:latin typeface="Cambria Math" panose="02040503050406030204" pitchFamily="18" charset="0"/>
                        </a:rPr>
                        <m:t>[</m:t>
                      </m:r>
                      <m:r>
                        <a:rPr lang="zh-CN" altLang="en-US" b="1" i="1">
                          <a:latin typeface="Cambria Math" panose="02040503050406030204" pitchFamily="18" charset="0"/>
                        </a:rPr>
                        <m:t>𝒀</m:t>
                      </m:r>
                      <m:r>
                        <a:rPr lang="zh-CN" altLang="en-US" i="1">
                          <a:latin typeface="Cambria Math" panose="02040503050406030204" pitchFamily="18" charset="0"/>
                        </a:rPr>
                        <m:t>−</m:t>
                      </m:r>
                      <m:r>
                        <a:rPr lang="zh-CN" altLang="en-US" i="1">
                          <a:latin typeface="Cambria Math" panose="02040503050406030204" pitchFamily="18" charset="0"/>
                        </a:rPr>
                        <m:t>𝐸</m:t>
                      </m:r>
                      <m:r>
                        <a:rPr lang="zh-CN" altLang="en-US" i="1">
                          <a:latin typeface="Cambria Math" panose="02040503050406030204" pitchFamily="18" charset="0"/>
                        </a:rPr>
                        <m:t>[</m:t>
                      </m:r>
                      <m:r>
                        <a:rPr lang="zh-CN" altLang="en-US" b="1" i="1">
                          <a:latin typeface="Cambria Math" panose="02040503050406030204" pitchFamily="18" charset="0"/>
                        </a:rPr>
                        <m:t>𝒀</m:t>
                      </m:r>
                      <m:r>
                        <a:rPr lang="zh-CN" altLang="en-US" i="1">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𝐵</m:t>
                          </m:r>
                        </m:e>
                        <m:sup>
                          <m:r>
                            <m:rPr>
                              <m:nor/>
                            </m:rPr>
                            <a:rPr lang="zh-CN" altLang="en-US" i="1">
                              <a:latin typeface="Cambria Math" panose="02040503050406030204" pitchFamily="18" charset="0"/>
                            </a:rPr>
                            <m:t>T</m:t>
                          </m:r>
                        </m:sup>
                      </m:sSup>
                    </m:oMath>
                  </m:oMathPara>
                </a14:m>
                <a:endParaRPr lang="zh-CN" altLang="en-US" i="1" dirty="0"/>
              </a:p>
              <a:p>
                <a:endParaRPr lang="zh-CN" altLang="en-US" i="1" dirty="0"/>
              </a:p>
              <a:p>
                <a:endParaRPr lang="zh-CN" altLang="en-US" i="1" dirty="0"/>
              </a:p>
            </p:txBody>
          </p:sp>
        </mc:Choice>
        <mc:Fallback xmlns="">
          <p:sp>
            <p:nvSpPr>
              <p:cNvPr id="22" name="矩形 21"/>
              <p:cNvSpPr>
                <a:spLocks noRot="1" noChangeAspect="1" noMove="1" noResize="1" noEditPoints="1" noAdjustHandles="1" noChangeArrowheads="1" noChangeShapeType="1" noTextEdit="1"/>
              </p:cNvSpPr>
              <p:nvPr/>
            </p:nvSpPr>
            <p:spPr>
              <a:xfrm>
                <a:off x="2077396" y="3730324"/>
                <a:ext cx="7538855" cy="1617559"/>
              </a:xfrm>
              <a:prstGeom prst="rect">
                <a:avLst/>
              </a:prstGeom>
              <a:blipFill>
                <a:blip r:embed="rId9"/>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46D9018D-B94D-8334-63B1-E584346CA2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897077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P spid="18" grpId="0"/>
      <p:bldP spid="20"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1693808" y="859019"/>
                <a:ext cx="6390456" cy="8285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a:latin typeface="Cambria Math" panose="02040503050406030204" pitchFamily="18" charset="0"/>
                            </a:rPr>
                          </m:ctrlPr>
                        </m:dPr>
                        <m:e>
                          <m:r>
                            <a:rPr lang="zh-CN" altLang="en-US" b="0" i="1">
                              <a:latin typeface="Cambria Math" panose="02040503050406030204" pitchFamily="18" charset="0"/>
                            </a:rPr>
                            <m:t>𝑉𝑎𝑟</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1" i="1">
                              <a:latin typeface="Cambria Math" panose="02040503050406030204" pitchFamily="18" charset="0"/>
                            </a:rPr>
                            <m:t>𝒃</m:t>
                          </m:r>
                          <m:sSup>
                            <m:sSupPr>
                              <m:ctrlPr>
                                <a:rPr lang="zh-CN" altLang="en-US" b="1" i="1">
                                  <a:latin typeface="Cambria Math" panose="02040503050406030204" pitchFamily="18" charset="0"/>
                                </a:rPr>
                              </m:ctrlPr>
                            </m:sSupPr>
                            <m:e>
                              <m:r>
                                <a:rPr lang="zh-CN" altLang="en-US" b="1" i="1">
                                  <a:latin typeface="Cambria Math" panose="02040503050406030204" pitchFamily="18" charset="0"/>
                                </a:rPr>
                                <m:t>𝒃</m:t>
                              </m:r>
                            </m:e>
                            <m:sup>
                              <m:r>
                                <m:rPr>
                                  <m:nor/>
                                </m:rPr>
                                <a:rPr lang="zh-CN" altLang="en-US" i="1">
                                  <a:latin typeface="Cambria Math" panose="02040503050406030204" pitchFamily="18" charset="0"/>
                                </a:rPr>
                                <m:t>T</m:t>
                              </m:r>
                            </m:sup>
                          </m:sSup>
                          <m:r>
                            <a:rPr lang="zh-CN" altLang="en-US" b="0" i="1">
                              <a:latin typeface="Cambria Math" panose="02040503050406030204" pitchFamily="18" charset="0"/>
                            </a:rPr>
                            <m:t>+</m:t>
                          </m:r>
                          <m:d>
                            <m:dPr>
                              <m:begChr m:val="["/>
                              <m:endChr m:val="]"/>
                              <m:ctrlPr>
                                <a:rPr lang="zh-CN" altLang="en-US" i="1">
                                  <a:latin typeface="Cambria Math" panose="02040503050406030204" pitchFamily="18" charset="0"/>
                                </a:rPr>
                              </m:ctrlPr>
                            </m:dPr>
                            <m:e>
                              <m:r>
                                <a:rPr lang="zh-CN" altLang="en-US" b="0" i="1">
                                  <a:latin typeface="Cambria Math" panose="02040503050406030204" pitchFamily="18" charset="0"/>
                                </a:rPr>
                                <m:t>𝐵</m:t>
                              </m:r>
                              <m:r>
                                <a:rPr lang="zh-CN" altLang="en-US" b="0" i="1">
                                  <a:latin typeface="Cambria Math" panose="02040503050406030204" pitchFamily="18" charset="0"/>
                                </a:rPr>
                                <m:t>−</m:t>
                              </m:r>
                              <m:r>
                                <a:rPr lang="zh-CN" altLang="en-US" b="0" i="1">
                                  <a:latin typeface="Cambria Math" panose="02040503050406030204" pitchFamily="18" charset="0"/>
                                </a:rPr>
                                <m:t>𝑐𝑜𝑣</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𝑉𝑎𝑟</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e>
                                <m:sup>
                                  <m:r>
                                    <a:rPr lang="zh-CN" altLang="en-US" b="0" i="1">
                                      <a:latin typeface="Cambria Math" panose="02040503050406030204" pitchFamily="18" charset="0"/>
                                    </a:rPr>
                                    <m:t>−1</m:t>
                                  </m:r>
                                </m:sup>
                              </m:sSup>
                            </m:e>
                          </m:d>
                          <m:r>
                            <a:rPr lang="zh-CN" altLang="en-US" b="0" i="1">
                              <a:latin typeface="Cambria Math" panose="02040503050406030204" pitchFamily="18" charset="0"/>
                            </a:rPr>
                            <m:t>𝑉𝑎𝑟</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r>
                            <a:rPr lang="zh-CN" altLang="en-US" b="0" i="1">
                              <a:latin typeface="Cambria Math" panose="02040503050406030204" pitchFamily="18" charset="0"/>
                            </a:rPr>
                            <m:t>𝐵</m:t>
                          </m:r>
                          <m:r>
                            <a:rPr lang="zh-CN" altLang="en-US" b="0" i="1">
                              <a:latin typeface="Cambria Math" panose="02040503050406030204" pitchFamily="18" charset="0"/>
                            </a:rPr>
                            <m:t>−</m:t>
                          </m:r>
                          <m:r>
                            <a:rPr lang="zh-CN" altLang="en-US" b="0" i="1">
                              <a:latin typeface="Cambria Math" panose="02040503050406030204" pitchFamily="18" charset="0"/>
                            </a:rPr>
                            <m:t>𝑐𝑜𝑣</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𝑉𝑎𝑟</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e>
                                    <m:sup>
                                      <m:r>
                                        <a:rPr lang="zh-CN" altLang="en-US" b="0" i="1">
                                          <a:latin typeface="Cambria Math" panose="02040503050406030204" pitchFamily="18" charset="0"/>
                                        </a:rPr>
                                        <m:t>−1</m:t>
                                      </m:r>
                                    </m:sup>
                                  </m:sSup>
                                </m:e>
                              </m:d>
                            </m:e>
                            <m:sup>
                              <m:r>
                                <m:rPr>
                                  <m:nor/>
                                </m:rPr>
                                <a:rPr lang="zh-CN" altLang="en-US" i="1">
                                  <a:latin typeface="Cambria Math" panose="02040503050406030204" pitchFamily="18" charset="0"/>
                                </a:rPr>
                                <m:t>T</m:t>
                              </m:r>
                            </m:sup>
                          </m:sSup>
                          <m:r>
                            <a:rPr lang="zh-CN" altLang="en-US" b="0" i="1">
                              <a:latin typeface="Cambria Math" panose="02040503050406030204" pitchFamily="18" charset="0"/>
                            </a:rPr>
                            <m:t>−</m:t>
                          </m:r>
                          <m:r>
                            <a:rPr lang="zh-CN" altLang="en-US" b="0" i="1">
                              <a:latin typeface="Cambria Math" panose="02040503050406030204" pitchFamily="18" charset="0"/>
                            </a:rPr>
                            <m:t>𝑐𝑜𝑣</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𝑉𝑎𝑟</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e>
                            <m:sup>
                              <m:r>
                                <a:rPr lang="zh-CN" altLang="en-US" b="0" i="1">
                                  <a:latin typeface="Cambria Math" panose="02040503050406030204" pitchFamily="18" charset="0"/>
                                </a:rPr>
                                <m:t>−1</m:t>
                              </m:r>
                            </m:sup>
                          </m:sSup>
                          <m:r>
                            <a:rPr lang="zh-CN" altLang="en-US" b="0" i="1">
                              <a:latin typeface="Cambria Math" panose="02040503050406030204" pitchFamily="18" charset="0"/>
                            </a:rPr>
                            <m:t>𝑐𝑜𝑣</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1" i="1">
                              <a:latin typeface="Cambria Math" panose="02040503050406030204" pitchFamily="18" charset="0"/>
                            </a:rPr>
                            <m:t>𝒀</m:t>
                          </m:r>
                        </m:e>
                      </m:d>
                    </m:oMath>
                  </m:oMathPara>
                </a14:m>
                <a:endParaRPr lang="zh-CN" altLang="en-US" i="1" dirty="0"/>
              </a:p>
            </p:txBody>
          </p:sp>
        </mc:Choice>
        <mc:Fallback xmlns="">
          <p:sp>
            <p:nvSpPr>
              <p:cNvPr id="2" name="矩形 1"/>
              <p:cNvSpPr>
                <a:spLocks noRot="1" noChangeAspect="1" noMove="1" noResize="1" noEditPoints="1" noAdjustHandles="1" noChangeArrowheads="1" noChangeShapeType="1" noTextEdit="1"/>
              </p:cNvSpPr>
              <p:nvPr/>
            </p:nvSpPr>
            <p:spPr>
              <a:xfrm>
                <a:off x="1693808" y="859019"/>
                <a:ext cx="6390456" cy="828560"/>
              </a:xfrm>
              <a:prstGeom prst="rect">
                <a:avLst/>
              </a:prstGeom>
              <a:blipFill>
                <a:blip r:embed="rId2"/>
                <a:stretch>
                  <a:fillRect t="-66176" r="-9447" b="-1536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971600" y="782657"/>
                <a:ext cx="1160895" cy="520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Upp>
                        <m:limUppPr>
                          <m:ctrlPr>
                            <a:rPr lang="zh-CN" altLang="en-US" i="1" smtClean="0">
                              <a:latin typeface="Cambria Math" panose="02040503050406030204" pitchFamily="18" charset="0"/>
                            </a:rPr>
                          </m:ctrlPr>
                        </m:limUppPr>
                        <m:e>
                          <m:r>
                            <a:rPr lang="zh-CN" altLang="en-US">
                              <a:latin typeface="Cambria Math" panose="02040503050406030204" pitchFamily="18" charset="0"/>
                            </a:rPr>
                            <m:t>=</m:t>
                          </m:r>
                        </m:e>
                        <m:lim>
                          <m:r>
                            <a:rPr lang="zh-CN" altLang="en-US" i="0">
                              <a:latin typeface="Cambria Math" panose="02040503050406030204" pitchFamily="18" charset="0"/>
                            </a:rPr>
                            <m:t>矩阵配方</m:t>
                          </m:r>
                        </m:lim>
                      </m:limUpp>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971600" y="782657"/>
                <a:ext cx="1160895" cy="520912"/>
              </a:xfrm>
              <a:prstGeom prst="rect">
                <a:avLst/>
              </a:prstGeom>
              <a:blipFill>
                <a:blip r:embed="rId3"/>
                <a:stretch>
                  <a:fillRect/>
                </a:stretch>
              </a:blipFill>
            </p:spPr>
            <p:txBody>
              <a:bodyPr/>
              <a:lstStyle/>
              <a:p>
                <a:r>
                  <a:rPr lang="zh-CN" altLang="en-US">
                    <a:noFill/>
                  </a:rPr>
                  <a:t> </a:t>
                </a:r>
              </a:p>
            </p:txBody>
          </p:sp>
        </mc:Fallback>
      </mc:AlternateContent>
      <p:sp>
        <p:nvSpPr>
          <p:cNvPr id="4" name="矩形 3"/>
          <p:cNvSpPr/>
          <p:nvPr/>
        </p:nvSpPr>
        <p:spPr>
          <a:xfrm>
            <a:off x="7898668" y="1117604"/>
            <a:ext cx="742511" cy="369332"/>
          </a:xfrm>
          <a:prstGeom prst="rect">
            <a:avLst/>
          </a:prstGeom>
        </p:spPr>
        <p:txBody>
          <a:bodyPr wrap="none">
            <a:spAutoFit/>
          </a:bodyPr>
          <a:lstStyle/>
          <a:p>
            <a:pPr algn="just"/>
            <a:r>
              <a:rPr lang="en-US" altLang="zh-CN" dirty="0">
                <a:latin typeface="Times New Roman" panose="02020603050405020304" pitchFamily="18" charset="0"/>
              </a:rPr>
              <a:t>(6.10)</a:t>
            </a:r>
            <a:endParaRPr lang="zh-CN" altLang="en-US" dirty="0">
              <a:latin typeface="Times New Roman" panose="02020603050405020304" pitchFamily="18" charset="0"/>
            </a:endParaRPr>
          </a:p>
        </p:txBody>
      </p:sp>
      <p:sp>
        <p:nvSpPr>
          <p:cNvPr id="5" name="矩形 4"/>
          <p:cNvSpPr/>
          <p:nvPr/>
        </p:nvSpPr>
        <p:spPr>
          <a:xfrm>
            <a:off x="467544" y="1923678"/>
            <a:ext cx="2581156" cy="369332"/>
          </a:xfrm>
          <a:prstGeom prst="rect">
            <a:avLst/>
          </a:prstGeom>
        </p:spPr>
        <p:txBody>
          <a:bodyPr wrap="none">
            <a:spAutoFit/>
          </a:bodyPr>
          <a:lstStyle/>
          <a:p>
            <a:r>
              <a:rPr lang="zh-CN" altLang="en-US" dirty="0"/>
              <a:t>要使式</a:t>
            </a:r>
            <a:r>
              <a:rPr lang="zh-CN" altLang="en-US" dirty="0">
                <a:latin typeface="Times New Roman" panose="02020603050405020304" pitchFamily="18" charset="0"/>
                <a:cs typeface="Times New Roman" panose="02020603050405020304" pitchFamily="18" charset="0"/>
              </a:rPr>
              <a:t>(6.10)</a:t>
            </a:r>
            <a:r>
              <a:rPr lang="zh-CN" altLang="en-US" dirty="0"/>
              <a:t>最小，要求</a:t>
            </a:r>
          </a:p>
        </p:txBody>
      </p:sp>
      <mc:AlternateContent xmlns:mc="http://schemas.openxmlformats.org/markup-compatibility/2006" xmlns:a14="http://schemas.microsoft.com/office/drawing/2010/main">
        <mc:Choice Requires="a14">
          <p:sp>
            <p:nvSpPr>
              <p:cNvPr id="6" name="矩形 5"/>
              <p:cNvSpPr/>
              <p:nvPr/>
            </p:nvSpPr>
            <p:spPr>
              <a:xfrm>
                <a:off x="3798738" y="2355726"/>
                <a:ext cx="1090298" cy="417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1" i="1">
                          <a:latin typeface="Cambria Math" panose="02040503050406030204" pitchFamily="18" charset="0"/>
                        </a:rPr>
                        <m:t>𝒃</m:t>
                      </m:r>
                      <m:sSup>
                        <m:sSupPr>
                          <m:ctrlPr>
                            <a:rPr lang="zh-CN" altLang="en-US" i="1">
                              <a:latin typeface="Cambria Math" panose="02040503050406030204" pitchFamily="18" charset="0"/>
                            </a:rPr>
                          </m:ctrlPr>
                        </m:sSupPr>
                        <m:e>
                          <m:r>
                            <a:rPr lang="zh-CN" altLang="en-US" b="1" i="1" smtClean="0">
                              <a:latin typeface="Cambria Math" panose="02040503050406030204" pitchFamily="18" charset="0"/>
                            </a:rPr>
                            <m:t>𝒃</m:t>
                          </m:r>
                        </m:e>
                        <m:sup>
                          <m:r>
                            <m:rPr>
                              <m:nor/>
                            </m:rPr>
                            <a:rPr lang="zh-CN" altLang="en-US" i="1">
                              <a:latin typeface="Cambria Math" panose="02040503050406030204" pitchFamily="18" charset="0"/>
                            </a:rPr>
                            <m:t>T</m:t>
                          </m:r>
                        </m:sup>
                      </m:sSup>
                      <m:r>
                        <a:rPr lang="zh-CN" altLang="en-US" b="0" i="1">
                          <a:latin typeface="Cambria Math" panose="02040503050406030204" pitchFamily="18" charset="0"/>
                        </a:rPr>
                        <m:t>=0</m:t>
                      </m:r>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3798738" y="2355726"/>
                <a:ext cx="1090298" cy="41723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83447" y="2772956"/>
                <a:ext cx="7920880" cy="4160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a:latin typeface="Cambria Math" panose="02040503050406030204" pitchFamily="18" charset="0"/>
                            </a:rPr>
                          </m:ctrlPr>
                        </m:dPr>
                        <m:e>
                          <m:r>
                            <a:rPr lang="zh-CN" altLang="en-US" b="0" i="1">
                              <a:latin typeface="Cambria Math" panose="02040503050406030204" pitchFamily="18" charset="0"/>
                            </a:rPr>
                            <m:t>𝐵</m:t>
                          </m:r>
                          <m:r>
                            <a:rPr lang="zh-CN" altLang="en-US" b="0" i="1">
                              <a:latin typeface="Cambria Math" panose="02040503050406030204" pitchFamily="18" charset="0"/>
                            </a:rPr>
                            <m:t>−</m:t>
                          </m:r>
                          <m:r>
                            <a:rPr lang="zh-CN" altLang="en-US" b="0" i="1">
                              <a:latin typeface="Cambria Math" panose="02040503050406030204" pitchFamily="18" charset="0"/>
                            </a:rPr>
                            <m:t>𝑐𝑜𝑣</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𝑉𝑎𝑟</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e>
                            <m:sup>
                              <m:r>
                                <a:rPr lang="zh-CN" altLang="en-US" b="0" i="1">
                                  <a:latin typeface="Cambria Math" panose="02040503050406030204" pitchFamily="18" charset="0"/>
                                </a:rPr>
                                <m:t>−1</m:t>
                              </m:r>
                            </m:sup>
                          </m:sSup>
                        </m:e>
                      </m:d>
                      <m:r>
                        <a:rPr lang="zh-CN" altLang="en-US" b="0" i="1">
                          <a:latin typeface="Cambria Math" panose="02040503050406030204" pitchFamily="18" charset="0"/>
                        </a:rPr>
                        <m:t>𝑉𝑎𝑟</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r>
                                <a:rPr lang="zh-CN" altLang="en-US" b="0" i="1">
                                  <a:latin typeface="Cambria Math" panose="02040503050406030204" pitchFamily="18" charset="0"/>
                                </a:rPr>
                                <m:t>𝐵</m:t>
                              </m:r>
                              <m:r>
                                <a:rPr lang="zh-CN" altLang="en-US" b="0" i="1">
                                  <a:latin typeface="Cambria Math" panose="02040503050406030204" pitchFamily="18" charset="0"/>
                                </a:rPr>
                                <m:t>−</m:t>
                              </m:r>
                              <m:r>
                                <a:rPr lang="zh-CN" altLang="en-US" b="0" i="1">
                                  <a:latin typeface="Cambria Math" panose="02040503050406030204" pitchFamily="18" charset="0"/>
                                </a:rPr>
                                <m:t>𝑐𝑜𝑣</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𝑉𝑎𝑟</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e>
                                <m:sup>
                                  <m:r>
                                    <a:rPr lang="zh-CN" altLang="en-US" b="0" i="1">
                                      <a:latin typeface="Cambria Math" panose="02040503050406030204" pitchFamily="18" charset="0"/>
                                    </a:rPr>
                                    <m:t>−1</m:t>
                                  </m:r>
                                </m:sup>
                              </m:sSup>
                            </m:e>
                          </m:d>
                        </m:e>
                        <m:sup>
                          <m:r>
                            <m:rPr>
                              <m:nor/>
                            </m:rPr>
                            <a:rPr lang="zh-CN" altLang="en-US" i="1">
                              <a:latin typeface="Cambria Math" panose="02040503050406030204" pitchFamily="18" charset="0"/>
                            </a:rPr>
                            <m:t>T</m:t>
                          </m:r>
                        </m:sup>
                      </m:sSup>
                      <m:r>
                        <a:rPr lang="zh-CN" altLang="en-US" b="0" i="1">
                          <a:latin typeface="Cambria Math" panose="02040503050406030204" pitchFamily="18" charset="0"/>
                        </a:rPr>
                        <m:t>=0</m:t>
                      </m:r>
                    </m:oMath>
                  </m:oMathPara>
                </a14:m>
                <a:endParaRPr lang="zh-CN" altLang="en-US" i="1" dirty="0"/>
              </a:p>
            </p:txBody>
          </p:sp>
        </mc:Choice>
        <mc:Fallback xmlns="">
          <p:sp>
            <p:nvSpPr>
              <p:cNvPr id="8" name="矩形 7"/>
              <p:cNvSpPr>
                <a:spLocks noRot="1" noChangeAspect="1" noMove="1" noResize="1" noEditPoints="1" noAdjustHandles="1" noChangeArrowheads="1" noChangeShapeType="1" noTextEdit="1"/>
              </p:cNvSpPr>
              <p:nvPr/>
            </p:nvSpPr>
            <p:spPr>
              <a:xfrm>
                <a:off x="383447" y="2772956"/>
                <a:ext cx="7920880" cy="416076"/>
              </a:xfrm>
              <a:prstGeom prst="rect">
                <a:avLst/>
              </a:prstGeom>
              <a:blipFill>
                <a:blip r:embed="rId5"/>
                <a:stretch>
                  <a:fillRect b="-14706"/>
                </a:stretch>
              </a:blipFill>
            </p:spPr>
            <p:txBody>
              <a:bodyPr/>
              <a:lstStyle/>
              <a:p>
                <a:r>
                  <a:rPr lang="zh-CN" altLang="en-US">
                    <a:noFill/>
                  </a:rPr>
                  <a:t> </a:t>
                </a:r>
              </a:p>
            </p:txBody>
          </p:sp>
        </mc:Fallback>
      </mc:AlternateContent>
      <p:sp>
        <p:nvSpPr>
          <p:cNvPr id="9" name="矩形 8"/>
          <p:cNvSpPr/>
          <p:nvPr/>
        </p:nvSpPr>
        <p:spPr>
          <a:xfrm>
            <a:off x="467544" y="3421596"/>
            <a:ext cx="415498" cy="369332"/>
          </a:xfrm>
          <a:prstGeom prst="rect">
            <a:avLst/>
          </a:prstGeom>
        </p:spPr>
        <p:txBody>
          <a:bodyPr wrap="none">
            <a:spAutoFit/>
          </a:bodyPr>
          <a:lstStyle/>
          <a:p>
            <a:r>
              <a:rPr lang="zh-CN" altLang="en-US" dirty="0"/>
              <a:t>即</a:t>
            </a:r>
          </a:p>
        </p:txBody>
      </p:sp>
      <mc:AlternateContent xmlns:mc="http://schemas.openxmlformats.org/markup-compatibility/2006" xmlns:a14="http://schemas.microsoft.com/office/drawing/2010/main">
        <mc:Choice Requires="a14">
          <p:sp>
            <p:nvSpPr>
              <p:cNvPr id="10" name="矩形 9"/>
              <p:cNvSpPr/>
              <p:nvPr/>
            </p:nvSpPr>
            <p:spPr>
              <a:xfrm>
                <a:off x="3131840" y="3460030"/>
                <a:ext cx="28820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𝒃</m:t>
                          </m:r>
                          <m:r>
                            <a:rPr lang="zh-CN" altLang="en-US" b="0" i="1">
                              <a:latin typeface="Cambria Math" panose="02040503050406030204" pitchFamily="18" charset="0"/>
                            </a:rPr>
                            <m:t>=0=</m:t>
                          </m:r>
                          <m:r>
                            <a:rPr lang="zh-CN" altLang="en-US" b="1" i="1">
                              <a:latin typeface="Cambria Math" panose="02040503050406030204" pitchFamily="18" charset="0"/>
                            </a:rPr>
                            <m:t>𝒂</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0" i="1">
                              <a:latin typeface="Cambria Math" panose="02040503050406030204" pitchFamily="18" charset="0"/>
                            </a:rPr>
                            <m:t>𝐵𝐸</m:t>
                          </m:r>
                          <m:r>
                            <a:rPr lang="zh-CN" altLang="en-US" b="0" i="1">
                              <a:latin typeface="Cambria Math" panose="02040503050406030204" pitchFamily="18" charset="0"/>
                            </a:rPr>
                            <m:t>[</m:t>
                          </m:r>
                          <m:r>
                            <a:rPr lang="zh-CN" altLang="en-US" b="1" i="1">
                              <a:latin typeface="Cambria Math" panose="02040503050406030204" pitchFamily="18" charset="0"/>
                            </a:rPr>
                            <m:t>𝒀</m:t>
                          </m:r>
                        </m:e>
                      </m:d>
                    </m:oMath>
                  </m:oMathPara>
                </a14:m>
                <a:endParaRPr lang="zh-CN" altLang="en-US" i="1" dirty="0"/>
              </a:p>
            </p:txBody>
          </p:sp>
        </mc:Choice>
        <mc:Fallback xmlns="">
          <p:sp>
            <p:nvSpPr>
              <p:cNvPr id="10" name="矩形 9"/>
              <p:cNvSpPr>
                <a:spLocks noRot="1" noChangeAspect="1" noMove="1" noResize="1" noEditPoints="1" noAdjustHandles="1" noChangeArrowheads="1" noChangeShapeType="1" noTextEdit="1"/>
              </p:cNvSpPr>
              <p:nvPr/>
            </p:nvSpPr>
            <p:spPr>
              <a:xfrm>
                <a:off x="3131840" y="3460030"/>
                <a:ext cx="2882071" cy="369332"/>
              </a:xfrm>
              <a:prstGeom prst="rect">
                <a:avLst/>
              </a:prstGeom>
              <a:blipFill>
                <a:blip r:embed="rId6"/>
                <a:stretch>
                  <a:fillRect t="-128333" r="-14799" b="-193333"/>
                </a:stretch>
              </a:blipFill>
            </p:spPr>
            <p:txBody>
              <a:bodyPr/>
              <a:lstStyle/>
              <a:p>
                <a:r>
                  <a:rPr lang="zh-CN" altLang="en-US">
                    <a:noFill/>
                  </a:rPr>
                  <a:t> </a:t>
                </a:r>
              </a:p>
            </p:txBody>
          </p:sp>
        </mc:Fallback>
      </mc:AlternateContent>
      <p:sp>
        <p:nvSpPr>
          <p:cNvPr id="11" name="矩形 10"/>
          <p:cNvSpPr/>
          <p:nvPr/>
        </p:nvSpPr>
        <p:spPr>
          <a:xfrm>
            <a:off x="7898667" y="3420482"/>
            <a:ext cx="742511" cy="369332"/>
          </a:xfrm>
          <a:prstGeom prst="rect">
            <a:avLst/>
          </a:prstGeom>
        </p:spPr>
        <p:txBody>
          <a:bodyPr wrap="none">
            <a:spAutoFit/>
          </a:bodyPr>
          <a:lstStyle/>
          <a:p>
            <a:pPr algn="just"/>
            <a:r>
              <a:rPr lang="en-US" altLang="zh-CN" dirty="0">
                <a:latin typeface="Times New Roman" panose="02020603050405020304" pitchFamily="18" charset="0"/>
              </a:rPr>
              <a:t>(6.11)</a:t>
            </a:r>
            <a:endParaRPr lang="zh-CN" alt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矩形 11"/>
              <p:cNvSpPr/>
              <p:nvPr/>
            </p:nvSpPr>
            <p:spPr>
              <a:xfrm>
                <a:off x="3048700" y="3939902"/>
                <a:ext cx="31218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𝐵</m:t>
                      </m:r>
                      <m:r>
                        <a:rPr lang="zh-CN" altLang="en-US" b="0" i="1">
                          <a:latin typeface="Cambria Math" panose="02040503050406030204" pitchFamily="18" charset="0"/>
                        </a:rPr>
                        <m:t>−</m:t>
                      </m:r>
                      <m:r>
                        <a:rPr lang="zh-CN" altLang="en-US" b="0" i="1">
                          <a:latin typeface="Cambria Math" panose="02040503050406030204" pitchFamily="18" charset="0"/>
                        </a:rPr>
                        <m:t>𝑐𝑜𝑣</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𝑉𝑎𝑟</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e>
                        <m:sup>
                          <m:r>
                            <a:rPr lang="zh-CN" altLang="en-US" b="0" i="1">
                              <a:latin typeface="Cambria Math" panose="02040503050406030204" pitchFamily="18" charset="0"/>
                            </a:rPr>
                            <m:t>−1</m:t>
                          </m:r>
                        </m:sup>
                      </m:sSup>
                      <m:r>
                        <a:rPr lang="zh-CN" altLang="en-US" b="0" i="1">
                          <a:latin typeface="Cambria Math" panose="02040503050406030204" pitchFamily="18" charset="0"/>
                        </a:rPr>
                        <m:t>=0</m:t>
                      </m:r>
                    </m:oMath>
                  </m:oMathPara>
                </a14:m>
                <a:endParaRPr lang="zh-CN" altLang="en-US" i="1" dirty="0"/>
              </a:p>
            </p:txBody>
          </p:sp>
        </mc:Choice>
        <mc:Fallback xmlns="">
          <p:sp>
            <p:nvSpPr>
              <p:cNvPr id="12" name="矩形 11"/>
              <p:cNvSpPr>
                <a:spLocks noRot="1" noChangeAspect="1" noMove="1" noResize="1" noEditPoints="1" noAdjustHandles="1" noChangeArrowheads="1" noChangeShapeType="1" noTextEdit="1"/>
              </p:cNvSpPr>
              <p:nvPr/>
            </p:nvSpPr>
            <p:spPr>
              <a:xfrm>
                <a:off x="3048700" y="3939902"/>
                <a:ext cx="3121817" cy="369332"/>
              </a:xfrm>
              <a:prstGeom prst="rect">
                <a:avLst/>
              </a:prstGeom>
              <a:blipFill>
                <a:blip r:embed="rId7"/>
                <a:stretch>
                  <a:fillRect b="-14754"/>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1F008A6E-899A-A5AB-BCF3-D9BF6B6929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4203491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down)">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339502"/>
            <a:ext cx="646331" cy="369332"/>
          </a:xfrm>
          <a:prstGeom prst="rect">
            <a:avLst/>
          </a:prstGeom>
        </p:spPr>
        <p:txBody>
          <a:bodyPr wrap="none">
            <a:spAutoFit/>
          </a:bodyPr>
          <a:lstStyle/>
          <a:p>
            <a:r>
              <a:rPr lang="zh-CN" altLang="en-US" dirty="0"/>
              <a:t>可得</a:t>
            </a:r>
          </a:p>
        </p:txBody>
      </p:sp>
      <mc:AlternateContent xmlns:mc="http://schemas.openxmlformats.org/markup-compatibility/2006" xmlns:a14="http://schemas.microsoft.com/office/drawing/2010/main">
        <mc:Choice Requires="a14">
          <p:sp>
            <p:nvSpPr>
              <p:cNvPr id="3" name="矩形 2"/>
              <p:cNvSpPr/>
              <p:nvPr/>
            </p:nvSpPr>
            <p:spPr>
              <a:xfrm>
                <a:off x="2843808" y="708834"/>
                <a:ext cx="27178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𝐵</m:t>
                      </m:r>
                      <m:r>
                        <a:rPr lang="zh-CN" altLang="en-US" b="0" i="1">
                          <a:latin typeface="Cambria Math" panose="02040503050406030204" pitchFamily="18" charset="0"/>
                        </a:rPr>
                        <m:t>=</m:t>
                      </m:r>
                      <m:r>
                        <a:rPr lang="zh-CN" altLang="en-US" b="0" i="1">
                          <a:latin typeface="Cambria Math" panose="02040503050406030204" pitchFamily="18" charset="0"/>
                        </a:rPr>
                        <m:t>𝑐𝑜𝑣</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1"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𝑉𝑎𝑟</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e>
                        <m:sup>
                          <m:r>
                            <a:rPr lang="zh-CN" altLang="en-US" b="0" i="1">
                              <a:latin typeface="Cambria Math" panose="02040503050406030204" pitchFamily="18" charset="0"/>
                            </a:rPr>
                            <m:t>−1</m:t>
                          </m:r>
                        </m:sup>
                      </m:sSup>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843808" y="708834"/>
                <a:ext cx="2717860" cy="369332"/>
              </a:xfrm>
              <a:prstGeom prst="rect">
                <a:avLst/>
              </a:prstGeom>
              <a:blipFill>
                <a:blip r:embed="rId2"/>
                <a:stretch>
                  <a:fillRect b="-14754"/>
                </a:stretch>
              </a:blipFill>
            </p:spPr>
            <p:txBody>
              <a:bodyPr/>
              <a:lstStyle/>
              <a:p>
                <a:r>
                  <a:rPr lang="zh-CN" altLang="en-US">
                    <a:noFill/>
                  </a:rPr>
                  <a:t> </a:t>
                </a:r>
              </a:p>
            </p:txBody>
          </p:sp>
        </mc:Fallback>
      </mc:AlternateContent>
      <p:sp>
        <p:nvSpPr>
          <p:cNvPr id="4" name="矩形 3"/>
          <p:cNvSpPr/>
          <p:nvPr/>
        </p:nvSpPr>
        <p:spPr>
          <a:xfrm>
            <a:off x="7884368" y="708834"/>
            <a:ext cx="742511" cy="369332"/>
          </a:xfrm>
          <a:prstGeom prst="rect">
            <a:avLst/>
          </a:prstGeom>
        </p:spPr>
        <p:txBody>
          <a:bodyPr wrap="none">
            <a:spAutoFit/>
          </a:bodyPr>
          <a:lstStyle/>
          <a:p>
            <a:pPr algn="just"/>
            <a:r>
              <a:rPr lang="en-US" altLang="zh-CN" dirty="0">
                <a:latin typeface="Times New Roman" panose="02020603050405020304" pitchFamily="18" charset="0"/>
              </a:rPr>
              <a:t>(6.12)</a:t>
            </a:r>
            <a:endParaRPr lang="zh-CN" altLang="en-US" dirty="0">
              <a:latin typeface="Times New Roman" panose="02020603050405020304" pitchFamily="18" charset="0"/>
            </a:endParaRPr>
          </a:p>
        </p:txBody>
      </p:sp>
      <p:sp>
        <p:nvSpPr>
          <p:cNvPr id="5" name="矩形 4"/>
          <p:cNvSpPr/>
          <p:nvPr/>
        </p:nvSpPr>
        <p:spPr>
          <a:xfrm>
            <a:off x="467544" y="1203598"/>
            <a:ext cx="3130985" cy="369332"/>
          </a:xfrm>
          <a:prstGeom prst="rect">
            <a:avLst/>
          </a:prstGeom>
        </p:spPr>
        <p:txBody>
          <a:bodyPr wrap="none">
            <a:spAutoFit/>
          </a:bodyPr>
          <a:lstStyle/>
          <a:p>
            <a:pPr indent="457200"/>
            <a:r>
              <a:rPr lang="zh-CN" altLang="en-US" dirty="0"/>
              <a:t>将式(6.12)代入式(6.11)得</a:t>
            </a:r>
          </a:p>
        </p:txBody>
      </p:sp>
      <mc:AlternateContent xmlns:mc="http://schemas.openxmlformats.org/markup-compatibility/2006" xmlns:a14="http://schemas.microsoft.com/office/drawing/2010/main">
        <mc:Choice Requires="a14">
          <p:sp>
            <p:nvSpPr>
              <p:cNvPr id="6" name="矩形 5"/>
              <p:cNvSpPr/>
              <p:nvPr/>
            </p:nvSpPr>
            <p:spPr>
              <a:xfrm>
                <a:off x="827584" y="1710753"/>
                <a:ext cx="68580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𝒂</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0" i="1">
                              <a:latin typeface="Cambria Math" panose="02040503050406030204" pitchFamily="18" charset="0"/>
                            </a:rPr>
                            <m:t>𝐵𝐸</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0" i="1">
                              <a:latin typeface="Cambria Math" panose="02040503050406030204" pitchFamily="18" charset="0"/>
                            </a:rPr>
                            <m:t>𝑐𝑜𝑣</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1"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𝑉𝑎𝑟</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e>
                            <m:sup>
                              <m:r>
                                <a:rPr lang="zh-CN" altLang="en-US" b="0" i="1">
                                  <a:latin typeface="Cambria Math" panose="02040503050406030204" pitchFamily="18" charset="0"/>
                                </a:rPr>
                                <m:t>−1</m:t>
                              </m:r>
                            </m:sup>
                          </m:sSup>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𝒀</m:t>
                          </m:r>
                        </m:e>
                      </m:d>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827584" y="1710753"/>
                <a:ext cx="6858000" cy="369332"/>
              </a:xfrm>
              <a:prstGeom prst="rect">
                <a:avLst/>
              </a:prstGeom>
              <a:blipFill>
                <a:blip r:embed="rId3"/>
                <a:stretch>
                  <a:fillRect t="-128333" b="-193333"/>
                </a:stretch>
              </a:blipFill>
            </p:spPr>
            <p:txBody>
              <a:bodyPr/>
              <a:lstStyle/>
              <a:p>
                <a:r>
                  <a:rPr lang="zh-CN" altLang="en-US">
                    <a:noFill/>
                  </a:rPr>
                  <a:t> </a:t>
                </a:r>
              </a:p>
            </p:txBody>
          </p:sp>
        </mc:Fallback>
      </mc:AlternateContent>
      <p:sp>
        <p:nvSpPr>
          <p:cNvPr id="7" name="矩形 6"/>
          <p:cNvSpPr/>
          <p:nvPr/>
        </p:nvSpPr>
        <p:spPr>
          <a:xfrm>
            <a:off x="582960" y="2080085"/>
            <a:ext cx="415498" cy="369332"/>
          </a:xfrm>
          <a:prstGeom prst="rect">
            <a:avLst/>
          </a:prstGeom>
        </p:spPr>
        <p:txBody>
          <a:bodyPr wrap="none">
            <a:spAutoFit/>
          </a:bodyPr>
          <a:lstStyle/>
          <a:p>
            <a:r>
              <a:rPr lang="zh-CN" altLang="en-US" dirty="0"/>
              <a:t>故</a:t>
            </a:r>
          </a:p>
        </p:txBody>
      </p:sp>
      <mc:AlternateContent xmlns:mc="http://schemas.openxmlformats.org/markup-compatibility/2006" xmlns:a14="http://schemas.microsoft.com/office/drawing/2010/main">
        <mc:Choice Requires="a14">
          <p:sp>
            <p:nvSpPr>
              <p:cNvPr id="8" name="矩形 7"/>
              <p:cNvSpPr/>
              <p:nvPr/>
            </p:nvSpPr>
            <p:spPr>
              <a:xfrm>
                <a:off x="1132493" y="2316632"/>
                <a:ext cx="6174432" cy="4049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m:rPr>
                                  <m:nor/>
                                </m:rPr>
                                <a:rPr lang="zh-CN" altLang="en-US" i="1">
                                  <a:latin typeface="Cambria Math" panose="02040503050406030204" pitchFamily="18" charset="0"/>
                                </a:rPr>
                                <m:t>L</m:t>
                              </m:r>
                            </m:sub>
                          </m:sSub>
                          <m:r>
                            <a:rPr lang="zh-CN" altLang="en-US" b="0" i="1">
                              <a:latin typeface="Cambria Math" panose="02040503050406030204" pitchFamily="18" charset="0"/>
                            </a:rPr>
                            <m:t>=</m:t>
                          </m:r>
                          <m:r>
                            <a:rPr lang="zh-CN" altLang="en-US" b="1" i="1">
                              <a:latin typeface="Cambria Math" panose="02040503050406030204" pitchFamily="18" charset="0"/>
                            </a:rPr>
                            <m:t>𝒂</m:t>
                          </m:r>
                          <m:r>
                            <a:rPr lang="zh-CN" altLang="en-US" b="0" i="1">
                              <a:latin typeface="Cambria Math" panose="02040503050406030204" pitchFamily="18" charset="0"/>
                            </a:rPr>
                            <m:t>+</m:t>
                          </m:r>
                          <m:r>
                            <a:rPr lang="zh-CN" altLang="en-US" b="0" i="1">
                              <a:latin typeface="Cambria Math" panose="02040503050406030204" pitchFamily="18" charset="0"/>
                            </a:rPr>
                            <m:t>𝐵</m:t>
                          </m:r>
                          <m:r>
                            <a:rPr lang="zh-CN" altLang="en-US" b="1" i="1">
                              <a:latin typeface="Cambria Math" panose="02040503050406030204" pitchFamily="18" charset="0"/>
                            </a:rPr>
                            <m:t>𝒀</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0" i="1">
                              <a:latin typeface="Cambria Math" panose="02040503050406030204" pitchFamily="18" charset="0"/>
                            </a:rPr>
                            <m:t>]+</m:t>
                          </m:r>
                          <m:r>
                            <a:rPr lang="zh-CN" altLang="en-US" b="0" i="1">
                              <a:latin typeface="Cambria Math" panose="02040503050406030204" pitchFamily="18" charset="0"/>
                            </a:rPr>
                            <m:t>𝑐𝑜𝑣</m:t>
                          </m:r>
                          <m:r>
                            <a:rPr lang="zh-CN" altLang="en-US" b="0" i="1">
                              <a:latin typeface="Cambria Math" panose="02040503050406030204" pitchFamily="18" charset="0"/>
                            </a:rPr>
                            <m:t>[</m:t>
                          </m:r>
                          <m:r>
                            <a:rPr lang="zh-CN" altLang="en-US" b="1" i="1">
                              <a:latin typeface="Cambria Math" panose="02040503050406030204" pitchFamily="18" charset="0"/>
                            </a:rPr>
                            <m:t>𝑿</m:t>
                          </m:r>
                          <m:r>
                            <a:rPr lang="zh-CN" altLang="en-US" b="1"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𝑉𝑎𝑟</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e>
                            <m:sup>
                              <m:r>
                                <a:rPr lang="zh-CN" altLang="en-US" b="0" i="1">
                                  <a:latin typeface="Cambria Math" panose="02040503050406030204" pitchFamily="18" charset="0"/>
                                </a:rPr>
                                <m:t>−1</m:t>
                              </m:r>
                            </m:sup>
                          </m:sSup>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oMath>
                  </m:oMathPara>
                </a14:m>
                <a:endParaRPr lang="zh-CN" altLang="en-US" i="1" dirty="0"/>
              </a:p>
            </p:txBody>
          </p:sp>
        </mc:Choice>
        <mc:Fallback xmlns="">
          <p:sp>
            <p:nvSpPr>
              <p:cNvPr id="8" name="矩形 7"/>
              <p:cNvSpPr>
                <a:spLocks noRot="1" noChangeAspect="1" noMove="1" noResize="1" noEditPoints="1" noAdjustHandles="1" noChangeArrowheads="1" noChangeShapeType="1" noTextEdit="1"/>
              </p:cNvSpPr>
              <p:nvPr/>
            </p:nvSpPr>
            <p:spPr>
              <a:xfrm>
                <a:off x="1132493" y="2316632"/>
                <a:ext cx="6174432" cy="404983"/>
              </a:xfrm>
              <a:prstGeom prst="rect">
                <a:avLst/>
              </a:prstGeom>
              <a:blipFill>
                <a:blip r:embed="rId4"/>
                <a:stretch>
                  <a:fillRect t="-156061" r="-6022" b="-233333"/>
                </a:stretch>
              </a:blipFill>
            </p:spPr>
            <p:txBody>
              <a:bodyPr/>
              <a:lstStyle/>
              <a:p>
                <a:r>
                  <a:rPr lang="zh-CN" altLang="en-US">
                    <a:noFill/>
                  </a:rPr>
                  <a:t> </a:t>
                </a:r>
              </a:p>
            </p:txBody>
          </p:sp>
        </mc:Fallback>
      </mc:AlternateContent>
      <p:sp>
        <p:nvSpPr>
          <p:cNvPr id="9" name="矩形 8"/>
          <p:cNvSpPr/>
          <p:nvPr/>
        </p:nvSpPr>
        <p:spPr>
          <a:xfrm>
            <a:off x="7905045" y="2334457"/>
            <a:ext cx="742511" cy="369332"/>
          </a:xfrm>
          <a:prstGeom prst="rect">
            <a:avLst/>
          </a:prstGeom>
        </p:spPr>
        <p:txBody>
          <a:bodyPr wrap="none">
            <a:spAutoFit/>
          </a:bodyPr>
          <a:lstStyle/>
          <a:p>
            <a:pPr algn="just"/>
            <a:r>
              <a:rPr lang="en-US" altLang="zh-CN" dirty="0">
                <a:latin typeface="Times New Roman" panose="02020603050405020304" pitchFamily="18" charset="0"/>
              </a:rPr>
              <a:t>(6.13)</a:t>
            </a:r>
            <a:endParaRPr lang="zh-CN" altLang="en-US" dirty="0">
              <a:latin typeface="Times New Roman" panose="02020603050405020304" pitchFamily="18" charset="0"/>
            </a:endParaRPr>
          </a:p>
        </p:txBody>
      </p:sp>
      <p:sp>
        <p:nvSpPr>
          <p:cNvPr id="10" name="矩形 9"/>
          <p:cNvSpPr/>
          <p:nvPr/>
        </p:nvSpPr>
        <p:spPr>
          <a:xfrm>
            <a:off x="586751" y="2941886"/>
            <a:ext cx="8064596" cy="369332"/>
          </a:xfrm>
          <a:prstGeom prst="rect">
            <a:avLst/>
          </a:prstGeom>
        </p:spPr>
        <p:txBody>
          <a:bodyPr wrap="square">
            <a:spAutoFit/>
          </a:bodyPr>
          <a:lstStyle/>
          <a:p>
            <a:r>
              <a:rPr lang="zh-CN" altLang="en-US" dirty="0"/>
              <a:t>将式(6.11)和式(6.12)代入式(6.10),得估计误差的方差为</a:t>
            </a:r>
          </a:p>
        </p:txBody>
      </p:sp>
      <mc:AlternateContent xmlns:mc="http://schemas.openxmlformats.org/markup-compatibility/2006" xmlns:a14="http://schemas.microsoft.com/office/drawing/2010/main">
        <mc:Choice Requires="a14">
          <p:sp>
            <p:nvSpPr>
              <p:cNvPr id="12" name="矩形 11"/>
              <p:cNvSpPr/>
              <p:nvPr/>
            </p:nvSpPr>
            <p:spPr>
              <a:xfrm>
                <a:off x="1259632" y="3565590"/>
                <a:ext cx="6768752" cy="4049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smtClean="0">
                              <a:latin typeface="Cambria Math" panose="02040503050406030204" pitchFamily="18" charset="0"/>
                            </a:rPr>
                          </m:ctrlPr>
                        </m:dPr>
                        <m:e>
                          <m:r>
                            <a:rPr lang="zh-CN" altLang="en-US" i="1">
                              <a:latin typeface="Cambria Math" panose="02040503050406030204" pitchFamily="18" charset="0"/>
                            </a:rPr>
                            <m:t>𝐸</m:t>
                          </m:r>
                          <m:r>
                            <a:rPr lang="zh-CN" altLang="en-US" i="0">
                              <a:latin typeface="Cambria Math" panose="02040503050406030204" pitchFamily="18" charset="0"/>
                            </a:rPr>
                            <m:t>[</m:t>
                          </m:r>
                          <m:d>
                            <m:dPr>
                              <m:ctrlPr>
                                <a:rPr lang="zh-CN" altLang="en-US" b="1" i="1">
                                  <a:latin typeface="Cambria Math" panose="02040503050406030204" pitchFamily="18" charset="0"/>
                                </a:rPr>
                              </m:ctrlPr>
                            </m:dPr>
                            <m:e>
                              <m:r>
                                <a:rPr lang="zh-CN" altLang="en-US" b="1" i="1">
                                  <a:latin typeface="Cambria Math" panose="02040503050406030204" pitchFamily="18" charset="0"/>
                                </a:rPr>
                                <m:t>𝑿</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m:rPr>
                                      <m:nor/>
                                    </m:rPr>
                                    <a:rPr lang="zh-CN" altLang="en-US" i="1">
                                      <a:latin typeface="Cambria Math" panose="02040503050406030204" pitchFamily="18" charset="0"/>
                                    </a:rPr>
                                    <m:t>L</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𝑿</m:t>
                                      </m:r>
                                    </m:e>
                                    <m:sub>
                                      <m:r>
                                        <a:rPr lang="zh-CN" altLang="en-US" i="1">
                                          <a:latin typeface="Cambria Math" panose="02040503050406030204" pitchFamily="18" charset="0"/>
                                        </a:rPr>
                                        <m:t>𝐿</m:t>
                                      </m:r>
                                    </m:sub>
                                  </m:sSub>
                                </m:e>
                              </m:d>
                            </m:e>
                            <m:sup>
                              <m:r>
                                <a:rPr lang="zh-CN" altLang="en-US" i="1">
                                  <a:latin typeface="Cambria Math" panose="02040503050406030204" pitchFamily="18" charset="0"/>
                                </a:rPr>
                                <m:t>𝑇</m:t>
                              </m:r>
                            </m:sup>
                          </m:sSup>
                          <m:r>
                            <a:rPr lang="en-US" altLang="zh-CN" b="0" i="1" smtClean="0">
                              <a:latin typeface="Cambria Math" panose="02040503050406030204" pitchFamily="18" charset="0"/>
                            </a:rPr>
                            <m:t>]</m:t>
                          </m:r>
                          <m:r>
                            <a:rPr lang="zh-CN" altLang="en-US" i="0">
                              <a:latin typeface="Cambria Math" panose="02040503050406030204" pitchFamily="18" charset="0"/>
                            </a:rPr>
                            <m:t>=</m:t>
                          </m:r>
                          <m:r>
                            <a:rPr lang="zh-CN" altLang="en-US" i="1">
                              <a:latin typeface="Cambria Math" panose="02040503050406030204" pitchFamily="18" charset="0"/>
                            </a:rPr>
                            <m:t>𝑉𝑎𝑟</m:t>
                          </m:r>
                          <m:r>
                            <a:rPr lang="zh-CN" altLang="en-US" i="0">
                              <a:latin typeface="Cambria Math" panose="02040503050406030204" pitchFamily="18" charset="0"/>
                            </a:rPr>
                            <m:t>[</m:t>
                          </m:r>
                          <m:r>
                            <a:rPr lang="zh-CN" altLang="en-US" b="1" i="1">
                              <a:latin typeface="Cambria Math" panose="02040503050406030204" pitchFamily="18" charset="0"/>
                            </a:rPr>
                            <m:t>𝑿</m:t>
                          </m:r>
                          <m:r>
                            <a:rPr lang="zh-CN" altLang="en-US" i="0">
                              <a:latin typeface="Cambria Math" panose="02040503050406030204" pitchFamily="18" charset="0"/>
                            </a:rPr>
                            <m:t>]−</m:t>
                          </m:r>
                          <m:r>
                            <a:rPr lang="zh-CN" altLang="en-US" i="1">
                              <a:latin typeface="Cambria Math" panose="02040503050406030204" pitchFamily="18" charset="0"/>
                            </a:rPr>
                            <m:t>𝑐𝑜</m:t>
                          </m:r>
                          <m:r>
                            <a:rPr lang="en-US" altLang="zh-CN" b="0" i="1" smtClean="0">
                              <a:latin typeface="Cambria Math" panose="02040503050406030204" pitchFamily="18" charset="0"/>
                            </a:rPr>
                            <m:t>𝑣</m:t>
                          </m:r>
                          <m:r>
                            <a:rPr lang="zh-CN" altLang="en-US" i="0">
                              <a:latin typeface="Cambria Math" panose="02040503050406030204" pitchFamily="18" charset="0"/>
                            </a:rPr>
                            <m:t>[</m:t>
                          </m:r>
                          <m:r>
                            <a:rPr lang="en-US" altLang="zh-CN" b="1" i="1" smtClean="0">
                              <a:latin typeface="Cambria Math" panose="02040503050406030204" pitchFamily="18" charset="0"/>
                            </a:rPr>
                            <m:t>𝑿</m:t>
                          </m:r>
                          <m:sSup>
                            <m:sSupPr>
                              <m:ctrlPr>
                                <a:rPr lang="zh-CN" altLang="en-US" i="1">
                                  <a:latin typeface="Cambria Math" panose="02040503050406030204" pitchFamily="18" charset="0"/>
                                </a:rPr>
                              </m:ctrlPr>
                            </m:sSupPr>
                            <m:e>
                              <m:r>
                                <a:rPr lang="en-US" altLang="zh-CN" b="0" i="1" smtClean="0">
                                  <a:latin typeface="Cambria Math" panose="02040503050406030204" pitchFamily="18" charset="0"/>
                                </a:rPr>
                                <m:t>,</m:t>
                              </m:r>
                              <m:r>
                                <a:rPr lang="en-US" altLang="zh-CN" b="1" i="1" smtClean="0">
                                  <a:latin typeface="Cambria Math" panose="02040503050406030204" pitchFamily="18" charset="0"/>
                                </a:rPr>
                                <m:t>𝒀</m:t>
                              </m:r>
                              <m:r>
                                <a:rPr lang="en-US" altLang="zh-CN" b="1" i="1" smtClean="0">
                                  <a:latin typeface="Cambria Math" panose="02040503050406030204" pitchFamily="18" charset="0"/>
                                </a:rPr>
                                <m:t>]</m:t>
                              </m:r>
                              <m:r>
                                <a:rPr lang="en-US" altLang="zh-CN" b="0" i="1" smtClean="0">
                                  <a:latin typeface="Cambria Math" panose="02040503050406030204" pitchFamily="18" charset="0"/>
                                </a:rPr>
                                <m:t>(</m:t>
                              </m:r>
                              <m:r>
                                <a:rPr lang="en-US" altLang="zh-CN" b="0" i="1" smtClean="0">
                                  <a:latin typeface="Cambria Math" panose="02040503050406030204" pitchFamily="18" charset="0"/>
                                </a:rPr>
                                <m:t>𝑉𝑎𝑟</m:t>
                              </m:r>
                              <m:r>
                                <a:rPr lang="en-US" altLang="zh-CN" b="0" i="1" smtClean="0">
                                  <a:latin typeface="Cambria Math" panose="02040503050406030204" pitchFamily="18" charset="0"/>
                                </a:rPr>
                                <m:t>[</m:t>
                              </m:r>
                              <m:r>
                                <a:rPr lang="en-US" altLang="zh-CN" b="1" i="1" smtClean="0">
                                  <a:latin typeface="Cambria Math" panose="02040503050406030204" pitchFamily="18" charset="0"/>
                                </a:rPr>
                                <m:t>𝒀</m:t>
                              </m:r>
                              <m:r>
                                <a:rPr lang="en-US" altLang="zh-CN" b="0" i="1" smtClean="0">
                                  <a:latin typeface="Cambria Math" panose="02040503050406030204" pitchFamily="18" charset="0"/>
                                </a:rPr>
                                <m:t>]</m:t>
                              </m:r>
                              <m:r>
                                <a:rPr lang="zh-CN" altLang="en-US" i="1" smtClean="0">
                                  <a:latin typeface="Cambria Math" panose="02040503050406030204" pitchFamily="18" charset="0"/>
                                </a:rPr>
                                <m:t> </m:t>
                              </m:r>
                            </m:e>
                            <m:sup>
                              <m:r>
                                <a:rPr lang="zh-CN" altLang="en-US" i="0">
                                  <a:latin typeface="Cambria Math" panose="02040503050406030204" pitchFamily="18" charset="0"/>
                                </a:rPr>
                                <m:t>−1</m:t>
                              </m:r>
                            </m:sup>
                          </m:sSup>
                          <m:r>
                            <a:rPr lang="zh-CN" altLang="en-US" i="1">
                              <a:latin typeface="Cambria Math" panose="02040503050406030204" pitchFamily="18" charset="0"/>
                            </a:rPr>
                            <m:t>𝑐𝑜</m:t>
                          </m:r>
                          <m:r>
                            <a:rPr lang="en-US" altLang="zh-CN" b="0" i="1" smtClean="0">
                              <a:latin typeface="Cambria Math" panose="02040503050406030204" pitchFamily="18" charset="0"/>
                            </a:rPr>
                            <m:t>𝑣</m:t>
                          </m:r>
                          <m:r>
                            <a:rPr lang="zh-CN" altLang="en-US" i="1" smtClean="0">
                              <a:latin typeface="Cambria Math" panose="02040503050406030204" pitchFamily="18" charset="0"/>
                            </a:rPr>
                            <m:t> </m:t>
                          </m:r>
                          <m:r>
                            <a:rPr lang="zh-CN" altLang="en-US" i="0">
                              <a:latin typeface="Cambria Math" panose="02040503050406030204" pitchFamily="18" charset="0"/>
                            </a:rPr>
                            <m:t>[</m:t>
                          </m:r>
                          <m:r>
                            <a:rPr lang="zh-CN" altLang="en-US" b="1" i="1">
                              <a:latin typeface="Cambria Math" panose="02040503050406030204" pitchFamily="18" charset="0"/>
                            </a:rPr>
                            <m:t>𝑿</m:t>
                          </m:r>
                          <m:r>
                            <a:rPr lang="zh-CN" altLang="en-US" i="0">
                              <a:latin typeface="Cambria Math" panose="02040503050406030204" pitchFamily="18" charset="0"/>
                            </a:rPr>
                            <m:t>,</m:t>
                          </m:r>
                          <m:r>
                            <a:rPr lang="zh-CN" altLang="en-US" b="1" i="1">
                              <a:latin typeface="Cambria Math" panose="02040503050406030204" pitchFamily="18" charset="0"/>
                            </a:rPr>
                            <m:t>𝒀</m:t>
                          </m:r>
                        </m:e>
                      </m:d>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1259632" y="3565590"/>
                <a:ext cx="6768752" cy="404983"/>
              </a:xfrm>
              <a:prstGeom prst="rect">
                <a:avLst/>
              </a:prstGeom>
              <a:blipFill>
                <a:blip r:embed="rId5"/>
                <a:stretch>
                  <a:fillRect t="-156061" r="-7838" b="-233333"/>
                </a:stretch>
              </a:blipFill>
            </p:spPr>
            <p:txBody>
              <a:bodyPr/>
              <a:lstStyle/>
              <a:p>
                <a:r>
                  <a:rPr lang="zh-CN" altLang="en-US">
                    <a:noFill/>
                  </a:rPr>
                  <a:t> </a:t>
                </a:r>
              </a:p>
            </p:txBody>
          </p:sp>
        </mc:Fallback>
      </mc:AlternateContent>
      <p:sp>
        <p:nvSpPr>
          <p:cNvPr id="13" name="矩形 12"/>
          <p:cNvSpPr/>
          <p:nvPr/>
        </p:nvSpPr>
        <p:spPr>
          <a:xfrm>
            <a:off x="7884368" y="3565590"/>
            <a:ext cx="742511" cy="369332"/>
          </a:xfrm>
          <a:prstGeom prst="rect">
            <a:avLst/>
          </a:prstGeom>
        </p:spPr>
        <p:txBody>
          <a:bodyPr wrap="none">
            <a:spAutoFit/>
          </a:bodyPr>
          <a:lstStyle/>
          <a:p>
            <a:pPr algn="just"/>
            <a:r>
              <a:rPr lang="en-US" altLang="zh-CN" dirty="0">
                <a:latin typeface="Times New Roman" panose="02020603050405020304" pitchFamily="18" charset="0"/>
              </a:rPr>
              <a:t>(6.14)</a:t>
            </a:r>
            <a:endParaRPr lang="zh-CN" altLang="en-US" dirty="0">
              <a:latin typeface="Times New Roman" panose="02020603050405020304" pitchFamily="18" charset="0"/>
            </a:endParaRPr>
          </a:p>
        </p:txBody>
      </p:sp>
      <p:sp>
        <p:nvSpPr>
          <p:cNvPr id="14" name="矩形 13"/>
          <p:cNvSpPr/>
          <p:nvPr/>
        </p:nvSpPr>
        <p:spPr>
          <a:xfrm>
            <a:off x="557808" y="4165562"/>
            <a:ext cx="7038528" cy="369332"/>
          </a:xfrm>
          <a:prstGeom prst="rect">
            <a:avLst/>
          </a:prstGeom>
        </p:spPr>
        <p:txBody>
          <a:bodyPr wrap="square">
            <a:spAutoFit/>
          </a:bodyPr>
          <a:lstStyle/>
          <a:p>
            <a:r>
              <a:rPr lang="zh-CN" altLang="en-US" dirty="0"/>
              <a:t>式(6.13)和式(6.14)是推导卡尔曼滤波公式的基本公式。</a:t>
            </a:r>
          </a:p>
        </p:txBody>
      </p:sp>
      <p:pic>
        <p:nvPicPr>
          <p:cNvPr id="11" name="图片 10">
            <a:extLst>
              <a:ext uri="{FF2B5EF4-FFF2-40B4-BE49-F238E27FC236}">
                <a16:creationId xmlns:a16="http://schemas.microsoft.com/office/drawing/2014/main" id="{D051EA28-A836-D431-2F4C-6982C1B313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3638" y="79575"/>
            <a:ext cx="725636" cy="725636"/>
          </a:xfrm>
          <a:prstGeom prst="rect">
            <a:avLst/>
          </a:prstGeom>
        </p:spPr>
      </p:pic>
    </p:spTree>
    <p:extLst>
      <p:ext uri="{BB962C8B-B14F-4D97-AF65-F5344CB8AC3E}">
        <p14:creationId xmlns:p14="http://schemas.microsoft.com/office/powerpoint/2010/main" val="561213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555526"/>
            <a:ext cx="3358612" cy="369332"/>
          </a:xfrm>
          <a:prstGeom prst="rect">
            <a:avLst/>
          </a:prstGeom>
        </p:spPr>
        <p:txBody>
          <a:bodyPr wrap="none">
            <a:spAutoFit/>
          </a:bodyPr>
          <a:lstStyle/>
          <a:p>
            <a:pPr algn="just"/>
            <a:r>
              <a:rPr lang="en-US" altLang="zh-CN" b="1" dirty="0">
                <a:latin typeface="Times New Roman" panose="02020603050405020304" pitchFamily="18" charset="0"/>
              </a:rPr>
              <a:t>6.3.3   </a:t>
            </a:r>
            <a:r>
              <a:rPr lang="zh-CN" altLang="en-US" b="1" dirty="0">
                <a:latin typeface="Times New Roman" panose="02020603050405020304" pitchFamily="18" charset="0"/>
              </a:rPr>
              <a:t>线性最小方差估计的特点</a:t>
            </a:r>
          </a:p>
        </p:txBody>
      </p:sp>
      <p:sp>
        <p:nvSpPr>
          <p:cNvPr id="3" name="矩形 2"/>
          <p:cNvSpPr/>
          <p:nvPr/>
        </p:nvSpPr>
        <p:spPr>
          <a:xfrm>
            <a:off x="755576" y="1203598"/>
            <a:ext cx="646331" cy="369332"/>
          </a:xfrm>
          <a:prstGeom prst="rect">
            <a:avLst/>
          </a:prstGeom>
        </p:spPr>
        <p:txBody>
          <a:bodyPr wrap="none">
            <a:spAutoFit/>
          </a:bodyPr>
          <a:lstStyle/>
          <a:p>
            <a:r>
              <a:rPr lang="zh-CN" altLang="en-US" dirty="0"/>
              <a:t>考查</a:t>
            </a:r>
          </a:p>
        </p:txBody>
      </p:sp>
      <mc:AlternateContent xmlns:mc="http://schemas.openxmlformats.org/markup-compatibility/2006" xmlns:a14="http://schemas.microsoft.com/office/drawing/2010/main">
        <mc:Choice Requires="a14">
          <p:sp>
            <p:nvSpPr>
              <p:cNvPr id="4" name="矩形 3"/>
              <p:cNvSpPr/>
              <p:nvPr/>
            </p:nvSpPr>
            <p:spPr>
              <a:xfrm>
                <a:off x="3140010" y="1135855"/>
                <a:ext cx="1877629" cy="504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m:rPr>
                                      <m:nor/>
                                    </m:rPr>
                                    <a:rPr lang="zh-CN" altLang="en-US" i="1">
                                      <a:latin typeface="Cambria Math" panose="02040503050406030204" pitchFamily="18" charset="0"/>
                                    </a:rPr>
                                    <m:t>L</m:t>
                                  </m:r>
                                </m:sub>
                              </m:sSub>
                            </m:e>
                          </m:d>
                          <m:sSup>
                            <m:sSupPr>
                              <m:ctrlPr>
                                <a:rPr lang="zh-CN" altLang="en-US" i="1">
                                  <a:latin typeface="Cambria Math" panose="02040503050406030204" pitchFamily="18" charset="0"/>
                                </a:rPr>
                              </m:ctrlPr>
                            </m:sSupPr>
                            <m:e>
                              <m:r>
                                <a:rPr lang="zh-CN" altLang="en-US" b="1" i="1">
                                  <a:latin typeface="Cambria Math" panose="02040503050406030204" pitchFamily="18" charset="0"/>
                                </a:rPr>
                                <m:t>𝒀</m:t>
                              </m:r>
                            </m:e>
                            <m:sup>
                              <m:r>
                                <m:rPr>
                                  <m:nor/>
                                </m:rPr>
                                <a:rPr lang="zh-CN" altLang="en-US" i="1">
                                  <a:latin typeface="Cambria Math" panose="02040503050406030204" pitchFamily="18" charset="0"/>
                                </a:rPr>
                                <m:t>T</m:t>
                              </m:r>
                            </m:sup>
                          </m:sSup>
                          <m:r>
                            <a:rPr lang="en-US" altLang="zh-CN" b="0" i="1" smtClean="0">
                              <a:latin typeface="Cambria Math" panose="02040503050406030204" pitchFamily="18" charset="0"/>
                            </a:rPr>
                            <m:t> </m:t>
                          </m:r>
                        </m:e>
                      </m:d>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3140010" y="1135855"/>
                <a:ext cx="1877629" cy="504818"/>
              </a:xfrm>
              <a:prstGeom prst="rect">
                <a:avLst/>
              </a:prstGeom>
              <a:blipFill>
                <a:blip r:embed="rId2"/>
                <a:stretch>
                  <a:fillRect/>
                </a:stretch>
              </a:blipFill>
            </p:spPr>
            <p:txBody>
              <a:bodyPr/>
              <a:lstStyle/>
              <a:p>
                <a:r>
                  <a:rPr lang="zh-CN" altLang="en-US">
                    <a:noFill/>
                  </a:rPr>
                  <a:t> </a:t>
                </a:r>
              </a:p>
            </p:txBody>
          </p:sp>
        </mc:Fallback>
      </mc:AlternateContent>
      <p:sp>
        <p:nvSpPr>
          <p:cNvPr id="5" name="矩形 4"/>
          <p:cNvSpPr/>
          <p:nvPr/>
        </p:nvSpPr>
        <p:spPr>
          <a:xfrm>
            <a:off x="754671" y="1734747"/>
            <a:ext cx="3877985" cy="369332"/>
          </a:xfrm>
          <a:prstGeom prst="rect">
            <a:avLst/>
          </a:prstGeom>
        </p:spPr>
        <p:txBody>
          <a:bodyPr wrap="none">
            <a:spAutoFit/>
          </a:bodyPr>
          <a:lstStyle/>
          <a:p>
            <a:r>
              <a:rPr lang="zh-CN" altLang="en-US" dirty="0"/>
              <a:t>由于线性最小方差估计为无偏的，即</a:t>
            </a:r>
          </a:p>
        </p:txBody>
      </p:sp>
      <mc:AlternateContent xmlns:mc="http://schemas.openxmlformats.org/markup-compatibility/2006" xmlns:a14="http://schemas.microsoft.com/office/drawing/2010/main">
        <mc:Choice Requires="a14">
          <p:sp>
            <p:nvSpPr>
              <p:cNvPr id="6" name="矩形 5"/>
              <p:cNvSpPr/>
              <p:nvPr/>
            </p:nvSpPr>
            <p:spPr>
              <a:xfrm>
                <a:off x="3203848" y="2229570"/>
                <a:ext cx="1921423"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m:rPr>
                                      <m:nor/>
                                    </m:rPr>
                                    <a:rPr lang="zh-CN" altLang="en-US" i="1">
                                      <a:latin typeface="Cambria Math" panose="02040503050406030204" pitchFamily="18" charset="0"/>
                                    </a:rPr>
                                    <m:t>L</m:t>
                                  </m:r>
                                </m:sub>
                              </m:sSub>
                            </m:e>
                          </m:d>
                        </m:e>
                      </m:d>
                      <m:r>
                        <a:rPr lang="zh-CN" altLang="en-US" b="0" i="1">
                          <a:latin typeface="Cambria Math" panose="02040503050406030204" pitchFamily="18" charset="0"/>
                        </a:rPr>
                        <m:t>=0</m:t>
                      </m:r>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3203848" y="2229570"/>
                <a:ext cx="1921423" cy="404983"/>
              </a:xfrm>
              <a:prstGeom prst="rect">
                <a:avLst/>
              </a:prstGeom>
              <a:blipFill>
                <a:blip r:embed="rId3"/>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691680" y="2787774"/>
                <a:ext cx="6264696" cy="5048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m:rPr>
                                      <m:nor/>
                                    </m:rPr>
                                    <a:rPr lang="zh-CN" altLang="en-US" i="1">
                                      <a:latin typeface="Cambria Math" panose="02040503050406030204" pitchFamily="18" charset="0"/>
                                    </a:rPr>
                                    <m:t>L</m:t>
                                  </m:r>
                                </m:sub>
                              </m:sSub>
                            </m:e>
                          </m:d>
                          <m:sSup>
                            <m:sSupPr>
                              <m:ctrlPr>
                                <a:rPr lang="zh-CN" altLang="en-US" i="1">
                                  <a:latin typeface="Cambria Math" panose="02040503050406030204" pitchFamily="18" charset="0"/>
                                </a:rPr>
                              </m:ctrlPr>
                            </m:sSupPr>
                            <m:e>
                              <m:r>
                                <a:rPr lang="zh-CN" altLang="en-US" b="1" i="1">
                                  <a:latin typeface="Cambria Math" panose="02040503050406030204" pitchFamily="18" charset="0"/>
                                </a:rPr>
                                <m:t>𝒀</m:t>
                              </m:r>
                            </m:e>
                            <m:sup>
                              <m:r>
                                <m:rPr>
                                  <m:nor/>
                                </m:rPr>
                                <a:rPr lang="zh-CN" altLang="en-US" i="1">
                                  <a:latin typeface="Cambria Math" panose="02040503050406030204" pitchFamily="18" charset="0"/>
                                </a:rPr>
                                <m:t>T</m:t>
                              </m:r>
                            </m:sup>
                          </m:sSup>
                        </m:e>
                      </m:d>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m:rPr>
                                      <m:nor/>
                                    </m:rPr>
                                    <a:rPr lang="zh-CN" altLang="en-US" i="1">
                                      <a:latin typeface="Cambria Math" panose="02040503050406030204" pitchFamily="18" charset="0"/>
                                    </a:rPr>
                                    <m:t>L</m:t>
                                  </m:r>
                                </m:sub>
                              </m:sSub>
                            </m:e>
                          </m:d>
                          <m:sSup>
                            <m:sSupPr>
                              <m:ctrlPr>
                                <a:rPr lang="zh-CN" altLang="en-US" i="1">
                                  <a:latin typeface="Cambria Math" panose="02040503050406030204" pitchFamily="18" charset="0"/>
                                </a:rPr>
                              </m:ctrlPr>
                            </m:sSupPr>
                            <m:e>
                              <m:r>
                                <a:rPr lang="zh-CN" altLang="en-US" b="1" i="1">
                                  <a:latin typeface="Cambria Math" panose="02040503050406030204" pitchFamily="18" charset="0"/>
                                </a:rPr>
                                <m:t>𝒀</m:t>
                              </m:r>
                            </m:e>
                            <m:sup>
                              <m:r>
                                <m:rPr>
                                  <m:nor/>
                                </m:rPr>
                                <a:rPr lang="zh-CN" altLang="en-US" i="1">
                                  <a:latin typeface="Cambria Math" panose="02040503050406030204" pitchFamily="18" charset="0"/>
                                </a:rPr>
                                <m:t>T</m:t>
                              </m:r>
                            </m:sup>
                          </m:sSup>
                          <m:r>
                            <a:rPr lang="en-US" altLang="zh-CN" b="0" i="1" smtClean="0">
                              <a:latin typeface="Cambria Math" panose="02040503050406030204" pitchFamily="18" charset="0"/>
                            </a:rPr>
                            <m:t> </m:t>
                          </m:r>
                        </m:e>
                      </m:d>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m:rPr>
                                      <m:nor/>
                                    </m:rPr>
                                    <a:rPr lang="zh-CN" altLang="en-US" i="1">
                                      <a:latin typeface="Cambria Math" panose="02040503050406030204" pitchFamily="18" charset="0"/>
                                    </a:rPr>
                                    <m:t>L</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e>
                            <m:sup>
                              <m:r>
                                <m:rPr>
                                  <m:nor/>
                                </m:rPr>
                                <a:rPr lang="zh-CN" altLang="en-US" i="1">
                                  <a:latin typeface="Cambria Math" panose="02040503050406030204" pitchFamily="18" charset="0"/>
                                </a:rPr>
                                <m:t>T</m:t>
                              </m:r>
                            </m:sup>
                          </m:sSup>
                          <m:r>
                            <a:rPr lang="en-US" altLang="zh-CN" b="0" i="1" smtClean="0">
                              <a:latin typeface="Cambria Math" panose="02040503050406030204" pitchFamily="18" charset="0"/>
                            </a:rPr>
                            <m:t> </m:t>
                          </m:r>
                        </m:e>
                      </m:d>
                    </m:oMath>
                  </m:oMathPara>
                </a14:m>
                <a:endParaRPr lang="zh-CN" altLang="en-US" i="1" dirty="0"/>
              </a:p>
            </p:txBody>
          </p:sp>
        </mc:Choice>
        <mc:Fallback xmlns="">
          <p:sp>
            <p:nvSpPr>
              <p:cNvPr id="7" name="矩形 6"/>
              <p:cNvSpPr>
                <a:spLocks noRot="1" noChangeAspect="1" noMove="1" noResize="1" noEditPoints="1" noAdjustHandles="1" noChangeArrowheads="1" noChangeShapeType="1" noTextEdit="1"/>
              </p:cNvSpPr>
              <p:nvPr/>
            </p:nvSpPr>
            <p:spPr>
              <a:xfrm>
                <a:off x="1691680" y="2787774"/>
                <a:ext cx="6264696" cy="504818"/>
              </a:xfrm>
              <a:prstGeom prst="rect">
                <a:avLst/>
              </a:prstGeom>
              <a:blipFill>
                <a:blip r:embed="rId4"/>
                <a:stretch>
                  <a:fillRect/>
                </a:stretch>
              </a:blipFill>
            </p:spPr>
            <p:txBody>
              <a:bodyPr/>
              <a:lstStyle/>
              <a:p>
                <a:r>
                  <a:rPr lang="zh-CN" altLang="en-US">
                    <a:noFill/>
                  </a:rPr>
                  <a:t> </a:t>
                </a:r>
              </a:p>
            </p:txBody>
          </p:sp>
        </mc:Fallback>
      </mc:AlternateContent>
      <p:sp>
        <p:nvSpPr>
          <p:cNvPr id="8" name="矩形 7"/>
          <p:cNvSpPr/>
          <p:nvPr/>
        </p:nvSpPr>
        <p:spPr>
          <a:xfrm>
            <a:off x="755576" y="2855517"/>
            <a:ext cx="646331" cy="369332"/>
          </a:xfrm>
          <a:prstGeom prst="rect">
            <a:avLst/>
          </a:prstGeom>
        </p:spPr>
        <p:txBody>
          <a:bodyPr wrap="none">
            <a:spAutoFit/>
          </a:bodyPr>
          <a:lstStyle/>
          <a:p>
            <a:r>
              <a:rPr lang="zh-CN" altLang="en-US" dirty="0"/>
              <a:t>所以</a:t>
            </a:r>
          </a:p>
        </p:txBody>
      </p:sp>
      <mc:AlternateContent xmlns:mc="http://schemas.openxmlformats.org/markup-compatibility/2006" xmlns:a14="http://schemas.microsoft.com/office/drawing/2010/main">
        <mc:Choice Requires="a14">
          <p:sp>
            <p:nvSpPr>
              <p:cNvPr id="9" name="矩形 8"/>
              <p:cNvSpPr/>
              <p:nvPr/>
            </p:nvSpPr>
            <p:spPr>
              <a:xfrm>
                <a:off x="3465483" y="3445295"/>
                <a:ext cx="2988831" cy="504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m:rPr>
                                      <m:nor/>
                                    </m:rPr>
                                    <a:rPr lang="zh-CN" altLang="en-US" i="1">
                                      <a:latin typeface="Cambria Math" panose="02040503050406030204" pitchFamily="18" charset="0"/>
                                    </a:rPr>
                                    <m:t>L</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1" i="1">
                                      <a:latin typeface="Cambria Math" panose="02040503050406030204" pitchFamily="18" charset="0"/>
                                    </a:rPr>
                                    <m:t>𝒀</m:t>
                                  </m:r>
                                  <m:r>
                                    <a:rPr lang="zh-CN" altLang="en-US" b="0" i="1">
                                      <a:latin typeface="Cambria Math" panose="02040503050406030204" pitchFamily="18" charset="0"/>
                                    </a:rPr>
                                    <m:t>−</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𝒀</m:t>
                                  </m:r>
                                  <m:r>
                                    <a:rPr lang="zh-CN" altLang="en-US" b="0" i="1">
                                      <a:latin typeface="Cambria Math" panose="02040503050406030204" pitchFamily="18" charset="0"/>
                                    </a:rPr>
                                    <m:t>]</m:t>
                                  </m:r>
                                </m:e>
                              </m:d>
                            </m:e>
                            <m:sup>
                              <m:r>
                                <m:rPr>
                                  <m:nor/>
                                </m:rPr>
                                <a:rPr lang="zh-CN" altLang="en-US" i="1">
                                  <a:latin typeface="Cambria Math" panose="02040503050406030204" pitchFamily="18" charset="0"/>
                                </a:rPr>
                                <m:t>T</m:t>
                              </m:r>
                            </m:sup>
                          </m:sSup>
                        </m:e>
                      </m:d>
                    </m:oMath>
                  </m:oMathPara>
                </a14:m>
                <a:endParaRPr lang="zh-CN" altLang="en-US" i="1" dirty="0"/>
              </a:p>
            </p:txBody>
          </p:sp>
        </mc:Choice>
        <mc:Fallback xmlns="">
          <p:sp>
            <p:nvSpPr>
              <p:cNvPr id="9" name="矩形 8"/>
              <p:cNvSpPr>
                <a:spLocks noRot="1" noChangeAspect="1" noMove="1" noResize="1" noEditPoints="1" noAdjustHandles="1" noChangeArrowheads="1" noChangeShapeType="1" noTextEdit="1"/>
              </p:cNvSpPr>
              <p:nvPr/>
            </p:nvSpPr>
            <p:spPr>
              <a:xfrm>
                <a:off x="3465483" y="3445295"/>
                <a:ext cx="2988831" cy="504818"/>
              </a:xfrm>
              <a:prstGeom prst="rect">
                <a:avLst/>
              </a:prstGeom>
              <a:blipFill>
                <a:blip r:embed="rId5"/>
                <a:stretch>
                  <a:fillRect/>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1AF02EDE-C011-1B7B-024B-281104EC67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96776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627534"/>
            <a:ext cx="1888659" cy="369332"/>
          </a:xfrm>
          <a:prstGeom prst="rect">
            <a:avLst/>
          </a:prstGeom>
        </p:spPr>
        <p:txBody>
          <a:bodyPr wrap="none">
            <a:spAutoFit/>
          </a:bodyPr>
          <a:lstStyle/>
          <a:p>
            <a:r>
              <a:rPr lang="zh-CN" altLang="en-US" dirty="0"/>
              <a:t>将式(6.13)代入得</a:t>
            </a:r>
          </a:p>
        </p:txBody>
      </p:sp>
      <mc:AlternateContent xmlns:mc="http://schemas.openxmlformats.org/markup-compatibility/2006" xmlns:a14="http://schemas.microsoft.com/office/drawing/2010/main">
        <mc:Choice Requires="a14">
          <p:sp>
            <p:nvSpPr>
              <p:cNvPr id="6" name="矩形 5"/>
              <p:cNvSpPr/>
              <p:nvPr/>
            </p:nvSpPr>
            <p:spPr>
              <a:xfrm>
                <a:off x="611560" y="1059582"/>
                <a:ext cx="8460432" cy="4049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b="1" i="1">
                              <a:latin typeface="Cambria Math" panose="02040503050406030204" pitchFamily="18" charset="0"/>
                            </a:rPr>
                            <m:t>𝑿</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a:rPr lang="zh-CN" altLang="en-US" i="1">
                                  <a:latin typeface="Cambria Math" panose="02040503050406030204" pitchFamily="18" charset="0"/>
                                </a:rPr>
                                <m:t>𝐿</m:t>
                              </m:r>
                            </m:sub>
                          </m:sSub>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b="1" i="1">
                                  <a:latin typeface="Cambria Math" panose="02040503050406030204" pitchFamily="18" charset="0"/>
                                </a:rPr>
                                <m:t>𝒀</m:t>
                              </m:r>
                            </m:e>
                            <m:sup>
                              <m:r>
                                <a:rPr lang="zh-CN" altLang="en-US" i="1">
                                  <a:latin typeface="Cambria Math" panose="02040503050406030204" pitchFamily="18" charset="0"/>
                                </a:rPr>
                                <m:t>𝑇</m:t>
                              </m:r>
                            </m:sup>
                          </m:sSup>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b="1" i="1">
                              <a:latin typeface="Cambria Math" panose="02040503050406030204" pitchFamily="18" charset="0"/>
                            </a:rPr>
                            <m:t>𝑿</m:t>
                          </m:r>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b="1" i="1">
                              <a:latin typeface="Cambria Math" panose="02040503050406030204" pitchFamily="18" charset="0"/>
                            </a:rPr>
                            <m:t>𝑿</m:t>
                          </m:r>
                          <m:r>
                            <a:rPr lang="zh-CN" altLang="en-US" i="0">
                              <a:latin typeface="Cambria Math" panose="02040503050406030204" pitchFamily="18" charset="0"/>
                            </a:rPr>
                            <m:t>]]−</m:t>
                          </m:r>
                          <m:r>
                            <m:rPr>
                              <m:sty m:val="p"/>
                            </m:rPr>
                            <a:rPr lang="zh-CN" altLang="en-US" i="0">
                              <a:latin typeface="Cambria Math" panose="02040503050406030204" pitchFamily="18" charset="0"/>
                            </a:rPr>
                            <m:t>cov</m:t>
                          </m:r>
                          <m:r>
                            <a:rPr lang="zh-CN" altLang="en-US" i="0">
                              <a:latin typeface="Cambria Math" panose="02040503050406030204" pitchFamily="18" charset="0"/>
                            </a:rPr>
                            <m:t>[</m:t>
                          </m:r>
                          <m:r>
                            <a:rPr lang="zh-CN" altLang="en-US" b="1" i="1">
                              <a:latin typeface="Cambria Math" panose="02040503050406030204" pitchFamily="18" charset="0"/>
                            </a:rPr>
                            <m:t>𝑿</m:t>
                          </m:r>
                          <m:r>
                            <a:rPr lang="zh-CN" altLang="en-US" i="0">
                              <a:latin typeface="Cambria Math" panose="02040503050406030204" pitchFamily="18" charset="0"/>
                            </a:rPr>
                            <m:t>,</m:t>
                          </m:r>
                          <m:r>
                            <a:rPr lang="zh-CN" altLang="en-US" b="1" i="1">
                              <a:latin typeface="Cambria Math" panose="02040503050406030204" pitchFamily="18" charset="0"/>
                            </a:rPr>
                            <m:t>𝒀</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1">
                                      <a:latin typeface="Cambria Math" panose="02040503050406030204" pitchFamily="18" charset="0"/>
                                    </a:rPr>
                                    <m:t>𝑉𝑎𝑟</m:t>
                                  </m:r>
                                  <m:r>
                                    <a:rPr lang="zh-CN" altLang="en-US" i="0">
                                      <a:latin typeface="Cambria Math" panose="02040503050406030204" pitchFamily="18" charset="0"/>
                                    </a:rPr>
                                    <m:t>[</m:t>
                                  </m:r>
                                  <m:r>
                                    <a:rPr lang="zh-CN" altLang="en-US" b="1" i="1">
                                      <a:latin typeface="Cambria Math" panose="02040503050406030204" pitchFamily="18" charset="0"/>
                                    </a:rPr>
                                    <m:t>𝒀</m:t>
                                  </m:r>
                                  <m:r>
                                    <a:rPr lang="zh-CN" altLang="en-US" i="0">
                                      <a:latin typeface="Cambria Math" panose="02040503050406030204" pitchFamily="18" charset="0"/>
                                    </a:rPr>
                                    <m:t>]</m:t>
                                  </m:r>
                                </m:e>
                              </m:d>
                            </m:e>
                            <m:sup>
                              <m:r>
                                <a:rPr lang="zh-CN" altLang="en-US" i="0">
                                  <a:latin typeface="Cambria Math" panose="02040503050406030204" pitchFamily="18" charset="0"/>
                                </a:rPr>
                                <m:t>−1</m:t>
                              </m:r>
                            </m:sup>
                          </m:sSup>
                          <m:r>
                            <a:rPr lang="zh-CN" altLang="en-US" i="0">
                              <a:latin typeface="Cambria Math" panose="02040503050406030204" pitchFamily="18" charset="0"/>
                            </a:rPr>
                            <m:t>·(</m:t>
                          </m:r>
                          <m:r>
                            <a:rPr lang="zh-CN" altLang="en-US" b="1" i="1">
                              <a:latin typeface="Cambria Math" panose="02040503050406030204" pitchFamily="18" charset="0"/>
                            </a:rPr>
                            <m:t>𝒀</m:t>
                          </m:r>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b="1" i="1">
                              <a:latin typeface="Cambria Math" panose="02040503050406030204" pitchFamily="18" charset="0"/>
                            </a:rPr>
                            <m:t>𝒀</m:t>
                          </m:r>
                          <m:r>
                            <a:rPr lang="zh-CN" altLang="en-US" i="0">
                              <a:latin typeface="Cambria Math" panose="02040503050406030204" pitchFamily="18" charset="0"/>
                            </a:rPr>
                            <m:t>])](</m:t>
                          </m:r>
                          <m:r>
                            <a:rPr lang="zh-CN" altLang="en-US" b="1" i="1">
                              <a:latin typeface="Cambria Math" panose="02040503050406030204" pitchFamily="18" charset="0"/>
                            </a:rPr>
                            <m:t>𝒀</m:t>
                          </m:r>
                          <m:r>
                            <a:rPr lang="zh-CN" altLang="en-US" i="0">
                              <a:latin typeface="Cambria Math" panose="02040503050406030204" pitchFamily="18" charset="0"/>
                            </a:rPr>
                            <m:t>−</m:t>
                          </m:r>
                          <m:r>
                            <a:rPr lang="zh-CN" altLang="en-US" i="1">
                              <a:latin typeface="Cambria Math" panose="02040503050406030204" pitchFamily="18" charset="0"/>
                            </a:rPr>
                            <m:t>𝐸</m:t>
                          </m:r>
                          <m:sSup>
                            <m:sSupPr>
                              <m:ctrlPr>
                                <a:rPr lang="zh-CN" altLang="en-US" i="1">
                                  <a:latin typeface="Cambria Math" panose="02040503050406030204" pitchFamily="18" charset="0"/>
                                </a:rPr>
                              </m:ctrlPr>
                            </m:sSupPr>
                            <m:e>
                              <m:d>
                                <m:dPr>
                                  <m:begChr m:val="["/>
                                  <m:endChr m:val="]"/>
                                  <m:ctrlPr>
                                    <a:rPr lang="zh-CN" altLang="en-US" b="1" i="1">
                                      <a:latin typeface="Cambria Math" panose="02040503050406030204" pitchFamily="18" charset="0"/>
                                    </a:rPr>
                                  </m:ctrlPr>
                                </m:dPr>
                                <m:e>
                                  <m:r>
                                    <a:rPr lang="zh-CN" altLang="en-US" b="1" i="1">
                                      <a:latin typeface="Cambria Math" panose="02040503050406030204" pitchFamily="18" charset="0"/>
                                    </a:rPr>
                                    <m:t>𝒀</m:t>
                                  </m:r>
                                </m:e>
                              </m:d>
                            </m:e>
                            <m:sup>
                              <m:r>
                                <a:rPr lang="zh-CN" altLang="en-US" i="1">
                                  <a:latin typeface="Cambria Math" panose="02040503050406030204" pitchFamily="18" charset="0"/>
                                </a:rPr>
                                <m:t>𝑇</m:t>
                              </m:r>
                            </m:sup>
                          </m:sSup>
                        </m:e>
                      </m:d>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611560" y="1059582"/>
                <a:ext cx="8460432" cy="404983"/>
              </a:xfrm>
              <a:prstGeom prst="rect">
                <a:avLst/>
              </a:prstGeom>
              <a:blipFill>
                <a:blip r:embed="rId2"/>
                <a:stretch>
                  <a:fillRect t="-156061" r="-6484" b="-23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2483768" y="1558698"/>
                <a:ext cx="43277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smtClean="0">
                              <a:latin typeface="Cambria Math" panose="02040503050406030204" pitchFamily="18" charset="0"/>
                            </a:rPr>
                          </m:ctrlPr>
                        </m:dPr>
                        <m:e>
                          <m:r>
                            <a:rPr lang="zh-CN" altLang="en-US">
                              <a:latin typeface="Cambria Math" panose="02040503050406030204" pitchFamily="18" charset="0"/>
                            </a:rPr>
                            <m:t>=</m:t>
                          </m:r>
                          <m:r>
                            <m:rPr>
                              <m:sty m:val="p"/>
                            </m:rPr>
                            <a:rPr lang="zh-CN" altLang="en-US" i="0">
                              <a:latin typeface="Cambria Math" panose="02040503050406030204" pitchFamily="18" charset="0"/>
                            </a:rPr>
                            <m:t>cos</m:t>
                          </m:r>
                          <m:r>
                            <a:rPr lang="zh-CN" altLang="en-US" i="0">
                              <a:latin typeface="Cambria Math" panose="02040503050406030204" pitchFamily="18" charset="0"/>
                            </a:rPr>
                            <m:t>[</m:t>
                          </m:r>
                          <m:r>
                            <a:rPr lang="zh-CN" altLang="en-US" b="1" i="1">
                              <a:latin typeface="Cambria Math" panose="02040503050406030204" pitchFamily="18" charset="0"/>
                            </a:rPr>
                            <m:t>𝑿</m:t>
                          </m:r>
                          <m:r>
                            <a:rPr lang="zh-CN" altLang="en-US" i="0">
                              <a:latin typeface="Cambria Math" panose="02040503050406030204" pitchFamily="18" charset="0"/>
                            </a:rPr>
                            <m:t>,</m:t>
                          </m:r>
                          <m:r>
                            <a:rPr lang="zh-CN" altLang="en-US" b="1" i="1">
                              <a:latin typeface="Cambria Math" panose="02040503050406030204" pitchFamily="18" charset="0"/>
                            </a:rPr>
                            <m:t>𝒀</m:t>
                          </m:r>
                          <m:r>
                            <a:rPr lang="zh-CN" altLang="en-US" i="0">
                              <a:latin typeface="Cambria Math" panose="02040503050406030204" pitchFamily="18" charset="0"/>
                            </a:rPr>
                            <m:t>]−</m:t>
                          </m:r>
                          <m:r>
                            <a:rPr lang="zh-CN" altLang="en-US" i="1">
                              <a:latin typeface="Cambria Math" panose="02040503050406030204" pitchFamily="18" charset="0"/>
                            </a:rPr>
                            <m:t>𝑐𝑜𝑣</m:t>
                          </m:r>
                          <m:r>
                            <a:rPr lang="zh-CN" altLang="en-US" i="0">
                              <a:latin typeface="Cambria Math" panose="02040503050406030204" pitchFamily="18" charset="0"/>
                            </a:rPr>
                            <m:t>[</m:t>
                          </m:r>
                          <m:r>
                            <a:rPr lang="zh-CN" altLang="en-US" b="1" i="1">
                              <a:latin typeface="Cambria Math" panose="02040503050406030204" pitchFamily="18" charset="0"/>
                            </a:rPr>
                            <m:t>𝑿</m:t>
                          </m:r>
                          <m:r>
                            <a:rPr lang="zh-CN" altLang="en-US" b="1" i="0">
                              <a:latin typeface="Cambria Math" panose="02040503050406030204" pitchFamily="18" charset="0"/>
                            </a:rPr>
                            <m:t>,</m:t>
                          </m:r>
                          <m:r>
                            <a:rPr lang="zh-CN" altLang="en-US" b="1" i="1">
                              <a:latin typeface="Cambria Math" panose="02040503050406030204" pitchFamily="18" charset="0"/>
                            </a:rPr>
                            <m:t>𝒀</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en-US" altLang="zh-CN" b="0" i="1" smtClean="0">
                                      <a:latin typeface="Cambria Math" panose="02040503050406030204" pitchFamily="18" charset="0"/>
                                    </a:rPr>
                                    <m:t>𝑉</m:t>
                                  </m:r>
                                  <m:r>
                                    <m:rPr>
                                      <m:sty m:val="p"/>
                                    </m:rPr>
                                    <a:rPr lang="en-US" altLang="zh-CN" i="1">
                                      <a:latin typeface="Cambria Math" panose="02040503050406030204" pitchFamily="18" charset="0"/>
                                    </a:rPr>
                                    <m:t>ar</m:t>
                                  </m:r>
                                  <m:r>
                                    <a:rPr lang="zh-CN" altLang="en-US" i="0">
                                      <a:latin typeface="Cambria Math" panose="02040503050406030204" pitchFamily="18" charset="0"/>
                                    </a:rPr>
                                    <m:t>[</m:t>
                                  </m:r>
                                  <m:r>
                                    <a:rPr lang="zh-CN" altLang="en-US" b="1" i="1">
                                      <a:latin typeface="Cambria Math" panose="02040503050406030204" pitchFamily="18" charset="0"/>
                                    </a:rPr>
                                    <m:t>𝒀</m:t>
                                  </m:r>
                                  <m:r>
                                    <a:rPr lang="zh-CN" altLang="en-US" i="0">
                                      <a:latin typeface="Cambria Math" panose="02040503050406030204" pitchFamily="18" charset="0"/>
                                    </a:rPr>
                                    <m:t>]</m:t>
                                  </m:r>
                                </m:e>
                              </m:d>
                            </m:e>
                            <m:sup>
                              <m:r>
                                <a:rPr lang="zh-CN" altLang="en-US" i="0">
                                  <a:latin typeface="Cambria Math" panose="02040503050406030204" pitchFamily="18" charset="0"/>
                                </a:rPr>
                                <m:t>−1</m:t>
                              </m:r>
                            </m:sup>
                          </m:sSup>
                          <m:r>
                            <m:rPr>
                              <m:sty m:val="p"/>
                            </m:rPr>
                            <a:rPr lang="en-US" altLang="zh-CN" b="0" i="0" smtClean="0">
                              <a:latin typeface="Cambria Math" panose="02040503050406030204" pitchFamily="18" charset="0"/>
                            </a:rPr>
                            <m:t>V</m:t>
                          </m:r>
                          <m:r>
                            <m:rPr>
                              <m:sty m:val="p"/>
                            </m:rPr>
                            <a:rPr lang="en-US" altLang="zh-CN" i="1">
                              <a:latin typeface="Cambria Math" panose="02040503050406030204" pitchFamily="18" charset="0"/>
                            </a:rPr>
                            <m:t>ar</m:t>
                          </m:r>
                          <m:r>
                            <a:rPr lang="zh-CN" altLang="en-US" i="0">
                              <a:latin typeface="Cambria Math" panose="02040503050406030204" pitchFamily="18" charset="0"/>
                            </a:rPr>
                            <m:t>[</m:t>
                          </m:r>
                          <m:r>
                            <a:rPr lang="zh-CN" altLang="en-US" b="1" i="1">
                              <a:latin typeface="Cambria Math" panose="02040503050406030204" pitchFamily="18" charset="0"/>
                            </a:rPr>
                            <m:t>𝒀</m:t>
                          </m:r>
                        </m:e>
                      </m:d>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2483768" y="1558698"/>
                <a:ext cx="4327788" cy="369332"/>
              </a:xfrm>
              <a:prstGeom prst="rect">
                <a:avLst/>
              </a:prstGeom>
              <a:blipFill>
                <a:blip r:embed="rId3"/>
                <a:stretch>
                  <a:fillRect t="-128333" r="-9296" b="-19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483768" y="1986394"/>
                <a:ext cx="6030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r>
                        <a:rPr lang="zh-CN" altLang="en-US" i="0">
                          <a:latin typeface="Cambria Math" panose="02040503050406030204" pitchFamily="18" charset="0"/>
                        </a:rPr>
                        <m:t>0</m:t>
                      </m:r>
                    </m:oMath>
                  </m:oMathPara>
                </a14:m>
                <a:endParaRPr lang="zh-CN" altLang="en-US" dirty="0"/>
              </a:p>
            </p:txBody>
          </p:sp>
        </mc:Choice>
        <mc:Fallback xmlns="">
          <p:sp>
            <p:nvSpPr>
              <p:cNvPr id="8" name="矩形 7"/>
              <p:cNvSpPr>
                <a:spLocks noRot="1" noChangeAspect="1" noMove="1" noResize="1" noEditPoints="1" noAdjustHandles="1" noChangeArrowheads="1" noChangeShapeType="1" noTextEdit="1"/>
              </p:cNvSpPr>
              <p:nvPr/>
            </p:nvSpPr>
            <p:spPr>
              <a:xfrm>
                <a:off x="2483768" y="1986394"/>
                <a:ext cx="603050" cy="369332"/>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683568" y="2643758"/>
                <a:ext cx="7920880" cy="1824987"/>
              </a:xfrm>
              <a:prstGeom prst="rect">
                <a:avLst/>
              </a:prstGeom>
            </p:spPr>
            <p:txBody>
              <a:bodyPr wrap="square">
                <a:spAutoFit/>
              </a:bodyPr>
              <a:lstStyle/>
              <a:p>
                <a:pPr indent="457200">
                  <a:lnSpc>
                    <a:spcPct val="150000"/>
                  </a:lnSpc>
                </a:pPr>
                <a:r>
                  <a:rPr lang="zh-CN" altLang="en-US" dirty="0">
                    <a:solidFill>
                      <a:srgbClr val="FF0000"/>
                    </a:solidFill>
                  </a:rPr>
                  <a:t>这说明</a:t>
                </a:r>
                <a14:m>
                  <m:oMath xmlns:m="http://schemas.openxmlformats.org/officeDocument/2006/math">
                    <m:sSub>
                      <m:sSubPr>
                        <m:ctrlPr>
                          <a:rPr lang="zh-CN" altLang="en-US" i="1">
                            <a:solidFill>
                              <a:srgbClr val="FF0000"/>
                            </a:solidFill>
                            <a:latin typeface="Cambria Math" panose="02040503050406030204" pitchFamily="18" charset="0"/>
                          </a:rPr>
                        </m:ctrlPr>
                      </m:sSubPr>
                      <m:e>
                        <m:acc>
                          <m:accPr>
                            <m:chr m:val="̂"/>
                            <m:ctrlPr>
                              <a:rPr lang="zh-CN" altLang="en-US" b="1" i="1">
                                <a:solidFill>
                                  <a:srgbClr val="FF0000"/>
                                </a:solidFill>
                                <a:latin typeface="Cambria Math" panose="02040503050406030204" pitchFamily="18" charset="0"/>
                              </a:rPr>
                            </m:ctrlPr>
                          </m:accPr>
                          <m:e>
                            <m:r>
                              <a:rPr lang="zh-CN" altLang="en-US" b="1" i="1">
                                <a:solidFill>
                                  <a:srgbClr val="FF0000"/>
                                </a:solidFill>
                                <a:latin typeface="Cambria Math" panose="02040503050406030204" pitchFamily="18" charset="0"/>
                              </a:rPr>
                              <m:t>𝑿</m:t>
                            </m:r>
                          </m:e>
                        </m:acc>
                      </m:e>
                      <m:sub>
                        <m:r>
                          <a:rPr lang="zh-CN" altLang="en-US" i="1">
                            <a:solidFill>
                              <a:srgbClr val="FF0000"/>
                            </a:solidFill>
                            <a:latin typeface="Cambria Math" panose="02040503050406030204" pitchFamily="18" charset="0"/>
                          </a:rPr>
                          <m:t>𝐿</m:t>
                        </m:r>
                      </m:sub>
                    </m:sSub>
                  </m:oMath>
                </a14:m>
                <a:r>
                  <a:rPr lang="zh-CN" altLang="en-US" dirty="0">
                    <a:solidFill>
                      <a:srgbClr val="FF0000"/>
                    </a:solidFill>
                  </a:rPr>
                  <a:t>与</a:t>
                </a:r>
                <a14:m>
                  <m:oMath xmlns:m="http://schemas.openxmlformats.org/officeDocument/2006/math">
                    <m:sSup>
                      <m:sSupPr>
                        <m:ctrlPr>
                          <a:rPr lang="zh-CN" altLang="en-US" i="1">
                            <a:solidFill>
                              <a:srgbClr val="FF0000"/>
                            </a:solidFill>
                            <a:latin typeface="Cambria Math" panose="02040503050406030204" pitchFamily="18" charset="0"/>
                          </a:rPr>
                        </m:ctrlPr>
                      </m:sSupPr>
                      <m:e>
                        <m:r>
                          <a:rPr lang="zh-CN" altLang="en-US" b="1" i="1">
                            <a:solidFill>
                              <a:srgbClr val="FF0000"/>
                            </a:solidFill>
                            <a:latin typeface="Cambria Math" panose="02040503050406030204" pitchFamily="18" charset="0"/>
                          </a:rPr>
                          <m:t>𝒀</m:t>
                        </m:r>
                      </m:e>
                      <m:sup>
                        <m:r>
                          <a:rPr lang="zh-CN" altLang="en-US" i="1">
                            <a:solidFill>
                              <a:srgbClr val="FF0000"/>
                            </a:solidFill>
                            <a:latin typeface="Cambria Math" panose="02040503050406030204" pitchFamily="18" charset="0"/>
                          </a:rPr>
                          <m:t>𝑇</m:t>
                        </m:r>
                      </m:sup>
                    </m:sSup>
                  </m:oMath>
                </a14:m>
                <a:r>
                  <a:rPr lang="zh-CN" altLang="en-US" dirty="0">
                    <a:solidFill>
                      <a:srgbClr val="FF0000"/>
                    </a:solidFill>
                  </a:rPr>
                  <a:t>不相关，称此为线性最小方差估计的正交性。</a:t>
                </a:r>
                <a:endParaRPr lang="en-US" altLang="zh-CN" dirty="0">
                  <a:solidFill>
                    <a:srgbClr val="FF0000"/>
                  </a:solidFill>
                </a:endParaRPr>
              </a:p>
              <a:p>
                <a:pPr>
                  <a:lnSpc>
                    <a:spcPct val="150000"/>
                  </a:lnSpc>
                </a:pPr>
                <a:r>
                  <a:rPr lang="zh-CN" altLang="en-US" dirty="0"/>
                  <a:t>综上所述，线性最小方差估计的特点是：</a:t>
                </a:r>
                <a:r>
                  <a:rPr lang="zh-CN" altLang="en-US" dirty="0">
                    <a:solidFill>
                      <a:srgbClr val="FF0000"/>
                    </a:solidFill>
                  </a:rPr>
                  <a:t>无偏性</a:t>
                </a:r>
                <a:r>
                  <a:rPr lang="zh-CN" altLang="en-US" dirty="0"/>
                  <a:t>，即</a:t>
                </a:r>
                <a14:m>
                  <m:oMath xmlns:m="http://schemas.openxmlformats.org/officeDocument/2006/math">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d>
                    <m:r>
                      <a:rPr lang="zh-CN" altLang="en-US" i="1">
                        <a:latin typeface="Cambria Math" panose="02040503050406030204" pitchFamily="18" charset="0"/>
                      </a:rPr>
                      <m:t>=0</m:t>
                    </m:r>
                    <m:r>
                      <a:rPr lang="zh-CN" altLang="en-US" b="0" i="1" smtClean="0">
                        <a:latin typeface="Cambria Math" panose="02040503050406030204" pitchFamily="18" charset="0"/>
                      </a:rPr>
                      <m:t>；</m:t>
                    </m:r>
                  </m:oMath>
                </a14:m>
                <a:r>
                  <a:rPr lang="zh-CN" altLang="en-US" dirty="0">
                    <a:solidFill>
                      <a:srgbClr val="FF0000"/>
                    </a:solidFill>
                  </a:rPr>
                  <a:t>线性性</a:t>
                </a:r>
                <a:r>
                  <a:rPr lang="zh-CN" altLang="en-US" dirty="0"/>
                  <a:t>，即</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smtClean="0">
                                <a:latin typeface="Cambria Math" panose="02040503050406030204" pitchFamily="18" charset="0"/>
                              </a:rPr>
                            </m:ctrlPr>
                          </m:accPr>
                          <m:e>
                            <m:r>
                              <a:rPr lang="zh-CN" altLang="en-US" b="1" i="1">
                                <a:latin typeface="Cambria Math" panose="02040503050406030204" pitchFamily="18" charset="0"/>
                              </a:rPr>
                              <m:t>𝑿</m:t>
                            </m:r>
                          </m:e>
                        </m:acc>
                      </m:e>
                      <m:sub>
                        <m:r>
                          <a:rPr lang="zh-CN" altLang="en-US" i="1">
                            <a:latin typeface="Cambria Math" panose="02040503050406030204" pitchFamily="18" charset="0"/>
                          </a:rPr>
                          <m:t>𝐿</m:t>
                        </m:r>
                      </m:sub>
                    </m:sSub>
                    <m:r>
                      <a:rPr lang="en-US" altLang="zh-CN" b="0" i="1" smtClean="0">
                        <a:latin typeface="Cambria Math" panose="02040503050406030204" pitchFamily="18" charset="0"/>
                      </a:rPr>
                      <m:t>=</m:t>
                    </m:r>
                    <m:r>
                      <a:rPr lang="en-US" altLang="zh-CN" b="1" i="1" smtClean="0">
                        <a:latin typeface="Cambria Math" panose="02040503050406030204" pitchFamily="18" charset="0"/>
                      </a:rPr>
                      <m:t>𝒂</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1" i="1" smtClean="0">
                        <a:latin typeface="Cambria Math" panose="02040503050406030204" pitchFamily="18" charset="0"/>
                      </a:rPr>
                      <m:t>𝒀</m:t>
                    </m:r>
                  </m:oMath>
                </a14:m>
                <a:r>
                  <a:rPr lang="zh-CN" altLang="en-US" dirty="0"/>
                  <a:t>;</a:t>
                </a:r>
                <a:r>
                  <a:rPr lang="zh-CN" altLang="en-US" dirty="0">
                    <a:solidFill>
                      <a:srgbClr val="FF0000"/>
                    </a:solidFill>
                  </a:rPr>
                  <a:t>正交性</a:t>
                </a:r>
                <a:r>
                  <a:rPr lang="zh-CN" altLang="en-US" dirty="0"/>
                  <a:t>，即</a:t>
                </a:r>
                <a14:m>
                  <m:oMath xmlns:m="http://schemas.openxmlformats.org/officeDocument/2006/math">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r>
                              <a:rPr lang="zh-CN" altLang="en-US" b="1" i="1">
                                <a:latin typeface="Cambria Math" panose="02040503050406030204" pitchFamily="18" charset="0"/>
                              </a:rPr>
                              <m:t>𝑿</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𝑿</m:t>
                                    </m:r>
                                  </m:e>
                                </m:acc>
                              </m:e>
                              <m:sub>
                                <m:r>
                                  <a:rPr lang="zh-CN" altLang="en-US" i="1">
                                    <a:latin typeface="Cambria Math" panose="02040503050406030204" pitchFamily="18" charset="0"/>
                                  </a:rPr>
                                  <m:t>𝐿</m:t>
                                </m:r>
                              </m:sub>
                            </m:sSub>
                          </m:e>
                        </m:d>
                        <m:sSup>
                          <m:sSupPr>
                            <m:ctrlPr>
                              <a:rPr lang="zh-CN" altLang="en-US" i="1">
                                <a:latin typeface="Cambria Math" panose="02040503050406030204" pitchFamily="18" charset="0"/>
                              </a:rPr>
                            </m:ctrlPr>
                          </m:sSupPr>
                          <m:e>
                            <m:r>
                              <a:rPr lang="zh-CN" altLang="en-US" b="1" i="1">
                                <a:latin typeface="Cambria Math" panose="02040503050406030204" pitchFamily="18" charset="0"/>
                              </a:rPr>
                              <m:t>𝒀</m:t>
                            </m:r>
                          </m:e>
                          <m:sup>
                            <m:r>
                              <a:rPr lang="zh-CN" altLang="en-US" i="1">
                                <a:latin typeface="Cambria Math" panose="02040503050406030204" pitchFamily="18" charset="0"/>
                              </a:rPr>
                              <m:t>𝑇</m:t>
                            </m:r>
                          </m:sup>
                        </m:sSup>
                      </m:e>
                    </m:d>
                    <m:r>
                      <a:rPr lang="zh-CN" altLang="en-US">
                        <a:latin typeface="Cambria Math" panose="02040503050406030204" pitchFamily="18" charset="0"/>
                      </a:rPr>
                      <m:t>=0</m:t>
                    </m:r>
                    <m:r>
                      <a:rPr lang="zh-CN" altLang="en-US" b="0" i="1" smtClean="0">
                        <a:latin typeface="Cambria Math" panose="02040503050406030204" pitchFamily="18" charset="0"/>
                      </a:rPr>
                      <m:t>。</m:t>
                    </m:r>
                  </m:oMath>
                </a14:m>
                <a:endParaRPr lang="en-US" altLang="zh-CN" dirty="0"/>
              </a:p>
              <a:p>
                <a:pPr>
                  <a:lnSpc>
                    <a:spcPct val="150000"/>
                  </a:lnSpc>
                </a:pPr>
                <a:r>
                  <a:rPr lang="zh-CN" altLang="en-US" dirty="0"/>
                  <a:t>卡尔曼滤波的递推计算，就是状态线性最小方差估计。</a:t>
                </a:r>
              </a:p>
            </p:txBody>
          </p:sp>
        </mc:Choice>
        <mc:Fallback xmlns="">
          <p:sp>
            <p:nvSpPr>
              <p:cNvPr id="9" name="矩形 8"/>
              <p:cNvSpPr>
                <a:spLocks noRot="1" noChangeAspect="1" noMove="1" noResize="1" noEditPoints="1" noAdjustHandles="1" noChangeArrowheads="1" noChangeShapeType="1" noTextEdit="1"/>
              </p:cNvSpPr>
              <p:nvPr/>
            </p:nvSpPr>
            <p:spPr>
              <a:xfrm>
                <a:off x="683568" y="2643758"/>
                <a:ext cx="7920880" cy="1824987"/>
              </a:xfrm>
              <a:prstGeom prst="rect">
                <a:avLst/>
              </a:prstGeom>
              <a:blipFill>
                <a:blip r:embed="rId5"/>
                <a:stretch>
                  <a:fillRect l="-616" b="-3344"/>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41DD53D6-9465-6D27-FA1D-17170E77F6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413564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83568" y="555526"/>
                <a:ext cx="7704856" cy="923330"/>
              </a:xfrm>
              <a:prstGeom prst="rect">
                <a:avLst/>
              </a:prstGeom>
            </p:spPr>
            <p:txBody>
              <a:bodyPr wrap="square">
                <a:spAutoFit/>
              </a:bodyPr>
              <a:lstStyle/>
              <a:p>
                <a:pPr indent="457200">
                  <a:lnSpc>
                    <a:spcPct val="150000"/>
                  </a:lnSpc>
                </a:pPr>
                <a:r>
                  <a:rPr lang="zh-CN" altLang="en-US" b="1" dirty="0"/>
                  <a:t>例6.1     </a:t>
                </a:r>
                <a:r>
                  <a:rPr lang="zh-CN" altLang="en-US" dirty="0"/>
                  <a:t>某一未知数</a:t>
                </a:r>
                <a14:m>
                  <m:oMath xmlns:m="http://schemas.openxmlformats.org/officeDocument/2006/math">
                    <m:r>
                      <a:rPr lang="zh-CN" altLang="en-US" i="1">
                        <a:latin typeface="Cambria Math" panose="02040503050406030204" pitchFamily="18" charset="0"/>
                      </a:rPr>
                      <m:t>𝑋</m:t>
                    </m:r>
                  </m:oMath>
                </a14:m>
                <a:r>
                  <a:rPr lang="zh-CN" altLang="en-US" dirty="0"/>
                  <a:t>与观测</a:t>
                </a:r>
                <a14:m>
                  <m:oMath xmlns:m="http://schemas.openxmlformats.org/officeDocument/2006/math">
                    <m:r>
                      <a:rPr lang="zh-CN" altLang="en-US" i="1">
                        <a:latin typeface="Cambria Math" panose="02040503050406030204" pitchFamily="18" charset="0"/>
                      </a:rPr>
                      <m:t>𝑌</m:t>
                    </m:r>
                  </m:oMath>
                </a14:m>
                <a:r>
                  <a:rPr lang="zh-CN" altLang="en-US" dirty="0"/>
                  <a:t>的联合分布如表6.1所示，求X的线性最小方差估计。</a:t>
                </a:r>
              </a:p>
            </p:txBody>
          </p:sp>
        </mc:Choice>
        <mc:Fallback xmlns="">
          <p:sp>
            <p:nvSpPr>
              <p:cNvPr id="2" name="矩形 1"/>
              <p:cNvSpPr>
                <a:spLocks noRot="1" noChangeAspect="1" noMove="1" noResize="1" noEditPoints="1" noAdjustHandles="1" noChangeArrowheads="1" noChangeShapeType="1" noTextEdit="1"/>
              </p:cNvSpPr>
              <p:nvPr/>
            </p:nvSpPr>
            <p:spPr>
              <a:xfrm>
                <a:off x="683568" y="555526"/>
                <a:ext cx="7704856" cy="923330"/>
              </a:xfrm>
              <a:prstGeom prst="rect">
                <a:avLst/>
              </a:prstGeom>
              <a:blipFill rotWithShape="0">
                <a:blip r:embed="rId2"/>
                <a:stretch>
                  <a:fillRect l="-633" b="-1974"/>
                </a:stretch>
              </a:blipFill>
            </p:spPr>
            <p:txBody>
              <a:bodyPr/>
              <a:lstStyle/>
              <a:p>
                <a:r>
                  <a:rPr lang="zh-CN" altLang="en-US">
                    <a:noFill/>
                  </a:rPr>
                  <a:t> </a:t>
                </a:r>
              </a:p>
            </p:txBody>
          </p:sp>
        </mc:Fallback>
      </mc:AlternateContent>
      <p:graphicFrame>
        <p:nvGraphicFramePr>
          <p:cNvPr id="4" name="表格 3"/>
          <p:cNvGraphicFramePr>
            <a:graphicFrameLocks noGrp="1"/>
          </p:cNvGraphicFramePr>
          <p:nvPr>
            <p:extLst>
              <p:ext uri="{D42A27DB-BD31-4B8C-83A1-F6EECF244321}">
                <p14:modId xmlns:p14="http://schemas.microsoft.com/office/powerpoint/2010/main" val="438568513"/>
              </p:ext>
            </p:extLst>
          </p:nvPr>
        </p:nvGraphicFramePr>
        <p:xfrm>
          <a:off x="1403648" y="2499743"/>
          <a:ext cx="6480720" cy="1656183"/>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tblGrid>
              <a:tr h="552061">
                <a:tc>
                  <a:txBody>
                    <a:bodyPr/>
                    <a:lstStyle/>
                    <a:p>
                      <a:pPr algn="ct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-1</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-2</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-3</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2</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4</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2061">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-2</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1/5</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1/5</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1/5</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2061">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2</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0</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1/5</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b="0" dirty="0">
                          <a:solidFill>
                            <a:schemeClr val="tx1"/>
                          </a:solidFill>
                          <a:latin typeface="Times New Roman" panose="02020603050405020304" pitchFamily="18" charset="0"/>
                          <a:cs typeface="Times New Roman" panose="02020603050405020304" pitchFamily="18" charset="0"/>
                        </a:rPr>
                        <a:t>1/5</a:t>
                      </a:r>
                      <a:endParaRPr lang="zh-CN" alt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矩形 5"/>
          <p:cNvSpPr/>
          <p:nvPr/>
        </p:nvSpPr>
        <p:spPr>
          <a:xfrm>
            <a:off x="3815916" y="1779662"/>
            <a:ext cx="1440160" cy="460382"/>
          </a:xfrm>
          <a:prstGeom prst="rect">
            <a:avLst/>
          </a:prstGeom>
        </p:spPr>
        <p:txBody>
          <a:bodyPr wrap="square">
            <a:spAutoFit/>
          </a:bodyPr>
          <a:lstStyle/>
          <a:p>
            <a:pPr indent="457200">
              <a:lnSpc>
                <a:spcPct val="150000"/>
              </a:lnSpc>
            </a:pPr>
            <a:r>
              <a:rPr lang="zh-CN" altLang="en-US" b="1" dirty="0"/>
              <a:t>表  </a:t>
            </a:r>
            <a:r>
              <a:rPr lang="en-US" altLang="zh-CN" b="1" dirty="0"/>
              <a:t>6.1</a:t>
            </a:r>
            <a:endParaRPr lang="zh-CN" altLang="en-US" b="1" dirty="0"/>
          </a:p>
        </p:txBody>
      </p:sp>
      <p:cxnSp>
        <p:nvCxnSpPr>
          <p:cNvPr id="7" name="直接连接符 6"/>
          <p:cNvCxnSpPr/>
          <p:nvPr/>
        </p:nvCxnSpPr>
        <p:spPr>
          <a:xfrm>
            <a:off x="1403648" y="2499742"/>
            <a:ext cx="1080120" cy="540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43708" y="2499742"/>
            <a:ext cx="540060" cy="540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191290" y="2499742"/>
            <a:ext cx="304892" cy="369332"/>
          </a:xfrm>
          <a:prstGeom prst="rect">
            <a:avLst/>
          </a:prstGeom>
          <a:noFill/>
        </p:spPr>
        <p:txBody>
          <a:bodyPr wrap="none" rtlCol="0">
            <a:spAutoFit/>
          </a:bodyPr>
          <a:lstStyle/>
          <a:p>
            <a:r>
              <a:rPr lang="en-US" altLang="zh-CN" i="1" dirty="0"/>
              <a:t>X</a:t>
            </a:r>
            <a:endParaRPr lang="zh-CN" altLang="en-US" i="1" dirty="0"/>
          </a:p>
        </p:txBody>
      </p:sp>
      <p:sp>
        <p:nvSpPr>
          <p:cNvPr id="20" name="文本框 19"/>
          <p:cNvSpPr txBox="1"/>
          <p:nvPr/>
        </p:nvSpPr>
        <p:spPr>
          <a:xfrm>
            <a:off x="1741636" y="2427734"/>
            <a:ext cx="303288" cy="369332"/>
          </a:xfrm>
          <a:prstGeom prst="rect">
            <a:avLst/>
          </a:prstGeom>
          <a:noFill/>
        </p:spPr>
        <p:txBody>
          <a:bodyPr wrap="none" rtlCol="0">
            <a:spAutoFit/>
          </a:bodyPr>
          <a:lstStyle/>
          <a:p>
            <a:r>
              <a:rPr lang="en-US" altLang="zh-CN" i="1" dirty="0"/>
              <a:t>P</a:t>
            </a:r>
            <a:endParaRPr lang="zh-CN" altLang="en-US" i="1" dirty="0"/>
          </a:p>
        </p:txBody>
      </p:sp>
      <p:sp>
        <p:nvSpPr>
          <p:cNvPr id="21" name="文本框 20"/>
          <p:cNvSpPr txBox="1"/>
          <p:nvPr/>
        </p:nvSpPr>
        <p:spPr>
          <a:xfrm>
            <a:off x="1463835" y="2684408"/>
            <a:ext cx="296876" cy="369332"/>
          </a:xfrm>
          <a:prstGeom prst="rect">
            <a:avLst/>
          </a:prstGeom>
          <a:noFill/>
        </p:spPr>
        <p:txBody>
          <a:bodyPr wrap="none" rtlCol="0">
            <a:spAutoFit/>
          </a:bodyPr>
          <a:lstStyle/>
          <a:p>
            <a:r>
              <a:rPr lang="en-US" altLang="zh-CN" i="1" dirty="0"/>
              <a:t>Y</a:t>
            </a:r>
            <a:endParaRPr lang="zh-CN" altLang="en-US" i="1" dirty="0"/>
          </a:p>
        </p:txBody>
      </p:sp>
      <p:pic>
        <p:nvPicPr>
          <p:cNvPr id="3" name="图片 2">
            <a:extLst>
              <a:ext uri="{FF2B5EF4-FFF2-40B4-BE49-F238E27FC236}">
                <a16:creationId xmlns:a16="http://schemas.microsoft.com/office/drawing/2014/main" id="{FB679183-5875-4088-3BE0-0018237D18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926412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411510"/>
            <a:ext cx="3629520" cy="369332"/>
          </a:xfrm>
          <a:prstGeom prst="rect">
            <a:avLst/>
          </a:prstGeom>
        </p:spPr>
        <p:txBody>
          <a:bodyPr wrap="none">
            <a:spAutoFit/>
          </a:bodyPr>
          <a:lstStyle/>
          <a:p>
            <a:r>
              <a:rPr lang="zh-CN" altLang="en-US" b="1" dirty="0"/>
              <a:t>解</a:t>
            </a:r>
            <a:r>
              <a:rPr lang="zh-CN" altLang="en-US" dirty="0"/>
              <a:t>    由上表求出X和Y的一、二阶矩</a:t>
            </a:r>
          </a:p>
        </p:txBody>
      </p:sp>
      <mc:AlternateContent xmlns:mc="http://schemas.openxmlformats.org/markup-compatibility/2006" xmlns:a14="http://schemas.microsoft.com/office/drawing/2010/main">
        <mc:Choice Requires="a14">
          <p:sp>
            <p:nvSpPr>
              <p:cNvPr id="3" name="矩形 2"/>
              <p:cNvSpPr/>
              <p:nvPr/>
            </p:nvSpPr>
            <p:spPr>
              <a:xfrm>
                <a:off x="3203848" y="843558"/>
                <a:ext cx="2730491"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5</m:t>
                          </m:r>
                        </m:den>
                      </m:f>
                      <m:r>
                        <a:rPr lang="zh-CN" altLang="en-US" i="0">
                          <a:latin typeface="Cambria Math" panose="02040503050406030204" pitchFamily="18" charset="0"/>
                        </a:rPr>
                        <m:t>×(−6+6)=0</m:t>
                      </m:r>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3203848" y="843558"/>
                <a:ext cx="2730491" cy="612796"/>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213466" y="1483252"/>
                <a:ext cx="2720873"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𝑌</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2</m:t>
                          </m:r>
                        </m:den>
                      </m:f>
                      <m:r>
                        <a:rPr lang="zh-CN" altLang="en-US" i="0">
                          <a:latin typeface="Cambria Math" panose="02040503050406030204" pitchFamily="18" charset="0"/>
                        </a:rPr>
                        <m:t>×(−2+2)=0</m:t>
                      </m:r>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3213466" y="1483252"/>
                <a:ext cx="2720873" cy="610936"/>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517881" y="2121086"/>
                <a:ext cx="6102424" cy="6127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Var</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5</m:t>
                          </m:r>
                        </m:den>
                      </m:f>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0">
                                      <a:latin typeface="Cambria Math" panose="02040503050406030204" pitchFamily="18" charset="0"/>
                                    </a:rPr>
                                    <m:t>−1</m:t>
                                  </m:r>
                                </m:e>
                              </m:d>
                            </m:e>
                            <m:sup>
                              <m:r>
                                <a:rPr lang="zh-CN" altLang="en-US" i="0">
                                  <a:latin typeface="Cambria Math" panose="02040503050406030204" pitchFamily="18" charset="0"/>
                                </a:rPr>
                                <m:t>2</m:t>
                              </m:r>
                            </m:sup>
                          </m:sSup>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0">
                                      <a:latin typeface="Cambria Math" panose="02040503050406030204" pitchFamily="18" charset="0"/>
                                    </a:rPr>
                                    <m:t>−2</m:t>
                                  </m:r>
                                </m:e>
                              </m:d>
                            </m:e>
                            <m:sup>
                              <m:r>
                                <a:rPr lang="zh-CN" altLang="en-US" i="0">
                                  <a:latin typeface="Cambria Math" panose="02040503050406030204" pitchFamily="18" charset="0"/>
                                </a:rPr>
                                <m:t>2</m:t>
                              </m:r>
                            </m:sup>
                          </m:sSup>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0">
                                      <a:latin typeface="Cambria Math" panose="02040503050406030204" pitchFamily="18" charset="0"/>
                                    </a:rPr>
                                    <m:t>−3</m:t>
                                  </m:r>
                                </m:e>
                              </m:d>
                            </m:e>
                            <m:sup>
                              <m:r>
                                <a:rPr lang="zh-CN" altLang="en-US" i="0">
                                  <a:latin typeface="Cambria Math" panose="02040503050406030204" pitchFamily="18" charset="0"/>
                                </a:rPr>
                                <m:t>2</m:t>
                              </m:r>
                            </m:sup>
                          </m:sSup>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0">
                                  <a:latin typeface="Cambria Math" panose="02040503050406030204" pitchFamily="18" charset="0"/>
                                </a:rPr>
                                <m:t>2</m:t>
                              </m:r>
                            </m:e>
                            <m:sup>
                              <m:r>
                                <a:rPr lang="zh-CN" altLang="en-US" i="0">
                                  <a:latin typeface="Cambria Math" panose="02040503050406030204" pitchFamily="18" charset="0"/>
                                </a:rPr>
                                <m:t>2</m:t>
                              </m:r>
                            </m:sup>
                          </m:sSup>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0">
                                  <a:latin typeface="Cambria Math" panose="02040503050406030204" pitchFamily="18" charset="0"/>
                                </a:rPr>
                                <m:t>4</m:t>
                              </m:r>
                            </m:e>
                            <m:sup>
                              <m:r>
                                <a:rPr lang="zh-CN" altLang="en-US" i="0">
                                  <a:latin typeface="Cambria Math" panose="02040503050406030204" pitchFamily="18" charset="0"/>
                                </a:rPr>
                                <m:t>2</m:t>
                              </m:r>
                            </m:sup>
                          </m:sSup>
                        </m:e>
                      </m:d>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34</m:t>
                          </m:r>
                        </m:num>
                        <m:den>
                          <m:r>
                            <a:rPr lang="zh-CN" altLang="en-US" i="0">
                              <a:latin typeface="Cambria Math" panose="02040503050406030204" pitchFamily="18" charset="0"/>
                            </a:rPr>
                            <m:t>5</m:t>
                          </m:r>
                        </m:den>
                      </m:f>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517881" y="2121086"/>
                <a:ext cx="6102424" cy="612796"/>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2923642" y="2758920"/>
                <a:ext cx="3290901"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Var</m:t>
                      </m:r>
                      <m:r>
                        <a:rPr lang="zh-CN" altLang="en-US" i="0">
                          <a:latin typeface="Cambria Math" panose="02040503050406030204" pitchFamily="18" charset="0"/>
                        </a:rPr>
                        <m:t>[</m:t>
                      </m:r>
                      <m:r>
                        <a:rPr lang="zh-CN" altLang="en-US" i="1">
                          <a:latin typeface="Cambria Math" panose="02040503050406030204" pitchFamily="18" charset="0"/>
                        </a:rPr>
                        <m:t>𝑌</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2</m:t>
                          </m:r>
                        </m:den>
                      </m:f>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0">
                                      <a:latin typeface="Cambria Math" panose="02040503050406030204" pitchFamily="18" charset="0"/>
                                    </a:rPr>
                                    <m:t>−2</m:t>
                                  </m:r>
                                </m:e>
                              </m:d>
                            </m:e>
                            <m:sup>
                              <m:r>
                                <a:rPr lang="zh-CN" altLang="en-US" i="0">
                                  <a:latin typeface="Cambria Math" panose="02040503050406030204" pitchFamily="18" charset="0"/>
                                </a:rPr>
                                <m:t>2</m:t>
                              </m:r>
                            </m:sup>
                          </m:sSup>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0">
                                  <a:latin typeface="Cambria Math" panose="02040503050406030204" pitchFamily="18" charset="0"/>
                                </a:rPr>
                                <m:t>2</m:t>
                              </m:r>
                            </m:e>
                            <m:sup>
                              <m:r>
                                <a:rPr lang="zh-CN" altLang="en-US" i="0">
                                  <a:latin typeface="Cambria Math" panose="02040503050406030204" pitchFamily="18" charset="0"/>
                                </a:rPr>
                                <m:t>2</m:t>
                              </m:r>
                            </m:sup>
                          </m:sSup>
                        </m:e>
                      </m:d>
                      <m:r>
                        <a:rPr lang="zh-CN" altLang="en-US" i="0">
                          <a:latin typeface="Cambria Math" panose="02040503050406030204" pitchFamily="18" charset="0"/>
                        </a:rPr>
                        <m:t>=4</m:t>
                      </m:r>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2923642" y="2758920"/>
                <a:ext cx="3290901" cy="610936"/>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86848" y="3394894"/>
                <a:ext cx="8964487" cy="6127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cov</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𝑌</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5</m:t>
                          </m:r>
                        </m:den>
                      </m:f>
                      <m:r>
                        <a:rPr lang="zh-CN" altLang="en-US" i="0">
                          <a:latin typeface="Cambria Math" panose="02040503050406030204" pitchFamily="18" charset="0"/>
                        </a:rPr>
                        <m:t>×[(−1)×(−2)+(−2)×(−2)+(−3)×(−2)+2×2+4×2]=</m:t>
                      </m:r>
                      <m:f>
                        <m:fPr>
                          <m:ctrlPr>
                            <a:rPr lang="zh-CN" altLang="en-US" i="1">
                              <a:latin typeface="Cambria Math" panose="02040503050406030204" pitchFamily="18" charset="0"/>
                            </a:rPr>
                          </m:ctrlPr>
                        </m:fPr>
                        <m:num>
                          <m:r>
                            <a:rPr lang="zh-CN" altLang="en-US" i="0">
                              <a:latin typeface="Cambria Math" panose="02040503050406030204" pitchFamily="18" charset="0"/>
                            </a:rPr>
                            <m:t>24</m:t>
                          </m:r>
                        </m:num>
                        <m:den>
                          <m:r>
                            <a:rPr lang="zh-CN" altLang="en-US" i="0">
                              <a:latin typeface="Cambria Math" panose="02040503050406030204" pitchFamily="18" charset="0"/>
                            </a:rPr>
                            <m:t>5</m:t>
                          </m:r>
                        </m:den>
                      </m:f>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86848" y="3394894"/>
                <a:ext cx="8964487" cy="612796"/>
              </a:xfrm>
              <a:prstGeom prst="rect">
                <a:avLst/>
              </a:prstGeom>
              <a:blipFill rotWithShape="0">
                <a:blip r:embed="rId6"/>
                <a:stretch>
                  <a:fillRect/>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C34689EE-2619-19E4-9EAD-B4CB381F48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920522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11510"/>
            <a:ext cx="6336704" cy="369332"/>
          </a:xfrm>
          <a:prstGeom prst="rect">
            <a:avLst/>
          </a:prstGeom>
        </p:spPr>
        <p:txBody>
          <a:bodyPr wrap="square">
            <a:spAutoFit/>
          </a:bodyPr>
          <a:lstStyle/>
          <a:p>
            <a:r>
              <a:rPr lang="zh-CN" altLang="en-US" dirty="0"/>
              <a:t>将以上结果代入式(6.13),得线性最小方差估计</a:t>
            </a:r>
          </a:p>
        </p:txBody>
      </p:sp>
      <mc:AlternateContent xmlns:mc="http://schemas.openxmlformats.org/markup-compatibility/2006" xmlns:a14="http://schemas.microsoft.com/office/drawing/2010/main">
        <mc:Choice Requires="a14">
          <p:sp>
            <p:nvSpPr>
              <p:cNvPr id="3" name="矩形 2"/>
              <p:cNvSpPr/>
              <p:nvPr/>
            </p:nvSpPr>
            <p:spPr>
              <a:xfrm>
                <a:off x="1835696" y="810176"/>
                <a:ext cx="5670376" cy="6127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𝑋</m:t>
                              </m:r>
                            </m:e>
                          </m:acc>
                        </m:e>
                        <m:sub>
                          <m:r>
                            <m:rPr>
                              <m:nor/>
                            </m:rPr>
                            <a:rPr lang="zh-CN" altLang="en-US" i="1">
                              <a:latin typeface="Cambria Math" panose="02040503050406030204" pitchFamily="18" charset="0"/>
                            </a:rPr>
                            <m:t>L</m:t>
                          </m:r>
                        </m:sub>
                      </m:sSub>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m:rPr>
                          <m:sty m:val="p"/>
                        </m:rPr>
                        <a:rPr lang="zh-CN" altLang="en-US" i="0">
                          <a:latin typeface="Cambria Math" panose="02040503050406030204" pitchFamily="18" charset="0"/>
                        </a:rPr>
                        <m:t>cov</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𝑌</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m:rPr>
                                  <m:sty m:val="p"/>
                                </m:rPr>
                                <a:rPr lang="zh-CN" altLang="en-US" i="0">
                                  <a:latin typeface="Cambria Math" panose="02040503050406030204" pitchFamily="18" charset="0"/>
                                </a:rPr>
                                <m:t>Var</m:t>
                              </m:r>
                              <m:r>
                                <a:rPr lang="zh-CN" altLang="en-US" i="0">
                                  <a:latin typeface="Cambria Math" panose="02040503050406030204" pitchFamily="18" charset="0"/>
                                </a:rPr>
                                <m:t>[</m:t>
                              </m:r>
                              <m:r>
                                <a:rPr lang="zh-CN" altLang="en-US" i="1">
                                  <a:latin typeface="Cambria Math" panose="02040503050406030204" pitchFamily="18" charset="0"/>
                                </a:rPr>
                                <m:t>𝑌</m:t>
                              </m:r>
                              <m:r>
                                <a:rPr lang="zh-CN" altLang="en-US" i="0">
                                  <a:latin typeface="Cambria Math" panose="02040503050406030204" pitchFamily="18" charset="0"/>
                                </a:rPr>
                                <m:t>]</m:t>
                              </m:r>
                            </m:e>
                          </m:d>
                        </m:e>
                        <m:sup>
                          <m:r>
                            <a:rPr lang="zh-CN" altLang="en-US" i="0">
                              <a:latin typeface="Cambria Math" panose="02040503050406030204" pitchFamily="18" charset="0"/>
                            </a:rPr>
                            <m:t>−1</m:t>
                          </m:r>
                        </m:sup>
                      </m:sSup>
                      <m:r>
                        <a:rPr lang="zh-CN" altLang="en-US" i="0">
                          <a:latin typeface="Cambria Math" panose="02040503050406030204" pitchFamily="18" charset="0"/>
                        </a:rPr>
                        <m:t>(</m:t>
                      </m:r>
                      <m:r>
                        <a:rPr lang="zh-CN" altLang="en-US" i="1">
                          <a:latin typeface="Cambria Math" panose="02040503050406030204" pitchFamily="18" charset="0"/>
                        </a:rPr>
                        <m:t>𝑌</m:t>
                      </m:r>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i="1">
                          <a:latin typeface="Cambria Math" panose="02040503050406030204" pitchFamily="18" charset="0"/>
                        </a:rPr>
                        <m:t>𝑌</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6</m:t>
                          </m:r>
                        </m:num>
                        <m:den>
                          <m:r>
                            <a:rPr lang="zh-CN" altLang="en-US" i="0">
                              <a:latin typeface="Cambria Math" panose="02040503050406030204" pitchFamily="18" charset="0"/>
                            </a:rPr>
                            <m:t>5</m:t>
                          </m:r>
                        </m:den>
                      </m:f>
                      <m:r>
                        <a:rPr lang="zh-CN" altLang="en-US" i="1">
                          <a:latin typeface="Cambria Math" panose="02040503050406030204" pitchFamily="18" charset="0"/>
                        </a:rPr>
                        <m:t>𝑌</m:t>
                      </m:r>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1835696" y="810176"/>
                <a:ext cx="5670376" cy="612796"/>
              </a:xfrm>
              <a:prstGeom prst="rect">
                <a:avLst/>
              </a:prstGeom>
              <a:blipFill rotWithShape="0">
                <a:blip r:embed="rId2"/>
                <a:stretch>
                  <a:fillRect/>
                </a:stretch>
              </a:blipFill>
            </p:spPr>
            <p:txBody>
              <a:bodyPr/>
              <a:lstStyle/>
              <a:p>
                <a:r>
                  <a:rPr lang="zh-CN" altLang="en-US">
                    <a:noFill/>
                  </a:rPr>
                  <a:t> </a:t>
                </a:r>
              </a:p>
            </p:txBody>
          </p:sp>
        </mc:Fallback>
      </mc:AlternateContent>
      <p:sp>
        <p:nvSpPr>
          <p:cNvPr id="4" name="矩形 3"/>
          <p:cNvSpPr/>
          <p:nvPr/>
        </p:nvSpPr>
        <p:spPr>
          <a:xfrm>
            <a:off x="611560" y="1851670"/>
            <a:ext cx="646331" cy="369332"/>
          </a:xfrm>
          <a:prstGeom prst="rect">
            <a:avLst/>
          </a:prstGeom>
        </p:spPr>
        <p:txBody>
          <a:bodyPr wrap="none">
            <a:spAutoFit/>
          </a:bodyPr>
          <a:lstStyle/>
          <a:p>
            <a:r>
              <a:rPr lang="zh-CN" altLang="en-US" dirty="0"/>
              <a:t>所以</a:t>
            </a:r>
          </a:p>
        </p:txBody>
      </p:sp>
      <mc:AlternateContent xmlns:mc="http://schemas.openxmlformats.org/markup-compatibility/2006" xmlns:a14="http://schemas.microsoft.com/office/drawing/2010/main">
        <mc:Choice Requires="a14">
          <p:sp>
            <p:nvSpPr>
              <p:cNvPr id="5" name="矩形 4"/>
              <p:cNvSpPr/>
              <p:nvPr/>
            </p:nvSpPr>
            <p:spPr>
              <a:xfrm>
                <a:off x="2627784" y="1851670"/>
                <a:ext cx="3179140" cy="13408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𝑋</m:t>
                              </m:r>
                            </m:e>
                          </m:acc>
                        </m:e>
                        <m:sub>
                          <m:r>
                            <m:rPr>
                              <m:nor/>
                            </m:rPr>
                            <a:rPr lang="zh-CN" altLang="en-US" i="1">
                              <a:latin typeface="Cambria Math" panose="02040503050406030204" pitchFamily="18" charset="0"/>
                            </a:rPr>
                            <m:t>L</m:t>
                          </m:r>
                        </m:sub>
                      </m:sSub>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−2</m:t>
                                </m:r>
                                <m:f>
                                  <m:fPr>
                                    <m:ctrlPr>
                                      <a:rPr lang="zh-CN" altLang="en-US" i="1">
                                        <a:latin typeface="Cambria Math" panose="02040503050406030204" pitchFamily="18" charset="0"/>
                                      </a:rPr>
                                    </m:ctrlPr>
                                  </m:fPr>
                                  <m:num>
                                    <m:r>
                                      <a:rPr lang="zh-CN" altLang="en-US" i="0">
                                        <a:latin typeface="Cambria Math" panose="02040503050406030204" pitchFamily="18" charset="0"/>
                                      </a:rPr>
                                      <m:t>2</m:t>
                                    </m:r>
                                  </m:num>
                                  <m:den>
                                    <m:r>
                                      <a:rPr lang="zh-CN" altLang="en-US" i="0">
                                        <a:latin typeface="Cambria Math" panose="02040503050406030204" pitchFamily="18" charset="0"/>
                                      </a:rPr>
                                      <m:t>5</m:t>
                                    </m:r>
                                  </m:den>
                                </m:f>
                                <m:r>
                                  <a:rPr lang="zh-CN" altLang="en-US" i="0">
                                    <a:latin typeface="Cambria Math" panose="02040503050406030204" pitchFamily="18" charset="0"/>
                                  </a:rPr>
                                  <m:t>,</m:t>
                                </m:r>
                              </m:e>
                              <m:e>
                                <m:r>
                                  <m:rPr>
                                    <m:nor/>
                                  </m:rPr>
                                  <a:rPr lang="zh-CN" altLang="en-US" i="1">
                                    <a:latin typeface="Cambria Math" panose="02040503050406030204" pitchFamily="18" charset="0"/>
                                  </a:rPr>
                                  <m:t> </m:t>
                                </m:r>
                                <m:r>
                                  <a:rPr lang="zh-CN" altLang="en-US" i="0">
                                    <a:latin typeface="Cambria Math" panose="02040503050406030204" pitchFamily="18" charset="0"/>
                                  </a:rPr>
                                  <m:t>当</m:t>
                                </m:r>
                                <m:r>
                                  <m:rPr>
                                    <m:nor/>
                                  </m:rPr>
                                  <a:rPr lang="zh-CN" altLang="en-US" i="1">
                                    <a:latin typeface="Cambria Math" panose="02040503050406030204" pitchFamily="18" charset="0"/>
                                  </a:rPr>
                                  <m:t> </m:t>
                                </m:r>
                                <m:r>
                                  <a:rPr lang="zh-CN" altLang="en-US" i="1">
                                    <a:latin typeface="Cambria Math" panose="02040503050406030204" pitchFamily="18" charset="0"/>
                                  </a:rPr>
                                  <m:t>𝑌</m:t>
                                </m:r>
                                <m:r>
                                  <a:rPr lang="zh-CN" altLang="en-US" i="0">
                                    <a:latin typeface="Cambria Math" panose="02040503050406030204" pitchFamily="18" charset="0"/>
                                  </a:rPr>
                                  <m:t>=−2</m:t>
                                </m:r>
                                <m:r>
                                  <m:rPr>
                                    <m:nor/>
                                  </m:rPr>
                                  <a:rPr lang="zh-CN" altLang="en-US" i="1">
                                    <a:latin typeface="Cambria Math" panose="02040503050406030204" pitchFamily="18" charset="0"/>
                                  </a:rPr>
                                  <m:t> </m:t>
                                </m:r>
                                <m:r>
                                  <a:rPr lang="zh-CN" altLang="en-US" i="0">
                                    <a:latin typeface="Cambria Math" panose="02040503050406030204" pitchFamily="18" charset="0"/>
                                  </a:rPr>
                                  <m:t>时</m:t>
                                </m:r>
                                <m:r>
                                  <m:rPr>
                                    <m:nor/>
                                  </m:rPr>
                                  <a:rPr lang="zh-CN" altLang="en-US" i="1">
                                    <a:latin typeface="Cambria Math" panose="02040503050406030204" pitchFamily="18" charset="0"/>
                                  </a:rPr>
                                  <m:t> </m:t>
                                </m:r>
                              </m:e>
                            </m:mr>
                            <m:mr>
                              <m:e>
                                <m:r>
                                  <a:rPr lang="zh-CN" altLang="en-US" i="0">
                                    <a:latin typeface="Cambria Math" panose="02040503050406030204" pitchFamily="18" charset="0"/>
                                  </a:rPr>
                                  <m:t>2</m:t>
                                </m:r>
                                <m:f>
                                  <m:fPr>
                                    <m:ctrlPr>
                                      <a:rPr lang="zh-CN" altLang="en-US" i="1">
                                        <a:latin typeface="Cambria Math" panose="02040503050406030204" pitchFamily="18" charset="0"/>
                                      </a:rPr>
                                    </m:ctrlPr>
                                  </m:fPr>
                                  <m:num>
                                    <m:r>
                                      <a:rPr lang="zh-CN" altLang="en-US" i="0">
                                        <a:latin typeface="Cambria Math" panose="02040503050406030204" pitchFamily="18" charset="0"/>
                                      </a:rPr>
                                      <m:t>2</m:t>
                                    </m:r>
                                  </m:num>
                                  <m:den>
                                    <m:r>
                                      <a:rPr lang="zh-CN" altLang="en-US" i="0">
                                        <a:latin typeface="Cambria Math" panose="02040503050406030204" pitchFamily="18" charset="0"/>
                                      </a:rPr>
                                      <m:t>5</m:t>
                                    </m:r>
                                  </m:den>
                                </m:f>
                                <m:r>
                                  <a:rPr lang="zh-CN" altLang="en-US" i="0">
                                    <a:latin typeface="Cambria Math" panose="02040503050406030204" pitchFamily="18" charset="0"/>
                                  </a:rPr>
                                  <m:t>,</m:t>
                                </m:r>
                              </m:e>
                              <m:e>
                                <m:r>
                                  <m:rPr>
                                    <m:nor/>
                                  </m:rPr>
                                  <a:rPr lang="zh-CN" altLang="en-US" i="1">
                                    <a:latin typeface="Cambria Math" panose="02040503050406030204" pitchFamily="18" charset="0"/>
                                  </a:rPr>
                                  <m:t> </m:t>
                                </m:r>
                                <m:r>
                                  <a:rPr lang="zh-CN" altLang="en-US" i="0">
                                    <a:latin typeface="Cambria Math" panose="02040503050406030204" pitchFamily="18" charset="0"/>
                                  </a:rPr>
                                  <m:t>当</m:t>
                                </m:r>
                                <m:r>
                                  <m:rPr>
                                    <m:nor/>
                                  </m:rPr>
                                  <a:rPr lang="zh-CN" altLang="en-US" i="1">
                                    <a:latin typeface="Cambria Math" panose="02040503050406030204" pitchFamily="18" charset="0"/>
                                  </a:rPr>
                                  <m:t> </m:t>
                                </m:r>
                                <m:r>
                                  <a:rPr lang="zh-CN" altLang="en-US" i="1">
                                    <a:latin typeface="Cambria Math" panose="02040503050406030204" pitchFamily="18" charset="0"/>
                                  </a:rPr>
                                  <m:t>𝑌</m:t>
                                </m:r>
                                <m:r>
                                  <a:rPr lang="zh-CN" altLang="en-US" i="0">
                                    <a:latin typeface="Cambria Math" panose="02040503050406030204" pitchFamily="18" charset="0"/>
                                  </a:rPr>
                                  <m:t>=2</m:t>
                                </m:r>
                                <m:r>
                                  <m:rPr>
                                    <m:nor/>
                                  </m:rPr>
                                  <a:rPr lang="zh-CN" altLang="en-US" i="1">
                                    <a:latin typeface="Cambria Math" panose="02040503050406030204" pitchFamily="18" charset="0"/>
                                  </a:rPr>
                                  <m:t> </m:t>
                                </m:r>
                                <m:r>
                                  <a:rPr lang="zh-CN" altLang="en-US" i="0">
                                    <a:latin typeface="Cambria Math" panose="02040503050406030204" pitchFamily="18" charset="0"/>
                                  </a:rPr>
                                  <m:t>时</m:t>
                                </m:r>
                                <m:r>
                                  <m:rPr>
                                    <m:nor/>
                                  </m:rPr>
                                  <a:rPr lang="zh-CN" altLang="en-US" i="1">
                                    <a:latin typeface="Cambria Math" panose="02040503050406030204" pitchFamily="18" charset="0"/>
                                  </a:rPr>
                                  <m:t> </m:t>
                                </m:r>
                              </m:e>
                            </m:mr>
                          </m:m>
                        </m:e>
                      </m:d>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2627784" y="1851670"/>
                <a:ext cx="3179140" cy="1340880"/>
              </a:xfrm>
              <a:prstGeom prst="rect">
                <a:avLst/>
              </a:prstGeom>
              <a:blipFill rotWithShape="0">
                <a:blip r:embed="rId3"/>
                <a:stretch>
                  <a:fillRect/>
                </a:stretch>
              </a:blipFill>
            </p:spPr>
            <p:txBody>
              <a:bodyPr/>
              <a:lstStyle/>
              <a:p>
                <a:r>
                  <a:rPr lang="zh-CN" altLang="en-US">
                    <a:noFill/>
                  </a:rPr>
                  <a:t> </a:t>
                </a:r>
              </a:p>
            </p:txBody>
          </p:sp>
        </mc:Fallback>
      </mc:AlternateContent>
      <p:sp>
        <p:nvSpPr>
          <p:cNvPr id="6" name="矩形 5"/>
          <p:cNvSpPr/>
          <p:nvPr/>
        </p:nvSpPr>
        <p:spPr>
          <a:xfrm>
            <a:off x="611560" y="3221884"/>
            <a:ext cx="3735318" cy="369332"/>
          </a:xfrm>
          <a:prstGeom prst="rect">
            <a:avLst/>
          </a:prstGeom>
        </p:spPr>
        <p:txBody>
          <a:bodyPr wrap="none">
            <a:spAutoFit/>
          </a:bodyPr>
          <a:lstStyle/>
          <a:p>
            <a:r>
              <a:rPr lang="zh-CN" altLang="en-US" dirty="0"/>
              <a:t>由式(6.14)可求得估计误差的方差为</a:t>
            </a:r>
          </a:p>
        </p:txBody>
      </p:sp>
      <mc:AlternateContent xmlns:mc="http://schemas.openxmlformats.org/markup-compatibility/2006" xmlns:a14="http://schemas.microsoft.com/office/drawing/2010/main">
        <mc:Choice Requires="a14">
          <p:sp>
            <p:nvSpPr>
              <p:cNvPr id="8" name="矩形 7"/>
              <p:cNvSpPr/>
              <p:nvPr/>
            </p:nvSpPr>
            <p:spPr>
              <a:xfrm>
                <a:off x="1034480" y="3765132"/>
                <a:ext cx="7272808" cy="5095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𝐸</m:t>
                      </m:r>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i="1">
                                      <a:latin typeface="Cambria Math" panose="02040503050406030204" pitchFamily="18" charset="0"/>
                                    </a:rPr>
                                    <m:t>𝑋</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𝑋</m:t>
                                          </m:r>
                                        </m:e>
                                      </m:acc>
                                    </m:e>
                                    <m:sub>
                                      <m:r>
                                        <m:rPr>
                                          <m:nor/>
                                        </m:rPr>
                                        <a:rPr lang="zh-CN" altLang="en-US" i="1">
                                          <a:latin typeface="Cambria Math" panose="02040503050406030204" pitchFamily="18" charset="0"/>
                                        </a:rPr>
                                        <m:t>L</m:t>
                                      </m:r>
                                    </m:sub>
                                  </m:sSub>
                                </m:e>
                              </m:d>
                            </m:e>
                            <m:sup>
                              <m:r>
                                <a:rPr lang="zh-CN" altLang="en-US" i="0">
                                  <a:latin typeface="Cambria Math" panose="02040503050406030204" pitchFamily="18" charset="0"/>
                                </a:rPr>
                                <m:t>2</m:t>
                              </m:r>
                            </m:sup>
                          </m:sSup>
                        </m:e>
                      </m:d>
                      <m:r>
                        <a:rPr lang="zh-CN" altLang="en-US" i="0">
                          <a:latin typeface="Cambria Math" panose="02040503050406030204" pitchFamily="18" charset="0"/>
                        </a:rPr>
                        <m:t>=</m:t>
                      </m:r>
                      <m:r>
                        <m:rPr>
                          <m:sty m:val="p"/>
                        </m:rPr>
                        <a:rPr lang="zh-CN" altLang="en-US" i="0">
                          <a:latin typeface="Cambria Math" panose="02040503050406030204" pitchFamily="18" charset="0"/>
                        </a:rPr>
                        <m:t>Var</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m:rPr>
                          <m:sty m:val="p"/>
                        </m:rPr>
                        <a:rPr lang="zh-CN" altLang="en-US" i="0">
                          <a:latin typeface="Cambria Math" panose="02040503050406030204" pitchFamily="18" charset="0"/>
                        </a:rPr>
                        <m:t>cov</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𝑌</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m:rPr>
                                  <m:sty m:val="p"/>
                                </m:rPr>
                                <a:rPr lang="zh-CN" altLang="en-US" i="0">
                                  <a:latin typeface="Cambria Math" panose="02040503050406030204" pitchFamily="18" charset="0"/>
                                </a:rPr>
                                <m:t>Var</m:t>
                              </m:r>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𝑌</m:t>
                                  </m:r>
                                </m:e>
                              </m:d>
                            </m:e>
                          </m:d>
                        </m:e>
                        <m:sup>
                          <m:r>
                            <a:rPr lang="zh-CN" altLang="en-US" i="0">
                              <a:latin typeface="Cambria Math" panose="02040503050406030204" pitchFamily="18" charset="0"/>
                            </a:rPr>
                            <m:t>−1</m:t>
                          </m:r>
                        </m:sup>
                      </m:sSup>
                      <m:r>
                        <m:rPr>
                          <m:sty m:val="p"/>
                        </m:rPr>
                        <a:rPr lang="zh-CN" altLang="en-US" i="0">
                          <a:latin typeface="Cambria Math" panose="02040503050406030204" pitchFamily="18" charset="0"/>
                        </a:rPr>
                        <m:t>cov</m:t>
                      </m:r>
                      <m:r>
                        <a:rPr lang="zh-CN" altLang="en-US" i="0">
                          <a:latin typeface="Cambria Math" panose="02040503050406030204" pitchFamily="18" charset="0"/>
                        </a:rPr>
                        <m:t>[</m:t>
                      </m:r>
                      <m:r>
                        <a:rPr lang="zh-CN" altLang="en-US" i="1">
                          <a:latin typeface="Cambria Math" panose="02040503050406030204" pitchFamily="18" charset="0"/>
                        </a:rPr>
                        <m:t>𝑋</m:t>
                      </m:r>
                      <m:r>
                        <a:rPr lang="zh-CN" altLang="en-US" i="0">
                          <a:latin typeface="Cambria Math" panose="02040503050406030204" pitchFamily="18" charset="0"/>
                        </a:rPr>
                        <m:t>,</m:t>
                      </m:r>
                      <m:r>
                        <a:rPr lang="zh-CN" altLang="en-US" i="1">
                          <a:latin typeface="Cambria Math" panose="02040503050406030204" pitchFamily="18" charset="0"/>
                        </a:rPr>
                        <m:t>𝑌</m:t>
                      </m:r>
                      <m:r>
                        <a:rPr lang="en-US" altLang="zh-CN" b="0" i="1" smtClean="0">
                          <a:latin typeface="Cambria Math" panose="02040503050406030204" pitchFamily="18" charset="0"/>
                        </a:rPr>
                        <m:t>]</m:t>
                      </m:r>
                    </m:oMath>
                  </m:oMathPara>
                </a14:m>
                <a:endParaRPr lang="zh-CN" altLang="en-US" dirty="0"/>
              </a:p>
            </p:txBody>
          </p:sp>
        </mc:Choice>
        <mc:Fallback xmlns="">
          <p:sp>
            <p:nvSpPr>
              <p:cNvPr id="8" name="矩形 7"/>
              <p:cNvSpPr>
                <a:spLocks noRot="1" noChangeAspect="1" noMove="1" noResize="1" noEditPoints="1" noAdjustHandles="1" noChangeArrowheads="1" noChangeShapeType="1" noTextEdit="1"/>
              </p:cNvSpPr>
              <p:nvPr/>
            </p:nvSpPr>
            <p:spPr>
              <a:xfrm>
                <a:off x="1034480" y="3765132"/>
                <a:ext cx="7272808" cy="509563"/>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3275856" y="4378666"/>
                <a:ext cx="2908167"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34</m:t>
                          </m:r>
                        </m:num>
                        <m:den>
                          <m:r>
                            <a:rPr lang="zh-CN" altLang="en-US" i="0">
                              <a:latin typeface="Cambria Math" panose="02040503050406030204" pitchFamily="18" charset="0"/>
                            </a:rPr>
                            <m:t>5</m:t>
                          </m:r>
                        </m:den>
                      </m:f>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24</m:t>
                          </m:r>
                        </m:num>
                        <m:den>
                          <m:r>
                            <a:rPr lang="zh-CN" altLang="en-US" i="0">
                              <a:latin typeface="Cambria Math" panose="02040503050406030204" pitchFamily="18" charset="0"/>
                            </a:rPr>
                            <m:t>5</m:t>
                          </m:r>
                        </m:den>
                      </m:f>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4</m:t>
                          </m:r>
                        </m:den>
                      </m:f>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24</m:t>
                          </m:r>
                        </m:num>
                        <m:den>
                          <m:r>
                            <a:rPr lang="zh-CN" altLang="en-US" i="0">
                              <a:latin typeface="Cambria Math" panose="02040503050406030204" pitchFamily="18" charset="0"/>
                            </a:rPr>
                            <m:t>5</m:t>
                          </m:r>
                        </m:den>
                      </m:f>
                      <m:r>
                        <a:rPr lang="zh-CN" altLang="en-US" i="0">
                          <a:latin typeface="Cambria Math" panose="02040503050406030204" pitchFamily="18" charset="0"/>
                        </a:rPr>
                        <m:t>=1</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25</m:t>
                          </m:r>
                        </m:den>
                      </m:f>
                    </m:oMath>
                  </m:oMathPara>
                </a14:m>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3275856" y="4378666"/>
                <a:ext cx="2908167" cy="612796"/>
              </a:xfrm>
              <a:prstGeom prst="rect">
                <a:avLst/>
              </a:prstGeom>
              <a:blipFill rotWithShape="0">
                <a:blip r:embed="rId5"/>
                <a:stretch>
                  <a:fillRect/>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3AD96315-2EBD-2354-D12A-862CE8E17A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233449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6.4</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915816" y="2159444"/>
            <a:ext cx="5781070" cy="684803"/>
          </a:xfrm>
          <a:prstGeom prst="rect">
            <a:avLst/>
          </a:prstGeom>
          <a:noFill/>
        </p:spPr>
        <p:txBody>
          <a:bodyPr wrap="none" lIns="68580" tIns="34290" rIns="68580" bIns="34290" rtlCol="0">
            <a:spAutoFit/>
          </a:bodyPr>
          <a:lstStyle/>
          <a:p>
            <a:r>
              <a:rPr lang="zh-CN" altLang="en-US" sz="4000" b="1" dirty="0">
                <a:solidFill>
                  <a:srgbClr val="112F70"/>
                </a:solidFill>
                <a:latin typeface="微软雅黑" panose="020B0503020204020204" pitchFamily="34" charset="-122"/>
                <a:ea typeface="微软雅黑" panose="020B0503020204020204" pitchFamily="34" charset="-122"/>
              </a:rPr>
              <a:t>随机线性系统的数学描述</a:t>
            </a:r>
          </a:p>
        </p:txBody>
      </p:sp>
    </p:spTree>
    <p:extLst>
      <p:ext uri="{BB962C8B-B14F-4D97-AF65-F5344CB8AC3E}">
        <p14:creationId xmlns:p14="http://schemas.microsoft.com/office/powerpoint/2010/main" val="4124374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11510"/>
            <a:ext cx="8208912" cy="1492716"/>
          </a:xfrm>
          <a:prstGeom prst="rect">
            <a:avLst/>
          </a:prstGeom>
        </p:spPr>
        <p:txBody>
          <a:bodyPr wrap="square">
            <a:spAutoFit/>
          </a:bodyPr>
          <a:lstStyle/>
          <a:p>
            <a:pPr indent="457200">
              <a:lnSpc>
                <a:spcPct val="150000"/>
              </a:lnSpc>
            </a:pPr>
            <a:r>
              <a:rPr lang="zh-CN" altLang="en-US" b="1" dirty="0"/>
              <a:t>6.4.1随机连续系统的状态空间描述</a:t>
            </a:r>
            <a:endParaRPr lang="en-US" altLang="zh-CN" b="1" dirty="0"/>
          </a:p>
          <a:p>
            <a:pPr indent="457200">
              <a:lnSpc>
                <a:spcPct val="150000"/>
              </a:lnSpc>
              <a:spcBef>
                <a:spcPts val="1200"/>
              </a:spcBef>
            </a:pPr>
            <a:r>
              <a:rPr lang="zh-CN" altLang="en-US" dirty="0"/>
              <a:t>当一个连续时间系统同时有确定性输入和随机性干扰时，其动态特性一般可用状态方程和量测方程（或称输出方程）表示</a:t>
            </a:r>
          </a:p>
        </p:txBody>
      </p:sp>
      <mc:AlternateContent xmlns:mc="http://schemas.openxmlformats.org/markup-compatibility/2006" xmlns:a14="http://schemas.microsoft.com/office/drawing/2010/main">
        <mc:Choice Requires="a14">
          <p:sp>
            <p:nvSpPr>
              <p:cNvPr id="3" name="矩形 2"/>
              <p:cNvSpPr/>
              <p:nvPr/>
            </p:nvSpPr>
            <p:spPr>
              <a:xfrm>
                <a:off x="3131840" y="1995686"/>
                <a:ext cx="26864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a:latin typeface="Cambria Math" panose="02040503050406030204" pitchFamily="18" charset="0"/>
                            </a:rPr>
                          </m:ctrlPr>
                        </m:dPr>
                        <m:e>
                          <m:limUpp>
                            <m:limUppPr>
                              <m:ctrlPr>
                                <a:rPr lang="zh-CN" altLang="en-US" i="1">
                                  <a:latin typeface="Cambria Math" panose="02040503050406030204" pitchFamily="18" charset="0"/>
                                </a:rPr>
                              </m:ctrlPr>
                            </m:limUppPr>
                            <m:e>
                              <m:r>
                                <a:rPr lang="zh-CN" altLang="en-US" b="1" i="1">
                                  <a:latin typeface="Cambria Math" panose="02040503050406030204" pitchFamily="18" charset="0"/>
                                </a:rPr>
                                <m:t>𝒙</m:t>
                              </m:r>
                            </m:e>
                            <m:lim>
                              <m:r>
                                <a:rPr lang="zh-CN" altLang="en-US" b="0" i="1">
                                  <a:latin typeface="Cambria Math" panose="02040503050406030204" pitchFamily="18" charset="0"/>
                                </a:rPr>
                                <m:t>.</m:t>
                              </m:r>
                            </m:lim>
                          </m:limUpp>
                          <m:r>
                            <a:rPr lang="zh-CN" altLang="en-US" b="0" i="1">
                              <a:latin typeface="Cambria Math" panose="02040503050406030204" pitchFamily="18" charset="0"/>
                            </a:rPr>
                            <m:t>=</m:t>
                          </m:r>
                          <m:r>
                            <a:rPr lang="zh-CN" altLang="en-US" b="1" i="1">
                              <a:latin typeface="Cambria Math" panose="02040503050406030204" pitchFamily="18" charset="0"/>
                            </a:rPr>
                            <m:t>𝒇</m:t>
                          </m:r>
                          <m:r>
                            <a:rPr lang="zh-CN" altLang="en-US" b="0" i="1">
                              <a:latin typeface="Cambria Math" panose="02040503050406030204" pitchFamily="18" charset="0"/>
                            </a:rPr>
                            <m:t>[</m:t>
                          </m:r>
                          <m:r>
                            <a:rPr lang="zh-CN" altLang="en-US" b="1" i="1">
                              <a:latin typeface="Cambria Math" panose="02040503050406030204" pitchFamily="18" charset="0"/>
                            </a:rPr>
                            <m:t>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𝒖</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𝑾</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𝑡</m:t>
                          </m:r>
                        </m:e>
                      </m:d>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3131840" y="1995686"/>
                <a:ext cx="2686441" cy="369332"/>
              </a:xfrm>
              <a:prstGeom prst="rect">
                <a:avLst/>
              </a:prstGeom>
              <a:blipFill rotWithShape="0">
                <a:blip r:embed="rId3"/>
                <a:stretch>
                  <a:fillRect t="-126230" r="-15909" b="-1885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131840" y="2456478"/>
                <a:ext cx="26355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𝒚</m:t>
                          </m:r>
                          <m:r>
                            <a:rPr lang="zh-CN" altLang="en-US" b="0" i="1">
                              <a:latin typeface="Cambria Math" panose="02040503050406030204" pitchFamily="18" charset="0"/>
                            </a:rPr>
                            <m:t>=</m:t>
                          </m:r>
                          <m:r>
                            <a:rPr lang="zh-CN" altLang="en-US" b="1" i="1">
                              <a:latin typeface="Cambria Math" panose="02040503050406030204" pitchFamily="18" charset="0"/>
                            </a:rPr>
                            <m:t>𝒉</m:t>
                          </m:r>
                          <m:r>
                            <a:rPr lang="zh-CN" altLang="en-US" b="0" i="1">
                              <a:latin typeface="Cambria Math" panose="02040503050406030204" pitchFamily="18" charset="0"/>
                            </a:rPr>
                            <m:t>[</m:t>
                          </m:r>
                          <m:r>
                            <a:rPr lang="zh-CN" altLang="en-US" b="1" i="1">
                              <a:latin typeface="Cambria Math" panose="02040503050406030204" pitchFamily="18" charset="0"/>
                            </a:rPr>
                            <m:t>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𝒖</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𝑽</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𝑡</m:t>
                          </m:r>
                        </m:e>
                      </m:d>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3131840" y="2456478"/>
                <a:ext cx="2635593" cy="369332"/>
              </a:xfrm>
              <a:prstGeom prst="rect">
                <a:avLst/>
              </a:prstGeom>
              <a:blipFill>
                <a:blip r:embed="rId4"/>
                <a:stretch>
                  <a:fillRect t="-126230" r="-16204" b="-1885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65096" y="2825810"/>
                <a:ext cx="8183368" cy="1754326"/>
              </a:xfrm>
              <a:prstGeom prst="rect">
                <a:avLst/>
              </a:prstGeom>
            </p:spPr>
            <p:txBody>
              <a:bodyPr wrap="square">
                <a:spAutoFit/>
              </a:bodyPr>
              <a:lstStyle/>
              <a:p>
                <a:pPr>
                  <a:lnSpc>
                    <a:spcPct val="150000"/>
                  </a:lnSpc>
                </a:pPr>
                <a:r>
                  <a:rPr lang="zh-CN" altLang="en-US" dirty="0">
                    <a:latin typeface="Times New Roman" panose="02020603050405020304" pitchFamily="18" charset="0"/>
                    <a:cs typeface="Times New Roman" panose="02020603050405020304" pitchFamily="18" charset="0"/>
                  </a:rPr>
                  <a:t>式中</a:t>
                </a:r>
                <a14:m>
                  <m:oMath xmlns:m="http://schemas.openxmlformats.org/officeDocument/2006/math">
                    <m:r>
                      <a:rPr lang="zh-CN" altLang="en-US" b="0" i="1" smtClean="0">
                        <a:latin typeface="Cambria Math" panose="02040503050406030204" pitchFamily="18" charset="0"/>
                      </a:rPr>
                      <m:t>，</m:t>
                    </m:r>
                    <m:r>
                      <a:rPr lang="zh-CN" altLang="en-US" b="1" i="1">
                        <a:latin typeface="Cambria Math" panose="02040503050406030204" pitchFamily="18" charset="0"/>
                      </a:rPr>
                      <m:t>𝒙</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oMath>
                </a14:m>
                <a:r>
                  <a:rPr lang="zh-CN" altLang="en-US" dirty="0">
                    <a:latin typeface="Times New Roman" panose="02020603050405020304" pitchFamily="18" charset="0"/>
                    <a:cs typeface="Times New Roman" panose="02020603050405020304" pitchFamily="18" charset="0"/>
                  </a:rPr>
                  <a:t>是系统的</a:t>
                </a:r>
                <a14:m>
                  <m:oMath xmlns:m="http://schemas.openxmlformats.org/officeDocument/2006/math">
                    <m:r>
                      <a:rPr lang="zh-CN" altLang="en-US" i="1">
                        <a:latin typeface="Cambria Math" panose="02040503050406030204" pitchFamily="18" charset="0"/>
                      </a:rPr>
                      <m:t>𝑛</m:t>
                    </m:r>
                  </m:oMath>
                </a14:m>
                <a:r>
                  <a:rPr lang="zh-CN" altLang="en-US" dirty="0">
                    <a:latin typeface="Times New Roman" panose="02020603050405020304" pitchFamily="18" charset="0"/>
                    <a:cs typeface="Times New Roman" panose="02020603050405020304" pitchFamily="18" charset="0"/>
                  </a:rPr>
                  <a:t>维状态向量，</a:t>
                </a:r>
                <a14:m>
                  <m:oMath xmlns:m="http://schemas.openxmlformats.org/officeDocument/2006/math">
                    <m:r>
                      <a:rPr lang="en-US" altLang="zh-CN" b="1" i="1" smtClean="0">
                        <a:latin typeface="Cambria Math" panose="02040503050406030204" pitchFamily="18" charset="0"/>
                      </a:rPr>
                      <m:t>𝒚</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oMath>
                </a14:m>
                <a:r>
                  <a:rPr lang="zh-CN" altLang="en-US" dirty="0">
                    <a:latin typeface="Times New Roman" panose="02020603050405020304" pitchFamily="18" charset="0"/>
                    <a:cs typeface="Times New Roman" panose="02020603050405020304" pitchFamily="18" charset="0"/>
                  </a:rPr>
                  <a:t>是</a:t>
                </a:r>
                <a14:m>
                  <m:oMath xmlns:m="http://schemas.openxmlformats.org/officeDocument/2006/math">
                    <m:r>
                      <a:rPr lang="en-US" altLang="zh-CN" b="0" i="1" smtClean="0">
                        <a:latin typeface="Cambria Math" panose="02040503050406030204" pitchFamily="18" charset="0"/>
                      </a:rPr>
                      <m:t>𝑚</m:t>
                    </m:r>
                  </m:oMath>
                </a14:m>
                <a:r>
                  <a:rPr lang="zh-CN" altLang="en-US" dirty="0">
                    <a:latin typeface="Times New Roman" panose="02020603050405020304" pitchFamily="18" charset="0"/>
                    <a:cs typeface="Times New Roman" panose="02020603050405020304" pitchFamily="18" charset="0"/>
                  </a:rPr>
                  <a:t>维输出向量，</a:t>
                </a:r>
                <a14:m>
                  <m:oMath xmlns:m="http://schemas.openxmlformats.org/officeDocument/2006/math">
                    <m:r>
                      <a:rPr lang="zh-CN" altLang="en-US" b="1" i="1">
                        <a:latin typeface="Cambria Math" panose="02040503050406030204" pitchFamily="18" charset="0"/>
                      </a:rPr>
                      <m:t>𝒇</m:t>
                    </m:r>
                  </m:oMath>
                </a14:m>
                <a:r>
                  <a:rPr lang="zh-CN" altLang="en-US" dirty="0">
                    <a:latin typeface="Times New Roman" panose="02020603050405020304" pitchFamily="18" charset="0"/>
                    <a:cs typeface="Times New Roman" panose="02020603050405020304" pitchFamily="18" charset="0"/>
                  </a:rPr>
                  <a:t>和</a:t>
                </a:r>
                <a14:m>
                  <m:oMath xmlns:m="http://schemas.openxmlformats.org/officeDocument/2006/math">
                    <m:r>
                      <a:rPr lang="zh-CN" altLang="en-US" b="1" i="1">
                        <a:latin typeface="Cambria Math" panose="02040503050406030204" pitchFamily="18" charset="0"/>
                      </a:rPr>
                      <m:t>𝒉</m:t>
                    </m:r>
                  </m:oMath>
                </a14:m>
                <a:r>
                  <a:rPr lang="zh-CN" altLang="en-US" dirty="0">
                    <a:latin typeface="Times New Roman" panose="02020603050405020304" pitchFamily="18" charset="0"/>
                    <a:cs typeface="Times New Roman" panose="02020603050405020304" pitchFamily="18" charset="0"/>
                  </a:rPr>
                  <a:t>分别是已知的（线性或非线性）</a:t>
                </a:r>
                <a14:m>
                  <m:oMath xmlns:m="http://schemas.openxmlformats.org/officeDocument/2006/math">
                    <m:r>
                      <a:rPr lang="zh-CN" altLang="en-US" i="1">
                        <a:latin typeface="Cambria Math" panose="02040503050406030204" pitchFamily="18" charset="0"/>
                      </a:rPr>
                      <m:t>𝑛</m:t>
                    </m:r>
                  </m:oMath>
                </a14:m>
                <a:r>
                  <a:rPr lang="zh-CN" altLang="en-US" dirty="0">
                    <a:latin typeface="Times New Roman" panose="02020603050405020304" pitchFamily="18" charset="0"/>
                    <a:cs typeface="Times New Roman" panose="02020603050405020304" pitchFamily="18" charset="0"/>
                  </a:rPr>
                  <a:t>维和</a:t>
                </a:r>
                <a14:m>
                  <m:oMath xmlns:m="http://schemas.openxmlformats.org/officeDocument/2006/math">
                    <m:r>
                      <a:rPr lang="en-US" altLang="zh-CN" i="1">
                        <a:latin typeface="Cambria Math" panose="02040503050406030204" pitchFamily="18" charset="0"/>
                      </a:rPr>
                      <m:t>𝑚</m:t>
                    </m:r>
                  </m:oMath>
                </a14:m>
                <a:r>
                  <a:rPr lang="zh-CN" altLang="en-US" dirty="0">
                    <a:latin typeface="Times New Roman" panose="02020603050405020304" pitchFamily="18" charset="0"/>
                    <a:cs typeface="Times New Roman" panose="02020603050405020304" pitchFamily="18" charset="0"/>
                  </a:rPr>
                  <a:t>维向量函数，</a:t>
                </a:r>
                <a14:m>
                  <m:oMath xmlns:m="http://schemas.openxmlformats.org/officeDocument/2006/math">
                    <m:r>
                      <a:rPr lang="en-US" altLang="zh-CN" b="1" i="1" smtClean="0">
                        <a:latin typeface="Cambria Math" panose="02040503050406030204" pitchFamily="18" charset="0"/>
                      </a:rPr>
                      <m:t>𝒖</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oMath>
                </a14:m>
                <a:r>
                  <a:rPr lang="zh-CN" altLang="en-US" dirty="0">
                    <a:latin typeface="Times New Roman" panose="02020603050405020304" pitchFamily="18" charset="0"/>
                    <a:cs typeface="Times New Roman" panose="02020603050405020304" pitchFamily="18" charset="0"/>
                  </a:rPr>
                  <a:t>是</a:t>
                </a:r>
                <a14:m>
                  <m:oMath xmlns:m="http://schemas.openxmlformats.org/officeDocument/2006/math">
                    <m:r>
                      <a:rPr lang="en-US" altLang="zh-CN" b="0" i="1" smtClean="0">
                        <a:latin typeface="Cambria Math" panose="02040503050406030204" pitchFamily="18" charset="0"/>
                      </a:rPr>
                      <m:t>𝑟</m:t>
                    </m:r>
                  </m:oMath>
                </a14:m>
                <a:r>
                  <a:rPr lang="zh-CN" altLang="en-US" dirty="0">
                    <a:latin typeface="Times New Roman" panose="02020603050405020304" pitchFamily="18" charset="0"/>
                    <a:cs typeface="Times New Roman" panose="02020603050405020304" pitchFamily="18" charset="0"/>
                  </a:rPr>
                  <a:t>维输入（或控制向量），</a:t>
                </a:r>
                <a:r>
                  <a:rPr lang="en-US" altLang="zh-CN"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W</a:t>
                </a:r>
                <a14:m>
                  <m:oMath xmlns:m="http://schemas.openxmlformats.org/officeDocument/2006/math">
                    <m:d>
                      <m:dPr>
                        <m:ctrlPr>
                          <a:rPr lang="zh-CN" altLang="en-US" i="1">
                            <a:latin typeface="Cambria Math" panose="02040503050406030204" pitchFamily="18" charset="0"/>
                          </a:rPr>
                        </m:ctrlPr>
                      </m:dPr>
                      <m:e>
                        <m:r>
                          <a:rPr lang="zh-CN" altLang="en-US" i="1">
                            <a:latin typeface="Cambria Math" panose="02040503050406030204" pitchFamily="18" charset="0"/>
                          </a:rPr>
                          <m:t>𝑡</m:t>
                        </m:r>
                      </m:e>
                    </m:d>
                  </m:oMath>
                </a14:m>
                <a:r>
                  <a:rPr lang="zh-CN" altLang="en-US" dirty="0">
                    <a:latin typeface="Times New Roman" panose="02020603050405020304" pitchFamily="18" charset="0"/>
                    <a:cs typeface="Times New Roman" panose="02020603050405020304" pitchFamily="18" charset="0"/>
                  </a:rPr>
                  <a:t>是</a:t>
                </a:r>
                <a14:m>
                  <m:oMath xmlns:m="http://schemas.openxmlformats.org/officeDocument/2006/math">
                    <m:r>
                      <a:rPr lang="en-US" altLang="zh-CN" b="0" i="1" smtClean="0">
                        <a:latin typeface="Cambria Math" panose="02040503050406030204" pitchFamily="18" charset="0"/>
                      </a:rPr>
                      <m:t>𝑝</m:t>
                    </m:r>
                  </m:oMath>
                </a14:m>
                <a:r>
                  <a:rPr lang="zh-CN" altLang="en-US" dirty="0">
                    <a:latin typeface="Times New Roman" panose="02020603050405020304" pitchFamily="18" charset="0"/>
                    <a:cs typeface="Times New Roman" panose="02020603050405020304" pitchFamily="18" charset="0"/>
                  </a:rPr>
                  <a:t>维随机动态噪声，</a:t>
                </a:r>
                <a:r>
                  <a:rPr lang="en-US" altLang="zh-CN" i="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V</a:t>
                </a:r>
                <a14:m>
                  <m:oMath xmlns:m="http://schemas.openxmlformats.org/officeDocument/2006/math">
                    <m:d>
                      <m:dPr>
                        <m:ctrlPr>
                          <a:rPr lang="zh-CN" altLang="en-US" i="1">
                            <a:latin typeface="Cambria Math" panose="02040503050406030204" pitchFamily="18" charset="0"/>
                          </a:rPr>
                        </m:ctrlPr>
                      </m:dPr>
                      <m:e>
                        <m:r>
                          <a:rPr lang="zh-CN" altLang="en-US" i="1">
                            <a:latin typeface="Cambria Math" panose="02040503050406030204" pitchFamily="18" charset="0"/>
                          </a:rPr>
                          <m:t>𝑡</m:t>
                        </m:r>
                      </m:e>
                    </m:d>
                  </m:oMath>
                </a14:m>
                <a:r>
                  <a:rPr lang="zh-CN" altLang="en-US" dirty="0">
                    <a:latin typeface="Times New Roman" panose="02020603050405020304" pitchFamily="18" charset="0"/>
                    <a:cs typeface="Times New Roman" panose="02020603050405020304" pitchFamily="18" charset="0"/>
                  </a:rPr>
                  <a:t>是</a:t>
                </a:r>
                <a14:m>
                  <m:oMath xmlns:m="http://schemas.openxmlformats.org/officeDocument/2006/math">
                    <m:r>
                      <a:rPr lang="en-US" altLang="zh-CN" i="1">
                        <a:latin typeface="Cambria Math" panose="02040503050406030204" pitchFamily="18" charset="0"/>
                      </a:rPr>
                      <m:t>𝑚</m:t>
                    </m:r>
                  </m:oMath>
                </a14:m>
                <a:r>
                  <a:rPr lang="zh-CN" altLang="en-US" dirty="0">
                    <a:latin typeface="Times New Roman" panose="02020603050405020304" pitchFamily="18" charset="0"/>
                    <a:cs typeface="Times New Roman" panose="02020603050405020304" pitchFamily="18" charset="0"/>
                  </a:rPr>
                  <a:t>维随机观测噪声（或输出噪声）。系统初始状态</a:t>
                </a:r>
                <a14:m>
                  <m:oMath xmlns:m="http://schemas.openxmlformats.org/officeDocument/2006/math">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a:latin typeface="Cambria Math" panose="02040503050406030204" pitchFamily="18" charset="0"/>
                              </a:rPr>
                              <m:t>0</m:t>
                            </m:r>
                          </m:sub>
                        </m:sSub>
                      </m:e>
                    </m:d>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a:latin typeface="Cambria Math" panose="02040503050406030204" pitchFamily="18" charset="0"/>
                          </a:rPr>
                          <m:t>0</m:t>
                        </m:r>
                      </m:sub>
                    </m:sSub>
                  </m:oMath>
                </a14:m>
                <a:r>
                  <a:rPr lang="zh-CN" altLang="en-US" dirty="0">
                    <a:latin typeface="Times New Roman" panose="02020603050405020304" pitchFamily="18" charset="0"/>
                    <a:cs typeface="Times New Roman" panose="02020603050405020304" pitchFamily="18" charset="0"/>
                  </a:rPr>
                  <a:t>。是一个有确定概率分布的</a:t>
                </a:r>
                <a14:m>
                  <m:oMath xmlns:m="http://schemas.openxmlformats.org/officeDocument/2006/math">
                    <m:r>
                      <a:rPr lang="zh-CN" altLang="en-US" i="1">
                        <a:latin typeface="Cambria Math" panose="02040503050406030204" pitchFamily="18" charset="0"/>
                      </a:rPr>
                      <m:t>𝑛</m:t>
                    </m:r>
                  </m:oMath>
                </a14:m>
                <a:r>
                  <a:rPr lang="zh-CN" altLang="en-US" dirty="0">
                    <a:latin typeface="Times New Roman" panose="02020603050405020304" pitchFamily="18" charset="0"/>
                    <a:cs typeface="Times New Roman" panose="02020603050405020304" pitchFamily="18" charset="0"/>
                  </a:rPr>
                  <a:t>维随机向量。</a:t>
                </a:r>
              </a:p>
            </p:txBody>
          </p:sp>
        </mc:Choice>
        <mc:Fallback xmlns="">
          <p:sp>
            <p:nvSpPr>
              <p:cNvPr id="5" name="矩形 4"/>
              <p:cNvSpPr>
                <a:spLocks noRot="1" noChangeAspect="1" noMove="1" noResize="1" noEditPoints="1" noAdjustHandles="1" noChangeArrowheads="1" noChangeShapeType="1" noTextEdit="1"/>
              </p:cNvSpPr>
              <p:nvPr/>
            </p:nvSpPr>
            <p:spPr>
              <a:xfrm>
                <a:off x="565096" y="2825810"/>
                <a:ext cx="8183368" cy="1754326"/>
              </a:xfrm>
              <a:prstGeom prst="rect">
                <a:avLst/>
              </a:prstGeom>
              <a:blipFill>
                <a:blip r:embed="rId5"/>
                <a:stretch>
                  <a:fillRect l="-671" b="-104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CCF0C301-A3EA-DCE2-3B94-39DCDB4B29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527454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95486"/>
            <a:ext cx="8424936" cy="3368871"/>
          </a:xfrm>
          <a:prstGeom prst="rect">
            <a:avLst/>
          </a:prstGeom>
        </p:spPr>
        <p:txBody>
          <a:bodyPr wrap="square">
            <a:spAutoFit/>
          </a:bodyPr>
          <a:lstStyle/>
          <a:p>
            <a:pPr indent="457200">
              <a:lnSpc>
                <a:spcPct val="150000"/>
              </a:lnSpc>
            </a:pPr>
            <a:r>
              <a:rPr lang="zh-CN" altLang="en-US" dirty="0"/>
              <a:t>在滤波理论中，有20世纪40年代完成的维纳一何甫滤波理论，它是当年美     国为解决高炮打飞机，要预报飞机的提前点，而测量飞机的速度有误差，所以要解决滤波问题。维纳滤波器是对平稳随机过程按均方意义设计的最佳滤波器。形成维纳滤波器的条件是权函数必须满足维纳一何甫积分方程。但由于采用频谱分析的方法，求解较复杂，不便于实时处理，不能随观测时间的增加而适应新的情况，不适用向量和非平稳随机过程的滤波，所以在实用上受到很大的限制。维纳滤波器适用领域窄，要求计算机有很大的存储容量。随着电子和军事技术的发展，特别是空间技术的飞速发展，经典滤波方法已不能满足需要。</a:t>
            </a:r>
          </a:p>
        </p:txBody>
      </p:sp>
      <p:pic>
        <p:nvPicPr>
          <p:cNvPr id="4" name="图片 3">
            <a:extLst>
              <a:ext uri="{FF2B5EF4-FFF2-40B4-BE49-F238E27FC236}">
                <a16:creationId xmlns:a16="http://schemas.microsoft.com/office/drawing/2014/main" id="{DED7A26A-E081-9BF3-1073-573894F1A2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0"/>
            <a:ext cx="725636" cy="725636"/>
          </a:xfrm>
          <a:prstGeom prst="rect">
            <a:avLst/>
          </a:prstGeom>
        </p:spPr>
      </p:pic>
    </p:spTree>
    <p:extLst>
      <p:ext uri="{BB962C8B-B14F-4D97-AF65-F5344CB8AC3E}">
        <p14:creationId xmlns:p14="http://schemas.microsoft.com/office/powerpoint/2010/main" val="3466152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339502"/>
            <a:ext cx="6768752" cy="369332"/>
          </a:xfrm>
          <a:prstGeom prst="rect">
            <a:avLst/>
          </a:prstGeom>
        </p:spPr>
        <p:txBody>
          <a:bodyPr wrap="square">
            <a:spAutoFit/>
          </a:bodyPr>
          <a:lstStyle/>
          <a:p>
            <a:r>
              <a:rPr lang="zh-CN" altLang="en-US" dirty="0"/>
              <a:t>如果以上各量均是线性的，则线性状态方程和量测方程</a:t>
            </a:r>
          </a:p>
        </p:txBody>
      </p:sp>
      <mc:AlternateContent xmlns:mc="http://schemas.openxmlformats.org/markup-compatibility/2006" xmlns:a14="http://schemas.microsoft.com/office/drawing/2010/main">
        <mc:Choice Requires="a14">
          <p:sp>
            <p:nvSpPr>
              <p:cNvPr id="3" name="矩形 2"/>
              <p:cNvSpPr/>
              <p:nvPr/>
            </p:nvSpPr>
            <p:spPr>
              <a:xfrm>
                <a:off x="2411760" y="915566"/>
                <a:ext cx="42074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limUpp>
                            <m:limUppPr>
                              <m:ctrlPr>
                                <a:rPr lang="zh-CN" altLang="en-US" i="1">
                                  <a:latin typeface="Cambria Math" panose="02040503050406030204" pitchFamily="18" charset="0"/>
                                </a:rPr>
                              </m:ctrlPr>
                            </m:limUppPr>
                            <m:e>
                              <m:r>
                                <a:rPr lang="zh-CN" altLang="en-US" b="1" i="1">
                                  <a:latin typeface="Cambria Math" panose="02040503050406030204" pitchFamily="18" charset="0"/>
                                </a:rPr>
                                <m:t>𝒙</m:t>
                              </m:r>
                            </m:e>
                            <m:lim>
                              <m:r>
                                <a:rPr lang="zh-CN" altLang="en-US" b="0" i="1">
                                  <a:latin typeface="Cambria Math" panose="02040503050406030204" pitchFamily="18" charset="0"/>
                                </a:rPr>
                                <m:t>.</m:t>
                              </m:r>
                            </m:lim>
                          </m:limUpp>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𝑨</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𝑩</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𝒖</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𝑭</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𝑾</m:t>
                          </m:r>
                          <m:r>
                            <a:rPr lang="zh-CN" altLang="en-US" b="0" i="1">
                              <a:latin typeface="Cambria Math" panose="02040503050406030204" pitchFamily="18" charset="0"/>
                            </a:rPr>
                            <m:t>(</m:t>
                          </m:r>
                          <m:r>
                            <a:rPr lang="zh-CN" altLang="en-US" b="0" i="1">
                              <a:latin typeface="Cambria Math" panose="02040503050406030204" pitchFamily="18" charset="0"/>
                            </a:rPr>
                            <m:t>𝑡</m:t>
                          </m:r>
                        </m:e>
                      </m:d>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411760" y="915566"/>
                <a:ext cx="4207497" cy="369332"/>
              </a:xfrm>
              <a:prstGeom prst="rect">
                <a:avLst/>
              </a:prstGeom>
              <a:blipFill>
                <a:blip r:embed="rId2"/>
                <a:stretch>
                  <a:fillRect t="-119672" r="-11884" b="-1836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661444" y="1283752"/>
                <a:ext cx="37036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𝒚</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𝑪</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𝑫</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𝒖</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𝑽</m:t>
                          </m:r>
                          <m:r>
                            <a:rPr lang="zh-CN" altLang="en-US" b="0" i="1">
                              <a:latin typeface="Cambria Math" panose="02040503050406030204" pitchFamily="18" charset="0"/>
                            </a:rPr>
                            <m:t>(</m:t>
                          </m:r>
                          <m:r>
                            <a:rPr lang="zh-CN" altLang="en-US" b="0" i="1">
                              <a:latin typeface="Cambria Math" panose="02040503050406030204" pitchFamily="18" charset="0"/>
                            </a:rPr>
                            <m:t>𝑡</m:t>
                          </m:r>
                        </m:e>
                      </m:d>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2661444" y="1283752"/>
                <a:ext cx="3703642" cy="369332"/>
              </a:xfrm>
              <a:prstGeom prst="rect">
                <a:avLst/>
              </a:prstGeom>
              <a:blipFill>
                <a:blip r:embed="rId3"/>
                <a:stretch>
                  <a:fillRect t="-121667" r="-13509" b="-18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39552" y="1923678"/>
                <a:ext cx="8208912" cy="1754326"/>
              </a:xfrm>
              <a:prstGeom prst="rect">
                <a:avLst/>
              </a:prstGeom>
            </p:spPr>
            <p:txBody>
              <a:bodyPr wrap="square">
                <a:spAutoFit/>
              </a:bodyPr>
              <a:lstStyle/>
              <a:p>
                <a:pPr>
                  <a:lnSpc>
                    <a:spcPct val="150000"/>
                  </a:lnSpc>
                </a:pPr>
                <a:r>
                  <a:rPr lang="zh-CN" altLang="en-US" dirty="0">
                    <a:latin typeface="Times New Roman" panose="02020603050405020304" pitchFamily="18" charset="0"/>
                    <a:cs typeface="Times New Roman" panose="02020603050405020304" pitchFamily="18" charset="0"/>
                  </a:rPr>
                  <a:t>式中，</a:t>
                </a:r>
                <a14:m>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𝑨</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b="0" i="1" smtClean="0">
                            <a:latin typeface="Cambria Math" panose="02040503050406030204" pitchFamily="18" charset="0"/>
                          </a:rPr>
                          <m:t>，</m:t>
                        </m:r>
                        <m:r>
                          <a:rPr lang="zh-CN" altLang="en-US" b="1" i="1">
                            <a:latin typeface="Cambria Math" panose="02040503050406030204" pitchFamily="18" charset="0"/>
                          </a:rPr>
                          <m:t>𝑩</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b="0" i="1" smtClean="0">
                            <a:latin typeface="Cambria Math" panose="02040503050406030204" pitchFamily="18" charset="0"/>
                          </a:rPr>
                          <m:t>，</m:t>
                        </m:r>
                        <m:r>
                          <a:rPr lang="zh-CN" altLang="en-US" b="1" i="1">
                            <a:latin typeface="Cambria Math" panose="02040503050406030204" pitchFamily="18" charset="0"/>
                          </a:rPr>
                          <m:t>𝑪</m:t>
                        </m:r>
                        <m:d>
                          <m:dPr>
                            <m:ctrlPr>
                              <a:rPr lang="zh-CN" altLang="en-US" i="1" smtClean="0">
                                <a:latin typeface="Cambria Math" panose="02040503050406030204" pitchFamily="18" charset="0"/>
                              </a:rPr>
                            </m:ctrlPr>
                          </m:dPr>
                          <m:e>
                            <m:r>
                              <a:rPr lang="zh-CN" altLang="en-US" i="1" smtClean="0">
                                <a:latin typeface="Cambria Math" panose="02040503050406030204" pitchFamily="18" charset="0"/>
                              </a:rPr>
                              <m:t>𝑡</m:t>
                            </m:r>
                          </m:e>
                        </m:d>
                        <m:r>
                          <a:rPr lang="zh-CN" altLang="en-US" b="0" i="1" smtClean="0">
                            <a:latin typeface="Cambria Math" panose="02040503050406030204" pitchFamily="18" charset="0"/>
                          </a:rPr>
                          <m:t>，</m:t>
                        </m:r>
                        <m:r>
                          <a:rPr lang="zh-CN" altLang="en-US" b="1" i="1">
                            <a:latin typeface="Cambria Math" panose="02040503050406030204" pitchFamily="18" charset="0"/>
                          </a:rPr>
                          <m:t>𝑫</m:t>
                        </m:r>
                        <m:r>
                          <a:rPr lang="zh-CN" altLang="en-US" i="1">
                            <a:latin typeface="Cambria Math" panose="02040503050406030204" pitchFamily="18" charset="0"/>
                          </a:rPr>
                          <m:t>(</m:t>
                        </m:r>
                        <m:r>
                          <a:rPr lang="zh-CN" altLang="en-US" i="1">
                            <a:latin typeface="Cambria Math" panose="02040503050406030204" pitchFamily="18" charset="0"/>
                          </a:rPr>
                          <m:t>𝑡</m:t>
                        </m:r>
                        <m:r>
                          <a:rPr lang="zh-CN" altLang="en-US" i="1">
                            <a:latin typeface="Cambria Math" panose="02040503050406030204" pitchFamily="18" charset="0"/>
                          </a:rPr>
                          <m:t>)</m:t>
                        </m:r>
                        <m:r>
                          <a:rPr lang="zh-CN" altLang="en-US" i="1">
                            <a:latin typeface="Cambria Math" panose="02040503050406030204" pitchFamily="18" charset="0"/>
                          </a:rPr>
                          <m:t>及</m:t>
                        </m:r>
                        <m:r>
                          <a:rPr lang="zh-CN" altLang="en-US" b="1" i="1">
                            <a:latin typeface="Cambria Math" panose="02040503050406030204" pitchFamily="18" charset="0"/>
                          </a:rPr>
                          <m:t>𝑭</m:t>
                        </m:r>
                        <m:r>
                          <a:rPr lang="zh-CN" altLang="en-US" i="1">
                            <a:latin typeface="Cambria Math" panose="02040503050406030204" pitchFamily="18" charset="0"/>
                          </a:rPr>
                          <m:t>(</m:t>
                        </m:r>
                        <m:r>
                          <a:rPr lang="zh-CN" altLang="en-US" i="1">
                            <a:latin typeface="Cambria Math" panose="02040503050406030204" pitchFamily="18" charset="0"/>
                          </a:rPr>
                          <m:t>𝑡</m:t>
                        </m:r>
                      </m:e>
                    </m:d>
                  </m:oMath>
                </a14:m>
                <a:r>
                  <a:rPr lang="zh-CN" altLang="en-US" dirty="0">
                    <a:latin typeface="Times New Roman" panose="02020603050405020304" pitchFamily="18" charset="0"/>
                    <a:cs typeface="Times New Roman" panose="02020603050405020304" pitchFamily="18" charset="0"/>
                  </a:rPr>
                  <a:t>分别是随时间连续变化的</a:t>
                </a:r>
                <a14:m>
                  <m:oMath xmlns:m="http://schemas.openxmlformats.org/officeDocument/2006/math">
                    <m:r>
                      <a:rPr lang="zh-CN" altLang="en-US" i="1">
                        <a:latin typeface="Cambria Math" panose="02040503050406030204" pitchFamily="18" charset="0"/>
                      </a:rPr>
                      <m:t>𝑛</m:t>
                    </m:r>
                    <m:r>
                      <a:rPr lang="zh-CN" altLang="en-US">
                        <a:latin typeface="Cambria Math" panose="02040503050406030204" pitchFamily="18" charset="0"/>
                      </a:rPr>
                      <m:t>×</m:t>
                    </m:r>
                    <m:r>
                      <a:rPr lang="zh-CN" altLang="en-US" i="1">
                        <a:latin typeface="Cambria Math" panose="02040503050406030204" pitchFamily="18" charset="0"/>
                      </a:rPr>
                      <m:t>𝑛</m:t>
                    </m:r>
                    <m:r>
                      <a:rPr lang="zh-CN" altLang="en-US">
                        <a:latin typeface="Cambria Math" panose="02040503050406030204" pitchFamily="18" charset="0"/>
                      </a:rPr>
                      <m:t>，</m:t>
                    </m:r>
                    <m:r>
                      <a:rPr lang="zh-CN" altLang="en-US" i="1">
                        <a:latin typeface="Cambria Math" panose="02040503050406030204" pitchFamily="18" charset="0"/>
                      </a:rPr>
                      <m:t>𝑛</m:t>
                    </m:r>
                    <m:r>
                      <a:rPr lang="zh-CN" altLang="en-US">
                        <a:latin typeface="Cambria Math" panose="02040503050406030204" pitchFamily="18" charset="0"/>
                      </a:rPr>
                      <m:t>×</m:t>
                    </m:r>
                    <m:r>
                      <a:rPr lang="zh-CN" altLang="en-US" i="1">
                        <a:latin typeface="Cambria Math" panose="02040503050406030204" pitchFamily="18" charset="0"/>
                      </a:rPr>
                      <m:t>𝑟</m:t>
                    </m:r>
                    <m:r>
                      <a:rPr lang="zh-CN" altLang="en-US">
                        <a:latin typeface="Cambria Math" panose="02040503050406030204" pitchFamily="18" charset="0"/>
                      </a:rPr>
                      <m:t>，</m:t>
                    </m:r>
                    <m:r>
                      <a:rPr lang="zh-CN" altLang="en-US" i="1">
                        <a:latin typeface="Cambria Math" panose="02040503050406030204" pitchFamily="18" charset="0"/>
                      </a:rPr>
                      <m:t>𝑚</m:t>
                    </m:r>
                    <m:r>
                      <a:rPr lang="zh-CN" altLang="en-US">
                        <a:latin typeface="Cambria Math" panose="02040503050406030204" pitchFamily="18" charset="0"/>
                      </a:rPr>
                      <m:t>×</m:t>
                    </m:r>
                    <m:r>
                      <a:rPr lang="zh-CN" altLang="en-US" i="1">
                        <a:latin typeface="Cambria Math" panose="02040503050406030204" pitchFamily="18" charset="0"/>
                      </a:rPr>
                      <m:t>𝑛</m:t>
                    </m:r>
                    <m:r>
                      <a:rPr lang="zh-CN" altLang="en-US">
                        <a:latin typeface="Cambria Math" panose="02040503050406030204" pitchFamily="18" charset="0"/>
                      </a:rPr>
                      <m:t>，</m:t>
                    </m:r>
                    <m:r>
                      <a:rPr lang="zh-CN" altLang="en-US" i="1">
                        <a:latin typeface="Cambria Math" panose="02040503050406030204" pitchFamily="18" charset="0"/>
                      </a:rPr>
                      <m:t>𝑚</m:t>
                    </m:r>
                    <m:r>
                      <a:rPr lang="zh-CN" altLang="en-US">
                        <a:latin typeface="Cambria Math" panose="02040503050406030204" pitchFamily="18" charset="0"/>
                      </a:rPr>
                      <m:t>×</m:t>
                    </m:r>
                    <m:r>
                      <a:rPr lang="zh-CN" altLang="en-US" i="1">
                        <a:latin typeface="Cambria Math" panose="02040503050406030204" pitchFamily="18" charset="0"/>
                      </a:rPr>
                      <m:t>𝑟</m:t>
                    </m:r>
                    <m:r>
                      <a:rPr lang="zh-CN" altLang="en-US">
                        <a:latin typeface="Cambria Math" panose="02040503050406030204" pitchFamily="18" charset="0"/>
                      </a:rPr>
                      <m:t>及</m:t>
                    </m:r>
                    <m:r>
                      <a:rPr lang="zh-CN" altLang="en-US" i="1">
                        <a:latin typeface="Cambria Math" panose="02040503050406030204" pitchFamily="18" charset="0"/>
                      </a:rPr>
                      <m:t>𝑛</m:t>
                    </m:r>
                    <m:r>
                      <a:rPr lang="zh-CN" altLang="en-US">
                        <a:latin typeface="Cambria Math" panose="02040503050406030204" pitchFamily="18" charset="0"/>
                      </a:rPr>
                      <m:t>×</m:t>
                    </m:r>
                    <m:r>
                      <a:rPr lang="zh-CN" altLang="en-US" i="1">
                        <a:latin typeface="Cambria Math" panose="02040503050406030204" pitchFamily="18" charset="0"/>
                      </a:rPr>
                      <m:t>𝑝</m:t>
                    </m:r>
                    <m:r>
                      <a:rPr lang="zh-CN" altLang="en-US" i="1" dirty="0">
                        <a:latin typeface="Cambria Math" panose="02040503050406030204" pitchFamily="18" charset="0"/>
                      </a:rPr>
                      <m:t>矩阵</m:t>
                    </m:r>
                    <m:r>
                      <a:rPr lang="zh-CN" altLang="en-US" b="0" i="1" dirty="0" smtClean="0">
                        <a:latin typeface="Cambria Math" panose="02040503050406030204" pitchFamily="18" charset="0"/>
                      </a:rPr>
                      <m:t>。</m:t>
                    </m:r>
                  </m:oMath>
                </a14:m>
                <a:endParaRPr lang="en-US" altLang="zh-CN" b="0" dirty="0">
                  <a:latin typeface="Times New Roman" panose="02020603050405020304" pitchFamily="18" charset="0"/>
                </a:endParaRPr>
              </a:p>
              <a:p>
                <a:pPr indent="457200">
                  <a:lnSpc>
                    <a:spcPct val="150000"/>
                  </a:lnSpc>
                </a:pPr>
                <a:r>
                  <a:rPr lang="zh-CN" altLang="en-US" dirty="0"/>
                  <a:t>如果</a:t>
                </a:r>
                <a14:m>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𝑨</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1">
                            <a:latin typeface="Cambria Math" panose="02040503050406030204" pitchFamily="18" charset="0"/>
                          </a:rPr>
                          <m:t>，</m:t>
                        </m:r>
                        <m:r>
                          <a:rPr lang="zh-CN" altLang="en-US" b="1" i="1">
                            <a:latin typeface="Cambria Math" panose="02040503050406030204" pitchFamily="18" charset="0"/>
                          </a:rPr>
                          <m:t>𝑩</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1">
                            <a:latin typeface="Cambria Math" panose="02040503050406030204" pitchFamily="18" charset="0"/>
                          </a:rPr>
                          <m:t>，</m:t>
                        </m:r>
                        <m:r>
                          <a:rPr lang="zh-CN" altLang="en-US" b="1" i="1">
                            <a:latin typeface="Cambria Math" panose="02040503050406030204" pitchFamily="18" charset="0"/>
                          </a:rPr>
                          <m:t>𝑪</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1">
                            <a:latin typeface="Cambria Math" panose="02040503050406030204" pitchFamily="18" charset="0"/>
                          </a:rPr>
                          <m:t>，</m:t>
                        </m:r>
                        <m:r>
                          <a:rPr lang="zh-CN" altLang="en-US" b="1" i="1">
                            <a:latin typeface="Cambria Math" panose="02040503050406030204" pitchFamily="18" charset="0"/>
                          </a:rPr>
                          <m:t>𝑫</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b="0" i="1" smtClean="0">
                            <a:latin typeface="Cambria Math" panose="02040503050406030204" pitchFamily="18" charset="0"/>
                          </a:rPr>
                          <m:t>，</m:t>
                        </m:r>
                        <m:r>
                          <a:rPr lang="zh-CN" altLang="en-US" b="1" i="1">
                            <a:latin typeface="Cambria Math" panose="02040503050406030204" pitchFamily="18" charset="0"/>
                          </a:rPr>
                          <m:t>𝑭</m:t>
                        </m:r>
                        <m:r>
                          <a:rPr lang="zh-CN" altLang="en-US" i="1">
                            <a:latin typeface="Cambria Math" panose="02040503050406030204" pitchFamily="18" charset="0"/>
                          </a:rPr>
                          <m:t>(</m:t>
                        </m:r>
                        <m:r>
                          <a:rPr lang="zh-CN" altLang="en-US" i="1">
                            <a:latin typeface="Cambria Math" panose="02040503050406030204" pitchFamily="18" charset="0"/>
                          </a:rPr>
                          <m:t>𝑡</m:t>
                        </m:r>
                      </m:e>
                    </m:d>
                  </m:oMath>
                </a14:m>
                <a:r>
                  <a:rPr lang="zh-CN" altLang="en-US" dirty="0"/>
                  <a:t>的各元均与时间无关，且</a:t>
                </a:r>
                <a14:m>
                  <m:oMath xmlns:m="http://schemas.openxmlformats.org/officeDocument/2006/math">
                    <m:r>
                      <a:rPr lang="en-US" altLang="zh-CN" b="0" i="1" smtClean="0">
                        <a:latin typeface="Cambria Math" panose="02040503050406030204" pitchFamily="18" charset="0"/>
                      </a:rPr>
                      <m:t>𝑊</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en-US" altLang="zh-CN" b="0" i="0" smtClean="0">
                        <a:latin typeface="Cambria Math" panose="02040503050406030204" pitchFamily="18" charset="0"/>
                      </a:rPr>
                      <m:t>,</m:t>
                    </m:r>
                  </m:oMath>
                </a14:m>
                <a:r>
                  <a:rPr lang="en-US" altLang="zh-CN" dirty="0"/>
                  <a:t> </a:t>
                </a:r>
                <a14:m>
                  <m:oMath xmlns:m="http://schemas.openxmlformats.org/officeDocument/2006/math">
                    <m:r>
                      <a:rPr lang="en-US" altLang="zh-CN" b="0" i="1" smtClean="0">
                        <a:latin typeface="Cambria Math" panose="02040503050406030204" pitchFamily="18" charset="0"/>
                      </a:rPr>
                      <m:t>𝑉</m:t>
                    </m: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oMath>
                </a14:m>
                <a:r>
                  <a:rPr lang="zh-CN" altLang="en-US" dirty="0"/>
                  <a:t>都是平稳随机过程，则</a:t>
                </a:r>
              </a:p>
            </p:txBody>
          </p:sp>
        </mc:Choice>
        <mc:Fallback xmlns="">
          <p:sp>
            <p:nvSpPr>
              <p:cNvPr id="5" name="矩形 4"/>
              <p:cNvSpPr>
                <a:spLocks noRot="1" noChangeAspect="1" noMove="1" noResize="1" noEditPoints="1" noAdjustHandles="1" noChangeArrowheads="1" noChangeShapeType="1" noTextEdit="1"/>
              </p:cNvSpPr>
              <p:nvPr/>
            </p:nvSpPr>
            <p:spPr>
              <a:xfrm>
                <a:off x="539552" y="1923678"/>
                <a:ext cx="8208912" cy="1754326"/>
              </a:xfrm>
              <a:prstGeom prst="rect">
                <a:avLst/>
              </a:prstGeom>
              <a:blipFill>
                <a:blip r:embed="rId4"/>
                <a:stretch>
                  <a:fillRect l="-669" t="-19861" b="-128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45821" y="3577242"/>
                <a:ext cx="33513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limUpp>
                            <m:limUppPr>
                              <m:ctrlPr>
                                <a:rPr lang="zh-CN" altLang="en-US" b="1" i="1">
                                  <a:latin typeface="Cambria Math" panose="02040503050406030204" pitchFamily="18" charset="0"/>
                                </a:rPr>
                              </m:ctrlPr>
                            </m:limUppPr>
                            <m:e>
                              <m:r>
                                <a:rPr lang="zh-CN" altLang="en-US" b="1" i="1">
                                  <a:latin typeface="Cambria Math" panose="02040503050406030204" pitchFamily="18" charset="0"/>
                                </a:rPr>
                                <m:t>𝒙</m:t>
                              </m:r>
                            </m:e>
                            <m:lim>
                              <m:r>
                                <a:rPr lang="zh-CN" altLang="en-US" b="1" i="1">
                                  <a:latin typeface="Cambria Math" panose="02040503050406030204" pitchFamily="18" charset="0"/>
                                </a:rPr>
                                <m:t>.</m:t>
                              </m:r>
                            </m:lim>
                          </m:limUpp>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𝑨𝒙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𝑩𝒖</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𝑭𝑾</m:t>
                          </m:r>
                          <m:r>
                            <a:rPr lang="zh-CN" altLang="en-US" b="0" i="1">
                              <a:latin typeface="Cambria Math" panose="02040503050406030204" pitchFamily="18" charset="0"/>
                            </a:rPr>
                            <m:t>(</m:t>
                          </m:r>
                          <m:r>
                            <a:rPr lang="zh-CN" altLang="en-US" b="0" i="1">
                              <a:latin typeface="Cambria Math" panose="02040503050406030204" pitchFamily="18" charset="0"/>
                            </a:rPr>
                            <m:t>𝑡</m:t>
                          </m:r>
                        </m:e>
                      </m:d>
                    </m:oMath>
                  </m:oMathPara>
                </a14:m>
                <a:endParaRPr lang="zh-CN" altLang="en-US" i="1" dirty="0"/>
              </a:p>
            </p:txBody>
          </p:sp>
        </mc:Choice>
        <mc:Fallback xmlns="">
          <p:sp>
            <p:nvSpPr>
              <p:cNvPr id="9" name="矩形 8"/>
              <p:cNvSpPr>
                <a:spLocks noRot="1" noChangeAspect="1" noMove="1" noResize="1" noEditPoints="1" noAdjustHandles="1" noChangeArrowheads="1" noChangeShapeType="1" noTextEdit="1"/>
              </p:cNvSpPr>
              <p:nvPr/>
            </p:nvSpPr>
            <p:spPr>
              <a:xfrm>
                <a:off x="2845821" y="3577242"/>
                <a:ext cx="3351366" cy="369332"/>
              </a:xfrm>
              <a:prstGeom prst="rect">
                <a:avLst/>
              </a:prstGeom>
              <a:blipFill>
                <a:blip r:embed="rId5"/>
                <a:stretch>
                  <a:fillRect t="-121667" r="-14727" b="-18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944373" y="3947452"/>
                <a:ext cx="31364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𝒚</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𝑪𝒙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𝑫𝒖</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𝑽</m:t>
                          </m:r>
                          <m:r>
                            <a:rPr lang="zh-CN" altLang="en-US" b="0" i="1">
                              <a:latin typeface="Cambria Math" panose="02040503050406030204" pitchFamily="18" charset="0"/>
                            </a:rPr>
                            <m:t>(</m:t>
                          </m:r>
                          <m:r>
                            <a:rPr lang="zh-CN" altLang="en-US" b="0" i="1">
                              <a:latin typeface="Cambria Math" panose="02040503050406030204" pitchFamily="18" charset="0"/>
                            </a:rPr>
                            <m:t>𝑡</m:t>
                          </m:r>
                        </m:e>
                      </m:d>
                    </m:oMath>
                  </m:oMathPara>
                </a14:m>
                <a:endParaRPr lang="zh-CN" altLang="en-US" i="1" dirty="0"/>
              </a:p>
            </p:txBody>
          </p:sp>
        </mc:Choice>
        <mc:Fallback xmlns="">
          <p:sp>
            <p:nvSpPr>
              <p:cNvPr id="10" name="矩形 9"/>
              <p:cNvSpPr>
                <a:spLocks noRot="1" noChangeAspect="1" noMove="1" noResize="1" noEditPoints="1" noAdjustHandles="1" noChangeArrowheads="1" noChangeShapeType="1" noTextEdit="1"/>
              </p:cNvSpPr>
              <p:nvPr/>
            </p:nvSpPr>
            <p:spPr>
              <a:xfrm>
                <a:off x="2944373" y="3947452"/>
                <a:ext cx="3136435" cy="369332"/>
              </a:xfrm>
              <a:prstGeom prst="rect">
                <a:avLst/>
              </a:prstGeom>
              <a:blipFill>
                <a:blip r:embed="rId6"/>
                <a:stretch>
                  <a:fillRect t="-121667" r="-15728" b="-188333"/>
                </a:stretch>
              </a:blipFill>
            </p:spPr>
            <p:txBody>
              <a:bodyPr/>
              <a:lstStyle/>
              <a:p>
                <a:r>
                  <a:rPr lang="zh-CN" altLang="en-US">
                    <a:noFill/>
                  </a:rPr>
                  <a:t> </a:t>
                </a:r>
              </a:p>
            </p:txBody>
          </p:sp>
        </mc:Fallback>
      </mc:AlternateContent>
      <p:sp>
        <p:nvSpPr>
          <p:cNvPr id="11" name="矩形 10"/>
          <p:cNvSpPr/>
          <p:nvPr/>
        </p:nvSpPr>
        <p:spPr>
          <a:xfrm>
            <a:off x="539552" y="4362658"/>
            <a:ext cx="4570482" cy="369332"/>
          </a:xfrm>
          <a:prstGeom prst="rect">
            <a:avLst/>
          </a:prstGeom>
        </p:spPr>
        <p:txBody>
          <a:bodyPr wrap="none">
            <a:spAutoFit/>
          </a:bodyPr>
          <a:lstStyle/>
          <a:p>
            <a:r>
              <a:rPr lang="zh-CN" altLang="en-US" dirty="0"/>
              <a:t>这就是随机连续定常线性系统的数学模型。</a:t>
            </a:r>
          </a:p>
        </p:txBody>
      </p:sp>
      <p:pic>
        <p:nvPicPr>
          <p:cNvPr id="6" name="图片 5">
            <a:extLst>
              <a:ext uri="{FF2B5EF4-FFF2-40B4-BE49-F238E27FC236}">
                <a16:creationId xmlns:a16="http://schemas.microsoft.com/office/drawing/2014/main" id="{E3A01BD8-EEDA-C0F3-E1F2-BB54FF4255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553254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83568" y="483518"/>
                <a:ext cx="7848872" cy="646331"/>
              </a:xfrm>
              <a:prstGeom prst="rect">
                <a:avLst/>
              </a:prstGeom>
            </p:spPr>
            <p:txBody>
              <a:bodyPr wrap="square">
                <a:spAutoFit/>
              </a:bodyPr>
              <a:lstStyle/>
              <a:p>
                <a:r>
                  <a:rPr lang="zh-CN" altLang="en-US" dirty="0"/>
                  <a:t>分析研究线性系统的状态性质时，可暂不考虑系统的确定性输入，即认为</a:t>
                </a:r>
                <a14:m>
                  <m:oMath xmlns:m="http://schemas.openxmlformats.org/officeDocument/2006/math">
                    <m:r>
                      <a:rPr lang="zh-CN" altLang="en-US" b="1" i="1">
                        <a:latin typeface="Cambria Math" panose="02040503050406030204" pitchFamily="18" charset="0"/>
                      </a:rPr>
                      <m:t>𝑩</m:t>
                    </m:r>
                    <m:r>
                      <a:rPr lang="zh-CN" altLang="en-US" i="1">
                        <a:latin typeface="Cambria Math" panose="02040503050406030204" pitchFamily="18" charset="0"/>
                      </a:rPr>
                      <m:t>(</m:t>
                    </m:r>
                    <m:r>
                      <a:rPr lang="zh-CN" altLang="en-US" i="1">
                        <a:latin typeface="Cambria Math" panose="02040503050406030204" pitchFamily="18" charset="0"/>
                      </a:rPr>
                      <m:t>𝑡</m:t>
                    </m:r>
                    <m:r>
                      <a:rPr lang="zh-CN" altLang="en-US" i="1">
                        <a:latin typeface="Cambria Math" panose="02040503050406030204" pitchFamily="18" charset="0"/>
                      </a:rPr>
                      <m:t>)=0,</m:t>
                    </m:r>
                    <m:r>
                      <a:rPr lang="zh-CN" altLang="en-US" b="1" i="1">
                        <a:latin typeface="Cambria Math" panose="02040503050406030204" pitchFamily="18" charset="0"/>
                      </a:rPr>
                      <m:t>𝑫</m:t>
                    </m:r>
                    <m:r>
                      <a:rPr lang="zh-CN" altLang="en-US" i="1">
                        <a:latin typeface="Cambria Math" panose="02040503050406030204" pitchFamily="18" charset="0"/>
                      </a:rPr>
                      <m:t>(</m:t>
                    </m:r>
                    <m:r>
                      <a:rPr lang="zh-CN" altLang="en-US" i="1">
                        <a:latin typeface="Cambria Math" panose="02040503050406030204" pitchFamily="18" charset="0"/>
                      </a:rPr>
                      <m:t>𝑡</m:t>
                    </m:r>
                    <m:r>
                      <a:rPr lang="zh-CN" altLang="en-US" i="1">
                        <a:latin typeface="Cambria Math" panose="02040503050406030204" pitchFamily="18" charset="0"/>
                      </a:rPr>
                      <m:t>)=0</m:t>
                    </m:r>
                  </m:oMath>
                </a14:m>
                <a:r>
                  <a:rPr lang="zh-CN" altLang="en-US" dirty="0"/>
                  <a:t>，则有</a:t>
                </a:r>
              </a:p>
            </p:txBody>
          </p:sp>
        </mc:Choice>
        <mc:Fallback xmlns="">
          <p:sp>
            <p:nvSpPr>
              <p:cNvPr id="2" name="矩形 1"/>
              <p:cNvSpPr>
                <a:spLocks noRot="1" noChangeAspect="1" noMove="1" noResize="1" noEditPoints="1" noAdjustHandles="1" noChangeArrowheads="1" noChangeShapeType="1" noTextEdit="1"/>
              </p:cNvSpPr>
              <p:nvPr/>
            </p:nvSpPr>
            <p:spPr>
              <a:xfrm>
                <a:off x="683568" y="483518"/>
                <a:ext cx="7848872" cy="646331"/>
              </a:xfrm>
              <a:prstGeom prst="rect">
                <a:avLst/>
              </a:prstGeom>
              <a:blipFill>
                <a:blip r:embed="rId2"/>
                <a:stretch>
                  <a:fillRect l="-621" t="-4717" b="-113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099931" y="1203598"/>
                <a:ext cx="3048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limUpp>
                            <m:limUppPr>
                              <m:ctrlPr>
                                <a:rPr lang="zh-CN" altLang="en-US" b="1" i="1">
                                  <a:latin typeface="Cambria Math" panose="02040503050406030204" pitchFamily="18" charset="0"/>
                                </a:rPr>
                              </m:ctrlPr>
                            </m:limUppPr>
                            <m:e>
                              <m:r>
                                <a:rPr lang="zh-CN" altLang="en-US" b="1" i="1">
                                  <a:latin typeface="Cambria Math" panose="02040503050406030204" pitchFamily="18" charset="0"/>
                                </a:rPr>
                                <m:t>𝒙</m:t>
                              </m:r>
                            </m:e>
                            <m:lim>
                              <m:r>
                                <a:rPr lang="zh-CN" altLang="en-US" b="1" i="1">
                                  <a:latin typeface="Cambria Math" panose="02040503050406030204" pitchFamily="18" charset="0"/>
                                </a:rPr>
                                <m:t>.</m:t>
                              </m:r>
                            </m:lim>
                          </m:limUpp>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𝑨</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𝑭</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𝑾</m:t>
                          </m:r>
                          <m:r>
                            <a:rPr lang="zh-CN" altLang="en-US" b="0" i="1">
                              <a:latin typeface="Cambria Math" panose="02040503050406030204" pitchFamily="18" charset="0"/>
                            </a:rPr>
                            <m:t>(</m:t>
                          </m:r>
                          <m:r>
                            <a:rPr lang="zh-CN" altLang="en-US" b="0" i="1">
                              <a:latin typeface="Cambria Math" panose="02040503050406030204" pitchFamily="18" charset="0"/>
                            </a:rPr>
                            <m:t>𝑡</m:t>
                          </m:r>
                        </m:e>
                      </m:d>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3099931" y="1203598"/>
                <a:ext cx="3048848" cy="369332"/>
              </a:xfrm>
              <a:prstGeom prst="rect">
                <a:avLst/>
              </a:prstGeom>
              <a:blipFill rotWithShape="0">
                <a:blip r:embed="rId3"/>
                <a:stretch>
                  <a:fillRect t="-119672" r="-16200" b="-1836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356572" y="1572930"/>
                <a:ext cx="25355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𝒚</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𝑪</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𝒙</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𝑽</m:t>
                          </m:r>
                          <m:r>
                            <a:rPr lang="zh-CN" altLang="en-US" i="0">
                              <a:latin typeface="Cambria Math" panose="02040503050406030204" pitchFamily="18" charset="0"/>
                            </a:rPr>
                            <m:t>(</m:t>
                          </m:r>
                          <m:r>
                            <a:rPr lang="zh-CN" altLang="en-US" i="1">
                              <a:latin typeface="Cambria Math" panose="02040503050406030204" pitchFamily="18" charset="0"/>
                            </a:rPr>
                            <m:t>𝑡</m:t>
                          </m:r>
                        </m:e>
                      </m:d>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3356572" y="1572930"/>
                <a:ext cx="2535566" cy="369332"/>
              </a:xfrm>
              <a:prstGeom prst="rect">
                <a:avLst/>
              </a:prstGeom>
              <a:blipFill>
                <a:blip r:embed="rId4"/>
                <a:stretch>
                  <a:fillRect t="-119672" r="-19712" b="-1836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3342593" y="2387084"/>
                <a:ext cx="24588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𝑨𝒙</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𝑭𝑾</m:t>
                          </m:r>
                          <m:r>
                            <a:rPr lang="zh-CN" altLang="en-US" i="0">
                              <a:latin typeface="Cambria Math" panose="02040503050406030204" pitchFamily="18" charset="0"/>
                            </a:rPr>
                            <m:t>(</m:t>
                          </m:r>
                          <m:r>
                            <a:rPr lang="zh-CN" altLang="en-US" i="1">
                              <a:latin typeface="Cambria Math" panose="02040503050406030204" pitchFamily="18" charset="0"/>
                            </a:rPr>
                            <m:t>𝑡</m:t>
                          </m:r>
                        </m:e>
                      </m:d>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3342593" y="2387084"/>
                <a:ext cx="2458814" cy="369332"/>
              </a:xfrm>
              <a:prstGeom prst="rect">
                <a:avLst/>
              </a:prstGeom>
              <a:blipFill rotWithShape="0">
                <a:blip r:embed="rId5"/>
                <a:stretch>
                  <a:fillRect t="-121667" r="-20297" b="-18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464709" y="2756416"/>
                <a:ext cx="22426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smtClean="0">
                              <a:latin typeface="Cambria Math" panose="02040503050406030204" pitchFamily="18" charset="0"/>
                            </a:rPr>
                          </m:ctrlPr>
                        </m:dPr>
                        <m:e>
                          <m:r>
                            <a:rPr lang="zh-CN" altLang="en-US" b="1" i="1">
                              <a:latin typeface="Cambria Math" panose="02040503050406030204" pitchFamily="18" charset="0"/>
                            </a:rPr>
                            <m:t>𝒚</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𝑪𝒙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𝑽</m:t>
                          </m:r>
                          <m:r>
                            <a:rPr lang="zh-CN" altLang="en-US" b="0" i="1">
                              <a:latin typeface="Cambria Math" panose="02040503050406030204" pitchFamily="18" charset="0"/>
                            </a:rPr>
                            <m:t>(</m:t>
                          </m:r>
                          <m:r>
                            <a:rPr lang="zh-CN" altLang="en-US" b="0" i="1">
                              <a:latin typeface="Cambria Math" panose="02040503050406030204" pitchFamily="18" charset="0"/>
                            </a:rPr>
                            <m:t>𝑡</m:t>
                          </m:r>
                        </m:e>
                      </m:d>
                    </m:oMath>
                  </m:oMathPara>
                </a14:m>
                <a:endParaRPr lang="zh-CN" altLang="en-US" i="1" dirty="0"/>
              </a:p>
            </p:txBody>
          </p:sp>
        </mc:Choice>
        <mc:Fallback xmlns="">
          <p:sp>
            <p:nvSpPr>
              <p:cNvPr id="7" name="矩形 6"/>
              <p:cNvSpPr>
                <a:spLocks noRot="1" noChangeAspect="1" noMove="1" noResize="1" noEditPoints="1" noAdjustHandles="1" noChangeArrowheads="1" noChangeShapeType="1" noTextEdit="1"/>
              </p:cNvSpPr>
              <p:nvPr/>
            </p:nvSpPr>
            <p:spPr>
              <a:xfrm>
                <a:off x="3464709" y="2756416"/>
                <a:ext cx="2242602" cy="369332"/>
              </a:xfrm>
              <a:prstGeom prst="rect">
                <a:avLst/>
              </a:prstGeom>
              <a:blipFill>
                <a:blip r:embed="rId6"/>
                <a:stretch>
                  <a:fillRect t="-119672" r="-22826" b="-183607"/>
                </a:stretch>
              </a:blipFill>
            </p:spPr>
            <p:txBody>
              <a:bodyPr/>
              <a:lstStyle/>
              <a:p>
                <a:r>
                  <a:rPr lang="zh-CN" altLang="en-US">
                    <a:noFill/>
                  </a:rPr>
                  <a:t> </a:t>
                </a:r>
              </a:p>
            </p:txBody>
          </p:sp>
        </mc:Fallback>
      </mc:AlternateContent>
      <p:sp>
        <p:nvSpPr>
          <p:cNvPr id="8" name="矩形 7"/>
          <p:cNvSpPr/>
          <p:nvPr/>
        </p:nvSpPr>
        <p:spPr>
          <a:xfrm>
            <a:off x="7716217" y="1393860"/>
            <a:ext cx="800219" cy="369332"/>
          </a:xfrm>
          <a:prstGeom prst="rect">
            <a:avLst/>
          </a:prstGeom>
        </p:spPr>
        <p:txBody>
          <a:bodyPr wrap="none">
            <a:spAutoFit/>
          </a:bodyPr>
          <a:lstStyle/>
          <a:p>
            <a:pPr algn="just"/>
            <a:r>
              <a:rPr lang="en-US" altLang="zh-CN" dirty="0">
                <a:latin typeface="Times New Roman" panose="02020603050405020304" pitchFamily="18" charset="0"/>
              </a:rPr>
              <a:t>(6. 15)</a:t>
            </a:r>
            <a:endParaRPr lang="zh-CN" altLang="en-US" dirty="0">
              <a:latin typeface="Times New Roman" panose="02020603050405020304" pitchFamily="18" charset="0"/>
            </a:endParaRPr>
          </a:p>
        </p:txBody>
      </p:sp>
      <p:sp>
        <p:nvSpPr>
          <p:cNvPr id="9" name="矩形 8"/>
          <p:cNvSpPr/>
          <p:nvPr/>
        </p:nvSpPr>
        <p:spPr>
          <a:xfrm>
            <a:off x="683608" y="2010480"/>
            <a:ext cx="7848872" cy="369332"/>
          </a:xfrm>
          <a:prstGeom prst="rect">
            <a:avLst/>
          </a:prstGeom>
        </p:spPr>
        <p:txBody>
          <a:bodyPr wrap="square">
            <a:spAutoFit/>
          </a:bodyPr>
          <a:lstStyle/>
          <a:p>
            <a:r>
              <a:rPr lang="zh-CN" altLang="en-US" dirty="0"/>
              <a:t>及</a:t>
            </a:r>
          </a:p>
        </p:txBody>
      </p:sp>
      <p:sp>
        <p:nvSpPr>
          <p:cNvPr id="10" name="矩形 9"/>
          <p:cNvSpPr/>
          <p:nvPr/>
        </p:nvSpPr>
        <p:spPr>
          <a:xfrm>
            <a:off x="683568" y="3273659"/>
            <a:ext cx="2492990" cy="369332"/>
          </a:xfrm>
          <a:prstGeom prst="rect">
            <a:avLst/>
          </a:prstGeom>
        </p:spPr>
        <p:txBody>
          <a:bodyPr wrap="none">
            <a:spAutoFit/>
          </a:bodyPr>
          <a:lstStyle/>
          <a:p>
            <a:r>
              <a:rPr lang="zh-CN" altLang="en-US" dirty="0"/>
              <a:t>状态方程的解可表示为</a:t>
            </a:r>
          </a:p>
        </p:txBody>
      </p:sp>
      <mc:AlternateContent xmlns:mc="http://schemas.openxmlformats.org/markup-compatibility/2006" xmlns:a14="http://schemas.microsoft.com/office/drawing/2010/main">
        <mc:Choice Requires="a14">
          <p:sp>
            <p:nvSpPr>
              <p:cNvPr id="11" name="矩形 10"/>
              <p:cNvSpPr/>
              <p:nvPr/>
            </p:nvSpPr>
            <p:spPr>
              <a:xfrm>
                <a:off x="1808819" y="3642991"/>
                <a:ext cx="5526360" cy="7458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1" i="1">
                          <a:latin typeface="Cambria Math" panose="02040503050406030204" pitchFamily="18" charset="0"/>
                        </a:rPr>
                        <m:t>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𝜱</m:t>
                      </m:r>
                      <m:d>
                        <m:dPr>
                          <m:ctrlPr>
                            <a:rPr lang="zh-CN" altLang="en-US" i="1">
                              <a:latin typeface="Cambria Math" panose="02040503050406030204" pitchFamily="18" charset="0"/>
                            </a:rPr>
                          </m:ctrlPr>
                        </m:dPr>
                        <m:e>
                          <m:r>
                            <a:rPr lang="zh-CN" altLang="en-US" b="0" i="1">
                              <a:latin typeface="Cambria Math" panose="02040503050406030204" pitchFamily="18" charset="0"/>
                            </a:rPr>
                            <m:t>𝑡</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0</m:t>
                              </m:r>
                            </m:sub>
                          </m:sSub>
                        </m:e>
                      </m:d>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0</m:t>
                              </m:r>
                            </m:sub>
                          </m:sSub>
                        </m:e>
                      </m:d>
                      <m:r>
                        <a:rPr lang="zh-CN" altLang="en-US" b="0" i="1">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0</m:t>
                              </m:r>
                            </m:sub>
                          </m:sSub>
                        </m:sub>
                        <m:sup>
                          <m:r>
                            <a:rPr lang="zh-CN" altLang="en-US" b="0" i="1">
                              <a:latin typeface="Cambria Math" panose="02040503050406030204" pitchFamily="18" charset="0"/>
                            </a:rPr>
                            <m:t>𝑡</m:t>
                          </m:r>
                        </m:sup>
                        <m:e>
                          <m:r>
                            <a:rPr lang="zh-CN" altLang="en-US" b="1" i="1">
                              <a:latin typeface="Cambria Math" panose="02040503050406030204" pitchFamily="18" charset="0"/>
                            </a:rPr>
                            <m:t>𝜱</m:t>
                          </m:r>
                        </m:e>
                      </m:nary>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𝜏</m:t>
                      </m:r>
                      <m:r>
                        <a:rPr lang="zh-CN" altLang="en-US" b="0" i="1">
                          <a:latin typeface="Cambria Math" panose="02040503050406030204" pitchFamily="18" charset="0"/>
                        </a:rPr>
                        <m:t>)</m:t>
                      </m:r>
                      <m:r>
                        <a:rPr lang="zh-CN" altLang="en-US" b="1" i="1">
                          <a:latin typeface="Cambria Math" panose="02040503050406030204" pitchFamily="18" charset="0"/>
                        </a:rPr>
                        <m:t>𝑭</m:t>
                      </m:r>
                      <m:r>
                        <a:rPr lang="zh-CN" altLang="en-US" b="0" i="1">
                          <a:latin typeface="Cambria Math" panose="02040503050406030204" pitchFamily="18" charset="0"/>
                        </a:rPr>
                        <m:t>(</m:t>
                      </m:r>
                      <m:r>
                        <a:rPr lang="zh-CN" altLang="en-US" b="0" i="1">
                          <a:latin typeface="Cambria Math" panose="02040503050406030204" pitchFamily="18" charset="0"/>
                        </a:rPr>
                        <m:t>𝜏</m:t>
                      </m:r>
                      <m:r>
                        <a:rPr lang="zh-CN" altLang="en-US" b="0" i="1">
                          <a:latin typeface="Cambria Math" panose="02040503050406030204" pitchFamily="18" charset="0"/>
                        </a:rPr>
                        <m:t>)</m:t>
                      </m:r>
                      <m:r>
                        <a:rPr lang="zh-CN" altLang="en-US" b="1" i="1">
                          <a:latin typeface="Cambria Math" panose="02040503050406030204" pitchFamily="18" charset="0"/>
                        </a:rPr>
                        <m:t>𝑾</m:t>
                      </m:r>
                      <m:r>
                        <a:rPr lang="zh-CN" altLang="en-US" b="0" i="1">
                          <a:latin typeface="Cambria Math" panose="02040503050406030204" pitchFamily="18" charset="0"/>
                        </a:rPr>
                        <m:t>(</m:t>
                      </m:r>
                      <m:r>
                        <a:rPr lang="zh-CN" altLang="en-US" b="0" i="1">
                          <a:latin typeface="Cambria Math" panose="02040503050406030204" pitchFamily="18" charset="0"/>
                        </a:rPr>
                        <m:t>𝜏</m:t>
                      </m:r>
                      <m:r>
                        <a:rPr lang="zh-CN" altLang="en-US" b="0" i="1">
                          <a:latin typeface="Cambria Math" panose="02040503050406030204" pitchFamily="18" charset="0"/>
                        </a:rPr>
                        <m:t>)</m:t>
                      </m:r>
                      <m:r>
                        <m:rPr>
                          <m:nor/>
                        </m:rPr>
                        <a:rPr lang="zh-CN" altLang="en-US" i="1">
                          <a:latin typeface="Cambria Math" panose="02040503050406030204" pitchFamily="18" charset="0"/>
                        </a:rPr>
                        <m:t>d</m:t>
                      </m:r>
                      <m:r>
                        <a:rPr lang="zh-CN" altLang="en-US" b="0" i="1">
                          <a:latin typeface="Cambria Math" panose="02040503050406030204" pitchFamily="18" charset="0"/>
                        </a:rPr>
                        <m:t>𝜏</m:t>
                      </m:r>
                    </m:oMath>
                  </m:oMathPara>
                </a14:m>
                <a:endParaRPr lang="zh-CN" altLang="en-US" i="1" dirty="0"/>
              </a:p>
            </p:txBody>
          </p:sp>
        </mc:Choice>
        <mc:Fallback xmlns="">
          <p:sp>
            <p:nvSpPr>
              <p:cNvPr id="11" name="矩形 10"/>
              <p:cNvSpPr>
                <a:spLocks noRot="1" noChangeAspect="1" noMove="1" noResize="1" noEditPoints="1" noAdjustHandles="1" noChangeArrowheads="1" noChangeShapeType="1" noTextEdit="1"/>
              </p:cNvSpPr>
              <p:nvPr/>
            </p:nvSpPr>
            <p:spPr>
              <a:xfrm>
                <a:off x="1808819" y="3642991"/>
                <a:ext cx="5526360" cy="745845"/>
              </a:xfrm>
              <a:prstGeom prst="rect">
                <a:avLst/>
              </a:prstGeom>
              <a:blipFill>
                <a:blip r:embed="rId7"/>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EA63BD68-D565-6049-B110-D208AB53DD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404991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539552" y="411510"/>
                <a:ext cx="8064896" cy="3000821"/>
              </a:xfrm>
              <a:prstGeom prst="rect">
                <a:avLst/>
              </a:prstGeom>
            </p:spPr>
            <p:txBody>
              <a:bodyPr wrap="square">
                <a:spAutoFit/>
              </a:bodyPr>
              <a:lstStyle/>
              <a:p>
                <a:pPr indent="457200">
                  <a:lnSpc>
                    <a:spcPct val="150000"/>
                  </a:lnSpc>
                </a:pPr>
                <a:r>
                  <a:rPr lang="zh-CN" altLang="en-US" dirty="0"/>
                  <a:t>由于初态</a:t>
                </a:r>
                <a14:m>
                  <m:oMath xmlns:m="http://schemas.openxmlformats.org/officeDocument/2006/math">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a:latin typeface="Cambria Math" panose="02040503050406030204" pitchFamily="18" charset="0"/>
                              </a:rPr>
                              <m:t>0</m:t>
                            </m:r>
                          </m:sub>
                        </m:sSub>
                      </m:e>
                    </m:d>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a:latin typeface="Cambria Math" panose="02040503050406030204" pitchFamily="18" charset="0"/>
                          </a:rPr>
                          <m:t>0</m:t>
                        </m:r>
                      </m:sub>
                    </m:sSub>
                  </m:oMath>
                </a14:m>
                <a:r>
                  <a:rPr lang="zh-CN" altLang="en-US" dirty="0"/>
                  <a:t>是随机向量，系统的动态噪声</a:t>
                </a:r>
                <a14:m>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𝑾</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和观测噪声</a:t>
                </a:r>
                <a14:m>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𝑽</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是向量随机过程，所以系统的状态也将是一个向量随机过程。</a:t>
                </a:r>
                <a:endParaRPr lang="en-US" altLang="zh-CN" dirty="0"/>
              </a:p>
              <a:p>
                <a:pPr indent="457200">
                  <a:lnSpc>
                    <a:spcPct val="150000"/>
                  </a:lnSpc>
                </a:pPr>
                <a:r>
                  <a:rPr lang="zh-CN" altLang="en-US" dirty="0"/>
                  <a:t>为解决系统的状态估计问题，由</a:t>
                </a:r>
                <a14:m>
                  <m:oMath xmlns:m="http://schemas.openxmlformats.org/officeDocument/2006/math">
                    <m:r>
                      <a:rPr lang="zh-CN" altLang="en-US" b="1" i="1">
                        <a:latin typeface="Cambria Math" panose="02040503050406030204" pitchFamily="18" charset="0"/>
                      </a:rPr>
                      <m:t>𝒙</m:t>
                    </m:r>
                    <m:r>
                      <a:rPr lang="zh-CN" altLang="en-US" i="1">
                        <a:latin typeface="Cambria Math" panose="02040503050406030204" pitchFamily="18" charset="0"/>
                      </a:rPr>
                      <m:t>(</m:t>
                    </m:r>
                    <m:r>
                      <a:rPr lang="zh-CN" altLang="en-US" i="1">
                        <a:latin typeface="Cambria Math" panose="02040503050406030204" pitchFamily="18" charset="0"/>
                      </a:rPr>
                      <m:t>𝑡</m:t>
                    </m:r>
                    <m:r>
                      <a:rPr lang="zh-CN" altLang="en-US" i="1">
                        <a:latin typeface="Cambria Math" panose="02040503050406030204" pitchFamily="18" charset="0"/>
                      </a:rPr>
                      <m:t>)</m:t>
                    </m:r>
                  </m:oMath>
                </a14:m>
                <a:r>
                  <a:rPr lang="zh-CN" altLang="en-US" dirty="0"/>
                  <a:t>及量测方程可见，需知道动态</a:t>
                </a:r>
                <a14:m>
                  <m:oMath xmlns:m="http://schemas.openxmlformats.org/officeDocument/2006/math">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a:latin typeface="Cambria Math" panose="02040503050406030204" pitchFamily="18" charset="0"/>
                              </a:rPr>
                              <m:t>0</m:t>
                            </m:r>
                          </m:sub>
                        </m:sSub>
                      </m:e>
                    </m:d>
                  </m:oMath>
                </a14:m>
                <a:r>
                  <a:rPr lang="zh-CN" altLang="en-US" dirty="0"/>
                  <a:t>、动态噪声</a:t>
                </a:r>
                <a14:m>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𝑾</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和观测噪声</a:t>
                </a:r>
                <a14:m>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𝑽</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的统计性质（它们的联合概率分布或其一、二阶矩）。考虑实际情况，常做如下假设：</a:t>
                </a:r>
                <a:endParaRPr lang="en-US" altLang="zh-CN" dirty="0"/>
              </a:p>
              <a:p>
                <a:pPr indent="457200">
                  <a:lnSpc>
                    <a:spcPct val="150000"/>
                  </a:lnSpc>
                </a:pPr>
                <a:r>
                  <a:rPr lang="zh-CN" altLang="en-US" dirty="0"/>
                  <a:t>（</a:t>
                </a:r>
                <a:r>
                  <a:rPr lang="en-US" altLang="zh-CN" dirty="0"/>
                  <a:t>1</a:t>
                </a:r>
                <a:r>
                  <a:rPr lang="zh-CN" altLang="en-US" dirty="0"/>
                  <a:t>）系统的动态噪声</a:t>
                </a:r>
                <a14:m>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𝑾</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和观测噪声</a:t>
                </a:r>
                <a14:m>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𝑽</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是零均值或非零均值的白噪声或高斯白噪声向量随机过程，即</a:t>
                </a:r>
              </a:p>
            </p:txBody>
          </p:sp>
        </mc:Choice>
        <mc:Fallback xmlns="">
          <p:sp>
            <p:nvSpPr>
              <p:cNvPr id="2" name="矩形 1"/>
              <p:cNvSpPr>
                <a:spLocks noRot="1" noChangeAspect="1" noMove="1" noResize="1" noEditPoints="1" noAdjustHandles="1" noChangeArrowheads="1" noChangeShapeType="1" noTextEdit="1"/>
              </p:cNvSpPr>
              <p:nvPr/>
            </p:nvSpPr>
            <p:spPr>
              <a:xfrm>
                <a:off x="539552" y="411510"/>
                <a:ext cx="8064896" cy="3000821"/>
              </a:xfrm>
              <a:prstGeom prst="rect">
                <a:avLst/>
              </a:prstGeom>
              <a:blipFill>
                <a:blip r:embed="rId2"/>
                <a:stretch>
                  <a:fillRect l="-681" t="-11585" r="-2042" b="-69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131840" y="3291830"/>
                <a:ext cx="31325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b="1" i="1">
                          <a:latin typeface="Cambria Math" panose="02040503050406030204" pitchFamily="18" charset="0"/>
                        </a:rPr>
                        <m:t>𝑾</m:t>
                      </m:r>
                      <m:r>
                        <a:rPr lang="zh-CN" altLang="en-US" b="0" i="0">
                          <a:latin typeface="Cambria Math" panose="02040503050406030204" pitchFamily="18" charset="0"/>
                        </a:rPr>
                        <m:t>(</m:t>
                      </m:r>
                      <m:r>
                        <a:rPr lang="zh-CN" altLang="en-US" b="0" i="1">
                          <a:latin typeface="Cambria Math" panose="02040503050406030204" pitchFamily="18" charset="0"/>
                        </a:rPr>
                        <m:t>𝑡</m:t>
                      </m:r>
                      <m:r>
                        <a:rPr lang="zh-CN" altLang="en-US" b="0" i="0">
                          <a:latin typeface="Cambria Math" panose="02040503050406030204" pitchFamily="18" charset="0"/>
                        </a:rPr>
                        <m:t>)]=0</m:t>
                      </m:r>
                      <m:r>
                        <a:rPr lang="zh-CN" altLang="en-US" b="0" i="0">
                          <a:latin typeface="Cambria Math" panose="02040503050406030204" pitchFamily="18" charset="0"/>
                        </a:rPr>
                        <m:t>或</m:t>
                      </m:r>
                      <m:r>
                        <a:rPr lang="zh-CN" altLang="en-US" b="0" i="1">
                          <a:latin typeface="Cambria Math" panose="02040503050406030204" pitchFamily="18" charset="0"/>
                        </a:rPr>
                        <m:t>𝐸</m:t>
                      </m:r>
                      <m:r>
                        <a:rPr lang="zh-CN" altLang="en-US" b="0" i="0">
                          <a:latin typeface="Cambria Math" panose="02040503050406030204" pitchFamily="18" charset="0"/>
                        </a:rPr>
                        <m:t>[</m:t>
                      </m:r>
                      <m:r>
                        <a:rPr lang="zh-CN" altLang="en-US" b="1" i="1">
                          <a:latin typeface="Cambria Math" panose="02040503050406030204" pitchFamily="18" charset="0"/>
                        </a:rPr>
                        <m:t>𝑾</m:t>
                      </m:r>
                      <m:r>
                        <a:rPr lang="zh-CN" altLang="en-US" b="0" i="0">
                          <a:latin typeface="Cambria Math" panose="02040503050406030204" pitchFamily="18" charset="0"/>
                        </a:rPr>
                        <m:t>(</m:t>
                      </m:r>
                      <m:r>
                        <a:rPr lang="zh-CN" altLang="en-US" b="0" i="1">
                          <a:latin typeface="Cambria Math" panose="02040503050406030204" pitchFamily="18" charset="0"/>
                        </a:rPr>
                        <m:t>𝑡</m:t>
                      </m:r>
                      <m:r>
                        <a:rPr lang="zh-CN" altLang="en-US" b="0" i="0">
                          <a:latin typeface="Cambria Math" panose="02040503050406030204" pitchFamily="18" charset="0"/>
                        </a:rPr>
                        <m:t>)]=</m:t>
                      </m:r>
                      <m:sSub>
                        <m:sSubPr>
                          <m:ctrlPr>
                            <a:rPr lang="zh-CN" altLang="en-US" b="0" i="1">
                              <a:latin typeface="Cambria Math" panose="02040503050406030204" pitchFamily="18" charset="0"/>
                            </a:rPr>
                          </m:ctrlPr>
                        </m:sSubPr>
                        <m:e>
                          <m:r>
                            <a:rPr lang="zh-CN" altLang="en-US" b="0" i="1">
                              <a:latin typeface="Cambria Math" panose="02040503050406030204" pitchFamily="18" charset="0"/>
                            </a:rPr>
                            <m:t>𝜇</m:t>
                          </m:r>
                        </m:e>
                        <m:sub>
                          <m:r>
                            <a:rPr lang="zh-CN" altLang="en-US" b="0" i="1">
                              <a:latin typeface="Cambria Math" panose="02040503050406030204" pitchFamily="18" charset="0"/>
                            </a:rPr>
                            <m:t>𝑤</m:t>
                          </m:r>
                        </m:sub>
                      </m:sSub>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3131840" y="3291830"/>
                <a:ext cx="3132524" cy="369332"/>
              </a:xfrm>
              <a:prstGeom prst="rect">
                <a:avLst/>
              </a:prstGeom>
              <a:blipFill>
                <a:blip r:embed="rId3"/>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2848117" y="3661162"/>
                <a:ext cx="34349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m:rPr>
                              <m:sty m:val="p"/>
                            </m:rPr>
                            <a:rPr lang="zh-CN" altLang="en-US">
                              <a:latin typeface="Cambria Math" panose="02040503050406030204" pitchFamily="18" charset="0"/>
                            </a:rPr>
                            <m:t>cov</m:t>
                          </m:r>
                          <m:r>
                            <a:rPr lang="zh-CN" altLang="en-US" i="0">
                              <a:latin typeface="Cambria Math" panose="02040503050406030204" pitchFamily="18" charset="0"/>
                            </a:rPr>
                            <m:t>[</m:t>
                          </m:r>
                          <m:r>
                            <a:rPr lang="zh-CN" altLang="en-US" b="1" i="1">
                              <a:latin typeface="Cambria Math" panose="02040503050406030204" pitchFamily="18" charset="0"/>
                            </a:rPr>
                            <m:t>𝑾</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𝑾</m:t>
                          </m:r>
                          <m:r>
                            <a:rPr lang="zh-CN" altLang="en-US" i="0">
                              <a:latin typeface="Cambria Math" panose="02040503050406030204" pitchFamily="18" charset="0"/>
                            </a:rPr>
                            <m:t>(</m:t>
                          </m:r>
                          <m:r>
                            <a:rPr lang="zh-CN" altLang="en-US" i="1">
                              <a:latin typeface="Cambria Math" panose="02040503050406030204" pitchFamily="18" charset="0"/>
                            </a:rPr>
                            <m:t>𝜏</m:t>
                          </m:r>
                          <m:r>
                            <a:rPr lang="zh-CN" altLang="en-US" i="0">
                              <a:latin typeface="Cambria Math" panose="02040503050406030204" pitchFamily="18" charset="0"/>
                            </a:rPr>
                            <m:t>)]=</m:t>
                          </m:r>
                          <m:r>
                            <a:rPr lang="zh-CN" altLang="en-US" b="1" i="1">
                              <a:latin typeface="Cambria Math" panose="02040503050406030204" pitchFamily="18" charset="0"/>
                            </a:rPr>
                            <m:t>𝑸</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𝛿</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𝜏</m:t>
                          </m:r>
                        </m:e>
                      </m:d>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2848117" y="3661162"/>
                <a:ext cx="3434915" cy="369332"/>
              </a:xfrm>
              <a:prstGeom prst="rect">
                <a:avLst/>
              </a:prstGeom>
              <a:blipFill>
                <a:blip r:embed="rId4"/>
                <a:stretch>
                  <a:fillRect t="-121667" r="-14362" b="-18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217248" y="4030494"/>
                <a:ext cx="29617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b="1" i="1">
                          <a:latin typeface="Cambria Math" panose="02040503050406030204" pitchFamily="18" charset="0"/>
                        </a:rPr>
                        <m:t>𝑽</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)]=0</m:t>
                      </m:r>
                      <m:r>
                        <a:rPr lang="zh-CN" altLang="en-US" i="0">
                          <a:latin typeface="Cambria Math" panose="02040503050406030204" pitchFamily="18" charset="0"/>
                        </a:rPr>
                        <m:t>或</m:t>
                      </m:r>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b="1" i="1">
                          <a:latin typeface="Cambria Math" panose="02040503050406030204" pitchFamily="18" charset="0"/>
                        </a:rPr>
                        <m:t>𝑽</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zh-CN" altLang="en-US" i="1">
                              <a:latin typeface="Cambria Math" panose="02040503050406030204" pitchFamily="18" charset="0"/>
                            </a:rPr>
                            <m:t>v</m:t>
                          </m:r>
                        </m:sub>
                      </m:sSub>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3217248" y="4030494"/>
                <a:ext cx="2961708" cy="369332"/>
              </a:xfrm>
              <a:prstGeom prst="rect">
                <a:avLst/>
              </a:prstGeom>
              <a:blipFill>
                <a:blip r:embed="rId5"/>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051144" y="4378112"/>
                <a:ext cx="32939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b="0" i="1">
                              <a:latin typeface="Cambria Math" panose="02040503050406030204" pitchFamily="18" charset="0"/>
                            </a:rPr>
                            <m:t>𝑐𝑜𝑣</m:t>
                          </m:r>
                          <m:r>
                            <a:rPr lang="zh-CN" altLang="en-US" b="0" i="1">
                              <a:latin typeface="Cambria Math" panose="02040503050406030204" pitchFamily="18" charset="0"/>
                            </a:rPr>
                            <m:t>[</m:t>
                          </m:r>
                          <m:r>
                            <a:rPr lang="zh-CN" altLang="en-US" b="1" i="1">
                              <a:latin typeface="Cambria Math" panose="02040503050406030204" pitchFamily="18" charset="0"/>
                            </a:rPr>
                            <m:t>𝑽</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𝑽</m:t>
                          </m:r>
                          <m:r>
                            <a:rPr lang="zh-CN" altLang="en-US" b="0" i="1">
                              <a:latin typeface="Cambria Math" panose="02040503050406030204" pitchFamily="18" charset="0"/>
                            </a:rPr>
                            <m:t>(</m:t>
                          </m:r>
                          <m:r>
                            <a:rPr lang="zh-CN" altLang="en-US" b="0" i="1">
                              <a:latin typeface="Cambria Math" panose="02040503050406030204" pitchFamily="18" charset="0"/>
                            </a:rPr>
                            <m:t>𝜏</m:t>
                          </m:r>
                          <m:r>
                            <a:rPr lang="zh-CN" altLang="en-US" b="0" i="1">
                              <a:latin typeface="Cambria Math" panose="02040503050406030204" pitchFamily="18" charset="0"/>
                            </a:rPr>
                            <m:t>)]=</m:t>
                          </m:r>
                          <m:r>
                            <a:rPr lang="zh-CN" altLang="en-US" b="1" i="1">
                              <a:latin typeface="Cambria Math" panose="02040503050406030204" pitchFamily="18" charset="0"/>
                            </a:rPr>
                            <m:t>𝑹</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𝛿</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𝜏</m:t>
                          </m:r>
                        </m:e>
                      </m:d>
                    </m:oMath>
                  </m:oMathPara>
                </a14:m>
                <a:endParaRPr lang="zh-CN" altLang="en-US" i="1" dirty="0"/>
              </a:p>
            </p:txBody>
          </p:sp>
        </mc:Choice>
        <mc:Fallback xmlns="">
          <p:sp>
            <p:nvSpPr>
              <p:cNvPr id="8" name="矩形 7"/>
              <p:cNvSpPr>
                <a:spLocks noRot="1" noChangeAspect="1" noMove="1" noResize="1" noEditPoints="1" noAdjustHandles="1" noChangeArrowheads="1" noChangeShapeType="1" noTextEdit="1"/>
              </p:cNvSpPr>
              <p:nvPr/>
            </p:nvSpPr>
            <p:spPr>
              <a:xfrm>
                <a:off x="3051144" y="4378112"/>
                <a:ext cx="3293915" cy="369332"/>
              </a:xfrm>
              <a:prstGeom prst="rect">
                <a:avLst/>
              </a:prstGeom>
              <a:blipFill>
                <a:blip r:embed="rId6"/>
                <a:stretch>
                  <a:fillRect t="-119672" r="-15000" b="-183607"/>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CE7C04E5-09B4-0903-AC70-64EF56A44B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6416" y="48692"/>
            <a:ext cx="725636" cy="725636"/>
          </a:xfrm>
          <a:prstGeom prst="rect">
            <a:avLst/>
          </a:prstGeom>
        </p:spPr>
      </p:pic>
    </p:spTree>
    <p:extLst>
      <p:ext uri="{BB962C8B-B14F-4D97-AF65-F5344CB8AC3E}">
        <p14:creationId xmlns:p14="http://schemas.microsoft.com/office/powerpoint/2010/main" val="1744392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467544" y="339502"/>
                <a:ext cx="8280920" cy="1338828"/>
              </a:xfrm>
              <a:prstGeom prst="rect">
                <a:avLst/>
              </a:prstGeom>
            </p:spPr>
            <p:txBody>
              <a:bodyPr wrap="square">
                <a:spAutoFit/>
              </a:bodyPr>
              <a:lstStyle/>
              <a:p>
                <a:pPr>
                  <a:lnSpc>
                    <a:spcPct val="150000"/>
                  </a:lnSpc>
                </a:pPr>
                <a:r>
                  <a:rPr lang="zh-CN" altLang="en-US" dirty="0"/>
                  <a:t>式中，</a:t>
                </a:r>
                <a14:m>
                  <m:oMath xmlns:m="http://schemas.openxmlformats.org/officeDocument/2006/math">
                    <m:r>
                      <a:rPr lang="zh-CN" altLang="en-US" b="1" i="1">
                        <a:latin typeface="Cambria Math" panose="02040503050406030204" pitchFamily="18" charset="0"/>
                      </a:rPr>
                      <m:t>𝑸</m:t>
                    </m:r>
                    <m:r>
                      <a:rPr lang="zh-CN" altLang="en-US">
                        <a:latin typeface="Cambria Math" panose="02040503050406030204" pitchFamily="18" charset="0"/>
                      </a:rPr>
                      <m:t>(</m:t>
                    </m:r>
                    <m:r>
                      <a:rPr lang="zh-CN" altLang="en-US" i="1">
                        <a:latin typeface="Cambria Math" panose="02040503050406030204" pitchFamily="18" charset="0"/>
                      </a:rPr>
                      <m:t>𝑡</m:t>
                    </m:r>
                    <m:r>
                      <a:rPr lang="zh-CN" altLang="en-US">
                        <a:latin typeface="Cambria Math" panose="02040503050406030204" pitchFamily="18" charset="0"/>
                      </a:rPr>
                      <m:t>)</m:t>
                    </m:r>
                  </m:oMath>
                </a14:m>
                <a:r>
                  <a:rPr lang="zh-CN" altLang="en-US" dirty="0"/>
                  <a:t>是动态噪声</a:t>
                </a:r>
                <a14:m>
                  <m:oMath xmlns:m="http://schemas.openxmlformats.org/officeDocument/2006/math">
                    <m:r>
                      <a:rPr lang="zh-CN" altLang="en-US" b="1" i="1">
                        <a:latin typeface="Cambria Math" panose="02040503050406030204" pitchFamily="18" charset="0"/>
                      </a:rPr>
                      <m:t>𝑾</m:t>
                    </m:r>
                    <m:r>
                      <a:rPr lang="zh-CN" altLang="en-US">
                        <a:latin typeface="Cambria Math" panose="02040503050406030204" pitchFamily="18" charset="0"/>
                      </a:rPr>
                      <m:t>(</m:t>
                    </m:r>
                    <m:r>
                      <a:rPr lang="zh-CN" altLang="en-US" i="1">
                        <a:latin typeface="Cambria Math" panose="02040503050406030204" pitchFamily="18" charset="0"/>
                      </a:rPr>
                      <m:t>𝑡</m:t>
                    </m:r>
                    <m:r>
                      <a:rPr lang="zh-CN" altLang="en-US">
                        <a:latin typeface="Cambria Math" panose="02040503050406030204" pitchFamily="18" charset="0"/>
                      </a:rPr>
                      <m:t>)</m:t>
                    </m:r>
                  </m:oMath>
                </a14:m>
                <a:r>
                  <a:rPr lang="zh-CN" altLang="en-US" dirty="0"/>
                  <a:t>的方差强度矩阵，它应是对称非负定矩阵；</a:t>
                </a:r>
                <a14:m>
                  <m:oMath xmlns:m="http://schemas.openxmlformats.org/officeDocument/2006/math">
                    <m:r>
                      <a:rPr lang="zh-CN" altLang="en-US" b="1" i="1">
                        <a:latin typeface="Cambria Math" panose="02040503050406030204" pitchFamily="18" charset="0"/>
                      </a:rPr>
                      <m:t>𝑹</m:t>
                    </m:r>
                    <m:r>
                      <a:rPr lang="zh-CN" altLang="en-US" i="1">
                        <a:latin typeface="Cambria Math" panose="02040503050406030204" pitchFamily="18" charset="0"/>
                      </a:rPr>
                      <m:t>(</m:t>
                    </m:r>
                    <m:r>
                      <a:rPr lang="zh-CN" altLang="en-US" i="1">
                        <a:latin typeface="Cambria Math" panose="02040503050406030204" pitchFamily="18" charset="0"/>
                      </a:rPr>
                      <m:t>𝑡</m:t>
                    </m:r>
                    <m:r>
                      <a:rPr lang="zh-CN" altLang="en-US" i="1">
                        <a:latin typeface="Cambria Math" panose="02040503050406030204" pitchFamily="18" charset="0"/>
                      </a:rPr>
                      <m:t>)</m:t>
                    </m:r>
                  </m:oMath>
                </a14:m>
                <a:r>
                  <a:rPr lang="zh-CN" altLang="en-US" dirty="0"/>
                  <a:t>      是观测噪声的方差强度矩阵，它应是对称正定矩阵；</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𝛿</m:t>
                        </m:r>
                        <m:r>
                          <a:rPr lang="zh-CN" altLang="en-US" i="1">
                            <a:latin typeface="Cambria Math" panose="02040503050406030204" pitchFamily="18" charset="0"/>
                          </a:rPr>
                          <m:t>(</m:t>
                        </m:r>
                        <m:r>
                          <a:rPr lang="zh-CN" altLang="en-US" i="1">
                            <a:latin typeface="Cambria Math" panose="02040503050406030204" pitchFamily="18" charset="0"/>
                          </a:rPr>
                          <m:t>𝑡</m:t>
                        </m:r>
                        <m:r>
                          <a:rPr lang="zh-CN" altLang="en-US" i="1">
                            <a:latin typeface="Cambria Math" panose="02040503050406030204" pitchFamily="18" charset="0"/>
                          </a:rPr>
                          <m:t>−</m:t>
                        </m:r>
                        <m:r>
                          <a:rPr lang="zh-CN" altLang="en-US" i="1">
                            <a:latin typeface="Cambria Math" panose="02040503050406030204" pitchFamily="18" charset="0"/>
                          </a:rPr>
                          <m:t>𝜏</m:t>
                        </m:r>
                      </m:e>
                    </m:d>
                  </m:oMath>
                </a14:m>
                <a:r>
                  <a:rPr lang="zh-CN" altLang="en-US" dirty="0"/>
                  <a:t>是</a:t>
                </a:r>
                <a14:m>
                  <m:oMath xmlns:m="http://schemas.openxmlformats.org/officeDocument/2006/math">
                    <m:r>
                      <a:rPr lang="zh-CN" altLang="en-US" i="1">
                        <a:latin typeface="Cambria Math" panose="02040503050406030204" pitchFamily="18" charset="0"/>
                      </a:rPr>
                      <m:t>𝛿</m:t>
                    </m:r>
                  </m:oMath>
                </a14:m>
                <a:r>
                  <a:rPr lang="zh-CN" altLang="en-US" dirty="0"/>
                  <a:t>函数。</a:t>
                </a:r>
                <a:endParaRPr lang="en-US" altLang="zh-CN" dirty="0"/>
              </a:p>
              <a:p>
                <a:pPr indent="457200">
                  <a:lnSpc>
                    <a:spcPct val="150000"/>
                  </a:lnSpc>
                </a:pPr>
                <a:r>
                  <a:rPr lang="zh-CN" altLang="en-US" dirty="0"/>
                  <a:t>（</a:t>
                </a:r>
                <a:r>
                  <a:rPr lang="en-US" altLang="zh-CN" dirty="0"/>
                  <a:t>2</a:t>
                </a:r>
                <a:r>
                  <a:rPr lang="zh-CN" altLang="en-US" dirty="0"/>
                  <a:t>）系统动态噪声</a:t>
                </a:r>
                <a14:m>
                  <m:oMath xmlns:m="http://schemas.openxmlformats.org/officeDocument/2006/math">
                    <m:r>
                      <a:rPr lang="zh-CN" altLang="en-US" b="1" i="1">
                        <a:latin typeface="Cambria Math" panose="02040503050406030204" pitchFamily="18" charset="0"/>
                      </a:rPr>
                      <m:t>𝑾</m:t>
                    </m:r>
                    <m:r>
                      <a:rPr lang="zh-CN" altLang="en-US">
                        <a:latin typeface="Cambria Math" panose="02040503050406030204" pitchFamily="18" charset="0"/>
                      </a:rPr>
                      <m:t>(</m:t>
                    </m:r>
                    <m:r>
                      <a:rPr lang="zh-CN" altLang="en-US" i="1">
                        <a:latin typeface="Cambria Math" panose="02040503050406030204" pitchFamily="18" charset="0"/>
                      </a:rPr>
                      <m:t>𝑡</m:t>
                    </m:r>
                    <m:r>
                      <a:rPr lang="zh-CN" altLang="en-US">
                        <a:latin typeface="Cambria Math" panose="02040503050406030204" pitchFamily="18" charset="0"/>
                      </a:rPr>
                      <m:t>)</m:t>
                    </m:r>
                  </m:oMath>
                </a14:m>
                <a:r>
                  <a:rPr lang="zh-CN" altLang="en-US" dirty="0"/>
                  <a:t>和观测噪声</a:t>
                </a:r>
                <a14:m>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𝑽</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不相关或者是</a:t>
                </a:r>
                <a14:m>
                  <m:oMath xmlns:m="http://schemas.openxmlformats.org/officeDocument/2006/math">
                    <m:r>
                      <a:rPr lang="zh-CN" altLang="en-US" i="1">
                        <a:latin typeface="Cambria Math" panose="02040503050406030204" pitchFamily="18" charset="0"/>
                      </a:rPr>
                      <m:t>𝛿</m:t>
                    </m:r>
                  </m:oMath>
                </a14:m>
                <a:r>
                  <a:rPr lang="zh-CN" altLang="en-US" dirty="0"/>
                  <a:t>相关。</a:t>
                </a:r>
              </a:p>
            </p:txBody>
          </p:sp>
        </mc:Choice>
        <mc:Fallback xmlns="">
          <p:sp>
            <p:nvSpPr>
              <p:cNvPr id="2" name="矩形 1"/>
              <p:cNvSpPr>
                <a:spLocks noRot="1" noChangeAspect="1" noMove="1" noResize="1" noEditPoints="1" noAdjustHandles="1" noChangeArrowheads="1" noChangeShapeType="1" noTextEdit="1"/>
              </p:cNvSpPr>
              <p:nvPr/>
            </p:nvSpPr>
            <p:spPr>
              <a:xfrm>
                <a:off x="467544" y="339502"/>
                <a:ext cx="8280920" cy="1338828"/>
              </a:xfrm>
              <a:prstGeom prst="rect">
                <a:avLst/>
              </a:prstGeom>
              <a:blipFill>
                <a:blip r:embed="rId2"/>
                <a:stretch>
                  <a:fillRect l="-663" b="-479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474520" y="1714148"/>
                <a:ext cx="22669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𝑐𝑜𝑣</m:t>
                      </m:r>
                      <m:r>
                        <a:rPr lang="zh-CN" altLang="en-US" b="0" i="1">
                          <a:latin typeface="Cambria Math" panose="02040503050406030204" pitchFamily="18" charset="0"/>
                        </a:rPr>
                        <m:t>[</m:t>
                      </m:r>
                      <m:r>
                        <a:rPr lang="zh-CN" altLang="en-US" b="1" i="1">
                          <a:latin typeface="Cambria Math" panose="02040503050406030204" pitchFamily="18" charset="0"/>
                        </a:rPr>
                        <m:t>𝑾</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𝑽</m:t>
                      </m:r>
                      <m:r>
                        <a:rPr lang="zh-CN" altLang="en-US" b="0" i="1">
                          <a:latin typeface="Cambria Math" panose="02040503050406030204" pitchFamily="18" charset="0"/>
                        </a:rPr>
                        <m:t>(</m:t>
                      </m:r>
                      <m:r>
                        <a:rPr lang="zh-CN" altLang="en-US" b="0" i="1">
                          <a:latin typeface="Cambria Math" panose="02040503050406030204" pitchFamily="18" charset="0"/>
                        </a:rPr>
                        <m:t>𝜏</m:t>
                      </m:r>
                      <m:r>
                        <a:rPr lang="zh-CN" altLang="en-US" b="0" i="1">
                          <a:latin typeface="Cambria Math" panose="02040503050406030204" pitchFamily="18" charset="0"/>
                        </a:rPr>
                        <m:t>)]=0</m:t>
                      </m:r>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3474520" y="1714148"/>
                <a:ext cx="2266967" cy="369332"/>
              </a:xfrm>
              <a:prstGeom prst="rect">
                <a:avLst/>
              </a:prstGeom>
              <a:blipFill>
                <a:blip r:embed="rId3"/>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2947035" y="2083480"/>
                <a:ext cx="33219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m:rPr>
                              <m:sty m:val="p"/>
                            </m:rPr>
                            <a:rPr lang="zh-CN" altLang="en-US">
                              <a:latin typeface="Cambria Math" panose="02040503050406030204" pitchFamily="18" charset="0"/>
                            </a:rPr>
                            <m:t>cov</m:t>
                          </m:r>
                          <m:r>
                            <a:rPr lang="zh-CN" altLang="en-US" i="0">
                              <a:latin typeface="Cambria Math" panose="02040503050406030204" pitchFamily="18" charset="0"/>
                            </a:rPr>
                            <m:t>[</m:t>
                          </m:r>
                          <m:r>
                            <a:rPr lang="zh-CN" altLang="en-US" b="1" i="1">
                              <a:latin typeface="Cambria Math" panose="02040503050406030204" pitchFamily="18" charset="0"/>
                            </a:rPr>
                            <m:t>𝑾</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𝑽</m:t>
                          </m:r>
                          <m:r>
                            <a:rPr lang="zh-CN" altLang="en-US" i="0">
                              <a:latin typeface="Cambria Math" panose="02040503050406030204" pitchFamily="18" charset="0"/>
                            </a:rPr>
                            <m:t>(</m:t>
                          </m:r>
                          <m:r>
                            <a:rPr lang="zh-CN" altLang="en-US" i="1">
                              <a:latin typeface="Cambria Math" panose="02040503050406030204" pitchFamily="18" charset="0"/>
                            </a:rPr>
                            <m:t>𝜏</m:t>
                          </m:r>
                          <m:r>
                            <a:rPr lang="zh-CN" altLang="en-US" i="0">
                              <a:latin typeface="Cambria Math" panose="02040503050406030204" pitchFamily="18" charset="0"/>
                            </a:rPr>
                            <m:t>)]=</m:t>
                          </m:r>
                          <m:r>
                            <a:rPr lang="zh-CN" altLang="en-US" b="1" i="1">
                              <a:latin typeface="Cambria Math" panose="02040503050406030204" pitchFamily="18" charset="0"/>
                            </a:rPr>
                            <m:t>𝑺</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𝛿</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𝜏</m:t>
                          </m:r>
                        </m:e>
                      </m:d>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2947035" y="2083480"/>
                <a:ext cx="3321935" cy="369332"/>
              </a:xfrm>
              <a:prstGeom prst="rect">
                <a:avLst/>
              </a:prstGeom>
              <a:blipFill>
                <a:blip r:embed="rId4"/>
                <a:stretch>
                  <a:fillRect t="-121667" r="-15046" b="-18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467545" y="2571750"/>
                <a:ext cx="8496944" cy="1477328"/>
              </a:xfrm>
              <a:prstGeom prst="rect">
                <a:avLst/>
              </a:prstGeom>
            </p:spPr>
            <p:txBody>
              <a:bodyPr wrap="square">
                <a:spAutoFit/>
              </a:bodyPr>
              <a:lstStyle/>
              <a:p>
                <a:r>
                  <a:rPr lang="zh-CN" altLang="en-US" dirty="0"/>
                  <a:t>式中，</a:t>
                </a:r>
                <a14:m>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𝑺</m:t>
                        </m:r>
                        <m:r>
                          <a:rPr lang="zh-CN" altLang="en-US" i="1">
                            <a:latin typeface="Cambria Math" panose="02040503050406030204" pitchFamily="18" charset="0"/>
                          </a:rPr>
                          <m:t>(</m:t>
                        </m:r>
                        <m:r>
                          <a:rPr lang="zh-CN" altLang="en-US" i="1">
                            <a:latin typeface="Cambria Math" panose="02040503050406030204" pitchFamily="18" charset="0"/>
                          </a:rPr>
                          <m:t>𝑡</m:t>
                        </m:r>
                      </m:e>
                    </m:d>
                  </m:oMath>
                </a14:m>
                <a:r>
                  <a:rPr lang="zh-CN" altLang="en-US" dirty="0"/>
                  <a:t>是</a:t>
                </a:r>
                <a14:m>
                  <m:oMath xmlns:m="http://schemas.openxmlformats.org/officeDocument/2006/math">
                    <m:r>
                      <a:rPr lang="zh-CN" altLang="en-US" b="1" i="1">
                        <a:latin typeface="Cambria Math" panose="02040503050406030204" pitchFamily="18" charset="0"/>
                      </a:rPr>
                      <m:t>𝑾</m:t>
                    </m:r>
                    <m:r>
                      <a:rPr lang="zh-CN" altLang="en-US">
                        <a:latin typeface="Cambria Math" panose="02040503050406030204" pitchFamily="18" charset="0"/>
                      </a:rPr>
                      <m:t>(</m:t>
                    </m:r>
                    <m:r>
                      <a:rPr lang="zh-CN" altLang="en-US" i="1">
                        <a:latin typeface="Cambria Math" panose="02040503050406030204" pitchFamily="18" charset="0"/>
                      </a:rPr>
                      <m:t>𝑡</m:t>
                    </m:r>
                    <m:r>
                      <a:rPr lang="zh-CN" altLang="en-US">
                        <a:latin typeface="Cambria Math" panose="02040503050406030204" pitchFamily="18" charset="0"/>
                      </a:rPr>
                      <m:t>)</m:t>
                    </m:r>
                  </m:oMath>
                </a14:m>
                <a:r>
                  <a:rPr lang="zh-CN" altLang="en-US" dirty="0"/>
                  <a:t>和</a:t>
                </a:r>
                <a14:m>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𝑽</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的协方差强度矩阵。</a:t>
                </a:r>
                <a:endParaRPr lang="en-US" altLang="zh-CN" dirty="0"/>
              </a:p>
              <a:p>
                <a:endParaRPr lang="en-US" altLang="zh-CN" dirty="0"/>
              </a:p>
              <a:p>
                <a:pPr indent="457200">
                  <a:lnSpc>
                    <a:spcPct val="150000"/>
                  </a:lnSpc>
                </a:pPr>
                <a:r>
                  <a:rPr lang="zh-CN" altLang="en-US" dirty="0"/>
                  <a:t>（</a:t>
                </a:r>
                <a:r>
                  <a:rPr lang="en-US" altLang="zh-CN" dirty="0"/>
                  <a:t>3</a:t>
                </a:r>
                <a:r>
                  <a:rPr lang="zh-CN" altLang="en-US" dirty="0"/>
                  <a:t>）系统初态</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𝒙</m:t>
                        </m:r>
                      </m:e>
                      <m:sub>
                        <m:r>
                          <a:rPr lang="zh-CN" altLang="en-US" i="1">
                            <a:latin typeface="Cambria Math" panose="02040503050406030204" pitchFamily="18" charset="0"/>
                          </a:rPr>
                          <m:t>0</m:t>
                        </m:r>
                      </m:sub>
                    </m:sSub>
                  </m:oMath>
                </a14:m>
                <a:r>
                  <a:rPr lang="zh-CN" altLang="en-US" dirty="0"/>
                  <a:t>是某种已知分布或正态分布的随机向量，其均值和方差阵分别为</a:t>
                </a:r>
              </a:p>
            </p:txBody>
          </p:sp>
        </mc:Choice>
        <mc:Fallback xmlns="">
          <p:sp>
            <p:nvSpPr>
              <p:cNvPr id="7" name="矩形 6"/>
              <p:cNvSpPr>
                <a:spLocks noRot="1" noChangeAspect="1" noMove="1" noResize="1" noEditPoints="1" noAdjustHandles="1" noChangeArrowheads="1" noChangeShapeType="1" noTextEdit="1"/>
              </p:cNvSpPr>
              <p:nvPr/>
            </p:nvSpPr>
            <p:spPr>
              <a:xfrm>
                <a:off x="467545" y="2571750"/>
                <a:ext cx="8496944" cy="1477328"/>
              </a:xfrm>
              <a:prstGeom prst="rect">
                <a:avLst/>
              </a:prstGeom>
              <a:blipFill>
                <a:blip r:embed="rId5"/>
                <a:stretch>
                  <a:fillRect l="-646" t="-29752" b="-124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947035" y="3966454"/>
                <a:ext cx="3594317" cy="4031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0</m:t>
                                  </m:r>
                                </m:sub>
                              </m:sSub>
                            </m:e>
                          </m:d>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0</m:t>
                          </m:r>
                        </m:sub>
                      </m:sSub>
                      <m:r>
                        <a:rPr lang="zh-CN" altLang="en-US" b="0" i="1">
                          <a:latin typeface="Cambria Math" panose="02040503050406030204" pitchFamily="18" charset="0"/>
                        </a:rPr>
                        <m:t>,</m:t>
                      </m:r>
                      <m:r>
                        <m:rPr>
                          <m:nor/>
                        </m:rPr>
                        <a:rPr lang="zh-CN" altLang="en-US" i="1">
                          <a:latin typeface="Cambria Math" panose="02040503050406030204" pitchFamily="18" charset="0"/>
                        </a:rPr>
                        <m:t> </m:t>
                      </m:r>
                      <m:r>
                        <a:rPr lang="zh-CN" altLang="en-US" b="0" i="1">
                          <a:latin typeface="Cambria Math" panose="02040503050406030204" pitchFamily="18" charset="0"/>
                        </a:rPr>
                        <m:t>𝑉𝑎𝑟</m:t>
                      </m:r>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𝑿</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0</m:t>
                                  </m:r>
                                </m:sub>
                              </m:sSub>
                            </m:e>
                          </m:d>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0</m:t>
                          </m:r>
                        </m:sub>
                      </m:sSub>
                    </m:oMath>
                  </m:oMathPara>
                </a14:m>
                <a:endParaRPr lang="zh-CN" altLang="en-US" i="1" dirty="0"/>
              </a:p>
            </p:txBody>
          </p:sp>
        </mc:Choice>
        <mc:Fallback xmlns="">
          <p:sp>
            <p:nvSpPr>
              <p:cNvPr id="9" name="矩形 8"/>
              <p:cNvSpPr>
                <a:spLocks noRot="1" noChangeAspect="1" noMove="1" noResize="1" noEditPoints="1" noAdjustHandles="1" noChangeArrowheads="1" noChangeShapeType="1" noTextEdit="1"/>
              </p:cNvSpPr>
              <p:nvPr/>
            </p:nvSpPr>
            <p:spPr>
              <a:xfrm>
                <a:off x="2947035" y="3966454"/>
                <a:ext cx="3594317" cy="403124"/>
              </a:xfrm>
              <a:prstGeom prst="rect">
                <a:avLst/>
              </a:prstGeom>
              <a:blipFill>
                <a:blip r:embed="rId6"/>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FE33E7E8-4B6B-6B77-E1DD-785DC692E3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608673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83568" y="555526"/>
                <a:ext cx="7992888" cy="369332"/>
              </a:xfrm>
              <a:prstGeom prst="rect">
                <a:avLst/>
              </a:prstGeom>
            </p:spPr>
            <p:txBody>
              <a:bodyPr wrap="square">
                <a:spAutoFit/>
              </a:bodyPr>
              <a:lstStyle/>
              <a:p>
                <a:r>
                  <a:rPr lang="zh-CN" altLang="en-US" dirty="0"/>
                  <a:t>（</a:t>
                </a:r>
                <a:r>
                  <a:rPr lang="en-US" altLang="zh-CN" dirty="0"/>
                  <a:t>4</a:t>
                </a:r>
                <a:r>
                  <a:rPr lang="zh-CN" altLang="en-US" dirty="0"/>
                  <a:t>）系统的动态噪声</a:t>
                </a:r>
                <a14:m>
                  <m:oMath xmlns:m="http://schemas.openxmlformats.org/officeDocument/2006/math">
                    <m:r>
                      <a:rPr lang="zh-CN" altLang="en-US" b="1" i="1">
                        <a:latin typeface="Cambria Math" panose="02040503050406030204" pitchFamily="18" charset="0"/>
                      </a:rPr>
                      <m:t>𝑾</m:t>
                    </m:r>
                    <m:r>
                      <a:rPr lang="zh-CN" altLang="en-US">
                        <a:latin typeface="Cambria Math" panose="02040503050406030204" pitchFamily="18" charset="0"/>
                      </a:rPr>
                      <m:t>(</m:t>
                    </m:r>
                    <m:r>
                      <a:rPr lang="zh-CN" altLang="en-US" i="1">
                        <a:latin typeface="Cambria Math" panose="02040503050406030204" pitchFamily="18" charset="0"/>
                      </a:rPr>
                      <m:t>𝑡</m:t>
                    </m:r>
                    <m:r>
                      <a:rPr lang="zh-CN" altLang="en-US">
                        <a:latin typeface="Cambria Math" panose="02040503050406030204" pitchFamily="18" charset="0"/>
                      </a:rPr>
                      <m:t>)</m:t>
                    </m:r>
                  </m:oMath>
                </a14:m>
                <a:r>
                  <a:rPr lang="zh-CN" altLang="en-US" dirty="0"/>
                  <a:t>和观测噪声</a:t>
                </a:r>
                <a14:m>
                  <m:oMath xmlns:m="http://schemas.openxmlformats.org/officeDocument/2006/math">
                    <m:r>
                      <a:rPr lang="en-US" altLang="zh-CN" b="1" i="1" dirty="0" smtClean="0">
                        <a:latin typeface="Cambria Math" panose="02040503050406030204" pitchFamily="18" charset="0"/>
                      </a:rPr>
                      <m:t>𝑽</m:t>
                    </m:r>
                    <m:r>
                      <a:rPr lang="zh-CN" altLang="en-US" i="1">
                        <a:latin typeface="Cambria Math" panose="02040503050406030204" pitchFamily="18" charset="0"/>
                      </a:rPr>
                      <m:t>(</m:t>
                    </m:r>
                    <m:r>
                      <a:rPr lang="zh-CN" altLang="en-US" i="1">
                        <a:latin typeface="Cambria Math" panose="02040503050406030204" pitchFamily="18" charset="0"/>
                      </a:rPr>
                      <m:t>𝑡</m:t>
                    </m:r>
                    <m:r>
                      <a:rPr lang="zh-CN" altLang="en-US" i="1">
                        <a:latin typeface="Cambria Math" panose="02040503050406030204" pitchFamily="18" charset="0"/>
                      </a:rPr>
                      <m:t>)</m:t>
                    </m:r>
                  </m:oMath>
                </a14:m>
                <a:r>
                  <a:rPr lang="zh-CN" altLang="en-US" dirty="0"/>
                  <a:t>都与初态</a:t>
                </a:r>
                <a14:m>
                  <m:oMath xmlns:m="http://schemas.openxmlformats.org/officeDocument/2006/math">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0</m:t>
                            </m:r>
                          </m:sub>
                        </m:sSub>
                      </m:e>
                    </m:d>
                  </m:oMath>
                </a14:m>
                <a:r>
                  <a:rPr lang="zh-CN" altLang="en-US" dirty="0"/>
                  <a:t>不相关，即</a:t>
                </a:r>
              </a:p>
            </p:txBody>
          </p:sp>
        </mc:Choice>
        <mc:Fallback xmlns="">
          <p:sp>
            <p:nvSpPr>
              <p:cNvPr id="2" name="矩形 1"/>
              <p:cNvSpPr>
                <a:spLocks noRot="1" noChangeAspect="1" noMove="1" noResize="1" noEditPoints="1" noAdjustHandles="1" noChangeArrowheads="1" noChangeShapeType="1" noTextEdit="1"/>
              </p:cNvSpPr>
              <p:nvPr/>
            </p:nvSpPr>
            <p:spPr>
              <a:xfrm>
                <a:off x="683568" y="555526"/>
                <a:ext cx="7992888" cy="369332"/>
              </a:xfrm>
              <a:prstGeom prst="rect">
                <a:avLst/>
              </a:prstGeom>
              <a:blipFill>
                <a:blip r:embed="rId2"/>
                <a:stretch>
                  <a:fillRect l="-610" t="-13115" b="-262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3347864" y="1131590"/>
                <a:ext cx="22342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𝑐𝑜𝑣</m:t>
                      </m:r>
                      <m:d>
                        <m:dPr>
                          <m:begChr m:val="["/>
                          <m:endChr m:val="]"/>
                          <m:ctrlPr>
                            <a:rPr lang="zh-CN" altLang="en-US" i="1">
                              <a:latin typeface="Cambria Math" panose="02040503050406030204" pitchFamily="18" charset="0"/>
                            </a:rPr>
                          </m:ctrlPr>
                        </m:dPr>
                        <m:e>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0</m:t>
                                      </m:r>
                                    </m:sub>
                                  </m:sSub>
                                </m:e>
                              </m:d>
                              <m:r>
                                <a:rPr lang="zh-CN" altLang="en-US" b="0" i="1">
                                  <a:latin typeface="Cambria Math" panose="02040503050406030204" pitchFamily="18" charset="0"/>
                                </a:rPr>
                                <m:t>,</m:t>
                              </m:r>
                              <m:r>
                                <a:rPr lang="zh-CN" altLang="en-US" b="1" i="1">
                                  <a:latin typeface="Cambria Math" panose="02040503050406030204" pitchFamily="18" charset="0"/>
                                </a:rPr>
                                <m:t>𝑽</m:t>
                              </m:r>
                              <m:r>
                                <a:rPr lang="zh-CN" altLang="en-US" b="0" i="1">
                                  <a:latin typeface="Cambria Math" panose="02040503050406030204" pitchFamily="18" charset="0"/>
                                </a:rPr>
                                <m:t>(</m:t>
                              </m:r>
                              <m:r>
                                <a:rPr lang="zh-CN" altLang="en-US" b="0" i="1">
                                  <a:latin typeface="Cambria Math" panose="02040503050406030204" pitchFamily="18" charset="0"/>
                                </a:rPr>
                                <m:t>𝑡</m:t>
                              </m:r>
                            </m:e>
                          </m:d>
                        </m:e>
                      </m:d>
                      <m:r>
                        <a:rPr lang="zh-CN" altLang="en-US" b="0" i="1">
                          <a:latin typeface="Cambria Math" panose="02040503050406030204" pitchFamily="18" charset="0"/>
                        </a:rPr>
                        <m:t>=0</m:t>
                      </m:r>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3347864" y="1131590"/>
                <a:ext cx="2234201" cy="369332"/>
              </a:xfrm>
              <a:prstGeom prst="rect">
                <a:avLst/>
              </a:prstGeom>
              <a:blipFill rotWithShape="0">
                <a:blip r:embed="rId3"/>
                <a:stretch>
                  <a:fillRect t="-121667" b="-18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347864" y="1500922"/>
                <a:ext cx="229011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cov</m:t>
                      </m:r>
                      <m:d>
                        <m:dPr>
                          <m:begChr m:val="["/>
                          <m:endChr m:val="]"/>
                          <m:ctrlPr>
                            <a:rPr lang="zh-CN" altLang="en-US" i="1">
                              <a:latin typeface="Cambria Math" panose="02040503050406030204" pitchFamily="18" charset="0"/>
                            </a:rPr>
                          </m:ctrlPr>
                        </m:dPr>
                        <m:e>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0">
                                          <a:latin typeface="Cambria Math" panose="02040503050406030204" pitchFamily="18" charset="0"/>
                                        </a:rPr>
                                        <m:t>0</m:t>
                                      </m:r>
                                    </m:sub>
                                  </m:sSub>
                                </m:e>
                              </m:d>
                              <m:r>
                                <a:rPr lang="zh-CN" altLang="en-US" i="0">
                                  <a:latin typeface="Cambria Math" panose="02040503050406030204" pitchFamily="18" charset="0"/>
                                </a:rPr>
                                <m:t>,</m:t>
                              </m:r>
                              <m:r>
                                <a:rPr lang="zh-CN" altLang="en-US" b="1" i="1">
                                  <a:latin typeface="Cambria Math" panose="02040503050406030204" pitchFamily="18" charset="0"/>
                                </a:rPr>
                                <m:t>𝑾</m:t>
                              </m:r>
                              <m:r>
                                <a:rPr lang="zh-CN" altLang="en-US" i="0">
                                  <a:latin typeface="Cambria Math" panose="02040503050406030204" pitchFamily="18" charset="0"/>
                                </a:rPr>
                                <m:t>(</m:t>
                              </m:r>
                              <m:r>
                                <a:rPr lang="zh-CN" altLang="en-US" i="1">
                                  <a:latin typeface="Cambria Math" panose="02040503050406030204" pitchFamily="18" charset="0"/>
                                </a:rPr>
                                <m:t>𝑡</m:t>
                              </m:r>
                            </m:e>
                          </m:d>
                        </m:e>
                      </m:d>
                      <m:r>
                        <a:rPr lang="zh-CN" altLang="en-US" i="0">
                          <a:latin typeface="Cambria Math" panose="02040503050406030204" pitchFamily="18" charset="0"/>
                        </a:rPr>
                        <m:t>=0</m:t>
                      </m:r>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3347864" y="1500922"/>
                <a:ext cx="2290114" cy="369332"/>
              </a:xfrm>
              <a:prstGeom prst="rect">
                <a:avLst/>
              </a:prstGeom>
              <a:blipFill>
                <a:blip r:embed="rId4"/>
                <a:stretch>
                  <a:fillRect t="-119672" b="-183607"/>
                </a:stretch>
              </a:blipFill>
            </p:spPr>
            <p:txBody>
              <a:bodyPr/>
              <a:lstStyle/>
              <a:p>
                <a:r>
                  <a:rPr lang="zh-CN" altLang="en-US">
                    <a:noFill/>
                  </a:rPr>
                  <a:t> </a:t>
                </a:r>
              </a:p>
            </p:txBody>
          </p:sp>
        </mc:Fallback>
      </mc:AlternateContent>
      <p:sp>
        <p:nvSpPr>
          <p:cNvPr id="5" name="矩形 4"/>
          <p:cNvSpPr/>
          <p:nvPr/>
        </p:nvSpPr>
        <p:spPr>
          <a:xfrm>
            <a:off x="683568" y="2237284"/>
            <a:ext cx="7848872" cy="2122376"/>
          </a:xfrm>
          <a:prstGeom prst="rect">
            <a:avLst/>
          </a:prstGeom>
        </p:spPr>
        <p:txBody>
          <a:bodyPr wrap="square">
            <a:spAutoFit/>
          </a:bodyPr>
          <a:lstStyle/>
          <a:p>
            <a:pPr indent="457200">
              <a:lnSpc>
                <a:spcPct val="150000"/>
              </a:lnSpc>
            </a:pPr>
            <a:r>
              <a:rPr lang="zh-CN" altLang="en-US" dirty="0"/>
              <a:t>上述假定有一定的实际背景，即假设系统初态、动态噪声及观测噪声的概率分布是正态的，这是实际中大量存在的。动态噪声、观测噪声与系统初始状态不相关的假设也是有道理的，或者说在多数情况下有实际意义，因为观测设备通常属于外围设备，所以它的量测误差不应与系统的动态有关。动态噪声与系统初始状态往往也是无关的。</a:t>
            </a:r>
          </a:p>
        </p:txBody>
      </p:sp>
      <p:pic>
        <p:nvPicPr>
          <p:cNvPr id="6" name="图片 5">
            <a:extLst>
              <a:ext uri="{FF2B5EF4-FFF2-40B4-BE49-F238E27FC236}">
                <a16:creationId xmlns:a16="http://schemas.microsoft.com/office/drawing/2014/main" id="{CA367D62-ACBD-639C-BA3D-26697BB7BF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378599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11510"/>
            <a:ext cx="8280920" cy="1908215"/>
          </a:xfrm>
          <a:prstGeom prst="rect">
            <a:avLst/>
          </a:prstGeom>
        </p:spPr>
        <p:txBody>
          <a:bodyPr wrap="square">
            <a:spAutoFit/>
          </a:bodyPr>
          <a:lstStyle/>
          <a:p>
            <a:pPr indent="457200">
              <a:lnSpc>
                <a:spcPct val="150000"/>
              </a:lnSpc>
            </a:pPr>
            <a:r>
              <a:rPr lang="zh-CN" altLang="en-US" b="1" dirty="0"/>
              <a:t>6.4.2随机离散系统的状态空间描述</a:t>
            </a:r>
            <a:endParaRPr lang="en-US" altLang="zh-CN" b="1" dirty="0"/>
          </a:p>
          <a:p>
            <a:pPr indent="457200">
              <a:lnSpc>
                <a:spcPct val="150000"/>
              </a:lnSpc>
              <a:spcBef>
                <a:spcPts val="1200"/>
              </a:spcBef>
            </a:pPr>
            <a:r>
              <a:rPr lang="zh-CN" altLang="en-US" dirty="0"/>
              <a:t>随机离散线性系统可用带有随机初态、动态噪声及观测噪声的差分方程和离散量测方程来描述，也可从随机连续线性系统的状态方程及量测方程经过离散化得到，即</a:t>
            </a:r>
          </a:p>
        </p:txBody>
      </p:sp>
      <mc:AlternateContent xmlns:mc="http://schemas.openxmlformats.org/markup-compatibility/2006" xmlns:a14="http://schemas.microsoft.com/office/drawing/2010/main">
        <mc:Choice Requires="a14">
          <p:sp>
            <p:nvSpPr>
              <p:cNvPr id="4" name="矩形 3"/>
              <p:cNvSpPr/>
              <p:nvPr/>
            </p:nvSpPr>
            <p:spPr>
              <a:xfrm>
                <a:off x="3017557" y="2190235"/>
                <a:ext cx="3174843"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3017557" y="2190235"/>
                <a:ext cx="3174843" cy="381515"/>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3053397" y="2643758"/>
                <a:ext cx="2725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3053397" y="2643758"/>
                <a:ext cx="2725682" cy="369332"/>
              </a:xfrm>
              <a:prstGeom prst="rect">
                <a:avLst/>
              </a:prstGeom>
              <a:blipFill>
                <a:blip r:embed="rId3"/>
                <a:stretch>
                  <a:fillRect b="-6667"/>
                </a:stretch>
              </a:blipFill>
            </p:spPr>
            <p:txBody>
              <a:bodyPr/>
              <a:lstStyle/>
              <a:p>
                <a:r>
                  <a:rPr lang="zh-CN" altLang="en-US">
                    <a:noFill/>
                  </a:rPr>
                  <a:t> </a:t>
                </a:r>
              </a:p>
            </p:txBody>
          </p:sp>
        </mc:Fallback>
      </mc:AlternateContent>
      <p:sp>
        <p:nvSpPr>
          <p:cNvPr id="7" name="矩形 6"/>
          <p:cNvSpPr/>
          <p:nvPr/>
        </p:nvSpPr>
        <p:spPr>
          <a:xfrm>
            <a:off x="7740352" y="2392814"/>
            <a:ext cx="800219" cy="369332"/>
          </a:xfrm>
          <a:prstGeom prst="rect">
            <a:avLst/>
          </a:prstGeom>
        </p:spPr>
        <p:txBody>
          <a:bodyPr wrap="none">
            <a:spAutoFit/>
          </a:bodyPr>
          <a:lstStyle/>
          <a:p>
            <a:pPr algn="just"/>
            <a:r>
              <a:rPr lang="en-US" altLang="zh-CN" dirty="0">
                <a:latin typeface="Times New Roman" panose="02020603050405020304" pitchFamily="18" charset="0"/>
              </a:rPr>
              <a:t>(6. 16)</a:t>
            </a:r>
            <a:endParaRPr lang="zh-CN" altLang="en-US" dirty="0">
              <a:latin typeface="Times New Roman" panose="02020603050405020304" pitchFamily="18" charset="0"/>
            </a:endParaRPr>
          </a:p>
        </p:txBody>
      </p:sp>
      <p:sp>
        <p:nvSpPr>
          <p:cNvPr id="8" name="矩形 7"/>
          <p:cNvSpPr/>
          <p:nvPr/>
        </p:nvSpPr>
        <p:spPr>
          <a:xfrm>
            <a:off x="524744" y="3085098"/>
            <a:ext cx="8280920" cy="464871"/>
          </a:xfrm>
          <a:prstGeom prst="rect">
            <a:avLst/>
          </a:prstGeom>
        </p:spPr>
        <p:txBody>
          <a:bodyPr wrap="square">
            <a:spAutoFit/>
          </a:bodyPr>
          <a:lstStyle/>
          <a:p>
            <a:pPr>
              <a:lnSpc>
                <a:spcPct val="150000"/>
              </a:lnSpc>
            </a:pPr>
            <a:r>
              <a:rPr lang="zh-CN" altLang="en-US" dirty="0"/>
              <a:t>式中：</a:t>
            </a:r>
          </a:p>
        </p:txBody>
      </p:sp>
      <mc:AlternateContent xmlns:mc="http://schemas.openxmlformats.org/markup-compatibility/2006" xmlns:a14="http://schemas.microsoft.com/office/drawing/2010/main">
        <mc:Choice Requires="a14">
          <p:sp>
            <p:nvSpPr>
              <p:cNvPr id="10" name="矩形 9"/>
              <p:cNvSpPr/>
              <p:nvPr/>
            </p:nvSpPr>
            <p:spPr>
              <a:xfrm>
                <a:off x="3233702" y="3317533"/>
                <a:ext cx="2310120"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𝜱</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sub>
                          </m:sSub>
                        </m:e>
                      </m:d>
                    </m:oMath>
                  </m:oMathPara>
                </a14:m>
                <a:endParaRPr lang="zh-CN" altLang="en-US" i="1" dirty="0"/>
              </a:p>
            </p:txBody>
          </p:sp>
        </mc:Choice>
        <mc:Fallback xmlns="">
          <p:sp>
            <p:nvSpPr>
              <p:cNvPr id="10" name="矩形 9"/>
              <p:cNvSpPr>
                <a:spLocks noRot="1" noChangeAspect="1" noMove="1" noResize="1" noEditPoints="1" noAdjustHandles="1" noChangeArrowheads="1" noChangeShapeType="1" noTextEdit="1"/>
              </p:cNvSpPr>
              <p:nvPr/>
            </p:nvSpPr>
            <p:spPr>
              <a:xfrm>
                <a:off x="3233702" y="3317533"/>
                <a:ext cx="2310120" cy="381515"/>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767594" y="3778463"/>
                <a:ext cx="3426451" cy="746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sub>
                      </m:sSub>
                      <m:r>
                        <a:rPr lang="zh-CN" altLang="en-US" b="0" i="1">
                          <a:latin typeface="Cambria Math" panose="02040503050406030204" pitchFamily="18" charset="0"/>
                        </a:rPr>
                        <m:t>=</m:t>
                      </m:r>
                      <m:nary>
                        <m:naryPr>
                          <m:limLoc m:val="subSup"/>
                          <m:grow m:val="on"/>
                          <m:ctrlPr>
                            <a:rPr lang="zh-CN" altLang="en-US" i="1">
                              <a:latin typeface="Cambria Math" panose="02040503050406030204" pitchFamily="18" charset="0"/>
                            </a:rPr>
                          </m:ctrlPr>
                        </m:naryPr>
                        <m:sub>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sub>
                          </m:sSub>
                        </m:sub>
                        <m:sup>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up>
                        <m:e>
                          <m:r>
                            <a:rPr lang="zh-CN" altLang="en-US" b="1" i="1">
                              <a:latin typeface="Cambria Math" panose="02040503050406030204" pitchFamily="18" charset="0"/>
                            </a:rPr>
                            <m:t>𝜱</m:t>
                          </m:r>
                        </m:e>
                      </m:nary>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0" i="1">
                              <a:latin typeface="Cambria Math" panose="02040503050406030204" pitchFamily="18" charset="0"/>
                            </a:rPr>
                            <m:t>𝜏</m:t>
                          </m:r>
                        </m:e>
                      </m:d>
                      <m:r>
                        <a:rPr lang="zh-CN" altLang="en-US" b="1" i="1">
                          <a:latin typeface="Cambria Math" panose="02040503050406030204" pitchFamily="18" charset="0"/>
                        </a:rPr>
                        <m:t>𝑭</m:t>
                      </m:r>
                      <m:r>
                        <a:rPr lang="zh-CN" altLang="en-US" b="0" i="1">
                          <a:latin typeface="Cambria Math" panose="02040503050406030204" pitchFamily="18" charset="0"/>
                        </a:rPr>
                        <m:t>(</m:t>
                      </m:r>
                      <m:r>
                        <a:rPr lang="zh-CN" altLang="en-US" b="0" i="1">
                          <a:latin typeface="Cambria Math" panose="02040503050406030204" pitchFamily="18" charset="0"/>
                        </a:rPr>
                        <m:t>𝜏</m:t>
                      </m:r>
                      <m:r>
                        <a:rPr lang="zh-CN" altLang="en-US" b="0" i="1">
                          <a:latin typeface="Cambria Math" panose="02040503050406030204" pitchFamily="18" charset="0"/>
                        </a:rPr>
                        <m:t>)</m:t>
                      </m:r>
                      <m:r>
                        <m:rPr>
                          <m:nor/>
                        </m:rPr>
                        <a:rPr lang="zh-CN" altLang="en-US" i="1">
                          <a:latin typeface="Cambria Math" panose="02040503050406030204" pitchFamily="18" charset="0"/>
                        </a:rPr>
                        <m:t>d</m:t>
                      </m:r>
                      <m:r>
                        <a:rPr lang="zh-CN" altLang="en-US" b="0" i="1">
                          <a:latin typeface="Cambria Math" panose="02040503050406030204" pitchFamily="18" charset="0"/>
                        </a:rPr>
                        <m:t>𝜏</m:t>
                      </m:r>
                    </m:oMath>
                  </m:oMathPara>
                </a14:m>
                <a:endParaRPr lang="zh-CN" altLang="en-US" i="1" dirty="0"/>
              </a:p>
            </p:txBody>
          </p:sp>
        </mc:Choice>
        <mc:Fallback xmlns="">
          <p:sp>
            <p:nvSpPr>
              <p:cNvPr id="11" name="矩形 10"/>
              <p:cNvSpPr>
                <a:spLocks noRot="1" noChangeAspect="1" noMove="1" noResize="1" noEditPoints="1" noAdjustHandles="1" noChangeArrowheads="1" noChangeShapeType="1" noTextEdit="1"/>
              </p:cNvSpPr>
              <p:nvPr/>
            </p:nvSpPr>
            <p:spPr>
              <a:xfrm>
                <a:off x="2767594" y="3778463"/>
                <a:ext cx="3426451" cy="746615"/>
              </a:xfrm>
              <a:prstGeom prst="rect">
                <a:avLst/>
              </a:prstGeom>
              <a:blipFill>
                <a:blip r:embed="rId5"/>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27D8E1F5-15BC-5AAE-722A-BE3D024320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843830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539552" y="411510"/>
                <a:ext cx="8136904" cy="2206694"/>
              </a:xfrm>
              <a:prstGeom prst="rect">
                <a:avLst/>
              </a:prstGeom>
            </p:spPr>
            <p:txBody>
              <a:bodyPr wrap="square">
                <a:spAutoFit/>
              </a:bodyPr>
              <a:lstStyle/>
              <a:p>
                <a:pPr>
                  <a:lnSpc>
                    <a:spcPct val="150000"/>
                  </a:lnSpc>
                </a:pPr>
                <a:r>
                  <a:rPr lang="zh-CN" altLang="en-US" dirty="0"/>
                  <a:t>式（6.16）为随机离散线性系统的状态方程和量测方程。</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i="1">
                            <a:latin typeface="Cambria Math" panose="02040503050406030204" pitchFamily="18" charset="0"/>
                          </a:rPr>
                          <m:t>𝑘</m:t>
                        </m:r>
                        <m:r>
                          <a:rPr lang="zh-CN" altLang="en-US">
                            <a:latin typeface="Cambria Math" panose="02040503050406030204" pitchFamily="18" charset="0"/>
                          </a:rPr>
                          <m:t>+1,</m:t>
                        </m:r>
                        <m:r>
                          <a:rPr lang="zh-CN" altLang="en-US" i="1">
                            <a:latin typeface="Cambria Math" panose="02040503050406030204" pitchFamily="18" charset="0"/>
                          </a:rPr>
                          <m:t>𝑘</m:t>
                        </m:r>
                      </m:sub>
                    </m:sSub>
                  </m:oMath>
                </a14:m>
                <a:r>
                  <a:rPr lang="zh-CN" altLang="en-US" dirty="0"/>
                  <a:t>是</a:t>
                </a:r>
                <a14:m>
                  <m:oMath xmlns:m="http://schemas.openxmlformats.org/officeDocument/2006/math">
                    <m:r>
                      <a:rPr lang="zh-CN" altLang="en-US" i="1">
                        <a:latin typeface="Cambria Math" panose="02040503050406030204" pitchFamily="18" charset="0"/>
                      </a:rPr>
                      <m:t>𝑛</m:t>
                    </m:r>
                    <m:r>
                      <a:rPr lang="zh-CN" altLang="en-US">
                        <a:latin typeface="Cambria Math" panose="02040503050406030204" pitchFamily="18" charset="0"/>
                      </a:rPr>
                      <m:t>×</m:t>
                    </m:r>
                    <m:r>
                      <a:rPr lang="zh-CN" altLang="en-US" i="1">
                        <a:latin typeface="Cambria Math" panose="02040503050406030204" pitchFamily="18" charset="0"/>
                      </a:rPr>
                      <m:t>𝑛</m:t>
                    </m:r>
                  </m:oMath>
                </a14:m>
                <a:r>
                  <a:rPr lang="zh-CN" altLang="en-US" dirty="0"/>
                  <a:t>非        奇异状态一步转移矩阵；</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i="1">
                            <a:latin typeface="Cambria Math" panose="02040503050406030204" pitchFamily="18" charset="0"/>
                          </a:rPr>
                          <m:t>𝑘</m:t>
                        </m:r>
                        <m:r>
                          <a:rPr lang="zh-CN" altLang="en-US">
                            <a:latin typeface="Cambria Math" panose="02040503050406030204" pitchFamily="18" charset="0"/>
                          </a:rPr>
                          <m:t>+1</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sub>
                    </m:sSub>
                    <m:r>
                      <a:rPr lang="zh-CN" altLang="en-US">
                        <a:latin typeface="Cambria Math" panose="02040503050406030204" pitchFamily="18" charset="0"/>
                      </a:rPr>
                      <m:t>,</m:t>
                    </m:r>
                    <m:r>
                      <a:rPr lang="zh-CN" altLang="en-US" b="0" i="1" smtClean="0">
                        <a:latin typeface="Cambria Math" panose="02040503050406030204" pitchFamily="18" charset="0"/>
                      </a:rPr>
                      <m:t>是</m:t>
                    </m:r>
                    <m:r>
                      <a:rPr lang="zh-CN" altLang="en-US" i="1">
                        <a:latin typeface="Cambria Math" panose="02040503050406030204" pitchFamily="18" charset="0"/>
                      </a:rPr>
                      <m:t>𝑛</m:t>
                    </m:r>
                    <m:r>
                      <a:rPr lang="zh-CN" altLang="en-US">
                        <a:latin typeface="Cambria Math" panose="02040503050406030204" pitchFamily="18" charset="0"/>
                      </a:rPr>
                      <m:t>×</m:t>
                    </m:r>
                    <m:r>
                      <a:rPr lang="zh-CN" altLang="en-US" i="1">
                        <a:latin typeface="Cambria Math" panose="02040503050406030204" pitchFamily="18" charset="0"/>
                      </a:rPr>
                      <m:t>𝑛</m:t>
                    </m:r>
                  </m:oMath>
                </a14:m>
                <a:r>
                  <a:rPr lang="zh-CN" altLang="en-US" dirty="0"/>
                  <a:t>动态噪声一步转移矩阵； </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𝑾</m:t>
                        </m:r>
                      </m:e>
                      <m:sub>
                        <m:r>
                          <a:rPr lang="en-US" altLang="zh-CN" i="1">
                            <a:latin typeface="Cambria Math" panose="02040503050406030204" pitchFamily="18" charset="0"/>
                          </a:rPr>
                          <m:t>𝑘</m:t>
                        </m:r>
                      </m:sub>
                    </m:sSub>
                  </m:oMath>
                </a14:m>
                <a:r>
                  <a:rPr lang="zh-CN" altLang="en-US" dirty="0"/>
                  <a:t>是</a:t>
                </a:r>
                <a14:m>
                  <m:oMath xmlns:m="http://schemas.openxmlformats.org/officeDocument/2006/math">
                    <m:r>
                      <a:rPr lang="en-US" altLang="zh-CN" b="0" i="1" dirty="0" smtClean="0">
                        <a:latin typeface="Cambria Math" panose="02040503050406030204" pitchFamily="18" charset="0"/>
                      </a:rPr>
                      <m:t>𝑝</m:t>
                    </m:r>
                  </m:oMath>
                </a14:m>
                <a:r>
                  <a:rPr lang="zh-CN" altLang="en-US" dirty="0"/>
                  <a:t>维动态噪声（随机序列）；</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𝑪</m:t>
                        </m:r>
                      </m:e>
                      <m:sub>
                        <m:r>
                          <a:rPr lang="en-US" altLang="zh-CN" i="1">
                            <a:latin typeface="Cambria Math" panose="02040503050406030204" pitchFamily="18" charset="0"/>
                          </a:rPr>
                          <m:t>𝑘</m:t>
                        </m:r>
                        <m:r>
                          <a:rPr lang="en-US" altLang="zh-CN" b="0" i="1" smtClean="0">
                            <a:latin typeface="Cambria Math" panose="02040503050406030204" pitchFamily="18" charset="0"/>
                          </a:rPr>
                          <m:t>+1</m:t>
                        </m:r>
                      </m:sub>
                    </m:sSub>
                  </m:oMath>
                </a14:m>
                <a:r>
                  <a:rPr lang="zh-CN" altLang="en-US" dirty="0"/>
                  <a:t>是</a:t>
                </a:r>
                <a14:m>
                  <m:oMath xmlns:m="http://schemas.openxmlformats.org/officeDocument/2006/math">
                    <m:r>
                      <a:rPr lang="zh-CN" altLang="en-US" i="1">
                        <a:latin typeface="Cambria Math" panose="02040503050406030204" pitchFamily="18" charset="0"/>
                      </a:rPr>
                      <m:t>𝑡</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r>
                          <a:rPr lang="zh-CN" altLang="en-US">
                            <a:latin typeface="Cambria Math" panose="02040503050406030204" pitchFamily="18" charset="0"/>
                          </a:rPr>
                          <m:t>+1</m:t>
                        </m:r>
                      </m:sub>
                    </m:sSub>
                  </m:oMath>
                </a14:m>
                <a:r>
                  <a:rPr lang="zh-CN" altLang="en-US" dirty="0"/>
                  <a:t>时刻的</a:t>
                </a:r>
                <a14:m>
                  <m:oMath xmlns:m="http://schemas.openxmlformats.org/officeDocument/2006/math">
                    <m:r>
                      <a:rPr lang="en-US" altLang="zh-CN" i="1" dirty="0">
                        <a:latin typeface="Cambria Math" panose="02040503050406030204" pitchFamily="18" charset="0"/>
                      </a:rPr>
                      <m:t>𝑚</m:t>
                    </m:r>
                    <m:r>
                      <a:rPr lang="zh-CN" altLang="en-US">
                        <a:latin typeface="Cambria Math" panose="02040503050406030204" pitchFamily="18" charset="0"/>
                      </a:rPr>
                      <m:t>×</m:t>
                    </m:r>
                    <m:r>
                      <a:rPr lang="zh-CN" altLang="en-US" i="1">
                        <a:latin typeface="Cambria Math" panose="02040503050406030204" pitchFamily="18" charset="0"/>
                      </a:rPr>
                      <m:t>𝑛</m:t>
                    </m:r>
                  </m:oMath>
                </a14:m>
                <a:r>
                  <a:rPr lang="zh-CN" altLang="en-US" dirty="0"/>
                  <a:t>量测矩阵；</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𝑽</m:t>
                        </m:r>
                      </m:e>
                      <m:sub>
                        <m:r>
                          <a:rPr lang="en-US" altLang="zh-CN" i="1">
                            <a:latin typeface="Cambria Math" panose="02040503050406030204" pitchFamily="18" charset="0"/>
                          </a:rPr>
                          <m:t>𝑘</m:t>
                        </m:r>
                      </m:sub>
                    </m:sSub>
                  </m:oMath>
                </a14:m>
                <a:r>
                  <a:rPr lang="zh-CN" altLang="en-US" dirty="0"/>
                  <a:t>是</a:t>
                </a:r>
                <a14:m>
                  <m:oMath xmlns:m="http://schemas.openxmlformats.org/officeDocument/2006/math">
                    <m:r>
                      <a:rPr lang="en-US" altLang="zh-CN" i="1" dirty="0">
                        <a:latin typeface="Cambria Math" panose="02040503050406030204" pitchFamily="18" charset="0"/>
                      </a:rPr>
                      <m:t>𝑚</m:t>
                    </m:r>
                  </m:oMath>
                </a14:m>
                <a:r>
                  <a:rPr lang="zh-CN" altLang="en-US" dirty="0"/>
                  <a:t>维观测噪声（随机序列）；</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r>
                          <a:rPr lang="zh-CN" altLang="en-US" i="1">
                            <a:latin typeface="Cambria Math" panose="02040503050406030204" pitchFamily="18" charset="0"/>
                          </a:rPr>
                          <m:t>+1</m:t>
                        </m:r>
                      </m:sub>
                    </m:sSub>
                    <m:r>
                      <a:rPr lang="zh-CN" altLang="en-US"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表示在采样时刻</a:t>
                </a:r>
                <a14:m>
                  <m:oMath xmlns:m="http://schemas.openxmlformats.org/officeDocument/2006/math">
                    <m:d>
                      <m:dPr>
                        <m:endChr m:val=""/>
                        <m:ctrlPr>
                          <a:rPr lang="zh-CN" altLang="en-US" i="1">
                            <a:latin typeface="Cambria Math" panose="02040503050406030204" pitchFamily="18" charset="0"/>
                          </a:rPr>
                        </m:ctrlPr>
                      </m:dPr>
                      <m:e>
                        <m:r>
                          <a:rPr lang="zh-CN" altLang="en-US" i="1">
                            <a:latin typeface="Cambria Math" panose="02040503050406030204" pitchFamily="18" charset="0"/>
                          </a:rPr>
                          <m:t>𝑘</m:t>
                        </m:r>
                        <m:r>
                          <a:rPr lang="zh-CN" altLang="en-US">
                            <a:latin typeface="Cambria Math" panose="02040503050406030204" pitchFamily="18" charset="0"/>
                          </a:rPr>
                          <m:t>+1)</m:t>
                        </m:r>
                        <m:r>
                          <a:rPr lang="zh-CN" altLang="en-US" i="1">
                            <a:latin typeface="Cambria Math" panose="02040503050406030204" pitchFamily="18" charset="0"/>
                          </a:rPr>
                          <m:t>𝑇</m:t>
                        </m:r>
                      </m:e>
                    </m:d>
                  </m:oMath>
                </a14:m>
                <a:r>
                  <a:rPr lang="zh-CN" altLang="en-US" dirty="0"/>
                  <a:t>(</a:t>
                </a:r>
                <a14:m>
                  <m:oMath xmlns:m="http://schemas.openxmlformats.org/officeDocument/2006/math">
                    <m:r>
                      <a:rPr lang="zh-CN" altLang="en-US" i="1">
                        <a:latin typeface="Cambria Math" panose="02040503050406030204" pitchFamily="18" charset="0"/>
                      </a:rPr>
                      <m:t>𝑇</m:t>
                    </m:r>
                  </m:oMath>
                </a14:m>
                <a:r>
                  <a:rPr lang="zh-CN" altLang="en-US" dirty="0"/>
                  <a:t>为采样周期)的</a:t>
                </a:r>
                <a14:m>
                  <m:oMath xmlns:m="http://schemas.openxmlformats.org/officeDocument/2006/math">
                    <m:r>
                      <a:rPr lang="en-US" altLang="zh-CN" b="0" i="1" smtClean="0">
                        <a:latin typeface="Cambria Math" panose="02040503050406030204" pitchFamily="18" charset="0"/>
                      </a:rPr>
                      <m:t>𝑥</m:t>
                    </m:r>
                  </m:oMath>
                </a14:m>
                <a:r>
                  <a:rPr lang="zh-CN" altLang="en-US" dirty="0"/>
                  <a:t>及</a:t>
                </a:r>
                <a14:m>
                  <m:oMath xmlns:m="http://schemas.openxmlformats.org/officeDocument/2006/math">
                    <m:r>
                      <a:rPr lang="en-US" altLang="zh-CN" b="0" i="1" smtClean="0">
                        <a:latin typeface="Cambria Math" panose="02040503050406030204" pitchFamily="18" charset="0"/>
                      </a:rPr>
                      <m:t>𝑦</m:t>
                    </m:r>
                  </m:oMath>
                </a14:m>
                <a:r>
                  <a:rPr lang="zh-CN" altLang="en-US" dirty="0"/>
                  <a:t>的数值。</a:t>
                </a:r>
                <a:endParaRPr lang="en-US" altLang="zh-CN" dirty="0"/>
              </a:p>
              <a:p>
                <a:pPr>
                  <a:lnSpc>
                    <a:spcPct val="150000"/>
                  </a:lnSpc>
                </a:pPr>
                <a:r>
                  <a:rPr lang="en-US" altLang="zh-CN" dirty="0"/>
                  <a:t>        </a:t>
                </a:r>
                <a:r>
                  <a:rPr lang="zh-CN" altLang="en-US" dirty="0"/>
                  <a:t>当有确定性输入时，则</a:t>
                </a:r>
              </a:p>
            </p:txBody>
          </p:sp>
        </mc:Choice>
        <mc:Fallback xmlns="">
          <p:sp>
            <p:nvSpPr>
              <p:cNvPr id="2" name="矩形 1"/>
              <p:cNvSpPr>
                <a:spLocks noRot="1" noChangeAspect="1" noMove="1" noResize="1" noEditPoints="1" noAdjustHandles="1" noChangeArrowheads="1" noChangeShapeType="1" noTextEdit="1"/>
              </p:cNvSpPr>
              <p:nvPr/>
            </p:nvSpPr>
            <p:spPr>
              <a:xfrm>
                <a:off x="539552" y="411510"/>
                <a:ext cx="8136904" cy="2206694"/>
              </a:xfrm>
              <a:prstGeom prst="rect">
                <a:avLst/>
              </a:prstGeom>
              <a:blipFill>
                <a:blip r:embed="rId2"/>
                <a:stretch>
                  <a:fillRect l="-675" r="-3448" b="-99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537886" y="2571750"/>
                <a:ext cx="4195892"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𝑯</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𝒖</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oMath>
                  </m:oMathPara>
                </a14:m>
                <a:endParaRPr lang="zh-CN" altLang="en-US" i="1" dirty="0"/>
              </a:p>
            </p:txBody>
          </p:sp>
        </mc:Choice>
        <mc:Fallback xmlns="">
          <p:sp>
            <p:nvSpPr>
              <p:cNvPr id="9" name="矩形 8"/>
              <p:cNvSpPr>
                <a:spLocks noRot="1" noChangeAspect="1" noMove="1" noResize="1" noEditPoints="1" noAdjustHandles="1" noChangeArrowheads="1" noChangeShapeType="1" noTextEdit="1"/>
              </p:cNvSpPr>
              <p:nvPr/>
            </p:nvSpPr>
            <p:spPr>
              <a:xfrm>
                <a:off x="2537886" y="2571750"/>
                <a:ext cx="4195892" cy="38151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3272638" y="2953265"/>
                <a:ext cx="2725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10" name="矩形 9"/>
              <p:cNvSpPr>
                <a:spLocks noRot="1" noChangeAspect="1" noMove="1" noResize="1" noEditPoints="1" noAdjustHandles="1" noChangeArrowheads="1" noChangeShapeType="1" noTextEdit="1"/>
              </p:cNvSpPr>
              <p:nvPr/>
            </p:nvSpPr>
            <p:spPr>
              <a:xfrm>
                <a:off x="3272638" y="2953265"/>
                <a:ext cx="2725682" cy="369332"/>
              </a:xfrm>
              <a:prstGeom prst="rect">
                <a:avLst/>
              </a:prstGeom>
              <a:blipFill>
                <a:blip r:embed="rId4"/>
                <a:stretch>
                  <a:fillRect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539552" y="3435846"/>
                <a:ext cx="8064896" cy="369332"/>
              </a:xfrm>
              <a:prstGeom prst="rect">
                <a:avLst/>
              </a:prstGeom>
            </p:spPr>
            <p:txBody>
              <a:bodyPr wrap="square">
                <a:spAutoFit/>
              </a:bodyPr>
              <a:lstStyle/>
              <a:p>
                <a:r>
                  <a:rPr lang="zh-CN" altLang="en-US" dirty="0"/>
                  <a:t>式中，</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𝒖</m:t>
                        </m:r>
                      </m:e>
                      <m:sub>
                        <m:r>
                          <a:rPr lang="zh-CN" altLang="en-US" i="1">
                            <a:latin typeface="Cambria Math" panose="02040503050406030204" pitchFamily="18" charset="0"/>
                          </a:rPr>
                          <m:t>𝑘</m:t>
                        </m:r>
                      </m:sub>
                    </m:sSub>
                  </m:oMath>
                </a14:m>
                <a:r>
                  <a:rPr lang="zh-CN" altLang="en-US" dirty="0"/>
                  <a:t>为非随机</a:t>
                </a:r>
                <a14:m>
                  <m:oMath xmlns:m="http://schemas.openxmlformats.org/officeDocument/2006/math">
                    <m:r>
                      <a:rPr lang="en-US" altLang="zh-CN" b="0" i="1" smtClean="0">
                        <a:latin typeface="Cambria Math" panose="02040503050406030204" pitchFamily="18" charset="0"/>
                      </a:rPr>
                      <m:t>𝑟</m:t>
                    </m:r>
                  </m:oMath>
                </a14:m>
                <a:r>
                  <a:rPr lang="zh-CN" altLang="en-US" dirty="0"/>
                  <a:t>维向量序列；</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𝑯</m:t>
                        </m:r>
                      </m:e>
                      <m:sub>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是</a:t>
                </a:r>
                <a14:m>
                  <m:oMath xmlns:m="http://schemas.openxmlformats.org/officeDocument/2006/math">
                    <m:r>
                      <a:rPr lang="zh-CN" altLang="en-US" i="1">
                        <a:latin typeface="Cambria Math" panose="02040503050406030204" pitchFamily="18" charset="0"/>
                      </a:rPr>
                      <m:t>𝑛</m:t>
                    </m:r>
                    <m:r>
                      <a:rPr lang="zh-CN" altLang="en-US">
                        <a:latin typeface="Cambria Math" panose="02040503050406030204" pitchFamily="18" charset="0"/>
                      </a:rPr>
                      <m:t>×</m:t>
                    </m:r>
                    <m:r>
                      <m:rPr>
                        <m:sty m:val="p"/>
                      </m:rPr>
                      <a:rPr lang="en-US" altLang="zh-CN" b="0" i="0" smtClean="0">
                        <a:latin typeface="Cambria Math" panose="02040503050406030204" pitchFamily="18" charset="0"/>
                      </a:rPr>
                      <m:t>r</m:t>
                    </m:r>
                  </m:oMath>
                </a14:m>
                <a:r>
                  <a:rPr lang="zh-CN" altLang="en-US" dirty="0"/>
                  <a:t>控制一步转移矩阵。</a:t>
                </a:r>
              </a:p>
            </p:txBody>
          </p:sp>
        </mc:Choice>
        <mc:Fallback xmlns="">
          <p:sp>
            <p:nvSpPr>
              <p:cNvPr id="11" name="矩形 10"/>
              <p:cNvSpPr>
                <a:spLocks noRot="1" noChangeAspect="1" noMove="1" noResize="1" noEditPoints="1" noAdjustHandles="1" noChangeArrowheads="1" noChangeShapeType="1" noTextEdit="1"/>
              </p:cNvSpPr>
              <p:nvPr/>
            </p:nvSpPr>
            <p:spPr>
              <a:xfrm>
                <a:off x="539552" y="3435846"/>
                <a:ext cx="8064896" cy="369332"/>
              </a:xfrm>
              <a:prstGeom prst="rect">
                <a:avLst/>
              </a:prstGeom>
              <a:blipFill>
                <a:blip r:embed="rId5"/>
                <a:stretch>
                  <a:fillRect l="-681" t="-15000" b="-21667"/>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0433CD9C-A1A4-B451-A7BD-AD672E3AFA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4226007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411510"/>
            <a:ext cx="2723823" cy="369332"/>
          </a:xfrm>
          <a:prstGeom prst="rect">
            <a:avLst/>
          </a:prstGeom>
        </p:spPr>
        <p:txBody>
          <a:bodyPr wrap="none">
            <a:spAutoFit/>
          </a:bodyPr>
          <a:lstStyle/>
          <a:p>
            <a:r>
              <a:rPr lang="zh-CN" altLang="en-US" dirty="0"/>
              <a:t>对于定常线性系统可写成</a:t>
            </a:r>
          </a:p>
        </p:txBody>
      </p:sp>
      <mc:AlternateContent xmlns:mc="http://schemas.openxmlformats.org/markup-compatibility/2006" xmlns:a14="http://schemas.microsoft.com/office/drawing/2010/main">
        <mc:Choice Requires="a14">
          <p:sp>
            <p:nvSpPr>
              <p:cNvPr id="3" name="矩形 2"/>
              <p:cNvSpPr/>
              <p:nvPr/>
            </p:nvSpPr>
            <p:spPr>
              <a:xfrm>
                <a:off x="2987824" y="843558"/>
                <a:ext cx="29036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1" i="1">
                          <a:latin typeface="Cambria Math" panose="02040503050406030204" pitchFamily="18" charset="0"/>
                        </a:rPr>
                        <m:t>𝑮</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𝑯</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𝒖</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𝜞</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987824" y="843558"/>
                <a:ext cx="2903615" cy="369332"/>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222237" y="1212890"/>
                <a:ext cx="23718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1" i="1">
                          <a:latin typeface="Cambria Math" panose="02040503050406030204" pitchFamily="18" charset="0"/>
                        </a:rPr>
                        <m:t>𝑪</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3222237" y="1212890"/>
                <a:ext cx="2371868" cy="369332"/>
              </a:xfrm>
              <a:prstGeom prst="rect">
                <a:avLst/>
              </a:prstGeom>
              <a:blipFill>
                <a:blip r:embed="rId3"/>
                <a:stretch>
                  <a:fillRect b="-4918"/>
                </a:stretch>
              </a:blipFill>
            </p:spPr>
            <p:txBody>
              <a:bodyPr/>
              <a:lstStyle/>
              <a:p>
                <a:r>
                  <a:rPr lang="zh-CN" altLang="en-US">
                    <a:noFill/>
                  </a:rPr>
                  <a:t> </a:t>
                </a:r>
              </a:p>
            </p:txBody>
          </p:sp>
        </mc:Fallback>
      </mc:AlternateContent>
      <p:sp>
        <p:nvSpPr>
          <p:cNvPr id="5" name="矩形 4"/>
          <p:cNvSpPr/>
          <p:nvPr/>
        </p:nvSpPr>
        <p:spPr>
          <a:xfrm>
            <a:off x="467543" y="1584152"/>
            <a:ext cx="415498" cy="369332"/>
          </a:xfrm>
          <a:prstGeom prst="rect">
            <a:avLst/>
          </a:prstGeom>
        </p:spPr>
        <p:txBody>
          <a:bodyPr wrap="none">
            <a:spAutoFit/>
          </a:bodyPr>
          <a:lstStyle/>
          <a:p>
            <a:r>
              <a:rPr lang="zh-CN" altLang="en-US" dirty="0"/>
              <a:t>或</a:t>
            </a:r>
          </a:p>
        </p:txBody>
      </p:sp>
      <mc:AlternateContent xmlns:mc="http://schemas.openxmlformats.org/markup-compatibility/2006" xmlns:a14="http://schemas.microsoft.com/office/drawing/2010/main">
        <mc:Choice Requires="a14">
          <p:sp>
            <p:nvSpPr>
              <p:cNvPr id="6" name="矩形 5"/>
              <p:cNvSpPr/>
              <p:nvPr/>
            </p:nvSpPr>
            <p:spPr>
              <a:xfrm>
                <a:off x="3343690" y="1951554"/>
                <a:ext cx="21825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1" i="1">
                          <a:latin typeface="Cambria Math" panose="02040503050406030204" pitchFamily="18" charset="0"/>
                        </a:rPr>
                        <m:t>𝑮</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𝜞</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3343690" y="1951554"/>
                <a:ext cx="2182521"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343690" y="2350220"/>
                <a:ext cx="23889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1" i="1">
                          <a:latin typeface="Cambria Math" panose="02040503050406030204" pitchFamily="18" charset="0"/>
                        </a:rPr>
                        <m:t>𝑪</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7" name="矩形 6"/>
              <p:cNvSpPr>
                <a:spLocks noRot="1" noChangeAspect="1" noMove="1" noResize="1" noEditPoints="1" noAdjustHandles="1" noChangeArrowheads="1" noChangeShapeType="1" noTextEdit="1"/>
              </p:cNvSpPr>
              <p:nvPr/>
            </p:nvSpPr>
            <p:spPr>
              <a:xfrm>
                <a:off x="3343690" y="2350220"/>
                <a:ext cx="2388987" cy="369332"/>
              </a:xfrm>
              <a:prstGeom prst="rect">
                <a:avLst/>
              </a:prstGeom>
              <a:blipFill>
                <a:blip r:embed="rId5"/>
                <a:stretch>
                  <a:fillRect b="-6667"/>
                </a:stretch>
              </a:blipFill>
            </p:spPr>
            <p:txBody>
              <a:bodyPr/>
              <a:lstStyle/>
              <a:p>
                <a:r>
                  <a:rPr lang="zh-CN" altLang="en-US">
                    <a:noFill/>
                  </a:rPr>
                  <a:t> </a:t>
                </a:r>
              </a:p>
            </p:txBody>
          </p:sp>
        </mc:Fallback>
      </mc:AlternateContent>
      <p:sp>
        <p:nvSpPr>
          <p:cNvPr id="8" name="矩形 7"/>
          <p:cNvSpPr/>
          <p:nvPr/>
        </p:nvSpPr>
        <p:spPr>
          <a:xfrm>
            <a:off x="467542" y="2931790"/>
            <a:ext cx="6624737" cy="369332"/>
          </a:xfrm>
          <a:prstGeom prst="rect">
            <a:avLst/>
          </a:prstGeom>
        </p:spPr>
        <p:txBody>
          <a:bodyPr wrap="square">
            <a:spAutoFit/>
          </a:bodyPr>
          <a:lstStyle/>
          <a:p>
            <a:r>
              <a:rPr lang="zh-CN" altLang="en-US" dirty="0"/>
              <a:t>与连续系统一样，对随机序列也有如下的假设：</a:t>
            </a:r>
          </a:p>
        </p:txBody>
      </p:sp>
      <mc:AlternateContent xmlns:mc="http://schemas.openxmlformats.org/markup-compatibility/2006" xmlns:a14="http://schemas.microsoft.com/office/drawing/2010/main">
        <mc:Choice Requires="a14">
          <p:sp>
            <p:nvSpPr>
              <p:cNvPr id="9" name="矩形 8"/>
              <p:cNvSpPr/>
              <p:nvPr/>
            </p:nvSpPr>
            <p:spPr>
              <a:xfrm>
                <a:off x="472146" y="3363838"/>
                <a:ext cx="8137650" cy="369332"/>
              </a:xfrm>
              <a:prstGeom prst="rect">
                <a:avLst/>
              </a:prstGeom>
            </p:spPr>
            <p:txBody>
              <a:bodyPr wrap="square">
                <a:spAutoFit/>
              </a:bodyPr>
              <a:lstStyle/>
              <a:p>
                <a:r>
                  <a:rPr lang="zh-CN" altLang="en-US" dirty="0"/>
                  <a:t>（</a:t>
                </a:r>
                <a:r>
                  <a:rPr lang="en-US" altLang="zh-CN" dirty="0"/>
                  <a:t>1</a:t>
                </a:r>
                <a:r>
                  <a:rPr lang="zh-CN" altLang="en-US" dirty="0"/>
                  <a:t>）</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i="1">
                            <a:latin typeface="Cambria Math" panose="02040503050406030204" pitchFamily="18" charset="0"/>
                          </a:rPr>
                          <m:t>𝑘</m:t>
                        </m:r>
                      </m:sub>
                    </m:sSub>
                  </m:oMath>
                </a14:m>
                <a:r>
                  <a:rPr lang="zh-CN" altLang="en-US" dirty="0"/>
                  <a:t>和</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𝑽</m:t>
                        </m:r>
                      </m:e>
                      <m:sub>
                        <m:r>
                          <a:rPr lang="zh-CN" altLang="en-US" i="1">
                            <a:latin typeface="Cambria Math" panose="02040503050406030204" pitchFamily="18" charset="0"/>
                          </a:rPr>
                          <m:t>𝑘</m:t>
                        </m:r>
                      </m:sub>
                    </m:sSub>
                  </m:oMath>
                </a14:m>
                <a:r>
                  <a:rPr lang="zh-CN" altLang="en-US" dirty="0"/>
                  <a:t>是零均值或非零均值的白噪声或高斯白噪声向量随机序列，则有</a:t>
                </a:r>
              </a:p>
            </p:txBody>
          </p:sp>
        </mc:Choice>
        <mc:Fallback xmlns="">
          <p:sp>
            <p:nvSpPr>
              <p:cNvPr id="9" name="矩形 8"/>
              <p:cNvSpPr>
                <a:spLocks noRot="1" noChangeAspect="1" noMove="1" noResize="1" noEditPoints="1" noAdjustHandles="1" noChangeArrowheads="1" noChangeShapeType="1" noTextEdit="1"/>
              </p:cNvSpPr>
              <p:nvPr/>
            </p:nvSpPr>
            <p:spPr>
              <a:xfrm>
                <a:off x="472146" y="3363838"/>
                <a:ext cx="8137650" cy="369332"/>
              </a:xfrm>
              <a:prstGeom prst="rect">
                <a:avLst/>
              </a:prstGeom>
              <a:blipFill>
                <a:blip r:embed="rId6"/>
                <a:stretch>
                  <a:fillRect l="-599" t="-15000" b="-2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908763" y="3749378"/>
                <a:ext cx="3258584" cy="4031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=0</m:t>
                      </m:r>
                      <m:r>
                        <m:rPr>
                          <m:nor/>
                        </m:rPr>
                        <a:rPr lang="zh-CN" altLang="en-US" i="1">
                          <a:latin typeface="Cambria Math" panose="02040503050406030204" pitchFamily="18" charset="0"/>
                        </a:rPr>
                        <m:t> </m:t>
                      </m:r>
                      <m:r>
                        <a:rPr lang="zh-CN" altLang="en-US" b="0" i="1">
                          <a:latin typeface="Cambria Math" panose="02040503050406030204" pitchFamily="18" charset="0"/>
                        </a:rPr>
                        <m:t>或</m:t>
                      </m:r>
                      <m:r>
                        <m:rPr>
                          <m:nor/>
                        </m:rPr>
                        <a:rPr lang="zh-CN" altLang="en-US" i="1">
                          <a:latin typeface="Cambria Math" panose="02040503050406030204" pitchFamily="18" charset="0"/>
                        </a:rPr>
                        <m:t> </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𝜇</m:t>
                          </m:r>
                        </m:e>
                        <m:sub>
                          <m:r>
                            <a:rPr lang="zh-CN" altLang="en-US" b="0" i="1">
                              <a:latin typeface="Cambria Math" panose="02040503050406030204" pitchFamily="18" charset="0"/>
                            </a:rPr>
                            <m:t>𝑤</m:t>
                          </m:r>
                        </m:sub>
                      </m:sSub>
                    </m:oMath>
                  </m:oMathPara>
                </a14:m>
                <a:endParaRPr lang="zh-CN" altLang="en-US" i="1" dirty="0"/>
              </a:p>
            </p:txBody>
          </p:sp>
        </mc:Choice>
        <mc:Fallback xmlns="">
          <p:sp>
            <p:nvSpPr>
              <p:cNvPr id="10" name="矩形 9"/>
              <p:cNvSpPr>
                <a:spLocks noRot="1" noChangeAspect="1" noMove="1" noResize="1" noEditPoints="1" noAdjustHandles="1" noChangeArrowheads="1" noChangeShapeType="1" noTextEdit="1"/>
              </p:cNvSpPr>
              <p:nvPr/>
            </p:nvSpPr>
            <p:spPr>
              <a:xfrm>
                <a:off x="2908763" y="3749378"/>
                <a:ext cx="3258584" cy="403124"/>
              </a:xfrm>
              <a:prstGeom prst="rect">
                <a:avLst/>
              </a:prstGeom>
              <a:blipFill>
                <a:blip r:embed="rId7"/>
                <a:stretch>
                  <a:fillRect b="-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3365811" y="4131578"/>
                <a:ext cx="2374881" cy="411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𝑐𝑜𝑣</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𝑗</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𝑸</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0" i="1">
                              <a:latin typeface="Cambria Math" panose="02040503050406030204" pitchFamily="18" charset="0"/>
                            </a:rPr>
                            <m:t>𝛿</m:t>
                          </m:r>
                        </m:e>
                        <m:sub>
                          <m:r>
                            <a:rPr lang="zh-CN" altLang="en-US" b="0" i="1">
                              <a:latin typeface="Cambria Math" panose="02040503050406030204" pitchFamily="18" charset="0"/>
                            </a:rPr>
                            <m:t>𝑘𝑗</m:t>
                          </m:r>
                        </m:sub>
                      </m:sSub>
                    </m:oMath>
                  </m:oMathPara>
                </a14:m>
                <a:endParaRPr lang="zh-CN" altLang="en-US" i="1" dirty="0"/>
              </a:p>
            </p:txBody>
          </p:sp>
        </mc:Choice>
        <mc:Fallback xmlns="">
          <p:sp>
            <p:nvSpPr>
              <p:cNvPr id="11" name="矩形 10"/>
              <p:cNvSpPr>
                <a:spLocks noRot="1" noChangeAspect="1" noMove="1" noResize="1" noEditPoints="1" noAdjustHandles="1" noChangeArrowheads="1" noChangeShapeType="1" noTextEdit="1"/>
              </p:cNvSpPr>
              <p:nvPr/>
            </p:nvSpPr>
            <p:spPr>
              <a:xfrm>
                <a:off x="3365811" y="4131578"/>
                <a:ext cx="2374881" cy="411395"/>
              </a:xfrm>
              <a:prstGeom prst="rect">
                <a:avLst/>
              </a:prstGeom>
              <a:blipFill>
                <a:blip r:embed="rId8"/>
                <a:stretch>
                  <a:fillRect b="-7463"/>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A3CB36A7-9E50-C4E2-6282-FA7F0D4CCD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582086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down)">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3203848" y="483518"/>
                <a:ext cx="3076355" cy="4031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=0</m:t>
                      </m:r>
                      <m:r>
                        <m:rPr>
                          <m:nor/>
                        </m:rPr>
                        <a:rPr lang="zh-CN" altLang="en-US" i="1">
                          <a:latin typeface="Cambria Math" panose="02040503050406030204" pitchFamily="18" charset="0"/>
                        </a:rPr>
                        <m:t> </m:t>
                      </m:r>
                      <m:r>
                        <a:rPr lang="zh-CN" altLang="en-US" b="0" i="1">
                          <a:latin typeface="Cambria Math" panose="02040503050406030204" pitchFamily="18" charset="0"/>
                        </a:rPr>
                        <m:t>或</m:t>
                      </m:r>
                      <m:r>
                        <m:rPr>
                          <m:nor/>
                        </m:rPr>
                        <a:rPr lang="zh-CN" altLang="en-US" i="1">
                          <a:latin typeface="Cambria Math" panose="02040503050406030204" pitchFamily="18" charset="0"/>
                        </a:rPr>
                        <m:t> </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𝜇</m:t>
                          </m:r>
                        </m:e>
                        <m:sub>
                          <m:r>
                            <m:rPr>
                              <m:nor/>
                            </m:rPr>
                            <a:rPr lang="zh-CN" altLang="en-US" i="1">
                              <a:latin typeface="Cambria Math" panose="02040503050406030204" pitchFamily="18" charset="0"/>
                            </a:rPr>
                            <m:t>v</m:t>
                          </m:r>
                        </m:sub>
                      </m:sSub>
                    </m:oMath>
                  </m:oMathPara>
                </a14:m>
                <a:endParaRPr lang="zh-CN" altLang="en-US" i="1" dirty="0"/>
              </a:p>
            </p:txBody>
          </p:sp>
        </mc:Choice>
        <mc:Fallback xmlns="">
          <p:sp>
            <p:nvSpPr>
              <p:cNvPr id="2" name="矩形 1"/>
              <p:cNvSpPr>
                <a:spLocks noRot="1" noChangeAspect="1" noMove="1" noResize="1" noEditPoints="1" noAdjustHandles="1" noChangeArrowheads="1" noChangeShapeType="1" noTextEdit="1"/>
              </p:cNvSpPr>
              <p:nvPr/>
            </p:nvSpPr>
            <p:spPr>
              <a:xfrm>
                <a:off x="3203848" y="483518"/>
                <a:ext cx="3076355" cy="403124"/>
              </a:xfrm>
              <a:prstGeom prst="rect">
                <a:avLst/>
              </a:prstGeom>
              <a:blipFill>
                <a:blip r:embed="rId2"/>
                <a:stretch>
                  <a:fillRect b="-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3650668" y="886642"/>
                <a:ext cx="2213105" cy="411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𝑐𝑜𝑣</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𝑗</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0" i="1">
                              <a:latin typeface="Cambria Math" panose="02040503050406030204" pitchFamily="18" charset="0"/>
                            </a:rPr>
                            <m:t>𝛿</m:t>
                          </m:r>
                        </m:e>
                        <m:sub>
                          <m:r>
                            <a:rPr lang="zh-CN" altLang="en-US" b="0" i="1">
                              <a:latin typeface="Cambria Math" panose="02040503050406030204" pitchFamily="18" charset="0"/>
                            </a:rPr>
                            <m:t>𝑘𝑗</m:t>
                          </m:r>
                        </m:sub>
                      </m:sSub>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3650668" y="886642"/>
                <a:ext cx="2213105" cy="411395"/>
              </a:xfrm>
              <a:prstGeom prst="rect">
                <a:avLst/>
              </a:prstGeom>
              <a:blipFill>
                <a:blip r:embed="rId3"/>
                <a:stretch>
                  <a:fillRect b="-73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611560" y="1431872"/>
                <a:ext cx="3789948" cy="369332"/>
              </a:xfrm>
              <a:prstGeom prst="rect">
                <a:avLst/>
              </a:prstGeom>
            </p:spPr>
            <p:txBody>
              <a:bodyPr wrap="none">
                <a:spAutoFit/>
              </a:bodyPr>
              <a:lstStyle/>
              <a:p>
                <a:r>
                  <a:rPr lang="zh-CN" altLang="en-US" dirty="0"/>
                  <a:t>（</a:t>
                </a:r>
                <a:r>
                  <a:rPr lang="en-US" altLang="zh-CN" dirty="0"/>
                  <a:t>2</a:t>
                </a:r>
                <a:r>
                  <a:rPr lang="zh-CN" altLang="en-US" dirty="0"/>
                  <a:t>）</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𝑾</m:t>
                        </m:r>
                      </m:e>
                      <m:sub>
                        <m:r>
                          <a:rPr lang="zh-CN" altLang="en-US" i="1">
                            <a:latin typeface="Cambria Math" panose="02040503050406030204" pitchFamily="18" charset="0"/>
                          </a:rPr>
                          <m:t>𝑘</m:t>
                        </m:r>
                      </m:sub>
                    </m:sSub>
                  </m:oMath>
                </a14:m>
                <a:r>
                  <a:rPr lang="zh-CN" altLang="en-US" dirty="0"/>
                  <a:t>与</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i="1">
                            <a:latin typeface="Cambria Math" panose="02040503050406030204" pitchFamily="18" charset="0"/>
                          </a:rPr>
                          <m:t>𝑘</m:t>
                        </m:r>
                      </m:sub>
                    </m:sSub>
                  </m:oMath>
                </a14:m>
                <a:r>
                  <a:rPr lang="zh-CN" altLang="en-US" dirty="0"/>
                  <a:t>不相关或者</a:t>
                </a:r>
                <a:r>
                  <a:rPr lang="zh-CN" altLang="en-US" i="1" dirty="0">
                    <a:latin typeface="Times New Roman" panose="02020603050405020304" pitchFamily="18" charset="0"/>
                    <a:cs typeface="Times New Roman" panose="02020603050405020304" pitchFamily="18" charset="0"/>
                  </a:rPr>
                  <a:t>δ</a:t>
                </a:r>
                <a:r>
                  <a:rPr lang="zh-CN" altLang="en-US" dirty="0"/>
                  <a:t>相关，即</a:t>
                </a:r>
              </a:p>
            </p:txBody>
          </p:sp>
        </mc:Choice>
        <mc:Fallback xmlns="">
          <p:sp>
            <p:nvSpPr>
              <p:cNvPr id="4" name="矩形 3"/>
              <p:cNvSpPr>
                <a:spLocks noRot="1" noChangeAspect="1" noMove="1" noResize="1" noEditPoints="1" noAdjustHandles="1" noChangeArrowheads="1" noChangeShapeType="1" noTextEdit="1"/>
              </p:cNvSpPr>
              <p:nvPr/>
            </p:nvSpPr>
            <p:spPr>
              <a:xfrm>
                <a:off x="611560" y="1431872"/>
                <a:ext cx="3789948" cy="369332"/>
              </a:xfrm>
              <a:prstGeom prst="rect">
                <a:avLst/>
              </a:prstGeom>
              <a:blipFill>
                <a:blip r:embed="rId4"/>
                <a:stretch>
                  <a:fillRect l="-1286" t="-15000" r="-804" b="-2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2317836" y="1886133"/>
                <a:ext cx="1846146" cy="411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𝑐𝑜𝑣</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𝑗</m:t>
                              </m:r>
                            </m:sub>
                          </m:sSub>
                        </m:e>
                      </m:d>
                      <m:r>
                        <a:rPr lang="zh-CN" altLang="en-US" b="0" i="1">
                          <a:latin typeface="Cambria Math" panose="02040503050406030204" pitchFamily="18" charset="0"/>
                        </a:rPr>
                        <m:t>=0</m:t>
                      </m:r>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2317836" y="1886133"/>
                <a:ext cx="1846146" cy="411395"/>
              </a:xfrm>
              <a:prstGeom prst="rect">
                <a:avLst/>
              </a:prstGeom>
              <a:blipFill>
                <a:blip r:embed="rId5"/>
                <a:stretch>
                  <a:fillRect b="-73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932040" y="1886133"/>
                <a:ext cx="2259849" cy="411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𝑐𝑜𝑣</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𝑗</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𝑺</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0" i="1">
                              <a:latin typeface="Cambria Math" panose="02040503050406030204" pitchFamily="18" charset="0"/>
                            </a:rPr>
                            <m:t>𝛿</m:t>
                          </m:r>
                        </m:e>
                        <m:sub>
                          <m:r>
                            <a:rPr lang="zh-CN" altLang="en-US" b="0" i="1">
                              <a:latin typeface="Cambria Math" panose="02040503050406030204" pitchFamily="18" charset="0"/>
                            </a:rPr>
                            <m:t>𝑘𝑗</m:t>
                          </m:r>
                        </m:sub>
                      </m:sSub>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4932040" y="1886133"/>
                <a:ext cx="2259849" cy="411395"/>
              </a:xfrm>
              <a:prstGeom prst="rect">
                <a:avLst/>
              </a:prstGeom>
              <a:blipFill>
                <a:blip r:embed="rId6"/>
                <a:stretch>
                  <a:fillRect b="-73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611560" y="2283718"/>
                <a:ext cx="8064896" cy="875881"/>
              </a:xfrm>
              <a:prstGeom prst="rect">
                <a:avLst/>
              </a:prstGeom>
            </p:spPr>
            <p:txBody>
              <a:bodyPr wrap="square">
                <a:spAutoFit/>
              </a:bodyPr>
              <a:lstStyle/>
              <a:p>
                <a:pPr>
                  <a:lnSpc>
                    <a:spcPct val="150000"/>
                  </a:lnSpc>
                </a:pPr>
                <a:r>
                  <a:rPr lang="zh-CN" altLang="en-US" dirty="0"/>
                  <a:t>（</a:t>
                </a:r>
                <a:r>
                  <a:rPr lang="en-US" altLang="zh-CN" dirty="0"/>
                  <a:t>3</a:t>
                </a:r>
                <a:r>
                  <a:rPr lang="zh-CN" altLang="en-US" dirty="0"/>
                  <a:t>）系统初始状态</a:t>
                </a:r>
                <a14:m>
                  <m:oMath xmlns:m="http://schemas.openxmlformats.org/officeDocument/2006/math">
                    <m:r>
                      <a:rPr lang="zh-CN" altLang="en-US" i="1">
                        <a:latin typeface="Cambria Math" panose="02040503050406030204" pitchFamily="18" charset="0"/>
                      </a:rPr>
                      <m:t>𝑥</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a:latin typeface="Cambria Math" panose="02040503050406030204" pitchFamily="18" charset="0"/>
                              </a:rPr>
                              <m:t>0</m:t>
                            </m:r>
                          </m:sub>
                        </m:sSub>
                      </m:e>
                    </m:d>
                  </m:oMath>
                </a14:m>
                <a:r>
                  <a:rPr lang="zh-CN" altLang="en-US" dirty="0"/>
                  <a:t>是某种已知分布或正态分布的随机向量，其均值</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0</m:t>
                        </m:r>
                      </m:sub>
                    </m:sSub>
                  </m:oMath>
                </a14:m>
                <a:r>
                  <a:rPr lang="zh-CN" altLang="en-US" dirty="0"/>
                  <a:t>及方差阵</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a:latin typeface="Cambria Math" panose="02040503050406030204" pitchFamily="18" charset="0"/>
                          </a:rPr>
                          <m:t>0</m:t>
                        </m:r>
                      </m:sub>
                    </m:sSub>
                  </m:oMath>
                </a14:m>
                <a:r>
                  <a:rPr lang="zh-CN" altLang="en-US" dirty="0"/>
                  <a:t>为</a:t>
                </a:r>
              </a:p>
            </p:txBody>
          </p:sp>
        </mc:Choice>
        <mc:Fallback xmlns="">
          <p:sp>
            <p:nvSpPr>
              <p:cNvPr id="7" name="矩形 6"/>
              <p:cNvSpPr>
                <a:spLocks noRot="1" noChangeAspect="1" noMove="1" noResize="1" noEditPoints="1" noAdjustHandles="1" noChangeArrowheads="1" noChangeShapeType="1" noTextEdit="1"/>
              </p:cNvSpPr>
              <p:nvPr/>
            </p:nvSpPr>
            <p:spPr>
              <a:xfrm>
                <a:off x="611560" y="2283718"/>
                <a:ext cx="8064896" cy="875881"/>
              </a:xfrm>
              <a:prstGeom prst="rect">
                <a:avLst/>
              </a:prstGeom>
              <a:blipFill>
                <a:blip r:embed="rId7"/>
                <a:stretch>
                  <a:fillRect l="-605" b="-83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2317836" y="3138522"/>
                <a:ext cx="19550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0</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0</m:t>
                          </m:r>
                        </m:sub>
                      </m:sSub>
                    </m:oMath>
                  </m:oMathPara>
                </a14:m>
                <a:endParaRPr lang="zh-CN" altLang="en-US" i="1" dirty="0"/>
              </a:p>
            </p:txBody>
          </p:sp>
        </mc:Choice>
        <mc:Fallback xmlns="">
          <p:sp>
            <p:nvSpPr>
              <p:cNvPr id="12" name="矩形 11"/>
              <p:cNvSpPr>
                <a:spLocks noRot="1" noChangeAspect="1" noMove="1" noResize="1" noEditPoints="1" noAdjustHandles="1" noChangeArrowheads="1" noChangeShapeType="1" noTextEdit="1"/>
              </p:cNvSpPr>
              <p:nvPr/>
            </p:nvSpPr>
            <p:spPr>
              <a:xfrm>
                <a:off x="2317836" y="3138522"/>
                <a:ext cx="1955022" cy="369332"/>
              </a:xfrm>
              <a:prstGeom prst="rect">
                <a:avLst/>
              </a:prstGeom>
              <a:blipFill>
                <a:blip r:embed="rId8"/>
                <a:stretch>
                  <a:fillRect r="-105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4932040" y="3138522"/>
                <a:ext cx="18730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𝑉𝑎𝑟</m:t>
                      </m:r>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0</m:t>
                                  </m:r>
                                </m:sub>
                              </m:sSub>
                            </m:e>
                          </m:d>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0</m:t>
                          </m:r>
                        </m:sub>
                      </m:sSub>
                    </m:oMath>
                  </m:oMathPara>
                </a14:m>
                <a:endParaRPr lang="zh-CN" altLang="en-US" i="1" dirty="0"/>
              </a:p>
            </p:txBody>
          </p:sp>
        </mc:Choice>
        <mc:Fallback xmlns="">
          <p:sp>
            <p:nvSpPr>
              <p:cNvPr id="13" name="矩形 12"/>
              <p:cNvSpPr>
                <a:spLocks noRot="1" noChangeAspect="1" noMove="1" noResize="1" noEditPoints="1" noAdjustHandles="1" noChangeArrowheads="1" noChangeShapeType="1" noTextEdit="1"/>
              </p:cNvSpPr>
              <p:nvPr/>
            </p:nvSpPr>
            <p:spPr>
              <a:xfrm>
                <a:off x="4932040" y="3138522"/>
                <a:ext cx="1873077"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611560" y="3689562"/>
                <a:ext cx="4197111" cy="369332"/>
              </a:xfrm>
              <a:prstGeom prst="rect">
                <a:avLst/>
              </a:prstGeom>
            </p:spPr>
            <p:txBody>
              <a:bodyPr wrap="none">
                <a:spAutoFit/>
              </a:bodyPr>
              <a:lstStyle/>
              <a:p>
                <a:r>
                  <a:rPr lang="zh-CN" altLang="en-US" dirty="0"/>
                  <a:t>（</a:t>
                </a:r>
                <a:r>
                  <a:rPr lang="en-US" altLang="zh-CN" dirty="0"/>
                  <a:t>4</a:t>
                </a:r>
                <a:r>
                  <a:rPr lang="zh-CN" altLang="en-US" dirty="0"/>
                  <a:t>） </a:t>
                </a:r>
                <a14:m>
                  <m:oMath xmlns:m="http://schemas.openxmlformats.org/officeDocument/2006/math">
                    <m:sSub>
                      <m:sSubPr>
                        <m:ctrlPr>
                          <a:rPr lang="zh-CN" altLang="en-US" i="1">
                            <a:latin typeface="Cambria Math" panose="02040503050406030204" pitchFamily="18" charset="0"/>
                          </a:rPr>
                        </m:ctrlPr>
                      </m:sSubPr>
                      <m:e>
                        <m:r>
                          <a:rPr lang="en-US" altLang="zh-CN" b="1" i="1">
                            <a:latin typeface="Cambria Math" panose="02040503050406030204" pitchFamily="18" charset="0"/>
                          </a:rPr>
                          <m:t>𝑾</m:t>
                        </m:r>
                      </m:e>
                      <m:sub>
                        <m:r>
                          <a:rPr lang="zh-CN" altLang="en-US" i="1">
                            <a:latin typeface="Cambria Math" panose="02040503050406030204" pitchFamily="18" charset="0"/>
                          </a:rPr>
                          <m:t>𝑘</m:t>
                        </m:r>
                      </m:sub>
                    </m:sSub>
                  </m:oMath>
                </a14:m>
                <a:r>
                  <a:rPr lang="zh-CN" altLang="en-US" dirty="0"/>
                  <a:t>与</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i="1">
                            <a:latin typeface="Cambria Math" panose="02040503050406030204" pitchFamily="18" charset="0"/>
                          </a:rPr>
                          <m:t>𝑘</m:t>
                        </m:r>
                      </m:sub>
                    </m:sSub>
                  </m:oMath>
                </a14:m>
                <a:r>
                  <a:rPr lang="zh-CN" altLang="en-US" dirty="0"/>
                  <a:t>均与初始状态不相关，即</a:t>
                </a:r>
              </a:p>
            </p:txBody>
          </p:sp>
        </mc:Choice>
        <mc:Fallback xmlns="">
          <p:sp>
            <p:nvSpPr>
              <p:cNvPr id="14" name="矩形 13"/>
              <p:cNvSpPr>
                <a:spLocks noRot="1" noChangeAspect="1" noMove="1" noResize="1" noEditPoints="1" noAdjustHandles="1" noChangeArrowheads="1" noChangeShapeType="1" noTextEdit="1"/>
              </p:cNvSpPr>
              <p:nvPr/>
            </p:nvSpPr>
            <p:spPr>
              <a:xfrm>
                <a:off x="611560" y="3689562"/>
                <a:ext cx="4197111" cy="369332"/>
              </a:xfrm>
              <a:prstGeom prst="rect">
                <a:avLst/>
              </a:prstGeom>
              <a:blipFill>
                <a:blip r:embed="rId10"/>
                <a:stretch>
                  <a:fillRect l="-1161" t="-13115" r="-726" b="-262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2198957" y="4242785"/>
                <a:ext cx="20579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𝑐𝑜𝑣</m:t>
                      </m:r>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0</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=0</m:t>
                      </m:r>
                    </m:oMath>
                  </m:oMathPara>
                </a14:m>
                <a:endParaRPr lang="zh-CN" altLang="en-US" i="1" dirty="0"/>
              </a:p>
            </p:txBody>
          </p:sp>
        </mc:Choice>
        <mc:Fallback xmlns="">
          <p:sp>
            <p:nvSpPr>
              <p:cNvPr id="15" name="矩形 14"/>
              <p:cNvSpPr>
                <a:spLocks noRot="1" noChangeAspect="1" noMove="1" noResize="1" noEditPoints="1" noAdjustHandles="1" noChangeArrowheads="1" noChangeShapeType="1" noTextEdit="1"/>
              </p:cNvSpPr>
              <p:nvPr/>
            </p:nvSpPr>
            <p:spPr>
              <a:xfrm>
                <a:off x="2198957" y="4242785"/>
                <a:ext cx="2057936"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4932040" y="4247029"/>
                <a:ext cx="21409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𝑐𝑜𝑣</m:t>
                      </m:r>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0">
                                      <a:latin typeface="Cambria Math" panose="02040503050406030204" pitchFamily="18" charset="0"/>
                                    </a:rPr>
                                    <m:t>0</m:t>
                                  </m:r>
                                </m:sub>
                              </m:sSub>
                            </m:e>
                          </m:d>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i="1">
                                  <a:latin typeface="Cambria Math" panose="02040503050406030204" pitchFamily="18" charset="0"/>
                                </a:rPr>
                                <m:t>𝑘</m:t>
                              </m:r>
                            </m:sub>
                          </m:sSub>
                        </m:e>
                      </m:d>
                      <m:r>
                        <a:rPr lang="zh-CN" altLang="en-US" i="0">
                          <a:latin typeface="Cambria Math" panose="02040503050406030204" pitchFamily="18" charset="0"/>
                        </a:rPr>
                        <m:t>=0</m:t>
                      </m:r>
                    </m:oMath>
                  </m:oMathPara>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4932040" y="4247029"/>
                <a:ext cx="2140971" cy="369332"/>
              </a:xfrm>
              <a:prstGeom prst="rect">
                <a:avLst/>
              </a:prstGeom>
              <a:blipFill>
                <a:blip r:embed="rId12"/>
                <a:stretch>
                  <a:fillRect/>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EB7F5CA0-E3DA-BEBB-9CD7-650546A7932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038366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down)">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down)">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down)">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11510"/>
            <a:ext cx="7992888" cy="2323713"/>
          </a:xfrm>
          <a:prstGeom prst="rect">
            <a:avLst/>
          </a:prstGeom>
        </p:spPr>
        <p:txBody>
          <a:bodyPr wrap="square">
            <a:spAutoFit/>
          </a:bodyPr>
          <a:lstStyle/>
          <a:p>
            <a:pPr indent="457200">
              <a:lnSpc>
                <a:spcPct val="150000"/>
              </a:lnSpc>
            </a:pPr>
            <a:r>
              <a:rPr lang="zh-CN" altLang="en-US" b="1" dirty="0"/>
              <a:t>6.4.3由离散系统的极限情况求连续系统的状态空间描述</a:t>
            </a:r>
            <a:endParaRPr lang="en-US" altLang="zh-CN" b="1" dirty="0"/>
          </a:p>
          <a:p>
            <a:pPr indent="457200">
              <a:lnSpc>
                <a:spcPct val="150000"/>
              </a:lnSpc>
              <a:spcBef>
                <a:spcPts val="1200"/>
              </a:spcBef>
            </a:pPr>
            <a:r>
              <a:rPr lang="zh-CN" altLang="en-US" dirty="0"/>
              <a:t>可以把随机连续线性系统方程看作是随机离散线性系统当采样周期T趋于零时的一种极限情况。</a:t>
            </a:r>
            <a:endParaRPr lang="en-US" altLang="zh-CN" dirty="0"/>
          </a:p>
          <a:p>
            <a:pPr indent="457200">
              <a:lnSpc>
                <a:spcPct val="150000"/>
              </a:lnSpc>
            </a:pPr>
            <a:r>
              <a:rPr lang="zh-CN" altLang="en-US" dirty="0"/>
              <a:t>1.两种数学模型系数矩阵的关系</a:t>
            </a:r>
            <a:endParaRPr lang="en-US" altLang="zh-CN" dirty="0"/>
          </a:p>
          <a:p>
            <a:pPr indent="457200">
              <a:lnSpc>
                <a:spcPct val="150000"/>
              </a:lnSpc>
            </a:pPr>
            <a:r>
              <a:rPr lang="zh-CN" altLang="en-US" dirty="0"/>
              <a:t>连续线性系统的数学模型为式（</a:t>
            </a:r>
            <a:r>
              <a:rPr lang="en-US" altLang="zh-CN" dirty="0"/>
              <a:t>6.15</a:t>
            </a:r>
            <a:r>
              <a:rPr lang="zh-CN" altLang="en-US" dirty="0"/>
              <a:t>），即</a:t>
            </a:r>
          </a:p>
        </p:txBody>
      </p:sp>
      <mc:AlternateContent xmlns:mc="http://schemas.openxmlformats.org/markup-compatibility/2006" xmlns:a14="http://schemas.microsoft.com/office/drawing/2010/main">
        <mc:Choice Requires="a14">
          <p:sp>
            <p:nvSpPr>
              <p:cNvPr id="3" name="矩形 2"/>
              <p:cNvSpPr/>
              <p:nvPr/>
            </p:nvSpPr>
            <p:spPr>
              <a:xfrm>
                <a:off x="2979833" y="2735223"/>
                <a:ext cx="31450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limUpp>
                            <m:limUppPr>
                              <m:ctrlPr>
                                <a:rPr lang="zh-CN" altLang="en-US" b="1" i="1">
                                  <a:latin typeface="Cambria Math" panose="02040503050406030204" pitchFamily="18" charset="0"/>
                                </a:rPr>
                              </m:ctrlPr>
                            </m:limUppPr>
                            <m:e>
                              <m:r>
                                <a:rPr lang="zh-CN" altLang="en-US" b="1" i="1">
                                  <a:latin typeface="Cambria Math" panose="02040503050406030204" pitchFamily="18" charset="0"/>
                                </a:rPr>
                                <m:t>𝒙</m:t>
                              </m:r>
                            </m:e>
                            <m:lim>
                              <m:r>
                                <a:rPr lang="zh-CN" altLang="en-US" b="1" i="1">
                                  <a:latin typeface="Cambria Math" panose="02040503050406030204" pitchFamily="18" charset="0"/>
                                </a:rPr>
                                <m:t>.</m:t>
                              </m:r>
                            </m:lim>
                          </m:limUpp>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𝑨</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𝑭</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𝑾</m:t>
                          </m:r>
                          <m:r>
                            <a:rPr lang="zh-CN" altLang="en-US" b="0" i="1">
                              <a:latin typeface="Cambria Math" panose="02040503050406030204" pitchFamily="18" charset="0"/>
                            </a:rPr>
                            <m:t>(</m:t>
                          </m:r>
                          <m:r>
                            <a:rPr lang="zh-CN" altLang="en-US" b="0" i="1">
                              <a:latin typeface="Cambria Math" panose="02040503050406030204" pitchFamily="18" charset="0"/>
                            </a:rPr>
                            <m:t>𝑡</m:t>
                          </m:r>
                        </m:e>
                      </m:d>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979833" y="2735223"/>
                <a:ext cx="3145028" cy="369332"/>
              </a:xfrm>
              <a:prstGeom prst="rect">
                <a:avLst/>
              </a:prstGeom>
              <a:blipFill>
                <a:blip r:embed="rId2"/>
                <a:stretch>
                  <a:fillRect t="-121667" r="-15891" b="-18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987824" y="3096578"/>
                <a:ext cx="25355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𝒚</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𝑪</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𝒙</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𝑽</m:t>
                          </m:r>
                          <m:r>
                            <a:rPr lang="zh-CN" altLang="en-US" i="0">
                              <a:latin typeface="Cambria Math" panose="02040503050406030204" pitchFamily="18" charset="0"/>
                            </a:rPr>
                            <m:t>(</m:t>
                          </m:r>
                          <m:r>
                            <a:rPr lang="zh-CN" altLang="en-US" i="1">
                              <a:latin typeface="Cambria Math" panose="02040503050406030204" pitchFamily="18" charset="0"/>
                            </a:rPr>
                            <m:t>𝑡</m:t>
                          </m:r>
                        </m:e>
                      </m:d>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2987824" y="3096578"/>
                <a:ext cx="2535566" cy="369332"/>
              </a:xfrm>
              <a:prstGeom prst="rect">
                <a:avLst/>
              </a:prstGeom>
              <a:blipFill>
                <a:blip r:embed="rId3"/>
                <a:stretch>
                  <a:fillRect t="-119672" r="-19952" b="-183607"/>
                </a:stretch>
              </a:blipFill>
            </p:spPr>
            <p:txBody>
              <a:bodyPr/>
              <a:lstStyle/>
              <a:p>
                <a:r>
                  <a:rPr lang="zh-CN" altLang="en-US">
                    <a:noFill/>
                  </a:rPr>
                  <a:t> </a:t>
                </a:r>
              </a:p>
            </p:txBody>
          </p:sp>
        </mc:Fallback>
      </mc:AlternateContent>
      <p:sp>
        <p:nvSpPr>
          <p:cNvPr id="5" name="矩形 4"/>
          <p:cNvSpPr/>
          <p:nvPr/>
        </p:nvSpPr>
        <p:spPr>
          <a:xfrm>
            <a:off x="539552" y="3651870"/>
            <a:ext cx="8604448" cy="369332"/>
          </a:xfrm>
          <a:prstGeom prst="rect">
            <a:avLst/>
          </a:prstGeom>
        </p:spPr>
        <p:txBody>
          <a:bodyPr wrap="square">
            <a:spAutoFit/>
          </a:bodyPr>
          <a:lstStyle/>
          <a:p>
            <a:r>
              <a:rPr lang="zh-CN" altLang="en-US" dirty="0"/>
              <a:t>能够离散化为离散线性系统的数学模型为式（</a:t>
            </a:r>
            <a:r>
              <a:rPr lang="en-US" altLang="zh-CN" dirty="0"/>
              <a:t>6.16</a:t>
            </a:r>
            <a:r>
              <a:rPr lang="zh-CN" altLang="en-US" dirty="0"/>
              <a:t>），即</a:t>
            </a:r>
          </a:p>
        </p:txBody>
      </p:sp>
      <mc:AlternateContent xmlns:mc="http://schemas.openxmlformats.org/markup-compatibility/2006" xmlns:a14="http://schemas.microsoft.com/office/drawing/2010/main">
        <mc:Choice Requires="a14">
          <p:sp>
            <p:nvSpPr>
              <p:cNvPr id="6" name="矩形 5"/>
              <p:cNvSpPr/>
              <p:nvPr/>
            </p:nvSpPr>
            <p:spPr>
              <a:xfrm>
                <a:off x="2843808" y="4083918"/>
                <a:ext cx="3174843"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2843808" y="4083918"/>
                <a:ext cx="3174843" cy="38151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058321" y="4497312"/>
                <a:ext cx="2725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7" name="矩形 6"/>
              <p:cNvSpPr>
                <a:spLocks noRot="1" noChangeAspect="1" noMove="1" noResize="1" noEditPoints="1" noAdjustHandles="1" noChangeArrowheads="1" noChangeShapeType="1" noTextEdit="1"/>
              </p:cNvSpPr>
              <p:nvPr/>
            </p:nvSpPr>
            <p:spPr>
              <a:xfrm>
                <a:off x="3058321" y="4497312"/>
                <a:ext cx="2725682" cy="369332"/>
              </a:xfrm>
              <a:prstGeom prst="rect">
                <a:avLst/>
              </a:prstGeom>
              <a:blipFill>
                <a:blip r:embed="rId5"/>
                <a:stretch>
                  <a:fillRect b="-6667"/>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BC14D251-A2C3-D0AD-A464-3F886390A2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914888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339502"/>
            <a:ext cx="8352928" cy="4199868"/>
          </a:xfrm>
          <a:prstGeom prst="rect">
            <a:avLst/>
          </a:prstGeom>
        </p:spPr>
        <p:txBody>
          <a:bodyPr wrap="square">
            <a:spAutoFit/>
          </a:bodyPr>
          <a:lstStyle/>
          <a:p>
            <a:pPr indent="457200">
              <a:lnSpc>
                <a:spcPct val="150000"/>
              </a:lnSpc>
            </a:pPr>
            <a:r>
              <a:rPr lang="zh-CN" altLang="en-US" dirty="0"/>
              <a:t>20世纪60年代出现了</a:t>
            </a:r>
            <a:r>
              <a:rPr lang="zh-CN" altLang="en-US" dirty="0">
                <a:solidFill>
                  <a:srgbClr val="00B0F0"/>
                </a:solidFill>
              </a:rPr>
              <a:t>卡尔曼滤波理论</a:t>
            </a:r>
            <a:r>
              <a:rPr lang="zh-CN" altLang="en-US" dirty="0"/>
              <a:t>，其特点是利用系统在时间上的转        移关系，得出一整套递推计算公式，这是时域分析方法。这种计算方法很适用于计算机。实践证明，其估计值有足够的精确度，因此被广泛应用。卡尔曼成功地采用状态空间概念，从而改变了滤波问题的一般描述，</a:t>
            </a:r>
            <a:r>
              <a:rPr lang="zh-CN" altLang="en-US" dirty="0">
                <a:solidFill>
                  <a:srgbClr val="FF0000"/>
                </a:solidFill>
              </a:rPr>
              <a:t>不要求直接给出信号过程的二阶特性或频谱密度函数，而是把信号看作为白噪声作用下的一个线性系统的输出，而这种输入输出关系用状态方程来描述。</a:t>
            </a:r>
            <a:r>
              <a:rPr lang="zh-CN" altLang="en-US" dirty="0"/>
              <a:t>这种新的滤波理论有效地克服了维纳滤波的局限性，使所研究的信号过程，除了平稳的标量随机过程外，还可包括非平稳的向量随机过程，它不要求信号和噪声的平稳性。卡尔曼将概率论与数理统计领域里的新成果加以利用，改变了维纳问题的求解，提出了一种崭新的线性递推滤波方法。</a:t>
            </a:r>
          </a:p>
        </p:txBody>
      </p:sp>
      <p:pic>
        <p:nvPicPr>
          <p:cNvPr id="3" name="图片 2">
            <a:extLst>
              <a:ext uri="{FF2B5EF4-FFF2-40B4-BE49-F238E27FC236}">
                <a16:creationId xmlns:a16="http://schemas.microsoft.com/office/drawing/2014/main" id="{904CEA9A-23EB-C7D4-806A-074748C6D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121131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755576" y="339502"/>
                <a:ext cx="6912768" cy="658514"/>
              </a:xfrm>
              <a:prstGeom prst="rect">
                <a:avLst/>
              </a:prstGeom>
            </p:spPr>
            <p:txBody>
              <a:bodyPr wrap="square">
                <a:spAutoFit/>
              </a:bodyPr>
              <a:lstStyle/>
              <a:p>
                <a:r>
                  <a:rPr lang="zh-CN" altLang="en-US" dirty="0"/>
                  <a:t>式中，转移矩阵</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i="1">
                            <a:latin typeface="Cambria Math" panose="02040503050406030204" pitchFamily="18" charset="0"/>
                          </a:rPr>
                          <m:t>𝑘</m:t>
                        </m:r>
                        <m:r>
                          <a:rPr lang="zh-CN" altLang="en-US" i="1">
                            <a:latin typeface="Cambria Math" panose="02040503050406030204" pitchFamily="18" charset="0"/>
                          </a:rPr>
                          <m:t>+1,</m:t>
                        </m:r>
                        <m:r>
                          <a:rPr lang="zh-CN" altLang="en-US" i="1">
                            <a:latin typeface="Cambria Math" panose="02040503050406030204" pitchFamily="18" charset="0"/>
                          </a:rPr>
                          <m:t>𝑘</m:t>
                        </m:r>
                      </m:sub>
                    </m:sSub>
                  </m:oMath>
                </a14:m>
                <a:r>
                  <a:rPr lang="zh-CN" altLang="en-US" dirty="0"/>
                  <a:t>，</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i="1">
                            <a:latin typeface="Cambria Math" panose="02040503050406030204" pitchFamily="18" charset="0"/>
                          </a:rPr>
                          <m:t>𝑘</m:t>
                        </m:r>
                        <m:r>
                          <a:rPr lang="zh-CN" altLang="en-US" i="1">
                            <a:latin typeface="Cambria Math" panose="02040503050406030204" pitchFamily="18" charset="0"/>
                          </a:rPr>
                          <m:t>+1,</m:t>
                        </m:r>
                        <m:r>
                          <a:rPr lang="zh-CN" altLang="en-US" i="1">
                            <a:latin typeface="Cambria Math" panose="02040503050406030204" pitchFamily="18" charset="0"/>
                          </a:rPr>
                          <m:t>𝑘</m:t>
                        </m:r>
                      </m:sub>
                    </m:sSub>
                  </m:oMath>
                </a14:m>
                <a:r>
                  <a:rPr lang="zh-CN" altLang="en-US" dirty="0"/>
                  <a:t>与连续系统的系数矩阵之间的关系为</a:t>
                </a:r>
              </a:p>
            </p:txBody>
          </p:sp>
        </mc:Choice>
        <mc:Fallback xmlns="">
          <p:sp>
            <p:nvSpPr>
              <p:cNvPr id="3" name="矩形 2"/>
              <p:cNvSpPr>
                <a:spLocks noRot="1" noChangeAspect="1" noMove="1" noResize="1" noEditPoints="1" noAdjustHandles="1" noChangeArrowheads="1" noChangeShapeType="1" noTextEdit="1"/>
              </p:cNvSpPr>
              <p:nvPr/>
            </p:nvSpPr>
            <p:spPr>
              <a:xfrm>
                <a:off x="755576" y="339502"/>
                <a:ext cx="6912768" cy="658514"/>
              </a:xfrm>
              <a:prstGeom prst="rect">
                <a:avLst/>
              </a:prstGeom>
              <a:blipFill>
                <a:blip r:embed="rId3"/>
                <a:stretch>
                  <a:fillRect l="-794" t="-8333"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347864" y="915566"/>
                <a:ext cx="2320892" cy="425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limUpp>
                            <m:limUppPr>
                              <m:ctrlPr>
                                <a:rPr lang="zh-CN" altLang="en-US" i="1">
                                  <a:latin typeface="Cambria Math" panose="02040503050406030204" pitchFamily="18" charset="0"/>
                                </a:rPr>
                              </m:ctrlPr>
                            </m:limUppPr>
                            <m:e>
                              <m:r>
                                <a:rPr lang="zh-CN" altLang="en-US" b="1" i="1">
                                  <a:latin typeface="Cambria Math" panose="02040503050406030204" pitchFamily="18" charset="0"/>
                                </a:rPr>
                                <m:t>𝜱</m:t>
                              </m:r>
                            </m:e>
                            <m:lim>
                              <m:r>
                                <a:rPr lang="zh-CN" altLang="en-US" b="0" i="1">
                                  <a:latin typeface="Cambria Math" panose="02040503050406030204" pitchFamily="18" charset="0"/>
                                </a:rPr>
                                <m:t>.</m:t>
                              </m:r>
                            </m:lim>
                          </m:limUpp>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𝑨</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sub>
                      </m:sSub>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3347864" y="915566"/>
                <a:ext cx="2320892" cy="425309"/>
              </a:xfrm>
              <a:prstGeom prst="rect">
                <a:avLst/>
              </a:prstGeom>
              <a:blipFill>
                <a:blip r:embed="rId4"/>
                <a:stretch>
                  <a:fillRect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3347864" y="1344666"/>
                <a:ext cx="2281778"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𝑰</m:t>
                      </m:r>
                    </m:oMath>
                  </m:oMathPara>
                </a14:m>
                <a:endParaRPr lang="zh-CN" altLang="en-US" b="1" i="1" dirty="0"/>
              </a:p>
            </p:txBody>
          </p:sp>
        </mc:Choice>
        <mc:Fallback xmlns="">
          <p:sp>
            <p:nvSpPr>
              <p:cNvPr id="6" name="矩形 5"/>
              <p:cNvSpPr>
                <a:spLocks noRot="1" noChangeAspect="1" noMove="1" noResize="1" noEditPoints="1" noAdjustHandles="1" noChangeArrowheads="1" noChangeShapeType="1" noTextEdit="1"/>
              </p:cNvSpPr>
              <p:nvPr/>
            </p:nvSpPr>
            <p:spPr>
              <a:xfrm>
                <a:off x="3347864" y="1344666"/>
                <a:ext cx="2281778" cy="381515"/>
              </a:xfrm>
              <a:prstGeom prst="rect">
                <a:avLst/>
              </a:prstGeom>
              <a:blipFill>
                <a:blip r:embed="rId5"/>
                <a:stretch>
                  <a:fillRect/>
                </a:stretch>
              </a:blipFill>
            </p:spPr>
            <p:txBody>
              <a:bodyPr/>
              <a:lstStyle/>
              <a:p>
                <a:r>
                  <a:rPr lang="zh-CN" altLang="en-US">
                    <a:noFill/>
                  </a:rPr>
                  <a:t> </a:t>
                </a:r>
              </a:p>
            </p:txBody>
          </p:sp>
        </mc:Fallback>
      </mc:AlternateContent>
      <p:sp>
        <p:nvSpPr>
          <p:cNvPr id="7" name="矩形 6"/>
          <p:cNvSpPr/>
          <p:nvPr/>
        </p:nvSpPr>
        <p:spPr>
          <a:xfrm>
            <a:off x="755576" y="1851670"/>
            <a:ext cx="2376264" cy="381515"/>
          </a:xfrm>
          <a:prstGeom prst="rect">
            <a:avLst/>
          </a:prstGeom>
        </p:spPr>
        <p:txBody>
          <a:bodyPr wrap="square">
            <a:spAutoFit/>
          </a:bodyPr>
          <a:lstStyle/>
          <a:p>
            <a:r>
              <a:rPr lang="zh-CN" altLang="en-US" dirty="0"/>
              <a:t>及</a:t>
            </a:r>
          </a:p>
        </p:txBody>
      </p:sp>
      <mc:AlternateContent xmlns:mc="http://schemas.openxmlformats.org/markup-compatibility/2006" xmlns:a14="http://schemas.microsoft.com/office/drawing/2010/main">
        <mc:Choice Requires="a14">
          <p:sp>
            <p:nvSpPr>
              <p:cNvPr id="8" name="矩形 7"/>
              <p:cNvSpPr/>
              <p:nvPr/>
            </p:nvSpPr>
            <p:spPr>
              <a:xfrm>
                <a:off x="2517041" y="1825135"/>
                <a:ext cx="3426451" cy="746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sub>
                      </m:sSub>
                      <m:r>
                        <a:rPr lang="zh-CN" altLang="en-US" b="0" i="1">
                          <a:latin typeface="Cambria Math" panose="02040503050406030204" pitchFamily="18" charset="0"/>
                        </a:rPr>
                        <m:t>=</m:t>
                      </m:r>
                      <m:nary>
                        <m:naryPr>
                          <m:limLoc m:val="subSup"/>
                          <m:grow m:val="on"/>
                          <m:ctrlPr>
                            <a:rPr lang="zh-CN" altLang="en-US" i="1" smtClean="0">
                              <a:latin typeface="Cambria Math" panose="02040503050406030204" pitchFamily="18" charset="0"/>
                            </a:rPr>
                          </m:ctrlPr>
                        </m:naryPr>
                        <m:sub>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sub>
                          </m:sSub>
                        </m:sub>
                        <m:sup>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up>
                        <m:e>
                          <m:r>
                            <a:rPr lang="zh-CN" altLang="en-US" b="1" i="1">
                              <a:latin typeface="Cambria Math" panose="02040503050406030204" pitchFamily="18" charset="0"/>
                            </a:rPr>
                            <m:t>𝜱</m:t>
                          </m:r>
                        </m:e>
                      </m:nary>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0" i="1">
                              <a:latin typeface="Cambria Math" panose="02040503050406030204" pitchFamily="18" charset="0"/>
                            </a:rPr>
                            <m:t>𝜏</m:t>
                          </m:r>
                        </m:e>
                      </m:d>
                      <m:r>
                        <a:rPr lang="zh-CN" altLang="en-US" b="1" i="1">
                          <a:latin typeface="Cambria Math" panose="02040503050406030204" pitchFamily="18" charset="0"/>
                        </a:rPr>
                        <m:t>𝑭</m:t>
                      </m:r>
                      <m:r>
                        <a:rPr lang="zh-CN" altLang="en-US" b="0" i="1">
                          <a:latin typeface="Cambria Math" panose="02040503050406030204" pitchFamily="18" charset="0"/>
                        </a:rPr>
                        <m:t>(</m:t>
                      </m:r>
                      <m:r>
                        <a:rPr lang="zh-CN" altLang="en-US" b="0" i="1">
                          <a:latin typeface="Cambria Math" panose="02040503050406030204" pitchFamily="18" charset="0"/>
                        </a:rPr>
                        <m:t>𝜏</m:t>
                      </m:r>
                      <m:r>
                        <a:rPr lang="zh-CN" altLang="en-US" b="0" i="1">
                          <a:latin typeface="Cambria Math" panose="02040503050406030204" pitchFamily="18" charset="0"/>
                        </a:rPr>
                        <m:t>)</m:t>
                      </m:r>
                      <m:r>
                        <m:rPr>
                          <m:nor/>
                        </m:rPr>
                        <a:rPr lang="zh-CN" altLang="en-US" i="1">
                          <a:latin typeface="Cambria Math" panose="02040503050406030204" pitchFamily="18" charset="0"/>
                        </a:rPr>
                        <m:t>d</m:t>
                      </m:r>
                      <m:r>
                        <a:rPr lang="zh-CN" altLang="en-US" b="0" i="1">
                          <a:latin typeface="Cambria Math" panose="02040503050406030204" pitchFamily="18" charset="0"/>
                        </a:rPr>
                        <m:t>𝜏</m:t>
                      </m:r>
                    </m:oMath>
                  </m:oMathPara>
                </a14:m>
                <a:endParaRPr lang="zh-CN" altLang="en-US" i="1" dirty="0"/>
              </a:p>
            </p:txBody>
          </p:sp>
        </mc:Choice>
        <mc:Fallback xmlns="">
          <p:sp>
            <p:nvSpPr>
              <p:cNvPr id="8" name="矩形 7"/>
              <p:cNvSpPr>
                <a:spLocks noRot="1" noChangeAspect="1" noMove="1" noResize="1" noEditPoints="1" noAdjustHandles="1" noChangeArrowheads="1" noChangeShapeType="1" noTextEdit="1"/>
              </p:cNvSpPr>
              <p:nvPr/>
            </p:nvSpPr>
            <p:spPr>
              <a:xfrm>
                <a:off x="2517041" y="1825135"/>
                <a:ext cx="3426451" cy="74661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755576" y="2571750"/>
                <a:ext cx="7920880" cy="1392304"/>
              </a:xfrm>
              <a:prstGeom prst="rect">
                <a:avLst/>
              </a:prstGeom>
            </p:spPr>
            <p:txBody>
              <a:bodyPr wrap="square">
                <a:spAutoFit/>
              </a:bodyPr>
              <a:lstStyle/>
              <a:p>
                <a:pPr indent="457200">
                  <a:lnSpc>
                    <a:spcPct val="150000"/>
                  </a:lnSpc>
                </a:pPr>
                <a:r>
                  <a:rPr lang="zh-CN" altLang="en-US" dirty="0"/>
                  <a:t>因其计算较复杂，所以可进一步明确其关系如下：</a:t>
                </a:r>
                <a:endParaRPr lang="en-US" altLang="zh-CN" dirty="0"/>
              </a:p>
              <a:p>
                <a:pPr indent="457200">
                  <a:lnSpc>
                    <a:spcPct val="150000"/>
                  </a:lnSpc>
                </a:pPr>
                <a:r>
                  <a:rPr lang="zh-CN" altLang="en-US" dirty="0"/>
                  <a:t>令</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sub>
                    </m:sSub>
                    <m:r>
                      <a:rPr lang="zh-CN" altLang="en-US">
                        <a:latin typeface="Cambria Math" panose="02040503050406030204" pitchFamily="18" charset="0"/>
                      </a:rPr>
                      <m:t>=</m:t>
                    </m:r>
                    <m:r>
                      <a:rPr lang="zh-CN" altLang="en-US" i="1">
                        <a:latin typeface="Cambria Math" panose="02040503050406030204" pitchFamily="18" charset="0"/>
                      </a:rPr>
                      <m:t>𝑡</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r>
                          <a:rPr lang="zh-CN" altLang="en-US">
                            <a:latin typeface="Cambria Math" panose="02040503050406030204" pitchFamily="18" charset="0"/>
                          </a:rPr>
                          <m:t>+1</m:t>
                        </m:r>
                      </m:sub>
                    </m:sSub>
                    <m:r>
                      <a:rPr lang="zh-CN" altLang="en-US">
                        <a:latin typeface="Cambria Math" panose="02040503050406030204" pitchFamily="18" charset="0"/>
                      </a:rPr>
                      <m:t>=</m:t>
                    </m:r>
                    <m:r>
                      <a:rPr lang="zh-CN" altLang="en-US" i="1">
                        <a:latin typeface="Cambria Math" panose="02040503050406030204" pitchFamily="18" charset="0"/>
                      </a:rPr>
                      <m:t>𝑡</m:t>
                    </m:r>
                    <m:r>
                      <a:rPr lang="zh-CN" altLang="en-US">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r>
                      <a:rPr lang="zh-CN" altLang="en-US" b="0" i="1" smtClean="0">
                        <a:latin typeface="Cambria Math" panose="02040503050406030204" pitchFamily="18" charset="0"/>
                      </a:rPr>
                      <m:t>，</m:t>
                    </m:r>
                  </m:oMath>
                </a14:m>
                <a:r>
                  <a:rPr lang="zh-CN" altLang="en-US" dirty="0"/>
                  <a:t>且认为</a:t>
                </a:r>
                <a14:m>
                  <m:oMath xmlns:m="http://schemas.openxmlformats.org/officeDocument/2006/math">
                    <m:r>
                      <a:rPr lang="zh-CN" altLang="en-US" i="1">
                        <a:latin typeface="Cambria Math" panose="02040503050406030204" pitchFamily="18" charset="0"/>
                      </a:rPr>
                      <m:t>𝛥</m:t>
                    </m:r>
                    <m:r>
                      <a:rPr lang="zh-CN" altLang="en-US" i="1">
                        <a:latin typeface="Cambria Math" panose="02040503050406030204" pitchFamily="18" charset="0"/>
                      </a:rPr>
                      <m:t>𝑡</m:t>
                    </m:r>
                  </m:oMath>
                </a14:m>
                <a:r>
                  <a:rPr lang="zh-CN" altLang="en-US" dirty="0"/>
                  <a:t>取得很小，则不计</a:t>
                </a:r>
                <a14:m>
                  <m:oMath xmlns:m="http://schemas.openxmlformats.org/officeDocument/2006/math">
                    <m:r>
                      <a:rPr lang="zh-CN" altLang="en-US" i="1">
                        <a:latin typeface="Cambria Math" panose="02040503050406030204" pitchFamily="18" charset="0"/>
                      </a:rPr>
                      <m:t>𝛥</m:t>
                    </m:r>
                    <m:r>
                      <a:rPr lang="zh-CN" altLang="en-US" i="1">
                        <a:latin typeface="Cambria Math" panose="02040503050406030204" pitchFamily="18" charset="0"/>
                      </a:rPr>
                      <m:t>𝑡</m:t>
                    </m:r>
                  </m:oMath>
                </a14:m>
                <a:r>
                  <a:rPr lang="zh-CN" altLang="en-US" dirty="0"/>
                  <a:t>的高阶项时，由式（6.16）可得</a:t>
                </a:r>
                <a14:m>
                  <m:oMath xmlns:m="http://schemas.openxmlformats.org/officeDocument/2006/math">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i="1">
                                <a:latin typeface="Cambria Math" panose="02040503050406030204" pitchFamily="18" charset="0"/>
                              </a:rPr>
                              <m:t>𝑘</m:t>
                            </m:r>
                            <m:r>
                              <a:rPr lang="zh-CN" altLang="en-US" i="1">
                                <a:latin typeface="Cambria Math" panose="02040503050406030204" pitchFamily="18" charset="0"/>
                              </a:rPr>
                              <m:t>+1,</m:t>
                            </m:r>
                            <m:r>
                              <a:rPr lang="zh-CN" altLang="en-US" i="1">
                                <a:latin typeface="Cambria Math" panose="02040503050406030204" pitchFamily="18" charset="0"/>
                              </a:rPr>
                              <m:t>𝑘</m:t>
                            </m:r>
                          </m:sub>
                        </m:sSub>
                        <m:r>
                          <a:rPr lang="zh-CN" altLang="en-US" i="1">
                            <a:latin typeface="Cambria Math" panose="02040503050406030204" pitchFamily="18" charset="0"/>
                          </a:rPr>
                          <m:t>=</m:t>
                        </m:r>
                        <m:r>
                          <a:rPr lang="zh-CN" altLang="en-US" b="1" i="1">
                            <a:latin typeface="Cambria Math" panose="02040503050406030204" pitchFamily="18" charset="0"/>
                          </a:rPr>
                          <m:t>𝜱</m:t>
                        </m:r>
                        <m:r>
                          <a:rPr lang="zh-CN" altLang="en-US" i="1">
                            <a:latin typeface="Cambria Math" panose="02040503050406030204" pitchFamily="18" charset="0"/>
                          </a:rPr>
                          <m:t>(</m:t>
                        </m:r>
                        <m:r>
                          <a:rPr lang="zh-CN" altLang="en-US" i="1">
                            <a:latin typeface="Cambria Math" panose="02040503050406030204" pitchFamily="18" charset="0"/>
                          </a:rPr>
                          <m:t>𝑡</m:t>
                        </m:r>
                        <m:r>
                          <a:rPr lang="zh-CN" altLang="en-US" i="1">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r>
                          <a:rPr lang="zh-CN" altLang="en-US" i="1">
                            <a:latin typeface="Cambria Math" panose="02040503050406030204" pitchFamily="18" charset="0"/>
                          </a:rPr>
                          <m:t>,</m:t>
                        </m:r>
                        <m:r>
                          <a:rPr lang="zh-CN" altLang="en-US" i="1">
                            <a:latin typeface="Cambria Math" panose="02040503050406030204" pitchFamily="18" charset="0"/>
                          </a:rPr>
                          <m:t>𝑡</m:t>
                        </m:r>
                      </m:e>
                    </m:d>
                  </m:oMath>
                </a14:m>
                <a:r>
                  <a:rPr lang="zh-CN" altLang="en-US" dirty="0"/>
                  <a:t>及</a:t>
                </a:r>
                <a14:m>
                  <m:oMath xmlns:m="http://schemas.openxmlformats.org/officeDocument/2006/math">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i="1">
                                <a:latin typeface="Cambria Math" panose="02040503050406030204" pitchFamily="18" charset="0"/>
                              </a:rPr>
                              <m:t>𝑘</m:t>
                            </m:r>
                            <m:r>
                              <a:rPr lang="zh-CN" altLang="en-US" i="1">
                                <a:latin typeface="Cambria Math" panose="02040503050406030204" pitchFamily="18" charset="0"/>
                              </a:rPr>
                              <m:t>+1,</m:t>
                            </m:r>
                            <m:r>
                              <a:rPr lang="zh-CN" altLang="en-US" i="1">
                                <a:latin typeface="Cambria Math" panose="02040503050406030204" pitchFamily="18" charset="0"/>
                              </a:rPr>
                              <m:t>𝑘</m:t>
                            </m:r>
                          </m:sub>
                        </m:sSub>
                        <m:r>
                          <a:rPr lang="zh-CN" altLang="en-US" i="1">
                            <a:latin typeface="Cambria Math" panose="02040503050406030204" pitchFamily="18" charset="0"/>
                          </a:rPr>
                          <m:t>=</m:t>
                        </m:r>
                        <m:r>
                          <a:rPr lang="zh-CN" altLang="en-US" b="1" i="1">
                            <a:latin typeface="Cambria Math" panose="02040503050406030204" pitchFamily="18" charset="0"/>
                          </a:rPr>
                          <m:t>𝜞</m:t>
                        </m:r>
                        <m:r>
                          <a:rPr lang="zh-CN" altLang="en-US" i="1">
                            <a:latin typeface="Cambria Math" panose="02040503050406030204" pitchFamily="18" charset="0"/>
                          </a:rPr>
                          <m:t>(</m:t>
                        </m:r>
                        <m:r>
                          <a:rPr lang="zh-CN" altLang="en-US" i="1">
                            <a:latin typeface="Cambria Math" panose="02040503050406030204" pitchFamily="18" charset="0"/>
                          </a:rPr>
                          <m:t>𝑡</m:t>
                        </m:r>
                        <m:r>
                          <a:rPr lang="zh-CN" altLang="en-US" i="1">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r>
                          <a:rPr lang="zh-CN" altLang="en-US" i="1">
                            <a:latin typeface="Cambria Math" panose="02040503050406030204" pitchFamily="18" charset="0"/>
                          </a:rPr>
                          <m:t>,</m:t>
                        </m:r>
                        <m:r>
                          <a:rPr lang="zh-CN" altLang="en-US" i="1">
                            <a:latin typeface="Cambria Math" panose="02040503050406030204" pitchFamily="18" charset="0"/>
                          </a:rPr>
                          <m:t>𝑡</m:t>
                        </m:r>
                      </m:e>
                    </m:d>
                  </m:oMath>
                </a14:m>
                <a:r>
                  <a:rPr lang="zh-CN" altLang="en-US" dirty="0"/>
                  <a:t>的近似形式为</a:t>
                </a:r>
              </a:p>
            </p:txBody>
          </p:sp>
        </mc:Choice>
        <mc:Fallback xmlns="">
          <p:sp>
            <p:nvSpPr>
              <p:cNvPr id="9" name="矩形 8"/>
              <p:cNvSpPr>
                <a:spLocks noRot="1" noChangeAspect="1" noMove="1" noResize="1" noEditPoints="1" noAdjustHandles="1" noChangeArrowheads="1" noChangeShapeType="1" noTextEdit="1"/>
              </p:cNvSpPr>
              <p:nvPr/>
            </p:nvSpPr>
            <p:spPr>
              <a:xfrm>
                <a:off x="755576" y="2571750"/>
                <a:ext cx="7920880" cy="1392304"/>
              </a:xfrm>
              <a:prstGeom prst="rect">
                <a:avLst/>
              </a:prstGeom>
              <a:blipFill>
                <a:blip r:embed="rId7"/>
                <a:stretch>
                  <a:fillRect l="-693" r="-616" b="-63596"/>
                </a:stretch>
              </a:blipFill>
            </p:spPr>
            <p:txBody>
              <a:bodyPr/>
              <a:lstStyle/>
              <a:p>
                <a:r>
                  <a:rPr lang="zh-CN" altLang="en-US">
                    <a:noFill/>
                  </a:rPr>
                  <a:t> </a:t>
                </a:r>
              </a:p>
            </p:txBody>
          </p:sp>
        </mc:Fallback>
      </mc:AlternateContent>
      <p:sp>
        <p:nvSpPr>
          <p:cNvPr id="13" name="矩形 12"/>
          <p:cNvSpPr/>
          <p:nvPr/>
        </p:nvSpPr>
        <p:spPr>
          <a:xfrm>
            <a:off x="7688540" y="1150227"/>
            <a:ext cx="800219" cy="369332"/>
          </a:xfrm>
          <a:prstGeom prst="rect">
            <a:avLst/>
          </a:prstGeom>
        </p:spPr>
        <p:txBody>
          <a:bodyPr wrap="none">
            <a:spAutoFit/>
          </a:bodyPr>
          <a:lstStyle/>
          <a:p>
            <a:pPr algn="just"/>
            <a:r>
              <a:rPr lang="en-US" altLang="zh-CN" dirty="0">
                <a:latin typeface="Times New Roman" panose="02020603050405020304" pitchFamily="18" charset="0"/>
              </a:rPr>
              <a:t>(6. 17)</a:t>
            </a:r>
            <a:endParaRPr lang="zh-CN" altLang="en-US" dirty="0">
              <a:latin typeface="Times New Roman" panose="02020603050405020304" pitchFamily="18" charset="0"/>
            </a:endParaRPr>
          </a:p>
        </p:txBody>
      </p:sp>
      <p:sp>
        <p:nvSpPr>
          <p:cNvPr id="14" name="矩形 13"/>
          <p:cNvSpPr/>
          <p:nvPr/>
        </p:nvSpPr>
        <p:spPr>
          <a:xfrm>
            <a:off x="7688540" y="4204071"/>
            <a:ext cx="800219" cy="369332"/>
          </a:xfrm>
          <a:prstGeom prst="rect">
            <a:avLst/>
          </a:prstGeom>
        </p:spPr>
        <p:txBody>
          <a:bodyPr wrap="none">
            <a:spAutoFit/>
          </a:bodyPr>
          <a:lstStyle/>
          <a:p>
            <a:pPr algn="just"/>
            <a:r>
              <a:rPr lang="en-US" altLang="zh-CN" dirty="0">
                <a:latin typeface="Times New Roman" panose="02020603050405020304" pitchFamily="18" charset="0"/>
              </a:rPr>
              <a:t>(6. 18)</a:t>
            </a:r>
            <a:endParaRPr lang="zh-CN" alt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矩形 14"/>
              <p:cNvSpPr/>
              <p:nvPr/>
            </p:nvSpPr>
            <p:spPr>
              <a:xfrm>
                <a:off x="3105169" y="3999226"/>
                <a:ext cx="27445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1" i="1">
                          <a:latin typeface="Cambria Math" panose="02040503050406030204" pitchFamily="18" charset="0"/>
                        </a:rPr>
                        <m:t>𝜱</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𝑰</m:t>
                      </m:r>
                      <m:r>
                        <a:rPr lang="zh-CN" altLang="en-US" b="0" i="1">
                          <a:latin typeface="Cambria Math" panose="02040503050406030204" pitchFamily="18" charset="0"/>
                        </a:rPr>
                        <m:t>+</m:t>
                      </m:r>
                      <m:r>
                        <a:rPr lang="zh-CN" altLang="en-US" b="1" i="1">
                          <a:latin typeface="Cambria Math" panose="02040503050406030204" pitchFamily="18" charset="0"/>
                        </a:rPr>
                        <m:t>𝑨</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0" i="1">
                          <a:latin typeface="Cambria Math" panose="02040503050406030204" pitchFamily="18" charset="0"/>
                        </a:rPr>
                        <m:t>𝑡</m:t>
                      </m:r>
                    </m:oMath>
                  </m:oMathPara>
                </a14:m>
                <a:endParaRPr lang="zh-CN" altLang="en-US" i="1" dirty="0"/>
              </a:p>
            </p:txBody>
          </p:sp>
        </mc:Choice>
        <mc:Fallback xmlns="">
          <p:sp>
            <p:nvSpPr>
              <p:cNvPr id="15" name="矩形 14"/>
              <p:cNvSpPr>
                <a:spLocks noRot="1" noChangeAspect="1" noMove="1" noResize="1" noEditPoints="1" noAdjustHandles="1" noChangeArrowheads="1" noChangeShapeType="1" noTextEdit="1"/>
              </p:cNvSpPr>
              <p:nvPr/>
            </p:nvSpPr>
            <p:spPr>
              <a:xfrm>
                <a:off x="3105169" y="3999226"/>
                <a:ext cx="2744534" cy="369332"/>
              </a:xfrm>
              <a:prstGeom prst="rect">
                <a:avLst/>
              </a:prstGeom>
              <a:blipFill>
                <a:blip r:embed="rId8"/>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3347864" y="4368558"/>
                <a:ext cx="23478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1" i="1">
                          <a:latin typeface="Cambria Math" panose="02040503050406030204" pitchFamily="18" charset="0"/>
                        </a:rPr>
                        <m:t>𝜞</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𝑭</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0" i="1">
                          <a:latin typeface="Cambria Math" panose="02040503050406030204" pitchFamily="18" charset="0"/>
                        </a:rPr>
                        <m:t>𝑡</m:t>
                      </m:r>
                    </m:oMath>
                  </m:oMathPara>
                </a14:m>
                <a:endParaRPr lang="zh-CN" altLang="en-US" i="1" dirty="0"/>
              </a:p>
            </p:txBody>
          </p:sp>
        </mc:Choice>
        <mc:Fallback xmlns="">
          <p:sp>
            <p:nvSpPr>
              <p:cNvPr id="16" name="矩形 15"/>
              <p:cNvSpPr>
                <a:spLocks noRot="1" noChangeAspect="1" noMove="1" noResize="1" noEditPoints="1" noAdjustHandles="1" noChangeArrowheads="1" noChangeShapeType="1" noTextEdit="1"/>
              </p:cNvSpPr>
              <p:nvPr/>
            </p:nvSpPr>
            <p:spPr>
              <a:xfrm>
                <a:off x="3347864" y="4368558"/>
                <a:ext cx="2347822" cy="369332"/>
              </a:xfrm>
              <a:prstGeom prst="rect">
                <a:avLst/>
              </a:prstGeom>
              <a:blipFill>
                <a:blip r:embed="rId9"/>
                <a:stretch>
                  <a:fillRect b="-13333"/>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5AB0D146-7110-078E-3660-DF5DE71AEDB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973844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down)">
                                      <p:cBhvr>
                                        <p:cTn id="3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3" grpId="0"/>
      <p:bldP spid="15"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483518"/>
            <a:ext cx="7992888" cy="1338828"/>
          </a:xfrm>
          <a:prstGeom prst="rect">
            <a:avLst/>
          </a:prstGeom>
        </p:spPr>
        <p:txBody>
          <a:bodyPr wrap="square">
            <a:spAutoFit/>
          </a:bodyPr>
          <a:lstStyle/>
          <a:p>
            <a:pPr>
              <a:lnSpc>
                <a:spcPct val="150000"/>
              </a:lnSpc>
            </a:pPr>
            <a:r>
              <a:rPr lang="zh-CN" altLang="en-US" dirty="0"/>
              <a:t>这样做为从离散化方程求出连续系统方程提供了方便条件。</a:t>
            </a:r>
            <a:endParaRPr lang="en-US" altLang="zh-CN" dirty="0"/>
          </a:p>
          <a:p>
            <a:pPr indent="457200">
              <a:lnSpc>
                <a:spcPct val="150000"/>
              </a:lnSpc>
            </a:pPr>
            <a:r>
              <a:rPr lang="zh-CN" altLang="en-US" dirty="0"/>
              <a:t>2.等效的离散线性系统的数学模型</a:t>
            </a:r>
            <a:endParaRPr lang="en-US" altLang="zh-CN" dirty="0"/>
          </a:p>
          <a:p>
            <a:pPr indent="457200">
              <a:lnSpc>
                <a:spcPct val="150000"/>
              </a:lnSpc>
            </a:pPr>
            <a:r>
              <a:rPr lang="zh-CN" altLang="en-US" dirty="0"/>
              <a:t>设随机离散线性系统的数学模型为</a:t>
            </a:r>
          </a:p>
        </p:txBody>
      </p:sp>
      <mc:AlternateContent xmlns:mc="http://schemas.openxmlformats.org/markup-compatibility/2006" xmlns:a14="http://schemas.microsoft.com/office/drawing/2010/main">
        <mc:Choice Requires="a14">
          <p:sp>
            <p:nvSpPr>
              <p:cNvPr id="3" name="矩形 2"/>
              <p:cNvSpPr/>
              <p:nvPr/>
            </p:nvSpPr>
            <p:spPr>
              <a:xfrm>
                <a:off x="2915816" y="1822346"/>
                <a:ext cx="3174843"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915816" y="1822346"/>
                <a:ext cx="3174843" cy="381515"/>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981389" y="2203861"/>
                <a:ext cx="2725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2981389" y="2203861"/>
                <a:ext cx="2725682" cy="369332"/>
              </a:xfrm>
              <a:prstGeom prst="rect">
                <a:avLst/>
              </a:prstGeom>
              <a:blipFill>
                <a:blip r:embed="rId3"/>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607388" y="2643758"/>
                <a:ext cx="4467633" cy="369332"/>
              </a:xfrm>
              <a:prstGeom prst="rect">
                <a:avLst/>
              </a:prstGeom>
            </p:spPr>
            <p:txBody>
              <a:bodyPr wrap="none">
                <a:spAutoFit/>
              </a:bodyPr>
              <a:lstStyle/>
              <a:p>
                <a:r>
                  <a:rPr lang="zh-CN" altLang="en-US" dirty="0"/>
                  <a:t>式中，随机序列</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𝑊</m:t>
                        </m:r>
                      </m:e>
                      <m:sub>
                        <m:r>
                          <a:rPr lang="zh-CN" altLang="en-US" i="1">
                            <a:latin typeface="Cambria Math" panose="02040503050406030204" pitchFamily="18" charset="0"/>
                          </a:rPr>
                          <m:t>𝑘</m:t>
                        </m:r>
                      </m:sub>
                    </m:sSub>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i="1">
                            <a:latin typeface="Cambria Math" panose="02040503050406030204" pitchFamily="18" charset="0"/>
                          </a:rPr>
                          <m:t>𝑘</m:t>
                        </m:r>
                      </m:sub>
                    </m:sSub>
                  </m:oMath>
                </a14:m>
                <a:r>
                  <a:rPr lang="zh-CN" altLang="en-US" dirty="0"/>
                  <a:t>的均值、均方差为</a:t>
                </a:r>
              </a:p>
            </p:txBody>
          </p:sp>
        </mc:Choice>
        <mc:Fallback xmlns="">
          <p:sp>
            <p:nvSpPr>
              <p:cNvPr id="5" name="矩形 4"/>
              <p:cNvSpPr>
                <a:spLocks noRot="1" noChangeAspect="1" noMove="1" noResize="1" noEditPoints="1" noAdjustHandles="1" noChangeArrowheads="1" noChangeShapeType="1" noTextEdit="1"/>
              </p:cNvSpPr>
              <p:nvPr/>
            </p:nvSpPr>
            <p:spPr>
              <a:xfrm>
                <a:off x="607388" y="2643758"/>
                <a:ext cx="4467633" cy="369332"/>
              </a:xfrm>
              <a:prstGeom prst="rect">
                <a:avLst/>
              </a:prstGeom>
              <a:blipFill rotWithShape="0">
                <a:blip r:embed="rId4"/>
                <a:stretch>
                  <a:fillRect l="-1228" t="-15000" r="-546" b="-2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2538020" y="3022420"/>
                <a:ext cx="3931589" cy="430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𝜇</m:t>
                          </m:r>
                        </m:e>
                        <m:sub>
                          <m:r>
                            <a:rPr lang="zh-CN" altLang="en-US" b="0" i="1">
                              <a:latin typeface="Cambria Math" panose="02040503050406030204" pitchFamily="18" charset="0"/>
                            </a:rPr>
                            <m:t>𝑤</m:t>
                          </m:r>
                        </m:sub>
                      </m:sSub>
                      <m:r>
                        <a:rPr lang="zh-CN" altLang="en-US" b="0" i="1">
                          <a:latin typeface="Cambria Math" panose="02040503050406030204" pitchFamily="18" charset="0"/>
                        </a:rPr>
                        <m:t>,</m:t>
                      </m:r>
                      <m:r>
                        <m:rPr>
                          <m:nor/>
                        </m:rPr>
                        <a:rPr lang="zh-CN" altLang="en-US" i="1">
                          <a:latin typeface="Cambria Math" panose="02040503050406030204" pitchFamily="18" charset="0"/>
                        </a:rPr>
                        <m:t> </m:t>
                      </m:r>
                      <m:r>
                        <a:rPr lang="zh-CN" altLang="en-US" b="0" i="1">
                          <a:latin typeface="Cambria Math" panose="02040503050406030204" pitchFamily="18" charset="0"/>
                        </a:rPr>
                        <m:t>𝑐𝑜𝑣</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𝑗</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𝑸</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0" i="1">
                              <a:latin typeface="Cambria Math" panose="02040503050406030204" pitchFamily="18" charset="0"/>
                            </a:rPr>
                            <m:t>𝛿</m:t>
                          </m:r>
                        </m:e>
                        <m:sub>
                          <m:r>
                            <a:rPr lang="zh-CN" altLang="en-US" b="0" i="1">
                              <a:latin typeface="Cambria Math" panose="02040503050406030204" pitchFamily="18" charset="0"/>
                            </a:rPr>
                            <m:t>𝑘𝑗</m:t>
                          </m:r>
                        </m:sub>
                      </m:sSub>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2538020" y="3022420"/>
                <a:ext cx="3931589" cy="430567"/>
              </a:xfrm>
              <a:prstGeom prst="rect">
                <a:avLst/>
              </a:prstGeom>
              <a:blipFill>
                <a:blip r:embed="rId5"/>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538020" y="3452987"/>
                <a:ext cx="3647986" cy="430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𝜇</m:t>
                          </m:r>
                        </m:e>
                        <m:sub>
                          <m:r>
                            <a:rPr lang="zh-CN" altLang="en-US" b="0" i="1">
                              <a:latin typeface="Cambria Math" panose="02040503050406030204" pitchFamily="18" charset="0"/>
                            </a:rPr>
                            <m:t>𝑣</m:t>
                          </m:r>
                        </m:sub>
                      </m:sSub>
                      <m:r>
                        <a:rPr lang="zh-CN" altLang="en-US" b="0" i="1">
                          <a:latin typeface="Cambria Math" panose="02040503050406030204" pitchFamily="18" charset="0"/>
                        </a:rPr>
                        <m:t>,</m:t>
                      </m:r>
                      <m:r>
                        <m:rPr>
                          <m:nor/>
                        </m:rPr>
                        <a:rPr lang="zh-CN" altLang="en-US" i="1">
                          <a:latin typeface="Cambria Math" panose="02040503050406030204" pitchFamily="18" charset="0"/>
                        </a:rPr>
                        <m:t> </m:t>
                      </m:r>
                      <m:r>
                        <a:rPr lang="zh-CN" altLang="en-US" b="0" i="1">
                          <a:latin typeface="Cambria Math" panose="02040503050406030204" pitchFamily="18" charset="0"/>
                        </a:rPr>
                        <m:t>𝑐𝑜𝑣</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𝑗</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0" i="1">
                              <a:latin typeface="Cambria Math" panose="02040503050406030204" pitchFamily="18" charset="0"/>
                            </a:rPr>
                            <m:t>𝛿</m:t>
                          </m:r>
                        </m:e>
                        <m:sub>
                          <m:r>
                            <a:rPr lang="zh-CN" altLang="en-US" b="0" i="1">
                              <a:latin typeface="Cambria Math" panose="02040503050406030204" pitchFamily="18" charset="0"/>
                            </a:rPr>
                            <m:t>𝑘𝑗</m:t>
                          </m:r>
                        </m:sub>
                      </m:sSub>
                    </m:oMath>
                  </m:oMathPara>
                </a14:m>
                <a:endParaRPr lang="zh-CN" altLang="en-US" i="1" dirty="0"/>
              </a:p>
            </p:txBody>
          </p:sp>
        </mc:Choice>
        <mc:Fallback xmlns="">
          <p:sp>
            <p:nvSpPr>
              <p:cNvPr id="9" name="矩形 8"/>
              <p:cNvSpPr>
                <a:spLocks noRot="1" noChangeAspect="1" noMove="1" noResize="1" noEditPoints="1" noAdjustHandles="1" noChangeArrowheads="1" noChangeShapeType="1" noTextEdit="1"/>
              </p:cNvSpPr>
              <p:nvPr/>
            </p:nvSpPr>
            <p:spPr>
              <a:xfrm>
                <a:off x="2538020" y="3452987"/>
                <a:ext cx="3647986" cy="430567"/>
              </a:xfrm>
              <a:prstGeom prst="rect">
                <a:avLst/>
              </a:prstGeom>
              <a:blipFill>
                <a:blip r:embed="rId6"/>
                <a:stretch>
                  <a:fillRect b="-7042"/>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702320C9-37ED-27FC-A423-3C7D4A4046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060396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3568" y="483518"/>
            <a:ext cx="3185487" cy="369332"/>
          </a:xfrm>
          <a:prstGeom prst="rect">
            <a:avLst/>
          </a:prstGeom>
        </p:spPr>
        <p:txBody>
          <a:bodyPr wrap="none">
            <a:spAutoFit/>
          </a:bodyPr>
          <a:lstStyle/>
          <a:p>
            <a:r>
              <a:rPr lang="zh-CN" altLang="en-US" dirty="0"/>
              <a:t>将上述数学模型写成原始形式</a:t>
            </a:r>
          </a:p>
        </p:txBody>
      </p:sp>
      <mc:AlternateContent xmlns:mc="http://schemas.openxmlformats.org/markup-compatibility/2006" xmlns:a14="http://schemas.microsoft.com/office/drawing/2010/main">
        <mc:Choice Requires="a14">
          <p:sp>
            <p:nvSpPr>
              <p:cNvPr id="4" name="矩形 3"/>
              <p:cNvSpPr/>
              <p:nvPr/>
            </p:nvSpPr>
            <p:spPr>
              <a:xfrm>
                <a:off x="1907704" y="1059582"/>
                <a:ext cx="4984377" cy="7101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smtClean="0">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zh-CN" altLang="en-US" b="0" i="1">
                                    <a:latin typeface="Cambria Math" panose="02040503050406030204" pitchFamily="18" charset="0"/>
                                  </a:rPr>
                                  <m:t>=</m:t>
                                </m:r>
                                <m:r>
                                  <a:rPr lang="zh-CN" altLang="en-US" b="1" i="1">
                                    <a:latin typeface="Cambria Math" panose="02040503050406030204" pitchFamily="18" charset="0"/>
                                  </a:rPr>
                                  <m:t>𝜱</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sub>
                                    </m:sSub>
                                  </m:e>
                                </m:d>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m:t>
                                </m:r>
                                <m:r>
                                  <a:rPr lang="zh-CN" altLang="en-US" b="1" i="1">
                                    <a:latin typeface="Cambria Math" panose="02040503050406030204" pitchFamily="18" charset="0"/>
                                  </a:rPr>
                                  <m:t>𝜞</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sub>
                                    </m:sSub>
                                  </m:e>
                                </m:d>
                                <m:r>
                                  <a:rPr lang="zh-CN" altLang="en-US" b="1" i="1">
                                    <a:latin typeface="Cambria Math" panose="02040503050406030204" pitchFamily="18" charset="0"/>
                                  </a:rPr>
                                  <m:t>𝑾</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sub>
                                    </m:sSub>
                                  </m:e>
                                </m:d>
                              </m:e>
                            </m:mr>
                            <m:mr>
                              <m:e>
                                <m:r>
                                  <a:rPr lang="zh-CN" altLang="en-US" b="1" i="1">
                                    <a:latin typeface="Cambria Math" panose="02040503050406030204" pitchFamily="18" charset="0"/>
                                  </a:rPr>
                                  <m:t>𝒚</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zh-CN" altLang="en-US" b="0" i="1">
                                    <a:latin typeface="Cambria Math" panose="02040503050406030204" pitchFamily="18" charset="0"/>
                                  </a:rPr>
                                  <m:t>=</m:t>
                                </m:r>
                                <m:r>
                                  <a:rPr lang="zh-CN" altLang="en-US" b="1" i="1">
                                    <a:latin typeface="Cambria Math" panose="02040503050406030204" pitchFamily="18" charset="0"/>
                                  </a:rPr>
                                  <m:t>𝑪</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zh-CN" altLang="en-US" b="1" i="1">
                                    <a:latin typeface="Cambria Math" panose="02040503050406030204" pitchFamily="18" charset="0"/>
                                  </a:rPr>
                                  <m:t>𝒙</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zh-CN" altLang="en-US" b="0" i="1">
                                    <a:latin typeface="Cambria Math" panose="02040503050406030204" pitchFamily="18" charset="0"/>
                                  </a:rPr>
                                  <m:t>+</m:t>
                                </m:r>
                                <m:r>
                                  <a:rPr lang="zh-CN" altLang="en-US" b="1" i="1">
                                    <a:latin typeface="Cambria Math" panose="02040503050406030204" pitchFamily="18" charset="0"/>
                                  </a:rPr>
                                  <m:t>𝑽</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en-US" altLang="zh-CN" b="0" i="1" smtClean="0">
                                    <a:latin typeface="Cambria Math" panose="02040503050406030204" pitchFamily="18" charset="0"/>
                                  </a:rPr>
                                  <m:t>                    </m:t>
                                </m:r>
                              </m:e>
                            </m:mr>
                          </m:m>
                        </m:e>
                      </m:d>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1907704" y="1059582"/>
                <a:ext cx="4984377" cy="710194"/>
              </a:xfrm>
              <a:prstGeom prst="rect">
                <a:avLst/>
              </a:prstGeom>
              <a:blipFill>
                <a:blip r:embed="rId2"/>
                <a:stretch>
                  <a:fillRect/>
                </a:stretch>
              </a:blipFill>
            </p:spPr>
            <p:txBody>
              <a:bodyPr/>
              <a:lstStyle/>
              <a:p>
                <a:r>
                  <a:rPr lang="zh-CN" altLang="en-US">
                    <a:noFill/>
                  </a:rPr>
                  <a:t> </a:t>
                </a:r>
              </a:p>
            </p:txBody>
          </p:sp>
        </mc:Fallback>
      </mc:AlternateContent>
      <p:sp>
        <p:nvSpPr>
          <p:cNvPr id="6" name="矩形 5"/>
          <p:cNvSpPr/>
          <p:nvPr/>
        </p:nvSpPr>
        <p:spPr>
          <a:xfrm>
            <a:off x="7668344" y="1196446"/>
            <a:ext cx="800219" cy="369332"/>
          </a:xfrm>
          <a:prstGeom prst="rect">
            <a:avLst/>
          </a:prstGeom>
        </p:spPr>
        <p:txBody>
          <a:bodyPr wrap="none">
            <a:spAutoFit/>
          </a:bodyPr>
          <a:lstStyle/>
          <a:p>
            <a:pPr algn="just"/>
            <a:r>
              <a:rPr lang="en-US" altLang="zh-CN" dirty="0">
                <a:latin typeface="Times New Roman" panose="02020603050405020304" pitchFamily="18" charset="0"/>
              </a:rPr>
              <a:t>(6. 19)</a:t>
            </a:r>
            <a:endParaRPr lang="zh-CN" altLang="en-US"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矩形 6"/>
              <p:cNvSpPr/>
              <p:nvPr/>
            </p:nvSpPr>
            <p:spPr>
              <a:xfrm>
                <a:off x="683567" y="2128667"/>
                <a:ext cx="7784995" cy="875881"/>
              </a:xfrm>
              <a:prstGeom prst="rect">
                <a:avLst/>
              </a:prstGeom>
            </p:spPr>
            <p:txBody>
              <a:bodyPr wrap="square">
                <a:spAutoFit/>
              </a:bodyPr>
              <a:lstStyle/>
              <a:p>
                <a:pPr>
                  <a:lnSpc>
                    <a:spcPct val="150000"/>
                  </a:lnSpc>
                </a:pPr>
                <a:r>
                  <a:rPr lang="zh-CN" altLang="en-US" dirty="0"/>
                  <a:t>如果令</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r>
                          <a:rPr lang="zh-CN" altLang="en-US">
                            <a:latin typeface="Cambria Math" panose="02040503050406030204" pitchFamily="18" charset="0"/>
                          </a:rPr>
                          <m:t>+1</m:t>
                        </m:r>
                      </m:sub>
                    </m:sSub>
                    <m:r>
                      <a:rPr lang="zh-CN" altLang="en-US">
                        <a:latin typeface="Cambria Math" panose="02040503050406030204" pitchFamily="18" charset="0"/>
                      </a:rPr>
                      <m:t>=</m:t>
                    </m:r>
                    <m:r>
                      <a:rPr lang="zh-CN" altLang="en-US" i="1">
                        <a:latin typeface="Cambria Math" panose="02040503050406030204" pitchFamily="18" charset="0"/>
                      </a:rPr>
                      <m:t>𝑡</m:t>
                    </m:r>
                    <m:r>
                      <a:rPr lang="zh-CN" altLang="en-US">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sub>
                    </m:sSub>
                    <m:r>
                      <a:rPr lang="zh-CN" altLang="en-US">
                        <a:latin typeface="Cambria Math" panose="02040503050406030204" pitchFamily="18" charset="0"/>
                      </a:rPr>
                      <m:t>=</m:t>
                    </m:r>
                    <m:r>
                      <a:rPr lang="zh-CN" altLang="en-US" i="1">
                        <a:latin typeface="Cambria Math" panose="02040503050406030204" pitchFamily="18" charset="0"/>
                      </a:rPr>
                      <m:t>𝑡</m:t>
                    </m:r>
                    <m:r>
                      <a:rPr lang="zh-CN" altLang="en-US" b="0" i="1" smtClean="0">
                        <a:latin typeface="Cambria Math" panose="02040503050406030204" pitchFamily="18" charset="0"/>
                      </a:rPr>
                      <m:t>，</m:t>
                    </m:r>
                  </m:oMath>
                </a14:m>
                <a:r>
                  <a:rPr lang="zh-CN" altLang="en-US" dirty="0"/>
                  <a:t>且用分段常值白噪声</a:t>
                </a:r>
                <a14:m>
                  <m:oMath xmlns:m="http://schemas.openxmlformats.org/officeDocument/2006/math">
                    <m:d>
                      <m:dPr>
                        <m:begChr m:val="["/>
                        <m:endChr m:val="]"/>
                        <m:ctrlPr>
                          <a:rPr lang="zh-CN" altLang="en-US" i="1">
                            <a:latin typeface="Cambria Math" panose="02040503050406030204" pitchFamily="18" charset="0"/>
                          </a:rPr>
                        </m:ctrlPr>
                      </m:dPr>
                      <m:e>
                        <m:d>
                          <m:dPr>
                            <m:beg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r>
                                  <a:rPr lang="zh-CN" altLang="en-US" b="1" i="1">
                                    <a:latin typeface="Cambria Math" panose="02040503050406030204" pitchFamily="18" charset="0"/>
                                  </a:rPr>
                                  <m:t>𝑾</m:t>
                                </m:r>
                              </m:e>
                              <m:sup>
                                <m:r>
                                  <a:rPr lang="zh-CN" altLang="en-US" i="1">
                                    <a:latin typeface="Cambria Math" panose="02040503050406030204" pitchFamily="18" charset="0"/>
                                  </a:rPr>
                                  <m:t>𝑛</m:t>
                                </m:r>
                              </m:sup>
                            </m:sSup>
                            <m:r>
                              <a:rPr lang="zh-CN" altLang="en-US" i="1">
                                <a:latin typeface="Cambria Math" panose="02040503050406030204" pitchFamily="18" charset="0"/>
                              </a:rPr>
                              <m:t>(</m:t>
                            </m:r>
                            <m:r>
                              <a:rPr lang="zh-CN" altLang="en-US" i="1">
                                <a:latin typeface="Cambria Math" panose="02040503050406030204" pitchFamily="18" charset="0"/>
                              </a:rPr>
                              <m:t>𝑡</m:t>
                            </m:r>
                          </m:e>
                        </m:d>
                      </m:e>
                    </m:d>
                    <m:r>
                      <a:rPr lang="zh-CN" altLang="en-US" i="1">
                        <a:latin typeface="Cambria Math" panose="02040503050406030204" pitchFamily="18" charset="0"/>
                      </a:rPr>
                      <m:t>,</m:t>
                    </m:r>
                    <m:d>
                      <m:dPr>
                        <m:begChr m:val="["/>
                        <m:endChr m:val="]"/>
                        <m:ctrlPr>
                          <a:rPr lang="zh-CN" altLang="en-US" i="1">
                            <a:latin typeface="Cambria Math" panose="02040503050406030204" pitchFamily="18" charset="0"/>
                          </a:rPr>
                        </m:ctrlPr>
                      </m:dPr>
                      <m:e>
                        <m:d>
                          <m:dPr>
                            <m:beg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r>
                                  <a:rPr lang="zh-CN" altLang="en-US" b="1" i="1">
                                    <a:latin typeface="Cambria Math" panose="02040503050406030204" pitchFamily="18" charset="0"/>
                                  </a:rPr>
                                  <m:t>𝑽</m:t>
                                </m:r>
                              </m:e>
                              <m:sup>
                                <m:r>
                                  <a:rPr lang="zh-CN" altLang="en-US" i="1">
                                    <a:latin typeface="Cambria Math" panose="02040503050406030204" pitchFamily="18" charset="0"/>
                                  </a:rPr>
                                  <m:t>𝑛</m:t>
                                </m:r>
                              </m:sup>
                            </m:sSup>
                            <m:r>
                              <a:rPr lang="zh-CN" altLang="en-US" i="1">
                                <a:latin typeface="Cambria Math" panose="02040503050406030204" pitchFamily="18" charset="0"/>
                              </a:rPr>
                              <m:t>(</m:t>
                            </m:r>
                            <m:r>
                              <a:rPr lang="zh-CN" altLang="en-US" i="1">
                                <a:latin typeface="Cambria Math" panose="02040503050406030204" pitchFamily="18" charset="0"/>
                              </a:rPr>
                              <m:t>𝑡</m:t>
                            </m:r>
                            <m:r>
                              <a:rPr lang="zh-CN" altLang="en-US" i="1">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e>
                        </m:d>
                      </m:e>
                    </m:d>
                  </m:oMath>
                </a14:m>
                <a:r>
                  <a:rPr lang="zh-CN" altLang="en-US" dirty="0"/>
                  <a:t>取代白噪声序列</a:t>
                </a:r>
                <a14:m>
                  <m:oMath xmlns:m="http://schemas.openxmlformats.org/officeDocument/2006/math">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𝑾</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sub>
                            </m:sSub>
                          </m:e>
                        </m:d>
                      </m:e>
                    </m:d>
                  </m:oMath>
                </a14:m>
                <a:r>
                  <a:rPr lang="zh-CN" altLang="en-US" dirty="0"/>
                  <a:t>和</a:t>
                </a:r>
                <a14:m>
                  <m:oMath xmlns:m="http://schemas.openxmlformats.org/officeDocument/2006/math">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𝑽</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𝑘</m:t>
                                </m:r>
                                <m:r>
                                  <a:rPr lang="zh-CN" altLang="en-US" i="1">
                                    <a:latin typeface="Cambria Math" panose="02040503050406030204" pitchFamily="18" charset="0"/>
                                  </a:rPr>
                                  <m:t>+1</m:t>
                                </m:r>
                              </m:sub>
                            </m:sSub>
                          </m:e>
                        </m:d>
                      </m:e>
                    </m:d>
                    <m:r>
                      <a:rPr lang="zh-CN" altLang="en-US" b="0" i="1" smtClean="0">
                        <a:latin typeface="Cambria Math" panose="02040503050406030204" pitchFamily="18" charset="0"/>
                      </a:rPr>
                      <m:t>，</m:t>
                    </m:r>
                  </m:oMath>
                </a14:m>
                <a:r>
                  <a:rPr lang="zh-CN" altLang="en-US" dirty="0"/>
                  <a:t>则式(6.19)变为</a:t>
                </a:r>
              </a:p>
            </p:txBody>
          </p:sp>
        </mc:Choice>
        <mc:Fallback xmlns="">
          <p:sp>
            <p:nvSpPr>
              <p:cNvPr id="7" name="矩形 6"/>
              <p:cNvSpPr>
                <a:spLocks noRot="1" noChangeAspect="1" noMove="1" noResize="1" noEditPoints="1" noAdjustHandles="1" noChangeArrowheads="1" noChangeShapeType="1" noTextEdit="1"/>
              </p:cNvSpPr>
              <p:nvPr/>
            </p:nvSpPr>
            <p:spPr>
              <a:xfrm>
                <a:off x="683567" y="2128667"/>
                <a:ext cx="7784995" cy="875881"/>
              </a:xfrm>
              <a:prstGeom prst="rect">
                <a:avLst/>
              </a:prstGeom>
              <a:blipFill>
                <a:blip r:embed="rId3"/>
                <a:stretch>
                  <a:fillRect l="-626" t="-39583" r="-78" b="-31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971600" y="3278976"/>
                <a:ext cx="684076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𝜱</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𝜞</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r>
                                <a:rPr lang="zh-CN" altLang="en-US" b="1" i="1">
                                  <a:latin typeface="Cambria Math" panose="02040503050406030204" pitchFamily="18" charset="0"/>
                                </a:rPr>
                                <m:t>𝑾</m:t>
                              </m:r>
                            </m:e>
                            <m:sup>
                              <m:r>
                                <a:rPr lang="zh-CN" altLang="en-US" b="0" i="1">
                                  <a:latin typeface="Cambria Math" panose="02040503050406030204" pitchFamily="18" charset="0"/>
                                </a:rPr>
                                <m:t>𝑛</m:t>
                              </m:r>
                            </m:sup>
                          </m:sSup>
                          <m:r>
                            <a:rPr lang="zh-CN" altLang="en-US" b="0" i="1">
                              <a:latin typeface="Cambria Math" panose="02040503050406030204" pitchFamily="18" charset="0"/>
                            </a:rPr>
                            <m:t>(</m:t>
                          </m:r>
                          <m:r>
                            <a:rPr lang="zh-CN" altLang="en-US" b="0" i="1">
                              <a:latin typeface="Cambria Math" panose="02040503050406030204" pitchFamily="18" charset="0"/>
                            </a:rPr>
                            <m:t>𝑡</m:t>
                          </m:r>
                        </m:e>
                      </m:d>
                    </m:oMath>
                  </m:oMathPara>
                </a14:m>
                <a:endParaRPr lang="zh-CN" altLang="en-US" i="1" dirty="0"/>
              </a:p>
            </p:txBody>
          </p:sp>
        </mc:Choice>
        <mc:Fallback xmlns="">
          <p:sp>
            <p:nvSpPr>
              <p:cNvPr id="13" name="矩形 12"/>
              <p:cNvSpPr>
                <a:spLocks noRot="1" noChangeAspect="1" noMove="1" noResize="1" noEditPoints="1" noAdjustHandles="1" noChangeArrowheads="1" noChangeShapeType="1" noTextEdit="1"/>
              </p:cNvSpPr>
              <p:nvPr/>
            </p:nvSpPr>
            <p:spPr>
              <a:xfrm>
                <a:off x="971600" y="3278976"/>
                <a:ext cx="6840760" cy="369332"/>
              </a:xfrm>
              <a:prstGeom prst="rect">
                <a:avLst/>
              </a:prstGeom>
              <a:blipFill>
                <a:blip r:embed="rId4"/>
                <a:stretch>
                  <a:fillRect t="-121667" b="-18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1331284" y="3648308"/>
                <a:ext cx="5706323"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𝒚</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𝑪</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𝒙</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b="1" i="1">
                                  <a:latin typeface="Cambria Math" panose="02040503050406030204" pitchFamily="18" charset="0"/>
                                </a:rPr>
                                <m:t>𝑽</m:t>
                              </m:r>
                            </m:e>
                            <m:sup>
                              <m:r>
                                <a:rPr lang="zh-CN" altLang="en-US" i="1">
                                  <a:latin typeface="Cambria Math" panose="02040503050406030204" pitchFamily="18" charset="0"/>
                                </a:rPr>
                                <m:t>𝑛</m:t>
                              </m:r>
                            </m:sup>
                          </m:sSup>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e>
                      </m:d>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1331284" y="3648308"/>
                <a:ext cx="5706323" cy="369332"/>
              </a:xfrm>
              <a:prstGeom prst="rect">
                <a:avLst/>
              </a:prstGeom>
              <a:blipFill>
                <a:blip r:embed="rId5"/>
                <a:stretch>
                  <a:fillRect t="-119672" b="-183607"/>
                </a:stretch>
              </a:blipFill>
            </p:spPr>
            <p:txBody>
              <a:bodyPr/>
              <a:lstStyle/>
              <a:p>
                <a:r>
                  <a:rPr lang="zh-CN" altLang="en-US">
                    <a:noFill/>
                  </a:rPr>
                  <a:t> </a:t>
                </a:r>
              </a:p>
            </p:txBody>
          </p:sp>
        </mc:Fallback>
      </mc:AlternateContent>
      <p:sp>
        <p:nvSpPr>
          <p:cNvPr id="15" name="矩形 14"/>
          <p:cNvSpPr/>
          <p:nvPr/>
        </p:nvSpPr>
        <p:spPr>
          <a:xfrm>
            <a:off x="7668343" y="3625412"/>
            <a:ext cx="800219" cy="369332"/>
          </a:xfrm>
          <a:prstGeom prst="rect">
            <a:avLst/>
          </a:prstGeom>
        </p:spPr>
        <p:txBody>
          <a:bodyPr wrap="none">
            <a:spAutoFit/>
          </a:bodyPr>
          <a:lstStyle/>
          <a:p>
            <a:pPr algn="just"/>
            <a:r>
              <a:rPr lang="en-US" altLang="zh-CN" dirty="0">
                <a:latin typeface="Times New Roman" panose="02020603050405020304" pitchFamily="18" charset="0"/>
              </a:rPr>
              <a:t>(6. 20)</a:t>
            </a:r>
            <a:endParaRPr lang="zh-CN" altLang="en-US" dirty="0">
              <a:latin typeface="Times New Roman" panose="02020603050405020304" pitchFamily="18" charset="0"/>
            </a:endParaRPr>
          </a:p>
        </p:txBody>
      </p:sp>
      <p:pic>
        <p:nvPicPr>
          <p:cNvPr id="2" name="图片 1">
            <a:extLst>
              <a:ext uri="{FF2B5EF4-FFF2-40B4-BE49-F238E27FC236}">
                <a16:creationId xmlns:a16="http://schemas.microsoft.com/office/drawing/2014/main" id="{ABD3180D-DB1C-95EB-B346-4E41ECCA57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853848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P spid="14" grpId="0"/>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83568" y="186276"/>
                <a:ext cx="7704856" cy="737381"/>
              </a:xfrm>
              <a:prstGeom prst="rect">
                <a:avLst/>
              </a:prstGeom>
            </p:spPr>
            <p:txBody>
              <a:bodyPr wrap="square">
                <a:spAutoFit/>
              </a:bodyPr>
              <a:lstStyle/>
              <a:p>
                <a:r>
                  <a:rPr lang="zh-CN" altLang="en-US" dirty="0"/>
                  <a:t>这就是等效的离散线性系统的数学模型。</a:t>
                </a:r>
                <a:endParaRPr lang="en-US" altLang="zh-CN" dirty="0"/>
              </a:p>
              <a:p>
                <a:pPr indent="457200">
                  <a:lnSpc>
                    <a:spcPct val="150000"/>
                  </a:lnSpc>
                </a:pPr>
                <a:r>
                  <a:rPr lang="zh-CN" altLang="en-US" dirty="0"/>
                  <a:t>将式(6.20)的第一式两側减去</a:t>
                </a:r>
                <a14:m>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𝒙</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，并除以△t,则</a:t>
                </a:r>
              </a:p>
            </p:txBody>
          </p:sp>
        </mc:Choice>
        <mc:Fallback xmlns="">
          <p:sp>
            <p:nvSpPr>
              <p:cNvPr id="2" name="矩形 1"/>
              <p:cNvSpPr>
                <a:spLocks noRot="1" noChangeAspect="1" noMove="1" noResize="1" noEditPoints="1" noAdjustHandles="1" noChangeArrowheads="1" noChangeShapeType="1" noTextEdit="1"/>
              </p:cNvSpPr>
              <p:nvPr/>
            </p:nvSpPr>
            <p:spPr>
              <a:xfrm>
                <a:off x="683568" y="186276"/>
                <a:ext cx="7704856" cy="737381"/>
              </a:xfrm>
              <a:prstGeom prst="rect">
                <a:avLst/>
              </a:prstGeom>
              <a:blipFill>
                <a:blip r:embed="rId2"/>
                <a:stretch>
                  <a:fillRect l="-633" t="-9917" b="-933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1115616" y="1194388"/>
                <a:ext cx="7326560" cy="6298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i="1" smtClean="0">
                              <a:latin typeface="Cambria Math" panose="02040503050406030204" pitchFamily="18" charset="0"/>
                            </a:rPr>
                          </m:ctrlPr>
                        </m:fPr>
                        <m:num>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𝒙</m:t>
                              </m:r>
                              <m:r>
                                <a:rPr lang="zh-CN" altLang="en-US" b="0" i="1">
                                  <a:latin typeface="Cambria Math" panose="02040503050406030204" pitchFamily="18" charset="0"/>
                                </a:rPr>
                                <m:t>(</m:t>
                              </m:r>
                              <m:r>
                                <a:rPr lang="zh-CN" altLang="en-US" b="0" i="1">
                                  <a:latin typeface="Cambria Math" panose="02040503050406030204" pitchFamily="18" charset="0"/>
                                </a:rPr>
                                <m:t>𝑡</m:t>
                              </m:r>
                            </m:e>
                          </m:d>
                        </m:num>
                        <m:den>
                          <m:r>
                            <a:rPr lang="zh-CN" altLang="en-US" b="0" i="1">
                              <a:latin typeface="Cambria Math" panose="02040503050406030204" pitchFamily="18" charset="0"/>
                            </a:rPr>
                            <m:t>𝛥</m:t>
                          </m:r>
                          <m:r>
                            <a:rPr lang="zh-CN" altLang="en-US" b="0" i="1">
                              <a:latin typeface="Cambria Math" panose="02040503050406030204" pitchFamily="18" charset="0"/>
                            </a:rPr>
                            <m:t>𝑡</m:t>
                          </m:r>
                        </m:den>
                      </m:f>
                      <m:r>
                        <a:rPr lang="zh-CN" altLang="en-US" b="0" i="1">
                          <a:latin typeface="Cambria Math" panose="02040503050406030204" pitchFamily="18" charset="0"/>
                        </a:rPr>
                        <m:t>=</m:t>
                      </m:r>
                      <m:f>
                        <m:fPr>
                          <m:ctrlPr>
                            <a:rPr lang="zh-CN" altLang="en-US" i="1">
                              <a:latin typeface="Cambria Math" panose="02040503050406030204" pitchFamily="18" charset="0"/>
                            </a:rPr>
                          </m:ctrlPr>
                        </m:fPr>
                        <m:num>
                          <m:r>
                            <a:rPr lang="zh-CN" altLang="en-US" b="1" i="1">
                              <a:latin typeface="Cambria Math" panose="02040503050406030204" pitchFamily="18" charset="0"/>
                            </a:rPr>
                            <m:t>𝜱</m:t>
                          </m:r>
                          <m:d>
                            <m:dPr>
                              <m:ctrlPr>
                                <a:rPr lang="zh-CN" altLang="en-US" b="0" i="1">
                                  <a:latin typeface="Cambria Math" panose="02040503050406030204" pitchFamily="18" charset="0"/>
                                </a:rPr>
                              </m:ctrlPr>
                            </m:dPr>
                            <m:e>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𝑡</m:t>
                              </m:r>
                            </m:e>
                          </m:d>
                          <m:r>
                            <a:rPr lang="zh-CN" altLang="en-US" b="0" i="1">
                              <a:latin typeface="Cambria Math" panose="02040503050406030204" pitchFamily="18" charset="0"/>
                            </a:rPr>
                            <m:t>−1</m:t>
                          </m:r>
                        </m:num>
                        <m:den>
                          <m:r>
                            <a:rPr lang="zh-CN" altLang="en-US" b="0" i="1">
                              <a:latin typeface="Cambria Math" panose="02040503050406030204" pitchFamily="18" charset="0"/>
                            </a:rPr>
                            <m:t>𝛥</m:t>
                          </m:r>
                          <m:r>
                            <a:rPr lang="zh-CN" altLang="en-US" b="0" i="1">
                              <a:latin typeface="Cambria Math" panose="02040503050406030204" pitchFamily="18" charset="0"/>
                            </a:rPr>
                            <m:t>𝑡</m:t>
                          </m:r>
                        </m:den>
                      </m:f>
                      <m:r>
                        <a:rPr lang="zh-CN" altLang="en-US" b="0" i="1">
                          <a:latin typeface="Cambria Math" panose="02040503050406030204" pitchFamily="18" charset="0"/>
                        </a:rPr>
                        <m:t>𝑥</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f>
                        <m:fPr>
                          <m:ctrlPr>
                            <a:rPr lang="zh-CN" altLang="en-US" i="1">
                              <a:latin typeface="Cambria Math" panose="02040503050406030204" pitchFamily="18" charset="0"/>
                            </a:rPr>
                          </m:ctrlPr>
                        </m:fPr>
                        <m:num>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𝜞</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0" i="1">
                                  <a:latin typeface="Cambria Math" panose="02040503050406030204" pitchFamily="18" charset="0"/>
                                </a:rPr>
                                <m:t>𝑡</m:t>
                              </m:r>
                            </m:e>
                          </m:d>
                        </m:num>
                        <m:den>
                          <m:r>
                            <a:rPr lang="zh-CN" altLang="en-US" b="0" i="1">
                              <a:latin typeface="Cambria Math" panose="02040503050406030204" pitchFamily="18" charset="0"/>
                            </a:rPr>
                            <m:t>𝛥</m:t>
                          </m:r>
                          <m:r>
                            <a:rPr lang="zh-CN" altLang="en-US" b="0" i="1">
                              <a:latin typeface="Cambria Math" panose="02040503050406030204" pitchFamily="18" charset="0"/>
                            </a:rPr>
                            <m:t>𝑡</m:t>
                          </m:r>
                        </m:den>
                      </m:f>
                      <m:sSup>
                        <m:sSupPr>
                          <m:ctrlPr>
                            <a:rPr lang="zh-CN" altLang="en-US" i="1">
                              <a:latin typeface="Cambria Math" panose="02040503050406030204" pitchFamily="18" charset="0"/>
                            </a:rPr>
                          </m:ctrlPr>
                        </m:sSupPr>
                        <m:e>
                          <m:r>
                            <a:rPr lang="zh-CN" altLang="en-US" b="1" i="1">
                              <a:latin typeface="Cambria Math" panose="02040503050406030204" pitchFamily="18" charset="0"/>
                            </a:rPr>
                            <m:t>𝑾</m:t>
                          </m:r>
                        </m:e>
                        <m:sup>
                          <m:r>
                            <a:rPr lang="zh-CN" altLang="en-US" b="0" i="1">
                              <a:latin typeface="Cambria Math" panose="02040503050406030204" pitchFamily="18" charset="0"/>
                            </a:rPr>
                            <m:t>𝑛</m:t>
                          </m:r>
                        </m:sup>
                      </m:sSup>
                      <m:r>
                        <a:rPr lang="zh-CN" altLang="en-US" b="0" i="1">
                          <a:latin typeface="Cambria Math" panose="02040503050406030204" pitchFamily="18" charset="0"/>
                        </a:rPr>
                        <m:t>(</m:t>
                      </m:r>
                      <m:d>
                        <m:dPr>
                          <m:begChr m:val=""/>
                          <m:ctrlPr>
                            <a:rPr lang="zh-CN" altLang="en-US" i="1">
                              <a:latin typeface="Cambria Math" panose="02040503050406030204" pitchFamily="18" charset="0"/>
                            </a:rPr>
                          </m:ctrlPr>
                        </m:dPr>
                        <m:e>
                          <m:r>
                            <a:rPr lang="zh-CN" altLang="en-US" i="1">
                              <a:latin typeface="Cambria Math" panose="02040503050406030204" pitchFamily="18" charset="0"/>
                            </a:rPr>
                            <m:t>𝑡</m:t>
                          </m:r>
                        </m:e>
                      </m:d>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1115616" y="1194388"/>
                <a:ext cx="7326560" cy="629852"/>
              </a:xfrm>
              <a:prstGeom prst="rect">
                <a:avLst/>
              </a:prstGeom>
              <a:blipFill>
                <a:blip r:embed="rId3"/>
                <a:stretch>
                  <a:fillRect/>
                </a:stretch>
              </a:blipFill>
            </p:spPr>
            <p:txBody>
              <a:bodyPr/>
              <a:lstStyle/>
              <a:p>
                <a:r>
                  <a:rPr lang="zh-CN" altLang="en-US">
                    <a:noFill/>
                  </a:rPr>
                  <a:t> </a:t>
                </a:r>
              </a:p>
            </p:txBody>
          </p:sp>
        </mc:Fallback>
      </mc:AlternateContent>
      <p:sp>
        <p:nvSpPr>
          <p:cNvPr id="7" name="矩形 6"/>
          <p:cNvSpPr/>
          <p:nvPr/>
        </p:nvSpPr>
        <p:spPr>
          <a:xfrm>
            <a:off x="683568" y="2047522"/>
            <a:ext cx="4427815" cy="369332"/>
          </a:xfrm>
          <a:prstGeom prst="rect">
            <a:avLst/>
          </a:prstGeom>
        </p:spPr>
        <p:txBody>
          <a:bodyPr wrap="none">
            <a:spAutoFit/>
          </a:bodyPr>
          <a:lstStyle/>
          <a:p>
            <a:r>
              <a:rPr lang="zh-CN" altLang="en-US" dirty="0"/>
              <a:t>将式(6.18)代入，并考虑一个白噪声过程有</a:t>
            </a:r>
          </a:p>
        </p:txBody>
      </p:sp>
      <mc:AlternateContent xmlns:mc="http://schemas.openxmlformats.org/markup-compatibility/2006" xmlns:a14="http://schemas.microsoft.com/office/drawing/2010/main">
        <mc:Choice Requires="a14">
          <p:sp>
            <p:nvSpPr>
              <p:cNvPr id="8" name="矩形 7"/>
              <p:cNvSpPr/>
              <p:nvPr/>
            </p:nvSpPr>
            <p:spPr>
              <a:xfrm>
                <a:off x="1403648" y="2419121"/>
                <a:ext cx="6264696" cy="6093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limLow>
                        <m:limLowPr>
                          <m:ctrlPr>
                            <a:rPr lang="zh-CN" altLang="en-US" i="1">
                              <a:latin typeface="Cambria Math" panose="02040503050406030204" pitchFamily="18" charset="0"/>
                            </a:rPr>
                          </m:ctrlPr>
                        </m:limLowPr>
                        <m:e>
                          <m:r>
                            <a:rPr lang="zh-CN" altLang="en-US" b="0" i="1">
                              <a:latin typeface="Cambria Math" panose="02040503050406030204" pitchFamily="18" charset="0"/>
                            </a:rPr>
                            <m:t>𝑙𝑖𝑚</m:t>
                          </m:r>
                        </m:e>
                        <m:lim>
                          <m:m>
                            <m:mPr>
                              <m:mcs>
                                <m:mc>
                                  <m:mcPr>
                                    <m:count m:val="1"/>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𝑛</m:t>
                                </m:r>
                                <m:r>
                                  <a:rPr lang="zh-CN" altLang="en-US" b="0" i="1">
                                    <a:latin typeface="Cambria Math" panose="02040503050406030204" pitchFamily="18" charset="0"/>
                                  </a:rPr>
                                  <m:t>→∞</m:t>
                                </m:r>
                              </m:e>
                            </m:mr>
                            <m:mr>
                              <m:e>
                                <m:r>
                                  <a:rPr lang="zh-CN" altLang="en-US" b="0" i="1">
                                    <a:latin typeface="Cambria Math" panose="02040503050406030204" pitchFamily="18" charset="0"/>
                                  </a:rPr>
                                  <m:t>𝛥</m:t>
                                </m:r>
                                <m:r>
                                  <a:rPr lang="zh-CN" altLang="en-US" b="0" i="1">
                                    <a:latin typeface="Cambria Math" panose="02040503050406030204" pitchFamily="18" charset="0"/>
                                  </a:rPr>
                                  <m:t>𝑡</m:t>
                                </m:r>
                                <m:r>
                                  <a:rPr lang="zh-CN" altLang="en-US" b="0" i="1">
                                    <a:latin typeface="Cambria Math" panose="02040503050406030204" pitchFamily="18" charset="0"/>
                                  </a:rPr>
                                  <m:t>→0</m:t>
                                </m:r>
                              </m:e>
                            </m:mr>
                          </m:m>
                        </m:lim>
                      </m:limLow>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r>
                                <a:rPr lang="zh-CN" altLang="en-US" b="1" i="1">
                                  <a:latin typeface="Cambria Math" panose="02040503050406030204" pitchFamily="18" charset="0"/>
                                </a:rPr>
                                <m:t>𝑾</m:t>
                              </m:r>
                            </m:e>
                            <m:sup>
                              <m:r>
                                <a:rPr lang="zh-CN" altLang="en-US" b="0" i="1">
                                  <a:latin typeface="Cambria Math" panose="02040503050406030204" pitchFamily="18" charset="0"/>
                                </a:rPr>
                                <m:t>𝑛</m:t>
                              </m:r>
                            </m:sup>
                          </m:sSup>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0</m:t>
                              </m:r>
                            </m:sub>
                          </m:sSub>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1</m:t>
                              </m:r>
                            </m:sub>
                          </m:sSub>
                        </m:e>
                      </m:d>
                      <m:r>
                        <a:rPr lang="zh-CN" altLang="en-US" b="0" i="1">
                          <a:latin typeface="Cambria Math" panose="02040503050406030204" pitchFamily="18" charset="0"/>
                        </a:rPr>
                        <m:t>=</m:t>
                      </m:r>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𝑾</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0</m:t>
                              </m:r>
                            </m:sub>
                          </m:sSub>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1</m:t>
                              </m:r>
                            </m:sub>
                          </m:sSub>
                        </m:e>
                      </m:d>
                    </m:oMath>
                  </m:oMathPara>
                </a14:m>
                <a:endParaRPr lang="zh-CN" altLang="en-US" i="1" dirty="0"/>
              </a:p>
            </p:txBody>
          </p:sp>
        </mc:Choice>
        <mc:Fallback xmlns="">
          <p:sp>
            <p:nvSpPr>
              <p:cNvPr id="8" name="矩形 7"/>
              <p:cNvSpPr>
                <a:spLocks noRot="1" noChangeAspect="1" noMove="1" noResize="1" noEditPoints="1" noAdjustHandles="1" noChangeArrowheads="1" noChangeShapeType="1" noTextEdit="1"/>
              </p:cNvSpPr>
              <p:nvPr/>
            </p:nvSpPr>
            <p:spPr>
              <a:xfrm>
                <a:off x="1403648" y="2419121"/>
                <a:ext cx="6264696" cy="609398"/>
              </a:xfrm>
              <a:prstGeom prst="rect">
                <a:avLst/>
              </a:prstGeom>
              <a:blipFill>
                <a:blip r:embed="rId4"/>
                <a:stretch>
                  <a:fillRect b="-1000"/>
                </a:stretch>
              </a:blipFill>
            </p:spPr>
            <p:txBody>
              <a:bodyPr/>
              <a:lstStyle/>
              <a:p>
                <a:r>
                  <a:rPr lang="zh-CN" altLang="en-US">
                    <a:noFill/>
                  </a:rPr>
                  <a:t> </a:t>
                </a:r>
              </a:p>
            </p:txBody>
          </p:sp>
        </mc:Fallback>
      </mc:AlternateContent>
      <p:sp>
        <p:nvSpPr>
          <p:cNvPr id="9" name="矩形 8"/>
          <p:cNvSpPr/>
          <p:nvPr/>
        </p:nvSpPr>
        <p:spPr>
          <a:xfrm>
            <a:off x="687035" y="3147107"/>
            <a:ext cx="2664512" cy="369332"/>
          </a:xfrm>
          <a:prstGeom prst="rect">
            <a:avLst/>
          </a:prstGeom>
        </p:spPr>
        <p:txBody>
          <a:bodyPr wrap="none">
            <a:spAutoFit/>
          </a:bodyPr>
          <a:lstStyle/>
          <a:p>
            <a:r>
              <a:rPr lang="zh-CN" altLang="en-US" dirty="0"/>
              <a:t>然后求△t→0的极限，得</a:t>
            </a:r>
          </a:p>
        </p:txBody>
      </p:sp>
      <mc:AlternateContent xmlns:mc="http://schemas.openxmlformats.org/markup-compatibility/2006" xmlns:a14="http://schemas.microsoft.com/office/drawing/2010/main">
        <mc:Choice Requires="a14">
          <p:sp>
            <p:nvSpPr>
              <p:cNvPr id="10" name="矩形 9"/>
              <p:cNvSpPr/>
              <p:nvPr/>
            </p:nvSpPr>
            <p:spPr>
              <a:xfrm>
                <a:off x="2884924" y="3516439"/>
                <a:ext cx="30488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limUpp>
                            <m:limUppPr>
                              <m:ctrlPr>
                                <a:rPr lang="zh-CN" altLang="en-US" b="1" i="1">
                                  <a:latin typeface="Cambria Math" panose="02040503050406030204" pitchFamily="18" charset="0"/>
                                </a:rPr>
                              </m:ctrlPr>
                            </m:limUppPr>
                            <m:e>
                              <m:r>
                                <a:rPr lang="zh-CN" altLang="en-US" b="1" i="1">
                                  <a:latin typeface="Cambria Math" panose="02040503050406030204" pitchFamily="18" charset="0"/>
                                </a:rPr>
                                <m:t>𝒙</m:t>
                              </m:r>
                            </m:e>
                            <m:lim>
                              <m:r>
                                <a:rPr lang="zh-CN" altLang="en-US" b="1" i="1">
                                  <a:latin typeface="Cambria Math" panose="02040503050406030204" pitchFamily="18" charset="0"/>
                                </a:rPr>
                                <m:t>.</m:t>
                              </m:r>
                            </m:lim>
                          </m:limUpp>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𝑨</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𝒙</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𝑭</m:t>
                          </m:r>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r>
                            <a:rPr lang="zh-CN" altLang="en-US" b="1" i="1">
                              <a:latin typeface="Cambria Math" panose="02040503050406030204" pitchFamily="18" charset="0"/>
                            </a:rPr>
                            <m:t>𝑾</m:t>
                          </m:r>
                          <m:r>
                            <a:rPr lang="zh-CN" altLang="en-US" b="0" i="1">
                              <a:latin typeface="Cambria Math" panose="02040503050406030204" pitchFamily="18" charset="0"/>
                            </a:rPr>
                            <m:t>(</m:t>
                          </m:r>
                          <m:r>
                            <a:rPr lang="zh-CN" altLang="en-US" b="0" i="1">
                              <a:latin typeface="Cambria Math" panose="02040503050406030204" pitchFamily="18" charset="0"/>
                            </a:rPr>
                            <m:t>𝑡</m:t>
                          </m:r>
                        </m:e>
                      </m:d>
                    </m:oMath>
                  </m:oMathPara>
                </a14:m>
                <a:endParaRPr lang="zh-CN" altLang="en-US" i="1" dirty="0"/>
              </a:p>
            </p:txBody>
          </p:sp>
        </mc:Choice>
        <mc:Fallback xmlns="">
          <p:sp>
            <p:nvSpPr>
              <p:cNvPr id="10" name="矩形 9"/>
              <p:cNvSpPr>
                <a:spLocks noRot="1" noChangeAspect="1" noMove="1" noResize="1" noEditPoints="1" noAdjustHandles="1" noChangeArrowheads="1" noChangeShapeType="1" noTextEdit="1"/>
              </p:cNvSpPr>
              <p:nvPr/>
            </p:nvSpPr>
            <p:spPr>
              <a:xfrm>
                <a:off x="2884924" y="3516439"/>
                <a:ext cx="3048848" cy="369332"/>
              </a:xfrm>
              <a:prstGeom prst="rect">
                <a:avLst/>
              </a:prstGeom>
              <a:blipFill>
                <a:blip r:embed="rId5"/>
                <a:stretch>
                  <a:fillRect t="-121667" r="-16600" b="-18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884924" y="3892252"/>
                <a:ext cx="25355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r>
                            <a:rPr lang="zh-CN" altLang="en-US" b="1" i="1">
                              <a:latin typeface="Cambria Math" panose="02040503050406030204" pitchFamily="18" charset="0"/>
                            </a:rPr>
                            <m:t>𝒚</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𝑪</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𝒙</m:t>
                          </m:r>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b="1" i="1">
                              <a:latin typeface="Cambria Math" panose="02040503050406030204" pitchFamily="18" charset="0"/>
                            </a:rPr>
                            <m:t>𝑽</m:t>
                          </m:r>
                          <m:r>
                            <a:rPr lang="zh-CN" altLang="en-US" i="0">
                              <a:latin typeface="Cambria Math" panose="02040503050406030204" pitchFamily="18" charset="0"/>
                            </a:rPr>
                            <m:t>(</m:t>
                          </m:r>
                          <m:r>
                            <a:rPr lang="zh-CN" altLang="en-US" i="1">
                              <a:latin typeface="Cambria Math" panose="02040503050406030204" pitchFamily="18" charset="0"/>
                            </a:rPr>
                            <m:t>𝑡</m:t>
                          </m:r>
                        </m:e>
                      </m:d>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2884924" y="3892252"/>
                <a:ext cx="2535566" cy="369332"/>
              </a:xfrm>
              <a:prstGeom prst="rect">
                <a:avLst/>
              </a:prstGeom>
              <a:blipFill>
                <a:blip r:embed="rId6"/>
                <a:stretch>
                  <a:fillRect t="-119672" r="-19952" b="-183607"/>
                </a:stretch>
              </a:blipFill>
            </p:spPr>
            <p:txBody>
              <a:bodyPr/>
              <a:lstStyle/>
              <a:p>
                <a:r>
                  <a:rPr lang="zh-CN" altLang="en-US">
                    <a:noFill/>
                  </a:rPr>
                  <a:t> </a:t>
                </a:r>
              </a:p>
            </p:txBody>
          </p:sp>
        </mc:Fallback>
      </mc:AlternateContent>
      <p:sp>
        <p:nvSpPr>
          <p:cNvPr id="12" name="矩形 11"/>
          <p:cNvSpPr/>
          <p:nvPr/>
        </p:nvSpPr>
        <p:spPr>
          <a:xfrm>
            <a:off x="598924" y="4373691"/>
            <a:ext cx="8077532" cy="646331"/>
          </a:xfrm>
          <a:prstGeom prst="rect">
            <a:avLst/>
          </a:prstGeom>
        </p:spPr>
        <p:txBody>
          <a:bodyPr wrap="square">
            <a:spAutoFit/>
          </a:bodyPr>
          <a:lstStyle/>
          <a:p>
            <a:r>
              <a:rPr lang="zh-CN" altLang="en-US" dirty="0"/>
              <a:t>此即为随机连续线性系统的数学模型。它也说明了等效的离散线性系统的数学模型的有效性。</a:t>
            </a:r>
          </a:p>
        </p:txBody>
      </p:sp>
      <p:pic>
        <p:nvPicPr>
          <p:cNvPr id="3" name="图片 2">
            <a:extLst>
              <a:ext uri="{FF2B5EF4-FFF2-40B4-BE49-F238E27FC236}">
                <a16:creationId xmlns:a16="http://schemas.microsoft.com/office/drawing/2014/main" id="{CA8F06F7-028A-A18F-EDAC-32830C06AE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729387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6.5</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915816" y="2159444"/>
            <a:ext cx="5268109" cy="684803"/>
          </a:xfrm>
          <a:prstGeom prst="rect">
            <a:avLst/>
          </a:prstGeom>
          <a:noFill/>
        </p:spPr>
        <p:txBody>
          <a:bodyPr wrap="none" lIns="68580" tIns="34290" rIns="68580" bIns="34290" rtlCol="0">
            <a:spAutoFit/>
          </a:bodyPr>
          <a:lstStyle/>
          <a:p>
            <a:r>
              <a:rPr lang="zh-CN" altLang="en-US" sz="4000" dirty="0">
                <a:solidFill>
                  <a:srgbClr val="112F70"/>
                </a:solidFill>
                <a:latin typeface="微软雅黑" pitchFamily="34" charset="-122"/>
                <a:ea typeface="微软雅黑" pitchFamily="34" charset="-122"/>
              </a:rPr>
              <a:t>卡尔曼滤波的基本思想</a:t>
            </a:r>
          </a:p>
        </p:txBody>
      </p:sp>
    </p:spTree>
    <p:extLst>
      <p:ext uri="{BB962C8B-B14F-4D97-AF65-F5344CB8AC3E}">
        <p14:creationId xmlns:p14="http://schemas.microsoft.com/office/powerpoint/2010/main" val="2647375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483518"/>
            <a:ext cx="7848872" cy="1908215"/>
          </a:xfrm>
          <a:prstGeom prst="rect">
            <a:avLst/>
          </a:prstGeom>
        </p:spPr>
        <p:txBody>
          <a:bodyPr wrap="square">
            <a:spAutoFit/>
          </a:bodyPr>
          <a:lstStyle/>
          <a:p>
            <a:pPr indent="457200">
              <a:lnSpc>
                <a:spcPct val="150000"/>
              </a:lnSpc>
            </a:pPr>
            <a:r>
              <a:rPr lang="zh-CN" altLang="en-US" b="1" dirty="0"/>
              <a:t>6.5.1    对简单例子的分析</a:t>
            </a:r>
            <a:endParaRPr lang="en-US" altLang="zh-CN" b="1" dirty="0"/>
          </a:p>
          <a:p>
            <a:pPr indent="457200">
              <a:lnSpc>
                <a:spcPct val="150000"/>
              </a:lnSpc>
              <a:spcBef>
                <a:spcPts val="1200"/>
              </a:spcBef>
            </a:pPr>
            <a:r>
              <a:rPr lang="zh-CN" altLang="en-US" dirty="0"/>
              <a:t>用热电偶测量一个电炉两端的温度，构成了一个单输入单输出系统。系统输入，即控制量是电炉的加热电阻丝两端的电压；系统输出，即量测到的测量值为温度y。连续时间系统为</a:t>
            </a:r>
          </a:p>
        </p:txBody>
      </p:sp>
      <mc:AlternateContent xmlns:mc="http://schemas.openxmlformats.org/markup-compatibility/2006" xmlns:a14="http://schemas.microsoft.com/office/drawing/2010/main">
        <mc:Choice Requires="a14">
          <p:sp>
            <p:nvSpPr>
              <p:cNvPr id="3" name="矩形 2"/>
              <p:cNvSpPr/>
              <p:nvPr/>
            </p:nvSpPr>
            <p:spPr>
              <a:xfrm>
                <a:off x="3804001" y="2571750"/>
                <a:ext cx="1535998" cy="6350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smtClean="0">
                              <a:latin typeface="Cambria Math" panose="02040503050406030204" pitchFamily="18" charset="0"/>
                            </a:rPr>
                          </m:ctrlPr>
                        </m:mPr>
                        <m:mr>
                          <m:e>
                            <m:limUpp>
                              <m:limUppPr>
                                <m:ctrlPr>
                                  <a:rPr lang="zh-CN" altLang="en-US" i="1">
                                    <a:latin typeface="Cambria Math" panose="02040503050406030204" pitchFamily="18" charset="0"/>
                                  </a:rPr>
                                </m:ctrlPr>
                              </m:limUppPr>
                              <m:e>
                                <m:r>
                                  <a:rPr lang="zh-CN" altLang="en-US" b="1" i="1">
                                    <a:latin typeface="Cambria Math" panose="02040503050406030204" pitchFamily="18" charset="0"/>
                                  </a:rPr>
                                  <m:t>𝒙</m:t>
                                </m:r>
                              </m:e>
                              <m:lim>
                                <m:r>
                                  <a:rPr lang="zh-CN" altLang="en-US" b="0" i="1">
                                    <a:latin typeface="Cambria Math" panose="02040503050406030204" pitchFamily="18" charset="0"/>
                                  </a:rPr>
                                  <m:t>.</m:t>
                                </m:r>
                              </m:lim>
                            </m:limUpp>
                            <m:r>
                              <a:rPr lang="zh-CN" altLang="en-US" b="0" i="1">
                                <a:latin typeface="Cambria Math" panose="02040503050406030204" pitchFamily="18" charset="0"/>
                              </a:rPr>
                              <m:t>=</m:t>
                            </m:r>
                            <m:r>
                              <a:rPr lang="zh-CN" altLang="en-US" b="1" i="1">
                                <a:latin typeface="Cambria Math" panose="02040503050406030204" pitchFamily="18" charset="0"/>
                              </a:rPr>
                              <m:t>𝑨𝒙</m:t>
                            </m:r>
                            <m:r>
                              <a:rPr lang="zh-CN" altLang="en-US" b="0" i="1">
                                <a:latin typeface="Cambria Math" panose="02040503050406030204" pitchFamily="18" charset="0"/>
                              </a:rPr>
                              <m:t>+</m:t>
                            </m:r>
                            <m:r>
                              <a:rPr lang="zh-CN" altLang="en-US" b="1" i="1">
                                <a:latin typeface="Cambria Math" panose="02040503050406030204" pitchFamily="18" charset="0"/>
                              </a:rPr>
                              <m:t>𝑩</m:t>
                            </m:r>
                            <m:r>
                              <a:rPr lang="zh-CN" altLang="en-US" b="0" i="1">
                                <a:latin typeface="Cambria Math" panose="02040503050406030204" pitchFamily="18" charset="0"/>
                              </a:rPr>
                              <m:t>𝑢</m:t>
                            </m:r>
                          </m:e>
                        </m:mr>
                        <m:mr>
                          <m:e>
                            <m:r>
                              <a:rPr lang="zh-CN" altLang="en-US" b="0" i="1">
                                <a:latin typeface="Cambria Math" panose="02040503050406030204" pitchFamily="18" charset="0"/>
                              </a:rPr>
                              <m:t>𝑦</m:t>
                            </m:r>
                            <m:r>
                              <a:rPr lang="zh-CN" altLang="en-US" b="0" i="1">
                                <a:latin typeface="Cambria Math" panose="02040503050406030204" pitchFamily="18" charset="0"/>
                              </a:rPr>
                              <m:t>=</m:t>
                            </m:r>
                            <m:r>
                              <a:rPr lang="zh-CN" altLang="en-US" b="1" i="1">
                                <a:latin typeface="Cambria Math" panose="02040503050406030204" pitchFamily="18" charset="0"/>
                              </a:rPr>
                              <m:t>𝑪𝒙</m:t>
                            </m:r>
                            <m:r>
                              <a:rPr lang="en-US" altLang="zh-CN" b="0" i="1" smtClean="0">
                                <a:latin typeface="Cambria Math" panose="02040503050406030204" pitchFamily="18" charset="0"/>
                              </a:rPr>
                              <m:t>           </m:t>
                            </m:r>
                          </m:e>
                        </m:mr>
                      </m:m>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3804001" y="2571750"/>
                <a:ext cx="1535998" cy="635046"/>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827584" y="3205000"/>
                <a:ext cx="7632848" cy="1754326"/>
              </a:xfrm>
              <a:prstGeom prst="rect">
                <a:avLst/>
              </a:prstGeom>
            </p:spPr>
            <p:txBody>
              <a:bodyPr wrap="square">
                <a:spAutoFit/>
              </a:bodyPr>
              <a:lstStyle/>
              <a:p>
                <a:pPr>
                  <a:lnSpc>
                    <a:spcPct val="150000"/>
                  </a:lnSpc>
                </a:pPr>
                <a:r>
                  <a:rPr lang="zh-CN" altLang="en-US" dirty="0"/>
                  <a:t>为将其按时间离散化，假定</a:t>
                </a:r>
                <a:endParaRPr lang="en-US" altLang="zh-CN" dirty="0"/>
              </a:p>
              <a:p>
                <a:pPr>
                  <a:lnSpc>
                    <a:spcPct val="150000"/>
                  </a:lnSpc>
                </a:pPr>
                <a:r>
                  <a:rPr lang="zh-CN" altLang="en-US" dirty="0"/>
                  <a:t>（</a:t>
                </a:r>
                <a:r>
                  <a:rPr lang="en-US" altLang="zh-CN" dirty="0"/>
                  <a:t>1</a:t>
                </a:r>
                <a:r>
                  <a:rPr lang="zh-CN" altLang="en-US" dirty="0"/>
                  <a:t>）等周期采样方式，</a:t>
                </a:r>
                <a14:m>
                  <m:oMath xmlns:m="http://schemas.openxmlformats.org/officeDocument/2006/math">
                    <m:r>
                      <a:rPr lang="en-US" altLang="zh-CN" i="1" dirty="0" smtClean="0">
                        <a:latin typeface="Cambria Math" panose="02040503050406030204" pitchFamily="18" charset="0"/>
                      </a:rPr>
                      <m:t>𝑇</m:t>
                    </m:r>
                  </m:oMath>
                </a14:m>
                <a:r>
                  <a:rPr lang="zh-CN" altLang="en-US" dirty="0"/>
                  <a:t>为常数；</a:t>
                </a:r>
                <a:endParaRPr lang="en-US" altLang="zh-CN" dirty="0"/>
              </a:p>
              <a:p>
                <a:pPr>
                  <a:lnSpc>
                    <a:spcPct val="150000"/>
                  </a:lnSpc>
                </a:pPr>
                <a:r>
                  <a:rPr lang="zh-CN" altLang="en-US" dirty="0"/>
                  <a:t>（</a:t>
                </a:r>
                <a:r>
                  <a:rPr lang="en-US" altLang="zh-CN" dirty="0"/>
                  <a:t>2</a:t>
                </a:r>
                <a:r>
                  <a:rPr lang="zh-CN" altLang="en-US" dirty="0"/>
                  <a:t>）</a:t>
                </a:r>
                <a:r>
                  <a:rPr lang="en-US" altLang="zh-CN" dirty="0"/>
                  <a:t> </a:t>
                </a:r>
                <a14:m>
                  <m:oMath xmlns:m="http://schemas.openxmlformats.org/officeDocument/2006/math">
                    <m:r>
                      <a:rPr lang="en-US" altLang="zh-CN" i="1" dirty="0">
                        <a:latin typeface="Cambria Math" panose="02040503050406030204" pitchFamily="18" charset="0"/>
                      </a:rPr>
                      <m:t>𝑇</m:t>
                    </m:r>
                  </m:oMath>
                </a14:m>
                <a:r>
                  <a:rPr lang="zh-CN" altLang="en-US" dirty="0"/>
                  <a:t>的选择要保证离散化系统完全可控，完全可观测；</a:t>
                </a:r>
                <a:endParaRPr lang="en-US" altLang="zh-CN" dirty="0"/>
              </a:p>
              <a:p>
                <a:pPr>
                  <a:lnSpc>
                    <a:spcPct val="150000"/>
                  </a:lnSpc>
                </a:pPr>
                <a:r>
                  <a:rPr lang="zh-CN" altLang="en-US" dirty="0"/>
                  <a:t>（</a:t>
                </a:r>
                <a:r>
                  <a:rPr lang="en-US" altLang="zh-CN" dirty="0"/>
                  <a:t>3</a:t>
                </a:r>
                <a:r>
                  <a:rPr lang="zh-CN" altLang="en-US" dirty="0"/>
                  <a:t>）采样间隔内具有零阶保持特性。</a:t>
                </a:r>
              </a:p>
            </p:txBody>
          </p:sp>
        </mc:Choice>
        <mc:Fallback xmlns="">
          <p:sp>
            <p:nvSpPr>
              <p:cNvPr id="4" name="矩形 3"/>
              <p:cNvSpPr>
                <a:spLocks noRot="1" noChangeAspect="1" noMove="1" noResize="1" noEditPoints="1" noAdjustHandles="1" noChangeArrowheads="1" noChangeShapeType="1" noTextEdit="1"/>
              </p:cNvSpPr>
              <p:nvPr/>
            </p:nvSpPr>
            <p:spPr>
              <a:xfrm>
                <a:off x="827584" y="3205000"/>
                <a:ext cx="7632848" cy="1754326"/>
              </a:xfrm>
              <a:prstGeom prst="rect">
                <a:avLst/>
              </a:prstGeom>
              <a:blipFill rotWithShape="0">
                <a:blip r:embed="rId3"/>
                <a:stretch>
                  <a:fillRect l="-719" b="-2083"/>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E38B9F7D-06FB-487F-47AB-FC6F5D7FB2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979755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23478"/>
            <a:ext cx="1800493" cy="369332"/>
          </a:xfrm>
          <a:prstGeom prst="rect">
            <a:avLst/>
          </a:prstGeom>
        </p:spPr>
        <p:txBody>
          <a:bodyPr wrap="none">
            <a:spAutoFit/>
          </a:bodyPr>
          <a:lstStyle/>
          <a:p>
            <a:r>
              <a:rPr lang="zh-CN" altLang="en-US" dirty="0"/>
              <a:t>则离散化系统为</a:t>
            </a:r>
          </a:p>
        </p:txBody>
      </p:sp>
      <mc:AlternateContent xmlns:mc="http://schemas.openxmlformats.org/markup-compatibility/2006" xmlns:a14="http://schemas.microsoft.com/office/drawing/2010/main">
        <mc:Choice Requires="a14">
          <p:sp>
            <p:nvSpPr>
              <p:cNvPr id="3" name="矩形 2"/>
              <p:cNvSpPr/>
              <p:nvPr/>
            </p:nvSpPr>
            <p:spPr>
              <a:xfrm>
                <a:off x="3563888" y="378625"/>
                <a:ext cx="2131224" cy="6088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smtClean="0">
                              <a:latin typeface="Cambria Math" panose="02040503050406030204" pitchFamily="18" charset="0"/>
                            </a:rPr>
                          </m:ctrlPr>
                        </m:mPr>
                        <m:m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1" i="1">
                                <a:latin typeface="Cambria Math" panose="02040503050406030204" pitchFamily="18" charset="0"/>
                              </a:rPr>
                              <m:t>𝑮</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𝑯</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𝒖</m:t>
                                </m:r>
                              </m:e>
                              <m:sub>
                                <m:r>
                                  <a:rPr lang="zh-CN" altLang="en-US" b="0" i="1">
                                    <a:latin typeface="Cambria Math" panose="02040503050406030204" pitchFamily="18" charset="0"/>
                                  </a:rPr>
                                  <m:t>𝑘</m:t>
                                </m:r>
                              </m:sub>
                            </m:sSub>
                          </m:e>
                        </m:mr>
                        <m:m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𝑪</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en-US" altLang="zh-CN" b="0" i="1" smtClean="0">
                                <a:latin typeface="Cambria Math" panose="02040503050406030204" pitchFamily="18" charset="0"/>
                              </a:rPr>
                              <m:t>                  </m:t>
                            </m:r>
                          </m:e>
                        </m:mr>
                      </m:m>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3563888" y="378625"/>
                <a:ext cx="2131224" cy="608821"/>
              </a:xfrm>
              <a:prstGeom prst="rect">
                <a:avLst/>
              </a:prstGeom>
              <a:blipFill>
                <a:blip r:embed="rId2"/>
                <a:stretch>
                  <a:fillRect/>
                </a:stretch>
              </a:blipFill>
            </p:spPr>
            <p:txBody>
              <a:bodyPr/>
              <a:lstStyle/>
              <a:p>
                <a:r>
                  <a:rPr lang="zh-CN" altLang="en-US">
                    <a:noFill/>
                  </a:rPr>
                  <a:t> </a:t>
                </a:r>
              </a:p>
            </p:txBody>
          </p:sp>
        </mc:Fallback>
      </mc:AlternateContent>
      <p:sp>
        <p:nvSpPr>
          <p:cNvPr id="4" name="矩形 3"/>
          <p:cNvSpPr/>
          <p:nvPr/>
        </p:nvSpPr>
        <p:spPr>
          <a:xfrm>
            <a:off x="611560" y="1059582"/>
            <a:ext cx="1800493" cy="369332"/>
          </a:xfrm>
          <a:prstGeom prst="rect">
            <a:avLst/>
          </a:prstGeom>
        </p:spPr>
        <p:txBody>
          <a:bodyPr wrap="none">
            <a:spAutoFit/>
          </a:bodyPr>
          <a:lstStyle/>
          <a:p>
            <a:r>
              <a:rPr lang="zh-CN" altLang="en-US"/>
              <a:t>改写成如下形式</a:t>
            </a:r>
            <a:endParaRPr lang="zh-CN" altLang="en-US" dirty="0"/>
          </a:p>
        </p:txBody>
      </p:sp>
      <mc:AlternateContent xmlns:mc="http://schemas.openxmlformats.org/markup-compatibility/2006" xmlns:a14="http://schemas.microsoft.com/office/drawing/2010/main">
        <mc:Choice Requires="a14">
          <p:sp>
            <p:nvSpPr>
              <p:cNvPr id="5" name="矩形 4"/>
              <p:cNvSpPr/>
              <p:nvPr/>
            </p:nvSpPr>
            <p:spPr>
              <a:xfrm>
                <a:off x="3563888" y="1275606"/>
                <a:ext cx="2350836" cy="6088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smtClean="0">
                              <a:latin typeface="Cambria Math" panose="02040503050406030204" pitchFamily="18" charset="0"/>
                            </a:rPr>
                          </m:ctrlPr>
                        </m:mPr>
                        <m:m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𝑮</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1" i="1">
                                <a:latin typeface="Cambria Math" panose="02040503050406030204" pitchFamily="18" charset="0"/>
                              </a:rPr>
                              <m:t>𝑯</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𝒖</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mr>
                        <m:m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𝑪</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en-US" altLang="zh-CN" b="0" i="1" smtClean="0">
                                <a:latin typeface="Cambria Math" panose="02040503050406030204" pitchFamily="18" charset="0"/>
                              </a:rPr>
                              <m:t>                      </m:t>
                            </m:r>
                          </m:e>
                        </m:mr>
                      </m:m>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3563888" y="1275606"/>
                <a:ext cx="2350836" cy="60882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611560" y="2067694"/>
                <a:ext cx="7992888" cy="2973122"/>
              </a:xfrm>
              <a:prstGeom prst="rect">
                <a:avLst/>
              </a:prstGeom>
            </p:spPr>
            <p:txBody>
              <a:bodyPr wrap="square">
                <a:spAutoFit/>
              </a:bodyPr>
              <a:lstStyle/>
              <a:p>
                <a:pPr>
                  <a:lnSpc>
                    <a:spcPct val="130000"/>
                  </a:lnSpc>
                </a:pPr>
                <a:r>
                  <a:rPr lang="zh-CN" altLang="en-US" dirty="0"/>
                  <a:t>式中，</a:t>
                </a:r>
                <a14:m>
                  <m:oMath xmlns:m="http://schemas.openxmlformats.org/officeDocument/2006/math">
                    <m:r>
                      <a:rPr lang="zh-CN" altLang="en-US" b="1" i="1">
                        <a:latin typeface="Cambria Math" panose="02040503050406030204" pitchFamily="18" charset="0"/>
                      </a:rPr>
                      <m:t>𝑮</m:t>
                    </m:r>
                  </m:oMath>
                </a14:m>
                <a:r>
                  <a:rPr lang="zh-CN" altLang="en-US" b="1" dirty="0"/>
                  <a:t>、</a:t>
                </a:r>
                <a14:m>
                  <m:oMath xmlns:m="http://schemas.openxmlformats.org/officeDocument/2006/math">
                    <m:r>
                      <a:rPr lang="zh-CN" altLang="en-US" b="1" i="1">
                        <a:latin typeface="Cambria Math" panose="02040503050406030204" pitchFamily="18" charset="0"/>
                      </a:rPr>
                      <m:t>𝑯</m:t>
                    </m:r>
                  </m:oMath>
                </a14:m>
                <a:r>
                  <a:rPr lang="zh-CN" altLang="en-US" b="1" dirty="0"/>
                  <a:t>、</a:t>
                </a:r>
                <a14:m>
                  <m:oMath xmlns:m="http://schemas.openxmlformats.org/officeDocument/2006/math">
                    <m:r>
                      <a:rPr lang="zh-CN" altLang="en-US" b="1" i="1">
                        <a:latin typeface="Cambria Math" panose="02040503050406030204" pitchFamily="18" charset="0"/>
                      </a:rPr>
                      <m:t>𝑪</m:t>
                    </m:r>
                  </m:oMath>
                </a14:m>
                <a:r>
                  <a:rPr lang="zh-CN" altLang="en-US" dirty="0"/>
                  <a:t>均为常数阵；状态向量为二维向量；观测向量与控制向量为维向量。</a:t>
                </a:r>
                <a:endParaRPr lang="en-US" altLang="zh-CN" dirty="0"/>
              </a:p>
              <a:p>
                <a:pPr>
                  <a:lnSpc>
                    <a:spcPct val="130000"/>
                  </a:lnSpc>
                </a:pPr>
                <a:r>
                  <a:rPr lang="zh-CN" altLang="en-US" dirty="0"/>
                  <a:t>         用状态方程可对任意时刻</a:t>
                </a:r>
                <a14:m>
                  <m:oMath xmlns:m="http://schemas.openxmlformats.org/officeDocument/2006/math">
                    <m:d>
                      <m:dPr>
                        <m:ctrlPr>
                          <a:rPr lang="zh-CN" altLang="en-US" i="1">
                            <a:latin typeface="Cambria Math" panose="02040503050406030204" pitchFamily="18" charset="0"/>
                          </a:rPr>
                        </m:ctrlPr>
                      </m:dPr>
                      <m:e>
                        <m:r>
                          <a:rPr lang="zh-CN" altLang="en-US" i="1">
                            <a:latin typeface="Cambria Math" panose="02040503050406030204" pitchFamily="18" charset="0"/>
                          </a:rPr>
                          <m:t>𝑘</m:t>
                        </m:r>
                        <m:r>
                          <a:rPr lang="zh-CN" altLang="en-US">
                            <a:latin typeface="Cambria Math" panose="02040503050406030204" pitchFamily="18" charset="0"/>
                          </a:rPr>
                          <m:t>=1,2,⋯</m:t>
                        </m:r>
                      </m:e>
                    </m:d>
                  </m:oMath>
                </a14:m>
                <a:r>
                  <a:rPr lang="zh-CN" altLang="en-US" dirty="0"/>
                  <a:t>的状态向量进行计算，只要系统的初态和运动方程确定，系统的任何未来状态均可精确预报。如果</a:t>
                </a:r>
                <a14:m>
                  <m:oMath xmlns:m="http://schemas.openxmlformats.org/officeDocument/2006/math">
                    <m:d>
                      <m:dPr>
                        <m:ctrlPr>
                          <a:rPr lang="zh-CN" altLang="en-US" i="1">
                            <a:latin typeface="Cambria Math" panose="02040503050406030204" pitchFamily="18" charset="0"/>
                          </a:rPr>
                        </m:ctrlPr>
                      </m:dPr>
                      <m:e>
                        <m:r>
                          <a:rPr lang="zh-CN" altLang="en-US" i="1">
                            <a:latin typeface="Cambria Math" panose="02040503050406030204" pitchFamily="18" charset="0"/>
                          </a:rPr>
                          <m:t>𝑘</m:t>
                        </m:r>
                        <m:r>
                          <a:rPr lang="en-US" altLang="zh-CN" b="0" i="1" smtClean="0">
                            <a:latin typeface="Cambria Math" panose="02040503050406030204" pitchFamily="18" charset="0"/>
                          </a:rPr>
                          <m:t>−1</m:t>
                        </m:r>
                      </m:e>
                    </m:d>
                  </m:oMath>
                </a14:m>
                <a:r>
                  <a:rPr lang="zh-CN" altLang="en-US" dirty="0"/>
                  <a:t>时刻的状态向量、控制向量已知（相当于初始条件），则可按上面的状态方程计算出</a:t>
                </a:r>
                <a14:m>
                  <m:oMath xmlns:m="http://schemas.openxmlformats.org/officeDocument/2006/math">
                    <m:r>
                      <a:rPr lang="zh-CN" altLang="en-US" i="1">
                        <a:latin typeface="Cambria Math" panose="02040503050406030204" pitchFamily="18" charset="0"/>
                      </a:rPr>
                      <m:t>𝑘</m:t>
                    </m:r>
                  </m:oMath>
                </a14:m>
                <a:r>
                  <a:rPr lang="zh-CN" altLang="en-US" dirty="0"/>
                  <a:t>时刻的状态向量</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r>
                      <a:rPr lang="zh-CN" altLang="en-US" b="0" i="1" smtClean="0">
                        <a:latin typeface="Cambria Math" panose="02040503050406030204" pitchFamily="18" charset="0"/>
                      </a:rPr>
                      <m:t>，</m:t>
                    </m:r>
                  </m:oMath>
                </a14:m>
                <a:r>
                  <a:rPr lang="zh-CN" altLang="en-US" dirty="0"/>
                  <a:t>再将其代入量测方程，则可算出</a:t>
                </a:r>
                <a14:m>
                  <m:oMath xmlns:m="http://schemas.openxmlformats.org/officeDocument/2006/math">
                    <m:r>
                      <a:rPr lang="zh-CN" altLang="en-US" i="1">
                        <a:latin typeface="Cambria Math" panose="02040503050406030204" pitchFamily="18" charset="0"/>
                      </a:rPr>
                      <m:t>𝑘</m:t>
                    </m:r>
                  </m:oMath>
                </a14:m>
                <a:r>
                  <a:rPr lang="zh-CN" altLang="en-US" dirty="0"/>
                  <a:t>时刻的量测量</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i="1">
                            <a:latin typeface="Cambria Math" panose="02040503050406030204" pitchFamily="18" charset="0"/>
                          </a:rPr>
                          <m:t>𝑘</m:t>
                        </m:r>
                      </m:sub>
                    </m:sSub>
                  </m:oMath>
                </a14:m>
                <a:r>
                  <a:rPr lang="zh-CN" altLang="en-US" dirty="0"/>
                  <a:t>。等到</a:t>
                </a:r>
                <a14:m>
                  <m:oMath xmlns:m="http://schemas.openxmlformats.org/officeDocument/2006/math">
                    <m:r>
                      <a:rPr lang="zh-CN" altLang="en-US" i="1">
                        <a:latin typeface="Cambria Math" panose="02040503050406030204" pitchFamily="18" charset="0"/>
                      </a:rPr>
                      <m:t>𝑘</m:t>
                    </m:r>
                  </m:oMath>
                </a14:m>
                <a:r>
                  <a:rPr lang="zh-CN" altLang="en-US" dirty="0"/>
                  <a:t>时刻到来时，可对状态和量测向量进行实际的测量，它应与计算预报值完全一样，这就是理想情况。</a:t>
                </a:r>
              </a:p>
            </p:txBody>
          </p:sp>
        </mc:Choice>
        <mc:Fallback xmlns="">
          <p:sp>
            <p:nvSpPr>
              <p:cNvPr id="6" name="矩形 5"/>
              <p:cNvSpPr>
                <a:spLocks noRot="1" noChangeAspect="1" noMove="1" noResize="1" noEditPoints="1" noAdjustHandles="1" noChangeArrowheads="1" noChangeShapeType="1" noTextEdit="1"/>
              </p:cNvSpPr>
              <p:nvPr/>
            </p:nvSpPr>
            <p:spPr>
              <a:xfrm>
                <a:off x="611560" y="2067694"/>
                <a:ext cx="7992888" cy="2973122"/>
              </a:xfrm>
              <a:prstGeom prst="rect">
                <a:avLst/>
              </a:prstGeom>
              <a:blipFill>
                <a:blip r:embed="rId4"/>
                <a:stretch>
                  <a:fillRect l="-610" r="-686" b="-410"/>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1563C1E9-932F-5D4F-DAAF-EBD13EC835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211317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11560" y="339502"/>
                <a:ext cx="8064896" cy="3416320"/>
              </a:xfrm>
              <a:prstGeom prst="rect">
                <a:avLst/>
              </a:prstGeom>
            </p:spPr>
            <p:txBody>
              <a:bodyPr wrap="square">
                <a:spAutoFit/>
              </a:bodyPr>
              <a:lstStyle/>
              <a:p>
                <a:pPr indent="457200">
                  <a:lnSpc>
                    <a:spcPct val="150000"/>
                  </a:lnSpc>
                </a:pPr>
                <a:r>
                  <a:rPr lang="zh-CN" altLang="en-US" dirty="0"/>
                  <a:t>6.5.2实际情况的分析因为客观上总存在干扰和噪声，系统总存在输人       噪声（或称动态噪声） </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𝑾</m:t>
                        </m:r>
                      </m:e>
                      <m:sub>
                        <m:r>
                          <a:rPr lang="zh-CN" altLang="en-US" i="1">
                            <a:latin typeface="Cambria Math" panose="02040503050406030204" pitchFamily="18" charset="0"/>
                          </a:rPr>
                          <m:t>𝑘</m:t>
                        </m:r>
                      </m:sub>
                    </m:sSub>
                  </m:oMath>
                </a14:m>
                <a:r>
                  <a:rPr lang="zh-CN" altLang="en-US" dirty="0"/>
                  <a:t>和观测噪声</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i="1">
                            <a:latin typeface="Cambria Math" panose="02040503050406030204" pitchFamily="18" charset="0"/>
                          </a:rPr>
                          <m:t>𝑘</m:t>
                        </m:r>
                      </m:sub>
                    </m:sSub>
                    <m:r>
                      <a:rPr lang="zh-CN" altLang="en-US" i="1">
                        <a:latin typeface="Cambria Math" panose="02040503050406030204" pitchFamily="18" charset="0"/>
                      </a:rPr>
                      <m:t> </m:t>
                    </m:r>
                  </m:oMath>
                </a14:m>
                <a:r>
                  <a:rPr lang="zh-CN" altLang="en-US" dirty="0"/>
                  <a:t>，使得按上述公式计算的</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r>
                      <a:rPr lang="zh-CN" altLang="en-US" b="0" i="1" smtClean="0">
                        <a:latin typeface="Cambria Math" panose="02040503050406030204" pitchFamily="18" charset="0"/>
                      </a:rPr>
                      <m:t>、</m:t>
                    </m:r>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i="1">
                            <a:latin typeface="Cambria Math" panose="02040503050406030204" pitchFamily="18" charset="0"/>
                          </a:rPr>
                          <m:t>𝑘</m:t>
                        </m:r>
                      </m:sub>
                    </m:sSub>
                  </m:oMath>
                </a14:m>
                <a:r>
                  <a:rPr lang="zh-CN" altLang="en-US" dirty="0"/>
                  <a:t>与实际值有偏差。因此，一个系统总包括两部分，一部分是确定的，一部分是随机的。反映到系统中，使其状态无论是过去、现在还是将来，都具有某种统计性质，即不能得到精确值。这就存在着如何根据已有数据对系统的现时状态作出估计的问题，这就是滤波。问题的实质是如何从量测信息尽可能地把污染的噪声过滤掉，从中分离出所需要的信号。考虑两种噪声</a:t>
                </a:r>
                <a14:m>
                  <m:oMath xmlns:m="http://schemas.openxmlformats.org/officeDocument/2006/math">
                    <m:sSub>
                      <m:sSubPr>
                        <m:ctrlPr>
                          <a:rPr lang="zh-CN" altLang="en-US" i="1">
                            <a:latin typeface="Cambria Math" panose="02040503050406030204" pitchFamily="18" charset="0"/>
                          </a:rPr>
                        </m:ctrlPr>
                      </m:sSubPr>
                      <m:e>
                        <m:r>
                          <a:rPr lang="en-US" altLang="zh-CN" b="1" i="1">
                            <a:latin typeface="Cambria Math" panose="02040503050406030204" pitchFamily="18" charset="0"/>
                          </a:rPr>
                          <m:t>𝑾</m:t>
                        </m:r>
                      </m:e>
                      <m:sub>
                        <m:r>
                          <a:rPr lang="zh-CN" altLang="en-US" i="1">
                            <a:latin typeface="Cambria Math" panose="02040503050406030204" pitchFamily="18" charset="0"/>
                          </a:rPr>
                          <m:t>𝑘</m:t>
                        </m:r>
                      </m:sub>
                    </m:sSub>
                    <m:r>
                      <a:rPr lang="zh-CN" altLang="en-US" i="1">
                        <a:latin typeface="Cambria Math" panose="02040503050406030204" pitchFamily="18" charset="0"/>
                      </a:rPr>
                      <m:t> </m:t>
                    </m:r>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i="1">
                            <a:latin typeface="Cambria Math" panose="02040503050406030204" pitchFamily="18" charset="0"/>
                          </a:rPr>
                          <m:t>𝑘</m:t>
                        </m:r>
                      </m:sub>
                    </m:sSub>
                  </m:oMath>
                </a14:m>
                <a:r>
                  <a:rPr lang="zh-CN" altLang="en-US" dirty="0"/>
                  <a:t>后，状态方程和量测方程为</a:t>
                </a:r>
              </a:p>
            </p:txBody>
          </p:sp>
        </mc:Choice>
        <mc:Fallback xmlns="">
          <p:sp>
            <p:nvSpPr>
              <p:cNvPr id="2" name="矩形 1"/>
              <p:cNvSpPr>
                <a:spLocks noRot="1" noChangeAspect="1" noMove="1" noResize="1" noEditPoints="1" noAdjustHandles="1" noChangeArrowheads="1" noChangeShapeType="1" noTextEdit="1"/>
              </p:cNvSpPr>
              <p:nvPr/>
            </p:nvSpPr>
            <p:spPr>
              <a:xfrm>
                <a:off x="611560" y="339502"/>
                <a:ext cx="8064896" cy="3416320"/>
              </a:xfrm>
              <a:prstGeom prst="rect">
                <a:avLst/>
              </a:prstGeom>
              <a:blipFill>
                <a:blip r:embed="rId2"/>
                <a:stretch>
                  <a:fillRect l="-6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3531172" y="3642578"/>
                <a:ext cx="33447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𝑮</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1" i="1">
                          <a:latin typeface="Cambria Math" panose="02040503050406030204" pitchFamily="18" charset="0"/>
                        </a:rPr>
                        <m:t>𝑯</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𝒖</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1" i="1">
                          <a:latin typeface="Cambria Math" panose="02040503050406030204" pitchFamily="18" charset="0"/>
                        </a:rPr>
                        <m:t>𝜞</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3531172" y="3642578"/>
                <a:ext cx="3344762"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563888" y="4074626"/>
                <a:ext cx="17301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𝑪</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3563888" y="4074626"/>
                <a:ext cx="1730154" cy="369332"/>
              </a:xfrm>
              <a:prstGeom prst="rect">
                <a:avLst/>
              </a:prstGeom>
              <a:blipFill>
                <a:blip r:embed="rId4"/>
                <a:stretch>
                  <a:fillRect b="-6557"/>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9CE14BC6-288C-04A5-11CC-281F436BED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568491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83568" y="483518"/>
                <a:ext cx="7992888" cy="1338828"/>
              </a:xfrm>
              <a:prstGeom prst="rect">
                <a:avLst/>
              </a:prstGeom>
            </p:spPr>
            <p:txBody>
              <a:bodyPr wrap="square">
                <a:spAutoFit/>
              </a:bodyPr>
              <a:lstStyle/>
              <a:p>
                <a:pPr>
                  <a:lnSpc>
                    <a:spcPct val="150000"/>
                  </a:lnSpc>
                </a:pPr>
                <a:r>
                  <a:rPr lang="zh-CN" altLang="en-US" dirty="0"/>
                  <a:t>下面讨论两种特殊情况（极端情况）：</a:t>
                </a:r>
                <a:endParaRPr lang="en-US" altLang="zh-CN" dirty="0"/>
              </a:p>
              <a:p>
                <a:pPr indent="457200">
                  <a:lnSpc>
                    <a:spcPct val="150000"/>
                  </a:lnSpc>
                </a:pPr>
                <a:r>
                  <a:rPr lang="zh-CN" altLang="en-US" dirty="0"/>
                  <a:t>（</a:t>
                </a:r>
                <a:r>
                  <a:rPr lang="en-US" altLang="zh-CN" dirty="0"/>
                  <a:t>1</a:t>
                </a:r>
                <a:r>
                  <a:rPr lang="zh-CN" altLang="en-US" dirty="0"/>
                  <a:t>）输人噪声</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i="1">
                            <a:latin typeface="Cambria Math" panose="02040503050406030204" pitchFamily="18" charset="0"/>
                          </a:rPr>
                          <m:t>𝑘</m:t>
                        </m:r>
                        <m:r>
                          <a:rPr lang="zh-CN" altLang="en-US" i="1">
                            <a:latin typeface="Cambria Math" panose="02040503050406030204" pitchFamily="18" charset="0"/>
                          </a:rPr>
                          <m:t>−1</m:t>
                        </m:r>
                      </m:sub>
                    </m:sSub>
                    <m:r>
                      <a:rPr lang="zh-CN" altLang="en-US" i="1">
                        <a:latin typeface="Cambria Math" panose="02040503050406030204" pitchFamily="18" charset="0"/>
                      </a:rPr>
                      <m:t>=0</m:t>
                    </m:r>
                    <m:r>
                      <a:rPr lang="zh-CN" altLang="en-US" b="0" i="1" smtClean="0">
                        <a:latin typeface="Cambria Math" panose="02040503050406030204" pitchFamily="18" charset="0"/>
                      </a:rPr>
                      <m:t>，</m:t>
                    </m:r>
                  </m:oMath>
                </a14:m>
                <a:r>
                  <a:rPr lang="zh-CN" altLang="en-US" dirty="0"/>
                  <a:t>仅有观测噪声</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𝑽</m:t>
                        </m:r>
                      </m:e>
                      <m:sub>
                        <m:r>
                          <a:rPr lang="zh-CN" altLang="en-US" i="1">
                            <a:latin typeface="Cambria Math" panose="02040503050406030204" pitchFamily="18" charset="0"/>
                          </a:rPr>
                          <m:t>𝑘</m:t>
                        </m:r>
                      </m:sub>
                    </m:sSub>
                    <m:r>
                      <a:rPr lang="zh-CN" altLang="en-US">
                        <a:latin typeface="Cambria Math" panose="02040503050406030204" pitchFamily="18" charset="0"/>
                      </a:rPr>
                      <m:t>≠0</m:t>
                    </m:r>
                  </m:oMath>
                </a14:m>
                <a:r>
                  <a:rPr lang="zh-CN" altLang="en-US" dirty="0"/>
                  <a:t>，这时系统的实际状态可由状态方程</a:t>
                </a:r>
              </a:p>
            </p:txBody>
          </p:sp>
        </mc:Choice>
        <mc:Fallback xmlns="">
          <p:sp>
            <p:nvSpPr>
              <p:cNvPr id="2" name="矩形 1"/>
              <p:cNvSpPr>
                <a:spLocks noRot="1" noChangeAspect="1" noMove="1" noResize="1" noEditPoints="1" noAdjustHandles="1" noChangeArrowheads="1" noChangeShapeType="1" noTextEdit="1"/>
              </p:cNvSpPr>
              <p:nvPr/>
            </p:nvSpPr>
            <p:spPr>
              <a:xfrm>
                <a:off x="683568" y="483518"/>
                <a:ext cx="7992888" cy="1338828"/>
              </a:xfrm>
              <a:prstGeom prst="rect">
                <a:avLst/>
              </a:prstGeom>
              <a:blipFill>
                <a:blip r:embed="rId2"/>
                <a:stretch>
                  <a:fillRect l="-610" b="-13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419872" y="1698362"/>
                <a:ext cx="23780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𝑿</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𝑮</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1" i="1">
                          <a:latin typeface="Cambria Math" panose="02040503050406030204" pitchFamily="18" charset="0"/>
                        </a:rPr>
                        <m:t>𝑯</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𝒖</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3419872" y="1698362"/>
                <a:ext cx="2378087"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683568" y="2283718"/>
                <a:ext cx="8064896" cy="1710596"/>
              </a:xfrm>
              <a:prstGeom prst="rect">
                <a:avLst/>
              </a:prstGeom>
            </p:spPr>
            <p:txBody>
              <a:bodyPr wrap="square">
                <a:spAutoFit/>
              </a:bodyPr>
              <a:lstStyle/>
              <a:p>
                <a:pPr>
                  <a:lnSpc>
                    <a:spcPct val="150000"/>
                  </a:lnSpc>
                </a:pPr>
                <a:r>
                  <a:rPr lang="zh-CN" altLang="en-US" dirty="0"/>
                  <a:t>确定。其意义为，用</a:t>
                </a:r>
                <a14:m>
                  <m:oMath xmlns:m="http://schemas.openxmlformats.org/officeDocument/2006/math">
                    <m:d>
                      <m:dPr>
                        <m:ctrlPr>
                          <a:rPr lang="zh-CN" altLang="en-US" i="1">
                            <a:latin typeface="Cambria Math" panose="02040503050406030204" pitchFamily="18" charset="0"/>
                          </a:rPr>
                        </m:ctrlPr>
                      </m:dPr>
                      <m:e>
                        <m:r>
                          <a:rPr lang="zh-CN" altLang="en-US" i="1">
                            <a:latin typeface="Cambria Math" panose="02040503050406030204" pitchFamily="18" charset="0"/>
                          </a:rPr>
                          <m:t>𝑘</m:t>
                        </m:r>
                        <m:r>
                          <a:rPr lang="zh-CN" altLang="en-US">
                            <a:latin typeface="Cambria Math" panose="02040503050406030204" pitchFamily="18" charset="0"/>
                          </a:rPr>
                          <m:t>−1</m:t>
                        </m:r>
                      </m:e>
                    </m:d>
                  </m:oMath>
                </a14:m>
                <a:r>
                  <a:rPr lang="zh-CN" altLang="en-US" dirty="0"/>
                  <a:t>时刻的</a:t>
                </a:r>
                <a14:m>
                  <m:oMath xmlns:m="http://schemas.openxmlformats.org/officeDocument/2006/math">
                    <m:r>
                      <a:rPr lang="en-US" altLang="zh-CN" b="1" i="1">
                        <a:latin typeface="Cambria Math" panose="02040503050406030204" pitchFamily="18" charset="0"/>
                      </a:rPr>
                      <m:t>𝒙</m:t>
                    </m:r>
                  </m:oMath>
                </a14:m>
                <a:r>
                  <a:rPr lang="zh-CN" altLang="en-US" dirty="0"/>
                  <a:t>、</a:t>
                </a:r>
                <a14:m>
                  <m:oMath xmlns:m="http://schemas.openxmlformats.org/officeDocument/2006/math">
                    <m:r>
                      <a:rPr lang="en-US" altLang="zh-CN" b="1" i="1">
                        <a:latin typeface="Cambria Math" panose="02040503050406030204" pitchFamily="18" charset="0"/>
                      </a:rPr>
                      <m:t>𝒖</m:t>
                    </m:r>
                  </m:oMath>
                </a14:m>
                <a:r>
                  <a:rPr lang="zh-CN" altLang="en-US" dirty="0"/>
                  <a:t>对</a:t>
                </a:r>
                <a14:m>
                  <m:oMath xmlns:m="http://schemas.openxmlformats.org/officeDocument/2006/math">
                    <m:r>
                      <a:rPr lang="zh-CN" altLang="en-US" i="1">
                        <a:latin typeface="Cambria Math" panose="02040503050406030204" pitchFamily="18" charset="0"/>
                      </a:rPr>
                      <m:t>𝑘</m:t>
                    </m:r>
                  </m:oMath>
                </a14:m>
                <a:r>
                  <a:rPr lang="zh-CN" altLang="en-US" dirty="0"/>
                  <a:t>时刻的</a:t>
                </a:r>
                <a14:m>
                  <m:oMath xmlns:m="http://schemas.openxmlformats.org/officeDocument/2006/math">
                    <m:r>
                      <a:rPr lang="en-US" altLang="zh-CN" b="1" i="1">
                        <a:latin typeface="Cambria Math" panose="02040503050406030204" pitchFamily="18" charset="0"/>
                      </a:rPr>
                      <m:t>𝒙</m:t>
                    </m:r>
                  </m:oMath>
                </a14:m>
                <a:r>
                  <a:rPr lang="zh-CN" altLang="en-US" dirty="0"/>
                  <a:t>预报，表示为</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r>
                      <a:rPr lang="zh-CN" altLang="en-US"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r>
                          <a:rPr lang="zh-CN" altLang="en-US" i="1">
                            <a:latin typeface="Cambria Math" panose="02040503050406030204" pitchFamily="18" charset="0"/>
                          </a:rPr>
                          <m:t>∣</m:t>
                        </m:r>
                        <m:r>
                          <a:rPr lang="zh-CN" altLang="en-US" i="1">
                            <a:latin typeface="Cambria Math" panose="02040503050406030204" pitchFamily="18" charset="0"/>
                          </a:rPr>
                          <m:t>𝑘</m:t>
                        </m:r>
                        <m:r>
                          <a:rPr lang="zh-CN" altLang="en-US" i="1">
                            <a:latin typeface="Cambria Math" panose="02040503050406030204" pitchFamily="18" charset="0"/>
                          </a:rPr>
                          <m:t>−1</m:t>
                        </m:r>
                      </m:sub>
                    </m:sSub>
                    <m:r>
                      <a:rPr lang="zh-CN" altLang="en-US" i="1">
                        <a:latin typeface="Cambria Math" panose="02040503050406030204" pitchFamily="18" charset="0"/>
                      </a:rPr>
                      <m:t>。</m:t>
                    </m:r>
                  </m:oMath>
                </a14:m>
                <a:endParaRPr lang="en-US" altLang="zh-CN" dirty="0"/>
              </a:p>
              <a:p>
                <a:pPr>
                  <a:lnSpc>
                    <a:spcPct val="150000"/>
                  </a:lnSpc>
                </a:pPr>
                <a:r>
                  <a:rPr lang="zh-CN" altLang="en-US" dirty="0">
                    <a:latin typeface="Times New Roman" panose="02020603050405020304" pitchFamily="18" charset="0"/>
                  </a:rPr>
                  <a:t>        （</a:t>
                </a:r>
                <a:r>
                  <a:rPr lang="en-US" altLang="zh-CN" dirty="0">
                    <a:latin typeface="Times New Roman" panose="02020603050405020304" pitchFamily="18" charset="0"/>
                  </a:rPr>
                  <a:t>2</a:t>
                </a:r>
                <a:r>
                  <a:rPr lang="zh-CN" altLang="en-US" dirty="0">
                    <a:latin typeface="Times New Roman" panose="02020603050405020304" pitchFamily="18" charset="0"/>
                  </a:rPr>
                  <a:t>）观测噪声</a:t>
                </a:r>
                <a14:m>
                  <m:oMath xmlns:m="http://schemas.openxmlformats.org/officeDocument/2006/math">
                    <m:sSub>
                      <m:sSubPr>
                        <m:ctrlPr>
                          <a:rPr lang="zh-CN" altLang="en-US" i="1">
                            <a:latin typeface="Cambria Math" panose="02040503050406030204" pitchFamily="18" charset="0"/>
                          </a:rPr>
                        </m:ctrlPr>
                      </m:sSubPr>
                      <m:e>
                        <m:r>
                          <a:rPr lang="en-US" altLang="zh-CN" b="1" i="1">
                            <a:latin typeface="Cambria Math" panose="02040503050406030204" pitchFamily="18" charset="0"/>
                          </a:rPr>
                          <m:t>𝑽</m:t>
                        </m:r>
                      </m:e>
                      <m:sub>
                        <m:r>
                          <a:rPr lang="zh-CN" altLang="en-US" i="1">
                            <a:latin typeface="Cambria Math" panose="02040503050406030204" pitchFamily="18" charset="0"/>
                          </a:rPr>
                          <m:t>𝑘</m:t>
                        </m:r>
                      </m:sub>
                    </m:sSub>
                  </m:oMath>
                </a14:m>
                <a:r>
                  <a:rPr lang="zh-CN" altLang="en-US" dirty="0"/>
                  <a:t> </a:t>
                </a:r>
                <a14:m>
                  <m:oMath xmlns:m="http://schemas.openxmlformats.org/officeDocument/2006/math">
                    <m:r>
                      <a:rPr lang="zh-CN" altLang="en-US" i="1">
                        <a:latin typeface="Cambria Math" panose="02040503050406030204" pitchFamily="18" charset="0"/>
                      </a:rPr>
                      <m:t>=0 </m:t>
                    </m:r>
                  </m:oMath>
                </a14:m>
                <a:r>
                  <a:rPr lang="zh-CN" altLang="en-US" dirty="0">
                    <a:latin typeface="Times New Roman" panose="02020603050405020304" pitchFamily="18" charset="0"/>
                  </a:rPr>
                  <a:t>，仅有输入噪声</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i="1">
                            <a:latin typeface="Cambria Math" panose="02040503050406030204" pitchFamily="18" charset="0"/>
                          </a:rPr>
                          <m:t>𝑘</m:t>
                        </m:r>
                        <m:r>
                          <a:rPr lang="zh-CN" altLang="en-US" i="1">
                            <a:latin typeface="Cambria Math" panose="02040503050406030204" pitchFamily="18" charset="0"/>
                          </a:rPr>
                          <m:t>−1</m:t>
                        </m:r>
                      </m:sub>
                    </m:sSub>
                    <m:r>
                      <a:rPr lang="zh-CN" altLang="en-US">
                        <a:latin typeface="Cambria Math" panose="02040503050406030204" pitchFamily="18" charset="0"/>
                      </a:rPr>
                      <m:t>≠0</m:t>
                    </m:r>
                  </m:oMath>
                </a14:m>
                <a:r>
                  <a:rPr lang="zh-CN" altLang="en-US" dirty="0">
                    <a:latin typeface="Times New Roman" panose="02020603050405020304" pitchFamily="18" charset="0"/>
                  </a:rPr>
                  <a:t>，这时实际状态由量测方程</a:t>
                </a:r>
              </a:p>
            </p:txBody>
          </p:sp>
        </mc:Choice>
        <mc:Fallback xmlns="">
          <p:sp>
            <p:nvSpPr>
              <p:cNvPr id="7" name="矩形 6"/>
              <p:cNvSpPr>
                <a:spLocks noRot="1" noChangeAspect="1" noMove="1" noResize="1" noEditPoints="1" noAdjustHandles="1" noChangeArrowheads="1" noChangeShapeType="1" noTextEdit="1"/>
              </p:cNvSpPr>
              <p:nvPr/>
            </p:nvSpPr>
            <p:spPr>
              <a:xfrm>
                <a:off x="683568" y="2283718"/>
                <a:ext cx="8064896" cy="1710596"/>
              </a:xfrm>
              <a:prstGeom prst="rect">
                <a:avLst/>
              </a:prstGeom>
              <a:blipFill>
                <a:blip r:embed="rId4"/>
                <a:stretch>
                  <a:fillRect l="-605" b="-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4011924" y="3571029"/>
                <a:ext cx="11919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𝑪</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oMath>
                  </m:oMathPara>
                </a14:m>
                <a:endParaRPr lang="zh-CN" altLang="en-US" i="1" dirty="0"/>
              </a:p>
            </p:txBody>
          </p:sp>
        </mc:Choice>
        <mc:Fallback xmlns="">
          <p:sp>
            <p:nvSpPr>
              <p:cNvPr id="11" name="矩形 10"/>
              <p:cNvSpPr>
                <a:spLocks noRot="1" noChangeAspect="1" noMove="1" noResize="1" noEditPoints="1" noAdjustHandles="1" noChangeArrowheads="1" noChangeShapeType="1" noTextEdit="1"/>
              </p:cNvSpPr>
              <p:nvPr/>
            </p:nvSpPr>
            <p:spPr>
              <a:xfrm>
                <a:off x="4011924" y="3571029"/>
                <a:ext cx="1191993" cy="369332"/>
              </a:xfrm>
              <a:prstGeom prst="rect">
                <a:avLst/>
              </a:prstGeom>
              <a:blipFill>
                <a:blip r:embed="rId5"/>
                <a:stretch>
                  <a:fillRect b="-6667"/>
                </a:stretch>
              </a:blipFill>
            </p:spPr>
            <p:txBody>
              <a:bodyPr/>
              <a:lstStyle/>
              <a:p>
                <a:r>
                  <a:rPr lang="zh-CN" altLang="en-US">
                    <a:noFill/>
                  </a:rPr>
                  <a:t> </a:t>
                </a:r>
              </a:p>
            </p:txBody>
          </p:sp>
        </mc:Fallback>
      </mc:AlternateContent>
      <p:sp>
        <p:nvSpPr>
          <p:cNvPr id="12" name="矩形 11"/>
          <p:cNvSpPr/>
          <p:nvPr/>
        </p:nvSpPr>
        <p:spPr>
          <a:xfrm>
            <a:off x="755576" y="3932573"/>
            <a:ext cx="8064896" cy="455253"/>
          </a:xfrm>
          <a:prstGeom prst="rect">
            <a:avLst/>
          </a:prstGeom>
        </p:spPr>
        <p:txBody>
          <a:bodyPr wrap="square">
            <a:spAutoFit/>
          </a:bodyPr>
          <a:lstStyle/>
          <a:p>
            <a:pPr>
              <a:lnSpc>
                <a:spcPct val="150000"/>
              </a:lnSpc>
            </a:pPr>
            <a:r>
              <a:rPr lang="zh-CN" altLang="en-US" dirty="0"/>
              <a:t>确定</a:t>
            </a:r>
            <a:endParaRPr lang="zh-CN" altLang="en-US" dirty="0">
              <a:latin typeface="Times New Roman" panose="02020603050405020304" pitchFamily="18" charset="0"/>
            </a:endParaRPr>
          </a:p>
        </p:txBody>
      </p:sp>
      <p:pic>
        <p:nvPicPr>
          <p:cNvPr id="3" name="图片 2">
            <a:extLst>
              <a:ext uri="{FF2B5EF4-FFF2-40B4-BE49-F238E27FC236}">
                <a16:creationId xmlns:a16="http://schemas.microsoft.com/office/drawing/2014/main" id="{7DF05566-7469-3CCD-51A8-18D08FDE92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940142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23478"/>
            <a:ext cx="8136904" cy="875881"/>
          </a:xfrm>
          <a:prstGeom prst="rect">
            <a:avLst/>
          </a:prstGeom>
        </p:spPr>
        <p:txBody>
          <a:bodyPr wrap="square">
            <a:spAutoFit/>
          </a:bodyPr>
          <a:lstStyle/>
          <a:p>
            <a:pPr indent="457200">
              <a:lnSpc>
                <a:spcPct val="150000"/>
              </a:lnSpc>
            </a:pPr>
            <a:r>
              <a:rPr lang="zh-CN" altLang="en-US" dirty="0"/>
              <a:t>上面是两种特殊情况，而实际情况则介于以上两种情况之间，即同时        具有输人噪声和观测噪声，这种情况的数学表达式为</a:t>
            </a:r>
          </a:p>
        </p:txBody>
      </p:sp>
      <mc:AlternateContent xmlns:mc="http://schemas.openxmlformats.org/markup-compatibility/2006" xmlns:a14="http://schemas.microsoft.com/office/drawing/2010/main">
        <mc:Choice Requires="a14">
          <p:sp>
            <p:nvSpPr>
              <p:cNvPr id="3" name="矩形 2"/>
              <p:cNvSpPr/>
              <p:nvPr/>
            </p:nvSpPr>
            <p:spPr>
              <a:xfrm>
                <a:off x="2699792" y="1059582"/>
                <a:ext cx="3513654" cy="375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𝑪</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699792" y="1059582"/>
                <a:ext cx="3513654" cy="375231"/>
              </a:xfrm>
              <a:prstGeom prst="rect">
                <a:avLst/>
              </a:prstGeom>
              <a:blipFill>
                <a:blip r:embed="rId2"/>
                <a:stretch>
                  <a:fillRect t="-4918" b="-6557"/>
                </a:stretch>
              </a:blipFill>
            </p:spPr>
            <p:txBody>
              <a:bodyPr/>
              <a:lstStyle/>
              <a:p>
                <a:r>
                  <a:rPr lang="zh-CN" altLang="en-US">
                    <a:noFill/>
                  </a:rPr>
                  <a:t> </a:t>
                </a:r>
              </a:p>
            </p:txBody>
          </p:sp>
        </mc:Fallback>
      </mc:AlternateContent>
      <p:sp>
        <p:nvSpPr>
          <p:cNvPr id="4" name="矩形 3"/>
          <p:cNvSpPr/>
          <p:nvPr/>
        </p:nvSpPr>
        <p:spPr>
          <a:xfrm>
            <a:off x="539552" y="1347614"/>
            <a:ext cx="646331" cy="369332"/>
          </a:xfrm>
          <a:prstGeom prst="rect">
            <a:avLst/>
          </a:prstGeom>
        </p:spPr>
        <p:txBody>
          <a:bodyPr wrap="none">
            <a:spAutoFit/>
          </a:bodyPr>
          <a:lstStyle/>
          <a:p>
            <a:r>
              <a:rPr lang="zh-CN" altLang="en-US" dirty="0"/>
              <a:t>考查</a:t>
            </a:r>
          </a:p>
        </p:txBody>
      </p:sp>
      <mc:AlternateContent xmlns:mc="http://schemas.openxmlformats.org/markup-compatibility/2006" xmlns:a14="http://schemas.microsoft.com/office/drawing/2010/main">
        <mc:Choice Requires="a14">
          <p:sp>
            <p:nvSpPr>
              <p:cNvPr id="5" name="矩形 4"/>
              <p:cNvSpPr/>
              <p:nvPr/>
            </p:nvSpPr>
            <p:spPr>
              <a:xfrm>
                <a:off x="2519229" y="1563638"/>
                <a:ext cx="3921394" cy="375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𝑪</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𝒚</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𝒚</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2519229" y="1563638"/>
                <a:ext cx="3921394" cy="375231"/>
              </a:xfrm>
              <a:prstGeom prst="rect">
                <a:avLst/>
              </a:prstGeom>
              <a:blipFill>
                <a:blip r:embed="rId3"/>
                <a:stretch>
                  <a:fillRect t="-4918"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539552" y="2008726"/>
                <a:ext cx="8136904" cy="1532727"/>
              </a:xfrm>
              <a:prstGeom prst="rect">
                <a:avLst/>
              </a:prstGeom>
            </p:spPr>
            <p:txBody>
              <a:bodyPr wrap="square">
                <a:spAutoFit/>
              </a:bodyPr>
              <a:lstStyle/>
              <a:p>
                <a:pPr>
                  <a:lnSpc>
                    <a:spcPct val="130000"/>
                  </a:lnSpc>
                </a:pPr>
                <a:r>
                  <a:rPr lang="zh-CN" altLang="en-US" dirty="0"/>
                  <a:t>式中，</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𝑘</m:t>
                        </m:r>
                      </m:sub>
                    </m:sSub>
                  </m:oMath>
                </a14:m>
                <a:r>
                  <a:rPr lang="zh-CN" altLang="en-US" dirty="0"/>
                  <a:t>是量测值，</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𝑦</m:t>
                            </m:r>
                          </m:e>
                        </m:acc>
                      </m:e>
                      <m:sub>
                        <m:r>
                          <a:rPr lang="zh-CN" altLang="en-US" i="1">
                            <a:latin typeface="Cambria Math" panose="02040503050406030204" pitchFamily="18" charset="0"/>
                          </a:rPr>
                          <m:t>𝑘</m:t>
                        </m:r>
                        <m:r>
                          <a:rPr lang="zh-CN" altLang="en-US" i="1">
                            <a:latin typeface="Cambria Math" panose="02040503050406030204" pitchFamily="18" charset="0"/>
                          </a:rPr>
                          <m:t>∣</m:t>
                        </m:r>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是量测估计值；</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𝑘</m:t>
                        </m:r>
                      </m:sub>
                    </m:sSub>
                    <m:r>
                      <a:rPr lang="zh-CN" altLang="en-US" i="1">
                        <a:latin typeface="Cambria Math" panose="02040503050406030204" pitchFamily="18" charset="0"/>
                      </a:rPr>
                      <m:t>−</m:t>
                    </m:r>
                    <m:r>
                      <a:rPr lang="zh-CN" altLang="en-US" i="1">
                        <a:latin typeface="Cambria Math" panose="02040503050406030204" pitchFamily="18" charset="0"/>
                      </a:rPr>
                      <m:t>𝐶</m:t>
                    </m:r>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𝑥</m:t>
                            </m:r>
                          </m:e>
                        </m:acc>
                      </m:e>
                      <m:sub>
                        <m:r>
                          <a:rPr lang="zh-CN" altLang="en-US" i="1">
                            <a:latin typeface="Cambria Math" panose="02040503050406030204" pitchFamily="18" charset="0"/>
                          </a:rPr>
                          <m:t>𝑘</m:t>
                        </m:r>
                        <m:r>
                          <a:rPr lang="zh-CN" altLang="en-US" i="1">
                            <a:latin typeface="Cambria Math" panose="02040503050406030204" pitchFamily="18" charset="0"/>
                          </a:rPr>
                          <m:t>∣</m:t>
                        </m:r>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是预报误差，因它具有</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i="1">
                            <a:latin typeface="Cambria Math" panose="02040503050406030204" pitchFamily="18" charset="0"/>
                          </a:rPr>
                          <m:t>𝑘</m:t>
                        </m:r>
                      </m:sub>
                    </m:sSub>
                  </m:oMath>
                </a14:m>
                <a:r>
                  <a:rPr lang="zh-CN" altLang="en-US" dirty="0"/>
                  <a:t>的信息，故称为新息；而</a:t>
                </a:r>
                <a14:m>
                  <m:oMath xmlns:m="http://schemas.openxmlformats.org/officeDocument/2006/math">
                    <m:sSub>
                      <m:sSubPr>
                        <m:ctrlPr>
                          <a:rPr lang="zh-CN" altLang="en-US" i="1">
                            <a:latin typeface="Cambria Math" panose="02040503050406030204" pitchFamily="18" charset="0"/>
                          </a:rPr>
                        </m:ctrlPr>
                      </m:sSubPr>
                      <m:e>
                        <m:r>
                          <a:rPr lang="en-US" altLang="zh-CN" b="0" i="1" smtClean="0">
                            <a:latin typeface="Cambria Math" panose="02040503050406030204" pitchFamily="18" charset="0"/>
                          </a:rPr>
                          <m:t>𝐾</m:t>
                        </m:r>
                      </m:e>
                      <m:sub>
                        <m:r>
                          <a:rPr lang="zh-CN" altLang="en-US" i="1">
                            <a:latin typeface="Cambria Math" panose="02040503050406030204" pitchFamily="18" charset="0"/>
                          </a:rPr>
                          <m:t>𝑘</m:t>
                        </m:r>
                      </m:sub>
                    </m:sSub>
                  </m:oMath>
                </a14:m>
                <a:r>
                  <a:rPr lang="zh-CN" altLang="en-US" dirty="0"/>
                  <a:t>值在上面两种特殊情况之间取权衡值。</a:t>
                </a:r>
                <a:endParaRPr lang="en-US" altLang="zh-CN" dirty="0"/>
              </a:p>
              <a:p>
                <a:pPr>
                  <a:lnSpc>
                    <a:spcPct val="130000"/>
                  </a:lnSpc>
                </a:pPr>
                <a:r>
                  <a:rPr lang="zh-CN" altLang="en-US" dirty="0"/>
                  <a:t>        由于可观测的只是量测值，所以</a:t>
                </a:r>
                <a14:m>
                  <m:oMath xmlns:m="http://schemas.openxmlformats.org/officeDocument/2006/math">
                    <m:sSub>
                      <m:sSubPr>
                        <m:ctrlPr>
                          <a:rPr lang="zh-CN" altLang="en-US" i="1">
                            <a:latin typeface="Cambria Math" panose="02040503050406030204" pitchFamily="18" charset="0"/>
                          </a:rPr>
                        </m:ctrlPr>
                      </m:sSubPr>
                      <m:e>
                        <m:r>
                          <a:rPr lang="en-US" altLang="zh-CN" i="1">
                            <a:latin typeface="Cambria Math" panose="02040503050406030204" pitchFamily="18" charset="0"/>
                          </a:rPr>
                          <m:t>𝐾</m:t>
                        </m:r>
                      </m:e>
                      <m:sub>
                        <m:r>
                          <a:rPr lang="zh-CN" altLang="en-US" i="1">
                            <a:latin typeface="Cambria Math" panose="02040503050406030204" pitchFamily="18" charset="0"/>
                          </a:rPr>
                          <m:t>𝑘</m:t>
                        </m:r>
                      </m:sub>
                    </m:sSub>
                  </m:oMath>
                </a14:m>
                <a:r>
                  <a:rPr lang="zh-CN" altLang="en-US" dirty="0"/>
                  <a:t>并不能准确权衡，因此只能先求出最优估计</a:t>
                </a:r>
                <a14:m>
                  <m:oMath xmlns:m="http://schemas.openxmlformats.org/officeDocument/2006/math">
                    <m:sSub>
                      <m:sSubPr>
                        <m:ctrlPr>
                          <a:rPr lang="zh-CN" altLang="en-US" i="1">
                            <a:latin typeface="Cambria Math" panose="02040503050406030204" pitchFamily="18" charset="0"/>
                          </a:rPr>
                        </m:ctrlPr>
                      </m:sSubPr>
                      <m:e>
                        <m:r>
                          <a:rPr lang="en-US" altLang="zh-CN" i="1">
                            <a:latin typeface="Cambria Math" panose="02040503050406030204" pitchFamily="18" charset="0"/>
                          </a:rPr>
                          <m:t>𝐾</m:t>
                        </m:r>
                      </m:e>
                      <m:sub>
                        <m:r>
                          <a:rPr lang="zh-CN" altLang="en-US" i="1">
                            <a:latin typeface="Cambria Math" panose="02040503050406030204" pitchFamily="18" charset="0"/>
                          </a:rPr>
                          <m:t>𝑘</m:t>
                        </m:r>
                      </m:sub>
                    </m:sSub>
                  </m:oMath>
                </a14:m>
                <a:r>
                  <a:rPr lang="zh-CN" altLang="en-US" dirty="0"/>
                  <a:t>，再求出最优估计</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𝑥</m:t>
                            </m:r>
                          </m:e>
                        </m:acc>
                      </m:e>
                      <m:sub>
                        <m:r>
                          <a:rPr lang="zh-CN" altLang="en-US" i="1">
                            <a:latin typeface="Cambria Math" panose="02040503050406030204" pitchFamily="18" charset="0"/>
                          </a:rPr>
                          <m:t>𝑘</m:t>
                        </m:r>
                      </m:sub>
                    </m:sSub>
                    <m:r>
                      <a:rPr lang="zh-CN" altLang="en-US" b="0" i="1" smtClean="0">
                        <a:latin typeface="Cambria Math" panose="02040503050406030204" pitchFamily="18" charset="0"/>
                      </a:rPr>
                      <m:t>，</m:t>
                    </m:r>
                  </m:oMath>
                </a14:m>
                <a:r>
                  <a:rPr lang="zh-CN" altLang="en-US" dirty="0"/>
                  <a:t>故</a:t>
                </a:r>
              </a:p>
            </p:txBody>
          </p:sp>
        </mc:Choice>
        <mc:Fallback xmlns="">
          <p:sp>
            <p:nvSpPr>
              <p:cNvPr id="6" name="矩形 5"/>
              <p:cNvSpPr>
                <a:spLocks noRot="1" noChangeAspect="1" noMove="1" noResize="1" noEditPoints="1" noAdjustHandles="1" noChangeArrowheads="1" noChangeShapeType="1" noTextEdit="1"/>
              </p:cNvSpPr>
              <p:nvPr/>
            </p:nvSpPr>
            <p:spPr>
              <a:xfrm>
                <a:off x="539552" y="2008726"/>
                <a:ext cx="8136904" cy="1532727"/>
              </a:xfrm>
              <a:prstGeom prst="rect">
                <a:avLst/>
              </a:prstGeom>
              <a:blipFill rotWithShape="0">
                <a:blip r:embed="rId4"/>
                <a:stretch>
                  <a:fillRect l="-675" b="-27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416754" y="3541194"/>
                <a:ext cx="6382500" cy="3752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𝑪</m:t>
                          </m:r>
                          <m:sSub>
                            <m:sSubPr>
                              <m:ctrlPr>
                                <a:rPr lang="zh-CN" altLang="en-US" i="1">
                                  <a:latin typeface="Cambria Math" panose="02040503050406030204" pitchFamily="18" charset="0"/>
                                </a:rPr>
                              </m:ctrlPr>
                            </m:sSubPr>
                            <m:e>
                              <m:acc>
                                <m:accPr>
                                  <m:chr m:val="̂"/>
                                  <m:ctrlPr>
                                    <a:rPr lang="zh-CN" altLang="en-US" b="1" i="1" smtClean="0">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𝒚</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7" name="矩形 6"/>
              <p:cNvSpPr>
                <a:spLocks noRot="1" noChangeAspect="1" noMove="1" noResize="1" noEditPoints="1" noAdjustHandles="1" noChangeArrowheads="1" noChangeShapeType="1" noTextEdit="1"/>
              </p:cNvSpPr>
              <p:nvPr/>
            </p:nvSpPr>
            <p:spPr>
              <a:xfrm>
                <a:off x="1416754" y="3541194"/>
                <a:ext cx="6382500" cy="375231"/>
              </a:xfrm>
              <a:prstGeom prst="rect">
                <a:avLst/>
              </a:prstGeom>
              <a:blipFill>
                <a:blip r:embed="rId5"/>
                <a:stretch>
                  <a:fillRect t="-4918"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515011" y="3939902"/>
                <a:ext cx="8017270" cy="1146724"/>
              </a:xfrm>
              <a:prstGeom prst="rect">
                <a:avLst/>
              </a:prstGeom>
            </p:spPr>
            <p:txBody>
              <a:bodyPr wrap="square">
                <a:spAutoFit/>
              </a:bodyPr>
              <a:lstStyle/>
              <a:p>
                <a:pPr>
                  <a:lnSpc>
                    <a:spcPct val="130000"/>
                  </a:lnSpc>
                </a:pPr>
                <a:r>
                  <a:rPr lang="zh-CN" altLang="en-US" dirty="0"/>
                  <a:t>式中， </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𝑘</m:t>
                        </m:r>
                        <m:r>
                          <a:rPr lang="zh-CN" altLang="en-US" i="1">
                            <a:latin typeface="Cambria Math" panose="02040503050406030204" pitchFamily="18" charset="0"/>
                          </a:rPr>
                          <m:t>∣</m:t>
                        </m:r>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为一步预报最优估值； </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𝒚</m:t>
                            </m:r>
                          </m:e>
                        </m:acc>
                      </m:e>
                      <m:sub>
                        <m:r>
                          <a:rPr lang="zh-CN" altLang="en-US" i="1">
                            <a:latin typeface="Cambria Math" panose="02040503050406030204" pitchFamily="18" charset="0"/>
                          </a:rPr>
                          <m:t>𝑘</m:t>
                        </m:r>
                        <m:r>
                          <a:rPr lang="zh-CN" altLang="en-US" i="1">
                            <a:latin typeface="Cambria Math" panose="02040503050406030204" pitchFamily="18" charset="0"/>
                          </a:rPr>
                          <m:t>∣</m:t>
                        </m:r>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为新息加权修正。</a:t>
                </a:r>
                <a:endParaRPr lang="en-US" altLang="zh-CN" dirty="0"/>
              </a:p>
              <a:p>
                <a:pPr>
                  <a:lnSpc>
                    <a:spcPct val="130000"/>
                  </a:lnSpc>
                </a:pPr>
                <a:r>
                  <a:rPr lang="zh-CN" altLang="en-US" dirty="0"/>
                  <a:t>综上所述，一步预报最优估值加权预报误差，等于最优估值，这就是卡尔曼滤波的基本思想。</a:t>
                </a:r>
              </a:p>
            </p:txBody>
          </p:sp>
        </mc:Choice>
        <mc:Fallback xmlns="">
          <p:sp>
            <p:nvSpPr>
              <p:cNvPr id="8" name="矩形 7"/>
              <p:cNvSpPr>
                <a:spLocks noRot="1" noChangeAspect="1" noMove="1" noResize="1" noEditPoints="1" noAdjustHandles="1" noChangeArrowheads="1" noChangeShapeType="1" noTextEdit="1"/>
              </p:cNvSpPr>
              <p:nvPr/>
            </p:nvSpPr>
            <p:spPr>
              <a:xfrm>
                <a:off x="515011" y="3939902"/>
                <a:ext cx="8017270" cy="1146724"/>
              </a:xfrm>
              <a:prstGeom prst="rect">
                <a:avLst/>
              </a:prstGeom>
              <a:blipFill>
                <a:blip r:embed="rId6"/>
                <a:stretch>
                  <a:fillRect l="-608" r="-76" b="-5851"/>
                </a:stretch>
              </a:blipFill>
            </p:spPr>
            <p:txBody>
              <a:bodyPr/>
              <a:lstStyle/>
              <a:p>
                <a:r>
                  <a:rPr lang="zh-CN" altLang="en-US">
                    <a:noFill/>
                  </a:rPr>
                  <a:t> </a:t>
                </a:r>
              </a:p>
            </p:txBody>
          </p:sp>
        </mc:Fallback>
      </mc:AlternateContent>
      <p:graphicFrame>
        <p:nvGraphicFramePr>
          <p:cNvPr id="9" name="对象 8">
            <a:extLst>
              <a:ext uri="{FF2B5EF4-FFF2-40B4-BE49-F238E27FC236}">
                <a16:creationId xmlns:a16="http://schemas.microsoft.com/office/drawing/2014/main" id="{B9E31C91-271E-BF22-3D2B-7AE8864F5199}"/>
              </a:ext>
            </a:extLst>
          </p:cNvPr>
          <p:cNvGraphicFramePr>
            <a:graphicFrameLocks noChangeAspect="1"/>
          </p:cNvGraphicFramePr>
          <p:nvPr>
            <p:extLst>
              <p:ext uri="{D42A27DB-BD31-4B8C-83A1-F6EECF244321}">
                <p14:modId xmlns:p14="http://schemas.microsoft.com/office/powerpoint/2010/main" val="3946362953"/>
              </p:ext>
            </p:extLst>
          </p:nvPr>
        </p:nvGraphicFramePr>
        <p:xfrm>
          <a:off x="5461000" y="3276600"/>
          <a:ext cx="914400" cy="198438"/>
        </p:xfrm>
        <a:graphic>
          <a:graphicData uri="http://schemas.openxmlformats.org/presentationml/2006/ole">
            <mc:AlternateContent xmlns:mc="http://schemas.openxmlformats.org/markup-compatibility/2006">
              <mc:Choice xmlns:v="urn:schemas-microsoft-com:vml" Requires="v">
                <p:oleObj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5461000" y="3276600"/>
                        <a:ext cx="914400" cy="198438"/>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90369154-8AEC-9519-22B3-F15AC89D121B}"/>
              </a:ext>
            </a:extLst>
          </p:cNvPr>
          <p:cNvGraphicFramePr>
            <a:graphicFrameLocks noChangeAspect="1"/>
          </p:cNvGraphicFramePr>
          <p:nvPr>
            <p:extLst>
              <p:ext uri="{D42A27DB-BD31-4B8C-83A1-F6EECF244321}">
                <p14:modId xmlns:p14="http://schemas.microsoft.com/office/powerpoint/2010/main" val="2448820489"/>
              </p:ext>
            </p:extLst>
          </p:nvPr>
        </p:nvGraphicFramePr>
        <p:xfrm>
          <a:off x="5461000" y="3276600"/>
          <a:ext cx="914400" cy="198438"/>
        </p:xfrm>
        <a:graphic>
          <a:graphicData uri="http://schemas.openxmlformats.org/presentationml/2006/ole">
            <mc:AlternateContent xmlns:mc="http://schemas.openxmlformats.org/markup-compatibility/2006">
              <mc:Choice xmlns:v="urn:schemas-microsoft-com:vml" Requires="v">
                <p:oleObj name="Equation" r:id="rId9" imgW="914400" imgH="198720" progId="Equation.DSMT4">
                  <p:embed/>
                </p:oleObj>
              </mc:Choice>
              <mc:Fallback>
                <p:oleObj name="Equation" r:id="rId9" imgW="914400" imgH="198720" progId="Equation.DSMT4">
                  <p:embed/>
                  <p:pic>
                    <p:nvPicPr>
                      <p:cNvPr id="0" name=""/>
                      <p:cNvPicPr/>
                      <p:nvPr/>
                    </p:nvPicPr>
                    <p:blipFill>
                      <a:blip r:embed="rId8"/>
                      <a:stretch>
                        <a:fillRect/>
                      </a:stretch>
                    </p:blipFill>
                    <p:spPr>
                      <a:xfrm>
                        <a:off x="5461000" y="3276600"/>
                        <a:ext cx="914400" cy="198438"/>
                      </a:xfrm>
                      <a:prstGeom prst="rect">
                        <a:avLst/>
                      </a:prstGeom>
                    </p:spPr>
                  </p:pic>
                </p:oleObj>
              </mc:Fallback>
            </mc:AlternateContent>
          </a:graphicData>
        </a:graphic>
      </p:graphicFrame>
      <p:pic>
        <p:nvPicPr>
          <p:cNvPr id="11" name="图片 10">
            <a:extLst>
              <a:ext uri="{FF2B5EF4-FFF2-40B4-BE49-F238E27FC236}">
                <a16:creationId xmlns:a16="http://schemas.microsoft.com/office/drawing/2014/main" id="{20077D06-C88A-3F3C-1D37-733D7766F5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720241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99542"/>
            <a:ext cx="8352928" cy="3334246"/>
          </a:xfrm>
          <a:prstGeom prst="rect">
            <a:avLst/>
          </a:prstGeom>
        </p:spPr>
        <p:txBody>
          <a:bodyPr wrap="square">
            <a:spAutoFit/>
          </a:bodyPr>
          <a:lstStyle/>
          <a:p>
            <a:pPr indent="457200">
              <a:lnSpc>
                <a:spcPct val="200000"/>
              </a:lnSpc>
            </a:pPr>
            <a:r>
              <a:rPr lang="zh-CN" altLang="en-US" dirty="0"/>
              <a:t>它仅以有限时间的数据作为计算依据，只要求较少的统计资料，不要求储存过去的观测数据，当新的数据被观测到后，只要根据新的数据和前一时刻的估计值，借助于过程本身的状态转移方程，按照一套递推公式即可算出新的估计值。它的计算过程简单、直接，并且有迭代的优点，特别适于计算机的在线估计。卡尔曼滤波器已成功地应用于空间技术、潜艇和飞行器的导航与定位以及火炮控制系统等方面。在工业系统的自动化、通信等方面，也必将得到越来越广泛的应用。</a:t>
            </a:r>
            <a:endParaRPr lang="en-US" altLang="zh-CN" dirty="0"/>
          </a:p>
        </p:txBody>
      </p:sp>
      <p:pic>
        <p:nvPicPr>
          <p:cNvPr id="3" name="图片 2">
            <a:extLst>
              <a:ext uri="{FF2B5EF4-FFF2-40B4-BE49-F238E27FC236}">
                <a16:creationId xmlns:a16="http://schemas.microsoft.com/office/drawing/2014/main" id="{D90659C9-E7C1-B53E-0A4C-6FBE2AAC06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960706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539552" y="483518"/>
                <a:ext cx="7992888" cy="3854901"/>
              </a:xfrm>
              <a:prstGeom prst="rect">
                <a:avLst/>
              </a:prstGeom>
            </p:spPr>
            <p:txBody>
              <a:bodyPr wrap="square">
                <a:spAutoFit/>
              </a:bodyPr>
              <a:lstStyle/>
              <a:p>
                <a:pPr indent="457200">
                  <a:lnSpc>
                    <a:spcPct val="130000"/>
                  </a:lnSpc>
                </a:pPr>
                <a:r>
                  <a:rPr lang="zh-CN" altLang="en-US" b="1" dirty="0"/>
                  <a:t>6.5.3  增益矩阵</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b="1" dirty="0"/>
                  <a:t>的确定</a:t>
                </a:r>
                <a:endParaRPr lang="en-US" altLang="zh-CN" b="1" dirty="0"/>
              </a:p>
              <a:p>
                <a:pPr indent="457200">
                  <a:lnSpc>
                    <a:spcPct val="130000"/>
                  </a:lnSpc>
                  <a:spcBef>
                    <a:spcPts val="1200"/>
                  </a:spcBef>
                </a:pPr>
                <a:r>
                  <a:rPr lang="zh-CN" altLang="en-US" dirty="0"/>
                  <a:t>由于任一噪声的出现，都将导致量测值的变化，并由于噪声具有随机性，所以</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的取值只能在上面极端情况之间进行适当权衡。</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在状态估计中具有对新息加权的性质，是一个加权矩阵，称为滤波的增益矩阵。如果电炉系统的控制电压稳定，而测温仪表精度甚差，数字式测温仪经常误码，即输入噪声</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𝑾</m:t>
                        </m:r>
                      </m:e>
                      <m:sub>
                        <m:r>
                          <a:rPr lang="zh-CN" altLang="en-US" i="1">
                            <a:latin typeface="Cambria Math" panose="02040503050406030204" pitchFamily="18" charset="0"/>
                          </a:rPr>
                          <m:t>𝑘</m:t>
                        </m:r>
                      </m:sub>
                    </m:sSub>
                  </m:oMath>
                </a14:m>
                <a:r>
                  <a:rPr lang="zh-CN" altLang="en-US" dirty="0"/>
                  <a:t>小，观测噪声</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𝑽</m:t>
                        </m:r>
                      </m:e>
                      <m:sub>
                        <m:r>
                          <a:rPr lang="zh-CN" altLang="en-US" i="1">
                            <a:latin typeface="Cambria Math" panose="02040503050406030204" pitchFamily="18" charset="0"/>
                          </a:rPr>
                          <m:t>𝑘</m:t>
                        </m:r>
                      </m:sub>
                    </m:sSub>
                  </m:oMath>
                </a14:m>
                <a:r>
                  <a:rPr lang="zh-CN" altLang="en-US" dirty="0"/>
                  <a:t>大，则有理由多相信预报值</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r>
                          <a:rPr lang="zh-CN" altLang="en-US" i="1">
                            <a:latin typeface="Cambria Math" panose="02040503050406030204" pitchFamily="18" charset="0"/>
                          </a:rPr>
                          <m:t>∣</m:t>
                        </m:r>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，即</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取值应向</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r>
                      <a:rPr lang="en-US" altLang="zh-CN" b="0" i="1" smtClean="0">
                        <a:latin typeface="Cambria Math" panose="02040503050406030204" pitchFamily="18" charset="0"/>
                      </a:rPr>
                      <m:t>=0</m:t>
                    </m:r>
                  </m:oMath>
                </a14:m>
                <a:r>
                  <a:rPr lang="zh-CN" altLang="en-US" dirty="0"/>
                  <a:t>靠拢。反之，如果这一系统电网波动严重，而温度测量精度甚高，即输入噪声</a:t>
                </a:r>
                <a14:m>
                  <m:oMath xmlns:m="http://schemas.openxmlformats.org/officeDocument/2006/math">
                    <m:sSub>
                      <m:sSubPr>
                        <m:ctrlPr>
                          <a:rPr lang="zh-CN" altLang="en-US" i="1">
                            <a:latin typeface="Cambria Math" panose="02040503050406030204" pitchFamily="18" charset="0"/>
                          </a:rPr>
                        </m:ctrlPr>
                      </m:sSubPr>
                      <m:e>
                        <m:r>
                          <a:rPr lang="en-US" altLang="zh-CN" b="1" i="1">
                            <a:latin typeface="Cambria Math" panose="02040503050406030204" pitchFamily="18" charset="0"/>
                          </a:rPr>
                          <m:t>𝑾</m:t>
                        </m:r>
                      </m:e>
                      <m:sub>
                        <m:r>
                          <a:rPr lang="zh-CN" altLang="en-US" i="1">
                            <a:latin typeface="Cambria Math" panose="02040503050406030204" pitchFamily="18" charset="0"/>
                          </a:rPr>
                          <m:t>𝑘</m:t>
                        </m:r>
                      </m:sub>
                    </m:sSub>
                  </m:oMath>
                </a14:m>
                <a:r>
                  <a:rPr lang="zh-CN" altLang="en-US" dirty="0"/>
                  <a:t>大，观测噪声</a:t>
                </a:r>
                <a14:m>
                  <m:oMath xmlns:m="http://schemas.openxmlformats.org/officeDocument/2006/math">
                    <m:sSub>
                      <m:sSubPr>
                        <m:ctrlPr>
                          <a:rPr lang="zh-CN" altLang="en-US" i="1">
                            <a:latin typeface="Cambria Math" panose="02040503050406030204" pitchFamily="18" charset="0"/>
                          </a:rPr>
                        </m:ctrlPr>
                      </m:sSubPr>
                      <m:e>
                        <m:r>
                          <a:rPr lang="en-US" altLang="zh-CN" b="1" i="1">
                            <a:latin typeface="Cambria Math" panose="02040503050406030204" pitchFamily="18" charset="0"/>
                          </a:rPr>
                          <m:t>𝑽</m:t>
                        </m:r>
                      </m:e>
                      <m:sub>
                        <m:r>
                          <a:rPr lang="zh-CN" altLang="en-US" i="1">
                            <a:latin typeface="Cambria Math" panose="02040503050406030204" pitchFamily="18" charset="0"/>
                          </a:rPr>
                          <m:t>𝑘</m:t>
                        </m:r>
                      </m:sub>
                    </m:sSub>
                    <m:r>
                      <a:rPr lang="zh-CN" altLang="en-US" i="1">
                        <a:latin typeface="Cambria Math" panose="02040503050406030204" pitchFamily="18" charset="0"/>
                      </a:rPr>
                      <m:t> </m:t>
                    </m:r>
                  </m:oMath>
                </a14:m>
                <a:r>
                  <a:rPr lang="zh-CN" altLang="en-US" dirty="0"/>
                  <a:t>小，则有理由多相信测量值，即</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取值应向</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r>
                      <a:rPr lang="en-US" altLang="zh-CN" i="1">
                        <a:latin typeface="Cambria Math" panose="02040503050406030204" pitchFamily="18" charset="0"/>
                      </a:rPr>
                      <m:t>=</m:t>
                    </m:r>
                    <m:r>
                      <a:rPr lang="en-US" altLang="zh-CN" b="0" i="1" smtClean="0">
                        <a:latin typeface="Cambria Math" panose="02040503050406030204" pitchFamily="18" charset="0"/>
                      </a:rPr>
                      <m:t>1</m:t>
                    </m:r>
                  </m:oMath>
                </a14:m>
                <a:r>
                  <a:rPr lang="zh-CN" altLang="en-US" dirty="0"/>
                  <a:t>靠拢。这说明最优增益矩阵</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的选取与随机部分中</a:t>
                </a:r>
                <a14:m>
                  <m:oMath xmlns:m="http://schemas.openxmlformats.org/officeDocument/2006/math">
                    <m:sSub>
                      <m:sSubPr>
                        <m:ctrlPr>
                          <a:rPr lang="zh-CN" altLang="en-US" i="1">
                            <a:latin typeface="Cambria Math" panose="02040503050406030204" pitchFamily="18" charset="0"/>
                          </a:rPr>
                        </m:ctrlPr>
                      </m:sSubPr>
                      <m:e>
                        <m:r>
                          <a:rPr lang="en-US" altLang="zh-CN" b="1" i="1">
                            <a:latin typeface="Cambria Math" panose="02040503050406030204" pitchFamily="18" charset="0"/>
                          </a:rPr>
                          <m:t>𝑾</m:t>
                        </m:r>
                      </m:e>
                      <m:sub>
                        <m:r>
                          <a:rPr lang="zh-CN" altLang="en-US" i="1">
                            <a:latin typeface="Cambria Math" panose="02040503050406030204" pitchFamily="18" charset="0"/>
                          </a:rPr>
                          <m:t>𝑘</m:t>
                        </m:r>
                      </m:sub>
                    </m:sSub>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a:rPr lang="en-US" altLang="zh-CN" b="1" i="1">
                            <a:latin typeface="Cambria Math" panose="02040503050406030204" pitchFamily="18" charset="0"/>
                          </a:rPr>
                          <m:t>𝑽</m:t>
                        </m:r>
                      </m:e>
                      <m:sub>
                        <m:r>
                          <a:rPr lang="zh-CN" altLang="en-US" i="1">
                            <a:latin typeface="Cambria Math" panose="02040503050406030204" pitchFamily="18" charset="0"/>
                          </a:rPr>
                          <m:t>𝑘</m:t>
                        </m:r>
                      </m:sub>
                    </m:sSub>
                  </m:oMath>
                </a14:m>
                <a:r>
                  <a:rPr lang="zh-CN" altLang="en-US" dirty="0"/>
                  <a:t>的统计性质有关，因此为计算</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，就要了解</a:t>
                </a:r>
                <a14:m>
                  <m:oMath xmlns:m="http://schemas.openxmlformats.org/officeDocument/2006/math">
                    <m:sSub>
                      <m:sSubPr>
                        <m:ctrlPr>
                          <a:rPr lang="zh-CN" altLang="en-US" i="1">
                            <a:latin typeface="Cambria Math" panose="02040503050406030204" pitchFamily="18" charset="0"/>
                          </a:rPr>
                        </m:ctrlPr>
                      </m:sSubPr>
                      <m:e>
                        <m:r>
                          <a:rPr lang="en-US" altLang="zh-CN" b="1" i="1">
                            <a:latin typeface="Cambria Math" panose="02040503050406030204" pitchFamily="18" charset="0"/>
                          </a:rPr>
                          <m:t>𝑾</m:t>
                        </m:r>
                      </m:e>
                      <m:sub>
                        <m:r>
                          <a:rPr lang="zh-CN" altLang="en-US" i="1">
                            <a:latin typeface="Cambria Math" panose="02040503050406030204" pitchFamily="18" charset="0"/>
                          </a:rPr>
                          <m:t>𝑘</m:t>
                        </m:r>
                      </m:sub>
                    </m:sSub>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a:rPr lang="en-US" altLang="zh-CN" b="1" i="1">
                            <a:latin typeface="Cambria Math" panose="02040503050406030204" pitchFamily="18" charset="0"/>
                          </a:rPr>
                          <m:t>𝑽</m:t>
                        </m:r>
                      </m:e>
                      <m:sub>
                        <m:r>
                          <a:rPr lang="zh-CN" altLang="en-US" i="1">
                            <a:latin typeface="Cambria Math" panose="02040503050406030204" pitchFamily="18" charset="0"/>
                          </a:rPr>
                          <m:t>𝑘</m:t>
                        </m:r>
                      </m:sub>
                    </m:sSub>
                  </m:oMath>
                </a14:m>
                <a:r>
                  <a:rPr lang="zh-CN" altLang="en-US" dirty="0"/>
                  <a:t>的性质。</a:t>
                </a:r>
              </a:p>
            </p:txBody>
          </p:sp>
        </mc:Choice>
        <mc:Fallback xmlns="">
          <p:sp>
            <p:nvSpPr>
              <p:cNvPr id="2" name="矩形 1"/>
              <p:cNvSpPr>
                <a:spLocks noRot="1" noChangeAspect="1" noMove="1" noResize="1" noEditPoints="1" noAdjustHandles="1" noChangeArrowheads="1" noChangeShapeType="1" noTextEdit="1"/>
              </p:cNvSpPr>
              <p:nvPr/>
            </p:nvSpPr>
            <p:spPr>
              <a:xfrm>
                <a:off x="539552" y="483518"/>
                <a:ext cx="7992888" cy="3854901"/>
              </a:xfrm>
              <a:prstGeom prst="rect">
                <a:avLst/>
              </a:prstGeom>
              <a:blipFill>
                <a:blip r:embed="rId2"/>
                <a:stretch>
                  <a:fillRect l="-686" r="-3432" b="-158"/>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9A15B423-1EEC-9EB7-49DD-1930917990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197217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611560" y="339502"/>
                <a:ext cx="7992888" cy="4247317"/>
              </a:xfrm>
              <a:prstGeom prst="rect">
                <a:avLst/>
              </a:prstGeom>
            </p:spPr>
            <p:txBody>
              <a:bodyPr wrap="square">
                <a:spAutoFit/>
              </a:bodyPr>
              <a:lstStyle/>
              <a:p>
                <a:pPr indent="457200">
                  <a:lnSpc>
                    <a:spcPct val="150000"/>
                  </a:lnSpc>
                </a:pPr>
                <a:r>
                  <a:rPr lang="zh-CN" altLang="en-US" dirty="0"/>
                  <a:t>现设</a:t>
                </a:r>
                <a14:m>
                  <m:oMath xmlns:m="http://schemas.openxmlformats.org/officeDocument/2006/math">
                    <m:sSub>
                      <m:sSubPr>
                        <m:ctrlPr>
                          <a:rPr lang="zh-CN" altLang="en-US" i="1">
                            <a:latin typeface="Cambria Math" panose="02040503050406030204" pitchFamily="18" charset="0"/>
                          </a:rPr>
                        </m:ctrlPr>
                      </m:sSubPr>
                      <m:e>
                        <m:r>
                          <a:rPr lang="en-US" altLang="zh-CN" b="1" i="1">
                            <a:latin typeface="Cambria Math" panose="02040503050406030204" pitchFamily="18" charset="0"/>
                          </a:rPr>
                          <m:t>𝑾</m:t>
                        </m:r>
                      </m:e>
                      <m:sub>
                        <m:r>
                          <a:rPr lang="zh-CN" altLang="en-US" i="1">
                            <a:latin typeface="Cambria Math" panose="02040503050406030204" pitchFamily="18" charset="0"/>
                          </a:rPr>
                          <m:t>𝑘</m:t>
                        </m:r>
                      </m:sub>
                    </m:sSub>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r>
                          <a:rPr lang="en-US" altLang="zh-CN" b="1" i="1">
                            <a:latin typeface="Cambria Math" panose="02040503050406030204" pitchFamily="18" charset="0"/>
                          </a:rPr>
                          <m:t>𝑽</m:t>
                        </m:r>
                      </m:e>
                      <m:sub>
                        <m:r>
                          <a:rPr lang="zh-CN" altLang="en-US" i="1">
                            <a:latin typeface="Cambria Math" panose="02040503050406030204" pitchFamily="18" charset="0"/>
                          </a:rPr>
                          <m:t>𝑘</m:t>
                        </m:r>
                      </m:sub>
                    </m:sSub>
                  </m:oMath>
                </a14:m>
                <a:r>
                  <a:rPr lang="zh-CN" altLang="en-US" dirty="0"/>
                  <a:t>均为零均值白噪声，且互不相关，方差分别为与时间无       关的常数</a:t>
                </a:r>
                <a14:m>
                  <m:oMath xmlns:m="http://schemas.openxmlformats.org/officeDocument/2006/math">
                    <m:r>
                      <a:rPr lang="zh-CN" altLang="en-US" i="1">
                        <a:latin typeface="Cambria Math" panose="02040503050406030204" pitchFamily="18" charset="0"/>
                      </a:rPr>
                      <m:t>𝑄</m:t>
                    </m:r>
                  </m:oMath>
                </a14:m>
                <a:r>
                  <a:rPr lang="zh-CN" altLang="en-US" dirty="0"/>
                  <a:t>和</a:t>
                </a:r>
                <a14:m>
                  <m:oMath xmlns:m="http://schemas.openxmlformats.org/officeDocument/2006/math">
                    <m:r>
                      <a:rPr lang="zh-CN" altLang="en-US" i="1">
                        <a:latin typeface="Cambria Math" panose="02040503050406030204" pitchFamily="18" charset="0"/>
                      </a:rPr>
                      <m:t>𝑅</m:t>
                    </m:r>
                  </m:oMath>
                </a14:m>
                <a:r>
                  <a:rPr lang="zh-CN" altLang="en-US" dirty="0"/>
                  <a:t>。当</a:t>
                </a:r>
                <a14:m>
                  <m:oMath xmlns:m="http://schemas.openxmlformats.org/officeDocument/2006/math">
                    <m:d>
                      <m:dPr>
                        <m:endChr m:val=""/>
                        <m:ctrlPr>
                          <a:rPr lang="zh-CN" altLang="en-US" i="1">
                            <a:latin typeface="Cambria Math" panose="02040503050406030204" pitchFamily="18" charset="0"/>
                          </a:rPr>
                        </m:ctrlPr>
                      </m:dPr>
                      <m:e>
                        <m:f>
                          <m:fPr>
                            <m:type m:val="lin"/>
                            <m:ctrlPr>
                              <a:rPr lang="zh-CN" altLang="en-US" i="1">
                                <a:latin typeface="Cambria Math" panose="02040503050406030204" pitchFamily="18" charset="0"/>
                              </a:rPr>
                            </m:ctrlPr>
                          </m:fPr>
                          <m:num>
                            <m:r>
                              <a:rPr lang="zh-CN" altLang="en-US" i="1">
                                <a:latin typeface="Cambria Math" panose="02040503050406030204" pitchFamily="18" charset="0"/>
                              </a:rPr>
                              <m:t>𝑄</m:t>
                            </m:r>
                          </m:num>
                          <m:den>
                            <m:r>
                              <a:rPr lang="zh-CN" altLang="en-US" i="1">
                                <a:latin typeface="Cambria Math" panose="02040503050406030204" pitchFamily="18" charset="0"/>
                              </a:rPr>
                              <m:t>𝑅</m:t>
                            </m:r>
                          </m:den>
                        </m:f>
                        <m:r>
                          <a:rPr lang="zh-CN" altLang="en-US">
                            <a:latin typeface="Cambria Math" panose="02040503050406030204" pitchFamily="18" charset="0"/>
                          </a:rPr>
                          <m:t>)≪1</m:t>
                        </m:r>
                      </m:e>
                    </m:d>
                  </m:oMath>
                </a14:m>
                <a:r>
                  <a:rPr lang="zh-CN" altLang="en-US" dirty="0"/>
                  <a:t>时，可取</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r>
                      <a:rPr lang="en-US" altLang="zh-CN" i="1">
                        <a:latin typeface="Cambria Math" panose="02040503050406030204" pitchFamily="18" charset="0"/>
                      </a:rPr>
                      <m:t>=0</m:t>
                    </m:r>
                  </m:oMath>
                </a14:m>
                <a:r>
                  <a:rPr lang="zh-CN" altLang="en-US" dirty="0"/>
                  <a:t>的情况；当</a:t>
                </a:r>
                <a14:m>
                  <m:oMath xmlns:m="http://schemas.openxmlformats.org/officeDocument/2006/math">
                    <m:d>
                      <m:dPr>
                        <m:endChr m:val=""/>
                        <m:ctrlPr>
                          <a:rPr lang="zh-CN" altLang="en-US" i="1">
                            <a:latin typeface="Cambria Math" panose="02040503050406030204" pitchFamily="18" charset="0"/>
                          </a:rPr>
                        </m:ctrlPr>
                      </m:dPr>
                      <m:e>
                        <m:f>
                          <m:fPr>
                            <m:type m:val="lin"/>
                            <m:ctrlPr>
                              <a:rPr lang="zh-CN" altLang="en-US" i="1">
                                <a:latin typeface="Cambria Math" panose="02040503050406030204" pitchFamily="18" charset="0"/>
                              </a:rPr>
                            </m:ctrlPr>
                          </m:fPr>
                          <m:num>
                            <m:r>
                              <a:rPr lang="zh-CN" altLang="en-US" i="1">
                                <a:latin typeface="Cambria Math" panose="02040503050406030204" pitchFamily="18" charset="0"/>
                              </a:rPr>
                              <m:t>𝑄</m:t>
                            </m:r>
                          </m:num>
                          <m:den>
                            <m:r>
                              <a:rPr lang="zh-CN" altLang="en-US" i="1">
                                <a:latin typeface="Cambria Math" panose="02040503050406030204" pitchFamily="18" charset="0"/>
                              </a:rPr>
                              <m:t>𝑅</m:t>
                            </m:r>
                          </m:den>
                        </m:f>
                        <m:r>
                          <a:rPr lang="zh-CN" altLang="en-US">
                            <a:latin typeface="Cambria Math" panose="02040503050406030204" pitchFamily="18" charset="0"/>
                          </a:rPr>
                          <m:t>)≫1</m:t>
                        </m:r>
                      </m:e>
                    </m:d>
                  </m:oMath>
                </a14:m>
                <a:r>
                  <a:rPr lang="zh-CN" altLang="en-US" dirty="0"/>
                  <a:t>时， </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接近于</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r>
                      <a:rPr lang="en-US" altLang="zh-CN" i="1">
                        <a:latin typeface="Cambria Math" panose="02040503050406030204" pitchFamily="18" charset="0"/>
                      </a:rPr>
                      <m:t>=1</m:t>
                    </m:r>
                  </m:oMath>
                </a14:m>
                <a:r>
                  <a:rPr lang="zh-CN" altLang="en-US" dirty="0"/>
                  <a:t>的情况。因此</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𝐾</m:t>
                        </m:r>
                      </m:e>
                      <m:sub>
                        <m:r>
                          <a:rPr lang="zh-CN" altLang="en-US" i="1">
                            <a:latin typeface="Cambria Math" panose="02040503050406030204" pitchFamily="18" charset="0"/>
                          </a:rPr>
                          <m:t>𝑘</m:t>
                        </m:r>
                      </m:sub>
                    </m:sSub>
                  </m:oMath>
                </a14:m>
                <a:r>
                  <a:rPr lang="zh-CN" altLang="en-US" dirty="0"/>
                  <a:t>的取值与</a:t>
                </a:r>
                <a14:m>
                  <m:oMath xmlns:m="http://schemas.openxmlformats.org/officeDocument/2006/math">
                    <m:f>
                      <m:fPr>
                        <m:type m:val="lin"/>
                        <m:ctrlPr>
                          <a:rPr lang="zh-CN" altLang="en-US" i="1">
                            <a:latin typeface="Cambria Math" panose="02040503050406030204" pitchFamily="18" charset="0"/>
                          </a:rPr>
                        </m:ctrlPr>
                      </m:fPr>
                      <m:num>
                        <m:r>
                          <a:rPr lang="zh-CN" altLang="en-US" i="1">
                            <a:latin typeface="Cambria Math" panose="02040503050406030204" pitchFamily="18" charset="0"/>
                          </a:rPr>
                          <m:t>𝑄</m:t>
                        </m:r>
                      </m:num>
                      <m:den>
                        <m:r>
                          <a:rPr lang="zh-CN" altLang="en-US" i="1">
                            <a:latin typeface="Cambria Math" panose="02040503050406030204" pitchFamily="18" charset="0"/>
                          </a:rPr>
                          <m:t>𝑅</m:t>
                        </m:r>
                      </m:den>
                    </m:f>
                  </m:oMath>
                </a14:m>
                <a:r>
                  <a:rPr lang="zh-CN" altLang="en-US" dirty="0"/>
                  <a:t>的比值大小有相同趋向，即</a:t>
                </a:r>
                <a14:m>
                  <m:oMath xmlns:m="http://schemas.openxmlformats.org/officeDocument/2006/math">
                    <m:f>
                      <m:fPr>
                        <m:type m:val="lin"/>
                        <m:ctrlPr>
                          <a:rPr lang="zh-CN" altLang="en-US" i="1">
                            <a:latin typeface="Cambria Math" panose="02040503050406030204" pitchFamily="18" charset="0"/>
                          </a:rPr>
                        </m:ctrlPr>
                      </m:fPr>
                      <m:num>
                        <m:r>
                          <a:rPr lang="zh-CN" altLang="en-US" i="1">
                            <a:latin typeface="Cambria Math" panose="02040503050406030204" pitchFamily="18" charset="0"/>
                          </a:rPr>
                          <m:t>𝑄</m:t>
                        </m:r>
                      </m:num>
                      <m:den>
                        <m:r>
                          <a:rPr lang="zh-CN" altLang="en-US" i="1">
                            <a:latin typeface="Cambria Math" panose="02040503050406030204" pitchFamily="18" charset="0"/>
                          </a:rPr>
                          <m:t>𝑅</m:t>
                        </m:r>
                      </m:den>
                    </m:f>
                  </m:oMath>
                </a14:m>
                <a:r>
                  <a:rPr lang="zh-CN" altLang="en-US" dirty="0"/>
                  <a:t>大， </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也大。</a:t>
                </a:r>
                <a:endParaRPr lang="en-US" altLang="zh-CN" dirty="0"/>
              </a:p>
              <a:p>
                <a:pPr indent="457200">
                  <a:lnSpc>
                    <a:spcPct val="150000"/>
                  </a:lnSpc>
                </a:pPr>
                <a:r>
                  <a:rPr lang="zh-CN" altLang="en-US" dirty="0"/>
                  <a:t>获得最优的</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是希望估计值</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𝑘</m:t>
                        </m:r>
                      </m:sub>
                    </m:sSub>
                  </m:oMath>
                </a14:m>
                <a:r>
                  <a:rPr lang="zh-CN" altLang="en-US" dirty="0"/>
                  <a:t>与真实值</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oMath>
                </a14:m>
                <a:r>
                  <a:rPr lang="zh-CN" altLang="en-US" dirty="0"/>
                  <a:t>之间偏差的均值为零（无偏），或尽可能密集在零附近（即方差最小）。虽然真实状态</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oMath>
                </a14:m>
                <a:r>
                  <a:rPr lang="zh-CN" altLang="en-US" dirty="0"/>
                  <a:t>不可知，但用统计方法就避开了这一不可知的</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r>
                      <a:rPr lang="zh-CN" altLang="en-US" i="1">
                        <a:latin typeface="Cambria Math" panose="02040503050406030204" pitchFamily="18" charset="0"/>
                      </a:rPr>
                      <m:t> </m:t>
                    </m:r>
                  </m:oMath>
                </a14:m>
                <a:r>
                  <a:rPr lang="zh-CN" altLang="en-US" dirty="0"/>
                  <a:t>。因为均值和方差都是积分表达式，尽管</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oMath>
                </a14:m>
                <a:r>
                  <a:rPr lang="zh-CN" altLang="en-US" dirty="0"/>
                  <a:t>不可知，但以</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oMath>
                </a14:m>
                <a:r>
                  <a:rPr lang="zh-CN" altLang="en-US" dirty="0"/>
                  <a:t>为积分变量对所有</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oMath>
                </a14:m>
                <a:r>
                  <a:rPr lang="zh-CN" altLang="en-US" dirty="0"/>
                  <a:t>的可能值，从-∞到+∞积分(当然，积分中要给定前面已经分析过的条件)所表示的均值和方差就不再含</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oMath>
                </a14:m>
                <a:r>
                  <a:rPr lang="zh-CN" altLang="en-US" dirty="0"/>
                  <a:t>，它只包含变量</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。找到</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的表达式，就解决了最优化问题。</a:t>
                </a:r>
              </a:p>
            </p:txBody>
          </p:sp>
        </mc:Choice>
        <mc:Fallback xmlns="">
          <p:sp>
            <p:nvSpPr>
              <p:cNvPr id="3" name="矩形 2"/>
              <p:cNvSpPr>
                <a:spLocks noRot="1" noChangeAspect="1" noMove="1" noResize="1" noEditPoints="1" noAdjustHandles="1" noChangeArrowheads="1" noChangeShapeType="1" noTextEdit="1"/>
              </p:cNvSpPr>
              <p:nvPr/>
            </p:nvSpPr>
            <p:spPr>
              <a:xfrm>
                <a:off x="611560" y="339502"/>
                <a:ext cx="7992888" cy="4247317"/>
              </a:xfrm>
              <a:prstGeom prst="rect">
                <a:avLst/>
              </a:prstGeom>
              <a:blipFill>
                <a:blip r:embed="rId2"/>
                <a:stretch>
                  <a:fillRect l="-610" r="-3585"/>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A1AA75D9-880D-DDAF-B71A-6DEF4F0C8D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645186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0" y="1907847"/>
            <a:ext cx="1717384"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3" name="文本框 2"/>
          <p:cNvSpPr txBox="1"/>
          <p:nvPr/>
        </p:nvSpPr>
        <p:spPr>
          <a:xfrm>
            <a:off x="605136" y="2236389"/>
            <a:ext cx="723596" cy="530915"/>
          </a:xfrm>
          <a:prstGeom prst="rect">
            <a:avLst/>
          </a:prstGeom>
          <a:noFill/>
        </p:spPr>
        <p:txBody>
          <a:bodyPr wrap="square" lIns="68580" tIns="34290" rIns="68580" bIns="34290" rtlCol="0">
            <a:spAutoFit/>
          </a:bodyPr>
          <a:lstStyle/>
          <a:p>
            <a:r>
              <a:rPr lang="en-US" altLang="zh-CN" sz="3000" b="1" dirty="0">
                <a:solidFill>
                  <a:schemeClr val="bg1"/>
                </a:solidFill>
                <a:latin typeface="微软雅黑" panose="020B0503020204020204" pitchFamily="34" charset="-122"/>
                <a:ea typeface="微软雅黑" panose="020B0503020204020204" pitchFamily="34" charset="-122"/>
              </a:rPr>
              <a:t>6.6</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783800" y="1907847"/>
            <a:ext cx="305972" cy="1188000"/>
          </a:xfrm>
          <a:prstGeom prst="rect">
            <a:avLst/>
          </a:prstGeom>
          <a:solidFill>
            <a:srgbClr val="112F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dirty="0"/>
          </a:p>
        </p:txBody>
      </p:sp>
      <p:sp>
        <p:nvSpPr>
          <p:cNvPr id="13" name="文本框 12"/>
          <p:cNvSpPr txBox="1"/>
          <p:nvPr/>
        </p:nvSpPr>
        <p:spPr>
          <a:xfrm>
            <a:off x="2915816" y="2159444"/>
            <a:ext cx="5268109" cy="684803"/>
          </a:xfrm>
          <a:prstGeom prst="rect">
            <a:avLst/>
          </a:prstGeom>
          <a:noFill/>
        </p:spPr>
        <p:txBody>
          <a:bodyPr wrap="none" lIns="68580" tIns="34290" rIns="68580" bIns="34290" rtlCol="0">
            <a:spAutoFit/>
          </a:bodyPr>
          <a:lstStyle/>
          <a:p>
            <a:r>
              <a:rPr lang="zh-CN" altLang="en-US" sz="4000" dirty="0">
                <a:solidFill>
                  <a:srgbClr val="112F70"/>
                </a:solidFill>
                <a:latin typeface="微软雅黑" pitchFamily="34" charset="-122"/>
                <a:ea typeface="微软雅黑" pitchFamily="34" charset="-122"/>
              </a:rPr>
              <a:t>离散系统的卡尔曼滤波</a:t>
            </a:r>
            <a:endParaRPr lang="zh-CN" altLang="en-US" sz="4000" b="1" dirty="0">
              <a:solidFill>
                <a:srgbClr val="112F7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0606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539552" y="483518"/>
                <a:ext cx="8064896" cy="3416320"/>
              </a:xfrm>
              <a:prstGeom prst="rect">
                <a:avLst/>
              </a:prstGeom>
            </p:spPr>
            <p:txBody>
              <a:bodyPr wrap="square">
                <a:spAutoFit/>
              </a:bodyPr>
              <a:lstStyle/>
              <a:p>
                <a:pPr indent="457200">
                  <a:lnSpc>
                    <a:spcPct val="150000"/>
                  </a:lnSpc>
                </a:pPr>
                <a:r>
                  <a:rPr lang="zh-CN" altLang="en-US" dirty="0"/>
                  <a:t>离散系统的卡尔曼滤波器是先于连续系统出现的，它是20世纪50年代       将数字计算机用于控制和通信的发展结果。其最大特点是，它有一整套线性滤波递推公式，毎进行一次新的量测，只需利用已知的前一状态滤波值</a:t>
                </a:r>
                <a14:m>
                  <m:oMath xmlns:m="http://schemas.openxmlformats.org/officeDocument/2006/math">
                    <m:d>
                      <m:dPr>
                        <m:begChr m:val=""/>
                        <m:ctrlPr>
                          <a:rPr lang="zh-CN" altLang="en-US" b="1" i="1">
                            <a:latin typeface="Cambria Math" panose="02040503050406030204" pitchFamily="18" charset="0"/>
                          </a:rPr>
                        </m:ctrlPr>
                      </m:dPr>
                      <m:e>
                        <m:r>
                          <a:rPr lang="zh-CN" altLang="en-US" b="1" i="1">
                            <a:latin typeface="Cambria Math" panose="02040503050406030204" pitchFamily="18" charset="0"/>
                          </a:rPr>
                          <m:t>𝒙</m:t>
                        </m:r>
                        <m:r>
                          <a:rPr lang="zh-CN" altLang="en-US" b="0" i="1">
                            <a:latin typeface="Cambria Math" panose="02040503050406030204" pitchFamily="18" charset="0"/>
                          </a:rPr>
                          <m:t>(</m:t>
                        </m:r>
                        <m:r>
                          <a:rPr lang="zh-CN" altLang="en-US" i="1">
                            <a:latin typeface="Cambria Math" panose="02040503050406030204" pitchFamily="18" charset="0"/>
                          </a:rPr>
                          <m:t>𝑘</m:t>
                        </m:r>
                      </m:e>
                    </m:d>
                  </m:oMath>
                </a14:m>
                <a:r>
                  <a:rPr lang="zh-CN" altLang="en-US" dirty="0"/>
                  <a:t>和滤波误差矩阵</a:t>
                </a:r>
                <a14:m>
                  <m:oMath xmlns:m="http://schemas.openxmlformats.org/officeDocument/2006/math">
                    <m:d>
                      <m:dPr>
                        <m:begChr m:val=""/>
                        <m:ctrlPr>
                          <a:rPr lang="zh-CN" altLang="en-US" b="1" i="1" smtClean="0">
                            <a:latin typeface="Cambria Math" panose="02040503050406030204" pitchFamily="18" charset="0"/>
                          </a:rPr>
                        </m:ctrlPr>
                      </m:dPr>
                      <m:e>
                        <m:r>
                          <a:rPr lang="en-US" altLang="zh-CN" b="1" i="1" smtClean="0">
                            <a:latin typeface="Cambria Math" panose="02040503050406030204" pitchFamily="18" charset="0"/>
                          </a:rPr>
                          <m:t>𝑷</m:t>
                        </m:r>
                        <m:r>
                          <a:rPr lang="zh-CN" altLang="en-US" i="1">
                            <a:latin typeface="Cambria Math" panose="02040503050406030204" pitchFamily="18" charset="0"/>
                          </a:rPr>
                          <m:t>(</m:t>
                        </m:r>
                        <m:r>
                          <a:rPr lang="zh-CN" altLang="en-US" i="1">
                            <a:latin typeface="Cambria Math" panose="02040503050406030204" pitchFamily="18" charset="0"/>
                          </a:rPr>
                          <m:t>𝑘</m:t>
                        </m:r>
                      </m:e>
                    </m:d>
                    <m:r>
                      <a:rPr lang="zh-CN" altLang="en-US" b="1" i="1" smtClean="0">
                        <a:latin typeface="Cambria Math" panose="02040503050406030204" pitchFamily="18" charset="0"/>
                      </a:rPr>
                      <m:t>，</m:t>
                    </m:r>
                  </m:oMath>
                </a14:m>
                <a:r>
                  <a:rPr lang="zh-CN" altLang="en-US" dirty="0"/>
                  <a:t>便可计算出新的状态滤波值</a:t>
                </a:r>
                <a14:m>
                  <m:oMath xmlns:m="http://schemas.openxmlformats.org/officeDocument/2006/math">
                    <m:d>
                      <m:dPr>
                        <m:begChr m:val=""/>
                        <m:ctrlPr>
                          <a:rPr lang="zh-CN" altLang="en-US" b="1" i="1">
                            <a:latin typeface="Cambria Math" panose="02040503050406030204" pitchFamily="18" charset="0"/>
                          </a:rPr>
                        </m:ctrlPr>
                      </m:dPr>
                      <m:e>
                        <m:r>
                          <a:rPr lang="zh-CN" altLang="en-US" b="1" i="1">
                            <a:latin typeface="Cambria Math" panose="02040503050406030204" pitchFamily="18" charset="0"/>
                          </a:rPr>
                          <m:t>𝒙</m:t>
                        </m:r>
                        <m:r>
                          <a:rPr lang="zh-CN" altLang="en-US" i="1">
                            <a:latin typeface="Cambria Math" panose="02040503050406030204" pitchFamily="18" charset="0"/>
                          </a:rPr>
                          <m:t>(</m:t>
                        </m:r>
                        <m:r>
                          <a:rPr lang="zh-CN" altLang="en-US" i="1">
                            <a:latin typeface="Cambria Math" panose="02040503050406030204" pitchFamily="18" charset="0"/>
                          </a:rPr>
                          <m:t>𝑘</m:t>
                        </m:r>
                        <m:r>
                          <a:rPr lang="en-US" altLang="zh-CN" b="0" i="1" smtClean="0">
                            <a:latin typeface="Cambria Math" panose="02040503050406030204" pitchFamily="18" charset="0"/>
                          </a:rPr>
                          <m:t>+1</m:t>
                        </m:r>
                      </m:e>
                    </m:d>
                  </m:oMath>
                </a14:m>
                <a:r>
                  <a:rPr lang="zh-CN" altLang="en-US" dirty="0"/>
                  <a:t>和新的滤波误差矩阵</a:t>
                </a:r>
                <a14:m>
                  <m:oMath xmlns:m="http://schemas.openxmlformats.org/officeDocument/2006/math">
                    <m:d>
                      <m:dPr>
                        <m:begChr m:val=""/>
                        <m:ctrlPr>
                          <a:rPr lang="zh-CN" altLang="en-US" b="1" i="1">
                            <a:latin typeface="Cambria Math" panose="02040503050406030204" pitchFamily="18" charset="0"/>
                          </a:rPr>
                        </m:ctrlPr>
                      </m:dPr>
                      <m:e>
                        <m:r>
                          <a:rPr lang="en-US" altLang="zh-CN" b="1" i="1" smtClean="0">
                            <a:latin typeface="Cambria Math" panose="02040503050406030204" pitchFamily="18" charset="0"/>
                          </a:rPr>
                          <m:t>𝑷</m:t>
                        </m:r>
                        <m:r>
                          <a:rPr lang="zh-CN" altLang="en-US" i="1">
                            <a:latin typeface="Cambria Math" panose="02040503050406030204" pitchFamily="18" charset="0"/>
                          </a:rPr>
                          <m:t>(</m:t>
                        </m:r>
                        <m:r>
                          <a:rPr lang="zh-CN" altLang="en-US" i="1">
                            <a:latin typeface="Cambria Math" panose="02040503050406030204" pitchFamily="18" charset="0"/>
                          </a:rPr>
                          <m:t>𝑘</m:t>
                        </m:r>
                        <m:r>
                          <a:rPr lang="en-US" altLang="zh-CN" b="0" i="1" smtClean="0">
                            <a:latin typeface="Cambria Math" panose="02040503050406030204" pitchFamily="18" charset="0"/>
                          </a:rPr>
                          <m:t>+1</m:t>
                        </m:r>
                      </m:e>
                    </m:d>
                  </m:oMath>
                </a14:m>
                <a:r>
                  <a:rPr lang="zh-CN" altLang="en-US" dirty="0"/>
                  <a:t>，随后即可进行下一轮的计算。因此，只要系统的初始状态</a:t>
                </a:r>
                <a14:m>
                  <m:oMath xmlns:m="http://schemas.openxmlformats.org/officeDocument/2006/math">
                    <m:d>
                      <m:dPr>
                        <m:begChr m:val=""/>
                        <m:ctrlPr>
                          <a:rPr lang="zh-CN" altLang="en-US" b="1" i="1">
                            <a:latin typeface="Cambria Math" panose="02040503050406030204" pitchFamily="18" charset="0"/>
                          </a:rPr>
                        </m:ctrlPr>
                      </m:dPr>
                      <m:e>
                        <m:r>
                          <a:rPr lang="zh-CN" altLang="en-US" b="1" i="1">
                            <a:latin typeface="Cambria Math" panose="02040503050406030204" pitchFamily="18" charset="0"/>
                          </a:rPr>
                          <m:t>𝒙</m:t>
                        </m:r>
                        <m:r>
                          <a:rPr lang="zh-CN" altLang="en-US" i="1">
                            <a:latin typeface="Cambria Math" panose="02040503050406030204" pitchFamily="18" charset="0"/>
                          </a:rPr>
                          <m:t>(0</m:t>
                        </m:r>
                      </m:e>
                    </m:d>
                  </m:oMath>
                </a14:m>
                <a:r>
                  <a:rPr lang="zh-CN" altLang="en-US" dirty="0"/>
                  <a:t>和初始误差矩阵</a:t>
                </a:r>
                <a14:m>
                  <m:oMath xmlns:m="http://schemas.openxmlformats.org/officeDocument/2006/math">
                    <m:d>
                      <m:dPr>
                        <m:begChr m:val=""/>
                        <m:ctrlPr>
                          <a:rPr lang="zh-CN" altLang="en-US" b="1" i="1">
                            <a:latin typeface="Cambria Math" panose="02040503050406030204" pitchFamily="18" charset="0"/>
                          </a:rPr>
                        </m:ctrlPr>
                      </m:dPr>
                      <m:e>
                        <m:r>
                          <a:rPr lang="en-US" altLang="zh-CN" b="1" i="1" smtClean="0">
                            <a:latin typeface="Cambria Math" panose="02040503050406030204" pitchFamily="18" charset="0"/>
                          </a:rPr>
                          <m:t>𝑷</m:t>
                        </m:r>
                        <m:r>
                          <a:rPr lang="en-US" altLang="zh-CN" b="1" i="1" smtClean="0">
                            <a:latin typeface="Cambria Math" panose="02040503050406030204" pitchFamily="18" charset="0"/>
                          </a:rPr>
                          <m:t>(</m:t>
                        </m:r>
                        <m:r>
                          <a:rPr lang="en-US" altLang="zh-CN" b="0" i="1" smtClean="0">
                            <a:latin typeface="Cambria Math" panose="02040503050406030204" pitchFamily="18" charset="0"/>
                          </a:rPr>
                          <m:t>0</m:t>
                        </m:r>
                      </m:e>
                    </m:d>
                  </m:oMath>
                </a14:m>
                <a:r>
                  <a:rPr lang="zh-CN" altLang="en-US" dirty="0"/>
                  <a:t>已知，根据导出的公式，就可对系统状态做出十分精确的估计。</a:t>
                </a:r>
                <a:endParaRPr lang="en-US" altLang="zh-CN" dirty="0"/>
              </a:p>
              <a:p>
                <a:pPr indent="457200">
                  <a:lnSpc>
                    <a:spcPct val="150000"/>
                  </a:lnSpc>
                </a:pPr>
                <a:r>
                  <a:rPr lang="zh-CN" altLang="en-US" dirty="0"/>
                  <a:t>利用卡尔曼滤波原理对系统的状态</a:t>
                </a:r>
                <a14:m>
                  <m:oMath xmlns:m="http://schemas.openxmlformats.org/officeDocument/2006/math">
                    <m:r>
                      <a:rPr lang="zh-CN" altLang="en-US" i="1">
                        <a:latin typeface="Cambria Math" panose="02040503050406030204" pitchFamily="18" charset="0"/>
                      </a:rPr>
                      <m:t>𝑥</m:t>
                    </m:r>
                  </m:oMath>
                </a14:m>
                <a:r>
                  <a:rPr lang="zh-CN" altLang="en-US" dirty="0"/>
                  <a:t>作出估计，这是卡尔曼和布西在20世纪60年代初提出来的。</a:t>
                </a:r>
              </a:p>
            </p:txBody>
          </p:sp>
        </mc:Choice>
        <mc:Fallback xmlns="">
          <p:sp>
            <p:nvSpPr>
              <p:cNvPr id="2" name="矩形 1"/>
              <p:cNvSpPr>
                <a:spLocks noRot="1" noChangeAspect="1" noMove="1" noResize="1" noEditPoints="1" noAdjustHandles="1" noChangeArrowheads="1" noChangeShapeType="1" noTextEdit="1"/>
              </p:cNvSpPr>
              <p:nvPr/>
            </p:nvSpPr>
            <p:spPr>
              <a:xfrm>
                <a:off x="539552" y="483518"/>
                <a:ext cx="8064896" cy="3416320"/>
              </a:xfrm>
              <a:prstGeom prst="rect">
                <a:avLst/>
              </a:prstGeom>
              <a:blipFill>
                <a:blip r:embed="rId2"/>
                <a:stretch>
                  <a:fillRect l="-681" r="-3480" b="-535"/>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E853FE8A-83A5-DA46-20EF-F6CA6B4EB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65502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83568" y="411510"/>
                <a:ext cx="7992888" cy="2323713"/>
              </a:xfrm>
              <a:prstGeom prst="rect">
                <a:avLst/>
              </a:prstGeom>
            </p:spPr>
            <p:txBody>
              <a:bodyPr wrap="square">
                <a:spAutoFit/>
              </a:bodyPr>
              <a:lstStyle/>
              <a:p>
                <a:pPr indent="457200">
                  <a:lnSpc>
                    <a:spcPct val="150000"/>
                  </a:lnSpc>
                </a:pPr>
                <a:r>
                  <a:rPr lang="zh-CN" altLang="en-US" b="1" dirty="0"/>
                  <a:t>6.6.1  卡尔曼滤波原理一一递推公式</a:t>
                </a:r>
                <a:endParaRPr lang="en-US" altLang="zh-CN" b="1" dirty="0"/>
              </a:p>
              <a:p>
                <a:pPr indent="457200">
                  <a:lnSpc>
                    <a:spcPct val="150000"/>
                  </a:lnSpc>
                  <a:spcBef>
                    <a:spcPts val="1200"/>
                  </a:spcBef>
                </a:pPr>
                <a:r>
                  <a:rPr lang="zh-CN" altLang="en-US" dirty="0"/>
                  <a:t>假设对未知状态</a:t>
                </a:r>
                <a14:m>
                  <m:oMath xmlns:m="http://schemas.openxmlformats.org/officeDocument/2006/math">
                    <m:r>
                      <a:rPr lang="zh-CN" altLang="en-US" i="1">
                        <a:latin typeface="Cambria Math" panose="02040503050406030204" pitchFamily="18" charset="0"/>
                      </a:rPr>
                      <m:t>𝑥</m:t>
                    </m:r>
                  </m:oMath>
                </a14:m>
                <a:r>
                  <a:rPr lang="zh-CN" altLang="en-US" dirty="0"/>
                  <a:t>在各离散时刻</a:t>
                </a:r>
                <a14:m>
                  <m:oMath xmlns:m="http://schemas.openxmlformats.org/officeDocument/2006/math">
                    <m:r>
                      <a:rPr lang="zh-CN" altLang="en-US">
                        <a:latin typeface="Cambria Math" panose="02040503050406030204" pitchFamily="18" charset="0"/>
                      </a:rPr>
                      <m:t>1,2,⋯,</m:t>
                    </m:r>
                    <m:r>
                      <a:rPr lang="zh-CN" altLang="en-US" i="1">
                        <a:latin typeface="Cambria Math" panose="02040503050406030204" pitchFamily="18" charset="0"/>
                      </a:rPr>
                      <m:t>𝑗</m:t>
                    </m:r>
                  </m:oMath>
                </a14:m>
                <a:r>
                  <a:rPr lang="zh-CN" altLang="en-US" dirty="0"/>
                  <a:t>做了</a:t>
                </a:r>
                <a14:m>
                  <m:oMath xmlns:m="http://schemas.openxmlformats.org/officeDocument/2006/math">
                    <m:r>
                      <a:rPr lang="zh-CN" altLang="en-US" i="1">
                        <a:latin typeface="Cambria Math" panose="02040503050406030204" pitchFamily="18" charset="0"/>
                      </a:rPr>
                      <m:t>𝑗</m:t>
                    </m:r>
                  </m:oMath>
                </a14:m>
                <a:r>
                  <a:rPr lang="zh-CN" altLang="en-US" dirty="0"/>
                  <a:t>次观测，结果为</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𝑦</m:t>
                        </m:r>
                        <m:r>
                          <a:rPr lang="zh-CN" altLang="en-US">
                            <a:latin typeface="Cambria Math" panose="02040503050406030204" pitchFamily="18" charset="0"/>
                          </a:rPr>
                          <m:t>(1),</m:t>
                        </m:r>
                        <m:r>
                          <m:rPr>
                            <m:nor/>
                          </m:rPr>
                          <a:rPr lang="zh-CN" altLang="en-US" i="1">
                            <a:latin typeface="Cambria Math" panose="02040503050406030204" pitchFamily="18" charset="0"/>
                          </a:rPr>
                          <m:t> </m:t>
                        </m:r>
                        <m:r>
                          <a:rPr lang="zh-CN" altLang="en-US" i="1">
                            <a:latin typeface="Cambria Math" panose="02040503050406030204" pitchFamily="18" charset="0"/>
                          </a:rPr>
                          <m:t>𝑦</m:t>
                        </m:r>
                        <m:r>
                          <a:rPr lang="zh-CN" altLang="en-US">
                            <a:latin typeface="Cambria Math" panose="02040503050406030204" pitchFamily="18" charset="0"/>
                          </a:rPr>
                          <m:t>(2),⋯,</m:t>
                        </m:r>
                        <m:r>
                          <a:rPr lang="zh-CN" altLang="en-US" i="1">
                            <a:latin typeface="Cambria Math" panose="02040503050406030204" pitchFamily="18" charset="0"/>
                          </a:rPr>
                          <m:t>𝑦</m:t>
                        </m:r>
                        <m:r>
                          <a:rPr lang="zh-CN" altLang="en-US">
                            <a:latin typeface="Cambria Math" panose="02040503050406030204" pitchFamily="18" charset="0"/>
                          </a:rPr>
                          <m:t>(</m:t>
                        </m:r>
                        <m:r>
                          <a:rPr lang="zh-CN" altLang="en-US" i="1">
                            <a:latin typeface="Cambria Math" panose="02040503050406030204" pitchFamily="18" charset="0"/>
                          </a:rPr>
                          <m:t>𝑗</m:t>
                        </m:r>
                      </m:e>
                    </m:d>
                    <m:r>
                      <a:rPr lang="zh-CN" altLang="en-US" b="0" i="1" smtClean="0">
                        <a:latin typeface="Cambria Math" panose="02040503050406030204" pitchFamily="18" charset="0"/>
                      </a:rPr>
                      <m:t>，</m:t>
                    </m:r>
                  </m:oMath>
                </a14:m>
                <a:r>
                  <a:rPr lang="zh-CN" altLang="en-US" dirty="0"/>
                  <a:t>通常观测</a:t>
                </a:r>
                <a14:m>
                  <m:oMath xmlns:m="http://schemas.openxmlformats.org/officeDocument/2006/math">
                    <m:r>
                      <a:rPr lang="zh-CN" altLang="en-US" i="1">
                        <a:latin typeface="Cambria Math" panose="02040503050406030204" pitchFamily="18" charset="0"/>
                      </a:rPr>
                      <m:t>𝑦</m:t>
                    </m:r>
                    <m:r>
                      <a:rPr lang="zh-CN" altLang="en-US">
                        <a:latin typeface="Cambria Math" panose="02040503050406030204" pitchFamily="18" charset="0"/>
                      </a:rPr>
                      <m:t>(</m:t>
                    </m:r>
                    <m:r>
                      <a:rPr lang="en-US" altLang="zh-CN" b="0" i="1" smtClean="0">
                        <a:latin typeface="Cambria Math" panose="02040503050406030204" pitchFamily="18" charset="0"/>
                      </a:rPr>
                      <m:t>𝑖</m:t>
                    </m:r>
                    <m:r>
                      <a:rPr lang="zh-CN" altLang="en-US">
                        <a:latin typeface="Cambria Math" panose="02040503050406030204" pitchFamily="18" charset="0"/>
                      </a:rPr>
                      <m:t>)</m:t>
                    </m:r>
                  </m:oMath>
                </a14:m>
                <a:r>
                  <a:rPr lang="zh-CN" altLang="en-US" dirty="0"/>
                  <a:t>的维数低于</a:t>
                </a:r>
                <a14:m>
                  <m:oMath xmlns:m="http://schemas.openxmlformats.org/officeDocument/2006/math">
                    <m:r>
                      <a:rPr lang="zh-CN" altLang="en-US" b="1" i="1">
                        <a:latin typeface="Cambria Math" panose="02040503050406030204" pitchFamily="18" charset="0"/>
                      </a:rPr>
                      <m:t>𝒙</m:t>
                    </m:r>
                  </m:oMath>
                </a14:m>
                <a:r>
                  <a:rPr lang="zh-CN" altLang="en-US" dirty="0"/>
                  <a:t>的维数。利用这</a:t>
                </a:r>
                <a14:m>
                  <m:oMath xmlns:m="http://schemas.openxmlformats.org/officeDocument/2006/math">
                    <m:r>
                      <a:rPr lang="zh-CN" altLang="en-US" i="1">
                        <a:latin typeface="Cambria Math" panose="02040503050406030204" pitchFamily="18" charset="0"/>
                      </a:rPr>
                      <m:t>𝑗</m:t>
                    </m:r>
                  </m:oMath>
                </a14:m>
                <a:r>
                  <a:rPr lang="zh-CN" altLang="en-US" dirty="0"/>
                  <a:t>次观测，可以对</a:t>
                </a:r>
                <a14:m>
                  <m:oMath xmlns:m="http://schemas.openxmlformats.org/officeDocument/2006/math">
                    <m:r>
                      <a:rPr lang="zh-CN" altLang="en-US" b="1" i="1">
                        <a:latin typeface="Cambria Math" panose="02040503050406030204" pitchFamily="18" charset="0"/>
                      </a:rPr>
                      <m:t>𝒙</m:t>
                    </m:r>
                  </m:oMath>
                </a14:m>
                <a:r>
                  <a:rPr lang="zh-CN" altLang="en-US" dirty="0"/>
                  <a:t>在</a:t>
                </a:r>
                <a14:m>
                  <m:oMath xmlns:m="http://schemas.openxmlformats.org/officeDocument/2006/math">
                    <m:r>
                      <a:rPr lang="zh-CN" altLang="en-US" i="1">
                        <a:latin typeface="Cambria Math" panose="02040503050406030204" pitchFamily="18" charset="0"/>
                      </a:rPr>
                      <m:t>𝑘</m:t>
                    </m:r>
                  </m:oMath>
                </a14:m>
                <a:r>
                  <a:rPr lang="zh-CN" altLang="en-US" dirty="0"/>
                  <a:t>时刻的状态</a:t>
                </a:r>
                <a14:m>
                  <m:oMath xmlns:m="http://schemas.openxmlformats.org/officeDocument/2006/math">
                    <m:r>
                      <a:rPr lang="en-US" altLang="zh-CN" b="1" i="1" smtClean="0">
                        <a:latin typeface="Cambria Math" panose="02040503050406030204" pitchFamily="18" charset="0"/>
                      </a:rPr>
                      <m:t>𝒙</m:t>
                    </m:r>
                    <m:r>
                      <a:rPr lang="zh-CN" altLang="en-US">
                        <a:latin typeface="Cambria Math" panose="02040503050406030204" pitchFamily="18" charset="0"/>
                      </a:rPr>
                      <m:t>(</m:t>
                    </m:r>
                    <m:r>
                      <a:rPr lang="en-US" altLang="zh-CN" b="0" i="1" smtClean="0">
                        <a:latin typeface="Cambria Math" panose="02040503050406030204" pitchFamily="18" charset="0"/>
                      </a:rPr>
                      <m:t>𝑘</m:t>
                    </m:r>
                    <m:r>
                      <a:rPr lang="zh-CN" altLang="en-US">
                        <a:latin typeface="Cambria Math" panose="02040503050406030204" pitchFamily="18" charset="0"/>
                      </a:rPr>
                      <m:t>)</m:t>
                    </m:r>
                  </m:oMath>
                </a14:m>
                <a:r>
                  <a:rPr lang="zh-CN" altLang="en-US" dirty="0"/>
                  <a:t>进行估计，估计值为</a:t>
                </a:r>
                <a14:m>
                  <m:oMath xmlns:m="http://schemas.openxmlformats.org/officeDocument/2006/math">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d>
                      <m:dPr>
                        <m:sepChr m:val="∣"/>
                        <m:ctrlPr>
                          <a:rPr lang="zh-CN" altLang="en-US" i="1">
                            <a:latin typeface="Cambria Math" panose="02040503050406030204" pitchFamily="18" charset="0"/>
                          </a:rPr>
                        </m:ctrlPr>
                      </m:dPr>
                      <m:e>
                        <m:r>
                          <a:rPr lang="zh-CN" altLang="en-US" i="1">
                            <a:latin typeface="Cambria Math" panose="02040503050406030204" pitchFamily="18" charset="0"/>
                          </a:rPr>
                          <m:t>𝑘</m:t>
                        </m:r>
                      </m:e>
                      <m:e>
                        <m:r>
                          <a:rPr lang="zh-CN" altLang="en-US" i="1">
                            <a:latin typeface="Cambria Math" panose="02040503050406030204" pitchFamily="18" charset="0"/>
                          </a:rPr>
                          <m:t>𝑗</m:t>
                        </m:r>
                      </m:e>
                    </m:d>
                  </m:oMath>
                </a14:m>
                <a:r>
                  <a:rPr lang="zh-CN" altLang="en-US" dirty="0"/>
                  <a:t>，它是上述</a:t>
                </a:r>
                <a14:m>
                  <m:oMath xmlns:m="http://schemas.openxmlformats.org/officeDocument/2006/math">
                    <m:r>
                      <a:rPr lang="zh-CN" altLang="en-US" i="1">
                        <a:latin typeface="Cambria Math" panose="02040503050406030204" pitchFamily="18" charset="0"/>
                      </a:rPr>
                      <m:t>𝑗</m:t>
                    </m:r>
                  </m:oMath>
                </a14:m>
                <a:r>
                  <a:rPr lang="zh-CN" altLang="en-US" dirty="0"/>
                  <a:t>次观测的函数，即</a:t>
                </a:r>
              </a:p>
            </p:txBody>
          </p:sp>
        </mc:Choice>
        <mc:Fallback xmlns="">
          <p:sp>
            <p:nvSpPr>
              <p:cNvPr id="2" name="矩形 1"/>
              <p:cNvSpPr>
                <a:spLocks noRot="1" noChangeAspect="1" noMove="1" noResize="1" noEditPoints="1" noAdjustHandles="1" noChangeArrowheads="1" noChangeShapeType="1" noTextEdit="1"/>
              </p:cNvSpPr>
              <p:nvPr/>
            </p:nvSpPr>
            <p:spPr>
              <a:xfrm>
                <a:off x="683568" y="411510"/>
                <a:ext cx="7992888" cy="2323713"/>
              </a:xfrm>
              <a:prstGeom prst="rect">
                <a:avLst/>
              </a:prstGeom>
              <a:blipFill>
                <a:blip r:embed="rId2"/>
                <a:stretch>
                  <a:fillRect l="-610" r="-3509" b="-5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2915816" y="2571750"/>
                <a:ext cx="33653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a:latin typeface="Cambria Math" panose="02040503050406030204" pitchFamily="18" charset="0"/>
                            </a:rPr>
                          </m:ctrlPr>
                        </m:d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𝑗</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𝒇</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𝒚</m:t>
                          </m:r>
                          <m:r>
                            <a:rPr lang="zh-CN" altLang="en-US" b="0" i="1">
                              <a:latin typeface="Cambria Math" panose="02040503050406030204" pitchFamily="18" charset="0"/>
                            </a:rPr>
                            <m:t>(</m:t>
                          </m:r>
                          <m:r>
                            <a:rPr lang="zh-CN" altLang="en-US" b="0" i="1">
                              <a:latin typeface="Cambria Math" panose="02040503050406030204" pitchFamily="18" charset="0"/>
                            </a:rPr>
                            <m:t>𝑖</m:t>
                          </m:r>
                          <m:r>
                            <a:rPr lang="zh-CN" altLang="en-US" b="0" i="1">
                              <a:latin typeface="Cambria Math" panose="02040503050406030204" pitchFamily="18" charset="0"/>
                            </a:rPr>
                            <m:t>),</m:t>
                          </m:r>
                          <m:r>
                            <a:rPr lang="zh-CN" altLang="en-US" b="0" i="1">
                              <a:latin typeface="Cambria Math" panose="02040503050406030204" pitchFamily="18" charset="0"/>
                            </a:rPr>
                            <m:t>𝑖</m:t>
                          </m:r>
                          <m:r>
                            <a:rPr lang="zh-CN" altLang="en-US" b="0" i="1">
                              <a:latin typeface="Cambria Math" panose="02040503050406030204" pitchFamily="18" charset="0"/>
                            </a:rPr>
                            <m:t>=1,2,⋯,</m:t>
                          </m:r>
                          <m:r>
                            <a:rPr lang="zh-CN" altLang="en-US" b="0" i="1">
                              <a:latin typeface="Cambria Math" panose="02040503050406030204" pitchFamily="18" charset="0"/>
                            </a:rPr>
                            <m:t>𝑗</m:t>
                          </m:r>
                        </m:e>
                      </m:d>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915816" y="2571750"/>
                <a:ext cx="3365345" cy="369332"/>
              </a:xfrm>
              <a:prstGeom prst="rect">
                <a:avLst/>
              </a:prstGeom>
              <a:blipFill>
                <a:blip r:embed="rId3"/>
                <a:stretch>
                  <a:fillRect t="-128333" r="-12862" b="-19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685500" y="3291830"/>
                <a:ext cx="7990956" cy="1338828"/>
              </a:xfrm>
              <a:prstGeom prst="rect">
                <a:avLst/>
              </a:prstGeom>
            </p:spPr>
            <p:txBody>
              <a:bodyPr wrap="square">
                <a:spAutoFit/>
              </a:bodyPr>
              <a:lstStyle/>
              <a:p>
                <a:pPr>
                  <a:lnSpc>
                    <a:spcPct val="150000"/>
                  </a:lnSpc>
                </a:pPr>
                <a:r>
                  <a:rPr lang="zh-CN" altLang="en-US" dirty="0"/>
                  <a:t>估计状态</a:t>
                </a:r>
                <a14:m>
                  <m:oMath xmlns:m="http://schemas.openxmlformats.org/officeDocument/2006/math">
                    <m:r>
                      <a:rPr lang="en-US" altLang="zh-CN" b="1" i="1">
                        <a:latin typeface="Cambria Math" panose="02040503050406030204" pitchFamily="18" charset="0"/>
                      </a:rPr>
                      <m:t>𝒙</m:t>
                    </m:r>
                    <m:r>
                      <a:rPr lang="zh-CN" altLang="en-US">
                        <a:latin typeface="Cambria Math" panose="02040503050406030204" pitchFamily="18" charset="0"/>
                      </a:rPr>
                      <m:t>(</m:t>
                    </m:r>
                    <m:r>
                      <a:rPr lang="en-US" altLang="zh-CN" i="1">
                        <a:latin typeface="Cambria Math" panose="02040503050406030204" pitchFamily="18" charset="0"/>
                      </a:rPr>
                      <m:t>𝑘</m:t>
                    </m:r>
                    <m:r>
                      <a:rPr lang="zh-CN" altLang="en-US">
                        <a:latin typeface="Cambria Math" panose="02040503050406030204" pitchFamily="18" charset="0"/>
                      </a:rPr>
                      <m:t>)</m:t>
                    </m:r>
                  </m:oMath>
                </a14:m>
                <a:r>
                  <a:rPr lang="zh-CN" altLang="en-US" dirty="0"/>
                  <a:t>的时刻</a:t>
                </a:r>
                <a14:m>
                  <m:oMath xmlns:m="http://schemas.openxmlformats.org/officeDocument/2006/math">
                    <m:r>
                      <a:rPr lang="en-US" altLang="zh-CN" i="1">
                        <a:latin typeface="Cambria Math" panose="02040503050406030204" pitchFamily="18" charset="0"/>
                      </a:rPr>
                      <m:t>𝑘</m:t>
                    </m:r>
                  </m:oMath>
                </a14:m>
                <a:r>
                  <a:rPr lang="zh-CN" altLang="en-US" dirty="0"/>
                  <a:t>与观测时刻</a:t>
                </a:r>
                <a14:m>
                  <m:oMath xmlns:m="http://schemas.openxmlformats.org/officeDocument/2006/math">
                    <m:r>
                      <a:rPr lang="zh-CN" altLang="en-US" i="1">
                        <a:latin typeface="Cambria Math" panose="02040503050406030204" pitchFamily="18" charset="0"/>
                      </a:rPr>
                      <m:t>𝑗</m:t>
                    </m:r>
                  </m:oMath>
                </a14:m>
                <a:r>
                  <a:rPr lang="zh-CN" altLang="en-US" dirty="0"/>
                  <a:t>之间的关系不同，上面的函数就有不同形式。在此仅分析</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zh-CN" altLang="en-US" i="1">
                        <a:latin typeface="Cambria Math" panose="02040503050406030204" pitchFamily="18" charset="0"/>
                      </a:rPr>
                      <m:t>𝑗</m:t>
                    </m:r>
                  </m:oMath>
                </a14:m>
                <a:r>
                  <a:rPr lang="zh-CN" altLang="en-US" dirty="0"/>
                  <a:t>的情况，即滤波问题为根据过去直到现在的观测来估计现在的状态。</a:t>
                </a:r>
              </a:p>
            </p:txBody>
          </p:sp>
        </mc:Choice>
        <mc:Fallback xmlns="">
          <p:sp>
            <p:nvSpPr>
              <p:cNvPr id="6" name="矩形 5"/>
              <p:cNvSpPr>
                <a:spLocks noRot="1" noChangeAspect="1" noMove="1" noResize="1" noEditPoints="1" noAdjustHandles="1" noChangeArrowheads="1" noChangeShapeType="1" noTextEdit="1"/>
              </p:cNvSpPr>
              <p:nvPr/>
            </p:nvSpPr>
            <p:spPr>
              <a:xfrm>
                <a:off x="685500" y="3291830"/>
                <a:ext cx="7990956" cy="1338828"/>
              </a:xfrm>
              <a:prstGeom prst="rect">
                <a:avLst/>
              </a:prstGeom>
              <a:blipFill>
                <a:blip r:embed="rId4"/>
                <a:stretch>
                  <a:fillRect l="-610" r="-3509" b="-1364"/>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8A6CDB7D-5549-6254-2204-FC7E009AA8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523240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555526"/>
            <a:ext cx="7920880" cy="1706878"/>
          </a:xfrm>
          <a:prstGeom prst="rect">
            <a:avLst/>
          </a:prstGeom>
        </p:spPr>
        <p:txBody>
          <a:bodyPr wrap="square">
            <a:spAutoFit/>
          </a:bodyPr>
          <a:lstStyle/>
          <a:p>
            <a:pPr indent="457200">
              <a:lnSpc>
                <a:spcPct val="150000"/>
              </a:lnSpc>
            </a:pPr>
            <a:r>
              <a:rPr lang="zh-CN" altLang="en-US" dirty="0"/>
              <a:t>选取不同的最优准则及其他一些条件，也使上面的函数有不同形式。    这里仍取均方误差阵极小为准则。假定在系统的统计性质中只知其前两阶矩，于是只能限于考虑状态的线性估计。因此，卡尔曼滤波实际上就是状态的线性最小方差估计，即</a:t>
            </a:r>
          </a:p>
        </p:txBody>
      </p:sp>
      <mc:AlternateContent xmlns:mc="http://schemas.openxmlformats.org/markup-compatibility/2006" xmlns:a14="http://schemas.microsoft.com/office/drawing/2010/main">
        <mc:Choice Requires="a14">
          <p:sp>
            <p:nvSpPr>
              <p:cNvPr id="3" name="矩形 2"/>
              <p:cNvSpPr/>
              <p:nvPr/>
            </p:nvSpPr>
            <p:spPr>
              <a:xfrm>
                <a:off x="2724572" y="2427734"/>
                <a:ext cx="3937167" cy="504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e>
                              </m:d>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e>
                                  </m:d>
                                </m:e>
                              </m:d>
                            </m:e>
                            <m:sup>
                              <m:r>
                                <m:rPr>
                                  <m:nor/>
                                </m:rPr>
                                <a:rPr lang="zh-CN" altLang="en-US" i="1">
                                  <a:latin typeface="Cambria Math" panose="02040503050406030204" pitchFamily="18" charset="0"/>
                                </a:rPr>
                                <m:t>T</m:t>
                              </m:r>
                            </m:sup>
                          </m:sSup>
                          <m:r>
                            <a:rPr lang="en-US" altLang="zh-CN" b="0" i="1" smtClean="0">
                              <a:latin typeface="Cambria Math" panose="02040503050406030204" pitchFamily="18" charset="0"/>
                            </a:rPr>
                            <m:t> </m:t>
                          </m:r>
                        </m:e>
                      </m:d>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724572" y="2427734"/>
                <a:ext cx="3937167" cy="504818"/>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712009" y="3003798"/>
                <a:ext cx="3706592" cy="369332"/>
              </a:xfrm>
              <a:prstGeom prst="rect">
                <a:avLst/>
              </a:prstGeom>
            </p:spPr>
            <p:txBody>
              <a:bodyPr wrap="none">
                <a:spAutoFit/>
              </a:bodyPr>
              <a:lstStyle/>
              <a:p>
                <a:r>
                  <a:rPr lang="zh-CN" altLang="en-US" dirty="0"/>
                  <a:t>当估计无偏时，即</a:t>
                </a:r>
                <a14:m>
                  <m:oMath xmlns:m="http://schemas.openxmlformats.org/officeDocument/2006/math">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𝑘</m:t>
                            </m:r>
                          </m:sub>
                        </m:sSub>
                      </m:e>
                    </m:d>
                    <m:r>
                      <a:rPr lang="zh-CN" altLang="en-US" i="1">
                        <a:latin typeface="Cambria Math" panose="02040503050406030204" pitchFamily="18" charset="0"/>
                      </a:rPr>
                      <m:t>=0</m:t>
                    </m:r>
                    <m:r>
                      <a:rPr lang="zh-CN" altLang="en-US" b="0" i="1" smtClean="0">
                        <a:latin typeface="Cambria Math" panose="02040503050406030204" pitchFamily="18" charset="0"/>
                      </a:rPr>
                      <m:t>，</m:t>
                    </m:r>
                  </m:oMath>
                </a14:m>
                <a:r>
                  <a:rPr lang="zh-CN" altLang="en-US" dirty="0"/>
                  <a:t>则有</a:t>
                </a:r>
              </a:p>
            </p:txBody>
          </p:sp>
        </mc:Choice>
        <mc:Fallback xmlns="">
          <p:sp>
            <p:nvSpPr>
              <p:cNvPr id="4" name="矩形 3"/>
              <p:cNvSpPr>
                <a:spLocks noRot="1" noChangeAspect="1" noMove="1" noResize="1" noEditPoints="1" noAdjustHandles="1" noChangeArrowheads="1" noChangeShapeType="1" noTextEdit="1"/>
              </p:cNvSpPr>
              <p:nvPr/>
            </p:nvSpPr>
            <p:spPr>
              <a:xfrm>
                <a:off x="712009" y="3003798"/>
                <a:ext cx="3706592" cy="369332"/>
              </a:xfrm>
              <a:prstGeom prst="rect">
                <a:avLst/>
              </a:prstGeom>
              <a:blipFill>
                <a:blip r:embed="rId3"/>
                <a:stretch>
                  <a:fillRect l="-1480" t="-15000" r="-1151" b="-2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2537573" y="3444376"/>
                <a:ext cx="4525726" cy="504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sSubSup>
                            <m:sSubSupPr>
                              <m:ctrlPr>
                                <a:rPr lang="zh-CN" altLang="en-US" i="1">
                                  <a:latin typeface="Cambria Math" panose="02040503050406030204" pitchFamily="18" charset="0"/>
                                </a:rPr>
                              </m:ctrlPr>
                            </m:sSubSup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en-US" altLang="zh-CN" b="0" i="1" smtClean="0">
                              <a:latin typeface="Cambria Math" panose="02040503050406030204" pitchFamily="18" charset="0"/>
                            </a:rPr>
                            <m:t> </m:t>
                          </m:r>
                        </m:e>
                      </m:d>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e>
                              </m:d>
                            </m:e>
                            <m:sup>
                              <m:r>
                                <m:rPr>
                                  <m:nor/>
                                </m:rPr>
                                <a:rPr lang="zh-CN" altLang="en-US" i="1">
                                  <a:latin typeface="Cambria Math" panose="02040503050406030204" pitchFamily="18" charset="0"/>
                                </a:rPr>
                                <m:t>T</m:t>
                              </m:r>
                            </m:sup>
                          </m:sSup>
                          <m:r>
                            <a:rPr lang="en-US" altLang="zh-CN" b="0" i="1" smtClean="0">
                              <a:latin typeface="Cambria Math" panose="02040503050406030204" pitchFamily="18" charset="0"/>
                            </a:rPr>
                            <m:t> </m:t>
                          </m:r>
                        </m:e>
                      </m:d>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2537573" y="3444376"/>
                <a:ext cx="4525726" cy="504818"/>
              </a:xfrm>
              <a:prstGeom prst="rect">
                <a:avLst/>
              </a:prstGeom>
              <a:blipFill>
                <a:blip r:embed="rId4"/>
                <a:stretch>
                  <a:fillRect/>
                </a:stretch>
              </a:blipFill>
            </p:spPr>
            <p:txBody>
              <a:bodyPr/>
              <a:lstStyle/>
              <a:p>
                <a:r>
                  <a:rPr lang="zh-CN" altLang="en-US">
                    <a:noFill/>
                  </a:rPr>
                  <a:t> </a:t>
                </a:r>
              </a:p>
            </p:txBody>
          </p:sp>
        </mc:Fallback>
      </mc:AlternateContent>
      <p:sp>
        <p:nvSpPr>
          <p:cNvPr id="7" name="矩形 6"/>
          <p:cNvSpPr/>
          <p:nvPr/>
        </p:nvSpPr>
        <p:spPr>
          <a:xfrm>
            <a:off x="771449" y="4125817"/>
            <a:ext cx="3647152" cy="369332"/>
          </a:xfrm>
          <a:prstGeom prst="rect">
            <a:avLst/>
          </a:prstGeom>
        </p:spPr>
        <p:txBody>
          <a:bodyPr wrap="none">
            <a:spAutoFit/>
          </a:bodyPr>
          <a:lstStyle/>
          <a:p>
            <a:r>
              <a:rPr lang="zh-CN" altLang="en-US" dirty="0"/>
              <a:t>其原理由一组滤波递推公式阐述。</a:t>
            </a:r>
          </a:p>
        </p:txBody>
      </p:sp>
      <p:pic>
        <p:nvPicPr>
          <p:cNvPr id="8" name="图片 7">
            <a:extLst>
              <a:ext uri="{FF2B5EF4-FFF2-40B4-BE49-F238E27FC236}">
                <a16:creationId xmlns:a16="http://schemas.microsoft.com/office/drawing/2014/main" id="{07D45706-9C0A-FC3C-C740-EEFB1ACC0C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160649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11560" y="411510"/>
                <a:ext cx="4199355" cy="369332"/>
              </a:xfrm>
              <a:prstGeom prst="rect">
                <a:avLst/>
              </a:prstGeom>
            </p:spPr>
            <p:txBody>
              <a:bodyPr wrap="none">
                <a:spAutoFit/>
              </a:bodyPr>
              <a:lstStyle/>
              <a:p>
                <a:r>
                  <a:rPr lang="zh-CN" altLang="en-US" dirty="0"/>
                  <a:t>设系统的</a:t>
                </a:r>
                <a14:m>
                  <m:oMath xmlns:m="http://schemas.openxmlformats.org/officeDocument/2006/math">
                    <m:r>
                      <a:rPr lang="en-US" altLang="zh-CN" b="0" i="1" smtClean="0">
                        <a:latin typeface="Cambria Math" panose="02040503050406030204" pitchFamily="18" charset="0"/>
                      </a:rPr>
                      <m:t>𝑛</m:t>
                    </m:r>
                  </m:oMath>
                </a14:m>
                <a:r>
                  <a:rPr lang="zh-CN" altLang="en-US" dirty="0"/>
                  <a:t>维状态方程和</a:t>
                </a:r>
                <a14:m>
                  <m:oMath xmlns:m="http://schemas.openxmlformats.org/officeDocument/2006/math">
                    <m:r>
                      <a:rPr lang="en-US" altLang="zh-CN" b="0" i="1" smtClean="0">
                        <a:latin typeface="Cambria Math" panose="02040503050406030204" pitchFamily="18" charset="0"/>
                      </a:rPr>
                      <m:t>𝑚</m:t>
                    </m:r>
                  </m:oMath>
                </a14:m>
                <a:r>
                  <a:rPr lang="zh-CN" altLang="en-US" dirty="0"/>
                  <a:t>维量测方程为</a:t>
                </a:r>
              </a:p>
            </p:txBody>
          </p:sp>
        </mc:Choice>
        <mc:Fallback xmlns="">
          <p:sp>
            <p:nvSpPr>
              <p:cNvPr id="2" name="矩形 1"/>
              <p:cNvSpPr>
                <a:spLocks noRot="1" noChangeAspect="1" noMove="1" noResize="1" noEditPoints="1" noAdjustHandles="1" noChangeArrowheads="1" noChangeShapeType="1" noTextEdit="1"/>
              </p:cNvSpPr>
              <p:nvPr/>
            </p:nvSpPr>
            <p:spPr>
              <a:xfrm>
                <a:off x="611560" y="411510"/>
                <a:ext cx="4199355" cy="369332"/>
              </a:xfrm>
              <a:prstGeom prst="rect">
                <a:avLst/>
              </a:prstGeom>
              <a:blipFill rotWithShape="0">
                <a:blip r:embed="rId2"/>
                <a:stretch>
                  <a:fillRect l="-1161" t="-15000" r="-1016" b="-2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2843808" y="915566"/>
                <a:ext cx="3394455"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843808" y="915566"/>
                <a:ext cx="3394455" cy="38151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843808" y="1302184"/>
                <a:ext cx="18472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2843808" y="1302184"/>
                <a:ext cx="1847236" cy="369332"/>
              </a:xfrm>
              <a:prstGeom prst="rect">
                <a:avLst/>
              </a:prstGeom>
              <a:blipFill>
                <a:blip r:embed="rId4"/>
                <a:stretch>
                  <a:fillRect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611560" y="1995686"/>
                <a:ext cx="6984776" cy="646331"/>
              </a:xfrm>
              <a:prstGeom prst="rect">
                <a:avLst/>
              </a:prstGeom>
            </p:spPr>
            <p:txBody>
              <a:bodyPr wrap="square">
                <a:spAutoFit/>
              </a:bodyPr>
              <a:lstStyle/>
              <a:p>
                <a:pPr algn="just"/>
                <a:r>
                  <a:rPr lang="zh-CN" altLang="en-US" dirty="0">
                    <a:latin typeface="Times New Roman" panose="02020603050405020304" pitchFamily="18" charset="0"/>
                  </a:rPr>
                  <a:t>且有：</a:t>
                </a:r>
              </a:p>
              <a:p>
                <a:pPr algn="just"/>
                <a:r>
                  <a:rPr lang="zh-CN" altLang="en-US" dirty="0">
                    <a:latin typeface="Times New Roman" panose="02020603050405020304" pitchFamily="18" charset="0"/>
                  </a:rPr>
                  <a:t>        （</a:t>
                </a:r>
                <a:r>
                  <a:rPr lang="en-US" altLang="zh-CN" dirty="0">
                    <a:latin typeface="Times New Roman" panose="02020603050405020304" pitchFamily="18" charset="0"/>
                  </a:rPr>
                  <a:t>1</a:t>
                </a:r>
                <a:r>
                  <a:rPr lang="zh-CN" altLang="en-US" dirty="0">
                    <a:latin typeface="Times New Roman" panose="02020603050405020304" pitchFamily="18" charset="0"/>
                  </a:rPr>
                  <a:t>）动态噪声</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i="1">
                            <a:latin typeface="Cambria Math" panose="02040503050406030204" pitchFamily="18" charset="0"/>
                          </a:rPr>
                          <m:t>𝑘</m:t>
                        </m:r>
                      </m:sub>
                    </m:sSub>
                  </m:oMath>
                </a14:m>
                <a:r>
                  <a:rPr lang="zh-CN" altLang="en-US" dirty="0">
                    <a:latin typeface="Times New Roman" panose="02020603050405020304" pitchFamily="18" charset="0"/>
                  </a:rPr>
                  <a:t>和观测噪声</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i="1">
                            <a:latin typeface="Cambria Math" panose="02040503050406030204" pitchFamily="18" charset="0"/>
                          </a:rPr>
                          <m:t>𝑘</m:t>
                        </m:r>
                      </m:sub>
                    </m:sSub>
                  </m:oMath>
                </a14:m>
                <a:r>
                  <a:rPr lang="zh-CN" altLang="en-US" dirty="0">
                    <a:latin typeface="Times New Roman" panose="02020603050405020304" pitchFamily="18" charset="0"/>
                  </a:rPr>
                  <a:t>的统计特性是</a:t>
                </a:r>
              </a:p>
            </p:txBody>
          </p:sp>
        </mc:Choice>
        <mc:Fallback xmlns="">
          <p:sp>
            <p:nvSpPr>
              <p:cNvPr id="5" name="矩形 4"/>
              <p:cNvSpPr>
                <a:spLocks noRot="1" noChangeAspect="1" noMove="1" noResize="1" noEditPoints="1" noAdjustHandles="1" noChangeArrowheads="1" noChangeShapeType="1" noTextEdit="1"/>
              </p:cNvSpPr>
              <p:nvPr/>
            </p:nvSpPr>
            <p:spPr>
              <a:xfrm>
                <a:off x="611560" y="1995686"/>
                <a:ext cx="6984776" cy="646331"/>
              </a:xfrm>
              <a:prstGeom prst="rect">
                <a:avLst/>
              </a:prstGeom>
              <a:blipFill>
                <a:blip r:embed="rId5"/>
                <a:stretch>
                  <a:fillRect l="-698" t="-6604" b="-150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1395734" y="2644993"/>
                <a:ext cx="6480720" cy="5048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=0,</m:t>
                      </m:r>
                      <m:r>
                        <m:rPr>
                          <m:nor/>
                        </m:rPr>
                        <a:rPr lang="zh-CN" altLang="en-US" i="1">
                          <a:latin typeface="Cambria Math" panose="02040503050406030204" pitchFamily="18" charset="0"/>
                        </a:rPr>
                        <m:t> </m:t>
                      </m:r>
                      <m:r>
                        <a:rPr lang="zh-CN" altLang="en-US" b="0" i="1">
                          <a:latin typeface="Cambria Math" panose="02040503050406030204" pitchFamily="18" charset="0"/>
                        </a:rPr>
                        <m:t>𝑐𝑜𝑣</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𝑗</m:t>
                              </m:r>
                            </m:sub>
                          </m:sSub>
                        </m:e>
                      </m:d>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𝑾</m:t>
                              </m:r>
                            </m:e>
                            <m:sub>
                              <m:r>
                                <a:rPr lang="zh-CN" altLang="en-US" b="0" i="1">
                                  <a:latin typeface="Cambria Math" panose="02040503050406030204" pitchFamily="18" charset="0"/>
                                </a:rPr>
                                <m:t>𝑗</m:t>
                              </m:r>
                            </m:sub>
                            <m:sup>
                              <m:r>
                                <m:rPr>
                                  <m:nor/>
                                </m:rPr>
                                <a:rPr lang="zh-CN" altLang="en-US" i="1">
                                  <a:latin typeface="Cambria Math" panose="02040503050406030204" pitchFamily="18" charset="0"/>
                                </a:rPr>
                                <m:t>T</m:t>
                              </m:r>
                            </m:sup>
                          </m:sSubSup>
                          <m:r>
                            <a:rPr lang="en-US" altLang="zh-CN" b="0" i="1" smtClean="0">
                              <a:latin typeface="Cambria Math" panose="02040503050406030204" pitchFamily="18" charset="0"/>
                            </a:rPr>
                            <m:t> </m:t>
                          </m:r>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𝑸</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0" i="1">
                              <a:latin typeface="Cambria Math" panose="02040503050406030204" pitchFamily="18" charset="0"/>
                            </a:rPr>
                            <m:t>𝛿</m:t>
                          </m:r>
                        </m:e>
                        <m:sub>
                          <m:r>
                            <a:rPr lang="zh-CN" altLang="en-US" b="0" i="1">
                              <a:latin typeface="Cambria Math" panose="02040503050406030204" pitchFamily="18" charset="0"/>
                            </a:rPr>
                            <m:t>𝑘𝑗</m:t>
                          </m:r>
                        </m:sub>
                      </m:sSub>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1395734" y="2644993"/>
                <a:ext cx="6480720" cy="504818"/>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668305" y="3181489"/>
                <a:ext cx="5670376" cy="5048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=0,</m:t>
                      </m:r>
                      <m:r>
                        <m:rPr>
                          <m:nor/>
                        </m:rPr>
                        <a:rPr lang="zh-CN" altLang="en-US" i="1">
                          <a:latin typeface="Cambria Math" panose="02040503050406030204" pitchFamily="18" charset="0"/>
                        </a:rPr>
                        <m:t> </m:t>
                      </m:r>
                      <m:r>
                        <a:rPr lang="zh-CN" altLang="en-US" b="0" i="1">
                          <a:latin typeface="Cambria Math" panose="02040503050406030204" pitchFamily="18" charset="0"/>
                        </a:rPr>
                        <m:t>𝑐𝑜𝑣</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𝑗</m:t>
                              </m:r>
                            </m:sub>
                          </m:sSub>
                        </m:e>
                      </m:d>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𝑽</m:t>
                              </m:r>
                            </m:e>
                            <m:sub>
                              <m:r>
                                <a:rPr lang="zh-CN" altLang="en-US" b="0" i="1">
                                  <a:latin typeface="Cambria Math" panose="02040503050406030204" pitchFamily="18" charset="0"/>
                                </a:rPr>
                                <m:t>𝑗</m:t>
                              </m:r>
                            </m:sub>
                            <m:sup>
                              <m:r>
                                <m:rPr>
                                  <m:nor/>
                                </m:rPr>
                                <a:rPr lang="en-US" altLang="zh-CN" b="0" i="1" smtClean="0">
                                  <a:latin typeface="Cambria Math" panose="02040503050406030204" pitchFamily="18" charset="0"/>
                                </a:rPr>
                                <m:t>T</m:t>
                              </m:r>
                            </m:sup>
                          </m:sSubSup>
                          <m:r>
                            <a:rPr lang="en-US" altLang="zh-CN" b="0" i="1" smtClean="0">
                              <a:latin typeface="Cambria Math" panose="02040503050406030204" pitchFamily="18" charset="0"/>
                            </a:rPr>
                            <m:t> </m:t>
                          </m:r>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0" i="1">
                              <a:latin typeface="Cambria Math" panose="02040503050406030204" pitchFamily="18" charset="0"/>
                            </a:rPr>
                            <m:t>𝛿</m:t>
                          </m:r>
                        </m:e>
                        <m:sub>
                          <m:r>
                            <a:rPr lang="zh-CN" altLang="en-US" b="0" i="1">
                              <a:latin typeface="Cambria Math" panose="02040503050406030204" pitchFamily="18" charset="0"/>
                            </a:rPr>
                            <m:t>𝑘𝑗</m:t>
                          </m:r>
                        </m:sub>
                      </m:sSub>
                    </m:oMath>
                  </m:oMathPara>
                </a14:m>
                <a:endParaRPr lang="zh-CN" altLang="en-US" i="1" dirty="0"/>
              </a:p>
            </p:txBody>
          </p:sp>
        </mc:Choice>
        <mc:Fallback xmlns="">
          <p:sp>
            <p:nvSpPr>
              <p:cNvPr id="7" name="矩形 6"/>
              <p:cNvSpPr>
                <a:spLocks noRot="1" noChangeAspect="1" noMove="1" noResize="1" noEditPoints="1" noAdjustHandles="1" noChangeArrowheads="1" noChangeShapeType="1" noTextEdit="1"/>
              </p:cNvSpPr>
              <p:nvPr/>
            </p:nvSpPr>
            <p:spPr>
              <a:xfrm>
                <a:off x="1668305" y="3181489"/>
                <a:ext cx="5670376" cy="504818"/>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43808" y="3686307"/>
                <a:ext cx="3198824" cy="504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𝑐𝑜𝑣</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𝑗</m:t>
                              </m:r>
                            </m:sub>
                          </m:sSub>
                        </m:e>
                      </m:d>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𝑽</m:t>
                              </m:r>
                            </m:e>
                            <m:sub>
                              <m:r>
                                <a:rPr lang="zh-CN" altLang="en-US" b="0" i="1">
                                  <a:latin typeface="Cambria Math" panose="02040503050406030204" pitchFamily="18" charset="0"/>
                                </a:rPr>
                                <m:t>𝑗</m:t>
                              </m:r>
                            </m:sub>
                            <m:sup>
                              <m:r>
                                <m:rPr>
                                  <m:nor/>
                                </m:rPr>
                                <a:rPr lang="zh-CN" altLang="en-US" i="1">
                                  <a:latin typeface="Cambria Math" panose="02040503050406030204" pitchFamily="18" charset="0"/>
                                </a:rPr>
                                <m:t>T</m:t>
                              </m:r>
                            </m:sup>
                          </m:sSubSup>
                          <m:r>
                            <a:rPr lang="en-US" altLang="zh-CN" b="0" i="1" smtClean="0">
                              <a:latin typeface="Cambria Math" panose="02040503050406030204" pitchFamily="18" charset="0"/>
                            </a:rPr>
                            <m:t> </m:t>
                          </m:r>
                        </m:e>
                      </m:d>
                      <m:r>
                        <a:rPr lang="zh-CN" altLang="en-US" b="0" i="1">
                          <a:latin typeface="Cambria Math" panose="02040503050406030204" pitchFamily="18" charset="0"/>
                        </a:rPr>
                        <m:t>=0</m:t>
                      </m:r>
                    </m:oMath>
                  </m:oMathPara>
                </a14:m>
                <a:endParaRPr lang="zh-CN" altLang="en-US" i="1" dirty="0"/>
              </a:p>
            </p:txBody>
          </p:sp>
        </mc:Choice>
        <mc:Fallback xmlns="">
          <p:sp>
            <p:nvSpPr>
              <p:cNvPr id="8" name="矩形 7"/>
              <p:cNvSpPr>
                <a:spLocks noRot="1" noChangeAspect="1" noMove="1" noResize="1" noEditPoints="1" noAdjustHandles="1" noChangeArrowheads="1" noChangeShapeType="1" noTextEdit="1"/>
              </p:cNvSpPr>
              <p:nvPr/>
            </p:nvSpPr>
            <p:spPr>
              <a:xfrm>
                <a:off x="2843808" y="3686307"/>
                <a:ext cx="3198824" cy="504818"/>
              </a:xfrm>
              <a:prstGeom prst="rect">
                <a:avLst/>
              </a:prstGeom>
              <a:blipFill>
                <a:blip r:embed="rId8"/>
                <a:stretch>
                  <a:fillRect/>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415210FF-5BEC-9FCE-FAEB-6AD2D4DF61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325737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11560" y="483518"/>
                <a:ext cx="3416320" cy="369332"/>
              </a:xfrm>
              <a:prstGeom prst="rect">
                <a:avLst/>
              </a:prstGeom>
            </p:spPr>
            <p:txBody>
              <a:bodyPr wrap="none">
                <a:spAutoFit/>
              </a:bodyPr>
              <a:lstStyle/>
              <a:p>
                <a:pPr algn="just"/>
                <a:r>
                  <a:rPr lang="zh-CN" altLang="en-US" dirty="0">
                    <a:latin typeface="Times New Roman" panose="02020603050405020304" pitchFamily="18" charset="0"/>
                  </a:rPr>
                  <a:t>（</a:t>
                </a:r>
                <a:r>
                  <a:rPr lang="en-US" altLang="zh-CN" dirty="0">
                    <a:latin typeface="Times New Roman" panose="02020603050405020304" pitchFamily="18" charset="0"/>
                  </a:rPr>
                  <a:t>2</a:t>
                </a:r>
                <a:r>
                  <a:rPr lang="zh-CN" altLang="en-US" dirty="0">
                    <a:latin typeface="Times New Roman" panose="02020603050405020304" pitchFamily="18" charset="0"/>
                  </a:rPr>
                  <a:t>）初始状态</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0</m:t>
                        </m:r>
                      </m:sub>
                    </m:sSub>
                  </m:oMath>
                </a14:m>
                <a:r>
                  <a:rPr lang="zh-CN" altLang="en-US" dirty="0">
                    <a:latin typeface="Times New Roman" panose="02020603050405020304" pitchFamily="18" charset="0"/>
                  </a:rPr>
                  <a:t>的统计特性是</a:t>
                </a:r>
              </a:p>
            </p:txBody>
          </p:sp>
        </mc:Choice>
        <mc:Fallback xmlns="">
          <p:sp>
            <p:nvSpPr>
              <p:cNvPr id="2" name="矩形 1"/>
              <p:cNvSpPr>
                <a:spLocks noRot="1" noChangeAspect="1" noMove="1" noResize="1" noEditPoints="1" noAdjustHandles="1" noChangeArrowheads="1" noChangeShapeType="1" noTextEdit="1"/>
              </p:cNvSpPr>
              <p:nvPr/>
            </p:nvSpPr>
            <p:spPr>
              <a:xfrm>
                <a:off x="611560" y="483518"/>
                <a:ext cx="3416320" cy="369332"/>
              </a:xfrm>
              <a:prstGeom prst="rect">
                <a:avLst/>
              </a:prstGeom>
              <a:blipFill rotWithShape="0">
                <a:blip r:embed="rId2"/>
                <a:stretch>
                  <a:fillRect l="-1426" t="-11475" b="-262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331640" y="987574"/>
                <a:ext cx="6750496" cy="5048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0</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0</m:t>
                          </m:r>
                        </m:sub>
                      </m:sSub>
                      <m:r>
                        <a:rPr lang="zh-CN" altLang="en-US" b="0" i="1">
                          <a:latin typeface="Cambria Math" panose="02040503050406030204" pitchFamily="18" charset="0"/>
                        </a:rPr>
                        <m:t>,</m:t>
                      </m:r>
                      <m:r>
                        <m:rPr>
                          <m:nor/>
                        </m:rPr>
                        <a:rPr lang="zh-CN" altLang="en-US" i="1">
                          <a:latin typeface="Cambria Math" panose="02040503050406030204" pitchFamily="18" charset="0"/>
                        </a:rPr>
                        <m:t> </m:t>
                      </m:r>
                      <m:r>
                        <a:rPr lang="zh-CN" altLang="en-US" b="0" i="1">
                          <a:latin typeface="Cambria Math" panose="02040503050406030204" pitchFamily="18" charset="0"/>
                        </a:rPr>
                        <m:t>𝑉𝑎𝑟</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0</m:t>
                              </m:r>
                            </m:sub>
                          </m:sSub>
                        </m:e>
                      </m:d>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0</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0</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0</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0</m:t>
                                      </m:r>
                                    </m:sub>
                                  </m:sSub>
                                </m:e>
                              </m:d>
                            </m:e>
                            <m:sup>
                              <m:r>
                                <m:rPr>
                                  <m:nor/>
                                </m:rPr>
                                <a:rPr lang="zh-CN" altLang="en-US" i="1">
                                  <a:latin typeface="Cambria Math" panose="02040503050406030204" pitchFamily="18" charset="0"/>
                                </a:rPr>
                                <m:t>T</m:t>
                              </m:r>
                            </m:sup>
                          </m:sSup>
                          <m:r>
                            <a:rPr lang="en-US" altLang="zh-CN" b="0" i="1" smtClean="0">
                              <a:latin typeface="Cambria Math" panose="02040503050406030204" pitchFamily="18" charset="0"/>
                            </a:rPr>
                            <m:t> </m:t>
                          </m:r>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0</m:t>
                          </m:r>
                        </m:sub>
                      </m:sSub>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1331640" y="987574"/>
                <a:ext cx="6750496" cy="504818"/>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915816" y="1492392"/>
                <a:ext cx="3188309" cy="504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𝑐𝑜𝑣</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0</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0</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en-US" altLang="zh-CN" b="0" i="1" smtClean="0">
                              <a:latin typeface="Cambria Math" panose="02040503050406030204" pitchFamily="18" charset="0"/>
                            </a:rPr>
                            <m:t> </m:t>
                          </m:r>
                        </m:e>
                      </m:d>
                      <m:r>
                        <a:rPr lang="zh-CN" altLang="en-US" b="0" i="1">
                          <a:latin typeface="Cambria Math" panose="02040503050406030204" pitchFamily="18" charset="0"/>
                        </a:rPr>
                        <m:t>=0</m:t>
                      </m:r>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2915816" y="1492392"/>
                <a:ext cx="3188309" cy="50481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2987824" y="1997210"/>
                <a:ext cx="3019353" cy="504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𝑐𝑜𝑣</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0</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0</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en-US" altLang="zh-CN" b="0" i="1" smtClean="0">
                              <a:latin typeface="Cambria Math" panose="02040503050406030204" pitchFamily="18" charset="0"/>
                            </a:rPr>
                            <m:t> </m:t>
                          </m:r>
                        </m:e>
                      </m:d>
                      <m:r>
                        <a:rPr lang="zh-CN" altLang="en-US" b="0" i="1">
                          <a:latin typeface="Cambria Math" panose="02040503050406030204" pitchFamily="18" charset="0"/>
                        </a:rPr>
                        <m:t>=0</m:t>
                      </m:r>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2987824" y="1997210"/>
                <a:ext cx="3019353" cy="504818"/>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827584" y="2571750"/>
                <a:ext cx="6912768" cy="369332"/>
              </a:xfrm>
              <a:prstGeom prst="rect">
                <a:avLst/>
              </a:prstGeom>
            </p:spPr>
            <p:txBody>
              <a:bodyPr wrap="square">
                <a:spAutoFit/>
              </a:bodyPr>
              <a:lstStyle/>
              <a:p>
                <a:r>
                  <a:rPr lang="zh-CN" altLang="en-US" dirty="0"/>
                  <a:t>于是得</a:t>
                </a:r>
                <a14:m>
                  <m:oMath xmlns:m="http://schemas.openxmlformats.org/officeDocument/2006/math">
                    <m:r>
                      <a:rPr lang="zh-CN" altLang="en-US" i="1">
                        <a:latin typeface="Cambria Math" panose="02040503050406030204" pitchFamily="18" charset="0"/>
                      </a:rPr>
                      <m:t>𝑘</m:t>
                    </m:r>
                  </m:oMath>
                </a14:m>
                <a:r>
                  <a:rPr lang="zh-CN" altLang="en-US" dirty="0"/>
                  <a:t>时刻状态</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𝒙</m:t>
                        </m:r>
                      </m:e>
                      <m:sub>
                        <m:r>
                          <a:rPr lang="zh-CN" altLang="en-US" i="1">
                            <a:latin typeface="Cambria Math" panose="02040503050406030204" pitchFamily="18" charset="0"/>
                          </a:rPr>
                          <m:t>𝑘</m:t>
                        </m:r>
                      </m:sub>
                    </m:sSub>
                  </m:oMath>
                </a14:m>
                <a:r>
                  <a:rPr lang="zh-CN" altLang="en-US" dirty="0"/>
                  <a:t>的最优线性滤波</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𝑘</m:t>
                        </m:r>
                      </m:sub>
                    </m:sSub>
                  </m:oMath>
                </a14:m>
                <a:r>
                  <a:rPr lang="zh-CN" altLang="en-US" dirty="0"/>
                  <a:t>的递推公式为</a:t>
                </a:r>
              </a:p>
            </p:txBody>
          </p:sp>
        </mc:Choice>
        <mc:Fallback xmlns="">
          <p:sp>
            <p:nvSpPr>
              <p:cNvPr id="6" name="矩形 5"/>
              <p:cNvSpPr>
                <a:spLocks noRot="1" noChangeAspect="1" noMove="1" noResize="1" noEditPoints="1" noAdjustHandles="1" noChangeArrowheads="1" noChangeShapeType="1" noTextEdit="1"/>
              </p:cNvSpPr>
              <p:nvPr/>
            </p:nvSpPr>
            <p:spPr>
              <a:xfrm>
                <a:off x="827584" y="2571750"/>
                <a:ext cx="6912768" cy="369332"/>
              </a:xfrm>
              <a:prstGeom prst="rect">
                <a:avLst/>
              </a:prstGeom>
              <a:blipFill>
                <a:blip r:embed="rId6"/>
                <a:stretch>
                  <a:fillRect l="-794" t="-15000" b="-2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2627784" y="3006846"/>
                <a:ext cx="3583865" cy="375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oMath>
                  </m:oMathPara>
                </a14:m>
                <a:endParaRPr lang="zh-CN" altLang="en-US" i="1" dirty="0"/>
              </a:p>
            </p:txBody>
          </p:sp>
        </mc:Choice>
        <mc:Fallback xmlns="">
          <p:sp>
            <p:nvSpPr>
              <p:cNvPr id="7" name="矩形 6"/>
              <p:cNvSpPr>
                <a:spLocks noRot="1" noChangeAspect="1" noMove="1" noResize="1" noEditPoints="1" noAdjustHandles="1" noChangeArrowheads="1" noChangeShapeType="1" noTextEdit="1"/>
              </p:cNvSpPr>
              <p:nvPr/>
            </p:nvSpPr>
            <p:spPr>
              <a:xfrm>
                <a:off x="2627784" y="3006846"/>
                <a:ext cx="3583865" cy="375231"/>
              </a:xfrm>
              <a:prstGeom prst="rect">
                <a:avLst/>
              </a:prstGeom>
              <a:blipFill>
                <a:blip r:embed="rId7"/>
                <a:stretch>
                  <a:fillRect t="-4839" b="-64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495828" y="3999469"/>
                <a:ext cx="4016484" cy="5609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e>
                          </m:d>
                        </m:e>
                        <m:sup>
                          <m:r>
                            <a:rPr lang="zh-CN" altLang="en-US" b="0" i="1">
                              <a:latin typeface="Cambria Math" panose="02040503050406030204" pitchFamily="18" charset="0"/>
                            </a:rPr>
                            <m:t>−1</m:t>
                          </m:r>
                        </m:sup>
                      </m:sSup>
                    </m:oMath>
                  </m:oMathPara>
                </a14:m>
                <a:endParaRPr lang="zh-CN" altLang="en-US" i="1" dirty="0"/>
              </a:p>
            </p:txBody>
          </p:sp>
        </mc:Choice>
        <mc:Fallback xmlns="">
          <p:sp>
            <p:nvSpPr>
              <p:cNvPr id="11" name="矩形 10"/>
              <p:cNvSpPr>
                <a:spLocks noRot="1" noChangeAspect="1" noMove="1" noResize="1" noEditPoints="1" noAdjustHandles="1" noChangeArrowheads="1" noChangeShapeType="1" noTextEdit="1"/>
              </p:cNvSpPr>
              <p:nvPr/>
            </p:nvSpPr>
            <p:spPr>
              <a:xfrm>
                <a:off x="2495828" y="3999469"/>
                <a:ext cx="4016484" cy="560987"/>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833967" y="3507854"/>
                <a:ext cx="5120120" cy="394210"/>
              </a:xfrm>
              <a:prstGeom prst="rect">
                <a:avLst/>
              </a:prstGeom>
            </p:spPr>
            <p:txBody>
              <a:bodyPr wrap="none">
                <a:spAutoFit/>
              </a:bodyPr>
              <a:lstStyle/>
              <a:p>
                <a:r>
                  <a:rPr lang="zh-CN" altLang="en-US" dirty="0"/>
                  <a:t>式中</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𝑘</m:t>
                        </m:r>
                        <m:r>
                          <a:rPr lang="zh-CN" altLang="en-US" i="1">
                            <a:latin typeface="Cambria Math" panose="02040503050406030204" pitchFamily="18" charset="0"/>
                          </a:rPr>
                          <m:t>1</m:t>
                        </m:r>
                        <m:r>
                          <a:rPr lang="zh-CN" altLang="en-US" i="1">
                            <a:latin typeface="Cambria Math" panose="02040503050406030204" pitchFamily="18" charset="0"/>
                          </a:rPr>
                          <m:t>𝑘</m:t>
                        </m:r>
                        <m:r>
                          <a:rPr lang="zh-CN" altLang="en-US" i="1">
                            <a:latin typeface="Cambria Math" panose="02040503050406030204" pitchFamily="18" charset="0"/>
                          </a:rPr>
                          <m:t>−1</m:t>
                        </m:r>
                      </m:sub>
                    </m:sSub>
                    <m:r>
                      <a:rPr lang="zh-CN" altLang="en-US"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i="1">
                            <a:latin typeface="Cambria Math" panose="02040503050406030204" pitchFamily="18" charset="0"/>
                          </a:rPr>
                          <m:t>𝑘</m:t>
                        </m:r>
                        <m:r>
                          <a:rPr lang="zh-CN" altLang="en-US" i="1">
                            <a:latin typeface="Cambria Math" panose="02040503050406030204" pitchFamily="18" charset="0"/>
                          </a:rPr>
                          <m:t>,</m:t>
                        </m:r>
                        <m:r>
                          <a:rPr lang="zh-CN" altLang="en-US" i="1">
                            <a:latin typeface="Cambria Math" panose="02040503050406030204" pitchFamily="18" charset="0"/>
                          </a:rPr>
                          <m:t>𝑘</m:t>
                        </m:r>
                        <m:r>
                          <a:rPr lang="zh-CN" altLang="en-US" i="1">
                            <a:latin typeface="Cambria Math" panose="02040503050406030204" pitchFamily="18" charset="0"/>
                          </a:rPr>
                          <m:t>−1</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，初始值</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0</m:t>
                        </m:r>
                      </m:sub>
                    </m:sSub>
                    <m:r>
                      <a:rPr lang="zh-CN" altLang="en-US"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0|0</m:t>
                        </m:r>
                      </m:sub>
                    </m:sSub>
                    <m:r>
                      <a:rPr lang="zh-CN" altLang="en-US"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0</m:t>
                        </m:r>
                      </m:sub>
                    </m:sSub>
                  </m:oMath>
                </a14:m>
                <a:endParaRPr lang="zh-CN" altLang="en-US" i="1" dirty="0"/>
              </a:p>
            </p:txBody>
          </p:sp>
        </mc:Choice>
        <mc:Fallback xmlns="">
          <p:sp>
            <p:nvSpPr>
              <p:cNvPr id="12" name="矩形 11"/>
              <p:cNvSpPr>
                <a:spLocks noRot="1" noChangeAspect="1" noMove="1" noResize="1" noEditPoints="1" noAdjustHandles="1" noChangeArrowheads="1" noChangeShapeType="1" noTextEdit="1"/>
              </p:cNvSpPr>
              <p:nvPr/>
            </p:nvSpPr>
            <p:spPr>
              <a:xfrm>
                <a:off x="833967" y="3507854"/>
                <a:ext cx="5120120" cy="394210"/>
              </a:xfrm>
              <a:prstGeom prst="rect">
                <a:avLst/>
              </a:prstGeom>
              <a:blipFill>
                <a:blip r:embed="rId9"/>
                <a:stretch>
                  <a:fillRect l="-1071" t="-12308" r="-4643" b="-12308"/>
                </a:stretch>
              </a:blipFill>
            </p:spPr>
            <p:txBody>
              <a:bodyPr/>
              <a:lstStyle/>
              <a:p>
                <a:r>
                  <a:rPr lang="zh-CN" altLang="en-US">
                    <a:noFill/>
                  </a:rPr>
                  <a:t> </a:t>
                </a:r>
              </a:p>
            </p:txBody>
          </p:sp>
        </mc:Fallback>
      </mc:AlternateContent>
      <p:sp>
        <p:nvSpPr>
          <p:cNvPr id="13" name="矩形 12"/>
          <p:cNvSpPr/>
          <p:nvPr/>
        </p:nvSpPr>
        <p:spPr>
          <a:xfrm>
            <a:off x="6804248" y="3028286"/>
            <a:ext cx="1973617" cy="369332"/>
          </a:xfrm>
          <a:prstGeom prst="rect">
            <a:avLst/>
          </a:prstGeom>
        </p:spPr>
        <p:txBody>
          <a:bodyPr wrap="none">
            <a:spAutoFit/>
          </a:bodyPr>
          <a:lstStyle/>
          <a:p>
            <a:pPr algn="just"/>
            <a:r>
              <a:rPr lang="zh-CN" altLang="en-US" dirty="0">
                <a:latin typeface="Times New Roman" panose="02020603050405020304" pitchFamily="18" charset="0"/>
              </a:rPr>
              <a:t>滤波方程（</a:t>
            </a:r>
            <a:r>
              <a:rPr lang="en-US" altLang="zh-CN" dirty="0">
                <a:latin typeface="Times New Roman" panose="02020603050405020304" pitchFamily="18" charset="0"/>
              </a:rPr>
              <a:t>6.21</a:t>
            </a:r>
            <a:r>
              <a:rPr lang="zh-CN" altLang="en-US" dirty="0">
                <a:latin typeface="Times New Roman" panose="02020603050405020304" pitchFamily="18" charset="0"/>
              </a:rPr>
              <a:t>）</a:t>
            </a:r>
          </a:p>
        </p:txBody>
      </p:sp>
      <p:sp>
        <p:nvSpPr>
          <p:cNvPr id="14" name="矩形 13"/>
          <p:cNvSpPr/>
          <p:nvPr/>
        </p:nvSpPr>
        <p:spPr>
          <a:xfrm>
            <a:off x="6804247" y="4105103"/>
            <a:ext cx="1973617" cy="369332"/>
          </a:xfrm>
          <a:prstGeom prst="rect">
            <a:avLst/>
          </a:prstGeom>
        </p:spPr>
        <p:txBody>
          <a:bodyPr wrap="none">
            <a:spAutoFit/>
          </a:bodyPr>
          <a:lstStyle/>
          <a:p>
            <a:pPr algn="just"/>
            <a:r>
              <a:rPr lang="zh-CN" altLang="en-US" dirty="0">
                <a:latin typeface="Times New Roman" panose="02020603050405020304" pitchFamily="18" charset="0"/>
              </a:rPr>
              <a:t>增益方程（</a:t>
            </a:r>
            <a:r>
              <a:rPr lang="en-US" altLang="zh-CN" dirty="0">
                <a:latin typeface="Times New Roman" panose="02020603050405020304" pitchFamily="18" charset="0"/>
              </a:rPr>
              <a:t>6.22</a:t>
            </a:r>
            <a:r>
              <a:rPr lang="zh-CN" altLang="en-US" dirty="0">
                <a:latin typeface="Times New Roman" panose="02020603050405020304" pitchFamily="18" charset="0"/>
              </a:rPr>
              <a:t>）</a:t>
            </a:r>
          </a:p>
        </p:txBody>
      </p:sp>
      <p:pic>
        <p:nvPicPr>
          <p:cNvPr id="8" name="图片 7">
            <a:extLst>
              <a:ext uri="{FF2B5EF4-FFF2-40B4-BE49-F238E27FC236}">
                <a16:creationId xmlns:a16="http://schemas.microsoft.com/office/drawing/2014/main" id="{8DB718FD-1710-617D-26CB-4DBB91A1E8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626117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down)">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down)">
                                      <p:cBhvr>
                                        <p:cTn id="3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411510"/>
            <a:ext cx="877163" cy="369332"/>
          </a:xfrm>
          <a:prstGeom prst="rect">
            <a:avLst/>
          </a:prstGeom>
        </p:spPr>
        <p:txBody>
          <a:bodyPr wrap="none">
            <a:spAutoFit/>
          </a:bodyPr>
          <a:lstStyle/>
          <a:p>
            <a:r>
              <a:rPr lang="zh-CN" altLang="en-US" dirty="0"/>
              <a:t>式中：</a:t>
            </a:r>
          </a:p>
        </p:txBody>
      </p:sp>
      <mc:AlternateContent xmlns:mc="http://schemas.openxmlformats.org/markup-compatibility/2006" xmlns:a14="http://schemas.microsoft.com/office/drawing/2010/main">
        <mc:Choice Requires="a14">
          <p:sp>
            <p:nvSpPr>
              <p:cNvPr id="4" name="矩形 3"/>
              <p:cNvSpPr/>
              <p:nvPr/>
            </p:nvSpPr>
            <p:spPr>
              <a:xfrm>
                <a:off x="2123728" y="699542"/>
                <a:ext cx="4386585" cy="504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e>
                            <m:sup>
                              <m:r>
                                <m:rPr>
                                  <m:nor/>
                                </m:rPr>
                                <a:rPr lang="zh-CN" altLang="en-US" i="1">
                                  <a:latin typeface="Cambria Math" panose="02040503050406030204" pitchFamily="18" charset="0"/>
                                </a:rPr>
                                <m:t>T</m:t>
                              </m:r>
                            </m:sup>
                          </m:sSup>
                        </m:e>
                      </m:d>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2123728" y="699542"/>
                <a:ext cx="4386585" cy="504818"/>
              </a:xfrm>
              <a:prstGeom prst="rect">
                <a:avLst/>
              </a:prstGeom>
              <a:blipFill>
                <a:blip r:embed="rId2"/>
                <a:stretch>
                  <a:fillRect/>
                </a:stretch>
              </a:blipFill>
            </p:spPr>
            <p:txBody>
              <a:bodyPr/>
              <a:lstStyle/>
              <a:p>
                <a:r>
                  <a:rPr lang="zh-CN" altLang="en-US">
                    <a:noFill/>
                  </a:rPr>
                  <a:t> </a:t>
                </a:r>
              </a:p>
            </p:txBody>
          </p:sp>
        </mc:Fallback>
      </mc:AlternateContent>
      <p:sp>
        <p:nvSpPr>
          <p:cNvPr id="5" name="矩形 4"/>
          <p:cNvSpPr/>
          <p:nvPr/>
        </p:nvSpPr>
        <p:spPr>
          <a:xfrm>
            <a:off x="608173" y="1275606"/>
            <a:ext cx="2492990" cy="369332"/>
          </a:xfrm>
          <a:prstGeom prst="rect">
            <a:avLst/>
          </a:prstGeom>
        </p:spPr>
        <p:txBody>
          <a:bodyPr wrap="none">
            <a:spAutoFit/>
          </a:bodyPr>
          <a:lstStyle/>
          <a:p>
            <a:r>
              <a:rPr lang="zh-CN" altLang="en-US" dirty="0"/>
              <a:t>为预报误差方差阵，即</a:t>
            </a:r>
          </a:p>
        </p:txBody>
      </p:sp>
      <mc:AlternateContent xmlns:mc="http://schemas.openxmlformats.org/markup-compatibility/2006" xmlns:a14="http://schemas.microsoft.com/office/drawing/2010/main">
        <mc:Choice Requires="a14">
          <p:sp>
            <p:nvSpPr>
              <p:cNvPr id="6" name="矩形 5"/>
              <p:cNvSpPr/>
              <p:nvPr/>
            </p:nvSpPr>
            <p:spPr>
              <a:xfrm>
                <a:off x="-468560" y="1707654"/>
                <a:ext cx="7758608" cy="448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𝑸</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𝑸</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up>
                          <m:r>
                            <m:rPr>
                              <m:nor/>
                            </m:rPr>
                            <a:rPr lang="zh-CN" altLang="en-US" i="1">
                              <a:latin typeface="Cambria Math" panose="02040503050406030204" pitchFamily="18" charset="0"/>
                            </a:rPr>
                            <m:t>T</m:t>
                          </m:r>
                        </m:sup>
                      </m:sSubSup>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468560" y="1707654"/>
                <a:ext cx="7758608" cy="448777"/>
              </a:xfrm>
              <a:prstGeom prst="rect">
                <a:avLst/>
              </a:prstGeom>
              <a:blipFill>
                <a:blip r:embed="rId3"/>
                <a:stretch>
                  <a:fillRect b="-4054"/>
                </a:stretch>
              </a:blipFill>
            </p:spPr>
            <p:txBody>
              <a:bodyPr/>
              <a:lstStyle/>
              <a:p>
                <a:r>
                  <a:rPr lang="zh-CN" altLang="en-US">
                    <a:noFill/>
                  </a:rPr>
                  <a:t> </a:t>
                </a:r>
              </a:p>
            </p:txBody>
          </p:sp>
        </mc:Fallback>
      </mc:AlternateContent>
      <p:sp>
        <p:nvSpPr>
          <p:cNvPr id="7" name="矩形 6"/>
          <p:cNvSpPr/>
          <p:nvPr/>
        </p:nvSpPr>
        <p:spPr>
          <a:xfrm>
            <a:off x="6257373" y="1765078"/>
            <a:ext cx="2896947" cy="369332"/>
          </a:xfrm>
          <a:prstGeom prst="rect">
            <a:avLst/>
          </a:prstGeom>
        </p:spPr>
        <p:txBody>
          <a:bodyPr wrap="none">
            <a:spAutoFit/>
          </a:bodyPr>
          <a:lstStyle/>
          <a:p>
            <a:pPr algn="just"/>
            <a:r>
              <a:rPr lang="zh-CN" altLang="en-US" dirty="0">
                <a:latin typeface="Times New Roman" panose="02020603050405020304" pitchFamily="18" charset="0"/>
              </a:rPr>
              <a:t>预报误差方差方程（</a:t>
            </a:r>
            <a:r>
              <a:rPr lang="en-US" altLang="zh-CN" dirty="0">
                <a:latin typeface="Times New Roman" panose="02020603050405020304" pitchFamily="18" charset="0"/>
              </a:rPr>
              <a:t>6.23</a:t>
            </a:r>
            <a:r>
              <a:rPr lang="zh-CN" altLang="en-US" dirty="0">
                <a:latin typeface="Times New Roman" panose="02020603050405020304" pitchFamily="18" charset="0"/>
              </a:rPr>
              <a:t>）</a:t>
            </a:r>
          </a:p>
        </p:txBody>
      </p:sp>
      <p:sp>
        <p:nvSpPr>
          <p:cNvPr id="8" name="矩形 7"/>
          <p:cNvSpPr/>
          <p:nvPr/>
        </p:nvSpPr>
        <p:spPr>
          <a:xfrm>
            <a:off x="6257373" y="2185120"/>
            <a:ext cx="2896947" cy="369332"/>
          </a:xfrm>
          <a:prstGeom prst="rect">
            <a:avLst/>
          </a:prstGeom>
        </p:spPr>
        <p:txBody>
          <a:bodyPr wrap="none">
            <a:spAutoFit/>
          </a:bodyPr>
          <a:lstStyle/>
          <a:p>
            <a:pPr algn="just"/>
            <a:r>
              <a:rPr lang="zh-CN" altLang="en-US" dirty="0">
                <a:latin typeface="Times New Roman" panose="02020603050405020304" pitchFamily="18" charset="0"/>
              </a:rPr>
              <a:t>滤波误差方差方程（</a:t>
            </a:r>
            <a:r>
              <a:rPr lang="en-US" altLang="zh-CN" dirty="0">
                <a:latin typeface="Times New Roman" panose="02020603050405020304" pitchFamily="18" charset="0"/>
              </a:rPr>
              <a:t>6.24</a:t>
            </a:r>
            <a:r>
              <a:rPr lang="zh-CN" altLang="en-US" dirty="0">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9" name="矩形 8"/>
              <p:cNvSpPr/>
              <p:nvPr/>
            </p:nvSpPr>
            <p:spPr>
              <a:xfrm>
                <a:off x="971600" y="2177067"/>
                <a:ext cx="4725396" cy="4141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m:rPr>
                          <m:nor/>
                        </m:rPr>
                        <a:rPr lang="zh-CN" altLang="en-US" i="1">
                          <a:latin typeface="Cambria Math" panose="02040503050406030204" pitchFamily="18" charset="0"/>
                        </a:rPr>
                        <m:t> </m:t>
                      </m:r>
                      <m:r>
                        <a:rPr lang="zh-CN" altLang="en-US" b="0" i="1">
                          <a:latin typeface="Cambria Math" panose="02040503050406030204" pitchFamily="18" charset="0"/>
                        </a:rPr>
                        <m:t>初值</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0</m:t>
                          </m:r>
                        </m:sub>
                      </m:sSub>
                      <m:r>
                        <a:rPr lang="zh-CN" altLang="en-US" b="0" i="1">
                          <a:latin typeface="Cambria Math" panose="02040503050406030204" pitchFamily="18" charset="0"/>
                        </a:rPr>
                        <m:t>=</m:t>
                      </m:r>
                      <m:r>
                        <a:rPr lang="zh-CN" altLang="en-US" b="0" i="1">
                          <a:latin typeface="Cambria Math" panose="02040503050406030204" pitchFamily="18" charset="0"/>
                        </a:rPr>
                        <m:t>𝑉𝑎𝑟</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0</m:t>
                              </m:r>
                            </m:sub>
                          </m:sSub>
                        </m:e>
                      </m:d>
                    </m:oMath>
                  </m:oMathPara>
                </a14:m>
                <a:endParaRPr lang="zh-CN" altLang="en-US" i="1" dirty="0"/>
              </a:p>
            </p:txBody>
          </p:sp>
        </mc:Choice>
        <mc:Fallback xmlns="">
          <p:sp>
            <p:nvSpPr>
              <p:cNvPr id="9" name="矩形 8"/>
              <p:cNvSpPr>
                <a:spLocks noRot="1" noChangeAspect="1" noMove="1" noResize="1" noEditPoints="1" noAdjustHandles="1" noChangeArrowheads="1" noChangeShapeType="1" noTextEdit="1"/>
              </p:cNvSpPr>
              <p:nvPr/>
            </p:nvSpPr>
            <p:spPr>
              <a:xfrm>
                <a:off x="971600" y="2177067"/>
                <a:ext cx="4725396" cy="414152"/>
              </a:xfrm>
              <a:prstGeom prst="rect">
                <a:avLst/>
              </a:prstGeom>
              <a:blipFill>
                <a:blip r:embed="rId4"/>
                <a:stretch>
                  <a:fillRect b="-5882"/>
                </a:stretch>
              </a:blipFill>
            </p:spPr>
            <p:txBody>
              <a:bodyPr/>
              <a:lstStyle/>
              <a:p>
                <a:r>
                  <a:rPr lang="zh-CN" altLang="en-US">
                    <a:noFill/>
                  </a:rPr>
                  <a:t> </a:t>
                </a:r>
              </a:p>
            </p:txBody>
          </p:sp>
        </mc:Fallback>
      </mc:AlternateContent>
      <p:sp>
        <p:nvSpPr>
          <p:cNvPr id="10" name="矩形 9"/>
          <p:cNvSpPr/>
          <p:nvPr/>
        </p:nvSpPr>
        <p:spPr>
          <a:xfrm>
            <a:off x="608172" y="2859782"/>
            <a:ext cx="8356315" cy="1286250"/>
          </a:xfrm>
          <a:prstGeom prst="rect">
            <a:avLst/>
          </a:prstGeom>
        </p:spPr>
        <p:txBody>
          <a:bodyPr wrap="square">
            <a:spAutoFit/>
          </a:bodyPr>
          <a:lstStyle/>
          <a:p>
            <a:pPr algn="just">
              <a:lnSpc>
                <a:spcPct val="150000"/>
              </a:lnSpc>
            </a:pPr>
            <a:r>
              <a:rPr lang="zh-CN" altLang="en-US" dirty="0">
                <a:latin typeface="Times New Roman" panose="02020603050405020304" pitchFamily="18" charset="0"/>
              </a:rPr>
              <a:t>式（</a:t>
            </a:r>
            <a:r>
              <a:rPr lang="en-US" altLang="zh-CN" dirty="0">
                <a:latin typeface="Times New Roman" panose="02020603050405020304" pitchFamily="18" charset="0"/>
              </a:rPr>
              <a:t>6.21</a:t>
            </a:r>
            <a:r>
              <a:rPr lang="zh-CN" altLang="en-US" dirty="0">
                <a:latin typeface="Times New Roman" panose="02020603050405020304" pitchFamily="18" charset="0"/>
              </a:rPr>
              <a:t>）</a:t>
            </a:r>
            <a:r>
              <a:rPr lang="en-US" altLang="zh-CN" dirty="0">
                <a:latin typeface="Times New Roman" panose="02020603050405020304" pitchFamily="18" charset="0"/>
              </a:rPr>
              <a:t>~</a:t>
            </a:r>
            <a:r>
              <a:rPr lang="zh-CN" altLang="en-US" dirty="0">
                <a:latin typeface="Times New Roman" panose="02020603050405020304" pitchFamily="18" charset="0"/>
              </a:rPr>
              <a:t>式（</a:t>
            </a:r>
            <a:r>
              <a:rPr lang="en-US" altLang="zh-CN" dirty="0">
                <a:latin typeface="Times New Roman" panose="02020603050405020304" pitchFamily="18" charset="0"/>
              </a:rPr>
              <a:t>6.24</a:t>
            </a:r>
            <a:r>
              <a:rPr lang="zh-CN" altLang="en-US" dirty="0">
                <a:latin typeface="Times New Roman" panose="02020603050405020304" pitchFamily="18" charset="0"/>
              </a:rPr>
              <a:t>）四方程组成卡尔曼滤波公式，即式（</a:t>
            </a:r>
            <a:r>
              <a:rPr lang="en-US" altLang="zh-CN" dirty="0">
                <a:latin typeface="Times New Roman" panose="02020603050405020304" pitchFamily="18" charset="0"/>
              </a:rPr>
              <a:t>6.21</a:t>
            </a:r>
            <a:r>
              <a:rPr lang="zh-CN" altLang="en-US" dirty="0">
                <a:latin typeface="Times New Roman" panose="02020603050405020304" pitchFamily="18" charset="0"/>
              </a:rPr>
              <a:t>）为滤波方程，式（</a:t>
            </a:r>
            <a:r>
              <a:rPr lang="en-US" altLang="zh-CN" dirty="0">
                <a:latin typeface="Times New Roman" panose="02020603050405020304" pitchFamily="18" charset="0"/>
              </a:rPr>
              <a:t>6.22</a:t>
            </a:r>
            <a:r>
              <a:rPr lang="zh-CN" altLang="en-US" dirty="0">
                <a:latin typeface="Times New Roman" panose="02020603050405020304" pitchFamily="18" charset="0"/>
              </a:rPr>
              <a:t>）为增益方程，式（</a:t>
            </a:r>
            <a:r>
              <a:rPr lang="en-US" altLang="zh-CN" dirty="0">
                <a:latin typeface="Times New Roman" panose="02020603050405020304" pitchFamily="18" charset="0"/>
              </a:rPr>
              <a:t>6.23</a:t>
            </a:r>
            <a:r>
              <a:rPr lang="zh-CN" altLang="en-US" dirty="0">
                <a:latin typeface="Times New Roman" panose="02020603050405020304" pitchFamily="18" charset="0"/>
              </a:rPr>
              <a:t>）为预报误差方差方程，式（</a:t>
            </a:r>
            <a:r>
              <a:rPr lang="en-US" altLang="zh-CN" dirty="0">
                <a:latin typeface="Times New Roman" panose="02020603050405020304" pitchFamily="18" charset="0"/>
              </a:rPr>
              <a:t>6.24</a:t>
            </a:r>
            <a:r>
              <a:rPr lang="zh-CN" altLang="en-US" dirty="0">
                <a:latin typeface="Times New Roman" panose="02020603050405020304" pitchFamily="18" charset="0"/>
              </a:rPr>
              <a:t>）为滤波误差方差方程。</a:t>
            </a:r>
          </a:p>
        </p:txBody>
      </p:sp>
      <p:pic>
        <p:nvPicPr>
          <p:cNvPr id="3" name="图片 2">
            <a:extLst>
              <a:ext uri="{FF2B5EF4-FFF2-40B4-BE49-F238E27FC236}">
                <a16:creationId xmlns:a16="http://schemas.microsoft.com/office/drawing/2014/main" id="{3DEC0AE1-07F4-6BAE-5E07-9C8726A561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56093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83568" y="483518"/>
                <a:ext cx="7992888" cy="1908215"/>
              </a:xfrm>
              <a:prstGeom prst="rect">
                <a:avLst/>
              </a:prstGeom>
            </p:spPr>
            <p:txBody>
              <a:bodyPr wrap="square">
                <a:spAutoFit/>
              </a:bodyPr>
              <a:lstStyle/>
              <a:p>
                <a:pPr indent="457200">
                  <a:lnSpc>
                    <a:spcPct val="150000"/>
                  </a:lnSpc>
                </a:pPr>
                <a:r>
                  <a:rPr lang="zh-CN" altLang="en-US" b="1" dirty="0"/>
                  <a:t>6.6.2卡尔曼滤波公式的证明</a:t>
                </a:r>
                <a:endParaRPr lang="en-US" altLang="zh-CN" b="1" dirty="0"/>
              </a:p>
              <a:p>
                <a:pPr indent="457200">
                  <a:lnSpc>
                    <a:spcPct val="150000"/>
                  </a:lnSpc>
                  <a:spcBef>
                    <a:spcPts val="1200"/>
                  </a:spcBef>
                </a:pPr>
                <a:r>
                  <a:rPr lang="zh-CN" altLang="en-US" dirty="0"/>
                  <a:t>1.确定滤波方程</a:t>
                </a:r>
                <a:endParaRPr lang="en-US" altLang="zh-CN" dirty="0"/>
              </a:p>
              <a:p>
                <a:pPr indent="457200">
                  <a:lnSpc>
                    <a:spcPct val="150000"/>
                  </a:lnSpc>
                </a:pPr>
                <a:r>
                  <a:rPr lang="zh-CN" altLang="en-US" dirty="0"/>
                  <a:t>递推公式总是在过去已有的状态估计的基础上进行的，因此</a:t>
                </a:r>
                <a14:m>
                  <m:oMath xmlns:m="http://schemas.openxmlformats.org/officeDocument/2006/math">
                    <m:sSub>
                      <m:sSubPr>
                        <m:ctrlPr>
                          <a:rPr lang="zh-CN" altLang="en-US" i="1">
                            <a:latin typeface="Cambria Math" panose="02040503050406030204" pitchFamily="18" charset="0"/>
                          </a:rPr>
                        </m:ctrlPr>
                      </m:sSubPr>
                      <m:e>
                        <m:r>
                          <a:rPr lang="en-US" altLang="zh-CN" b="0" i="1" smtClean="0">
                            <a:latin typeface="Cambria Math" panose="02040503050406030204" pitchFamily="18" charset="0"/>
                          </a:rPr>
                          <m:t>𝑡</m:t>
                        </m:r>
                      </m:e>
                      <m:sub>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时刻的估计</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𝑥</m:t>
                            </m:r>
                          </m:e>
                        </m:acc>
                      </m:e>
                      <m:sub>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是已知的，由</a:t>
                </a:r>
                <a14:m>
                  <m:oMath xmlns:m="http://schemas.openxmlformats.org/officeDocument/2006/math">
                    <m:r>
                      <a:rPr lang="zh-CN" altLang="en-US" b="0" i="1" smtClean="0">
                        <a:latin typeface="Cambria Math" panose="02040503050406030204" pitchFamily="18" charset="0"/>
                      </a:rPr>
                      <m:t>第</m:t>
                    </m:r>
                    <m:r>
                      <a:rPr lang="zh-CN" altLang="en-US" i="1">
                        <a:latin typeface="Cambria Math" panose="02040503050406030204" pitchFamily="18" charset="0"/>
                      </a:rPr>
                      <m:t>𝑘</m:t>
                    </m:r>
                    <m:r>
                      <a:rPr lang="zh-CN" altLang="en-US" i="1">
                        <a:latin typeface="Cambria Math" panose="02040503050406030204" pitchFamily="18" charset="0"/>
                      </a:rPr>
                      <m:t>−1</m:t>
                    </m:r>
                  </m:oMath>
                </a14:m>
                <a:r>
                  <a:rPr lang="zh-CN" altLang="en-US" dirty="0"/>
                  <a:t>步进行一步预报，得</a:t>
                </a:r>
              </a:p>
            </p:txBody>
          </p:sp>
        </mc:Choice>
        <mc:Fallback xmlns="">
          <p:sp>
            <p:nvSpPr>
              <p:cNvPr id="2" name="矩形 1"/>
              <p:cNvSpPr>
                <a:spLocks noRot="1" noChangeAspect="1" noMove="1" noResize="1" noEditPoints="1" noAdjustHandles="1" noChangeArrowheads="1" noChangeShapeType="1" noTextEdit="1"/>
              </p:cNvSpPr>
              <p:nvPr/>
            </p:nvSpPr>
            <p:spPr>
              <a:xfrm>
                <a:off x="683568" y="483518"/>
                <a:ext cx="7992888" cy="1908215"/>
              </a:xfrm>
              <a:prstGeom prst="rect">
                <a:avLst/>
              </a:prstGeom>
              <a:blipFill rotWithShape="0">
                <a:blip r:embed="rId2"/>
                <a:stretch>
                  <a:fillRect l="-610" b="-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3419872" y="2427734"/>
                <a:ext cx="2295565"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3419872" y="2427734"/>
                <a:ext cx="2295565" cy="381515"/>
              </a:xfrm>
              <a:prstGeom prst="rect">
                <a:avLst/>
              </a:prstGeom>
              <a:blipFill>
                <a:blip r:embed="rId3"/>
                <a:stretch>
                  <a:fillRect t="-4762" r="-1592" b="-31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688373" y="2876667"/>
                <a:ext cx="7983277" cy="1291379"/>
              </a:xfrm>
              <a:prstGeom prst="rect">
                <a:avLst/>
              </a:prstGeom>
            </p:spPr>
            <p:txBody>
              <a:bodyPr wrap="square">
                <a:spAutoFit/>
              </a:bodyPr>
              <a:lstStyle/>
              <a:p>
                <a:pPr>
                  <a:lnSpc>
                    <a:spcPct val="150000"/>
                  </a:lnSpc>
                </a:pPr>
                <a:r>
                  <a:rPr lang="zh-CN" altLang="en-US" dirty="0"/>
                  <a:t>这里没有利用第</a:t>
                </a:r>
                <a14:m>
                  <m:oMath xmlns:m="http://schemas.openxmlformats.org/officeDocument/2006/math">
                    <m:r>
                      <a:rPr lang="zh-CN" altLang="en-US" i="1">
                        <a:latin typeface="Cambria Math" panose="02040503050406030204" pitchFamily="18" charset="0"/>
                      </a:rPr>
                      <m:t>𝑘</m:t>
                    </m:r>
                  </m:oMath>
                </a14:m>
                <a:r>
                  <a:rPr lang="zh-CN" altLang="en-US" dirty="0"/>
                  <a:t>步新的量测数据</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𝒚</m:t>
                        </m:r>
                      </m:e>
                      <m:sub>
                        <m:r>
                          <a:rPr lang="zh-CN" altLang="en-US" i="1">
                            <a:latin typeface="Cambria Math" panose="02040503050406030204" pitchFamily="18" charset="0"/>
                          </a:rPr>
                          <m:t>𝑘</m:t>
                        </m:r>
                      </m:sub>
                    </m:sSub>
                  </m:oMath>
                </a14:m>
                <a:r>
                  <a:rPr lang="zh-CN" altLang="en-US" dirty="0"/>
                  <a:t>对状态</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𝒙</m:t>
                        </m:r>
                      </m:e>
                      <m:sub>
                        <m:r>
                          <a:rPr lang="zh-CN" altLang="en-US" i="1">
                            <a:latin typeface="Cambria Math" panose="02040503050406030204" pitchFamily="18" charset="0"/>
                          </a:rPr>
                          <m:t>𝑘</m:t>
                        </m:r>
                      </m:sub>
                    </m:sSub>
                  </m:oMath>
                </a14:m>
                <a:r>
                  <a:rPr lang="zh-CN" altLang="en-US" dirty="0"/>
                  <a:t>所能做出的最好估计，所以它只能是一个初步的估计。以它为基础，再利用新的量测数据</a:t>
                </a:r>
                <a14:m>
                  <m:oMath xmlns:m="http://schemas.openxmlformats.org/officeDocument/2006/math">
                    <m:sSub>
                      <m:sSubPr>
                        <m:ctrlPr>
                          <a:rPr lang="zh-CN" altLang="en-US" i="1">
                            <a:latin typeface="Cambria Math" panose="02040503050406030204" pitchFamily="18" charset="0"/>
                          </a:rPr>
                        </m:ctrlPr>
                      </m:sSubPr>
                      <m:e>
                        <m:r>
                          <a:rPr lang="en-US" altLang="zh-CN" b="1" i="1">
                            <a:latin typeface="Cambria Math" panose="02040503050406030204" pitchFamily="18" charset="0"/>
                          </a:rPr>
                          <m:t>𝒚</m:t>
                        </m:r>
                      </m:e>
                      <m:sub>
                        <m:r>
                          <a:rPr lang="zh-CN" altLang="en-US" i="1">
                            <a:latin typeface="Cambria Math" panose="02040503050406030204" pitchFamily="18" charset="0"/>
                          </a:rPr>
                          <m:t>𝑘</m:t>
                        </m:r>
                      </m:sub>
                    </m:sSub>
                  </m:oMath>
                </a14:m>
                <a:r>
                  <a:rPr lang="zh-CN" altLang="en-US" dirty="0"/>
                  <a:t>通过递推计算修正它，从而得最优估计</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𝑘</m:t>
                        </m:r>
                      </m:sub>
                    </m:sSub>
                    <m:r>
                      <a:rPr lang="zh-CN" altLang="en-US" b="0" i="1" smtClean="0">
                        <a:latin typeface="Cambria Math" panose="02040503050406030204" pitchFamily="18" charset="0"/>
                      </a:rPr>
                      <m:t>。</m:t>
                    </m:r>
                  </m:oMath>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688373" y="2876667"/>
                <a:ext cx="7983277" cy="1291379"/>
              </a:xfrm>
              <a:prstGeom prst="rect">
                <a:avLst/>
              </a:prstGeom>
              <a:blipFill>
                <a:blip r:embed="rId4"/>
                <a:stretch>
                  <a:fillRect l="-687" r="-534" b="-5189"/>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6CD01477-F074-8492-A7C2-1DAF61F2C6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175943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699542"/>
            <a:ext cx="8496944" cy="3334246"/>
          </a:xfrm>
          <a:prstGeom prst="rect">
            <a:avLst/>
          </a:prstGeom>
        </p:spPr>
        <p:txBody>
          <a:bodyPr wrap="square">
            <a:spAutoFit/>
          </a:bodyPr>
          <a:lstStyle/>
          <a:p>
            <a:pPr indent="457200">
              <a:lnSpc>
                <a:spcPct val="200000"/>
              </a:lnSpc>
            </a:pPr>
            <a:r>
              <a:rPr lang="zh-CN" altLang="en-US" dirty="0"/>
              <a:t>再将两种滤波的特点简述一下</a:t>
            </a:r>
            <a:endParaRPr lang="en-US" altLang="zh-CN" dirty="0"/>
          </a:p>
          <a:p>
            <a:pPr indent="457200">
              <a:lnSpc>
                <a:spcPct val="200000"/>
              </a:lnSpc>
            </a:pPr>
            <a:r>
              <a:rPr lang="zh-CN" altLang="en-US" dirty="0">
                <a:solidFill>
                  <a:srgbClr val="00B0F0"/>
                </a:solidFill>
              </a:rPr>
              <a:t>维纳滤波</a:t>
            </a:r>
            <a:r>
              <a:rPr lang="zh-CN" altLang="en-US" dirty="0"/>
              <a:t>：系统为线性定常、单输入单输出；系统在物理上可实现的；有用信号和干扰信号都是平稳的随机过程，它们之间存在着一些不同的统计特性；评价最佳的指标是滤波的稳态误差的均方值最小。</a:t>
            </a:r>
            <a:endParaRPr lang="en-US" altLang="zh-CN" dirty="0"/>
          </a:p>
          <a:p>
            <a:pPr indent="457200">
              <a:lnSpc>
                <a:spcPct val="200000"/>
              </a:lnSpc>
            </a:pPr>
            <a:r>
              <a:rPr lang="zh-CN" altLang="en-US" dirty="0">
                <a:solidFill>
                  <a:srgbClr val="00B0F0"/>
                </a:solidFill>
              </a:rPr>
              <a:t>卡尔曼滤波</a:t>
            </a:r>
            <a:r>
              <a:rPr lang="zh-CN" altLang="en-US" dirty="0"/>
              <a:t>：系统可为非线性、时变、多输入多输出；有用信号和干扰信号可以是非平稳的；它采用递推形式，适用于计算机计算。</a:t>
            </a:r>
          </a:p>
        </p:txBody>
      </p:sp>
      <p:pic>
        <p:nvPicPr>
          <p:cNvPr id="3" name="图片 2">
            <a:extLst>
              <a:ext uri="{FF2B5EF4-FFF2-40B4-BE49-F238E27FC236}">
                <a16:creationId xmlns:a16="http://schemas.microsoft.com/office/drawing/2014/main" id="{202AA12A-A795-1008-F165-0FF1570654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910270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483518"/>
            <a:ext cx="7848872" cy="875881"/>
          </a:xfrm>
          <a:prstGeom prst="rect">
            <a:avLst/>
          </a:prstGeom>
        </p:spPr>
        <p:txBody>
          <a:bodyPr wrap="square">
            <a:spAutoFit/>
          </a:bodyPr>
          <a:lstStyle/>
          <a:p>
            <a:pPr>
              <a:lnSpc>
                <a:spcPct val="150000"/>
              </a:lnSpc>
            </a:pPr>
            <a:r>
              <a:rPr lang="zh-CN" altLang="en-US" dirty="0"/>
              <a:t>卡尔曼滤波是对状态x求线性最小方差估计，而一般线性估计的递推公式     表示为</a:t>
            </a:r>
          </a:p>
        </p:txBody>
      </p:sp>
      <mc:AlternateContent xmlns:mc="http://schemas.openxmlformats.org/markup-compatibility/2006" xmlns:a14="http://schemas.microsoft.com/office/drawing/2010/main">
        <mc:Choice Requires="a14">
          <p:sp>
            <p:nvSpPr>
              <p:cNvPr id="4" name="矩形 3"/>
              <p:cNvSpPr/>
              <p:nvPr/>
            </p:nvSpPr>
            <p:spPr>
              <a:xfrm>
                <a:off x="2834890" y="1347614"/>
                <a:ext cx="3583865" cy="375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2834890" y="1347614"/>
                <a:ext cx="3583865" cy="375231"/>
              </a:xfrm>
              <a:prstGeom prst="rect">
                <a:avLst/>
              </a:prstGeom>
              <a:blipFill>
                <a:blip r:embed="rId2"/>
                <a:stretch>
                  <a:fillRect t="-4839" b="-64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2316478" y="1855076"/>
                <a:ext cx="4637552"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2316478" y="1855076"/>
                <a:ext cx="4637552" cy="404983"/>
              </a:xfrm>
              <a:prstGeom prst="rect">
                <a:avLst/>
              </a:prstGeom>
              <a:blipFill>
                <a:blip r:embed="rId3"/>
                <a:stretch>
                  <a:fillRect b="-29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791578" y="2355726"/>
                <a:ext cx="7632848" cy="1434367"/>
              </a:xfrm>
              <a:prstGeom prst="rect">
                <a:avLst/>
              </a:prstGeom>
            </p:spPr>
            <p:txBody>
              <a:bodyPr wrap="square">
                <a:spAutoFit/>
              </a:bodyPr>
              <a:lstStyle/>
              <a:p>
                <a:r>
                  <a:rPr lang="zh-CN" altLang="en-US" dirty="0"/>
                  <a:t>2.确定增益矩阵</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endParaRPr lang="en-US" altLang="zh-CN" dirty="0"/>
              </a:p>
              <a:p>
                <a:r>
                  <a:rPr lang="zh-CN" altLang="en-US" dirty="0"/>
                  <a:t>根据线性最小方差估计准则选定</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,使</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𝑘</m:t>
                        </m:r>
                      </m:sub>
                    </m:sSub>
                  </m:oMath>
                </a14:m>
                <a:r>
                  <a:rPr lang="zh-CN" altLang="en-US" dirty="0"/>
                  <a:t>,的均方误差极小。</a:t>
                </a:r>
                <a:endParaRPr lang="en-US" altLang="zh-CN" dirty="0"/>
              </a:p>
              <a:p>
                <a:pPr>
                  <a:lnSpc>
                    <a:spcPct val="150000"/>
                  </a:lnSpc>
                </a:pPr>
                <a:r>
                  <a:rPr lang="zh-CN" altLang="en-US" dirty="0">
                    <a:latin typeface="Times New Roman" panose="02020603050405020304" pitchFamily="18" charset="0"/>
                  </a:rPr>
                  <a:t>（</a:t>
                </a:r>
                <a:r>
                  <a:rPr lang="en-US" altLang="zh-CN" dirty="0">
                    <a:latin typeface="Times New Roman" panose="02020603050405020304" pitchFamily="18" charset="0"/>
                  </a:rPr>
                  <a:t>1</a:t>
                </a:r>
                <a:r>
                  <a:rPr lang="zh-CN" altLang="en-US" dirty="0">
                    <a:latin typeface="Times New Roman" panose="02020603050405020304" pitchFamily="18" charset="0"/>
                  </a:rPr>
                  <a:t>）估计误差为</a:t>
                </a:r>
              </a:p>
              <a:p>
                <a:pPr>
                  <a:lnSpc>
                    <a:spcPct val="150000"/>
                  </a:lnSpc>
                </a:pPr>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791578" y="2355726"/>
                <a:ext cx="7632848" cy="1434367"/>
              </a:xfrm>
              <a:prstGeom prst="rect">
                <a:avLst/>
              </a:prstGeom>
              <a:blipFill>
                <a:blip r:embed="rId4"/>
                <a:stretch>
                  <a:fillRect l="-719" t="-33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664802" y="3435846"/>
                <a:ext cx="5886400" cy="3752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8" name="矩形 7"/>
              <p:cNvSpPr>
                <a:spLocks noRot="1" noChangeAspect="1" noMove="1" noResize="1" noEditPoints="1" noAdjustHandles="1" noChangeArrowheads="1" noChangeShapeType="1" noTextEdit="1"/>
              </p:cNvSpPr>
              <p:nvPr/>
            </p:nvSpPr>
            <p:spPr>
              <a:xfrm>
                <a:off x="1664802" y="3435846"/>
                <a:ext cx="5886400" cy="375231"/>
              </a:xfrm>
              <a:prstGeom prst="rect">
                <a:avLst/>
              </a:prstGeom>
              <a:blipFill>
                <a:blip r:embed="rId5"/>
                <a:stretch>
                  <a:fillRect t="-4918" b="-6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337720" y="3812344"/>
                <a:ext cx="6055376" cy="976358"/>
              </a:xfrm>
              <a:prstGeom prst="rect">
                <a:avLst/>
              </a:prstGeom>
            </p:spPr>
            <p:txBody>
              <a:bodyPr wrap="none">
                <a:spAutoFit/>
              </a:bodyPr>
              <a:lstStyle/>
              <a:p>
                <a14:m>
                  <m:oMath xmlns:m="http://schemas.openxmlformats.org/officeDocument/2006/math">
                    <m:m>
                      <m:mPr>
                        <m:mcs>
                          <m:mc>
                            <m:mcPr>
                              <m:count m:val="1"/>
                              <m:mcJc m:val="center"/>
                            </m:mcPr>
                          </m:mc>
                        </m:mcs>
                        <m:ctrlPr>
                          <a:rPr lang="zh-CN" altLang="en-US" i="1" smtClean="0">
                            <a:latin typeface="Cambria Math" panose="02040503050406030204" pitchFamily="18" charset="0"/>
                          </a:rPr>
                        </m:ctrlPr>
                      </m:mPr>
                      <m:mr>
                        <m:e>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e>
                      </m:mr>
                      <m:mr>
                        <m:e>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e>
                          </m:d>
                          <m:r>
                            <a:rPr lang="en-US" altLang="zh-CN" b="0" i="1" smtClean="0">
                              <a:latin typeface="Cambria Math" panose="02040503050406030204" pitchFamily="18" charset="0"/>
                            </a:rPr>
                            <m:t>         </m:t>
                          </m:r>
                        </m:e>
                      </m:mr>
                      <m:mr>
                        <m:e>
                          <m:r>
                            <a:rPr lang="zh-CN" altLang="en-US" b="0" i="1">
                              <a:latin typeface="Cambria Math" panose="02040503050406030204" pitchFamily="18" charset="0"/>
                            </a:rPr>
                            <m:t>=</m:t>
                          </m:r>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e>
                          </m:d>
                          <m:r>
                            <a:rPr lang="en-US" altLang="zh-CN" b="0" i="1" smtClean="0">
                              <a:latin typeface="Cambria Math" panose="02040503050406030204" pitchFamily="18" charset="0"/>
                            </a:rPr>
                            <m:t>                         </m:t>
                          </m:r>
                        </m:e>
                      </m:mr>
                    </m:m>
                  </m:oMath>
                </a14:m>
                <a:r>
                  <a:rPr lang="zh-CN" altLang="en-US" i="1" dirty="0"/>
                  <a:t> </a:t>
                </a:r>
              </a:p>
            </p:txBody>
          </p:sp>
        </mc:Choice>
        <mc:Fallback xmlns="">
          <p:sp>
            <p:nvSpPr>
              <p:cNvPr id="9" name="矩形 8"/>
              <p:cNvSpPr>
                <a:spLocks noRot="1" noChangeAspect="1" noMove="1" noResize="1" noEditPoints="1" noAdjustHandles="1" noChangeArrowheads="1" noChangeShapeType="1" noTextEdit="1"/>
              </p:cNvSpPr>
              <p:nvPr/>
            </p:nvSpPr>
            <p:spPr>
              <a:xfrm>
                <a:off x="2337720" y="3812344"/>
                <a:ext cx="6055376" cy="976358"/>
              </a:xfrm>
              <a:prstGeom prst="rect">
                <a:avLst/>
              </a:prstGeom>
              <a:blipFill>
                <a:blip r:embed="rId6"/>
                <a:stretch>
                  <a:fillRect/>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5A3E3E6E-A1E1-B947-9EAE-5B8988DFE8D5}"/>
              </a:ext>
            </a:extLst>
          </p:cNvPr>
          <p:cNvSpPr txBox="1"/>
          <p:nvPr/>
        </p:nvSpPr>
        <p:spPr>
          <a:xfrm>
            <a:off x="7767830" y="1853825"/>
            <a:ext cx="764610" cy="375231"/>
          </a:xfrm>
          <a:prstGeom prst="rect">
            <a:avLst/>
          </a:prstGeom>
          <a:noFill/>
        </p:spPr>
        <p:txBody>
          <a:bodyPr wrap="square" rtlCol="0">
            <a:spAutoFit/>
          </a:bodyPr>
          <a:lstStyle/>
          <a:p>
            <a:r>
              <a:rPr lang="en-US" altLang="zh-CN" dirty="0">
                <a:latin typeface="Times New Roman" panose="02020603050405020304" pitchFamily="18" charset="0"/>
                <a:ea typeface="+mj-ea"/>
                <a:cs typeface="Times New Roman" panose="02020603050405020304" pitchFamily="18" charset="0"/>
              </a:rPr>
              <a:t>(6.25)</a:t>
            </a:r>
            <a:endParaRPr lang="zh-CN" altLang="en-US" dirty="0">
              <a:latin typeface="Times New Roman" panose="02020603050405020304" pitchFamily="18" charset="0"/>
              <a:ea typeface="+mj-ea"/>
              <a:cs typeface="Times New Roman" panose="02020603050405020304" pitchFamily="18" charset="0"/>
            </a:endParaRPr>
          </a:p>
        </p:txBody>
      </p:sp>
      <p:pic>
        <p:nvPicPr>
          <p:cNvPr id="10" name="图片 9">
            <a:extLst>
              <a:ext uri="{FF2B5EF4-FFF2-40B4-BE49-F238E27FC236}">
                <a16:creationId xmlns:a16="http://schemas.microsoft.com/office/drawing/2014/main" id="{B54E2360-F11A-0B80-5738-C553945BEB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723391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411510"/>
            <a:ext cx="1739579" cy="369332"/>
          </a:xfrm>
          <a:prstGeom prst="rect">
            <a:avLst/>
          </a:prstGeom>
        </p:spPr>
        <p:txBody>
          <a:bodyPr wrap="none">
            <a:spAutoFit/>
          </a:bodyPr>
          <a:lstStyle/>
          <a:p>
            <a:r>
              <a:rPr lang="zh-CN" altLang="en-US" dirty="0"/>
              <a:t>（2）均方差阵</a:t>
            </a:r>
          </a:p>
        </p:txBody>
      </p:sp>
      <mc:AlternateContent xmlns:mc="http://schemas.openxmlformats.org/markup-compatibility/2006" xmlns:a14="http://schemas.microsoft.com/office/drawing/2010/main">
        <mc:Choice Requires="a14">
          <p:sp>
            <p:nvSpPr>
              <p:cNvPr id="3" name="矩形 2"/>
              <p:cNvSpPr/>
              <p:nvPr/>
            </p:nvSpPr>
            <p:spPr>
              <a:xfrm>
                <a:off x="1115616" y="805326"/>
                <a:ext cx="3307379" cy="504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e>
                              </m:d>
                            </m:e>
                            <m:sup>
                              <m:r>
                                <m:rPr>
                                  <m:nor/>
                                </m:rPr>
                                <a:rPr lang="zh-CN" altLang="en-US" i="1">
                                  <a:latin typeface="Cambria Math" panose="02040503050406030204" pitchFamily="18" charset="0"/>
                                </a:rPr>
                                <m:t>T</m:t>
                              </m:r>
                            </m:sup>
                          </m:sSup>
                          <m:r>
                            <a:rPr lang="en-US" altLang="zh-CN" b="0" i="1" smtClean="0">
                              <a:latin typeface="Cambria Math" panose="02040503050406030204" pitchFamily="18" charset="0"/>
                            </a:rPr>
                            <m:t> </m:t>
                          </m:r>
                        </m:e>
                      </m:d>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1115616" y="805326"/>
                <a:ext cx="3307379" cy="504818"/>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481349" y="1334628"/>
                <a:ext cx="7488832" cy="9977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e>
                              </m:d>
                            </m:e>
                          </m:d>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zh-CN" altLang="en-US" b="0" i="1">
                                  <a:latin typeface="Cambria Math" panose="02040503050406030204" pitchFamily="18" charset="0"/>
                                </a:rPr>
                                <m:t>+</m:t>
                              </m:r>
                            </m:e>
                          </m:d>
                        </m:e>
                      </m:d>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e>
                                  </m:d>
                                </m:e>
                              </m:d>
                            </m:e>
                            <m:sup>
                              <m:r>
                                <m:rPr>
                                  <m:nor/>
                                </m:rPr>
                                <a:rPr lang="zh-CN" altLang="en-US" i="1">
                                  <a:latin typeface="Cambria Math" panose="02040503050406030204" pitchFamily="18" charset="0"/>
                                </a:rPr>
                                <m:t>T</m:t>
                              </m:r>
                            </m:sup>
                          </m:sSup>
                          <m:r>
                            <a:rPr lang="en-US" altLang="zh-CN" b="0" i="1" smtClean="0">
                              <a:latin typeface="Cambria Math" panose="02040503050406030204" pitchFamily="18" charset="0"/>
                            </a:rPr>
                            <m:t> </m:t>
                          </m:r>
                        </m:e>
                      </m:d>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1481349" y="1334628"/>
                <a:ext cx="7488832" cy="997774"/>
              </a:xfrm>
              <a:prstGeom prst="rect">
                <a:avLst/>
              </a:prstGeom>
              <a:blipFill>
                <a:blip r:embed="rId3"/>
                <a:stretch>
                  <a:fillRect t="-87195" b="-780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899592" y="2189167"/>
                <a:ext cx="7159855" cy="18227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m:t>
                      </m:r>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e>
                            <m:sup>
                              <m:r>
                                <m:rPr>
                                  <m:nor/>
                                </m:rPr>
                                <a:rPr lang="zh-CN" altLang="en-US" i="1">
                                  <a:latin typeface="Cambria Math" panose="02040503050406030204" pitchFamily="18" charset="0"/>
                                </a:rPr>
                                <m:t>T</m:t>
                              </m:r>
                            </m:sup>
                          </m:sSup>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e>
                        <m:sup>
                          <m:r>
                            <m:rPr>
                              <m:nor/>
                            </m:rPr>
                            <a:rPr lang="zh-CN" altLang="en-US" i="1">
                              <a:latin typeface="Cambria Math" panose="02040503050406030204" pitchFamily="18" charset="0"/>
                            </a:rPr>
                            <m:t>T</m:t>
                          </m:r>
                        </m:sup>
                      </m:sSup>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e>
                              </m:d>
                            </m:e>
                            <m:sup>
                              <m:r>
                                <m:rPr>
                                  <m:nor/>
                                </m:rPr>
                                <a:rPr lang="zh-CN" altLang="en-US" i="1">
                                  <a:latin typeface="Cambria Math" panose="02040503050406030204" pitchFamily="18" charset="0"/>
                                </a:rPr>
                                <m:t>T</m:t>
                              </m:r>
                            </m:sup>
                          </m:sSup>
                          <m:r>
                            <a:rPr lang="en-US" altLang="zh-CN" b="0" i="1" smtClean="0">
                              <a:latin typeface="Cambria Math" panose="02040503050406030204" pitchFamily="18" charset="0"/>
                            </a:rPr>
                            <m:t> </m:t>
                          </m:r>
                        </m:e>
                      </m:d>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d>
                            <m:dPr>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e>
                          </m:d>
                        </m:e>
                      </m:d>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e>
                              </m:d>
                            </m:e>
                            <m:sup>
                              <m:r>
                                <m:rPr>
                                  <m:nor/>
                                </m:rPr>
                                <a:rPr lang="zh-CN" altLang="en-US" i="1">
                                  <a:latin typeface="Cambria Math" panose="02040503050406030204" pitchFamily="18" charset="0"/>
                                </a:rPr>
                                <m:t>T</m:t>
                              </m:r>
                            </m:sup>
                          </m:sSup>
                        </m:e>
                      </m:d>
                      <m:r>
                        <a:rPr lang="zh-CN" altLang="en-US" b="0" i="1">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e>
                            <m:sup>
                              <m:r>
                                <m:rPr>
                                  <m:nor/>
                                </m:rPr>
                                <a:rPr lang="zh-CN" altLang="en-US" i="1">
                                  <a:latin typeface="Cambria Math" panose="02040503050406030204" pitchFamily="18" charset="0"/>
                                </a:rPr>
                                <m:t>T</m:t>
                              </m:r>
                            </m:sup>
                          </m:sSup>
                          <m:r>
                            <a:rPr lang="en-US" altLang="zh-CN" b="0" i="1" smtClean="0">
                              <a:latin typeface="Cambria Math" panose="02040503050406030204" pitchFamily="18" charset="0"/>
                            </a:rPr>
                            <m:t> </m:t>
                          </m:r>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e>
                        <m:sup>
                          <m:r>
                            <m:rPr>
                              <m:nor/>
                            </m:rPr>
                            <a:rPr lang="zh-CN" altLang="en-US" i="1">
                              <a:latin typeface="Cambria Math" panose="02040503050406030204" pitchFamily="18" charset="0"/>
                            </a:rPr>
                            <m:t>T</m:t>
                          </m:r>
                        </m:sup>
                      </m:sSup>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899592" y="2189167"/>
                <a:ext cx="7159855" cy="1822743"/>
              </a:xfrm>
              <a:prstGeom prst="rect">
                <a:avLst/>
              </a:prstGeom>
              <a:blipFill>
                <a:blip r:embed="rId4"/>
                <a:stretch>
                  <a:fillRect/>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66852805-2E77-1530-9EE2-68F2B04A3D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929831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555526"/>
            <a:ext cx="1569660" cy="4247317"/>
          </a:xfrm>
          <a:prstGeom prst="rect">
            <a:avLst/>
          </a:prstGeom>
        </p:spPr>
        <p:txBody>
          <a:bodyPr wrap="none">
            <a:spAutoFit/>
          </a:bodyPr>
          <a:lstStyle/>
          <a:p>
            <a:r>
              <a:rPr lang="zh-CN" altLang="en-US" dirty="0"/>
              <a:t>因为</a:t>
            </a:r>
            <a:endParaRPr lang="en-US" altLang="zh-CN" dirty="0"/>
          </a:p>
          <a:p>
            <a:endParaRPr lang="en-US" altLang="zh-CN" dirty="0"/>
          </a:p>
          <a:p>
            <a:endParaRPr lang="en-US" altLang="zh-CN" dirty="0"/>
          </a:p>
          <a:p>
            <a:endParaRPr lang="en-US" altLang="zh-CN" dirty="0"/>
          </a:p>
          <a:p>
            <a:r>
              <a:rPr lang="zh-CN" altLang="en-US" dirty="0"/>
              <a:t>所以第一项为</a:t>
            </a:r>
            <a:endParaRPr lang="en-US" altLang="zh-CN" dirty="0"/>
          </a:p>
          <a:p>
            <a:endParaRPr lang="en-US" altLang="zh-CN" dirty="0"/>
          </a:p>
          <a:p>
            <a:endParaRPr lang="en-US" altLang="zh-CN" dirty="0"/>
          </a:p>
          <a:p>
            <a:endParaRPr lang="en-US" altLang="zh-CN" dirty="0"/>
          </a:p>
          <a:p>
            <a:r>
              <a:rPr lang="zh-CN" altLang="en-US" dirty="0"/>
              <a:t>因为</a:t>
            </a:r>
            <a:endParaRPr lang="en-US" altLang="zh-CN" dirty="0"/>
          </a:p>
          <a:p>
            <a:endParaRPr lang="en-US" altLang="zh-CN" dirty="0"/>
          </a:p>
          <a:p>
            <a:endParaRPr lang="en-US" altLang="zh-CN" dirty="0"/>
          </a:p>
          <a:p>
            <a:endParaRPr lang="en-US" altLang="zh-CN" dirty="0"/>
          </a:p>
          <a:p>
            <a:r>
              <a:rPr lang="zh-CN" altLang="en-US" dirty="0"/>
              <a:t>所以第二项为</a:t>
            </a:r>
            <a:endParaRPr lang="en-US" altLang="zh-CN" dirty="0"/>
          </a:p>
          <a:p>
            <a:endParaRPr lang="en-US" altLang="zh-CN" dirty="0"/>
          </a:p>
          <a:p>
            <a:endParaRPr lang="en-US" altLang="zh-CN" dirty="0"/>
          </a:p>
        </p:txBody>
      </p:sp>
      <mc:AlternateContent xmlns:mc="http://schemas.openxmlformats.org/markup-compatibility/2006" xmlns:a14="http://schemas.microsoft.com/office/drawing/2010/main">
        <mc:Choice Requires="a14">
          <p:sp>
            <p:nvSpPr>
              <p:cNvPr id="3" name="矩形 2"/>
              <p:cNvSpPr/>
              <p:nvPr/>
            </p:nvSpPr>
            <p:spPr>
              <a:xfrm>
                <a:off x="2397244" y="843558"/>
                <a:ext cx="4298100" cy="468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r>
                            <a:rPr lang="zh-CN" altLang="en-US" i="0">
                              <a:latin typeface="Cambria Math" panose="02040503050406030204" pitchFamily="18" charset="0"/>
                            </a:rPr>
                            <m:t>|</m:t>
                          </m:r>
                          <m:r>
                            <a:rPr lang="zh-CN" altLang="en-US" i="1">
                              <a:latin typeface="Cambria Math" panose="02040503050406030204" pitchFamily="18" charset="0"/>
                            </a:rPr>
                            <m:t>𝑘</m:t>
                          </m:r>
                          <m:r>
                            <a:rPr lang="zh-CN" altLang="en-US" i="0">
                              <a:latin typeface="Cambria Math" panose="02040503050406030204" pitchFamily="18" charset="0"/>
                            </a:rPr>
                            <m:t>−1</m:t>
                          </m:r>
                        </m:sub>
                      </m:sSub>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r>
                                    <a:rPr lang="zh-CN" altLang="en-US" i="0">
                                      <a:latin typeface="Cambria Math" panose="02040503050406030204" pitchFamily="18" charset="0"/>
                                    </a:rPr>
                                    <m:t>|</m:t>
                                  </m:r>
                                  <m:r>
                                    <a:rPr lang="zh-CN" altLang="en-US" i="1">
                                      <a:latin typeface="Cambria Math" panose="02040503050406030204" pitchFamily="18" charset="0"/>
                                    </a:rPr>
                                    <m:t>𝑘</m:t>
                                  </m:r>
                                  <m:r>
                                    <a:rPr lang="zh-CN" altLang="en-US" i="0">
                                      <a:latin typeface="Cambria Math" panose="02040503050406030204" pitchFamily="18" charset="0"/>
                                    </a:rPr>
                                    <m:t>−1</m:t>
                                  </m:r>
                                </m:sub>
                              </m:sSub>
                            </m:e>
                          </m:d>
                        </m:e>
                        <m:sup>
                          <m:r>
                            <a:rPr lang="zh-CN" altLang="en-US" i="1">
                              <a:latin typeface="Cambria Math" panose="02040503050406030204" pitchFamily="18" charset="0"/>
                            </a:rPr>
                            <m:t>𝑇</m:t>
                          </m:r>
                        </m:sup>
                      </m:sSup>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i="1">
                              <a:latin typeface="Cambria Math" panose="02040503050406030204" pitchFamily="18" charset="0"/>
                            </a:rPr>
                            <m:t>𝑘</m:t>
                          </m:r>
                          <m:r>
                            <a:rPr lang="zh-CN" altLang="en-US" i="0">
                              <a:latin typeface="Cambria Math" panose="02040503050406030204" pitchFamily="18" charset="0"/>
                            </a:rPr>
                            <m:t>|</m:t>
                          </m:r>
                          <m:r>
                            <a:rPr lang="zh-CN" altLang="en-US" i="1">
                              <a:latin typeface="Cambria Math" panose="02040503050406030204" pitchFamily="18" charset="0"/>
                            </a:rPr>
                            <m:t>𝑘</m:t>
                          </m:r>
                          <m:r>
                            <a:rPr lang="zh-CN" altLang="en-US" i="0">
                              <a:latin typeface="Cambria Math" panose="02040503050406030204" pitchFamily="18" charset="0"/>
                            </a:rPr>
                            <m:t>−1</m:t>
                          </m:r>
                        </m:sub>
                      </m:sSub>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2397244" y="843558"/>
                <a:ext cx="4298100" cy="468783"/>
              </a:xfrm>
              <a:prstGeom prst="rect">
                <a:avLst/>
              </a:prstGeom>
              <a:blipFill>
                <a:blip r:embed="rId2"/>
                <a:stretch>
                  <a:fillRect b="-77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916406" y="2139702"/>
                <a:ext cx="3262175" cy="4280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e>
                        <m:sup>
                          <m:r>
                            <m:rPr>
                              <m:nor/>
                            </m:rPr>
                            <a:rPr lang="zh-CN" altLang="en-US" i="1">
                              <a:latin typeface="Cambria Math" panose="02040503050406030204" pitchFamily="18" charset="0"/>
                            </a:rPr>
                            <m:t>T</m:t>
                          </m:r>
                        </m:sup>
                      </m:sSup>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2916406" y="2139702"/>
                <a:ext cx="3262175" cy="428002"/>
              </a:xfrm>
              <a:prstGeom prst="rect">
                <a:avLst/>
              </a:prstGeom>
              <a:blipFill>
                <a:blip r:embed="rId3"/>
                <a:stretch>
                  <a:fillRect b="-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979712" y="3277921"/>
                <a:ext cx="5454352" cy="38119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𝐸</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i="1">
                              <a:latin typeface="Cambria Math" panose="02040503050406030204" pitchFamily="18" charset="0"/>
                            </a:rPr>
                            <m:t>𝑘</m:t>
                          </m:r>
                        </m:sub>
                      </m:sSub>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i="1">
                                      <a:latin typeface="Cambria Math" panose="02040503050406030204" pitchFamily="18" charset="0"/>
                                    </a:rPr>
                                    <m:t>𝑘</m:t>
                                  </m:r>
                                </m:sub>
                              </m:sSub>
                            </m:e>
                          </m:d>
                        </m:e>
                        <m:sup>
                          <m:r>
                            <a:rPr lang="zh-CN" altLang="en-US" i="1">
                              <a:latin typeface="Cambria Math" panose="02040503050406030204" pitchFamily="18" charset="0"/>
                            </a:rPr>
                            <m:t>𝑇</m:t>
                          </m:r>
                        </m:sup>
                      </m:sSup>
                      <m:r>
                        <a:rPr lang="zh-CN" altLang="en-US" i="0">
                          <a:latin typeface="Cambria Math" panose="02040503050406030204" pitchFamily="18" charset="0"/>
                        </a:rPr>
                        <m:t>]=</m:t>
                      </m:r>
                      <m:r>
                        <a:rPr lang="zh-CN" altLang="en-US" i="1">
                          <a:latin typeface="Cambria Math" panose="02040503050406030204" pitchFamily="18" charset="0"/>
                        </a:rPr>
                        <m:t>𝐸</m:t>
                      </m:r>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𝑽</m:t>
                              </m:r>
                            </m:e>
                            <m:sub>
                              <m:r>
                                <a:rPr lang="en-US" altLang="zh-CN" b="0" i="1" smtClean="0">
                                  <a:latin typeface="Cambria Math" panose="02040503050406030204" pitchFamily="18" charset="0"/>
                                </a:rPr>
                                <m:t>𝑘</m:t>
                              </m:r>
                            </m:sub>
                          </m:sSub>
                          <m:r>
                            <a:rPr lang="zh-CN" altLang="en-US" b="1" i="1">
                              <a:latin typeface="Cambria Math" panose="02040503050406030204" pitchFamily="18" charset="0"/>
                            </a:rPr>
                            <m:t>𝑽</m:t>
                          </m:r>
                        </m:e>
                        <m:sub>
                          <m:r>
                            <a:rPr lang="zh-CN" altLang="en-US" i="1">
                              <a:latin typeface="Cambria Math" panose="02040503050406030204" pitchFamily="18" charset="0"/>
                            </a:rPr>
                            <m:t>𝑘</m:t>
                          </m:r>
                        </m:sub>
                        <m:sup>
                          <m:r>
                            <a:rPr lang="en-US" altLang="zh-CN" b="0" i="1" smtClean="0">
                              <a:latin typeface="Cambria Math" panose="02040503050406030204" pitchFamily="18" charset="0"/>
                            </a:rPr>
                            <m:t>𝑇</m:t>
                          </m:r>
                        </m:sup>
                      </m:sSubSup>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i="1">
                              <a:latin typeface="Cambria Math" panose="02040503050406030204" pitchFamily="18" charset="0"/>
                            </a:rPr>
                            <m:t>𝑘</m:t>
                          </m:r>
                        </m:sub>
                      </m:sSub>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979712" y="3277921"/>
                <a:ext cx="5454352" cy="381195"/>
              </a:xfrm>
              <a:prstGeom prst="rect">
                <a:avLst/>
              </a:prstGeom>
              <a:blipFill>
                <a:blip r:embed="rId4"/>
                <a:stretch>
                  <a:fillRect b="-161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3961390" y="4232429"/>
                <a:ext cx="1128129" cy="4275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3961390" y="4232429"/>
                <a:ext cx="1128129" cy="427553"/>
              </a:xfrm>
              <a:prstGeom prst="rect">
                <a:avLst/>
              </a:prstGeom>
              <a:blipFill>
                <a:blip r:embed="rId5"/>
                <a:stretch>
                  <a:fillRect b="-2857"/>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D47A7889-95E4-DBAF-BD99-E11D7DEF2E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053673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483518"/>
            <a:ext cx="1569660" cy="369332"/>
          </a:xfrm>
          <a:prstGeom prst="rect">
            <a:avLst/>
          </a:prstGeom>
        </p:spPr>
        <p:txBody>
          <a:bodyPr wrap="none">
            <a:spAutoFit/>
          </a:bodyPr>
          <a:lstStyle/>
          <a:p>
            <a:r>
              <a:rPr lang="zh-CN" altLang="en-US" dirty="0"/>
              <a:t>由状态方程知</a:t>
            </a:r>
          </a:p>
        </p:txBody>
      </p:sp>
      <mc:AlternateContent xmlns:mc="http://schemas.openxmlformats.org/markup-compatibility/2006" xmlns:a14="http://schemas.microsoft.com/office/drawing/2010/main">
        <mc:Choice Requires="a14">
          <p:sp>
            <p:nvSpPr>
              <p:cNvPr id="3" name="矩形 2"/>
              <p:cNvSpPr/>
              <p:nvPr/>
            </p:nvSpPr>
            <p:spPr>
              <a:xfrm>
                <a:off x="2555776" y="1059582"/>
                <a:ext cx="4053289" cy="1188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a:latin typeface="Cambria Math" panose="02040503050406030204" pitchFamily="18" charset="0"/>
                            </a:rPr>
                          </m:ctrlPr>
                        </m:mPr>
                        <m:m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mr>
                        <m:m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r>
                                  <a:rPr lang="zh-CN" altLang="en-US" b="0" i="1">
                                    <a:latin typeface="Cambria Math" panose="02040503050406030204" pitchFamily="18" charset="0"/>
                                  </a:rPr>
                                  <m:t>−2</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−2</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r>
                                  <a:rPr lang="zh-CN" altLang="en-US" b="0" i="1">
                                    <a:latin typeface="Cambria Math" panose="02040503050406030204" pitchFamily="18" charset="0"/>
                                  </a:rPr>
                                  <m:t>−2</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r>
                                  <a:rPr lang="zh-CN" altLang="en-US" b="0" i="1">
                                    <a:latin typeface="Cambria Math" panose="02040503050406030204" pitchFamily="18" charset="0"/>
                                  </a:rPr>
                                  <m:t>−2</m:t>
                                </m:r>
                              </m:sub>
                            </m:sSub>
                          </m:e>
                        </m:mr>
                        <m:mr>
                          <m:e>
                            <m:r>
                              <a:rPr lang="zh-CN" altLang="en-US" b="0" i="1">
                                <a:latin typeface="Cambria Math" panose="02040503050406030204" pitchFamily="18" charset="0"/>
                              </a:rPr>
                              <m:t>……</m:t>
                            </m:r>
                          </m:e>
                        </m:mr>
                        <m:m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1,0</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0</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1,0</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0</m:t>
                                </m:r>
                              </m:sub>
                            </m:sSub>
                          </m:e>
                        </m:mr>
                      </m:m>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555776" y="1059582"/>
                <a:ext cx="4053289" cy="1188339"/>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08520" y="2355726"/>
                <a:ext cx="8064896" cy="420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考</m:t>
                      </m:r>
                      <m:r>
                        <a:rPr lang="zh-CN" altLang="en-US" i="0">
                          <a:latin typeface="Cambria Math" panose="02040503050406030204" pitchFamily="18" charset="0"/>
                        </a:rPr>
                        <m:t>虑到</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𝑖</m:t>
                          </m:r>
                          <m:r>
                            <a:rPr lang="zh-CN" altLang="en-US" b="0" i="1">
                              <a:latin typeface="Cambria Math" panose="02040503050406030204" pitchFamily="18" charset="0"/>
                            </a:rPr>
                            <m:t>,</m:t>
                          </m:r>
                          <m:r>
                            <a:rPr lang="zh-CN" altLang="en-US" b="0" i="1">
                              <a:latin typeface="Cambria Math" panose="02040503050406030204" pitchFamily="18" charset="0"/>
                            </a:rPr>
                            <m:t>𝑖</m:t>
                          </m:r>
                        </m:sub>
                      </m:sSub>
                      <m:r>
                        <a:rPr lang="zh-CN" altLang="en-US" b="0" i="1">
                          <a:latin typeface="Cambria Math" panose="02040503050406030204" pitchFamily="18" charset="0"/>
                        </a:rPr>
                        <m:t>=</m:t>
                      </m:r>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𝑖</m:t>
                          </m:r>
                          <m:r>
                            <a:rPr lang="zh-CN" altLang="en-US" b="0" i="1">
                              <a:latin typeface="Cambria Math" panose="02040503050406030204" pitchFamily="18" charset="0"/>
                            </a:rPr>
                            <m:t>,</m:t>
                          </m:r>
                          <m:r>
                            <a:rPr lang="zh-CN" altLang="en-US" b="0" i="1">
                              <a:latin typeface="Cambria Math" panose="02040503050406030204" pitchFamily="18" charset="0"/>
                            </a:rPr>
                            <m:t>𝑖</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𝑖</m:t>
                          </m:r>
                          <m:r>
                            <a:rPr lang="zh-CN" altLang="en-US" b="0" i="1">
                              <a:latin typeface="Cambria Math" panose="02040503050406030204" pitchFamily="18" charset="0"/>
                            </a:rPr>
                            <m:t>−1,</m:t>
                          </m:r>
                          <m:r>
                            <a:rPr lang="zh-CN" altLang="en-US" b="0" i="1">
                              <a:latin typeface="Cambria Math" panose="02040503050406030204" pitchFamily="18" charset="0"/>
                            </a:rPr>
                            <m:t>𝑖</m:t>
                          </m:r>
                          <m:r>
                            <a:rPr lang="zh-CN" altLang="en-US" b="0" i="1">
                              <a:latin typeface="Cambria Math" panose="02040503050406030204" pitchFamily="18" charset="0"/>
                            </a:rPr>
                            <m:t>−2</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𝑖</m:t>
                          </m:r>
                          <m:r>
                            <a:rPr lang="zh-CN" altLang="en-US" b="0" i="1">
                              <a:latin typeface="Cambria Math" panose="02040503050406030204" pitchFamily="18" charset="0"/>
                            </a:rPr>
                            <m:t>,</m:t>
                          </m:r>
                          <m:r>
                            <a:rPr lang="zh-CN" altLang="en-US" b="0" i="1">
                              <a:latin typeface="Cambria Math" panose="02040503050406030204" pitchFamily="18" charset="0"/>
                            </a:rPr>
                            <m:t>𝑖</m:t>
                          </m:r>
                          <m:r>
                            <a:rPr lang="zh-CN" altLang="en-US" b="0" i="1">
                              <a:latin typeface="Cambria Math" panose="02040503050406030204" pitchFamily="18" charset="0"/>
                            </a:rPr>
                            <m:t>−2</m:t>
                          </m:r>
                        </m:sub>
                      </m:sSub>
                      <m:r>
                        <m:rPr>
                          <m:nor/>
                        </m:rPr>
                        <a:rPr lang="zh-CN" altLang="en-US" b="0" i="1">
                          <a:latin typeface="Cambria Math" panose="02040503050406030204" pitchFamily="18" charset="0"/>
                        </a:rPr>
                        <m:t> </m:t>
                      </m:r>
                      <m:r>
                        <a:rPr lang="zh-CN" altLang="en-US" b="0" i="0">
                          <a:latin typeface="Cambria Math" panose="02040503050406030204" pitchFamily="18" charset="0"/>
                        </a:rPr>
                        <m:t>(</m:t>
                      </m:r>
                      <m:r>
                        <a:rPr lang="zh-CN" altLang="en-US" b="0" i="1">
                          <a:latin typeface="Cambria Math" panose="02040503050406030204" pitchFamily="18" charset="0"/>
                        </a:rPr>
                        <m:t>𝑖</m:t>
                      </m:r>
                      <m:r>
                        <a:rPr lang="zh-CN" altLang="en-US" b="0" i="0">
                          <a:latin typeface="Cambria Math" panose="02040503050406030204" pitchFamily="18" charset="0"/>
                        </a:rPr>
                        <m:t>=1,2,⋯,</m:t>
                      </m:r>
                      <m:r>
                        <a:rPr lang="zh-CN" altLang="en-US" b="0" i="1">
                          <a:latin typeface="Cambria Math" panose="02040503050406030204" pitchFamily="18" charset="0"/>
                        </a:rPr>
                        <m:t>𝑘</m:t>
                      </m:r>
                      <m:r>
                        <a:rPr lang="zh-CN" altLang="en-US" b="0" i="0">
                          <a:latin typeface="Cambria Math" panose="02040503050406030204" pitchFamily="18" charset="0"/>
                        </a:rPr>
                        <m:t>)</m:t>
                      </m:r>
                      <m:r>
                        <a:rPr lang="zh-CN" altLang="en-US" b="0" i="0">
                          <a:latin typeface="Cambria Math" panose="02040503050406030204" pitchFamily="18" charset="0"/>
                        </a:rPr>
                        <m:t>，则有</m:t>
                      </m:r>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108520" y="2355726"/>
                <a:ext cx="8064896" cy="420436"/>
              </a:xfrm>
              <a:prstGeom prst="rect">
                <a:avLst/>
              </a:prstGeom>
              <a:blipFill>
                <a:blip r:embed="rId3"/>
                <a:stretch>
                  <a:fillRect b="-101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2699792" y="2793359"/>
                <a:ext cx="3599511" cy="8769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,0</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0</m:t>
                          </m:r>
                        </m:sub>
                      </m:sSub>
                      <m:r>
                        <a:rPr lang="zh-CN" altLang="en-US" b="0" i="1">
                          <a:latin typeface="Cambria Math" panose="02040503050406030204" pitchFamily="18" charset="0"/>
                        </a:rPr>
                        <m:t>+</m:t>
                      </m:r>
                      <m:nary>
                        <m:naryPr>
                          <m:chr m:val="∑"/>
                          <m:limLoc m:val="undOvr"/>
                          <m:grow m:val="on"/>
                          <m:ctrlPr>
                            <a:rPr lang="zh-CN" altLang="en-US" i="1">
                              <a:latin typeface="Cambria Math" panose="02040503050406030204" pitchFamily="18" charset="0"/>
                            </a:rPr>
                          </m:ctrlPr>
                        </m:naryPr>
                        <m:sub>
                          <m:r>
                            <a:rPr lang="zh-CN" altLang="en-US" b="0" i="1">
                              <a:latin typeface="Cambria Math" panose="02040503050406030204" pitchFamily="18" charset="0"/>
                            </a:rPr>
                            <m:t>𝑖</m:t>
                          </m:r>
                          <m:r>
                            <a:rPr lang="zh-CN" altLang="en-US" b="0" i="1">
                              <a:latin typeface="Cambria Math" panose="02040503050406030204" pitchFamily="18" charset="0"/>
                            </a:rPr>
                            <m:t>=1</m:t>
                          </m:r>
                        </m:sub>
                        <m:sup>
                          <m:r>
                            <a:rPr lang="zh-CN" altLang="en-US" b="0" i="1">
                              <a:latin typeface="Cambria Math" panose="02040503050406030204" pitchFamily="18" charset="0"/>
                            </a:rPr>
                            <m:t>𝑘</m:t>
                          </m:r>
                        </m:sup>
                        <m:e>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𝑖</m:t>
                              </m:r>
                            </m:sub>
                          </m:sSub>
                        </m:e>
                      </m:nary>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𝑖</m:t>
                          </m:r>
                          <m:r>
                            <a:rPr lang="zh-CN" altLang="en-US" b="0" i="1">
                              <a:latin typeface="Cambria Math" panose="02040503050406030204" pitchFamily="18" charset="0"/>
                            </a:rPr>
                            <m:t>,</m:t>
                          </m:r>
                          <m:r>
                            <a:rPr lang="zh-CN" altLang="en-US" b="0" i="1">
                              <a:latin typeface="Cambria Math" panose="02040503050406030204" pitchFamily="18" charset="0"/>
                            </a:rPr>
                            <m:t>𝑖</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𝑖</m:t>
                          </m:r>
                          <m:r>
                            <a:rPr lang="zh-CN" altLang="en-US" b="0" i="1">
                              <a:latin typeface="Cambria Math" panose="02040503050406030204" pitchFamily="18" charset="0"/>
                            </a:rPr>
                            <m:t>−1</m:t>
                          </m:r>
                        </m:sub>
                      </m:sSub>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2699792" y="2793359"/>
                <a:ext cx="3599511" cy="87690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827584" y="3750797"/>
                <a:ext cx="7542584" cy="369332"/>
              </a:xfrm>
              <a:prstGeom prst="rect">
                <a:avLst/>
              </a:prstGeom>
            </p:spPr>
            <p:txBody>
              <a:bodyPr wrap="square">
                <a:spAutoFit/>
              </a:bodyPr>
              <a:lstStyle/>
              <a:p>
                <a:r>
                  <a:rPr lang="zh-CN" altLang="en-US" dirty="0"/>
                  <a:t>此式说明</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oMath>
                </a14:m>
                <a:r>
                  <a:rPr lang="zh-CN" altLang="en-US" dirty="0"/>
                  <a:t>是</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0</m:t>
                        </m:r>
                      </m:sub>
                    </m:sSub>
                    <m:r>
                      <a:rPr lang="zh-CN" altLang="en-US"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i="1">
                            <a:latin typeface="Cambria Math" panose="02040503050406030204" pitchFamily="18" charset="0"/>
                          </a:rPr>
                          <m:t>0</m:t>
                        </m:r>
                      </m:sub>
                    </m:sSub>
                    <m:r>
                      <a:rPr lang="zh-CN" altLang="en-US"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i="1">
                            <a:latin typeface="Cambria Math" panose="02040503050406030204" pitchFamily="18" charset="0"/>
                          </a:rPr>
                          <m:t>1</m:t>
                        </m:r>
                      </m:sub>
                    </m:sSub>
                    <m:r>
                      <a:rPr lang="zh-CN" altLang="en-US"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的线性组合，它与</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i="1">
                            <a:latin typeface="Cambria Math" panose="02040503050406030204" pitchFamily="18" charset="0"/>
                          </a:rPr>
                          <m:t>𝑘</m:t>
                        </m:r>
                      </m:sub>
                    </m:sSub>
                  </m:oMath>
                </a14:m>
                <a:r>
                  <a:rPr lang="zh-CN" altLang="en-US" dirty="0"/>
                  <a:t>及</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𝑾</m:t>
                        </m:r>
                      </m:e>
                      <m:sub>
                        <m:r>
                          <a:rPr lang="zh-CN" altLang="en-US" i="1">
                            <a:latin typeface="Cambria Math" panose="02040503050406030204" pitchFamily="18" charset="0"/>
                          </a:rPr>
                          <m:t>𝑘</m:t>
                        </m:r>
                      </m:sub>
                    </m:sSub>
                  </m:oMath>
                </a14:m>
                <a:r>
                  <a:rPr lang="zh-CN" altLang="en-US" dirty="0"/>
                  <a:t>无关，即</a:t>
                </a:r>
              </a:p>
            </p:txBody>
          </p:sp>
        </mc:Choice>
        <mc:Fallback xmlns="">
          <p:sp>
            <p:nvSpPr>
              <p:cNvPr id="6" name="矩形 5"/>
              <p:cNvSpPr>
                <a:spLocks noRot="1" noChangeAspect="1" noMove="1" noResize="1" noEditPoints="1" noAdjustHandles="1" noChangeArrowheads="1" noChangeShapeType="1" noTextEdit="1"/>
              </p:cNvSpPr>
              <p:nvPr/>
            </p:nvSpPr>
            <p:spPr>
              <a:xfrm>
                <a:off x="827584" y="3750797"/>
                <a:ext cx="7542584" cy="369332"/>
              </a:xfrm>
              <a:prstGeom prst="rect">
                <a:avLst/>
              </a:prstGeom>
              <a:blipFill>
                <a:blip r:embed="rId5"/>
                <a:stretch>
                  <a:fillRect l="-728" t="-13115" b="-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843808" y="4140083"/>
                <a:ext cx="3175356" cy="504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en-US" altLang="zh-CN" b="0" i="1" smtClean="0">
                              <a:latin typeface="Cambria Math" panose="02040503050406030204" pitchFamily="18" charset="0"/>
                            </a:rPr>
                            <m:t> </m:t>
                          </m:r>
                        </m:e>
                      </m:d>
                      <m:r>
                        <a:rPr lang="zh-CN" altLang="en-US" b="0" i="1">
                          <a:latin typeface="Cambria Math" panose="02040503050406030204" pitchFamily="18" charset="0"/>
                        </a:rPr>
                        <m:t>=0,</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𝑾</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en-US" altLang="zh-CN" b="0" i="1" smtClean="0">
                              <a:latin typeface="Cambria Math" panose="02040503050406030204" pitchFamily="18" charset="0"/>
                            </a:rPr>
                            <m:t> </m:t>
                          </m:r>
                        </m:e>
                      </m:d>
                      <m:r>
                        <a:rPr lang="zh-CN" altLang="en-US" b="0" i="1">
                          <a:latin typeface="Cambria Math" panose="02040503050406030204" pitchFamily="18" charset="0"/>
                        </a:rPr>
                        <m:t>=0</m:t>
                      </m:r>
                    </m:oMath>
                  </m:oMathPara>
                </a14:m>
                <a:endParaRPr lang="zh-CN" altLang="en-US" i="1" dirty="0"/>
              </a:p>
            </p:txBody>
          </p:sp>
        </mc:Choice>
        <mc:Fallback xmlns="">
          <p:sp>
            <p:nvSpPr>
              <p:cNvPr id="9" name="矩形 8"/>
              <p:cNvSpPr>
                <a:spLocks noRot="1" noChangeAspect="1" noMove="1" noResize="1" noEditPoints="1" noAdjustHandles="1" noChangeArrowheads="1" noChangeShapeType="1" noTextEdit="1"/>
              </p:cNvSpPr>
              <p:nvPr/>
            </p:nvSpPr>
            <p:spPr>
              <a:xfrm>
                <a:off x="2843808" y="4140083"/>
                <a:ext cx="3175356" cy="504818"/>
              </a:xfrm>
              <a:prstGeom prst="rect">
                <a:avLst/>
              </a:prstGeom>
              <a:blipFill>
                <a:blip r:embed="rId6"/>
                <a:stretch>
                  <a:fillRect/>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97976589-1E6A-57D5-2CAC-DE64F80660A2}"/>
              </a:ext>
            </a:extLst>
          </p:cNvPr>
          <p:cNvSpPr txBox="1"/>
          <p:nvPr/>
        </p:nvSpPr>
        <p:spPr>
          <a:xfrm>
            <a:off x="827584" y="4725432"/>
            <a:ext cx="3531736" cy="369332"/>
          </a:xfrm>
          <a:prstGeom prst="rect">
            <a:avLst/>
          </a:prstGeom>
          <a:noFill/>
        </p:spPr>
        <p:txBody>
          <a:bodyPr wrap="none" rtlCol="0">
            <a:spAutoFit/>
          </a:bodyPr>
          <a:lstStyle/>
          <a:p>
            <a:r>
              <a:rPr lang="zh-CN" altLang="en-US" dirty="0">
                <a:latin typeface="+mj-ea"/>
                <a:ea typeface="+mj-ea"/>
              </a:rPr>
              <a:t>因此，估计误差的均方误差阵为</a:t>
            </a:r>
          </a:p>
        </p:txBody>
      </p:sp>
      <p:pic>
        <p:nvPicPr>
          <p:cNvPr id="8" name="图片 7">
            <a:extLst>
              <a:ext uri="{FF2B5EF4-FFF2-40B4-BE49-F238E27FC236}">
                <a16:creationId xmlns:a16="http://schemas.microsoft.com/office/drawing/2014/main" id="{E09A7BE2-A6C8-B015-3328-0FA0C75774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087652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755576" y="700145"/>
                <a:ext cx="8136904" cy="875881"/>
              </a:xfrm>
              <a:prstGeom prst="rect">
                <a:avLst/>
              </a:prstGeom>
            </p:spPr>
            <p:txBody>
              <a:bodyPr wrap="square">
                <a:spAutoFit/>
              </a:bodyPr>
              <a:lstStyle/>
              <a:p>
                <a:pPr indent="457200">
                  <a:lnSpc>
                    <a:spcPct val="150000"/>
                  </a:lnSpc>
                </a:pPr>
                <a:r>
                  <a:rPr lang="zh-CN" altLang="en-US" dirty="0"/>
                  <a:t>3.选增益矩阵</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使</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i="1">
                            <a:latin typeface="Cambria Math" panose="02040503050406030204" pitchFamily="18" charset="0"/>
                          </a:rPr>
                          <m:t>𝑘</m:t>
                        </m:r>
                      </m:sub>
                    </m:sSub>
                  </m:oMath>
                </a14:m>
                <a:r>
                  <a:rPr lang="zh-CN" altLang="en-US" dirty="0"/>
                  <a:t>极小</a:t>
                </a:r>
                <a:endParaRPr lang="en-US" altLang="zh-CN" dirty="0"/>
              </a:p>
              <a:p>
                <a:pPr indent="457200">
                  <a:lnSpc>
                    <a:spcPct val="150000"/>
                  </a:lnSpc>
                </a:pPr>
                <a:r>
                  <a:rPr lang="zh-CN" altLang="en-US" dirty="0"/>
                  <a:t>方法是令</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有一增量</a:t>
                </a:r>
                <a14:m>
                  <m:oMath xmlns:m="http://schemas.openxmlformats.org/officeDocument/2006/math">
                    <m:r>
                      <a:rPr lang="zh-CN" altLang="en-US" i="1" smtClean="0">
                        <a:latin typeface="Cambria Math" panose="02040503050406030204" pitchFamily="18" charset="0"/>
                      </a:rPr>
                      <m:t>𝛥</m:t>
                    </m:r>
                    <m:r>
                      <a:rPr lang="en-US" altLang="zh-CN" b="1" i="1" smtClean="0">
                        <a:latin typeface="Cambria Math" panose="02040503050406030204" pitchFamily="18" charset="0"/>
                      </a:rPr>
                      <m:t>𝑲</m:t>
                    </m:r>
                    <m:r>
                      <a:rPr lang="zh-CN" altLang="en-US" b="0" i="1" smtClean="0">
                        <a:latin typeface="Cambria Math" panose="02040503050406030204" pitchFamily="18" charset="0"/>
                      </a:rPr>
                      <m:t>≠</m:t>
                    </m:r>
                    <m:r>
                      <a:rPr lang="en-US" altLang="zh-CN" b="0" i="1" smtClean="0">
                        <a:latin typeface="Cambria Math" panose="02040503050406030204" pitchFamily="18" charset="0"/>
                      </a:rPr>
                      <m:t>0</m:t>
                    </m:r>
                  </m:oMath>
                </a14:m>
                <a:r>
                  <a:rPr lang="zh-CN" altLang="en-US" dirty="0"/>
                  <a:t>，相应的</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i="1">
                            <a:latin typeface="Cambria Math" panose="02040503050406030204" pitchFamily="18" charset="0"/>
                          </a:rPr>
                          <m:t>𝑘</m:t>
                        </m:r>
                      </m:sub>
                    </m:sSub>
                  </m:oMath>
                </a14:m>
                <a:r>
                  <a:rPr lang="zh-CN" altLang="en-US" dirty="0"/>
                  <a:t>也有一增量</a:t>
                </a:r>
                <a14:m>
                  <m:oMath xmlns:m="http://schemas.openxmlformats.org/officeDocument/2006/math">
                    <m:r>
                      <a:rPr lang="zh-CN" altLang="en-US" i="1">
                        <a:latin typeface="Cambria Math" panose="02040503050406030204" pitchFamily="18" charset="0"/>
                      </a:rPr>
                      <m:t>𝛥</m:t>
                    </m:r>
                    <m:r>
                      <a:rPr lang="zh-CN" altLang="en-US" b="1" i="1">
                        <a:latin typeface="Cambria Math" panose="02040503050406030204" pitchFamily="18" charset="0"/>
                      </a:rPr>
                      <m:t>𝑷</m:t>
                    </m:r>
                  </m:oMath>
                </a14:m>
                <a:r>
                  <a:rPr lang="zh-CN" altLang="en-US" dirty="0"/>
                  <a:t>，由式</a:t>
                </a:r>
                <a:r>
                  <a:rPr lang="zh-CN" altLang="en-US" dirty="0">
                    <a:latin typeface="Times New Roman" panose="02020603050405020304" pitchFamily="18" charset="0"/>
                    <a:cs typeface="Times New Roman" panose="02020603050405020304" pitchFamily="18" charset="0"/>
                  </a:rPr>
                  <a:t>(6.</a:t>
                </a:r>
                <a:r>
                  <a:rPr lang="zh-CN" altLang="en-US" dirty="0">
                    <a:latin typeface="Times New Roman" panose="02020603050405020304" pitchFamily="18" charset="0"/>
                    <a:ea typeface="+mj-ea"/>
                    <a:cs typeface="Times New Roman" panose="02020603050405020304" pitchFamily="18" charset="0"/>
                  </a:rPr>
                  <a:t>26</a:t>
                </a:r>
                <a:r>
                  <a:rPr lang="zh-CN" altLang="en-US" dirty="0">
                    <a:latin typeface="Times New Roman" panose="02020603050405020304" pitchFamily="18" charset="0"/>
                    <a:cs typeface="Times New Roman" panose="02020603050405020304" pitchFamily="18" charset="0"/>
                  </a:rPr>
                  <a:t>)</a:t>
                </a:r>
                <a:r>
                  <a:rPr lang="zh-CN" altLang="en-US" dirty="0"/>
                  <a:t>有</a:t>
                </a:r>
              </a:p>
            </p:txBody>
          </p:sp>
        </mc:Choice>
        <mc:Fallback xmlns="">
          <p:sp>
            <p:nvSpPr>
              <p:cNvPr id="2" name="矩形 1"/>
              <p:cNvSpPr>
                <a:spLocks noRot="1" noChangeAspect="1" noMove="1" noResize="1" noEditPoints="1" noAdjustHandles="1" noChangeArrowheads="1" noChangeShapeType="1" noTextEdit="1"/>
              </p:cNvSpPr>
              <p:nvPr/>
            </p:nvSpPr>
            <p:spPr>
              <a:xfrm>
                <a:off x="755576" y="700145"/>
                <a:ext cx="8136904" cy="875881"/>
              </a:xfrm>
              <a:prstGeom prst="rect">
                <a:avLst/>
              </a:prstGeom>
              <a:blipFill>
                <a:blip r:embed="rId2"/>
                <a:stretch>
                  <a:fillRect b="-97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107504" y="1631521"/>
                <a:ext cx="9217024" cy="4280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1" i="1">
                          <a:latin typeface="Cambria Math" panose="02040503050406030204" pitchFamily="18" charset="0"/>
                        </a:rPr>
                        <m:t>𝑷</m:t>
                      </m:r>
                      <m:r>
                        <a:rPr lang="zh-CN" altLang="en-US" b="0" i="1">
                          <a:latin typeface="Cambria Math" panose="02040503050406030204" pitchFamily="18" charset="0"/>
                        </a:rPr>
                        <m:t>=</m:t>
                      </m:r>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1" i="1">
                                  <a:latin typeface="Cambria Math" panose="02040503050406030204" pitchFamily="18" charset="0"/>
                                </a:rPr>
                                <m:t>𝑲</m:t>
                              </m:r>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1" i="1">
                                      <a:latin typeface="Cambria Math" panose="02040503050406030204" pitchFamily="18" charset="0"/>
                                    </a:rPr>
                                    <m:t>𝑲</m:t>
                                  </m:r>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e>
                        <m:sup>
                          <m:r>
                            <m:rPr>
                              <m:nor/>
                            </m:rPr>
                            <a:rPr lang="zh-CN" altLang="en-US" i="1">
                              <a:latin typeface="Times New Roman" panose="02020603050405020304" pitchFamily="18" charset="0"/>
                              <a:cs typeface="Times New Roman" panose="02020603050405020304" pitchFamily="18" charset="0"/>
                            </a:rPr>
                            <m:t>T</m:t>
                          </m:r>
                        </m:sup>
                      </m:sSup>
                      <m:r>
                        <a:rPr lang="zh-CN" altLang="en-US" b="0" i="1">
                          <a:latin typeface="Cambria Math" panose="02040503050406030204" pitchFamily="18" charset="0"/>
                        </a:rPr>
                        <m:t>+</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1" i="1">
                              <a:latin typeface="Cambria Math" panose="02040503050406030204" pitchFamily="18" charset="0"/>
                            </a:rPr>
                            <m:t>𝑲</m:t>
                          </m:r>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i="1">
                                  <a:latin typeface="Cambria Math" panose="02040503050406030204" pitchFamily="18" charset="0"/>
                                </a:rPr>
                                <m:t>𝑘</m:t>
                              </m:r>
                            </m:sub>
                          </m:sSub>
                          <m:r>
                            <a:rPr lang="zh-CN" altLang="en-US" i="1">
                              <a:latin typeface="Cambria Math" panose="02040503050406030204" pitchFamily="18" charset="0"/>
                            </a:rPr>
                            <m:t>+</m:t>
                          </m:r>
                          <m:r>
                            <a:rPr lang="zh-CN" altLang="en-US" i="1">
                              <a:latin typeface="Cambria Math" panose="02040503050406030204" pitchFamily="18" charset="0"/>
                            </a:rPr>
                            <m:t>𝛥</m:t>
                          </m:r>
                          <m:r>
                            <a:rPr lang="zh-CN" altLang="en-US" b="1" i="1">
                              <a:latin typeface="Cambria Math" panose="02040503050406030204" pitchFamily="18" charset="0"/>
                            </a:rPr>
                            <m:t>𝑲</m:t>
                          </m:r>
                          <m:r>
                            <a:rPr lang="en-US" altLang="zh-CN" b="0" i="1" smtClean="0">
                              <a:latin typeface="Cambria Math" panose="02040503050406030204" pitchFamily="18" charset="0"/>
                            </a:rPr>
                            <m:t>)</m:t>
                          </m:r>
                        </m:e>
                        <m:sup>
                          <m:r>
                            <m:rPr>
                              <m:nor/>
                            </m:rPr>
                            <a:rPr lang="zh-CN" altLang="en-US" i="1">
                              <a:latin typeface="Times New Roman" panose="02020603050405020304" pitchFamily="18" charset="0"/>
                              <a:cs typeface="Times New Roman" panose="02020603050405020304" pitchFamily="18" charset="0"/>
                            </a:rPr>
                            <m:t>T</m:t>
                          </m:r>
                        </m:sup>
                      </m:sSup>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107504" y="1631521"/>
                <a:ext cx="9217024" cy="428002"/>
              </a:xfrm>
              <a:prstGeom prst="rect">
                <a:avLst/>
              </a:prstGeom>
              <a:blipFill>
                <a:blip r:embed="rId3"/>
                <a:stretch>
                  <a:fillRect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259632" y="2112691"/>
                <a:ext cx="7992888" cy="12643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m:t>
                      </m:r>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e>
                        <m:sup>
                          <m:r>
                            <m:rPr>
                              <m:nor/>
                            </m:rPr>
                            <a:rPr lang="zh-CN" altLang="en-US" i="1">
                              <a:latin typeface="Cambria Math" panose="02040503050406030204" pitchFamily="18" charset="0"/>
                            </a:rPr>
                            <m:t>T</m:t>
                          </m:r>
                        </m:sup>
                      </m:sSup>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sSubSup>
                        <m:sSubSupPr>
                          <m:ctrlPr>
                            <a:rPr lang="zh-CN" altLang="en-US" i="1">
                              <a:latin typeface="Cambria Math" panose="02040503050406030204" pitchFamily="18" charset="0"/>
                            </a:rPr>
                          </m:ctrlPr>
                        </m:sSubSupPr>
                        <m:e>
                          <m:r>
                            <m:rPr>
                              <m:nor/>
                            </m:rPr>
                            <a:rPr lang="zh-CN" altLang="en-US" b="1" i="1">
                              <a:latin typeface="Cambria Math" panose="02040503050406030204" pitchFamily="18" charset="0"/>
                            </a:rPr>
                            <m:t>K</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1" i="1">
                          <a:latin typeface="Cambria Math" panose="02040503050406030204" pitchFamily="18" charset="0"/>
                        </a:rPr>
                        <m:t>𝑲</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en-US" altLang="zh-CN" b="0" i="1" smtClean="0">
                                  <a:latin typeface="Cambria Math" panose="02040503050406030204" pitchFamily="18" charset="0"/>
                                </a:rPr>
                                <m:t> </m:t>
                              </m:r>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e>
                      </m:d>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zh-CN" altLang="en-US" b="0" i="1">
                          <a:latin typeface="Cambria Math" panose="02040503050406030204" pitchFamily="18" charset="0"/>
                        </a:rPr>
                        <m:t>+</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en-US" altLang="zh-CN" b="0" i="1" smtClean="0">
                                  <a:latin typeface="Cambria Math" panose="02040503050406030204" pitchFamily="18" charset="0"/>
                                </a:rPr>
                                <m:t> </m:t>
                              </m:r>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𝛥</m:t>
                              </m:r>
                              <m:r>
                                <a:rPr lang="zh-CN" altLang="en-US" b="1" i="1">
                                  <a:latin typeface="Cambria Math" panose="02040503050406030204" pitchFamily="18" charset="0"/>
                                </a:rPr>
                                <m:t>𝑲</m:t>
                              </m:r>
                            </m:e>
                          </m:d>
                        </m:e>
                        <m:sup>
                          <m:r>
                            <m:rPr>
                              <m:nor/>
                            </m:rPr>
                            <a:rPr lang="zh-CN" altLang="en-US" i="1">
                              <a:latin typeface="Cambria Math" panose="02040503050406030204" pitchFamily="18" charset="0"/>
                            </a:rPr>
                            <m:t>T</m:t>
                          </m:r>
                        </m:sup>
                      </m:sSup>
                      <m:r>
                        <a:rPr lang="zh-CN" altLang="en-US" b="0" i="1">
                          <a:latin typeface="Cambria Math" panose="02040503050406030204" pitchFamily="18" charset="0"/>
                        </a:rPr>
                        <m:t>+</m:t>
                      </m:r>
                      <m:r>
                        <a:rPr lang="zh-CN" altLang="en-US" b="0" i="1">
                          <a:latin typeface="Cambria Math" panose="02040503050406030204" pitchFamily="18" charset="0"/>
                        </a:rPr>
                        <m:t>𝛥</m:t>
                      </m:r>
                      <m:r>
                        <a:rPr lang="zh-CN" altLang="en-US" b="1" i="1">
                          <a:latin typeface="Cambria Math" panose="02040503050406030204" pitchFamily="18" charset="0"/>
                        </a:rPr>
                        <m:t>𝑲</m:t>
                      </m:r>
                      <m:d>
                        <m:dPr>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e>
                      </m:d>
                      <m:d>
                        <m:dPr>
                          <m:begChr m:val=""/>
                          <m:ctrlPr>
                            <a:rPr lang="zh-CN" altLang="en-US" i="1" smtClean="0">
                              <a:latin typeface="Cambria Math" panose="02040503050406030204" pitchFamily="18" charset="0"/>
                            </a:rPr>
                          </m:ctrlPr>
                        </m:dPr>
                        <m:e>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𝛥</m:t>
                              </m:r>
                              <m:r>
                                <a:rPr lang="zh-CN" altLang="en-US" b="1" i="1">
                                  <a:latin typeface="Cambria Math" panose="02040503050406030204" pitchFamily="18" charset="0"/>
                                </a:rPr>
                                <m:t>𝑲</m:t>
                              </m:r>
                            </m:e>
                          </m:d>
                        </m:e>
                        <m:sup>
                          <m:r>
                            <m:rPr>
                              <m:nor/>
                            </m:rPr>
                            <a:rPr lang="zh-CN" altLang="en-US" i="1">
                              <a:latin typeface="Cambria Math" panose="02040503050406030204" pitchFamily="18" charset="0"/>
                            </a:rPr>
                            <m:t>T</m:t>
                          </m:r>
                        </m:sup>
                      </m:sSup>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1259632" y="2112691"/>
                <a:ext cx="7992888" cy="1264320"/>
              </a:xfrm>
              <a:prstGeom prst="rect">
                <a:avLst/>
              </a:prstGeom>
              <a:blipFill>
                <a:blip r:embed="rId4"/>
                <a:stretch>
                  <a:fillRect t="-42029" r="-1449" b="-10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1011056" y="3404709"/>
                <a:ext cx="3536546" cy="369332"/>
              </a:xfrm>
              <a:prstGeom prst="rect">
                <a:avLst/>
              </a:prstGeom>
            </p:spPr>
            <p:txBody>
              <a:bodyPr wrap="none">
                <a:spAutoFit/>
              </a:bodyPr>
              <a:lstStyle/>
              <a:p>
                <a:r>
                  <a:rPr lang="zh-CN" altLang="en-US" dirty="0"/>
                  <a:t>要使</a:t>
                </a:r>
                <a14:m>
                  <m:oMath xmlns:m="http://schemas.openxmlformats.org/officeDocument/2006/math">
                    <m:r>
                      <a:rPr lang="zh-CN" altLang="en-US" i="1">
                        <a:latin typeface="Cambria Math" panose="02040503050406030204" pitchFamily="18" charset="0"/>
                      </a:rPr>
                      <m:t>𝛥</m:t>
                    </m:r>
                    <m:r>
                      <a:rPr lang="en-US" altLang="zh-CN" b="1" i="1">
                        <a:latin typeface="Cambria Math" panose="02040503050406030204" pitchFamily="18" charset="0"/>
                      </a:rPr>
                      <m:t>𝑲</m:t>
                    </m:r>
                  </m:oMath>
                </a14:m>
                <a:r>
                  <a:rPr lang="zh-CN" altLang="en-US" dirty="0"/>
                  <a:t>中线性部分为零，必满足</a:t>
                </a:r>
              </a:p>
            </p:txBody>
          </p:sp>
        </mc:Choice>
        <mc:Fallback xmlns="">
          <p:sp>
            <p:nvSpPr>
              <p:cNvPr id="6" name="矩形 5"/>
              <p:cNvSpPr>
                <a:spLocks noRot="1" noChangeAspect="1" noMove="1" noResize="1" noEditPoints="1" noAdjustHandles="1" noChangeArrowheads="1" noChangeShapeType="1" noTextEdit="1"/>
              </p:cNvSpPr>
              <p:nvPr/>
            </p:nvSpPr>
            <p:spPr>
              <a:xfrm>
                <a:off x="1011056" y="3404709"/>
                <a:ext cx="3536546" cy="369332"/>
              </a:xfrm>
              <a:prstGeom prst="rect">
                <a:avLst/>
              </a:prstGeom>
              <a:blipFill>
                <a:blip r:embed="rId5"/>
                <a:stretch>
                  <a:fillRect l="-1552" t="-15000" b="-2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483768" y="3774041"/>
                <a:ext cx="4174348"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=0</m:t>
                      </m:r>
                    </m:oMath>
                  </m:oMathPara>
                </a14:m>
                <a:endParaRPr lang="zh-CN" altLang="en-US" i="1" dirty="0"/>
              </a:p>
            </p:txBody>
          </p:sp>
        </mc:Choice>
        <mc:Fallback xmlns="">
          <p:sp>
            <p:nvSpPr>
              <p:cNvPr id="8" name="矩形 7"/>
              <p:cNvSpPr>
                <a:spLocks noRot="1" noChangeAspect="1" noMove="1" noResize="1" noEditPoints="1" noAdjustHandles="1" noChangeArrowheads="1" noChangeShapeType="1" noTextEdit="1"/>
              </p:cNvSpPr>
              <p:nvPr/>
            </p:nvSpPr>
            <p:spPr>
              <a:xfrm>
                <a:off x="2483768" y="3774041"/>
                <a:ext cx="4174348" cy="50687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2483768" y="4371950"/>
                <a:ext cx="4016484" cy="5609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e>
                          </m:d>
                        </m:e>
                        <m:sup>
                          <m:r>
                            <a:rPr lang="zh-CN" altLang="en-US" b="0" i="1">
                              <a:latin typeface="Cambria Math" panose="02040503050406030204" pitchFamily="18" charset="0"/>
                            </a:rPr>
                            <m:t>−1</m:t>
                          </m:r>
                        </m:sup>
                      </m:sSup>
                    </m:oMath>
                  </m:oMathPara>
                </a14:m>
                <a:endParaRPr lang="zh-CN" altLang="en-US" i="1" dirty="0"/>
              </a:p>
            </p:txBody>
          </p:sp>
        </mc:Choice>
        <mc:Fallback xmlns="">
          <p:sp>
            <p:nvSpPr>
              <p:cNvPr id="11" name="矩形 10"/>
              <p:cNvSpPr>
                <a:spLocks noRot="1" noChangeAspect="1" noMove="1" noResize="1" noEditPoints="1" noAdjustHandles="1" noChangeArrowheads="1" noChangeShapeType="1" noTextEdit="1"/>
              </p:cNvSpPr>
              <p:nvPr/>
            </p:nvSpPr>
            <p:spPr>
              <a:xfrm>
                <a:off x="2483768" y="4371950"/>
                <a:ext cx="4016484" cy="560987"/>
              </a:xfrm>
              <a:prstGeom prst="rect">
                <a:avLst/>
              </a:prstGeom>
              <a:blipFill>
                <a:blip r:embed="rId7"/>
                <a:stretch>
                  <a:fillRect/>
                </a:stretch>
              </a:blipFill>
            </p:spPr>
            <p:txBody>
              <a:bodyPr/>
              <a:lstStyle/>
              <a:p>
                <a:r>
                  <a:rPr lang="zh-CN" altLang="en-US">
                    <a:noFill/>
                  </a:rPr>
                  <a:t> </a:t>
                </a:r>
              </a:p>
            </p:txBody>
          </p:sp>
        </mc:Fallback>
      </mc:AlternateContent>
      <p:sp>
        <p:nvSpPr>
          <p:cNvPr id="12" name="矩形 11"/>
          <p:cNvSpPr/>
          <p:nvPr/>
        </p:nvSpPr>
        <p:spPr>
          <a:xfrm>
            <a:off x="1011056" y="4082971"/>
            <a:ext cx="646331" cy="369332"/>
          </a:xfrm>
          <a:prstGeom prst="rect">
            <a:avLst/>
          </a:prstGeom>
        </p:spPr>
        <p:txBody>
          <a:bodyPr wrap="none">
            <a:spAutoFit/>
          </a:bodyPr>
          <a:lstStyle/>
          <a:p>
            <a:r>
              <a:rPr lang="zh-CN" altLang="en-US" dirty="0"/>
              <a:t>所以</a:t>
            </a:r>
          </a:p>
        </p:txBody>
      </p:sp>
      <p:sp>
        <p:nvSpPr>
          <p:cNvPr id="13" name="矩形 12"/>
          <p:cNvSpPr/>
          <p:nvPr/>
        </p:nvSpPr>
        <p:spPr>
          <a:xfrm>
            <a:off x="7635111" y="4514742"/>
            <a:ext cx="1050288" cy="369332"/>
          </a:xfrm>
          <a:prstGeom prst="rect">
            <a:avLst/>
          </a:prstGeom>
        </p:spPr>
        <p:txBody>
          <a:bodyPr wrap="none">
            <a:spAutoFit/>
          </a:bodyPr>
          <a:lstStyle/>
          <a:p>
            <a:pPr algn="just"/>
            <a:r>
              <a:rPr lang="zh-CN" altLang="en-US" dirty="0">
                <a:latin typeface="Times New Roman" panose="02020603050405020304" pitchFamily="18" charset="0"/>
              </a:rPr>
              <a:t>（</a:t>
            </a:r>
            <a:r>
              <a:rPr lang="en-US" altLang="zh-CN" dirty="0">
                <a:latin typeface="Times New Roman" panose="02020603050405020304" pitchFamily="18" charset="0"/>
              </a:rPr>
              <a:t>6.27</a:t>
            </a:r>
            <a:r>
              <a:rPr lang="zh-CN" altLang="en-US" dirty="0">
                <a:latin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B27BE2A-E662-AB21-0AB9-9EE08009C632}"/>
                  </a:ext>
                </a:extLst>
              </p:cNvPr>
              <p:cNvSpPr txBox="1"/>
              <p:nvPr/>
            </p:nvSpPr>
            <p:spPr>
              <a:xfrm>
                <a:off x="1011056" y="241389"/>
                <a:ext cx="4961166" cy="410433"/>
              </a:xfrm>
              <a:prstGeom prst="rect">
                <a:avLst/>
              </a:prstGeom>
              <a:noFill/>
            </p:spPr>
            <p:txBody>
              <a:bodyPr wrap="none" rtlCol="0">
                <a:spAutoFit/>
              </a:bodyPr>
              <a:lstStyle/>
              <a:p>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𝑷</m:t>
                        </m:r>
                      </m:e>
                      <m:sub>
                        <m:r>
                          <a:rPr lang="en-US" altLang="zh-CN" b="1" i="1">
                            <a:latin typeface="Cambria Math" panose="02040503050406030204" pitchFamily="18" charset="0"/>
                          </a:rPr>
                          <m:t>𝒌</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𝑰</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𝑲</m:t>
                            </m:r>
                          </m:e>
                          <m:sub>
                            <m:r>
                              <a:rPr lang="en-US" altLang="zh-CN" b="0" i="1" smtClean="0">
                                <a:latin typeface="Cambria Math" panose="02040503050406030204" pitchFamily="18" charset="0"/>
                              </a:rPr>
                              <m:t>𝑘</m:t>
                            </m:r>
                          </m:sub>
                        </m:sSub>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𝑪</m:t>
                            </m:r>
                          </m:e>
                          <m:sub>
                            <m:r>
                              <a:rPr lang="en-US" altLang="zh-CN" b="0" i="1" smtClean="0">
                                <a:latin typeface="Cambria Math" panose="02040503050406030204" pitchFamily="18" charset="0"/>
                              </a:rPr>
                              <m:t>𝑘</m:t>
                            </m:r>
                          </m:sub>
                        </m:sSub>
                      </m:e>
                    </m:d>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𝑷</m:t>
                        </m:r>
                      </m:e>
                      <m:sub>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Sub>
                    <m:sSup>
                      <m:sSupPr>
                        <m:ctrlPr>
                          <a:rPr lang="en-US" altLang="zh-CN" b="0" i="1" smtClean="0">
                            <a:latin typeface="Cambria Math" panose="02040503050406030204" pitchFamily="18" charset="0"/>
                          </a:rPr>
                        </m:ctrlPr>
                      </m:sSupPr>
                      <m:e>
                        <m:r>
                          <a:rPr lang="en-US" altLang="zh-CN">
                            <a:latin typeface="Cambria Math" panose="02040503050406030204" pitchFamily="18" charset="0"/>
                          </a:rPr>
                          <m:t>(</m:t>
                        </m:r>
                        <m:r>
                          <a:rPr lang="en-US" altLang="zh-CN" b="1" i="1">
                            <a:latin typeface="Cambria Math" panose="02040503050406030204" pitchFamily="18" charset="0"/>
                          </a:rPr>
                          <m:t>𝑰</m:t>
                        </m:r>
                        <m:r>
                          <a:rPr lang="en-US" altLang="zh-CN">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𝑲</m:t>
                            </m:r>
                          </m:e>
                          <m:sub>
                            <m:r>
                              <a:rPr lang="en-US" altLang="zh-CN" b="0" i="1">
                                <a:latin typeface="Cambria Math" panose="02040503050406030204" pitchFamily="18" charset="0"/>
                              </a:rPr>
                              <m:t>𝑘</m:t>
                            </m:r>
                          </m:sub>
                        </m:sSub>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𝑪</m:t>
                            </m:r>
                          </m:e>
                          <m:sub>
                            <m:r>
                              <a:rPr lang="en-US" altLang="zh-CN" b="0" i="1">
                                <a:latin typeface="Cambria Math" panose="02040503050406030204" pitchFamily="18" charset="0"/>
                              </a:rPr>
                              <m:t>𝑘</m:t>
                            </m:r>
                          </m:sub>
                        </m:sSub>
                        <m:r>
                          <a:rPr lang="en-US" altLang="zh-CN">
                            <a:latin typeface="Cambria Math" panose="02040503050406030204" pitchFamily="18" charset="0"/>
                          </a:rPr>
                          <m:t>)</m:t>
                        </m:r>
                      </m:e>
                      <m:sup>
                        <m:r>
                          <a:rPr lang="en-US" altLang="zh-CN" b="0" i="1" smtClean="0">
                            <a:latin typeface="Cambria Math" panose="02040503050406030204" pitchFamily="18" charset="0"/>
                          </a:rPr>
                          <m:t>𝑇</m:t>
                        </m:r>
                      </m:sup>
                    </m:sSup>
                  </m:oMath>
                </a14:m>
                <a:r>
                  <a:rPr lang="en-US" altLang="zh-CN" dirty="0"/>
                  <a:t>+ </a:t>
                </a:r>
                <a14:m>
                  <m:oMath xmlns:m="http://schemas.openxmlformats.org/officeDocument/2006/math">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𝑲</m:t>
                        </m:r>
                      </m:e>
                      <m:sub>
                        <m:r>
                          <a:rPr lang="en-US" altLang="zh-CN" b="0" i="1">
                            <a:latin typeface="Cambria Math" panose="02040503050406030204" pitchFamily="18" charset="0"/>
                          </a:rPr>
                          <m:t>𝑘</m:t>
                        </m:r>
                      </m:sub>
                    </m:sSub>
                    <m:sSub>
                      <m:sSubPr>
                        <m:ctrlPr>
                          <a:rPr lang="en-US" altLang="zh-CN" b="1" i="1">
                            <a:latin typeface="Cambria Math" panose="02040503050406030204" pitchFamily="18" charset="0"/>
                          </a:rPr>
                        </m:ctrlPr>
                      </m:sSubPr>
                      <m:e>
                        <m:r>
                          <a:rPr lang="en-US" altLang="zh-CN" b="1" i="1" smtClean="0">
                            <a:latin typeface="Cambria Math" panose="02040503050406030204" pitchFamily="18" charset="0"/>
                          </a:rPr>
                          <m:t>𝑹</m:t>
                        </m:r>
                      </m:e>
                      <m:sub>
                        <m:r>
                          <a:rPr lang="en-US" altLang="zh-CN" b="0" i="1">
                            <a:latin typeface="Cambria Math" panose="02040503050406030204" pitchFamily="18" charset="0"/>
                          </a:rPr>
                          <m:t>𝑘</m:t>
                        </m:r>
                      </m:sub>
                    </m:sSub>
                    <m:sSup>
                      <m:sSupPr>
                        <m:ctrlPr>
                          <a:rPr lang="en-US" altLang="zh-CN" b="1" i="1" smtClean="0">
                            <a:latin typeface="Cambria Math" panose="02040503050406030204" pitchFamily="18" charset="0"/>
                          </a:rPr>
                        </m:ctrlPr>
                      </m:sSupPr>
                      <m:e>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𝑲</m:t>
                            </m:r>
                          </m:e>
                          <m:sub>
                            <m:r>
                              <a:rPr lang="en-US" altLang="zh-CN" b="0" i="1">
                                <a:latin typeface="Cambria Math" panose="02040503050406030204" pitchFamily="18" charset="0"/>
                              </a:rPr>
                              <m:t>𝑘</m:t>
                            </m:r>
                          </m:sub>
                        </m:sSub>
                      </m:e>
                      <m:sup>
                        <m:r>
                          <a:rPr lang="en-US" altLang="zh-CN" b="1" i="1" smtClean="0">
                            <a:latin typeface="Cambria Math" panose="02040503050406030204" pitchFamily="18" charset="0"/>
                          </a:rPr>
                          <m:t>𝑻</m:t>
                        </m:r>
                      </m:sup>
                    </m:sSup>
                  </m:oMath>
                </a14:m>
                <a:endParaRPr lang="zh-CN" altLang="en-US" dirty="0"/>
              </a:p>
            </p:txBody>
          </p:sp>
        </mc:Choice>
        <mc:Fallback xmlns="">
          <p:sp>
            <p:nvSpPr>
              <p:cNvPr id="7" name="文本框 6">
                <a:extLst>
                  <a:ext uri="{FF2B5EF4-FFF2-40B4-BE49-F238E27FC236}">
                    <a16:creationId xmlns:a16="http://schemas.microsoft.com/office/drawing/2014/main" id="{DB27BE2A-E662-AB21-0AB9-9EE08009C632}"/>
                  </a:ext>
                </a:extLst>
              </p:cNvPr>
              <p:cNvSpPr txBox="1">
                <a:spLocks noRot="1" noChangeAspect="1" noMove="1" noResize="1" noEditPoints="1" noAdjustHandles="1" noChangeArrowheads="1" noChangeShapeType="1" noTextEdit="1"/>
              </p:cNvSpPr>
              <p:nvPr/>
            </p:nvSpPr>
            <p:spPr>
              <a:xfrm>
                <a:off x="1011056" y="241389"/>
                <a:ext cx="4961166" cy="410433"/>
              </a:xfrm>
              <a:prstGeom prst="rect">
                <a:avLst/>
              </a:prstGeom>
              <a:blipFill>
                <a:blip r:embed="rId8"/>
                <a:stretch>
                  <a:fillRect t="-5970" b="-16418"/>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49D83603-871C-DCF2-B671-2845BCC19535}"/>
              </a:ext>
            </a:extLst>
          </p:cNvPr>
          <p:cNvSpPr txBox="1"/>
          <p:nvPr/>
        </p:nvSpPr>
        <p:spPr>
          <a:xfrm>
            <a:off x="7635111" y="241389"/>
            <a:ext cx="936104" cy="369332"/>
          </a:xfrm>
          <a:prstGeom prst="rect">
            <a:avLst/>
          </a:prstGeom>
          <a:noFill/>
        </p:spPr>
        <p:txBody>
          <a:bodyPr wrap="square" rtlCol="0">
            <a:spAutoFit/>
          </a:bodyPr>
          <a:lstStyle/>
          <a:p>
            <a:r>
              <a:rPr lang="en-US" altLang="zh-CN" dirty="0">
                <a:latin typeface="Times New Roman" panose="02020603050405020304" pitchFamily="18" charset="0"/>
                <a:ea typeface="+mj-ea"/>
                <a:cs typeface="Times New Roman" panose="02020603050405020304" pitchFamily="18" charset="0"/>
              </a:rPr>
              <a:t>(6.26)</a:t>
            </a:r>
            <a:endParaRPr lang="zh-CN" altLang="en-US" dirty="0">
              <a:latin typeface="Times New Roman" panose="02020603050405020304" pitchFamily="18" charset="0"/>
              <a:ea typeface="+mj-ea"/>
              <a:cs typeface="Times New Roman" panose="02020603050405020304" pitchFamily="18" charset="0"/>
            </a:endParaRPr>
          </a:p>
        </p:txBody>
      </p:sp>
      <p:pic>
        <p:nvPicPr>
          <p:cNvPr id="9" name="图片 8">
            <a:extLst>
              <a:ext uri="{FF2B5EF4-FFF2-40B4-BE49-F238E27FC236}">
                <a16:creationId xmlns:a16="http://schemas.microsoft.com/office/drawing/2014/main" id="{0F118640-6E66-C86F-22BF-8B7C408E03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22581" y="63237"/>
            <a:ext cx="725636" cy="725636"/>
          </a:xfrm>
          <a:prstGeom prst="rect">
            <a:avLst/>
          </a:prstGeom>
        </p:spPr>
      </p:pic>
    </p:spTree>
    <p:extLst>
      <p:ext uri="{BB962C8B-B14F-4D97-AF65-F5344CB8AC3E}">
        <p14:creationId xmlns:p14="http://schemas.microsoft.com/office/powerpoint/2010/main" val="3766714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down)">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1"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83568" y="411510"/>
                <a:ext cx="3089500" cy="375231"/>
              </a:xfrm>
              <a:prstGeom prst="rect">
                <a:avLst/>
              </a:prstGeom>
            </p:spPr>
            <p:txBody>
              <a:bodyPr wrap="none">
                <a:spAutoFit/>
              </a:bodyPr>
              <a:lstStyle/>
              <a:p>
                <a:r>
                  <a:rPr lang="zh-CN" altLang="en-US" dirty="0"/>
                  <a:t>4.确定预报误差方差阵</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i="1">
                            <a:latin typeface="Cambria Math" panose="02040503050406030204" pitchFamily="18" charset="0"/>
                          </a:rPr>
                          <m:t>𝑘</m:t>
                        </m:r>
                        <m:r>
                          <a:rPr lang="zh-CN" altLang="en-US" i="1">
                            <a:latin typeface="Cambria Math" panose="02040503050406030204" pitchFamily="18" charset="0"/>
                          </a:rPr>
                          <m:t>∣</m:t>
                        </m:r>
                        <m:r>
                          <a:rPr lang="zh-CN" altLang="en-US" i="1">
                            <a:latin typeface="Cambria Math" panose="02040503050406030204" pitchFamily="18" charset="0"/>
                          </a:rPr>
                          <m:t>𝑘</m:t>
                        </m:r>
                        <m:r>
                          <a:rPr lang="zh-CN" altLang="en-US" i="1">
                            <a:latin typeface="Cambria Math" panose="02040503050406030204" pitchFamily="18" charset="0"/>
                          </a:rPr>
                          <m:t>−1</m:t>
                        </m:r>
                      </m:sub>
                    </m:sSub>
                  </m:oMath>
                </a14:m>
                <a:endParaRPr lang="zh-CN" altLang="en-US" dirty="0"/>
              </a:p>
            </p:txBody>
          </p:sp>
        </mc:Choice>
        <mc:Fallback xmlns="">
          <p:sp>
            <p:nvSpPr>
              <p:cNvPr id="2" name="矩形 1"/>
              <p:cNvSpPr>
                <a:spLocks noRot="1" noChangeAspect="1" noMove="1" noResize="1" noEditPoints="1" noAdjustHandles="1" noChangeArrowheads="1" noChangeShapeType="1" noTextEdit="1"/>
              </p:cNvSpPr>
              <p:nvPr/>
            </p:nvSpPr>
            <p:spPr>
              <a:xfrm>
                <a:off x="683568" y="411510"/>
                <a:ext cx="3089500" cy="375231"/>
              </a:xfrm>
              <a:prstGeom prst="rect">
                <a:avLst/>
              </a:prstGeom>
              <a:blipFill>
                <a:blip r:embed="rId2"/>
                <a:stretch>
                  <a:fillRect l="-1578" t="-14754" b="-262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2411760" y="915566"/>
                <a:ext cx="4437882" cy="5048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e>
                            <m:sup>
                              <m:r>
                                <m:rPr>
                                  <m:nor/>
                                </m:rPr>
                                <a:rPr lang="zh-CN" altLang="en-US" i="1">
                                  <a:latin typeface="Cambria Math" panose="02040503050406030204" pitchFamily="18" charset="0"/>
                                </a:rPr>
                                <m:t>T</m:t>
                              </m:r>
                            </m:sup>
                          </m:sSup>
                          <m:r>
                            <a:rPr lang="en-US" altLang="zh-CN" b="0" i="1" smtClean="0">
                              <a:latin typeface="Cambria Math" panose="02040503050406030204" pitchFamily="18" charset="0"/>
                            </a:rPr>
                            <m:t> </m:t>
                          </m:r>
                        </m:e>
                      </m:d>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411760" y="915566"/>
                <a:ext cx="4437882" cy="504818"/>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483768" y="1420384"/>
                <a:ext cx="6390456" cy="5970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smtClean="0">
                          <a:latin typeface="Cambria Math" panose="02040503050406030204" pitchFamily="18" charset="0"/>
                        </a:rPr>
                        <m:t>=</m:t>
                      </m:r>
                      <m:r>
                        <a:rPr lang="zh-CN" altLang="en-US" b="0" i="1" smtClean="0">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e>
                            <m:sup>
                              <m:r>
                                <m:rPr>
                                  <m:nor/>
                                </m:rPr>
                                <a:rPr lang="zh-CN" altLang="en-US" i="1">
                                  <a:latin typeface="Cambria Math" panose="02040503050406030204" pitchFamily="18" charset="0"/>
                                </a:rPr>
                                <m:t>T</m:t>
                              </m:r>
                            </m:sup>
                          </m:sSup>
                          <m:r>
                            <a:rPr lang="en-US" altLang="zh-CN" b="0" i="1" smtClean="0">
                              <a:latin typeface="Cambria Math" panose="02040503050406030204" pitchFamily="18" charset="0"/>
                            </a:rPr>
                            <m:t> </m:t>
                          </m:r>
                        </m:e>
                      </m:d>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2483768" y="1420384"/>
                <a:ext cx="6390456" cy="5970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154558" y="2017471"/>
                <a:ext cx="6869228" cy="3852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a:latin typeface="Cambria Math" panose="02040503050406030204" pitchFamily="18" charset="0"/>
                        </a:rPr>
                        <m:t>将</m:t>
                      </m:r>
                      <m:r>
                        <a:rPr lang="zh-CN" altLang="en-US" b="0" i="0">
                          <a:latin typeface="Cambria Math" panose="02040503050406030204" pitchFamily="18" charset="0"/>
                        </a:rPr>
                        <m:t>状态方程</m:t>
                      </m:r>
                      <m:sSub>
                        <m:sSubPr>
                          <m:ctrlPr>
                            <a:rPr lang="zh-CN" altLang="en-US" i="1">
                              <a:latin typeface="Cambria Math" panose="02040503050406030204" pitchFamily="18" charset="0"/>
                            </a:rPr>
                          </m:ctrlPr>
                        </m:sSubPr>
                        <m:e>
                          <m:r>
                            <a:rPr lang="zh-CN" altLang="en-US" b="1" i="0">
                              <a:latin typeface="Cambria Math" panose="02040503050406030204" pitchFamily="18" charset="0"/>
                            </a:rPr>
                            <m:t>𝐱</m:t>
                          </m:r>
                        </m:e>
                        <m:sub>
                          <m:r>
                            <a:rPr lang="zh-CN" altLang="en-US" b="0" i="1">
                              <a:latin typeface="Cambria Math" panose="02040503050406030204" pitchFamily="18" charset="0"/>
                            </a:rPr>
                            <m:t>𝑘</m:t>
                          </m:r>
                        </m:sub>
                      </m:sSub>
                      <m:r>
                        <a:rPr lang="zh-CN" altLang="en-US" b="0"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0">
                              <a:latin typeface="Cambria Math" panose="02040503050406030204" pitchFamily="18" charset="0"/>
                            </a:rPr>
                            <m:t>𝚽</m:t>
                          </m:r>
                        </m:e>
                        <m:sub>
                          <m:r>
                            <a:rPr lang="zh-CN" altLang="en-US" b="0" i="1">
                              <a:latin typeface="Cambria Math" panose="02040503050406030204" pitchFamily="18" charset="0"/>
                            </a:rPr>
                            <m:t>𝑘</m:t>
                          </m:r>
                          <m:r>
                            <a:rPr lang="zh-CN" altLang="en-US" b="0" i="0">
                              <a:latin typeface="Cambria Math" panose="02040503050406030204" pitchFamily="18" charset="0"/>
                            </a:rPr>
                            <m:t>,</m:t>
                          </m:r>
                          <m:r>
                            <a:rPr lang="zh-CN" altLang="en-US" b="0" i="1">
                              <a:latin typeface="Cambria Math" panose="02040503050406030204" pitchFamily="18" charset="0"/>
                            </a:rPr>
                            <m:t>𝑘</m:t>
                          </m:r>
                          <m:r>
                            <a:rPr lang="zh-CN" altLang="en-US" b="0" i="0">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0">
                              <a:latin typeface="Cambria Math" panose="02040503050406030204" pitchFamily="18" charset="0"/>
                            </a:rPr>
                            <m:t>𝐱</m:t>
                          </m:r>
                        </m:e>
                        <m:sub>
                          <m:r>
                            <a:rPr lang="zh-CN" altLang="en-US" b="0" i="1">
                              <a:latin typeface="Cambria Math" panose="02040503050406030204" pitchFamily="18" charset="0"/>
                            </a:rPr>
                            <m:t>𝑘</m:t>
                          </m:r>
                          <m:r>
                            <a:rPr lang="zh-CN" altLang="en-US" b="0" i="0">
                              <a:latin typeface="Cambria Math" panose="02040503050406030204" pitchFamily="18" charset="0"/>
                            </a:rPr>
                            <m:t>−1</m:t>
                          </m:r>
                        </m:sub>
                      </m:sSub>
                      <m:r>
                        <a:rPr lang="zh-CN" altLang="en-US" b="0" i="0">
                          <a:latin typeface="Cambria Math" panose="02040503050406030204" pitchFamily="18" charset="0"/>
                        </a:rPr>
                        <m:t>+</m:t>
                      </m:r>
                      <m:sSub>
                        <m:sSubPr>
                          <m:ctrlPr>
                            <a:rPr lang="zh-CN" altLang="en-US" i="1">
                              <a:latin typeface="Cambria Math" panose="02040503050406030204" pitchFamily="18" charset="0"/>
                            </a:rPr>
                          </m:ctrlPr>
                        </m:sSubPr>
                        <m:e>
                          <m:r>
                            <a:rPr lang="zh-CN" altLang="en-US" b="1" i="0">
                              <a:latin typeface="Cambria Math" panose="02040503050406030204" pitchFamily="18" charset="0"/>
                            </a:rPr>
                            <m:t>𝚪</m:t>
                          </m:r>
                        </m:e>
                        <m:sub>
                          <m:r>
                            <a:rPr lang="zh-CN" altLang="en-US" b="0" i="1">
                              <a:latin typeface="Cambria Math" panose="02040503050406030204" pitchFamily="18" charset="0"/>
                            </a:rPr>
                            <m:t>𝑘</m:t>
                          </m:r>
                          <m:r>
                            <a:rPr lang="zh-CN" altLang="en-US" b="0" i="0">
                              <a:latin typeface="Cambria Math" panose="02040503050406030204" pitchFamily="18" charset="0"/>
                            </a:rPr>
                            <m:t>,</m:t>
                          </m:r>
                          <m:r>
                            <a:rPr lang="zh-CN" altLang="en-US" b="0" i="1">
                              <a:latin typeface="Cambria Math" panose="02040503050406030204" pitchFamily="18" charset="0"/>
                            </a:rPr>
                            <m:t>𝑘</m:t>
                          </m:r>
                          <m:r>
                            <a:rPr lang="zh-CN" altLang="en-US" b="0" i="0">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0">
                              <a:latin typeface="Cambria Math" panose="02040503050406030204" pitchFamily="18" charset="0"/>
                            </a:rPr>
                            <m:t>𝐖</m:t>
                          </m:r>
                        </m:e>
                        <m:sub>
                          <m:r>
                            <a:rPr lang="zh-CN" altLang="en-US" b="0" i="1">
                              <a:latin typeface="Cambria Math" panose="02040503050406030204" pitchFamily="18" charset="0"/>
                            </a:rPr>
                            <m:t>𝑘</m:t>
                          </m:r>
                          <m:r>
                            <a:rPr lang="zh-CN" altLang="en-US" b="0" i="0">
                              <a:latin typeface="Cambria Math" panose="02040503050406030204" pitchFamily="18" charset="0"/>
                            </a:rPr>
                            <m:t>−1</m:t>
                          </m:r>
                        </m:sub>
                      </m:sSub>
                      <m:r>
                        <a:rPr lang="zh-CN" altLang="en-US" b="0" i="0">
                          <a:latin typeface="Cambria Math" panose="02040503050406030204" pitchFamily="18" charset="0"/>
                        </a:rPr>
                        <m:t>代入上式，有</m:t>
                      </m:r>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154558" y="2017471"/>
                <a:ext cx="6869228" cy="385298"/>
              </a:xfrm>
              <a:prstGeom prst="rect">
                <a:avLst/>
              </a:prstGeom>
              <a:blipFill>
                <a:blip r:embed="rId5"/>
                <a:stretch>
                  <a:fillRect b="-31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5496" y="2380201"/>
                <a:ext cx="9217024" cy="5852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sSup>
                            <m:sSupPr>
                              <m:ctrlPr>
                                <a:rPr lang="zh-CN" altLang="en-US" i="1">
                                  <a:latin typeface="Cambria Math" panose="02040503050406030204" pitchFamily="18" charset="0"/>
                                </a:rPr>
                              </m:ctrlPr>
                            </m:sSupPr>
                            <m:e>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e>
                            <m:sup>
                              <m:r>
                                <m:rPr>
                                  <m:nor/>
                                </m:rPr>
                                <a:rPr lang="zh-CN" altLang="en-US" i="1">
                                  <a:latin typeface="Cambria Math" panose="02040503050406030204" pitchFamily="18" charset="0"/>
                                </a:rPr>
                                <m:t>T</m:t>
                              </m:r>
                            </m:sup>
                          </m:sSup>
                        </m:e>
                      </m:d>
                    </m:oMath>
                  </m:oMathPara>
                </a14:m>
                <a:endParaRPr lang="zh-CN" altLang="en-US" i="1" dirty="0"/>
              </a:p>
            </p:txBody>
          </p:sp>
        </mc:Choice>
        <mc:Fallback xmlns="">
          <p:sp>
            <p:nvSpPr>
              <p:cNvPr id="7" name="矩形 6"/>
              <p:cNvSpPr>
                <a:spLocks noRot="1" noChangeAspect="1" noMove="1" noResize="1" noEditPoints="1" noAdjustHandles="1" noChangeArrowheads="1" noChangeShapeType="1" noTextEdit="1"/>
              </p:cNvSpPr>
              <p:nvPr/>
            </p:nvSpPr>
            <p:spPr>
              <a:xfrm>
                <a:off x="35496" y="2380201"/>
                <a:ext cx="9217024" cy="585288"/>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755576" y="2869568"/>
                <a:ext cx="8208912" cy="9173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e>
                            <m:sup>
                              <m:r>
                                <m:rPr>
                                  <m:nor/>
                                </m:rPr>
                                <a:rPr lang="zh-CN" altLang="en-US" i="1">
                                  <a:latin typeface="Cambria Math" panose="02040503050406030204" pitchFamily="18" charset="0"/>
                                </a:rPr>
                                <m:t>T</m:t>
                              </m:r>
                            </m:sup>
                          </m:sSup>
                        </m:e>
                      </m:d>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𝑾</m:t>
                              </m:r>
                            </m:e>
                            <m:sub>
                              <m:r>
                                <a:rPr lang="zh-CN" altLang="en-US" b="0" i="1">
                                  <a:latin typeface="Cambria Math" panose="02040503050406030204" pitchFamily="18" charset="0"/>
                                </a:rPr>
                                <m:t>𝑘</m:t>
                              </m:r>
                              <m:r>
                                <a:rPr lang="zh-CN" altLang="en-US" b="0" i="1">
                                  <a:latin typeface="Cambria Math" panose="02040503050406030204" pitchFamily="18" charset="0"/>
                                </a:rPr>
                                <m:t>−1</m:t>
                              </m:r>
                            </m:sub>
                            <m:sup>
                              <m:r>
                                <m:rPr>
                                  <m:nor/>
                                </m:rPr>
                                <a:rPr lang="zh-CN" altLang="en-US" i="1">
                                  <a:latin typeface="Cambria Math" panose="02040503050406030204" pitchFamily="18" charset="0"/>
                                </a:rPr>
                                <m:t>T</m:t>
                              </m:r>
                            </m:sup>
                          </m:sSubSup>
                        </m:e>
                      </m:d>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e>
                            <m:sup>
                              <m:r>
                                <m:rPr>
                                  <m:nor/>
                                </m:rPr>
                                <a:rPr lang="zh-CN" altLang="en-US" i="1">
                                  <a:latin typeface="Cambria Math" panose="02040503050406030204" pitchFamily="18" charset="0"/>
                                </a:rPr>
                                <m:t>T</m:t>
                              </m:r>
                            </m:sup>
                          </m:sSup>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up>
                              <m:r>
                                <m:rPr>
                                  <m:nor/>
                                </m:rPr>
                                <a:rPr lang="zh-CN" altLang="en-US" i="1">
                                  <a:latin typeface="Cambria Math" panose="02040503050406030204" pitchFamily="18" charset="0"/>
                                </a:rPr>
                                <m:t>T</m:t>
                              </m:r>
                            </m:sup>
                          </m:sSubSup>
                        </m:e>
                      </m:d>
                      <m:r>
                        <a:rPr lang="zh-CN" altLang="en-US" b="0" i="1">
                          <a:latin typeface="Cambria Math" panose="02040503050406030204" pitchFamily="18" charset="0"/>
                        </a:rPr>
                        <m:t>+</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−1</m:t>
                                  </m:r>
                                </m:sub>
                              </m:sSub>
                            </m:e>
                          </m:d>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𝑾</m:t>
                              </m:r>
                            </m:e>
                            <m:sub>
                              <m:r>
                                <a:rPr lang="zh-CN" altLang="en-US" b="0" i="1">
                                  <a:latin typeface="Cambria Math" panose="02040503050406030204" pitchFamily="18" charset="0"/>
                                </a:rPr>
                                <m:t>𝑘</m:t>
                              </m:r>
                              <m:r>
                                <a:rPr lang="zh-CN" altLang="en-US" b="0" i="1">
                                  <a:latin typeface="Cambria Math" panose="02040503050406030204" pitchFamily="18" charset="0"/>
                                </a:rPr>
                                <m:t>−1</m:t>
                              </m:r>
                            </m:sub>
                            <m:sup>
                              <m:r>
                                <m:rPr>
                                  <m:nor/>
                                </m:rPr>
                                <a:rPr lang="zh-CN" altLang="en-US" i="1">
                                  <a:latin typeface="Cambria Math" panose="02040503050406030204" pitchFamily="18" charset="0"/>
                                </a:rPr>
                                <m:t>T</m:t>
                              </m:r>
                            </m:sup>
                          </m:sSubSup>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up>
                              <m:r>
                                <m:rPr>
                                  <m:nor/>
                                </m:rPr>
                                <a:rPr lang="zh-CN" altLang="en-US" i="1">
                                  <a:latin typeface="Cambria Math" panose="02040503050406030204" pitchFamily="18" charset="0"/>
                                </a:rPr>
                                <m:t>T</m:t>
                              </m:r>
                            </m:sup>
                          </m:sSubSup>
                        </m:e>
                      </m:d>
                    </m:oMath>
                  </m:oMathPara>
                </a14:m>
                <a:endParaRPr lang="zh-CN" altLang="en-US" i="1" dirty="0"/>
              </a:p>
            </p:txBody>
          </p:sp>
        </mc:Choice>
        <mc:Fallback xmlns="">
          <p:sp>
            <p:nvSpPr>
              <p:cNvPr id="9" name="矩形 8"/>
              <p:cNvSpPr>
                <a:spLocks noRot="1" noChangeAspect="1" noMove="1" noResize="1" noEditPoints="1" noAdjustHandles="1" noChangeArrowheads="1" noChangeShapeType="1" noTextEdit="1"/>
              </p:cNvSpPr>
              <p:nvPr/>
            </p:nvSpPr>
            <p:spPr>
              <a:xfrm>
                <a:off x="755576" y="2869568"/>
                <a:ext cx="8208912" cy="91730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769797" y="3882703"/>
                <a:ext cx="6887714" cy="646331"/>
              </a:xfrm>
              <a:prstGeom prst="rect">
                <a:avLst/>
              </a:prstGeom>
            </p:spPr>
            <p:txBody>
              <a:bodyPr wrap="square">
                <a:spAutoFit/>
              </a:bodyPr>
              <a:lstStyle/>
              <a:p>
                <a:r>
                  <a:rPr lang="zh-CN" altLang="en-US" dirty="0"/>
                  <a:t>由前述知，</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与</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无关，即上式中第三项与第四项为零，所以</a:t>
                </a:r>
              </a:p>
            </p:txBody>
          </p:sp>
        </mc:Choice>
        <mc:Fallback xmlns="">
          <p:sp>
            <p:nvSpPr>
              <p:cNvPr id="10" name="矩形 9"/>
              <p:cNvSpPr>
                <a:spLocks noRot="1" noChangeAspect="1" noMove="1" noResize="1" noEditPoints="1" noAdjustHandles="1" noChangeArrowheads="1" noChangeShapeType="1" noTextEdit="1"/>
              </p:cNvSpPr>
              <p:nvPr/>
            </p:nvSpPr>
            <p:spPr>
              <a:xfrm>
                <a:off x="769797" y="3882703"/>
                <a:ext cx="6887714" cy="646331"/>
              </a:xfrm>
              <a:prstGeom prst="rect">
                <a:avLst/>
              </a:prstGeom>
              <a:blipFill>
                <a:blip r:embed="rId8"/>
                <a:stretch>
                  <a:fillRect l="-708" t="-7547" b="-113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1979712" y="4276237"/>
                <a:ext cx="5804840" cy="4557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𝑸</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𝜞</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up>
                          <m:r>
                            <m:rPr>
                              <m:nor/>
                            </m:rPr>
                            <a:rPr lang="zh-CN" altLang="en-US" i="1">
                              <a:latin typeface="Cambria Math" panose="02040503050406030204" pitchFamily="18" charset="0"/>
                            </a:rPr>
                            <m:t>T</m:t>
                          </m:r>
                        </m:sup>
                      </m:sSubSup>
                    </m:oMath>
                  </m:oMathPara>
                </a14:m>
                <a:endParaRPr lang="zh-CN" altLang="en-US" i="1" dirty="0"/>
              </a:p>
            </p:txBody>
          </p:sp>
        </mc:Choice>
        <mc:Fallback xmlns="">
          <p:sp>
            <p:nvSpPr>
              <p:cNvPr id="11" name="矩形 10"/>
              <p:cNvSpPr>
                <a:spLocks noRot="1" noChangeAspect="1" noMove="1" noResize="1" noEditPoints="1" noAdjustHandles="1" noChangeArrowheads="1" noChangeShapeType="1" noTextEdit="1"/>
              </p:cNvSpPr>
              <p:nvPr/>
            </p:nvSpPr>
            <p:spPr>
              <a:xfrm>
                <a:off x="1979712" y="4276237"/>
                <a:ext cx="5804840" cy="455766"/>
              </a:xfrm>
              <a:prstGeom prst="rect">
                <a:avLst/>
              </a:prstGeom>
              <a:blipFill>
                <a:blip r:embed="rId9"/>
                <a:stretch>
                  <a:fillRect b="-2667"/>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1968BBAF-B1EE-1BDE-7482-E9FB8479AC77}"/>
              </a:ext>
            </a:extLst>
          </p:cNvPr>
          <p:cNvSpPr txBox="1"/>
          <p:nvPr/>
        </p:nvSpPr>
        <p:spPr>
          <a:xfrm>
            <a:off x="4167909" y="2115127"/>
            <a:ext cx="65" cy="276999"/>
          </a:xfrm>
          <a:prstGeom prst="rect">
            <a:avLst/>
          </a:prstGeom>
          <a:noFill/>
        </p:spPr>
        <p:txBody>
          <a:bodyPr wrap="none" lIns="0" tIns="0" rIns="0" bIns="0" rtlCol="0">
            <a:spAutoFit/>
          </a:bodyPr>
          <a:lstStyle/>
          <a:p>
            <a:endParaRPr lang="zh-CN" altLang="en-US" dirty="0"/>
          </a:p>
        </p:txBody>
      </p:sp>
      <p:pic>
        <p:nvPicPr>
          <p:cNvPr id="8" name="图片 7">
            <a:extLst>
              <a:ext uri="{FF2B5EF4-FFF2-40B4-BE49-F238E27FC236}">
                <a16:creationId xmlns:a16="http://schemas.microsoft.com/office/drawing/2014/main" id="{80429C5C-1CEF-D80B-CA6E-EFACED96C3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751449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11560" y="555526"/>
                <a:ext cx="4572000" cy="2585323"/>
              </a:xfrm>
              <a:prstGeom prst="rect">
                <a:avLst/>
              </a:prstGeom>
            </p:spPr>
            <p:txBody>
              <a:bodyPr>
                <a:spAutoFit/>
              </a:bodyPr>
              <a:lstStyle/>
              <a:p>
                <a:r>
                  <a:rPr lang="zh-CN" altLang="en-US" dirty="0"/>
                  <a:t>5.确定滤波误差方差阵</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i="1">
                            <a:latin typeface="Cambria Math" panose="02040503050406030204" pitchFamily="18" charset="0"/>
                          </a:rPr>
                          <m:t>𝑘</m:t>
                        </m:r>
                      </m:sub>
                    </m:sSub>
                  </m:oMath>
                </a14:m>
                <a:endParaRPr lang="en-US" altLang="zh-CN" dirty="0"/>
              </a:p>
              <a:p>
                <a:endParaRPr lang="en-US" altLang="zh-CN" dirty="0"/>
              </a:p>
              <a:p>
                <a:r>
                  <a:rPr lang="zh-CN" altLang="en-US" dirty="0"/>
                  <a:t>将式(6.27)代入式(6.26),整理得</a:t>
                </a:r>
                <a:endParaRPr lang="en-US" altLang="zh-CN" dirty="0"/>
              </a:p>
              <a:p>
                <a:endParaRPr lang="en-US" altLang="zh-CN" dirty="0"/>
              </a:p>
              <a:p>
                <a:endParaRPr lang="en-US" altLang="zh-CN" dirty="0"/>
              </a:p>
              <a:p>
                <a:r>
                  <a:rPr lang="zh-CN" altLang="en-US" dirty="0"/>
                  <a:t>再利用矩阵求逆公式，即</a:t>
                </a:r>
                <a:endParaRPr lang="en-US" altLang="zh-CN" dirty="0"/>
              </a:p>
              <a:p>
                <a:endParaRPr lang="en-US" altLang="zh-CN" dirty="0"/>
              </a:p>
              <a:p>
                <a:endParaRPr lang="en-US" altLang="zh-CN" dirty="0"/>
              </a:p>
              <a:p>
                <a:r>
                  <a:rPr lang="zh-CN" altLang="en-US" dirty="0"/>
                  <a:t>考虑</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𝐾</m:t>
                        </m:r>
                      </m:e>
                      <m:sub>
                        <m:r>
                          <a:rPr lang="zh-CN" altLang="en-US" i="1">
                            <a:latin typeface="Cambria Math" panose="02040503050406030204" pitchFamily="18" charset="0"/>
                          </a:rPr>
                          <m:t>𝑘</m:t>
                        </m:r>
                      </m:sub>
                    </m:sSub>
                  </m:oMath>
                </a14:m>
                <a:r>
                  <a:rPr lang="zh-CN" altLang="en-US" dirty="0"/>
                  <a:t>可得</a:t>
                </a:r>
              </a:p>
            </p:txBody>
          </p:sp>
        </mc:Choice>
        <mc:Fallback xmlns="">
          <p:sp>
            <p:nvSpPr>
              <p:cNvPr id="2" name="矩形 1"/>
              <p:cNvSpPr>
                <a:spLocks noRot="1" noChangeAspect="1" noMove="1" noResize="1" noEditPoints="1" noAdjustHandles="1" noChangeArrowheads="1" noChangeShapeType="1" noTextEdit="1"/>
              </p:cNvSpPr>
              <p:nvPr/>
            </p:nvSpPr>
            <p:spPr>
              <a:xfrm>
                <a:off x="611560" y="555526"/>
                <a:ext cx="4572000" cy="2585323"/>
              </a:xfrm>
              <a:prstGeom prst="rect">
                <a:avLst/>
              </a:prstGeom>
              <a:blipFill>
                <a:blip r:embed="rId2"/>
                <a:stretch>
                  <a:fillRect l="-1067" t="-1887" b="-21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2987824" y="1419622"/>
                <a:ext cx="3163687" cy="5609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1</m:t>
                                  </m:r>
                                  <m:r>
                                    <a:rPr lang="zh-CN" altLang="en-US" b="0" i="1">
                                      <a:latin typeface="Cambria Math" panose="02040503050406030204" pitchFamily="18" charset="0"/>
                                    </a:rPr>
                                    <m:t>𝑘</m:t>
                                  </m:r>
                                  <m:r>
                                    <a:rPr lang="zh-CN" altLang="en-US" b="0" i="1">
                                      <a:latin typeface="Cambria Math" panose="02040503050406030204" pitchFamily="18" charset="0"/>
                                    </a:rPr>
                                    <m:t>−1</m:t>
                                  </m:r>
                                </m:sub>
                                <m:sup>
                                  <m:r>
                                    <a:rPr lang="zh-CN" altLang="en-US" b="0" i="1">
                                      <a:latin typeface="Cambria Math" panose="02040503050406030204" pitchFamily="18" charset="0"/>
                                    </a:rPr>
                                    <m:t>−1</m:t>
                                  </m:r>
                                </m:sup>
                              </m:sSubSup>
                              <m:r>
                                <a:rPr lang="zh-CN" altLang="en-US" b="0" i="1">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up>
                                  <m:r>
                                    <a:rPr lang="zh-CN" altLang="en-US" b="0" i="1">
                                      <a:latin typeface="Cambria Math" panose="02040503050406030204" pitchFamily="18" charset="0"/>
                                    </a:rPr>
                                    <m:t>−1</m:t>
                                  </m:r>
                                </m:sup>
                              </m:sSubSup>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e>
                        <m:sup>
                          <m:r>
                            <a:rPr lang="zh-CN" altLang="en-US" b="0" i="1">
                              <a:latin typeface="Cambria Math" panose="02040503050406030204" pitchFamily="18" charset="0"/>
                            </a:rPr>
                            <m:t>−1</m:t>
                          </m:r>
                        </m:sup>
                      </m:sSup>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987824" y="1419622"/>
                <a:ext cx="3163687" cy="56098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835696" y="2288112"/>
                <a:ext cx="5958408" cy="5609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r>
                                    <a:rPr lang="zh-CN" altLang="en-US" b="1" i="1">
                                      <a:latin typeface="Cambria Math" panose="02040503050406030204" pitchFamily="18" charset="0"/>
                                    </a:rPr>
                                    <m:t>𝑷</m:t>
                                  </m:r>
                                </m:e>
                                <m:sup>
                                  <m:r>
                                    <a:rPr lang="zh-CN" altLang="en-US" b="0" i="1">
                                      <a:latin typeface="Cambria Math" panose="02040503050406030204" pitchFamily="18" charset="0"/>
                                    </a:rPr>
                                    <m:t>−1</m:t>
                                  </m:r>
                                </m:sup>
                              </m:sSup>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r>
                                    <a:rPr lang="zh-CN" altLang="en-US" b="1" i="1">
                                      <a:latin typeface="Cambria Math" panose="02040503050406030204" pitchFamily="18" charset="0"/>
                                    </a:rPr>
                                    <m:t>𝑪</m:t>
                                  </m:r>
                                </m:e>
                                <m:sup>
                                  <m:r>
                                    <m:rPr>
                                      <m:nor/>
                                    </m:rPr>
                                    <a:rPr lang="zh-CN" altLang="en-US" i="1">
                                      <a:latin typeface="Cambria Math" panose="02040503050406030204" pitchFamily="18" charset="0"/>
                                    </a:rPr>
                                    <m:t>T</m:t>
                                  </m:r>
                                </m:sup>
                              </m:sSup>
                              <m:sSup>
                                <m:sSupPr>
                                  <m:ctrlPr>
                                    <a:rPr lang="zh-CN" altLang="en-US" i="1">
                                      <a:latin typeface="Cambria Math" panose="02040503050406030204" pitchFamily="18" charset="0"/>
                                    </a:rPr>
                                  </m:ctrlPr>
                                </m:sSupPr>
                                <m:e>
                                  <m:r>
                                    <a:rPr lang="zh-CN" altLang="en-US" b="1" i="1">
                                      <a:latin typeface="Cambria Math" panose="02040503050406030204" pitchFamily="18" charset="0"/>
                                    </a:rPr>
                                    <m:t>𝑹</m:t>
                                  </m:r>
                                </m:e>
                                <m:sup>
                                  <m:r>
                                    <a:rPr lang="zh-CN" altLang="en-US" b="0" i="1">
                                      <a:latin typeface="Cambria Math" panose="02040503050406030204" pitchFamily="18" charset="0"/>
                                    </a:rPr>
                                    <m:t>−1</m:t>
                                  </m:r>
                                </m:sup>
                              </m:sSup>
                              <m:r>
                                <a:rPr lang="zh-CN" altLang="en-US" b="1" i="1">
                                  <a:latin typeface="Cambria Math" panose="02040503050406030204" pitchFamily="18" charset="0"/>
                                </a:rPr>
                                <m:t>𝑪</m:t>
                              </m:r>
                            </m:e>
                          </m:d>
                        </m:e>
                        <m:sup>
                          <m:r>
                            <a:rPr lang="zh-CN" altLang="en-US" b="0" i="1">
                              <a:latin typeface="Cambria Math" panose="02040503050406030204" pitchFamily="18" charset="0"/>
                            </a:rPr>
                            <m:t>−1</m:t>
                          </m:r>
                        </m:sup>
                      </m:sSup>
                      <m:r>
                        <a:rPr lang="zh-CN" altLang="en-US" b="0" i="1">
                          <a:latin typeface="Cambria Math" panose="02040503050406030204" pitchFamily="18" charset="0"/>
                        </a:rPr>
                        <m:t>=</m:t>
                      </m:r>
                      <m:r>
                        <a:rPr lang="zh-CN" altLang="en-US" b="1" i="1">
                          <a:latin typeface="Cambria Math" panose="02040503050406030204" pitchFamily="18" charset="0"/>
                        </a:rPr>
                        <m:t>𝑷</m:t>
                      </m:r>
                      <m:r>
                        <a:rPr lang="zh-CN" altLang="en-US" b="0" i="1">
                          <a:latin typeface="Cambria Math" panose="02040503050406030204" pitchFamily="18" charset="0"/>
                        </a:rPr>
                        <m:t>−</m:t>
                      </m:r>
                      <m:r>
                        <a:rPr lang="zh-CN" altLang="en-US" b="1" i="1">
                          <a:latin typeface="Cambria Math" panose="02040503050406030204" pitchFamily="18" charset="0"/>
                        </a:rPr>
                        <m:t>𝑷</m:t>
                      </m:r>
                      <m:sSup>
                        <m:sSupPr>
                          <m:ctrlPr>
                            <a:rPr lang="zh-CN" altLang="en-US" i="1">
                              <a:latin typeface="Cambria Math" panose="02040503050406030204" pitchFamily="18" charset="0"/>
                            </a:rPr>
                          </m:ctrlPr>
                        </m:sSupPr>
                        <m:e>
                          <m:r>
                            <a:rPr lang="zh-CN" altLang="en-US" b="1" i="1">
                              <a:latin typeface="Cambria Math" panose="02040503050406030204" pitchFamily="18" charset="0"/>
                            </a:rPr>
                            <m:t>𝑪</m:t>
                          </m:r>
                        </m:e>
                        <m:sup>
                          <m:r>
                            <m:rPr>
                              <m:nor/>
                            </m:rPr>
                            <a:rPr lang="zh-CN" altLang="en-US" i="1">
                              <a:latin typeface="Cambria Math" panose="02040503050406030204" pitchFamily="18" charset="0"/>
                            </a:rPr>
                            <m:t>T</m:t>
                          </m:r>
                        </m:sup>
                      </m:sSup>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1" i="1">
                                  <a:latin typeface="Cambria Math" panose="02040503050406030204" pitchFamily="18" charset="0"/>
                                </a:rPr>
                                <m:t>𝑪𝑷</m:t>
                              </m:r>
                              <m:sSup>
                                <m:sSupPr>
                                  <m:ctrlPr>
                                    <a:rPr lang="zh-CN" altLang="en-US" i="1">
                                      <a:latin typeface="Cambria Math" panose="02040503050406030204" pitchFamily="18" charset="0"/>
                                    </a:rPr>
                                  </m:ctrlPr>
                                </m:sSupPr>
                                <m:e>
                                  <m:r>
                                    <a:rPr lang="zh-CN" altLang="en-US" b="1" i="1">
                                      <a:latin typeface="Cambria Math" panose="02040503050406030204" pitchFamily="18" charset="0"/>
                                    </a:rPr>
                                    <m:t>𝑪</m:t>
                                  </m:r>
                                </m:e>
                                <m:sup>
                                  <m:r>
                                    <m:rPr>
                                      <m:nor/>
                                    </m:rPr>
                                    <a:rPr lang="zh-CN" altLang="en-US" i="1">
                                      <a:latin typeface="Cambria Math" panose="02040503050406030204" pitchFamily="18" charset="0"/>
                                    </a:rPr>
                                    <m:t>T</m:t>
                                  </m:r>
                                </m:sup>
                              </m:sSup>
                              <m:r>
                                <a:rPr lang="zh-CN" altLang="en-US" b="0" i="1">
                                  <a:latin typeface="Cambria Math" panose="02040503050406030204" pitchFamily="18" charset="0"/>
                                </a:rPr>
                                <m:t>+</m:t>
                              </m:r>
                              <m:r>
                                <a:rPr lang="zh-CN" altLang="en-US" b="1" i="1">
                                  <a:latin typeface="Cambria Math" panose="02040503050406030204" pitchFamily="18" charset="0"/>
                                </a:rPr>
                                <m:t>𝑹</m:t>
                              </m:r>
                            </m:e>
                          </m:d>
                        </m:e>
                        <m:sup>
                          <m:r>
                            <a:rPr lang="zh-CN" altLang="en-US" b="0" i="1">
                              <a:latin typeface="Cambria Math" panose="02040503050406030204" pitchFamily="18" charset="0"/>
                            </a:rPr>
                            <m:t>−1</m:t>
                          </m:r>
                        </m:sup>
                      </m:sSup>
                      <m:r>
                        <a:rPr lang="zh-CN" altLang="en-US" b="1" i="1">
                          <a:latin typeface="Cambria Math" panose="02040503050406030204" pitchFamily="18" charset="0"/>
                        </a:rPr>
                        <m:t>𝑪𝑷</m:t>
                      </m:r>
                    </m:oMath>
                  </m:oMathPara>
                </a14:m>
                <a:endParaRPr lang="zh-CN" altLang="en-US" b="1" i="1" dirty="0"/>
              </a:p>
            </p:txBody>
          </p:sp>
        </mc:Choice>
        <mc:Fallback xmlns="">
          <p:sp>
            <p:nvSpPr>
              <p:cNvPr id="4" name="矩形 3"/>
              <p:cNvSpPr>
                <a:spLocks noRot="1" noChangeAspect="1" noMove="1" noResize="1" noEditPoints="1" noAdjustHandles="1" noChangeArrowheads="1" noChangeShapeType="1" noTextEdit="1"/>
              </p:cNvSpPr>
              <p:nvPr/>
            </p:nvSpPr>
            <p:spPr>
              <a:xfrm>
                <a:off x="1835696" y="2288112"/>
                <a:ext cx="5958408" cy="56098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294286" y="3099109"/>
                <a:ext cx="2590389" cy="375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3294286" y="3099109"/>
                <a:ext cx="2590389" cy="375231"/>
              </a:xfrm>
              <a:prstGeom prst="rect">
                <a:avLst/>
              </a:prstGeom>
              <a:blipFill>
                <a:blip r:embed="rId5"/>
                <a:stretch>
                  <a:fillRect b="-4839"/>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5525A778-764E-CEDC-A251-296366D4F5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853051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539552" y="339502"/>
                <a:ext cx="8136904" cy="4671663"/>
              </a:xfrm>
              <a:prstGeom prst="rect">
                <a:avLst/>
              </a:prstGeom>
            </p:spPr>
            <p:txBody>
              <a:bodyPr wrap="square">
                <a:spAutoFit/>
              </a:bodyPr>
              <a:lstStyle/>
              <a:p>
                <a:pPr indent="457200" algn="just">
                  <a:lnSpc>
                    <a:spcPct val="150000"/>
                  </a:lnSpc>
                </a:pPr>
                <a:r>
                  <a:rPr lang="en-US" altLang="zh-CN" b="1" dirty="0">
                    <a:latin typeface="Times New Roman" panose="02020603050405020304" pitchFamily="18" charset="0"/>
                  </a:rPr>
                  <a:t>6.6.3  </a:t>
                </a:r>
                <a:r>
                  <a:rPr lang="zh-CN" altLang="en-US" b="1" dirty="0">
                    <a:latin typeface="Times New Roman" panose="02020603050405020304" pitchFamily="18" charset="0"/>
                  </a:rPr>
                  <a:t>对卡尔曼滤波公式的讨论</a:t>
                </a:r>
              </a:p>
              <a:p>
                <a:pPr indent="457200" algn="just">
                  <a:lnSpc>
                    <a:spcPct val="150000"/>
                  </a:lnSpc>
                </a:pPr>
                <a:r>
                  <a:rPr lang="zh-CN" altLang="en-US" dirty="0">
                    <a:latin typeface="Times New Roman" panose="02020603050405020304" pitchFamily="18" charset="0"/>
                  </a:rPr>
                  <a:t>（</a:t>
                </a:r>
                <a:r>
                  <a:rPr lang="en-US" altLang="zh-CN" dirty="0">
                    <a:latin typeface="Times New Roman" panose="02020603050405020304" pitchFamily="18" charset="0"/>
                  </a:rPr>
                  <a:t>1</a:t>
                </a:r>
                <a:r>
                  <a:rPr lang="zh-CN" altLang="en-US" dirty="0">
                    <a:latin typeface="Times New Roman" panose="02020603050405020304" pitchFamily="18" charset="0"/>
                  </a:rPr>
                  <a:t>）卡尔曼滤波值</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𝑘</m:t>
                        </m:r>
                      </m:sub>
                    </m:sSub>
                  </m:oMath>
                </a14:m>
                <a:r>
                  <a:rPr lang="zh-CN" altLang="en-US" dirty="0">
                    <a:latin typeface="Times New Roman" panose="02020603050405020304" pitchFamily="18" charset="0"/>
                  </a:rPr>
                  <a:t>就是状态</a:t>
                </a:r>
                <a14:m>
                  <m:oMath xmlns:m="http://schemas.openxmlformats.org/officeDocument/2006/math">
                    <m:sSub>
                      <m:sSubPr>
                        <m:ctrlPr>
                          <a:rPr lang="zh-CN" altLang="en-US" i="1" smtClean="0">
                            <a:latin typeface="Cambria Math" panose="02040503050406030204" pitchFamily="18" charset="0"/>
                          </a:rPr>
                        </m:ctrlPr>
                      </m:sSubPr>
                      <m:e>
                        <m:r>
                          <a:rPr lang="en-US" altLang="zh-CN" b="1" i="1" smtClean="0">
                            <a:latin typeface="Cambria Math" panose="02040503050406030204" pitchFamily="18" charset="0"/>
                          </a:rPr>
                          <m:t>𝒙</m:t>
                        </m:r>
                      </m:e>
                      <m:sub>
                        <m:r>
                          <a:rPr lang="zh-CN" altLang="en-US" i="1">
                            <a:latin typeface="Cambria Math" panose="02040503050406030204" pitchFamily="18" charset="0"/>
                          </a:rPr>
                          <m:t>𝑘</m:t>
                        </m:r>
                      </m:sub>
                    </m:sSub>
                  </m:oMath>
                </a14:m>
                <a:r>
                  <a:rPr lang="zh-CN" altLang="en-US" dirty="0">
                    <a:latin typeface="Times New Roman" panose="02020603050405020304" pitchFamily="18" charset="0"/>
                  </a:rPr>
                  <a:t>的线性最小方差估计，因此它是无偏估计。</a:t>
                </a:r>
              </a:p>
              <a:p>
                <a:pPr indent="457200" algn="just">
                  <a:lnSpc>
                    <a:spcPct val="150000"/>
                  </a:lnSpc>
                </a:pPr>
                <a:r>
                  <a:rPr lang="zh-CN" altLang="en-US" dirty="0">
                    <a:latin typeface="Times New Roman" panose="02020603050405020304" pitchFamily="18" charset="0"/>
                  </a:rPr>
                  <a:t>（</a:t>
                </a:r>
                <a:r>
                  <a:rPr lang="en-US" altLang="zh-CN" dirty="0">
                    <a:latin typeface="Times New Roman" panose="02020603050405020304" pitchFamily="18" charset="0"/>
                  </a:rPr>
                  <a:t>2</a:t>
                </a:r>
                <a:r>
                  <a:rPr lang="zh-CN" altLang="en-US" dirty="0">
                    <a:latin typeface="Times New Roman" panose="02020603050405020304" pitchFamily="18" charset="0"/>
                  </a:rPr>
                  <a:t>）卡尔曼滤波有递推的性质。</a:t>
                </a:r>
              </a:p>
              <a:p>
                <a:pPr indent="457200" algn="just">
                  <a:lnSpc>
                    <a:spcPct val="150000"/>
                  </a:lnSpc>
                </a:pPr>
                <a:r>
                  <a:rPr lang="zh-CN" altLang="en-US" dirty="0">
                    <a:latin typeface="Times New Roman" panose="02020603050405020304" pitchFamily="18" charset="0"/>
                  </a:rPr>
                  <a:t>已知</a:t>
                </a:r>
                <a14:m>
                  <m:oMath xmlns:m="http://schemas.openxmlformats.org/officeDocument/2006/math">
                    <m:sSub>
                      <m:sSubPr>
                        <m:ctrlPr>
                          <a:rPr lang="zh-CN" altLang="en-US" i="1">
                            <a:latin typeface="Cambria Math" panose="02040503050406030204" pitchFamily="18" charset="0"/>
                          </a:rPr>
                        </m:ctrlPr>
                      </m:sSubPr>
                      <m:e>
                        <m:r>
                          <a:rPr lang="zh-CN" altLang="en-US" b="1" i="1" smtClean="0">
                            <a:latin typeface="Cambria Math" panose="02040503050406030204" pitchFamily="18" charset="0"/>
                          </a:rPr>
                          <m:t>𝑷</m:t>
                        </m:r>
                      </m:e>
                      <m:sub>
                        <m:r>
                          <a:rPr lang="en-US" altLang="zh-CN" i="1">
                            <a:latin typeface="Cambria Math" panose="02040503050406030204" pitchFamily="18" charset="0"/>
                          </a:rPr>
                          <m:t>0</m:t>
                        </m:r>
                      </m:sub>
                    </m:sSub>
                    <m:r>
                      <a:rPr lang="zh-CN" altLang="en-US" i="1">
                        <a:latin typeface="Cambria Math" panose="02040503050406030204" pitchFamily="18" charset="0"/>
                      </a:rPr>
                      <m:t> </m:t>
                    </m:r>
                  </m:oMath>
                </a14:m>
                <a:r>
                  <a:rPr lang="zh-CN" altLang="en-US" dirty="0">
                    <a:latin typeface="Times New Roman" panose="02020603050405020304" pitchFamily="18" charset="0"/>
                  </a:rPr>
                  <a:t>，由式（</a:t>
                </a:r>
                <a:r>
                  <a:rPr lang="en-US" altLang="zh-CN" dirty="0">
                    <a:latin typeface="Times New Roman" panose="02020603050405020304" pitchFamily="18" charset="0"/>
                  </a:rPr>
                  <a:t>6.23</a:t>
                </a:r>
                <a:r>
                  <a:rPr lang="zh-CN" altLang="en-US" dirty="0">
                    <a:latin typeface="Times New Roman" panose="02020603050405020304" pitchFamily="18" charset="0"/>
                  </a:rPr>
                  <a:t>）求出</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en-US" altLang="zh-CN" b="0" i="1" smtClean="0">
                            <a:latin typeface="Cambria Math" panose="02040503050406030204" pitchFamily="18" charset="0"/>
                          </a:rPr>
                          <m:t>1</m:t>
                        </m:r>
                        <m:r>
                          <a:rPr lang="zh-CN" altLang="en-US" i="1">
                            <a:latin typeface="Cambria Math" panose="02040503050406030204" pitchFamily="18" charset="0"/>
                          </a:rPr>
                          <m:t>∣</m:t>
                        </m:r>
                        <m:r>
                          <a:rPr lang="en-US" altLang="zh-CN" b="0" i="1" smtClean="0">
                            <a:latin typeface="Cambria Math" panose="02040503050406030204" pitchFamily="18" charset="0"/>
                          </a:rPr>
                          <m:t>0</m:t>
                        </m:r>
                      </m:sub>
                    </m:sSub>
                    <m:r>
                      <a:rPr lang="zh-CN" altLang="en-US" i="1">
                        <a:latin typeface="Cambria Math" panose="02040503050406030204" pitchFamily="18" charset="0"/>
                      </a:rPr>
                      <m:t> </m:t>
                    </m:r>
                  </m:oMath>
                </a14:m>
                <a:r>
                  <a:rPr lang="zh-CN" altLang="en-US" dirty="0">
                    <a:latin typeface="Times New Roman" panose="02020603050405020304" pitchFamily="18" charset="0"/>
                  </a:rPr>
                  <a:t>，代入式（</a:t>
                </a:r>
                <a:r>
                  <a:rPr lang="en-US" altLang="zh-CN" dirty="0">
                    <a:latin typeface="Times New Roman" panose="02020603050405020304" pitchFamily="18" charset="0"/>
                  </a:rPr>
                  <a:t>6.22</a:t>
                </a:r>
                <a:r>
                  <a:rPr lang="zh-CN" altLang="en-US" dirty="0">
                    <a:latin typeface="Times New Roman" panose="02020603050405020304" pitchFamily="18" charset="0"/>
                  </a:rPr>
                  <a:t>），求出</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𝑲</m:t>
                        </m:r>
                      </m:e>
                      <m:sub>
                        <m:r>
                          <a:rPr lang="en-US" altLang="zh-CN" b="0" i="1" smtClean="0">
                            <a:latin typeface="Cambria Math" panose="02040503050406030204" pitchFamily="18" charset="0"/>
                          </a:rPr>
                          <m:t>1</m:t>
                        </m:r>
                      </m:sub>
                    </m:sSub>
                  </m:oMath>
                </a14:m>
                <a:r>
                  <a:rPr lang="zh-CN" altLang="en-US" dirty="0">
                    <a:latin typeface="Times New Roman" panose="02020603050405020304" pitchFamily="18" charset="0"/>
                  </a:rPr>
                  <a:t>再把</a:t>
                </a:r>
                <a14:m>
                  <m:oMath xmlns:m="http://schemas.openxmlformats.org/officeDocument/2006/math">
                    <m:sSub>
                      <m:sSubPr>
                        <m:ctrlPr>
                          <a:rPr lang="zh-CN" altLang="en-US" i="1">
                            <a:latin typeface="Cambria Math" panose="02040503050406030204" pitchFamily="18" charset="0"/>
                          </a:rPr>
                        </m:ctrlPr>
                      </m:sSubPr>
                      <m:e>
                        <m:r>
                          <a:rPr lang="en-US" altLang="zh-CN" b="1" i="1">
                            <a:latin typeface="Cambria Math" panose="02040503050406030204" pitchFamily="18" charset="0"/>
                          </a:rPr>
                          <m:t>𝑲</m:t>
                        </m:r>
                      </m:e>
                      <m:sub>
                        <m:r>
                          <a:rPr lang="en-US" altLang="zh-CN" i="1">
                            <a:latin typeface="Cambria Math" panose="02040503050406030204" pitchFamily="18" charset="0"/>
                          </a:rPr>
                          <m:t>1</m:t>
                        </m:r>
                      </m:sub>
                    </m:sSub>
                  </m:oMath>
                </a14:m>
                <a:r>
                  <a:rPr lang="zh-CN" altLang="en-US" dirty="0">
                    <a:latin typeface="Times New Roman" panose="02020603050405020304" pitchFamily="18" charset="0"/>
                  </a:rPr>
                  <a:t>代入式（</a:t>
                </a:r>
                <a:r>
                  <a:rPr lang="en-US" altLang="zh-CN" dirty="0">
                    <a:latin typeface="Times New Roman" panose="02020603050405020304" pitchFamily="18" charset="0"/>
                  </a:rPr>
                  <a:t>6.21</a:t>
                </a:r>
                <a:r>
                  <a:rPr lang="zh-CN" altLang="en-US" dirty="0">
                    <a:latin typeface="Times New Roman" panose="02020603050405020304" pitchFamily="18" charset="0"/>
                  </a:rPr>
                  <a:t>），并已知</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0</m:t>
                        </m:r>
                      </m:sub>
                    </m:sSub>
                  </m:oMath>
                </a14:m>
                <a:r>
                  <a:rPr lang="zh-CN" altLang="en-US" dirty="0">
                    <a:latin typeface="Times New Roman" panose="02020603050405020304" pitchFamily="18" charset="0"/>
                  </a:rPr>
                  <a:t>可求得估计状态</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en-US" altLang="zh-CN" b="0" i="1" smtClean="0">
                            <a:latin typeface="Cambria Math" panose="02040503050406030204" pitchFamily="18" charset="0"/>
                          </a:rPr>
                          <m:t>1</m:t>
                        </m:r>
                      </m:sub>
                    </m:sSub>
                    <m:r>
                      <a:rPr lang="zh-CN" altLang="en-US" i="1">
                        <a:latin typeface="Cambria Math" panose="02040503050406030204" pitchFamily="18" charset="0"/>
                      </a:rPr>
                      <m:t> </m:t>
                    </m:r>
                  </m:oMath>
                </a14:m>
                <a:r>
                  <a:rPr lang="zh-CN" altLang="en-US" dirty="0">
                    <a:latin typeface="Times New Roman" panose="02020603050405020304" pitchFamily="18" charset="0"/>
                  </a:rPr>
                  <a:t>。</a:t>
                </a:r>
              </a:p>
              <a:p>
                <a:pPr indent="457200" algn="just">
                  <a:lnSpc>
                    <a:spcPct val="150000"/>
                  </a:lnSpc>
                </a:pPr>
                <a:r>
                  <a:rPr lang="zh-CN" altLang="en-US" dirty="0">
                    <a:latin typeface="Times New Roman" panose="02020603050405020304" pitchFamily="18" charset="0"/>
                  </a:rPr>
                  <a:t>将</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en-US" altLang="zh-CN" i="1">
                            <a:latin typeface="Cambria Math" panose="02040503050406030204" pitchFamily="18" charset="0"/>
                          </a:rPr>
                          <m:t>1</m:t>
                        </m:r>
                        <m:r>
                          <a:rPr lang="zh-CN" altLang="en-US" i="1">
                            <a:latin typeface="Cambria Math" panose="02040503050406030204" pitchFamily="18" charset="0"/>
                          </a:rPr>
                          <m:t>∣</m:t>
                        </m:r>
                        <m:r>
                          <a:rPr lang="en-US" altLang="zh-CN" i="1">
                            <a:latin typeface="Cambria Math" panose="02040503050406030204" pitchFamily="18" charset="0"/>
                          </a:rPr>
                          <m:t>0</m:t>
                        </m:r>
                      </m:sub>
                    </m:sSub>
                  </m:oMath>
                </a14:m>
                <a:r>
                  <a:rPr lang="zh-CN" altLang="en-US" dirty="0">
                    <a:latin typeface="Times New Roman" panose="02020603050405020304" pitchFamily="18" charset="0"/>
                  </a:rPr>
                  <a:t>代入式（</a:t>
                </a:r>
                <a:r>
                  <a:rPr lang="en-US" altLang="zh-CN" dirty="0">
                    <a:latin typeface="Times New Roman" panose="02020603050405020304" pitchFamily="18" charset="0"/>
                  </a:rPr>
                  <a:t>6.24</a:t>
                </a:r>
                <a:r>
                  <a:rPr lang="zh-CN" altLang="en-US" dirty="0">
                    <a:latin typeface="Times New Roman" panose="02020603050405020304" pitchFamily="18" charset="0"/>
                  </a:rPr>
                  <a:t>），求出</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en-US" altLang="zh-CN" i="1">
                            <a:latin typeface="Cambria Math" panose="02040503050406030204" pitchFamily="18" charset="0"/>
                          </a:rPr>
                          <m:t>1</m:t>
                        </m:r>
                      </m:sub>
                    </m:sSub>
                    <m:r>
                      <a:rPr lang="en-US" altLang="zh-CN" i="1">
                        <a:latin typeface="Cambria Math" panose="02040503050406030204" pitchFamily="18" charset="0"/>
                      </a:rPr>
                      <m:t> </m:t>
                    </m:r>
                  </m:oMath>
                </a14:m>
                <a:r>
                  <a:rPr lang="zh-CN" altLang="en-US" dirty="0">
                    <a:latin typeface="Times New Roman" panose="02020603050405020304" pitchFamily="18" charset="0"/>
                  </a:rPr>
                  <a:t>，再将</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en-US" altLang="zh-CN" i="1">
                            <a:latin typeface="Cambria Math" panose="02040503050406030204" pitchFamily="18" charset="0"/>
                          </a:rPr>
                          <m:t>1</m:t>
                        </m:r>
                      </m:sub>
                    </m:sSub>
                  </m:oMath>
                </a14:m>
                <a:r>
                  <a:rPr lang="zh-CN" altLang="en-US" dirty="0">
                    <a:latin typeface="Times New Roman" panose="02020603050405020304" pitchFamily="18" charset="0"/>
                  </a:rPr>
                  <a:t>代入式（</a:t>
                </a:r>
                <a:r>
                  <a:rPr lang="en-US" altLang="zh-CN" dirty="0">
                    <a:latin typeface="Times New Roman" panose="02020603050405020304" pitchFamily="18" charset="0"/>
                  </a:rPr>
                  <a:t>6.23</a:t>
                </a:r>
                <a:r>
                  <a:rPr lang="zh-CN" altLang="en-US" dirty="0">
                    <a:latin typeface="Times New Roman" panose="02020603050405020304" pitchFamily="18" charset="0"/>
                  </a:rPr>
                  <a:t>）重复上述过程求出</a:t>
                </a:r>
                <a14:m>
                  <m:oMath xmlns:m="http://schemas.openxmlformats.org/officeDocument/2006/math">
                    <m:sSub>
                      <m:sSubPr>
                        <m:ctrlPr>
                          <a:rPr lang="zh-CN" altLang="en-US" i="1" smtClean="0">
                            <a:latin typeface="Cambria Math" panose="02040503050406030204" pitchFamily="18" charset="0"/>
                          </a:rPr>
                        </m:ctrlPr>
                      </m:sSubPr>
                      <m:e>
                        <m:r>
                          <a:rPr lang="en-US" altLang="zh-CN" b="1" i="1">
                            <a:latin typeface="Cambria Math" panose="02040503050406030204" pitchFamily="18" charset="0"/>
                          </a:rPr>
                          <m:t>𝑲</m:t>
                        </m:r>
                      </m:e>
                      <m:sub>
                        <m:r>
                          <a:rPr lang="en-US" altLang="zh-CN" b="0" i="1" smtClean="0">
                            <a:latin typeface="Cambria Math" panose="02040503050406030204" pitchFamily="18" charset="0"/>
                          </a:rPr>
                          <m:t>2</m:t>
                        </m:r>
                      </m:sub>
                    </m:sSub>
                    <m:r>
                      <a:rPr lang="zh-CN" altLang="en-US" b="0" i="1" smtClean="0">
                        <a:latin typeface="Cambria Math" panose="02040503050406030204" pitchFamily="18" charset="0"/>
                      </a:rPr>
                      <m:t>、</m:t>
                    </m:r>
                  </m:oMath>
                </a14:m>
                <a:r>
                  <a:rPr lang="zh-CN" altLang="en-US" dirty="0"/>
                  <a:t> </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en-US" altLang="zh-CN" b="0" i="1" smtClean="0">
                            <a:latin typeface="Cambria Math" panose="02040503050406030204" pitchFamily="18" charset="0"/>
                          </a:rPr>
                          <m:t>2</m:t>
                        </m:r>
                      </m:sub>
                    </m:sSub>
                    <m:r>
                      <a:rPr lang="zh-CN" altLang="en-US" b="0" i="1" smtClean="0">
                        <a:latin typeface="Cambria Math" panose="02040503050406030204" pitchFamily="18" charset="0"/>
                      </a:rPr>
                      <m:t>，</m:t>
                    </m:r>
                  </m:oMath>
                </a14:m>
                <a:r>
                  <a:rPr lang="zh-CN" altLang="en-US" dirty="0">
                    <a:latin typeface="Times New Roman" panose="02020603050405020304" pitchFamily="18" charset="0"/>
                  </a:rPr>
                  <a:t>如此循环递推下去，可进行实时状态估计。</a:t>
                </a:r>
              </a:p>
              <a:p>
                <a:pPr indent="457200" algn="just">
                  <a:lnSpc>
                    <a:spcPct val="150000"/>
                  </a:lnSpc>
                </a:pPr>
                <a:r>
                  <a:rPr lang="zh-CN" altLang="en-US" dirty="0">
                    <a:latin typeface="Times New Roman" panose="02020603050405020304" pitchFamily="18" charset="0"/>
                  </a:rPr>
                  <a:t>需指出的是，起始估计</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0</m:t>
                        </m:r>
                      </m:sub>
                    </m:sSub>
                  </m:oMath>
                </a14:m>
                <a:r>
                  <a:rPr lang="zh-CN" altLang="en-US" dirty="0">
                    <a:latin typeface="Times New Roman" panose="02020603050405020304" pitchFamily="18" charset="0"/>
                  </a:rPr>
                  <a:t>的取值不难，但取准滤波误差方差的初值</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en-US" altLang="zh-CN" i="1">
                            <a:latin typeface="Cambria Math" panose="02040503050406030204" pitchFamily="18" charset="0"/>
                          </a:rPr>
                          <m:t>0</m:t>
                        </m:r>
                      </m:sub>
                    </m:sSub>
                  </m:oMath>
                </a14:m>
                <a:r>
                  <a:rPr lang="zh-CN" altLang="en-US" dirty="0">
                    <a:latin typeface="Times New Roman" panose="02020603050405020304" pitchFamily="18" charset="0"/>
                  </a:rPr>
                  <a:t>较难。</a:t>
                </a:r>
              </a:p>
              <a:p>
                <a:pPr indent="457200" algn="just">
                  <a:lnSpc>
                    <a:spcPct val="150000"/>
                  </a:lnSpc>
                </a:pPr>
                <a:r>
                  <a:rPr lang="zh-CN" altLang="en-US" dirty="0">
                    <a:latin typeface="Times New Roman" panose="02020603050405020304" pitchFamily="18" charset="0"/>
                  </a:rPr>
                  <a:t>上述递推关系如图</a:t>
                </a:r>
                <a:r>
                  <a:rPr lang="en-US" altLang="zh-CN" dirty="0">
                    <a:latin typeface="Times New Roman" panose="02020603050405020304" pitchFamily="18" charset="0"/>
                  </a:rPr>
                  <a:t>6.4</a:t>
                </a:r>
                <a:r>
                  <a:rPr lang="zh-CN" altLang="en-US" dirty="0">
                    <a:latin typeface="Times New Roman" panose="02020603050405020304" pitchFamily="18" charset="0"/>
                  </a:rPr>
                  <a:t>所示。</a:t>
                </a:r>
              </a:p>
              <a:p>
                <a:pPr indent="457200" algn="just">
                  <a:lnSpc>
                    <a:spcPct val="150000"/>
                  </a:lnSpc>
                </a:pPr>
                <a:r>
                  <a:rPr lang="zh-CN" altLang="en-US" dirty="0">
                    <a:latin typeface="Times New Roman" panose="02020603050405020304" pitchFamily="18" charset="0"/>
                  </a:rPr>
                  <a:t>（</a:t>
                </a:r>
                <a:r>
                  <a:rPr lang="en-US" altLang="zh-CN" dirty="0">
                    <a:latin typeface="Times New Roman" panose="02020603050405020304" pitchFamily="18" charset="0"/>
                  </a:rPr>
                  <a:t>3</a:t>
                </a:r>
                <a:r>
                  <a:rPr lang="zh-CN" altLang="en-US" dirty="0">
                    <a:latin typeface="Times New Roman" panose="02020603050405020304" pitchFamily="18" charset="0"/>
                  </a:rPr>
                  <a:t>）从滤波公式还可以看出，最优线性滤波是通过不断地“反馈校正</a:t>
                </a:r>
                <a:r>
                  <a:rPr lang="en-US" altLang="zh-CN" dirty="0">
                    <a:latin typeface="Times New Roman" panose="02020603050405020304" pitchFamily="18" charset="0"/>
                  </a:rPr>
                  <a:t>"</a:t>
                </a:r>
                <a:r>
                  <a:rPr lang="zh-CN" altLang="en-US" dirty="0">
                    <a:latin typeface="Times New Roman" panose="02020603050405020304" pitchFamily="18" charset="0"/>
                  </a:rPr>
                  <a:t>而形成的，见图</a:t>
                </a:r>
                <a:r>
                  <a:rPr lang="en-US" altLang="zh-CN" dirty="0">
                    <a:latin typeface="Times New Roman" panose="02020603050405020304" pitchFamily="18" charset="0"/>
                  </a:rPr>
                  <a:t>6.3</a:t>
                </a:r>
                <a:endParaRPr lang="zh-CN" altLang="en-US" dirty="0">
                  <a:latin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539552" y="339502"/>
                <a:ext cx="8136904" cy="4671663"/>
              </a:xfrm>
              <a:prstGeom prst="rect">
                <a:avLst/>
              </a:prstGeom>
              <a:blipFill>
                <a:blip r:embed="rId2"/>
                <a:stretch>
                  <a:fillRect l="-675" r="-3448" b="-392"/>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8F0E22B7-2621-8691-0F47-365768CD6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95186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051720" y="2211710"/>
            <a:ext cx="4962525" cy="2447925"/>
          </a:xfrm>
          <a:prstGeom prst="rect">
            <a:avLst/>
          </a:prstGeom>
        </p:spPr>
      </p:pic>
      <mc:AlternateContent xmlns:mc="http://schemas.openxmlformats.org/markup-compatibility/2006" xmlns:a14="http://schemas.microsoft.com/office/drawing/2010/main">
        <mc:Choice Requires="a14">
          <p:sp>
            <p:nvSpPr>
              <p:cNvPr id="3" name="矩形 2"/>
              <p:cNvSpPr/>
              <p:nvPr/>
            </p:nvSpPr>
            <p:spPr>
              <a:xfrm>
                <a:off x="539552" y="627534"/>
                <a:ext cx="8064896" cy="884729"/>
              </a:xfrm>
              <a:prstGeom prst="rect">
                <a:avLst/>
              </a:prstGeom>
            </p:spPr>
            <p:txBody>
              <a:bodyPr wrap="square">
                <a:spAutoFit/>
              </a:bodyPr>
              <a:lstStyle/>
              <a:p>
                <a:pPr indent="457200">
                  <a:lnSpc>
                    <a:spcPct val="150000"/>
                  </a:lnSpc>
                </a:pPr>
                <a:r>
                  <a:rPr lang="zh-CN" altLang="en-US" dirty="0"/>
                  <a:t>滤波公式(6.21)中，右侧第一项</a:t>
                </a:r>
                <a14:m>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1">
                            <a:latin typeface="Cambria Math" panose="02040503050406030204" pitchFamily="18" charset="0"/>
                          </a:rPr>
                          <m:t>𝑘</m:t>
                        </m:r>
                        <m:r>
                          <a:rPr lang="zh-CN" altLang="en-US" i="1">
                            <a:latin typeface="Cambria Math" panose="02040503050406030204" pitchFamily="18" charset="0"/>
                          </a:rPr>
                          <m:t>∣</m:t>
                        </m:r>
                        <m:r>
                          <a:rPr lang="zh-CN" altLang="en-US" i="1">
                            <a:latin typeface="Cambria Math" panose="02040503050406030204" pitchFamily="18" charset="0"/>
                          </a:rPr>
                          <m:t>𝑘</m:t>
                        </m:r>
                        <m:r>
                          <a:rPr lang="zh-CN" altLang="en-US" i="1">
                            <a:latin typeface="Cambria Math" panose="02040503050406030204" pitchFamily="18" charset="0"/>
                          </a:rPr>
                          <m:t>−1</m:t>
                        </m:r>
                      </m:sub>
                    </m:sSub>
                  </m:oMath>
                </a14:m>
                <a:r>
                  <a:rPr lang="zh-CN" altLang="en-US" dirty="0"/>
                  <a:t>是原有的一步预报估计值，第二项是与第</a:t>
                </a:r>
                <a14:m>
                  <m:oMath xmlns:m="http://schemas.openxmlformats.org/officeDocument/2006/math">
                    <m:r>
                      <a:rPr lang="zh-CN" altLang="en-US" i="1">
                        <a:latin typeface="Cambria Math" panose="02040503050406030204" pitchFamily="18" charset="0"/>
                      </a:rPr>
                      <m:t>𝑘</m:t>
                    </m:r>
                  </m:oMath>
                </a14:m>
                <a:r>
                  <a:rPr lang="zh-CN" altLang="en-US" dirty="0"/>
                  <a:t>次量测的新息成比例的校正项，比例矩阵</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𝑲</m:t>
                        </m:r>
                      </m:e>
                      <m:sub>
                        <m:r>
                          <a:rPr lang="zh-CN" altLang="en-US" i="1">
                            <a:latin typeface="Cambria Math" panose="02040503050406030204" pitchFamily="18" charset="0"/>
                          </a:rPr>
                          <m:t>𝑘</m:t>
                        </m:r>
                      </m:sub>
                    </m:sSub>
                  </m:oMath>
                </a14:m>
                <a:r>
                  <a:rPr lang="zh-CN" altLang="en-US" dirty="0"/>
                  <a:t>为増益矩阵。</a:t>
                </a:r>
              </a:p>
            </p:txBody>
          </p:sp>
        </mc:Choice>
        <mc:Fallback xmlns="">
          <p:sp>
            <p:nvSpPr>
              <p:cNvPr id="3" name="矩形 2"/>
              <p:cNvSpPr>
                <a:spLocks noRot="1" noChangeAspect="1" noMove="1" noResize="1" noEditPoints="1" noAdjustHandles="1" noChangeArrowheads="1" noChangeShapeType="1" noTextEdit="1"/>
              </p:cNvSpPr>
              <p:nvPr/>
            </p:nvSpPr>
            <p:spPr>
              <a:xfrm>
                <a:off x="539552" y="627534"/>
                <a:ext cx="8064896" cy="884729"/>
              </a:xfrm>
              <a:prstGeom prst="rect">
                <a:avLst/>
              </a:prstGeom>
              <a:blipFill>
                <a:blip r:embed="rId3"/>
                <a:stretch>
                  <a:fillRect l="-681" b="-8276"/>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9C7ABE46-294E-B6D8-3F5E-6D47A8889E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1630" y="51470"/>
            <a:ext cx="725636" cy="725636"/>
          </a:xfrm>
          <a:prstGeom prst="rect">
            <a:avLst/>
          </a:prstGeom>
        </p:spPr>
      </p:pic>
    </p:spTree>
    <p:extLst>
      <p:ext uri="{BB962C8B-B14F-4D97-AF65-F5344CB8AC3E}">
        <p14:creationId xmlns:p14="http://schemas.microsoft.com/office/powerpoint/2010/main" val="1417985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555526"/>
            <a:ext cx="6558672" cy="4032908"/>
          </a:xfrm>
          <a:prstGeom prst="rect">
            <a:avLst/>
          </a:prstGeom>
        </p:spPr>
      </p:pic>
      <p:pic>
        <p:nvPicPr>
          <p:cNvPr id="2" name="图片 1">
            <a:extLst>
              <a:ext uri="{FF2B5EF4-FFF2-40B4-BE49-F238E27FC236}">
                <a16:creationId xmlns:a16="http://schemas.microsoft.com/office/drawing/2014/main" id="{2CE80D5F-AC8A-F0F9-D915-347A668AB8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810305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395536" y="339502"/>
                <a:ext cx="7920880" cy="4247317"/>
              </a:xfrm>
              <a:prstGeom prst="rect">
                <a:avLst/>
              </a:prstGeom>
            </p:spPr>
            <p:txBody>
              <a:bodyPr wrap="square">
                <a:spAutoFit/>
              </a:bodyPr>
              <a:lstStyle/>
              <a:p>
                <a:pPr indent="457200">
                  <a:lnSpc>
                    <a:spcPct val="150000"/>
                  </a:lnSpc>
                </a:pPr>
                <a:r>
                  <a:rPr lang="zh-CN" altLang="en-US" dirty="0"/>
                  <a:t>卡尔曼滤波器的出现，将估计理论大大推进了一步，这一理论在现代控制理论中已成为一个重要的分支。所谓估计问题，</a:t>
                </a:r>
                <a:r>
                  <a:rPr lang="zh-CN" altLang="en-US" dirty="0">
                    <a:solidFill>
                      <a:srgbClr val="FF0000"/>
                    </a:solidFill>
                  </a:rPr>
                  <a:t>是指通过在</a:t>
                </a:r>
                <a14:m>
                  <m:oMath xmlns:m="http://schemas.openxmlformats.org/officeDocument/2006/math">
                    <m:sSub>
                      <m:sSubPr>
                        <m:ctrlPr>
                          <a:rPr lang="zh-CN" altLang="en-US" i="1">
                            <a:solidFill>
                              <a:srgbClr val="FF0000"/>
                            </a:solidFill>
                            <a:latin typeface="Cambria Math" panose="02040503050406030204" pitchFamily="18" charset="0"/>
                          </a:rPr>
                        </m:ctrlPr>
                      </m:sSubPr>
                      <m:e>
                        <m:r>
                          <a:rPr lang="zh-CN" altLang="en-US" i="1">
                            <a:solidFill>
                              <a:srgbClr val="FF0000"/>
                            </a:solidFill>
                            <a:latin typeface="Cambria Math" panose="02040503050406030204" pitchFamily="18" charset="0"/>
                          </a:rPr>
                          <m:t>𝑡</m:t>
                        </m:r>
                      </m:e>
                      <m:sub>
                        <m:r>
                          <a:rPr lang="zh-CN" altLang="en-US">
                            <a:solidFill>
                              <a:srgbClr val="FF0000"/>
                            </a:solidFill>
                            <a:latin typeface="Cambria Math" panose="02040503050406030204" pitchFamily="18" charset="0"/>
                          </a:rPr>
                          <m:t>1</m:t>
                        </m:r>
                      </m:sub>
                    </m:sSub>
                  </m:oMath>
                </a14:m>
                <a:r>
                  <a:rPr lang="zh-CN" altLang="en-US" dirty="0">
                    <a:solidFill>
                      <a:srgbClr val="FF0000"/>
                    </a:solidFill>
                  </a:rPr>
                  <a:t>时刻状态向量</a:t>
                </a:r>
                <a14:m>
                  <m:oMath xmlns:m="http://schemas.openxmlformats.org/officeDocument/2006/math">
                    <m:d>
                      <m:dPr>
                        <m:begChr m:val=""/>
                        <m:ctrlPr>
                          <a:rPr lang="zh-CN" altLang="en-US" i="1">
                            <a:solidFill>
                              <a:srgbClr val="FF0000"/>
                            </a:solidFill>
                            <a:latin typeface="Cambria Math" panose="02040503050406030204" pitchFamily="18" charset="0"/>
                          </a:rPr>
                        </m:ctrlPr>
                      </m:dPr>
                      <m:e>
                        <m:r>
                          <a:rPr lang="zh-CN" altLang="en-US" i="1">
                            <a:solidFill>
                              <a:srgbClr val="FF0000"/>
                            </a:solidFill>
                            <a:latin typeface="Cambria Math" panose="02040503050406030204" pitchFamily="18" charset="0"/>
                          </a:rPr>
                          <m:t>𝑥</m:t>
                        </m:r>
                        <m:r>
                          <a:rPr lang="zh-CN" altLang="en-US">
                            <a:solidFill>
                              <a:srgbClr val="FF0000"/>
                            </a:solidFill>
                            <a:latin typeface="Cambria Math" panose="02040503050406030204" pitchFamily="18" charset="0"/>
                          </a:rPr>
                          <m:t>(</m:t>
                        </m:r>
                        <m:sSub>
                          <m:sSubPr>
                            <m:ctrlPr>
                              <a:rPr lang="zh-CN" altLang="en-US" i="1">
                                <a:solidFill>
                                  <a:srgbClr val="FF0000"/>
                                </a:solidFill>
                                <a:latin typeface="Cambria Math" panose="02040503050406030204" pitchFamily="18" charset="0"/>
                              </a:rPr>
                            </m:ctrlPr>
                          </m:sSubPr>
                          <m:e>
                            <m:r>
                              <a:rPr lang="zh-CN" altLang="en-US" i="1">
                                <a:solidFill>
                                  <a:srgbClr val="FF0000"/>
                                </a:solidFill>
                                <a:latin typeface="Cambria Math" panose="02040503050406030204" pitchFamily="18" charset="0"/>
                              </a:rPr>
                              <m:t>𝑡</m:t>
                            </m:r>
                          </m:e>
                          <m:sub>
                            <m:r>
                              <a:rPr lang="zh-CN" altLang="en-US">
                                <a:solidFill>
                                  <a:srgbClr val="FF0000"/>
                                </a:solidFill>
                                <a:latin typeface="Cambria Math" panose="02040503050406030204" pitchFamily="18" charset="0"/>
                              </a:rPr>
                              <m:t>1</m:t>
                            </m:r>
                          </m:sub>
                        </m:sSub>
                      </m:e>
                    </m:d>
                  </m:oMath>
                </a14:m>
                <a:r>
                  <a:rPr lang="zh-CN" altLang="en-US" dirty="0">
                    <a:solidFill>
                      <a:srgbClr val="FF0000"/>
                    </a:solidFill>
                  </a:rPr>
                  <a:t>的测量，可以对系统在</a:t>
                </a:r>
                <a14:m>
                  <m:oMath xmlns:m="http://schemas.openxmlformats.org/officeDocument/2006/math">
                    <m:r>
                      <a:rPr lang="zh-CN" altLang="en-US" i="1">
                        <a:solidFill>
                          <a:srgbClr val="FF0000"/>
                        </a:solidFill>
                        <a:latin typeface="Cambria Math" panose="02040503050406030204" pitchFamily="18" charset="0"/>
                      </a:rPr>
                      <m:t>𝑡</m:t>
                    </m:r>
                  </m:oMath>
                </a14:m>
                <a:r>
                  <a:rPr lang="zh-CN" altLang="en-US" dirty="0">
                    <a:solidFill>
                      <a:srgbClr val="FF0000"/>
                    </a:solidFill>
                  </a:rPr>
                  <a:t>时刻的状态向量</a:t>
                </a:r>
                <a14:m>
                  <m:oMath xmlns:m="http://schemas.openxmlformats.org/officeDocument/2006/math">
                    <m:d>
                      <m:dPr>
                        <m:begChr m:val=""/>
                        <m:ctrlPr>
                          <a:rPr lang="zh-CN" altLang="en-US" i="1">
                            <a:solidFill>
                              <a:srgbClr val="FF0000"/>
                            </a:solidFill>
                            <a:latin typeface="Cambria Math" panose="02040503050406030204" pitchFamily="18" charset="0"/>
                          </a:rPr>
                        </m:ctrlPr>
                      </m:dPr>
                      <m:e>
                        <m:r>
                          <a:rPr lang="zh-CN" altLang="en-US" i="1">
                            <a:solidFill>
                              <a:srgbClr val="FF0000"/>
                            </a:solidFill>
                            <a:latin typeface="Cambria Math" panose="02040503050406030204" pitchFamily="18" charset="0"/>
                          </a:rPr>
                          <m:t>𝑥</m:t>
                        </m:r>
                        <m:r>
                          <a:rPr lang="zh-CN" altLang="en-US">
                            <a:solidFill>
                              <a:srgbClr val="FF0000"/>
                            </a:solidFill>
                            <a:latin typeface="Cambria Math" panose="02040503050406030204" pitchFamily="18" charset="0"/>
                          </a:rPr>
                          <m:t>(</m:t>
                        </m:r>
                        <m:r>
                          <a:rPr lang="zh-CN" altLang="en-US" i="1">
                            <a:solidFill>
                              <a:srgbClr val="FF0000"/>
                            </a:solidFill>
                            <a:latin typeface="Cambria Math" panose="02040503050406030204" pitchFamily="18" charset="0"/>
                          </a:rPr>
                          <m:t>𝑡</m:t>
                        </m:r>
                      </m:e>
                    </m:d>
                  </m:oMath>
                </a14:m>
                <a:r>
                  <a:rPr lang="zh-CN" altLang="en-US" dirty="0">
                    <a:solidFill>
                      <a:srgbClr val="FF0000"/>
                    </a:solidFill>
                  </a:rPr>
                  <a:t>做出最好的估计</a:t>
                </a:r>
                <a14:m>
                  <m:oMath xmlns:m="http://schemas.openxmlformats.org/officeDocument/2006/math">
                    <m:d>
                      <m:dPr>
                        <m:begChr m:val=""/>
                        <m:ctrlPr>
                          <a:rPr lang="zh-CN" altLang="en-US" i="1">
                            <a:solidFill>
                              <a:srgbClr val="FF0000"/>
                            </a:solidFill>
                            <a:latin typeface="Cambria Math" panose="02040503050406030204" pitchFamily="18" charset="0"/>
                          </a:rPr>
                        </m:ctrlPr>
                      </m:dPr>
                      <m:e>
                        <m:acc>
                          <m:accPr>
                            <m:chr m:val="̂"/>
                            <m:ctrlPr>
                              <a:rPr lang="zh-CN" altLang="en-US" i="1">
                                <a:solidFill>
                                  <a:srgbClr val="FF0000"/>
                                </a:solidFill>
                                <a:latin typeface="Cambria Math" panose="02040503050406030204" pitchFamily="18" charset="0"/>
                              </a:rPr>
                            </m:ctrlPr>
                          </m:accPr>
                          <m:e>
                            <m:r>
                              <a:rPr lang="zh-CN" altLang="en-US" i="1">
                                <a:solidFill>
                                  <a:srgbClr val="FF0000"/>
                                </a:solidFill>
                                <a:latin typeface="Cambria Math" panose="02040503050406030204" pitchFamily="18" charset="0"/>
                              </a:rPr>
                              <m:t>𝑥</m:t>
                            </m:r>
                          </m:e>
                        </m:acc>
                        <m:r>
                          <a:rPr lang="zh-CN" altLang="en-US">
                            <a:solidFill>
                              <a:srgbClr val="FF0000"/>
                            </a:solidFill>
                            <a:latin typeface="Cambria Math" panose="02040503050406030204" pitchFamily="18" charset="0"/>
                          </a:rPr>
                          <m:t>(</m:t>
                        </m:r>
                        <m:r>
                          <a:rPr lang="zh-CN" altLang="en-US" i="1">
                            <a:solidFill>
                              <a:srgbClr val="FF0000"/>
                            </a:solidFill>
                            <a:latin typeface="Cambria Math" panose="02040503050406030204" pitchFamily="18" charset="0"/>
                          </a:rPr>
                          <m:t>𝑡</m:t>
                        </m:r>
                      </m:e>
                    </m:d>
                  </m:oMath>
                </a14:m>
                <a:r>
                  <a:rPr lang="zh-CN" altLang="en-US" dirty="0">
                    <a:solidFill>
                      <a:srgbClr val="FF0000"/>
                    </a:solidFill>
                  </a:rPr>
                  <a:t>。</a:t>
                </a:r>
                <a:r>
                  <a:rPr lang="zh-CN" altLang="en-US" dirty="0"/>
                  <a:t>根据估计所需要的时间长短，有三个不同类型的估计，即</a:t>
                </a:r>
                <a:endParaRPr lang="en-US" altLang="zh-CN" dirty="0"/>
              </a:p>
              <a:p>
                <a:pPr indent="457200">
                  <a:lnSpc>
                    <a:spcPct val="150000"/>
                  </a:lnSpc>
                </a:pPr>
                <a:r>
                  <a:rPr lang="zh-CN" altLang="en-US" dirty="0"/>
                  <a:t>(1)观测时间大于估计时间时，称为</a:t>
                </a:r>
                <a:r>
                  <a:rPr lang="zh-CN" altLang="en-US" dirty="0">
                    <a:solidFill>
                      <a:srgbClr val="00B0F0"/>
                    </a:solidFill>
                  </a:rPr>
                  <a:t>内插或平滑问题</a:t>
                </a:r>
                <a:r>
                  <a:rPr lang="zh-CN" altLang="en-US" dirty="0"/>
                  <a:t>。</a:t>
                </a:r>
                <a:endParaRPr lang="en-US" altLang="zh-CN" dirty="0"/>
              </a:p>
              <a:p>
                <a:pPr indent="457200">
                  <a:lnSpc>
                    <a:spcPct val="150000"/>
                  </a:lnSpc>
                </a:pPr>
                <a:r>
                  <a:rPr lang="zh-CN" altLang="en-US" dirty="0"/>
                  <a:t>(2)观测时间等于估计时间时，称为</a:t>
                </a:r>
                <a:r>
                  <a:rPr lang="zh-CN" altLang="en-US" dirty="0">
                    <a:solidFill>
                      <a:srgbClr val="00B0F0"/>
                    </a:solidFill>
                  </a:rPr>
                  <a:t>滤波问题</a:t>
                </a:r>
                <a:r>
                  <a:rPr lang="zh-CN" altLang="en-US" dirty="0"/>
                  <a:t>。</a:t>
                </a:r>
                <a:endParaRPr lang="en-US" altLang="zh-CN" dirty="0"/>
              </a:p>
              <a:p>
                <a:pPr indent="457200">
                  <a:lnSpc>
                    <a:spcPct val="150000"/>
                  </a:lnSpc>
                </a:pPr>
                <a:r>
                  <a:rPr lang="zh-CN" altLang="en-US" dirty="0"/>
                  <a:t>(3)观测时间小于估计时间时，称为</a:t>
                </a:r>
                <a:r>
                  <a:rPr lang="zh-CN" altLang="en-US" dirty="0">
                    <a:solidFill>
                      <a:srgbClr val="00B0F0"/>
                    </a:solidFill>
                  </a:rPr>
                  <a:t>外推或预测问题</a:t>
                </a:r>
                <a:r>
                  <a:rPr lang="zh-CN" altLang="en-US" dirty="0"/>
                  <a:t>。对不同类型的估计有不同的要求和计算方法。</a:t>
                </a:r>
                <a:endParaRPr lang="en-US" altLang="zh-CN" dirty="0"/>
              </a:p>
              <a:p>
                <a:pPr indent="457200">
                  <a:lnSpc>
                    <a:spcPct val="150000"/>
                  </a:lnSpc>
                </a:pPr>
                <a:r>
                  <a:rPr lang="zh-CN" altLang="en-US" dirty="0"/>
                  <a:t>对一个系统的状态进行估计时，需要有输入噪声</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𝑊</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和输出测量误差</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𝑉</m:t>
                        </m:r>
                        <m:r>
                          <a:rPr lang="zh-CN" altLang="en-US">
                            <a:latin typeface="Cambria Math" panose="02040503050406030204" pitchFamily="18" charset="0"/>
                          </a:rPr>
                          <m:t>(</m:t>
                        </m:r>
                        <m:r>
                          <a:rPr lang="zh-CN" altLang="en-US" i="1">
                            <a:latin typeface="Cambria Math" panose="02040503050406030204" pitchFamily="18" charset="0"/>
                          </a:rPr>
                          <m:t>𝑡</m:t>
                        </m:r>
                      </m:e>
                    </m:d>
                  </m:oMath>
                </a14:m>
                <a:r>
                  <a:rPr lang="zh-CN" altLang="en-US" dirty="0"/>
                  <a:t>的统计信息。</a:t>
                </a:r>
              </a:p>
            </p:txBody>
          </p:sp>
        </mc:Choice>
        <mc:Fallback xmlns="">
          <p:sp>
            <p:nvSpPr>
              <p:cNvPr id="2" name="矩形 1"/>
              <p:cNvSpPr>
                <a:spLocks noRot="1" noChangeAspect="1" noMove="1" noResize="1" noEditPoints="1" noAdjustHandles="1" noChangeArrowheads="1" noChangeShapeType="1" noTextEdit="1"/>
              </p:cNvSpPr>
              <p:nvPr/>
            </p:nvSpPr>
            <p:spPr>
              <a:xfrm>
                <a:off x="395536" y="339502"/>
                <a:ext cx="7920880" cy="4247317"/>
              </a:xfrm>
              <a:prstGeom prst="rect">
                <a:avLst/>
              </a:prstGeom>
              <a:blipFill>
                <a:blip r:embed="rId2"/>
                <a:stretch>
                  <a:fillRect l="-693" r="-616" b="-14368"/>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8B7DFD84-ADEB-967E-63E9-4860531780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706602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539552" y="411510"/>
                <a:ext cx="7920880" cy="1338828"/>
              </a:xfrm>
              <a:prstGeom prst="rect">
                <a:avLst/>
              </a:prstGeom>
            </p:spPr>
            <p:txBody>
              <a:bodyPr wrap="square">
                <a:spAutoFit/>
              </a:bodyPr>
              <a:lstStyle/>
              <a:p>
                <a:pPr indent="457200">
                  <a:lnSpc>
                    <a:spcPct val="150000"/>
                  </a:lnSpc>
                </a:pPr>
                <a:r>
                  <a:rPr lang="zh-CN" altLang="en-US" dirty="0"/>
                  <a:t>例6.2设有一台地面雷达对运动目标跟踪，如果雷达站到目标的斜距离为</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𝑥</m:t>
                        </m:r>
                        <m:r>
                          <a:rPr lang="zh-CN" altLang="en-US">
                            <a:latin typeface="Cambria Math" panose="02040503050406030204" pitchFamily="18" charset="0"/>
                          </a:rPr>
                          <m:t>(</m:t>
                        </m:r>
                        <m:r>
                          <a:rPr lang="zh-CN" altLang="en-US" i="1">
                            <a:latin typeface="Cambria Math" panose="02040503050406030204" pitchFamily="18" charset="0"/>
                          </a:rPr>
                          <m:t>𝑡</m:t>
                        </m:r>
                      </m:e>
                    </m:d>
                    <m:r>
                      <a:rPr lang="zh-CN" altLang="en-US" b="0" i="1" smtClean="0">
                        <a:latin typeface="Cambria Math" panose="02040503050406030204" pitchFamily="18" charset="0"/>
                      </a:rPr>
                      <m:t>，</m:t>
                    </m:r>
                  </m:oMath>
                </a14:m>
                <a:r>
                  <a:rPr lang="zh-CN" altLang="en-US" dirty="0"/>
                  <a:t>而且斜距离的变化率</a:t>
                </a:r>
                <a14:m>
                  <m:oMath xmlns:m="http://schemas.openxmlformats.org/officeDocument/2006/math">
                    <m:d>
                      <m:dPr>
                        <m:begChr m:val=""/>
                        <m:ctrlPr>
                          <a:rPr lang="zh-CN" altLang="en-US" i="1">
                            <a:latin typeface="Cambria Math" panose="02040503050406030204" pitchFamily="18" charset="0"/>
                          </a:rPr>
                        </m:ctrlPr>
                      </m:d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𝑥</m:t>
                            </m:r>
                          </m:e>
                        </m:acc>
                        <m:r>
                          <a:rPr lang="zh-CN" altLang="en-US">
                            <a:latin typeface="Cambria Math" panose="02040503050406030204" pitchFamily="18" charset="0"/>
                          </a:rPr>
                          <m:t>(</m:t>
                        </m:r>
                        <m:r>
                          <a:rPr lang="zh-CN" altLang="en-US" i="1">
                            <a:latin typeface="Cambria Math" panose="02040503050406030204" pitchFamily="18" charset="0"/>
                          </a:rPr>
                          <m:t>𝑡</m:t>
                        </m:r>
                      </m:e>
                    </m:d>
                    <m:r>
                      <a:rPr lang="en-US" altLang="zh-CN" b="0" i="1" smtClean="0">
                        <a:latin typeface="Cambria Math" panose="02040503050406030204" pitchFamily="18" charset="0"/>
                      </a:rPr>
                      <m:t>=</m:t>
                    </m:r>
                  </m:oMath>
                </a14:m>
                <a:r>
                  <a:rPr lang="zh-CN" altLang="en-US" dirty="0"/>
                  <a:t>常数。从</a:t>
                </a:r>
                <a14:m>
                  <m:oMath xmlns:m="http://schemas.openxmlformats.org/officeDocument/2006/math">
                    <m:r>
                      <a:rPr lang="zh-CN" altLang="en-US" i="1">
                        <a:latin typeface="Cambria Math" panose="02040503050406030204" pitchFamily="18" charset="0"/>
                      </a:rPr>
                      <m:t>𝑡</m:t>
                    </m:r>
                    <m:r>
                      <a:rPr lang="zh-CN" altLang="en-US">
                        <a:latin typeface="Cambria Math" panose="02040503050406030204" pitchFamily="18" charset="0"/>
                      </a:rPr>
                      <m:t>=1</m:t>
                    </m:r>
                  </m:oMath>
                </a14:m>
                <a:r>
                  <a:rPr lang="zh-CN" altLang="en-US" dirty="0"/>
                  <a:t>开始量测，并得到量测值是</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a:latin typeface="Cambria Math" panose="02040503050406030204" pitchFamily="18" charset="0"/>
                          </a:rPr>
                          <m:t>1</m:t>
                        </m:r>
                      </m:sub>
                    </m:sSub>
                    <m:r>
                      <a:rPr lang="zh-CN" altLang="en-US">
                        <a:latin typeface="Cambria Math" panose="02040503050406030204" pitchFamily="18" charset="0"/>
                      </a:rPr>
                      <m:t>=1.1 </m:t>
                    </m:r>
                    <m:r>
                      <m:rPr>
                        <m:nor/>
                      </m:rPr>
                      <a:rPr lang="zh-CN" altLang="en-US">
                        <a:latin typeface="Cambria Math" panose="02040503050406030204" pitchFamily="18" charset="0"/>
                      </a:rPr>
                      <m:t>km</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a:latin typeface="Cambria Math" panose="02040503050406030204" pitchFamily="18" charset="0"/>
                          </a:rPr>
                          <m:t>2</m:t>
                        </m:r>
                      </m:sub>
                    </m:sSub>
                    <m:r>
                      <a:rPr lang="zh-CN" altLang="en-US">
                        <a:latin typeface="Cambria Math" panose="02040503050406030204" pitchFamily="18" charset="0"/>
                      </a:rPr>
                      <m:t>=2 </m:t>
                    </m:r>
                    <m:r>
                      <m:rPr>
                        <m:nor/>
                      </m:rPr>
                      <a:rPr lang="zh-CN" altLang="en-US">
                        <a:latin typeface="Cambria Math" panose="02040503050406030204" pitchFamily="18" charset="0"/>
                      </a:rPr>
                      <m:t>km</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a:latin typeface="Cambria Math" panose="02040503050406030204" pitchFamily="18" charset="0"/>
                          </a:rPr>
                          <m:t>3</m:t>
                        </m:r>
                      </m:sub>
                    </m:sSub>
                    <m:r>
                      <a:rPr lang="zh-CN" altLang="en-US">
                        <a:latin typeface="Cambria Math" panose="02040503050406030204" pitchFamily="18" charset="0"/>
                      </a:rPr>
                      <m:t>=3.2 </m:t>
                    </m:r>
                    <m:r>
                      <m:rPr>
                        <m:nor/>
                      </m:rPr>
                      <a:rPr lang="zh-CN" altLang="en-US">
                        <a:latin typeface="Cambria Math" panose="02040503050406030204" pitchFamily="18" charset="0"/>
                      </a:rPr>
                      <m:t>km</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𝑦</m:t>
                        </m:r>
                      </m:e>
                      <m:sub>
                        <m:r>
                          <a:rPr lang="zh-CN" altLang="en-US">
                            <a:latin typeface="Cambria Math" panose="02040503050406030204" pitchFamily="18" charset="0"/>
                          </a:rPr>
                          <m:t>4</m:t>
                        </m:r>
                      </m:sub>
                    </m:sSub>
                    <m:r>
                      <a:rPr lang="zh-CN" altLang="en-US">
                        <a:latin typeface="Cambria Math" panose="02040503050406030204" pitchFamily="18" charset="0"/>
                      </a:rPr>
                      <m:t>=3.8 </m:t>
                    </m:r>
                    <m:r>
                      <m:rPr>
                        <m:nor/>
                      </m:rPr>
                      <a:rPr lang="zh-CN" altLang="en-US">
                        <a:latin typeface="Cambria Math" panose="02040503050406030204" pitchFamily="18" charset="0"/>
                      </a:rPr>
                      <m:t>km</m:t>
                    </m:r>
                  </m:oMath>
                </a14:m>
                <a:r>
                  <a:rPr lang="zh-CN" altLang="en-US" dirty="0"/>
                  <a:t>量测间隔为s,并满足下述条件</a:t>
                </a:r>
              </a:p>
            </p:txBody>
          </p:sp>
        </mc:Choice>
        <mc:Fallback xmlns="">
          <p:sp>
            <p:nvSpPr>
              <p:cNvPr id="2" name="矩形 1"/>
              <p:cNvSpPr>
                <a:spLocks noRot="1" noChangeAspect="1" noMove="1" noResize="1" noEditPoints="1" noAdjustHandles="1" noChangeArrowheads="1" noChangeShapeType="1" noTextEdit="1"/>
              </p:cNvSpPr>
              <p:nvPr/>
            </p:nvSpPr>
            <p:spPr>
              <a:xfrm>
                <a:off x="539552" y="411510"/>
                <a:ext cx="7920880" cy="1338828"/>
              </a:xfrm>
              <a:prstGeom prst="rect">
                <a:avLst/>
              </a:prstGeom>
              <a:blipFill rotWithShape="0">
                <a:blip r:embed="rId2"/>
                <a:stretch>
                  <a:fillRect l="-231" r="-616" b="-16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2483768" y="1923678"/>
                <a:ext cx="4277005" cy="4031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𝐸</m:t>
                      </m:r>
                      <m:r>
                        <a:rPr lang="zh-CN" altLang="en-US" i="0">
                          <a:latin typeface="Cambria Math" panose="02040503050406030204" pitchFamily="18" charset="0"/>
                        </a:rPr>
                        <m:t>[</m:t>
                      </m:r>
                      <m:r>
                        <a:rPr lang="zh-CN" altLang="en-US" b="1" i="1">
                          <a:latin typeface="Cambria Math" panose="02040503050406030204" pitchFamily="18" charset="0"/>
                        </a:rPr>
                        <m:t>𝒙</m:t>
                      </m:r>
                      <m:r>
                        <a:rPr lang="zh-CN" altLang="en-US" i="0">
                          <a:latin typeface="Cambria Math" panose="02040503050406030204" pitchFamily="18" charset="0"/>
                        </a:rPr>
                        <m:t>(0)]=0,</m:t>
                      </m:r>
                      <m:r>
                        <m:rPr>
                          <m:nor/>
                        </m:rPr>
                        <a:rPr lang="zh-CN" altLang="en-US" i="1">
                          <a:latin typeface="Cambria Math" panose="02040503050406030204" pitchFamily="18" charset="0"/>
                        </a:rPr>
                        <m:t> </m:t>
                      </m:r>
                      <m:r>
                        <a:rPr lang="zh-CN" altLang="en-US" i="1">
                          <a:latin typeface="Cambria Math" panose="02040503050406030204" pitchFamily="18" charset="0"/>
                        </a:rPr>
                        <m:t>𝐸</m:t>
                      </m:r>
                      <m:d>
                        <m:dPr>
                          <m:begChr m:val="["/>
                          <m:endChr m:val="]"/>
                          <m:ctrlPr>
                            <a:rPr lang="zh-CN" altLang="en-US" i="1">
                              <a:latin typeface="Cambria Math" panose="02040503050406030204" pitchFamily="18" charset="0"/>
                            </a:rPr>
                          </m:ctrlPr>
                        </m:dPr>
                        <m:e>
                          <m:d>
                            <m:dPr>
                              <m:begChr m:val=""/>
                              <m:ctrlPr>
                                <a:rPr lang="zh-CN" altLang="en-US" i="1">
                                  <a:latin typeface="Cambria Math" panose="02040503050406030204" pitchFamily="18" charset="0"/>
                                </a:rPr>
                              </m:ctrlPr>
                            </m:dPr>
                            <m:e>
                              <m:sSup>
                                <m:sSupPr>
                                  <m:ctrlPr>
                                    <a:rPr lang="zh-CN" altLang="en-US" b="1" i="1">
                                      <a:latin typeface="Cambria Math" panose="02040503050406030204" pitchFamily="18" charset="0"/>
                                    </a:rPr>
                                  </m:ctrlPr>
                                </m:sSupPr>
                                <m:e>
                                  <m:r>
                                    <a:rPr lang="zh-CN" altLang="en-US" b="1" i="1">
                                      <a:latin typeface="Cambria Math" panose="02040503050406030204" pitchFamily="18" charset="0"/>
                                    </a:rPr>
                                    <m:t>𝒙</m:t>
                                  </m:r>
                                </m:e>
                                <m:sup>
                                  <m:r>
                                    <a:rPr lang="zh-CN" altLang="en-US" b="0" i="0">
                                      <a:latin typeface="Cambria Math" panose="02040503050406030204" pitchFamily="18" charset="0"/>
                                    </a:rPr>
                                    <m:t>2</m:t>
                                  </m:r>
                                </m:sup>
                              </m:sSup>
                              <m:r>
                                <a:rPr lang="zh-CN" altLang="en-US" i="0">
                                  <a:latin typeface="Cambria Math" panose="02040503050406030204" pitchFamily="18" charset="0"/>
                                </a:rPr>
                                <m:t>(0</m:t>
                              </m:r>
                            </m:e>
                          </m:d>
                        </m:e>
                      </m:d>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𝑃</m:t>
                          </m:r>
                        </m:e>
                        <m:sub>
                          <m:r>
                            <a:rPr lang="zh-CN" altLang="en-US" i="0">
                              <a:latin typeface="Cambria Math" panose="02040503050406030204" pitchFamily="18" charset="0"/>
                            </a:rPr>
                            <m:t>11</m:t>
                          </m:r>
                        </m:sub>
                      </m:sSub>
                      <m:r>
                        <a:rPr lang="zh-CN" altLang="en-US" i="0">
                          <a:latin typeface="Cambria Math" panose="02040503050406030204" pitchFamily="18" charset="0"/>
                        </a:rPr>
                        <m:t>=10 </m:t>
                      </m:r>
                      <m:sSup>
                        <m:sSupPr>
                          <m:ctrlPr>
                            <a:rPr lang="zh-CN" altLang="en-US" i="1">
                              <a:latin typeface="Cambria Math" panose="02040503050406030204" pitchFamily="18" charset="0"/>
                            </a:rPr>
                          </m:ctrlPr>
                        </m:sSupPr>
                        <m:e>
                          <m:r>
                            <m:rPr>
                              <m:nor/>
                            </m:rPr>
                            <a:rPr lang="zh-CN" altLang="en-US" i="1">
                              <a:latin typeface="Cambria Math" panose="02040503050406030204" pitchFamily="18" charset="0"/>
                            </a:rPr>
                            <m:t>km</m:t>
                          </m:r>
                        </m:e>
                        <m:sup>
                          <m:r>
                            <a:rPr lang="zh-CN" altLang="en-US" i="0">
                              <a:latin typeface="Cambria Math" panose="02040503050406030204" pitchFamily="18" charset="0"/>
                            </a:rPr>
                            <m:t>2</m:t>
                          </m:r>
                        </m:sup>
                      </m:sSup>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2483768" y="1923678"/>
                <a:ext cx="4277005" cy="403124"/>
              </a:xfrm>
              <a:prstGeom prst="rect">
                <a:avLst/>
              </a:prstGeom>
              <a:blipFill>
                <a:blip r:embed="rId3"/>
                <a:stretch>
                  <a:fillRect t="-101515" b="-1712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103198" y="2355726"/>
                <a:ext cx="7038528" cy="4031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𝐸</m:t>
                      </m:r>
                      <m:r>
                        <a:rPr lang="zh-CN" altLang="en-US" b="0" i="1">
                          <a:latin typeface="Cambria Math" panose="02040503050406030204" pitchFamily="18" charset="0"/>
                        </a:rPr>
                        <m:t>[</m:t>
                      </m:r>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r>
                        <a:rPr lang="zh-CN" altLang="en-US" b="0" i="1">
                          <a:latin typeface="Cambria Math" panose="02040503050406030204" pitchFamily="18" charset="0"/>
                        </a:rPr>
                        <m:t>(0)]=0,</m:t>
                      </m:r>
                      <m:r>
                        <m:rPr>
                          <m:nor/>
                        </m:rPr>
                        <a:rPr lang="zh-CN" altLang="en-US" i="1">
                          <a:latin typeface="Cambria Math" panose="02040503050406030204" pitchFamily="18" charset="0"/>
                        </a:rPr>
                        <m:t> </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d>
                            <m:dPr>
                              <m:beg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limUpp>
                                    <m:limUppPr>
                                      <m:ctrlPr>
                                        <a:rPr lang="zh-CN" altLang="en-US" b="1" i="1">
                                          <a:latin typeface="Cambria Math" panose="02040503050406030204" pitchFamily="18" charset="0"/>
                                        </a:rPr>
                                      </m:ctrlPr>
                                    </m:limUppPr>
                                    <m:e>
                                      <m:r>
                                        <a:rPr lang="zh-CN" altLang="en-US" b="1" i="1">
                                          <a:latin typeface="Cambria Math" panose="02040503050406030204" pitchFamily="18" charset="0"/>
                                        </a:rPr>
                                        <m:t>𝒙</m:t>
                                      </m:r>
                                    </m:e>
                                    <m:lim>
                                      <m:r>
                                        <a:rPr lang="zh-CN" altLang="en-US" b="1" i="1">
                                          <a:latin typeface="Cambria Math" panose="02040503050406030204" pitchFamily="18" charset="0"/>
                                        </a:rPr>
                                        <m:t>.</m:t>
                                      </m:r>
                                    </m:lim>
                                  </m:limUpp>
                                </m:e>
                                <m:sup>
                                  <m:r>
                                    <a:rPr lang="zh-CN" altLang="en-US" b="0" i="1">
                                      <a:latin typeface="Cambria Math" panose="02040503050406030204" pitchFamily="18" charset="0"/>
                                    </a:rPr>
                                    <m:t>2</m:t>
                                  </m:r>
                                </m:sup>
                              </m:sSup>
                              <m:r>
                                <a:rPr lang="zh-CN" altLang="en-US" b="0" i="1">
                                  <a:latin typeface="Cambria Math" panose="02040503050406030204" pitchFamily="18" charset="0"/>
                                </a:rPr>
                                <m:t>(0</m:t>
                              </m:r>
                            </m:e>
                          </m:d>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𝑝</m:t>
                          </m:r>
                        </m:e>
                        <m:sub>
                          <m:r>
                            <a:rPr lang="zh-CN" altLang="en-US" b="0" i="1">
                              <a:latin typeface="Cambria Math" panose="02040503050406030204" pitchFamily="18" charset="0"/>
                            </a:rPr>
                            <m:t>22</m:t>
                          </m:r>
                        </m:sub>
                      </m:sSub>
                      <m:r>
                        <a:rPr lang="zh-CN" altLang="en-US" b="0" i="1">
                          <a:latin typeface="Cambria Math" panose="02040503050406030204" pitchFamily="18" charset="0"/>
                        </a:rPr>
                        <m:t>=10</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 </m:t>
                              </m:r>
                              <m:f>
                                <m:fPr>
                                  <m:type m:val="lin"/>
                                  <m:ctrlPr>
                                    <a:rPr lang="zh-CN" altLang="en-US" i="1">
                                      <a:latin typeface="Cambria Math" panose="02040503050406030204" pitchFamily="18" charset="0"/>
                                    </a:rPr>
                                  </m:ctrlPr>
                                </m:fPr>
                                <m:num>
                                  <m:r>
                                    <m:rPr>
                                      <m:nor/>
                                    </m:rPr>
                                    <a:rPr lang="zh-CN" altLang="en-US" i="1">
                                      <a:latin typeface="Cambria Math" panose="02040503050406030204" pitchFamily="18" charset="0"/>
                                    </a:rPr>
                                    <m:t>km</m:t>
                                  </m:r>
                                </m:num>
                                <m:den>
                                  <m:r>
                                    <m:rPr>
                                      <m:nor/>
                                    </m:rPr>
                                    <a:rPr lang="zh-CN" altLang="en-US" i="1">
                                      <a:latin typeface="Cambria Math" panose="02040503050406030204" pitchFamily="18" charset="0"/>
                                    </a:rPr>
                                    <m:t>s</m:t>
                                  </m:r>
                                </m:den>
                              </m:f>
                            </m:e>
                          </m:d>
                        </m:e>
                        <m:sup>
                          <m:r>
                            <a:rPr lang="zh-CN" altLang="en-US" b="0" i="1">
                              <a:latin typeface="Cambria Math" panose="02040503050406030204" pitchFamily="18" charset="0"/>
                            </a:rPr>
                            <m:t>2</m:t>
                          </m:r>
                        </m:sup>
                      </m:sSup>
                      <m:r>
                        <a:rPr lang="zh-CN" altLang="en-US" b="0" i="1">
                          <a:latin typeface="Cambria Math" panose="02040503050406030204" pitchFamily="18" charset="0"/>
                        </a:rPr>
                        <m:t>,</m:t>
                      </m:r>
                      <m:r>
                        <m:rPr>
                          <m:nor/>
                        </m:rPr>
                        <a:rPr lang="zh-CN" altLang="en-US" i="1">
                          <a:latin typeface="Cambria Math" panose="02040503050406030204" pitchFamily="18" charset="0"/>
                        </a:rPr>
                        <m:t> </m:t>
                      </m:r>
                      <m:r>
                        <a:rPr lang="zh-CN" altLang="en-US" b="0" i="1">
                          <a:latin typeface="Cambria Math" panose="02040503050406030204" pitchFamily="18" charset="0"/>
                        </a:rPr>
                        <m:t>𝐸</m:t>
                      </m:r>
                      <m:r>
                        <a:rPr lang="zh-CN" altLang="en-US" b="0" i="1">
                          <a:latin typeface="Cambria Math" panose="02040503050406030204" pitchFamily="18" charset="0"/>
                        </a:rPr>
                        <m:t>[</m:t>
                      </m:r>
                      <m:r>
                        <a:rPr lang="zh-CN" altLang="en-US" b="1" i="1">
                          <a:latin typeface="Cambria Math" panose="02040503050406030204" pitchFamily="18" charset="0"/>
                        </a:rPr>
                        <m:t>𝒙</m:t>
                      </m:r>
                      <m:r>
                        <a:rPr lang="zh-CN" altLang="en-US" b="0" i="1">
                          <a:latin typeface="Cambria Math" panose="02040503050406030204" pitchFamily="18" charset="0"/>
                        </a:rPr>
                        <m:t>(0)</m:t>
                      </m:r>
                      <m:limUpp>
                        <m:limUppPr>
                          <m:ctrlPr>
                            <a:rPr lang="zh-CN" altLang="en-US" b="1" i="1">
                              <a:latin typeface="Cambria Math" panose="02040503050406030204" pitchFamily="18" charset="0"/>
                            </a:rPr>
                          </m:ctrlPr>
                        </m:limUppPr>
                        <m:e>
                          <m:r>
                            <a:rPr lang="zh-CN" altLang="en-US" b="1" i="1">
                              <a:latin typeface="Cambria Math" panose="02040503050406030204" pitchFamily="18" charset="0"/>
                            </a:rPr>
                            <m:t>𝒙</m:t>
                          </m:r>
                        </m:e>
                        <m:lim>
                          <m:r>
                            <a:rPr lang="zh-CN" altLang="en-US" b="1" i="1">
                              <a:latin typeface="Cambria Math" panose="02040503050406030204" pitchFamily="18" charset="0"/>
                            </a:rPr>
                            <m:t>.</m:t>
                          </m:r>
                        </m:lim>
                      </m:limUpp>
                      <m:r>
                        <a:rPr lang="zh-CN" altLang="en-US" b="0" i="1">
                          <a:latin typeface="Cambria Math" panose="02040503050406030204" pitchFamily="18" charset="0"/>
                        </a:rPr>
                        <m:t>(0)]=0</m:t>
                      </m:r>
                    </m:oMath>
                  </m:oMathPara>
                </a14:m>
                <a:endParaRPr lang="zh-CN" altLang="en-US" i="1" dirty="0"/>
              </a:p>
            </p:txBody>
          </p:sp>
        </mc:Choice>
        <mc:Fallback xmlns="">
          <p:sp>
            <p:nvSpPr>
              <p:cNvPr id="8" name="矩形 7"/>
              <p:cNvSpPr>
                <a:spLocks noRot="1" noChangeAspect="1" noMove="1" noResize="1" noEditPoints="1" noAdjustHandles="1" noChangeArrowheads="1" noChangeShapeType="1" noTextEdit="1"/>
              </p:cNvSpPr>
              <p:nvPr/>
            </p:nvSpPr>
            <p:spPr>
              <a:xfrm>
                <a:off x="1103198" y="2355726"/>
                <a:ext cx="7038528" cy="403124"/>
              </a:xfrm>
              <a:prstGeom prst="rect">
                <a:avLst/>
              </a:prstGeom>
              <a:blipFill>
                <a:blip r:embed="rId4"/>
                <a:stretch>
                  <a:fillRect t="-100000" b="-1671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611560" y="2941262"/>
                <a:ext cx="2821670" cy="369332"/>
              </a:xfrm>
              <a:prstGeom prst="rect">
                <a:avLst/>
              </a:prstGeom>
            </p:spPr>
            <p:txBody>
              <a:bodyPr wrap="none">
                <a:spAutoFit/>
              </a:bodyPr>
              <a:lstStyle/>
              <a:p>
                <a:r>
                  <a:rPr lang="zh-CN" altLang="en-US" dirty="0"/>
                  <a:t>量测误差</a:t>
                </a:r>
                <a14:m>
                  <m:oMath xmlns:m="http://schemas.openxmlformats.org/officeDocument/2006/math">
                    <m:sSub>
                      <m:sSubPr>
                        <m:ctrlPr>
                          <a:rPr lang="zh-CN" altLang="en-US" i="1">
                            <a:latin typeface="Cambria Math" panose="02040503050406030204" pitchFamily="18" charset="0"/>
                          </a:rPr>
                        </m:ctrlPr>
                      </m:sSubPr>
                      <m:e>
                        <m:r>
                          <a:rPr lang="en-US" altLang="zh-CN" b="1" i="1" smtClean="0">
                            <a:latin typeface="Cambria Math" panose="02040503050406030204" pitchFamily="18" charset="0"/>
                          </a:rPr>
                          <m:t>𝑽</m:t>
                        </m:r>
                      </m:e>
                      <m:sub>
                        <m:r>
                          <a:rPr lang="zh-CN" altLang="en-US" i="1">
                            <a:latin typeface="Cambria Math" panose="02040503050406030204" pitchFamily="18" charset="0"/>
                          </a:rPr>
                          <m:t>𝑘</m:t>
                        </m:r>
                      </m:sub>
                    </m:sSub>
                  </m:oMath>
                </a14:m>
                <a:r>
                  <a:rPr lang="zh-CN" altLang="en-US" dirty="0"/>
                  <a:t>的统计特性是</a:t>
                </a:r>
              </a:p>
            </p:txBody>
          </p:sp>
        </mc:Choice>
        <mc:Fallback xmlns="">
          <p:sp>
            <p:nvSpPr>
              <p:cNvPr id="9" name="矩形 8"/>
              <p:cNvSpPr>
                <a:spLocks noRot="1" noChangeAspect="1" noMove="1" noResize="1" noEditPoints="1" noAdjustHandles="1" noChangeArrowheads="1" noChangeShapeType="1" noTextEdit="1"/>
              </p:cNvSpPr>
              <p:nvPr/>
            </p:nvSpPr>
            <p:spPr>
              <a:xfrm>
                <a:off x="611560" y="2941262"/>
                <a:ext cx="2821670" cy="369332"/>
              </a:xfrm>
              <a:prstGeom prst="rect">
                <a:avLst/>
              </a:prstGeom>
              <a:blipFill>
                <a:blip r:embed="rId5"/>
                <a:stretch>
                  <a:fillRect l="-1728" t="-13115" b="-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620311" y="3364238"/>
                <a:ext cx="3831690" cy="4241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0</m:t>
                              </m:r>
                            </m:sub>
                          </m:sSub>
                        </m:e>
                      </m:d>
                      <m:r>
                        <a:rPr lang="zh-CN" altLang="en-US" b="0" i="1">
                          <a:latin typeface="Cambria Math" panose="02040503050406030204" pitchFamily="18" charset="0"/>
                        </a:rPr>
                        <m:t>=0,</m:t>
                      </m:r>
                      <m:r>
                        <m:rPr>
                          <m:nor/>
                        </m:rPr>
                        <a:rPr lang="zh-CN" altLang="en-US" i="1">
                          <a:latin typeface="Cambria Math" panose="02040503050406030204" pitchFamily="18" charset="0"/>
                        </a:rPr>
                        <m:t> </m:t>
                      </m:r>
                      <m:r>
                        <a:rPr lang="zh-CN" altLang="en-US" b="0" i="1">
                          <a:latin typeface="Cambria Math" panose="02040503050406030204" pitchFamily="18" charset="0"/>
                        </a:rPr>
                        <m:t>𝐸</m:t>
                      </m:r>
                      <m:d>
                        <m:dPr>
                          <m:begChr m:val="["/>
                          <m:endChr m:val="]"/>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up>
                              <m:r>
                                <a:rPr lang="zh-CN" altLang="en-US" b="0" i="1">
                                  <a:latin typeface="Cambria Math" panose="02040503050406030204" pitchFamily="18" charset="0"/>
                                </a:rPr>
                                <m:t>2</m:t>
                              </m:r>
                            </m:sup>
                          </m:sSubSup>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𝑅</m:t>
                          </m:r>
                        </m:e>
                        <m:sub>
                          <m:r>
                            <a:rPr lang="zh-CN" altLang="en-US" b="0" i="1">
                              <a:latin typeface="Cambria Math" panose="02040503050406030204" pitchFamily="18" charset="0"/>
                            </a:rPr>
                            <m:t>𝑘</m:t>
                          </m:r>
                        </m:sub>
                      </m:sSub>
                      <m:r>
                        <a:rPr lang="zh-CN" altLang="en-US" b="0" i="1">
                          <a:latin typeface="Cambria Math" panose="02040503050406030204" pitchFamily="18" charset="0"/>
                        </a:rPr>
                        <m:t>=0.1 </m:t>
                      </m:r>
                      <m:sSup>
                        <m:sSupPr>
                          <m:ctrlPr>
                            <a:rPr lang="zh-CN" altLang="en-US" i="1">
                              <a:latin typeface="Cambria Math" panose="02040503050406030204" pitchFamily="18" charset="0"/>
                            </a:rPr>
                          </m:ctrlPr>
                        </m:sSupPr>
                        <m:e>
                          <m:r>
                            <m:rPr>
                              <m:nor/>
                            </m:rPr>
                            <a:rPr lang="zh-CN" altLang="en-US">
                              <a:latin typeface="Cambria Math" panose="02040503050406030204" pitchFamily="18" charset="0"/>
                            </a:rPr>
                            <m:t>km</m:t>
                          </m:r>
                        </m:e>
                        <m:sup>
                          <m:r>
                            <a:rPr lang="zh-CN" altLang="en-US" b="0" i="1">
                              <a:latin typeface="Cambria Math" panose="02040503050406030204" pitchFamily="18" charset="0"/>
                            </a:rPr>
                            <m:t>2</m:t>
                          </m:r>
                        </m:sup>
                      </m:sSup>
                    </m:oMath>
                  </m:oMathPara>
                </a14:m>
                <a:endParaRPr lang="zh-CN" altLang="en-US" i="1" dirty="0"/>
              </a:p>
            </p:txBody>
          </p:sp>
        </mc:Choice>
        <mc:Fallback xmlns="">
          <p:sp>
            <p:nvSpPr>
              <p:cNvPr id="10" name="矩形 9"/>
              <p:cNvSpPr>
                <a:spLocks noRot="1" noChangeAspect="1" noMove="1" noResize="1" noEditPoints="1" noAdjustHandles="1" noChangeArrowheads="1" noChangeShapeType="1" noTextEdit="1"/>
              </p:cNvSpPr>
              <p:nvPr/>
            </p:nvSpPr>
            <p:spPr>
              <a:xfrm>
                <a:off x="2620311" y="3364238"/>
                <a:ext cx="3831690" cy="42415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nvSpPr>
            <p:spPr>
              <a:xfrm>
                <a:off x="611560" y="3961147"/>
                <a:ext cx="5904656" cy="369332"/>
              </a:xfrm>
              <a:prstGeom prst="rect">
                <a:avLst/>
              </a:prstGeom>
            </p:spPr>
            <p:txBody>
              <a:bodyPr wrap="square">
                <a:spAutoFit/>
              </a:bodyPr>
              <a:lstStyle/>
              <a:p>
                <a:r>
                  <a:rPr lang="zh-CN" altLang="en-US" dirty="0"/>
                  <a:t>试利用卡尔曼滤波方法求解距离</a:t>
                </a:r>
                <a14:m>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i="1">
                            <a:latin typeface="Cambria Math" panose="02040503050406030204" pitchFamily="18" charset="0"/>
                          </a:rPr>
                          <m:t>𝑘</m:t>
                        </m:r>
                      </m:sub>
                    </m:sSub>
                  </m:oMath>
                </a14:m>
                <a:r>
                  <a:rPr lang="zh-CN" altLang="en-US" dirty="0"/>
                  <a:t>的最佳估计。</a:t>
                </a:r>
              </a:p>
            </p:txBody>
          </p:sp>
        </mc:Choice>
        <mc:Fallback xmlns="">
          <p:sp>
            <p:nvSpPr>
              <p:cNvPr id="11" name="矩形 10"/>
              <p:cNvSpPr>
                <a:spLocks noRot="1" noChangeAspect="1" noMove="1" noResize="1" noEditPoints="1" noAdjustHandles="1" noChangeArrowheads="1" noChangeShapeType="1" noTextEdit="1"/>
              </p:cNvSpPr>
              <p:nvPr/>
            </p:nvSpPr>
            <p:spPr>
              <a:xfrm>
                <a:off x="611560" y="3961147"/>
                <a:ext cx="5904656" cy="369332"/>
              </a:xfrm>
              <a:prstGeom prst="rect">
                <a:avLst/>
              </a:prstGeom>
              <a:blipFill>
                <a:blip r:embed="rId7"/>
                <a:stretch>
                  <a:fillRect l="-826" t="-15000" b="-21667"/>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2D49B42D-4C65-D6B3-0B63-CB5291530A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1630" y="51470"/>
            <a:ext cx="725636" cy="725636"/>
          </a:xfrm>
          <a:prstGeom prst="rect">
            <a:avLst/>
          </a:prstGeom>
        </p:spPr>
      </p:pic>
    </p:spTree>
    <p:extLst>
      <p:ext uri="{BB962C8B-B14F-4D97-AF65-F5344CB8AC3E}">
        <p14:creationId xmlns:p14="http://schemas.microsoft.com/office/powerpoint/2010/main" val="3345978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755576" y="483518"/>
                <a:ext cx="7776864" cy="2585323"/>
              </a:xfrm>
              <a:prstGeom prst="rect">
                <a:avLst/>
              </a:prstGeom>
            </p:spPr>
            <p:txBody>
              <a:bodyPr wrap="square">
                <a:spAutoFit/>
              </a:bodyPr>
              <a:lstStyle/>
              <a:p>
                <a:pPr>
                  <a:lnSpc>
                    <a:spcPct val="150000"/>
                  </a:lnSpc>
                </a:pPr>
                <a:r>
                  <a:rPr lang="zh-CN" altLang="en-US" b="1" dirty="0"/>
                  <a:t>解</a:t>
                </a:r>
                <a:r>
                  <a:rPr lang="zh-CN" altLang="en-US" dirty="0"/>
                  <a:t>  由题意可列出系统的状态方程，令斜距离</a:t>
                </a:r>
                <a14:m>
                  <m:oMath xmlns:m="http://schemas.openxmlformats.org/officeDocument/2006/math">
                    <m:d>
                      <m:dPr>
                        <m:begChr m:val=""/>
                        <m:ctrlPr>
                          <a:rPr lang="zh-CN" altLang="en-US" i="1">
                            <a:latin typeface="Cambria Math" panose="02040503050406030204" pitchFamily="18" charset="0"/>
                          </a:rPr>
                        </m:ctrlPr>
                      </m:dPr>
                      <m:e>
                        <m:r>
                          <a:rPr lang="zh-CN" altLang="en-US" i="1">
                            <a:latin typeface="Cambria Math" panose="02040503050406030204" pitchFamily="18" charset="0"/>
                          </a:rPr>
                          <m:t>𝑥</m:t>
                        </m:r>
                        <m:r>
                          <a:rPr lang="zh-CN" altLang="en-US">
                            <a:latin typeface="Cambria Math" panose="02040503050406030204" pitchFamily="18" charset="0"/>
                          </a:rPr>
                          <m:t>(</m:t>
                        </m:r>
                        <m:r>
                          <a:rPr lang="zh-CN" altLang="en-US" i="1">
                            <a:latin typeface="Cambria Math" panose="02040503050406030204" pitchFamily="18" charset="0"/>
                          </a:rPr>
                          <m:t>𝑡</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1</m:t>
                            </m:r>
                          </m:sub>
                        </m:sSub>
                        <m:r>
                          <a:rPr lang="zh-CN" altLang="en-US">
                            <a:latin typeface="Cambria Math" panose="02040503050406030204" pitchFamily="18" charset="0"/>
                          </a:rPr>
                          <m:t>(</m:t>
                        </m:r>
                        <m:r>
                          <a:rPr lang="zh-CN" altLang="en-US" i="1">
                            <a:latin typeface="Cambria Math" panose="02040503050406030204" pitchFamily="18" charset="0"/>
                          </a:rPr>
                          <m:t>𝑡</m:t>
                        </m:r>
                      </m:e>
                    </m:d>
                    <m:r>
                      <a:rPr lang="zh-CN" altLang="en-US" b="0" i="1" smtClean="0">
                        <a:latin typeface="Cambria Math" panose="02040503050406030204" pitchFamily="18" charset="0"/>
                      </a:rPr>
                      <m:t>，</m:t>
                    </m:r>
                  </m:oMath>
                </a14:m>
                <a:r>
                  <a:rPr lang="zh-CN" altLang="en-US" dirty="0"/>
                  <a:t>斜距离的变化</a:t>
                </a:r>
                <a14:m>
                  <m:oMath xmlns:m="http://schemas.openxmlformats.org/officeDocument/2006/math">
                    <m:d>
                      <m:dPr>
                        <m:begChr m:val=""/>
                        <m:ctrlPr>
                          <a:rPr lang="zh-CN" altLang="en-US" i="1">
                            <a:latin typeface="Cambria Math" panose="02040503050406030204" pitchFamily="18" charset="0"/>
                          </a:rPr>
                        </m:ctrlPr>
                      </m:d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𝑥</m:t>
                            </m:r>
                          </m:e>
                        </m:acc>
                        <m:r>
                          <a:rPr lang="zh-CN" altLang="en-US">
                            <a:latin typeface="Cambria Math" panose="02040503050406030204" pitchFamily="18" charset="0"/>
                          </a:rPr>
                          <m:t>(</m:t>
                        </m:r>
                        <m:r>
                          <a:rPr lang="zh-CN" altLang="en-US" i="1">
                            <a:latin typeface="Cambria Math" panose="02040503050406030204" pitchFamily="18" charset="0"/>
                          </a:rPr>
                          <m:t>𝑡</m:t>
                        </m:r>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2</m:t>
                            </m:r>
                          </m:sub>
                        </m:sSub>
                        <m:r>
                          <a:rPr lang="zh-CN" altLang="en-US">
                            <a:latin typeface="Cambria Math" panose="02040503050406030204" pitchFamily="18" charset="0"/>
                          </a:rPr>
                          <m:t>(</m:t>
                        </m:r>
                        <m:r>
                          <a:rPr lang="zh-CN" altLang="en-US" i="1">
                            <a:latin typeface="Cambria Math" panose="02040503050406030204" pitchFamily="18" charset="0"/>
                          </a:rPr>
                          <m:t>𝑡</m:t>
                        </m:r>
                      </m:e>
                    </m:d>
                    <m:r>
                      <a:rPr lang="zh-CN" altLang="en-US" b="0" i="1" smtClean="0">
                        <a:latin typeface="Cambria Math" panose="02040503050406030204" pitchFamily="18" charset="0"/>
                      </a:rPr>
                      <m:t>，</m:t>
                    </m:r>
                  </m:oMath>
                </a14:m>
                <a:r>
                  <a:rPr lang="zh-CN" altLang="en-US" dirty="0"/>
                  <a:t>则有</a:t>
                </a:r>
                <a:endParaRPr lang="en-US" altLang="zh-CN" dirty="0"/>
              </a:p>
              <a:p>
                <a:pPr>
                  <a:lnSpc>
                    <a:spcPct val="150000"/>
                  </a:lnSpc>
                </a:pPr>
                <a:endParaRPr lang="en-US" altLang="zh-CN" dirty="0"/>
              </a:p>
              <a:p>
                <a:pPr>
                  <a:lnSpc>
                    <a:spcPct val="150000"/>
                  </a:lnSpc>
                </a:pPr>
                <a:endParaRPr lang="en-US" altLang="zh-CN" dirty="0"/>
              </a:p>
              <a:p>
                <a:pPr>
                  <a:lnSpc>
                    <a:spcPct val="150000"/>
                  </a:lnSpc>
                </a:pPr>
                <a:r>
                  <a:rPr lang="zh-CN" altLang="en-US" dirty="0"/>
                  <a:t>由于量测是在离散时刻进行的，故需将状态方程离散化。</a:t>
                </a:r>
                <a:endParaRPr lang="en-US" altLang="zh-CN" dirty="0"/>
              </a:p>
              <a:p>
                <a:pPr>
                  <a:lnSpc>
                    <a:spcPct val="150000"/>
                  </a:lnSpc>
                </a:pPr>
                <a:r>
                  <a:rPr lang="en-US" altLang="zh-CN" dirty="0"/>
                  <a:t>        </a:t>
                </a:r>
                <a:r>
                  <a:rPr lang="zh-CN" altLang="en-US" dirty="0"/>
                  <a:t>求状态方程的转移矩阵</a:t>
                </a:r>
                <a14:m>
                  <m:oMath xmlns:m="http://schemas.openxmlformats.org/officeDocument/2006/math">
                    <m:r>
                      <a:rPr lang="zh-CN" altLang="en-US" b="1" i="1">
                        <a:latin typeface="Cambria Math" panose="02040503050406030204" pitchFamily="18" charset="0"/>
                      </a:rPr>
                      <m:t>𝜱</m:t>
                    </m:r>
                    <m:d>
                      <m:dPr>
                        <m:ctrlPr>
                          <a:rPr lang="zh-CN" altLang="en-US" i="1">
                            <a:latin typeface="Cambria Math" panose="02040503050406030204" pitchFamily="18" charset="0"/>
                          </a:rPr>
                        </m:ctrlPr>
                      </m:dPr>
                      <m:e>
                        <m:r>
                          <a:rPr lang="zh-CN" altLang="en-US" i="1">
                            <a:latin typeface="Cambria Math" panose="02040503050406030204" pitchFamily="18" charset="0"/>
                          </a:rPr>
                          <m:t>𝑡</m:t>
                        </m:r>
                        <m:r>
                          <a:rPr lang="zh-CN" altLang="en-US" i="1">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0</m:t>
                            </m:r>
                          </m:sub>
                        </m:sSub>
                      </m:e>
                    </m:d>
                  </m:oMath>
                </a14:m>
                <a:r>
                  <a:rPr lang="zh-CN" altLang="en-US" dirty="0"/>
                  <a:t>，即</a:t>
                </a:r>
              </a:p>
            </p:txBody>
          </p:sp>
        </mc:Choice>
        <mc:Fallback xmlns="">
          <p:sp>
            <p:nvSpPr>
              <p:cNvPr id="2" name="矩形 1"/>
              <p:cNvSpPr>
                <a:spLocks noRot="1" noChangeAspect="1" noMove="1" noResize="1" noEditPoints="1" noAdjustHandles="1" noChangeArrowheads="1" noChangeShapeType="1" noTextEdit="1"/>
              </p:cNvSpPr>
              <p:nvPr/>
            </p:nvSpPr>
            <p:spPr>
              <a:xfrm>
                <a:off x="755576" y="483518"/>
                <a:ext cx="7776864" cy="2585323"/>
              </a:xfrm>
              <a:prstGeom prst="rect">
                <a:avLst/>
              </a:prstGeom>
              <a:blipFill>
                <a:blip r:embed="rId2"/>
                <a:stretch>
                  <a:fillRect l="-705" t="-13443" b="-2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3491880" y="1419622"/>
                <a:ext cx="1843903" cy="55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limUpp>
                        <m:limUppPr>
                          <m:ctrlPr>
                            <a:rPr lang="zh-CN" altLang="en-US" b="1" i="1">
                              <a:latin typeface="Cambria Math" panose="02040503050406030204" pitchFamily="18" charset="0"/>
                            </a:rPr>
                          </m:ctrlPr>
                        </m:limUppPr>
                        <m:e>
                          <m:r>
                            <a:rPr lang="zh-CN" altLang="en-US" b="1" i="1">
                              <a:latin typeface="Cambria Math" panose="02040503050406030204" pitchFamily="18" charset="0"/>
                            </a:rPr>
                            <m:t>𝒙</m:t>
                          </m:r>
                        </m:e>
                        <m:lim>
                          <m:r>
                            <a:rPr lang="zh-CN" altLang="en-US" b="1" i="1">
                              <a:latin typeface="Cambria Math" panose="02040503050406030204" pitchFamily="18" charset="0"/>
                            </a:rPr>
                            <m:t>.</m:t>
                          </m:r>
                        </m:lim>
                      </m:limUpp>
                      <m:r>
                        <a:rPr lang="zh-CN" altLang="en-US" b="0" i="1">
                          <a:latin typeface="Cambria Math" panose="02040503050406030204" pitchFamily="18" charset="0"/>
                        </a:rPr>
                        <m:t>(</m:t>
                      </m:r>
                      <m:r>
                        <a:rPr lang="zh-CN" altLang="en-US" b="0" i="1">
                          <a:latin typeface="Cambria Math" panose="02040503050406030204" pitchFamily="18" charset="0"/>
                        </a:rPr>
                        <m:t>𝑡</m:t>
                      </m:r>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0</m:t>
                                </m:r>
                              </m:e>
                              <m:e>
                                <m:r>
                                  <a:rPr lang="zh-CN" altLang="en-US" b="0" i="1">
                                    <a:latin typeface="Cambria Math" panose="02040503050406030204" pitchFamily="18" charset="0"/>
                                  </a:rPr>
                                  <m:t>1</m:t>
                                </m:r>
                              </m:e>
                            </m:mr>
                            <m:mr>
                              <m:e>
                                <m:r>
                                  <a:rPr lang="zh-CN" altLang="en-US" b="0" i="1">
                                    <a:latin typeface="Cambria Math" panose="02040503050406030204" pitchFamily="18" charset="0"/>
                                  </a:rPr>
                                  <m:t>0</m:t>
                                </m:r>
                              </m:e>
                              <m:e>
                                <m:r>
                                  <a:rPr lang="zh-CN" altLang="en-US" b="0" i="1">
                                    <a:latin typeface="Cambria Math" panose="02040503050406030204" pitchFamily="18" charset="0"/>
                                  </a:rPr>
                                  <m:t>0</m:t>
                                </m:r>
                              </m:e>
                            </m:mr>
                          </m:m>
                        </m:e>
                      </m:d>
                      <m:r>
                        <a:rPr lang="zh-CN" altLang="en-US" b="1" i="1">
                          <a:latin typeface="Cambria Math" panose="02040503050406030204" pitchFamily="18" charset="0"/>
                        </a:rPr>
                        <m:t>𝒙</m:t>
                      </m:r>
                    </m:oMath>
                  </m:oMathPara>
                </a14:m>
                <a:endParaRPr lang="zh-CN" altLang="en-US" b="1" i="1" dirty="0"/>
              </a:p>
            </p:txBody>
          </p:sp>
        </mc:Choice>
        <mc:Fallback xmlns="">
          <p:sp>
            <p:nvSpPr>
              <p:cNvPr id="3" name="矩形 2"/>
              <p:cNvSpPr>
                <a:spLocks noRot="1" noChangeAspect="1" noMove="1" noResize="1" noEditPoints="1" noAdjustHandles="1" noChangeArrowheads="1" noChangeShapeType="1" noTextEdit="1"/>
              </p:cNvSpPr>
              <p:nvPr/>
            </p:nvSpPr>
            <p:spPr>
              <a:xfrm>
                <a:off x="3491880" y="1419622"/>
                <a:ext cx="1843903" cy="55425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2195736" y="3075806"/>
                <a:ext cx="4572000" cy="193847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zh-CN" altLang="en-US" b="1" i="1">
                          <a:latin typeface="Cambria Math" panose="02040503050406030204" pitchFamily="18" charset="0"/>
                        </a:rPr>
                        <m:t>𝜱</m:t>
                      </m:r>
                      <m:d>
                        <m:dPr>
                          <m:ctrlPr>
                            <a:rPr lang="zh-CN" altLang="en-US" i="1">
                              <a:latin typeface="Cambria Math" panose="02040503050406030204" pitchFamily="18" charset="0"/>
                            </a:rPr>
                          </m:ctrlPr>
                        </m:dPr>
                        <m:e>
                          <m:r>
                            <a:rPr lang="zh-CN" altLang="en-US" b="0" i="1">
                              <a:latin typeface="Cambria Math" panose="02040503050406030204" pitchFamily="18" charset="0"/>
                            </a:rPr>
                            <m:t>𝑡</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0</m:t>
                              </m:r>
                            </m:sub>
                          </m:sSub>
                        </m:e>
                      </m:d>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r>
                            <a:rPr lang="zh-CN" altLang="en-US" b="0" i="1">
                              <a:latin typeface="Cambria Math" panose="02040503050406030204" pitchFamily="18" charset="0"/>
                            </a:rPr>
                            <m:t>ℒ</m:t>
                          </m:r>
                        </m:e>
                        <m:sup>
                          <m:r>
                            <a:rPr lang="zh-CN" altLang="en-US" b="0" i="1">
                              <a:latin typeface="Cambria Math" panose="02040503050406030204" pitchFamily="18" charset="0"/>
                            </a:rPr>
                            <m:t>−1</m:t>
                          </m:r>
                        </m:sup>
                      </m:sSup>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1" i="1">
                                      <a:latin typeface="Cambria Math" panose="02040503050406030204" pitchFamily="18" charset="0"/>
                                    </a:rPr>
                                    <m:t>𝒔𝑰</m:t>
                                  </m:r>
                                  <m:r>
                                    <a:rPr lang="zh-CN" altLang="en-US" b="0" i="1">
                                      <a:latin typeface="Cambria Math" panose="02040503050406030204" pitchFamily="18" charset="0"/>
                                    </a:rPr>
                                    <m:t>−</m:t>
                                  </m:r>
                                  <m:r>
                                    <a:rPr lang="zh-CN" altLang="en-US" b="1" i="1">
                                      <a:latin typeface="Cambria Math" panose="02040503050406030204" pitchFamily="18" charset="0"/>
                                    </a:rPr>
                                    <m:t>𝑨</m:t>
                                  </m:r>
                                </m:e>
                              </m:d>
                            </m:e>
                            <m:sup>
                              <m:r>
                                <a:rPr lang="zh-CN" altLang="en-US" b="0" i="1">
                                  <a:latin typeface="Cambria Math" panose="02040503050406030204" pitchFamily="18" charset="0"/>
                                </a:rPr>
                                <m:t>−1</m:t>
                              </m:r>
                            </m:sup>
                          </m:sSup>
                        </m:e>
                      </m:d>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r>
                            <a:rPr lang="zh-CN" altLang="en-US" b="0" i="1">
                              <a:latin typeface="Cambria Math" panose="02040503050406030204" pitchFamily="18" charset="0"/>
                            </a:rPr>
                            <m:t>ℒ</m:t>
                          </m:r>
                        </m:e>
                        <m:sup>
                          <m:r>
                            <a:rPr lang="zh-CN" altLang="en-US" b="0" i="1">
                              <a:latin typeface="Cambria Math" panose="02040503050406030204" pitchFamily="18" charset="0"/>
                            </a:rPr>
                            <m:t>−1</m:t>
                          </m:r>
                        </m:sup>
                      </m:sSup>
                      <m:d>
                        <m:dPr>
                          <m:begChr m:val="["/>
                          <m:endChr m:val="]"/>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𝑠</m:t>
                                        </m:r>
                                      </m:e>
                                      <m:e>
                                        <m:r>
                                          <a:rPr lang="zh-CN" altLang="en-US" b="0" i="1">
                                            <a:latin typeface="Cambria Math" panose="02040503050406030204" pitchFamily="18" charset="0"/>
                                          </a:rPr>
                                          <m:t>−1</m:t>
                                        </m:r>
                                      </m:e>
                                    </m:mr>
                                    <m:mr>
                                      <m:e>
                                        <m:r>
                                          <a:rPr lang="zh-CN" altLang="en-US" b="0" i="1">
                                            <a:latin typeface="Cambria Math" panose="02040503050406030204" pitchFamily="18" charset="0"/>
                                          </a:rPr>
                                          <m:t>0</m:t>
                                        </m:r>
                                      </m:e>
                                      <m:e>
                                        <m:r>
                                          <a:rPr lang="zh-CN" altLang="en-US" b="0" i="1">
                                            <a:latin typeface="Cambria Math" panose="02040503050406030204" pitchFamily="18" charset="0"/>
                                          </a:rPr>
                                          <m:t>𝑠</m:t>
                                        </m:r>
                                      </m:e>
                                    </m:mr>
                                  </m:m>
                                </m:e>
                              </m:d>
                            </m:e>
                            <m:sup>
                              <m:r>
                                <a:rPr lang="zh-CN" altLang="en-US" b="0" i="1">
                                  <a:latin typeface="Cambria Math" panose="02040503050406030204" pitchFamily="18" charset="0"/>
                                </a:rPr>
                                <m:t>−1</m:t>
                              </m:r>
                            </m:sup>
                          </m:sSup>
                        </m:e>
                      </m:d>
                      <m:r>
                        <a:rPr lang="zh-CN" altLang="en-US" b="0" i="1">
                          <a:latin typeface="Cambria Math" panose="02040503050406030204" pitchFamily="18" charset="0"/>
                        </a:rPr>
                        <m:t>=</m:t>
                      </m:r>
                      <m:sSup>
                        <m:sSupPr>
                          <m:ctrlPr>
                            <a:rPr lang="zh-CN" altLang="en-US" i="1">
                              <a:latin typeface="Cambria Math" panose="02040503050406030204" pitchFamily="18" charset="0"/>
                            </a:rPr>
                          </m:ctrlPr>
                        </m:sSupPr>
                        <m:e>
                          <m:r>
                            <a:rPr lang="zh-CN" altLang="en-US" b="0" i="1">
                              <a:latin typeface="Cambria Math" panose="02040503050406030204" pitchFamily="18" charset="0"/>
                            </a:rPr>
                            <m:t>ℒ</m:t>
                          </m:r>
                        </m:e>
                        <m:sup>
                          <m:r>
                            <a:rPr lang="zh-CN" altLang="en-US" b="0" i="1">
                              <a:latin typeface="Cambria Math" panose="02040503050406030204" pitchFamily="18" charset="0"/>
                            </a:rPr>
                            <m:t>−1</m:t>
                          </m:r>
                        </m:sup>
                      </m:sSup>
                      <m:d>
                        <m:dPr>
                          <m:begChr m:val="["/>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f>
                                  <m:fPr>
                                    <m:ctrlPr>
                                      <a:rPr lang="zh-CN" altLang="en-US" i="1">
                                        <a:latin typeface="Cambria Math" panose="02040503050406030204" pitchFamily="18" charset="0"/>
                                      </a:rPr>
                                    </m:ctrlPr>
                                  </m:fPr>
                                  <m:num>
                                    <m:r>
                                      <a:rPr lang="zh-CN" altLang="en-US" b="0" i="1">
                                        <a:latin typeface="Cambria Math" panose="02040503050406030204" pitchFamily="18" charset="0"/>
                                      </a:rPr>
                                      <m:t>1</m:t>
                                    </m:r>
                                  </m:num>
                                  <m:den>
                                    <m:r>
                                      <a:rPr lang="zh-CN" altLang="en-US" b="0" i="1">
                                        <a:latin typeface="Cambria Math" panose="02040503050406030204" pitchFamily="18" charset="0"/>
                                      </a:rPr>
                                      <m:t>𝑠</m:t>
                                    </m:r>
                                  </m:den>
                                </m:f>
                              </m:e>
                              <m:e>
                                <m:f>
                                  <m:fPr>
                                    <m:ctrlPr>
                                      <a:rPr lang="zh-CN" altLang="en-US" i="1">
                                        <a:latin typeface="Cambria Math" panose="02040503050406030204" pitchFamily="18" charset="0"/>
                                      </a:rPr>
                                    </m:ctrlPr>
                                  </m:fPr>
                                  <m:num>
                                    <m:r>
                                      <a:rPr lang="zh-CN" altLang="en-US" b="0" i="1">
                                        <a:latin typeface="Cambria Math" panose="02040503050406030204" pitchFamily="18" charset="0"/>
                                      </a:rPr>
                                      <m:t>1</m:t>
                                    </m:r>
                                  </m:num>
                                  <m:den>
                                    <m:sSup>
                                      <m:sSupPr>
                                        <m:ctrlPr>
                                          <a:rPr lang="zh-CN" altLang="en-US" i="1">
                                            <a:latin typeface="Cambria Math" panose="02040503050406030204" pitchFamily="18" charset="0"/>
                                          </a:rPr>
                                        </m:ctrlPr>
                                      </m:sSupPr>
                                      <m:e>
                                        <m:r>
                                          <a:rPr lang="zh-CN" altLang="en-US" b="0" i="1">
                                            <a:latin typeface="Cambria Math" panose="02040503050406030204" pitchFamily="18" charset="0"/>
                                          </a:rPr>
                                          <m:t>𝑠</m:t>
                                        </m:r>
                                      </m:e>
                                      <m:sup>
                                        <m:r>
                                          <a:rPr lang="zh-CN" altLang="en-US" b="0" i="1">
                                            <a:latin typeface="Cambria Math" panose="02040503050406030204" pitchFamily="18" charset="0"/>
                                          </a:rPr>
                                          <m:t>2</m:t>
                                        </m:r>
                                      </m:sup>
                                    </m:sSup>
                                  </m:den>
                                </m:f>
                              </m:e>
                            </m:mr>
                            <m:mr>
                              <m:e>
                                <m:r>
                                  <a:rPr lang="zh-CN" altLang="en-US" b="0" i="1">
                                    <a:latin typeface="Cambria Math" panose="02040503050406030204" pitchFamily="18" charset="0"/>
                                  </a:rPr>
                                  <m:t>0</m:t>
                                </m:r>
                              </m:e>
                              <m:e>
                                <m:f>
                                  <m:fPr>
                                    <m:ctrlPr>
                                      <a:rPr lang="zh-CN" altLang="en-US" i="1">
                                        <a:latin typeface="Cambria Math" panose="02040503050406030204" pitchFamily="18" charset="0"/>
                                      </a:rPr>
                                    </m:ctrlPr>
                                  </m:fPr>
                                  <m:num>
                                    <m:r>
                                      <a:rPr lang="zh-CN" altLang="en-US" b="0" i="1">
                                        <a:latin typeface="Cambria Math" panose="02040503050406030204" pitchFamily="18" charset="0"/>
                                      </a:rPr>
                                      <m:t>1</m:t>
                                    </m:r>
                                  </m:num>
                                  <m:den>
                                    <m:r>
                                      <a:rPr lang="zh-CN" altLang="en-US" b="0" i="1">
                                        <a:latin typeface="Cambria Math" panose="02040503050406030204" pitchFamily="18" charset="0"/>
                                      </a:rPr>
                                      <m:t>𝑠</m:t>
                                    </m:r>
                                  </m:den>
                                </m:f>
                              </m:e>
                            </m:mr>
                          </m:m>
                        </m:e>
                      </m:d>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𝑡</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0" i="1">
                                        <a:latin typeface="Cambria Math" panose="02040503050406030204" pitchFamily="18" charset="0"/>
                                      </a:rPr>
                                      <m:t>𝑡</m:t>
                                    </m:r>
                                  </m:e>
                                  <m:sub>
                                    <m:r>
                                      <a:rPr lang="zh-CN" altLang="en-US" b="0" i="1">
                                        <a:latin typeface="Cambria Math" panose="02040503050406030204" pitchFamily="18" charset="0"/>
                                      </a:rPr>
                                      <m:t>0</m:t>
                                    </m:r>
                                  </m:sub>
                                </m:sSub>
                              </m:e>
                            </m:mr>
                            <m:mr>
                              <m:e>
                                <m:r>
                                  <a:rPr lang="zh-CN" altLang="en-US" b="0" i="1">
                                    <a:latin typeface="Cambria Math" panose="02040503050406030204" pitchFamily="18" charset="0"/>
                                  </a:rPr>
                                  <m:t>0</m:t>
                                </m:r>
                              </m:e>
                              <m:e>
                                <m:r>
                                  <a:rPr lang="zh-CN" altLang="en-US" b="0" i="1">
                                    <a:latin typeface="Cambria Math" panose="02040503050406030204" pitchFamily="18" charset="0"/>
                                  </a:rPr>
                                  <m:t>1</m:t>
                                </m:r>
                              </m:e>
                            </m:mr>
                          </m:m>
                        </m:e>
                      </m:d>
                    </m:oMath>
                  </m:oMathPara>
                </a14:m>
                <a:endParaRPr lang="zh-CN" altLang="en-US" i="1" dirty="0"/>
              </a:p>
            </p:txBody>
          </p:sp>
        </mc:Choice>
        <mc:Fallback xmlns="">
          <p:sp>
            <p:nvSpPr>
              <p:cNvPr id="7" name="矩形 6"/>
              <p:cNvSpPr>
                <a:spLocks noRot="1" noChangeAspect="1" noMove="1" noResize="1" noEditPoints="1" noAdjustHandles="1" noChangeArrowheads="1" noChangeShapeType="1" noTextEdit="1"/>
              </p:cNvSpPr>
              <p:nvPr/>
            </p:nvSpPr>
            <p:spPr>
              <a:xfrm>
                <a:off x="2195736" y="3075806"/>
                <a:ext cx="4572000" cy="1938479"/>
              </a:xfrm>
              <a:prstGeom prst="rect">
                <a:avLst/>
              </a:prstGeom>
              <a:blipFill>
                <a:blip r:embed="rId4"/>
                <a:stretch>
                  <a:fillRect/>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9FF25BC4-5369-B651-0787-CFBCF8C3B0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831538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267494"/>
            <a:ext cx="7056784" cy="3970318"/>
          </a:xfrm>
          <a:prstGeom prst="rect">
            <a:avLst/>
          </a:prstGeom>
        </p:spPr>
        <p:txBody>
          <a:bodyPr wrap="square">
            <a:spAutoFit/>
          </a:bodyPr>
          <a:lstStyle/>
          <a:p>
            <a:r>
              <a:rPr lang="zh-CN" altLang="en-US" dirty="0"/>
              <a:t>由于量测时间间隔是1s,故一步转移矩阵为</a:t>
            </a:r>
            <a:endParaRPr lang="en-US" altLang="zh-CN" dirty="0"/>
          </a:p>
          <a:p>
            <a:endParaRPr lang="en-US" altLang="zh-CN" dirty="0"/>
          </a:p>
          <a:p>
            <a:endParaRPr lang="en-US" altLang="zh-CN" dirty="0"/>
          </a:p>
          <a:p>
            <a:endParaRPr lang="en-US" altLang="zh-CN" dirty="0"/>
          </a:p>
          <a:p>
            <a:r>
              <a:rPr lang="zh-CN" altLang="en-US" dirty="0"/>
              <a:t>则得离散化状态方程</a:t>
            </a:r>
            <a:endParaRPr lang="en-US" altLang="zh-CN" dirty="0"/>
          </a:p>
          <a:p>
            <a:endParaRPr lang="en-US" altLang="zh-CN" dirty="0"/>
          </a:p>
          <a:p>
            <a:endParaRPr lang="en-US" altLang="zh-CN" dirty="0"/>
          </a:p>
          <a:p>
            <a:endParaRPr lang="en-US" altLang="zh-CN" dirty="0"/>
          </a:p>
          <a:p>
            <a:r>
              <a:rPr lang="zh-CN" altLang="en-US" dirty="0"/>
              <a:t>本例观测的是目标的斜距离，考虑到观测误差后的量测方程是</a:t>
            </a:r>
            <a:endParaRPr lang="en-US" altLang="zh-CN" dirty="0"/>
          </a:p>
          <a:p>
            <a:endParaRPr lang="en-US" altLang="zh-CN" dirty="0"/>
          </a:p>
          <a:p>
            <a:endParaRPr lang="en-US" altLang="zh-CN" dirty="0"/>
          </a:p>
          <a:p>
            <a:endParaRPr lang="en-US" altLang="zh-CN" dirty="0"/>
          </a:p>
          <a:p>
            <a:r>
              <a:rPr lang="zh-CN" altLang="en-US" dirty="0"/>
              <a:t>其中：</a:t>
            </a:r>
            <a:endParaRPr lang="en-US" altLang="zh-CN" dirty="0"/>
          </a:p>
          <a:p>
            <a:r>
              <a:rPr lang="zh-CN" altLang="en-US" dirty="0"/>
              <a:t>滤波的初始条件</a:t>
            </a:r>
          </a:p>
        </p:txBody>
      </p:sp>
      <mc:AlternateContent xmlns:mc="http://schemas.openxmlformats.org/markup-compatibility/2006" xmlns:a14="http://schemas.microsoft.com/office/drawing/2010/main">
        <mc:Choice Requires="a14">
          <p:sp>
            <p:nvSpPr>
              <p:cNvPr id="3" name="矩形 2"/>
              <p:cNvSpPr/>
              <p:nvPr/>
            </p:nvSpPr>
            <p:spPr>
              <a:xfrm>
                <a:off x="2843808" y="699542"/>
                <a:ext cx="3366884" cy="55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b="1" i="1">
                          <a:latin typeface="Cambria Math" panose="02040503050406030204" pitchFamily="18" charset="0"/>
                        </a:rPr>
                        <m:t>𝜱</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1</m:t>
                                </m:r>
                              </m:e>
                            </m:mr>
                            <m:mr>
                              <m:e>
                                <m:r>
                                  <a:rPr lang="zh-CN" altLang="en-US" b="0" i="1">
                                    <a:latin typeface="Cambria Math" panose="02040503050406030204" pitchFamily="18" charset="0"/>
                                  </a:rPr>
                                  <m:t>0</m:t>
                                </m:r>
                              </m:e>
                              <m:e>
                                <m:r>
                                  <a:rPr lang="zh-CN" altLang="en-US" b="0" i="1">
                                    <a:latin typeface="Cambria Math" panose="02040503050406030204" pitchFamily="18" charset="0"/>
                                  </a:rPr>
                                  <m:t>1</m:t>
                                </m:r>
                              </m:e>
                            </m:mr>
                          </m:m>
                        </m:e>
                      </m:d>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2843808" y="699542"/>
                <a:ext cx="3366884" cy="554254"/>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525694" y="1709726"/>
                <a:ext cx="2003112" cy="55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1</m:t>
                                </m:r>
                              </m:e>
                            </m:mr>
                            <m:mr>
                              <m:e>
                                <m:r>
                                  <a:rPr lang="zh-CN" altLang="en-US" b="0" i="1">
                                    <a:latin typeface="Cambria Math" panose="02040503050406030204" pitchFamily="18" charset="0"/>
                                  </a:rPr>
                                  <m:t>0</m:t>
                                </m:r>
                              </m:e>
                              <m:e>
                                <m:r>
                                  <a:rPr lang="zh-CN" altLang="en-US" b="0" i="1">
                                    <a:latin typeface="Cambria Math" panose="02040503050406030204" pitchFamily="18" charset="0"/>
                                  </a:rPr>
                                  <m:t>1</m:t>
                                </m:r>
                              </m:e>
                            </m:mr>
                          </m:m>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3525694" y="1709726"/>
                <a:ext cx="2003112" cy="55425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631107" y="2937573"/>
                <a:ext cx="1832232" cy="6265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a:latin typeface="Cambria Math" panose="02040503050406030204" pitchFamily="18" charset="0"/>
                            </a:rPr>
                          </m:ctrlPr>
                        </m:mPr>
                        <m:m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𝑦</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e>
                        </m:mr>
                        <m:m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d>
                              <m:dPr>
                                <m:begChr m:val="["/>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0</m:t>
                                      </m:r>
                                    </m:e>
                                  </m:mr>
                                </m:m>
                              </m:e>
                            </m:d>
                          </m:e>
                        </m:mr>
                      </m:m>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3631107" y="2937573"/>
                <a:ext cx="1832232" cy="62651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2464057" y="4123938"/>
                <a:ext cx="4126386" cy="608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0" i="1">
                              <a:latin typeface="Cambria Math" panose="02040503050406030204" pitchFamily="18" charset="0"/>
                            </a:rPr>
                            <m:t>𝑥</m:t>
                          </m:r>
                        </m:e>
                        <m:sub>
                          <m:r>
                            <a:rPr lang="zh-CN" altLang="en-US" b="0" i="1">
                              <a:latin typeface="Cambria Math" panose="02040503050406030204" pitchFamily="18" charset="0"/>
                            </a:rPr>
                            <m:t>0</m:t>
                          </m:r>
                        </m:sub>
                      </m:sSub>
                      <m:r>
                        <a:rPr lang="zh-CN" altLang="en-US" b="0" i="1">
                          <a:latin typeface="Cambria Math" panose="02040503050406030204" pitchFamily="18" charset="0"/>
                        </a:rPr>
                        <m:t>=0,</m:t>
                      </m:r>
                      <m:r>
                        <m:rPr>
                          <m:nor/>
                        </m:rPr>
                        <a:rPr lang="zh-CN" altLang="en-US" i="1">
                          <a:latin typeface="Cambria Math" panose="02040503050406030204" pitchFamily="18" charset="0"/>
                        </a:rPr>
                        <m:t> </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0</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𝑝</m:t>
                                    </m:r>
                                  </m:e>
                                  <m:sub>
                                    <m:r>
                                      <a:rPr lang="zh-CN" altLang="en-US" b="0" i="1">
                                        <a:latin typeface="Cambria Math" panose="02040503050406030204" pitchFamily="18" charset="0"/>
                                      </a:rPr>
                                      <m:t>11</m:t>
                                    </m:r>
                                  </m:sub>
                                </m:sSub>
                              </m:e>
                              <m:e>
                                <m:r>
                                  <a:rPr lang="zh-CN" altLang="en-US" b="0" i="1">
                                    <a:latin typeface="Cambria Math" panose="02040503050406030204" pitchFamily="18" charset="0"/>
                                  </a:rPr>
                                  <m:t>0</m:t>
                                </m:r>
                              </m:e>
                            </m:mr>
                            <m:mr>
                              <m:e>
                                <m:r>
                                  <a:rPr lang="zh-CN" altLang="en-US" b="0" i="1">
                                    <a:latin typeface="Cambria Math" panose="02040503050406030204" pitchFamily="18" charset="0"/>
                                  </a:rPr>
                                  <m:t>0</m:t>
                                </m:r>
                              </m:e>
                              <m:e>
                                <m:sSub>
                                  <m:sSubPr>
                                    <m:ctrlPr>
                                      <a:rPr lang="zh-CN" altLang="en-US" i="1">
                                        <a:latin typeface="Cambria Math" panose="02040503050406030204" pitchFamily="18" charset="0"/>
                                      </a:rPr>
                                    </m:ctrlPr>
                                  </m:sSubPr>
                                  <m:e>
                                    <m:r>
                                      <a:rPr lang="zh-CN" altLang="en-US" b="0" i="1">
                                        <a:latin typeface="Cambria Math" panose="02040503050406030204" pitchFamily="18" charset="0"/>
                                      </a:rPr>
                                      <m:t>𝑝</m:t>
                                    </m:r>
                                  </m:e>
                                  <m:sub>
                                    <m:r>
                                      <a:rPr lang="zh-CN" altLang="en-US" b="0" i="1">
                                        <a:latin typeface="Cambria Math" panose="02040503050406030204" pitchFamily="18" charset="0"/>
                                      </a:rPr>
                                      <m:t>22</m:t>
                                    </m:r>
                                  </m:sub>
                                </m:sSub>
                              </m:e>
                            </m:mr>
                          </m:m>
                        </m:e>
                      </m:d>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10</m:t>
                                </m:r>
                              </m:e>
                              <m:e>
                                <m:r>
                                  <a:rPr lang="zh-CN" altLang="en-US" b="0" i="1">
                                    <a:latin typeface="Cambria Math" panose="02040503050406030204" pitchFamily="18" charset="0"/>
                                  </a:rPr>
                                  <m:t>0</m:t>
                                </m:r>
                              </m:e>
                            </m:mr>
                            <m:mr>
                              <m:e>
                                <m:r>
                                  <a:rPr lang="zh-CN" altLang="en-US" b="0" i="1">
                                    <a:latin typeface="Cambria Math" panose="02040503050406030204" pitchFamily="18" charset="0"/>
                                  </a:rPr>
                                  <m:t>0</m:t>
                                </m:r>
                              </m:e>
                              <m:e>
                                <m:r>
                                  <a:rPr lang="zh-CN" altLang="en-US" b="0" i="1">
                                    <a:latin typeface="Cambria Math" panose="02040503050406030204" pitchFamily="18" charset="0"/>
                                  </a:rPr>
                                  <m:t>10</m:t>
                                </m:r>
                              </m:e>
                            </m:mr>
                          </m:m>
                        </m:e>
                      </m:d>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2464057" y="4123938"/>
                <a:ext cx="4126386" cy="608052"/>
              </a:xfrm>
              <a:prstGeom prst="rect">
                <a:avLst/>
              </a:prstGeom>
              <a:blipFill>
                <a:blip r:embed="rId5"/>
                <a:stretch>
                  <a:fillRect/>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544A47F6-7A6B-7833-535E-4740D7F062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579039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483518"/>
            <a:ext cx="2784737" cy="369332"/>
          </a:xfrm>
          <a:prstGeom prst="rect">
            <a:avLst/>
          </a:prstGeom>
        </p:spPr>
        <p:txBody>
          <a:bodyPr wrap="none">
            <a:spAutoFit/>
          </a:bodyPr>
          <a:lstStyle/>
          <a:p>
            <a:r>
              <a:rPr lang="zh-CN" altLang="en-US" dirty="0"/>
              <a:t>根据式(6.21)~式(6.24)可知</a:t>
            </a:r>
          </a:p>
        </p:txBody>
      </p:sp>
      <mc:AlternateContent xmlns:mc="http://schemas.openxmlformats.org/markup-compatibility/2006" xmlns:a14="http://schemas.microsoft.com/office/drawing/2010/main">
        <mc:Choice Requires="a14">
          <p:sp>
            <p:nvSpPr>
              <p:cNvPr id="3" name="矩形 2"/>
              <p:cNvSpPr/>
              <p:nvPr/>
            </p:nvSpPr>
            <p:spPr>
              <a:xfrm>
                <a:off x="1331640" y="1059582"/>
                <a:ext cx="6336704" cy="5542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1</m:t>
                                </m:r>
                              </m:e>
                            </m:mr>
                            <m:mr>
                              <m:e>
                                <m:r>
                                  <a:rPr lang="zh-CN" altLang="en-US" b="0" i="1">
                                    <a:latin typeface="Cambria Math" panose="02040503050406030204" pitchFamily="18" charset="0"/>
                                  </a:rPr>
                                  <m:t>0</m:t>
                                </m:r>
                              </m:e>
                              <m:e>
                                <m:r>
                                  <a:rPr lang="zh-CN" altLang="en-US" b="0" i="1">
                                    <a:latin typeface="Cambria Math" panose="02040503050406030204" pitchFamily="18" charset="0"/>
                                  </a:rPr>
                                  <m:t>1</m:t>
                                </m:r>
                              </m:e>
                            </m:mr>
                          </m:m>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0</m:t>
                                </m:r>
                              </m:e>
                            </m:mr>
                            <m:mr>
                              <m:e>
                                <m:r>
                                  <a:rPr lang="zh-CN" altLang="en-US" b="0" i="1">
                                    <a:latin typeface="Cambria Math" panose="02040503050406030204" pitchFamily="18" charset="0"/>
                                  </a:rPr>
                                  <m:t>1</m:t>
                                </m:r>
                              </m:e>
                              <m:e>
                                <m:r>
                                  <a:rPr lang="zh-CN" altLang="en-US" b="0" i="1">
                                    <a:latin typeface="Cambria Math" panose="02040503050406030204" pitchFamily="18" charset="0"/>
                                  </a:rPr>
                                  <m:t>1</m:t>
                                </m:r>
                              </m:e>
                            </m:mr>
                          </m:m>
                        </m:e>
                      </m:d>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1331640" y="1059582"/>
                <a:ext cx="6336704" cy="554254"/>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07504" y="1820568"/>
                <a:ext cx="9145016" cy="5986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e>
                              </m:d>
                            </m:e>
                            <m:sup>
                              <m:r>
                                <a:rPr lang="zh-CN" altLang="en-US" b="0" i="1">
                                  <a:latin typeface="Cambria Math" panose="02040503050406030204" pitchFamily="18" charset="0"/>
                                </a:rPr>
                                <m:t>−1</m:t>
                              </m:r>
                            </m:sup>
                          </m:sSup>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smtClean="0">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mr>
                                <m:mr>
                                  <m:e>
                                    <m:r>
                                      <a:rPr lang="zh-CN" altLang="en-US" b="0" i="1">
                                        <a:latin typeface="Cambria Math" panose="02040503050406030204" pitchFamily="18" charset="0"/>
                                      </a:rPr>
                                      <m:t>0</m:t>
                                    </m:r>
                                  </m:e>
                                </m:mr>
                              </m:m>
                            </m:e>
                          </m:d>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d>
                                      <m:dPr>
                                        <m:endChr m:val=""/>
                                        <m:ctrlPr>
                                          <a:rPr lang="zh-CN" altLang="en-US" i="1">
                                            <a:latin typeface="Cambria Math" panose="02040503050406030204" pitchFamily="18" charset="0"/>
                                          </a:rPr>
                                        </m:ctrlPr>
                                      </m:dPr>
                                      <m:e>
                                        <m:r>
                                          <a:rPr lang="zh-CN" altLang="en-US" b="0" i="1">
                                            <a:latin typeface="Cambria Math" panose="02040503050406030204" pitchFamily="18" charset="0"/>
                                          </a:rPr>
                                          <m:t>1</m:t>
                                        </m:r>
                                      </m:e>
                                    </m:d>
                                  </m:e>
                                  <m:e>
                                    <m:r>
                                      <a:rPr lang="zh-CN" altLang="en-US" b="0" i="1">
                                        <a:latin typeface="Cambria Math" panose="02040503050406030204" pitchFamily="18" charset="0"/>
                                      </a:rPr>
                                      <m:t>0</m:t>
                                    </m:r>
                                  </m:e>
                                </m:mr>
                              </m:m>
                            </m:e>
                          </m:d>
                          <m:sSub>
                            <m:sSubPr>
                              <m:ctrlPr>
                                <a:rPr lang="zh-CN" altLang="en-US" i="1">
                                  <a:latin typeface="Cambria Math" panose="02040503050406030204" pitchFamily="18" charset="0"/>
                                </a:rPr>
                              </m:ctrlPr>
                            </m:sSubPr>
                            <m:e>
                              <m:r>
                                <a:rPr lang="zh-CN" altLang="en-US" b="1" i="1" smtClean="0">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mr>
                                <m:mr>
                                  <m:e>
                                    <m:r>
                                      <a:rPr lang="zh-CN" altLang="en-US" b="0" i="1">
                                        <a:latin typeface="Cambria Math" panose="02040503050406030204" pitchFamily="18" charset="0"/>
                                      </a:rPr>
                                      <m:t>0</m:t>
                                    </m:r>
                                  </m:e>
                                </m:mr>
                              </m:m>
                            </m:e>
                          </m:d>
                          <m:r>
                            <a:rPr lang="zh-CN" altLang="en-US" b="0" i="1">
                              <a:latin typeface="Cambria Math" panose="02040503050406030204" pitchFamily="18" charset="0"/>
                            </a:rPr>
                            <m:t>+0.1</m:t>
                          </m:r>
                        </m:e>
                      </m:d>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107504" y="1820568"/>
                <a:ext cx="9145016" cy="59862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2627784" y="2579724"/>
                <a:ext cx="3814890" cy="55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smtClean="0">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smtClean="0">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smtClean="0">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1</m:t>
                                </m:r>
                              </m:e>
                            </m:mr>
                            <m:mr>
                              <m:e>
                                <m:r>
                                  <a:rPr lang="zh-CN" altLang="en-US" b="0" i="1">
                                    <a:latin typeface="Cambria Math" panose="02040503050406030204" pitchFamily="18" charset="0"/>
                                  </a:rPr>
                                  <m:t>0</m:t>
                                </m:r>
                              </m:e>
                              <m:e>
                                <m:r>
                                  <a:rPr lang="zh-CN" altLang="en-US" b="0" i="1">
                                    <a:latin typeface="Cambria Math" panose="02040503050406030204" pitchFamily="18" charset="0"/>
                                  </a:rPr>
                                  <m:t>1</m:t>
                                </m:r>
                              </m:e>
                            </m:mr>
                          </m:m>
                        </m:e>
                      </m:d>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smtClean="0">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2627784" y="2579724"/>
                <a:ext cx="3814890" cy="55425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1331640" y="3294509"/>
                <a:ext cx="7110536" cy="3752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b="1" i="1">
                                  <a:latin typeface="Cambria Math" panose="02040503050406030204" pitchFamily="18" charset="0"/>
                                </a:rPr>
                                <m:t>𝒚</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d>
                            <m:dPr>
                              <m:begChr m:val="["/>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0</m:t>
                                    </m:r>
                                  </m:e>
                                </m:mr>
                              </m:m>
                            </m:e>
                          </m:d>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e>
                      </m:d>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1331640" y="3294509"/>
                <a:ext cx="7110536" cy="375231"/>
              </a:xfrm>
              <a:prstGeom prst="rect">
                <a:avLst/>
              </a:prstGeom>
              <a:blipFill>
                <a:blip r:embed="rId5"/>
                <a:stretch>
                  <a:fillRect t="-4839" b="-64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114849" y="3939902"/>
                <a:ext cx="6840760" cy="3752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𝑪</m:t>
                              </m:r>
                            </m:e>
                            <m:sub>
                              <m:r>
                                <a:rPr lang="zh-CN" altLang="en-US" b="0" i="1">
                                  <a:latin typeface="Cambria Math" panose="02040503050406030204" pitchFamily="18" charset="0"/>
                                </a:rPr>
                                <m:t>𝑘</m:t>
                              </m:r>
                            </m:sub>
                          </m:sSub>
                        </m:e>
                      </m:d>
                      <m:sSub>
                        <m:sSubPr>
                          <m:ctrlPr>
                            <a:rPr lang="zh-CN" altLang="en-US" i="1">
                              <a:latin typeface="Cambria Math" panose="02040503050406030204" pitchFamily="18" charset="0"/>
                            </a:rPr>
                          </m:ctrlPr>
                        </m:sSubPr>
                        <m:e>
                          <m:r>
                            <a:rPr lang="zh-CN" altLang="en-US" b="0" i="1">
                              <a:latin typeface="Cambria Math" panose="02040503050406030204" pitchFamily="18" charset="0"/>
                            </a:rPr>
                            <m:t>𝑃</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𝑘</m:t>
                              </m:r>
                            </m:sub>
                          </m:sSub>
                          <m:d>
                            <m:dPr>
                              <m:begChr m:val="["/>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0</m:t>
                                    </m:r>
                                  </m:e>
                                </m:mr>
                              </m:m>
                            </m:e>
                          </m:d>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7" name="矩形 6"/>
              <p:cNvSpPr>
                <a:spLocks noRot="1" noChangeAspect="1" noMove="1" noResize="1" noEditPoints="1" noAdjustHandles="1" noChangeArrowheads="1" noChangeShapeType="1" noTextEdit="1"/>
              </p:cNvSpPr>
              <p:nvPr/>
            </p:nvSpPr>
            <p:spPr>
              <a:xfrm>
                <a:off x="1114849" y="3939902"/>
                <a:ext cx="6840760" cy="375231"/>
              </a:xfrm>
              <a:prstGeom prst="rect">
                <a:avLst/>
              </a:prstGeom>
              <a:blipFill>
                <a:blip r:embed="rId6"/>
                <a:stretch>
                  <a:fillRect b="-4839"/>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04087F82-F72E-C2C4-E62E-74476652B7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4025002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11560" y="411510"/>
                <a:ext cx="7704856" cy="1616212"/>
              </a:xfrm>
              <a:prstGeom prst="rect">
                <a:avLst/>
              </a:prstGeom>
            </p:spPr>
            <p:txBody>
              <a:bodyPr wrap="square">
                <a:spAutoFit/>
              </a:bodyPr>
              <a:lstStyle/>
              <a:p>
                <a:pPr>
                  <a:lnSpc>
                    <a:spcPct val="150000"/>
                  </a:lnSpc>
                </a:pPr>
                <a:r>
                  <a:rPr lang="zh-CN" altLang="en-US" dirty="0"/>
                  <a:t>于是可从初始条件</a:t>
                </a:r>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a:latin typeface="Cambria Math" panose="02040503050406030204" pitchFamily="18" charset="0"/>
                          </a:rPr>
                          <m:t>0</m:t>
                        </m:r>
                      </m:sub>
                    </m:sSub>
                    <m:r>
                      <a:rPr lang="zh-CN" altLang="en-US">
                        <a:latin typeface="Cambria Math" panose="02040503050406030204" pitchFamily="18" charset="0"/>
                      </a:rPr>
                      <m:t>=0,</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a:latin typeface="Cambria Math" panose="02040503050406030204" pitchFamily="18" charset="0"/>
                          </a:rPr>
                          <m:t>0</m:t>
                        </m:r>
                      </m:sub>
                    </m:sSub>
                    <m:r>
                      <a:rPr lang="zh-CN" altLang="en-US">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a:latin typeface="Cambria Math" panose="02040503050406030204" pitchFamily="18" charset="0"/>
                                </a:rPr>
                                <m:t>10</m:t>
                              </m:r>
                            </m:e>
                            <m:e>
                              <m:r>
                                <a:rPr lang="zh-CN" altLang="en-US">
                                  <a:latin typeface="Cambria Math" panose="02040503050406030204" pitchFamily="18" charset="0"/>
                                </a:rPr>
                                <m:t>0</m:t>
                              </m:r>
                            </m:e>
                          </m:mr>
                          <m:mr>
                            <m:e>
                              <m:r>
                                <a:rPr lang="zh-CN" altLang="en-US">
                                  <a:latin typeface="Cambria Math" panose="02040503050406030204" pitchFamily="18" charset="0"/>
                                </a:rPr>
                                <m:t>0</m:t>
                              </m:r>
                            </m:e>
                            <m:e>
                              <m:r>
                                <a:rPr lang="zh-CN" altLang="en-US">
                                  <a:latin typeface="Cambria Math" panose="02040503050406030204" pitchFamily="18" charset="0"/>
                                </a:rPr>
                                <m:t>10</m:t>
                              </m:r>
                            </m:e>
                          </m:mr>
                        </m:m>
                      </m:e>
                    </m:d>
                  </m:oMath>
                </a14:m>
                <a:r>
                  <a:rPr lang="zh-CN" altLang="en-US" dirty="0"/>
                  <a:t>，根据量测数据</a:t>
                </a:r>
                <a14:m>
                  <m:oMath xmlns:m="http://schemas.openxmlformats.org/officeDocument/2006/math">
                    <m:r>
                      <a:rPr lang="zh-CN" altLang="en-US" i="1">
                        <a:latin typeface="Cambria Math" panose="02040503050406030204" pitchFamily="18" charset="0"/>
                      </a:rPr>
                      <m:t>𝑘</m:t>
                    </m:r>
                    <m:r>
                      <a:rPr lang="zh-CN" altLang="en-US">
                        <a:latin typeface="Cambria Math" panose="02040503050406030204" pitchFamily="18" charset="0"/>
                      </a:rPr>
                      <m:t>=1,2,3,4</m:t>
                    </m:r>
                  </m:oMath>
                </a14:m>
                <a:r>
                  <a:rPr lang="zh-CN" altLang="en-US" dirty="0"/>
                  <a:t>一步一步地递推计算：</a:t>
                </a:r>
                <a:endParaRPr lang="en-US" altLang="zh-CN" dirty="0"/>
              </a:p>
              <a:p>
                <a:pPr>
                  <a:lnSpc>
                    <a:spcPct val="150000"/>
                  </a:lnSpc>
                </a:pPr>
                <a:r>
                  <a:rPr lang="zh-CN" altLang="en-US" dirty="0"/>
                  <a:t>当</a:t>
                </a:r>
                <a14:m>
                  <m:oMath xmlns:m="http://schemas.openxmlformats.org/officeDocument/2006/math">
                    <m:r>
                      <a:rPr lang="zh-CN" altLang="en-US" i="1">
                        <a:latin typeface="Cambria Math" panose="02040503050406030204" pitchFamily="18" charset="0"/>
                      </a:rPr>
                      <m:t>𝑘</m:t>
                    </m:r>
                    <m:r>
                      <a:rPr lang="zh-CN" altLang="en-US">
                        <a:latin typeface="Cambria Math" panose="02040503050406030204" pitchFamily="18" charset="0"/>
                      </a:rPr>
                      <m:t>=</m:t>
                    </m:r>
                  </m:oMath>
                </a14:m>
                <a:r>
                  <a:rPr lang="en-US" altLang="zh-CN" dirty="0"/>
                  <a:t>1</a:t>
                </a:r>
                <a:r>
                  <a:rPr lang="zh-CN" altLang="en-US" dirty="0"/>
                  <a:t>时</a:t>
                </a:r>
              </a:p>
            </p:txBody>
          </p:sp>
        </mc:Choice>
        <mc:Fallback xmlns="">
          <p:sp>
            <p:nvSpPr>
              <p:cNvPr id="2" name="矩形 1"/>
              <p:cNvSpPr>
                <a:spLocks noRot="1" noChangeAspect="1" noMove="1" noResize="1" noEditPoints="1" noAdjustHandles="1" noChangeArrowheads="1" noChangeShapeType="1" noTextEdit="1"/>
              </p:cNvSpPr>
              <p:nvPr/>
            </p:nvSpPr>
            <p:spPr>
              <a:xfrm>
                <a:off x="611560" y="411510"/>
                <a:ext cx="7704856" cy="1616212"/>
              </a:xfrm>
              <a:prstGeom prst="rect">
                <a:avLst/>
              </a:prstGeom>
              <a:blipFill>
                <a:blip r:embed="rId2"/>
                <a:stretch>
                  <a:fillRect l="-633" r="-79" b="-26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340768" y="1980273"/>
                <a:ext cx="6246440" cy="5542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b="1" i="1">
                              <a:latin typeface="Cambria Math" panose="02040503050406030204" pitchFamily="18" charset="0"/>
                            </a:rPr>
                            <m:t>𝑷</m:t>
                          </m:r>
                        </m:e>
                        <m:sub>
                          <m:r>
                            <a:rPr lang="en-US" altLang="zh-CN" b="0" i="1" smtClean="0">
                              <a:latin typeface="Cambria Math" panose="02040503050406030204" pitchFamily="18" charset="0"/>
                            </a:rPr>
                            <m:t>1</m:t>
                          </m:r>
                          <m:r>
                            <a:rPr lang="zh-CN" altLang="en-US" i="1">
                              <a:latin typeface="Cambria Math" panose="02040503050406030204" pitchFamily="18" charset="0"/>
                            </a:rPr>
                            <m:t>∣</m:t>
                          </m:r>
                          <m:r>
                            <a:rPr lang="en-US" altLang="zh-CN" b="0" i="1" smtClean="0">
                              <a:latin typeface="Cambria Math" panose="02040503050406030204" pitchFamily="18" charset="0"/>
                            </a:rPr>
                            <m:t>0</m:t>
                          </m:r>
                        </m:sub>
                      </m:sSub>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1</m:t>
                                </m:r>
                              </m:e>
                            </m:mr>
                            <m:mr>
                              <m:e>
                                <m:r>
                                  <a:rPr lang="zh-CN" altLang="en-US" b="0" i="0">
                                    <a:latin typeface="Cambria Math" panose="02040503050406030204" pitchFamily="18" charset="0"/>
                                  </a:rPr>
                                  <m:t>0</m:t>
                                </m:r>
                              </m:e>
                              <m:e>
                                <m:r>
                                  <a:rPr lang="zh-CN" altLang="en-US" b="0" i="0">
                                    <a:latin typeface="Cambria Math" panose="02040503050406030204" pitchFamily="18" charset="0"/>
                                  </a:rPr>
                                  <m:t>1</m:t>
                                </m:r>
                              </m:e>
                            </m:mr>
                          </m:m>
                        </m:e>
                      </m:d>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10</m:t>
                                </m:r>
                              </m:e>
                              <m:e>
                                <m:r>
                                  <a:rPr lang="zh-CN" altLang="en-US" b="0" i="0">
                                    <a:latin typeface="Cambria Math" panose="02040503050406030204" pitchFamily="18" charset="0"/>
                                  </a:rPr>
                                  <m:t>0</m:t>
                                </m:r>
                              </m:e>
                            </m:mr>
                            <m:mr>
                              <m:e>
                                <m:r>
                                  <a:rPr lang="zh-CN" altLang="en-US" b="0" i="0">
                                    <a:latin typeface="Cambria Math" panose="02040503050406030204" pitchFamily="18" charset="0"/>
                                  </a:rPr>
                                  <m:t>0</m:t>
                                </m:r>
                              </m:e>
                              <m:e>
                                <m:r>
                                  <a:rPr lang="zh-CN" altLang="en-US" b="0" i="0">
                                    <a:latin typeface="Cambria Math" panose="02040503050406030204" pitchFamily="18" charset="0"/>
                                  </a:rPr>
                                  <m:t>10</m:t>
                                </m:r>
                              </m:e>
                            </m:mr>
                          </m:m>
                        </m:e>
                      </m:d>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0</m:t>
                                </m:r>
                              </m:e>
                            </m:mr>
                            <m:mr>
                              <m:e>
                                <m:r>
                                  <a:rPr lang="zh-CN" altLang="en-US" b="0" i="0">
                                    <a:latin typeface="Cambria Math" panose="02040503050406030204" pitchFamily="18" charset="0"/>
                                  </a:rPr>
                                  <m:t>1</m:t>
                                </m:r>
                              </m:e>
                              <m:e>
                                <m:r>
                                  <a:rPr lang="zh-CN" altLang="en-US" b="0" i="0">
                                    <a:latin typeface="Cambria Math" panose="02040503050406030204" pitchFamily="18" charset="0"/>
                                  </a:rPr>
                                  <m:t>1</m:t>
                                </m:r>
                              </m:e>
                            </m:mr>
                          </m:m>
                        </m:e>
                      </m:d>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20</m:t>
                                </m:r>
                              </m:e>
                              <m:e>
                                <m:r>
                                  <a:rPr lang="zh-CN" altLang="en-US" b="0" i="0">
                                    <a:latin typeface="Cambria Math" panose="02040503050406030204" pitchFamily="18" charset="0"/>
                                  </a:rPr>
                                  <m:t>10</m:t>
                                </m:r>
                              </m:e>
                            </m:mr>
                            <m:mr>
                              <m:e>
                                <m:r>
                                  <a:rPr lang="zh-CN" altLang="en-US" b="0" i="0">
                                    <a:latin typeface="Cambria Math" panose="02040503050406030204" pitchFamily="18" charset="0"/>
                                  </a:rPr>
                                  <m:t>10</m:t>
                                </m:r>
                              </m:e>
                              <m:e>
                                <m:r>
                                  <a:rPr lang="zh-CN" altLang="en-US" b="0" i="0">
                                    <a:latin typeface="Cambria Math" panose="02040503050406030204" pitchFamily="18" charset="0"/>
                                  </a:rPr>
                                  <m:t>10</m:t>
                                </m:r>
                              </m:e>
                            </m:mr>
                          </m:m>
                        </m:e>
                      </m:d>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1340768" y="1980273"/>
                <a:ext cx="6246440" cy="55425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1321779" y="2571750"/>
                <a:ext cx="6894512" cy="6222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1</m:t>
                          </m:r>
                        </m:sub>
                      </m:sSub>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20</m:t>
                                </m:r>
                              </m:e>
                              <m:e>
                                <m:r>
                                  <a:rPr lang="zh-CN" altLang="en-US" b="0" i="0">
                                    <a:latin typeface="Cambria Math" panose="02040503050406030204" pitchFamily="18" charset="0"/>
                                  </a:rPr>
                                  <m:t>10</m:t>
                                </m:r>
                              </m:e>
                            </m:mr>
                            <m:mr>
                              <m:e>
                                <m:r>
                                  <a:rPr lang="zh-CN" altLang="en-US" b="0" i="0">
                                    <a:latin typeface="Cambria Math" panose="02040503050406030204" pitchFamily="18" charset="0"/>
                                  </a:rPr>
                                  <m:t>10</m:t>
                                </m:r>
                              </m:e>
                              <m:e>
                                <m:r>
                                  <a:rPr lang="zh-CN" altLang="en-US" b="0" i="0">
                                    <a:latin typeface="Cambria Math" panose="02040503050406030204" pitchFamily="18" charset="0"/>
                                  </a:rPr>
                                  <m:t>10</m:t>
                                </m:r>
                              </m:e>
                            </m:mr>
                          </m:m>
                        </m:e>
                      </m:d>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mr>
                            <m:mr>
                              <m:e>
                                <m:r>
                                  <a:rPr lang="zh-CN" altLang="en-US" b="0" i="0">
                                    <a:latin typeface="Cambria Math" panose="02040503050406030204" pitchFamily="18" charset="0"/>
                                  </a:rPr>
                                  <m:t>0</m:t>
                                </m:r>
                              </m:e>
                            </m:mr>
                          </m:m>
                        </m:e>
                      </m:d>
                      <m:sSup>
                        <m:sSupPr>
                          <m:ctrlPr>
                            <a:rPr lang="zh-CN" altLang="en-US" b="0" i="1">
                              <a:latin typeface="Cambria Math" panose="02040503050406030204" pitchFamily="18" charset="0"/>
                            </a:rPr>
                          </m:ctrlPr>
                        </m:sSupPr>
                        <m:e>
                          <m:d>
                            <m:dPr>
                              <m:ctrlPr>
                                <a:rPr lang="zh-CN" altLang="en-US" b="0" i="1">
                                  <a:latin typeface="Cambria Math" panose="02040503050406030204" pitchFamily="18" charset="0"/>
                                </a:rPr>
                              </m:ctrlPr>
                            </m:dPr>
                            <m:e>
                              <m:d>
                                <m:dPr>
                                  <m:begChr m:val="["/>
                                  <m:endChr m:val="]"/>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0</m:t>
                                        </m:r>
                                      </m:e>
                                    </m:mr>
                                  </m:m>
                                </m:e>
                              </m:d>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20</m:t>
                                        </m:r>
                                      </m:e>
                                      <m:e>
                                        <m:r>
                                          <a:rPr lang="zh-CN" altLang="en-US" b="0" i="0">
                                            <a:latin typeface="Cambria Math" panose="02040503050406030204" pitchFamily="18" charset="0"/>
                                          </a:rPr>
                                          <m:t>10</m:t>
                                        </m:r>
                                      </m:e>
                                    </m:mr>
                                    <m:mr>
                                      <m:e>
                                        <m:r>
                                          <a:rPr lang="zh-CN" altLang="en-US" b="0" i="0">
                                            <a:latin typeface="Cambria Math" panose="02040503050406030204" pitchFamily="18" charset="0"/>
                                          </a:rPr>
                                          <m:t>10</m:t>
                                        </m:r>
                                      </m:e>
                                      <m:e>
                                        <m:r>
                                          <a:rPr lang="zh-CN" altLang="en-US" b="0" i="0">
                                            <a:latin typeface="Cambria Math" panose="02040503050406030204" pitchFamily="18" charset="0"/>
                                          </a:rPr>
                                          <m:t>10</m:t>
                                        </m:r>
                                      </m:e>
                                    </m:mr>
                                  </m:m>
                                </m:e>
                              </m:d>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mr>
                                    <m:mr>
                                      <m:e>
                                        <m:r>
                                          <a:rPr lang="zh-CN" altLang="en-US" b="0" i="0">
                                            <a:latin typeface="Cambria Math" panose="02040503050406030204" pitchFamily="18" charset="0"/>
                                          </a:rPr>
                                          <m:t>0</m:t>
                                        </m:r>
                                      </m:e>
                                    </m:mr>
                                  </m:m>
                                </m:e>
                              </m:d>
                              <m:r>
                                <a:rPr lang="zh-CN" altLang="en-US" b="0" i="0">
                                  <a:latin typeface="Cambria Math" panose="02040503050406030204" pitchFamily="18" charset="0"/>
                                </a:rPr>
                                <m:t>+0.1</m:t>
                              </m:r>
                            </m:e>
                          </m:d>
                        </m:e>
                        <m:sup>
                          <m:r>
                            <a:rPr lang="zh-CN" altLang="en-US" b="0" i="0">
                              <a:latin typeface="Cambria Math" panose="02040503050406030204" pitchFamily="18" charset="0"/>
                            </a:rPr>
                            <m:t>−1</m:t>
                          </m:r>
                        </m:sup>
                      </m:sSup>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0.995</m:t>
                                </m:r>
                              </m:e>
                            </m:mr>
                            <m:mr>
                              <m:e>
                                <m:r>
                                  <a:rPr lang="zh-CN" altLang="en-US" b="0" i="0">
                                    <a:latin typeface="Cambria Math" panose="02040503050406030204" pitchFamily="18" charset="0"/>
                                  </a:rPr>
                                  <m:t>0.498</m:t>
                                </m:r>
                              </m:e>
                            </m:mr>
                          </m:m>
                        </m:e>
                      </m:d>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1321779" y="2571750"/>
                <a:ext cx="6894512" cy="622286"/>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340768" y="3291830"/>
                <a:ext cx="6768752" cy="5821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b="0" i="1">
                              <a:latin typeface="Cambria Math" panose="02040503050406030204" pitchFamily="18" charset="0"/>
                            </a:rPr>
                            <m:t>1</m:t>
                          </m:r>
                        </m:sub>
                      </m:sSub>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1</m:t>
                                </m:r>
                              </m:e>
                            </m:mr>
                            <m:mr>
                              <m:e>
                                <m:r>
                                  <a:rPr lang="zh-CN" altLang="en-US" b="0" i="0">
                                    <a:latin typeface="Cambria Math" panose="02040503050406030204" pitchFamily="18" charset="0"/>
                                  </a:rPr>
                                  <m:t>0</m:t>
                                </m:r>
                              </m:e>
                              <m:e>
                                <m:r>
                                  <a:rPr lang="zh-CN" altLang="en-US" b="0" i="0">
                                    <a:latin typeface="Cambria Math" panose="02040503050406030204" pitchFamily="18" charset="0"/>
                                  </a:rPr>
                                  <m:t>1</m:t>
                                </m:r>
                              </m:e>
                            </m:mr>
                          </m:m>
                        </m:e>
                      </m:d>
                      <m:r>
                        <a:rPr lang="zh-CN" altLang="en-US" b="0" i="0">
                          <a:latin typeface="Cambria Math" panose="02040503050406030204" pitchFamily="18" charset="0"/>
                        </a:rPr>
                        <m:t>0+</m:t>
                      </m:r>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0.995</m:t>
                                </m:r>
                              </m:e>
                            </m:mr>
                            <m:mr>
                              <m:e>
                                <m:r>
                                  <a:rPr lang="zh-CN" altLang="en-US" b="0" i="0">
                                    <a:latin typeface="Cambria Math" panose="02040503050406030204" pitchFamily="18" charset="0"/>
                                  </a:rPr>
                                  <m:t>0.498</m:t>
                                </m:r>
                              </m:e>
                            </m:mr>
                          </m:m>
                        </m:e>
                      </m:d>
                      <m:d>
                        <m:dPr>
                          <m:ctrlPr>
                            <a:rPr lang="zh-CN" altLang="en-US" b="0" i="1">
                              <a:latin typeface="Cambria Math" panose="02040503050406030204" pitchFamily="18" charset="0"/>
                            </a:rPr>
                          </m:ctrlPr>
                        </m:dPr>
                        <m:e>
                          <m:r>
                            <a:rPr lang="zh-CN" altLang="en-US" b="0" i="0">
                              <a:latin typeface="Cambria Math" panose="02040503050406030204" pitchFamily="18" charset="0"/>
                            </a:rPr>
                            <m:t>1.1−</m:t>
                          </m:r>
                          <m:d>
                            <m:dPr>
                              <m:begChr m:val="["/>
                              <m:endChr m:val="]"/>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0</m:t>
                                    </m:r>
                                  </m:e>
                                </m:mr>
                              </m:m>
                            </m:e>
                          </m:d>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1</m:t>
                                    </m:r>
                                  </m:e>
                                </m:mr>
                                <m:mr>
                                  <m:e>
                                    <m:r>
                                      <a:rPr lang="zh-CN" altLang="en-US" b="0" i="0">
                                        <a:latin typeface="Cambria Math" panose="02040503050406030204" pitchFamily="18" charset="0"/>
                                      </a:rPr>
                                      <m:t>0</m:t>
                                    </m:r>
                                  </m:e>
                                  <m:e>
                                    <m:r>
                                      <a:rPr lang="zh-CN" altLang="en-US" b="0" i="0">
                                        <a:latin typeface="Cambria Math" panose="02040503050406030204" pitchFamily="18" charset="0"/>
                                      </a:rPr>
                                      <m:t>1</m:t>
                                    </m:r>
                                  </m:e>
                                </m:mr>
                              </m:m>
                            </m:e>
                          </m:d>
                          <m:r>
                            <a:rPr lang="zh-CN" altLang="en-US" b="0" i="0">
                              <a:latin typeface="Cambria Math" panose="02040503050406030204" pitchFamily="18" charset="0"/>
                            </a:rPr>
                            <m:t>0</m:t>
                          </m:r>
                        </m:e>
                      </m:d>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1.1</m:t>
                                </m:r>
                              </m:e>
                            </m:mr>
                            <m:mr>
                              <m:e>
                                <m:r>
                                  <a:rPr lang="zh-CN" altLang="en-US" b="0" i="0">
                                    <a:latin typeface="Cambria Math" panose="02040503050406030204" pitchFamily="18" charset="0"/>
                                  </a:rPr>
                                  <m:t>0.55</m:t>
                                </m:r>
                              </m:e>
                            </m:mr>
                          </m:m>
                        </m:e>
                      </m:d>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1340768" y="3291830"/>
                <a:ext cx="6768752" cy="58214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1187624" y="3978707"/>
                <a:ext cx="6840760" cy="5821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1</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0.995</m:t>
                                    </m:r>
                                  </m:e>
                                </m:mr>
                                <m:mr>
                                  <m:e>
                                    <m:r>
                                      <a:rPr lang="zh-CN" altLang="en-US" b="0" i="1">
                                        <a:latin typeface="Cambria Math" panose="02040503050406030204" pitchFamily="18" charset="0"/>
                                      </a:rPr>
                                      <m:t>0.498</m:t>
                                    </m:r>
                                  </m:e>
                                </m:mr>
                              </m:m>
                            </m:e>
                          </m:d>
                          <m:d>
                            <m:dPr>
                              <m:begChr m:val="["/>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0</m:t>
                                    </m:r>
                                  </m:e>
                                </m:mr>
                              </m:m>
                            </m:e>
                          </m:d>
                        </m:e>
                      </m:d>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20</m:t>
                                </m:r>
                              </m:e>
                              <m:e>
                                <m:r>
                                  <a:rPr lang="zh-CN" altLang="en-US" b="0" i="1">
                                    <a:latin typeface="Cambria Math" panose="02040503050406030204" pitchFamily="18" charset="0"/>
                                  </a:rPr>
                                  <m:t>10</m:t>
                                </m:r>
                              </m:e>
                            </m:mr>
                            <m:mr>
                              <m:e>
                                <m:r>
                                  <a:rPr lang="zh-CN" altLang="en-US" b="0" i="1">
                                    <a:latin typeface="Cambria Math" panose="02040503050406030204" pitchFamily="18" charset="0"/>
                                  </a:rPr>
                                  <m:t>10</m:t>
                                </m:r>
                              </m:e>
                              <m:e>
                                <m:r>
                                  <a:rPr lang="zh-CN" altLang="en-US" b="0" i="1">
                                    <a:latin typeface="Cambria Math" panose="02040503050406030204" pitchFamily="18" charset="0"/>
                                  </a:rPr>
                                  <m:t>10</m:t>
                                </m:r>
                              </m:e>
                            </m:mr>
                          </m:m>
                        </m:e>
                      </m:d>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0.1</m:t>
                                </m:r>
                              </m:e>
                              <m:e>
                                <m:r>
                                  <a:rPr lang="zh-CN" altLang="en-US" b="0" i="1">
                                    <a:latin typeface="Cambria Math" panose="02040503050406030204" pitchFamily="18" charset="0"/>
                                  </a:rPr>
                                  <m:t>0.05</m:t>
                                </m:r>
                              </m:e>
                            </m:mr>
                            <m:mr>
                              <m:e>
                                <m:r>
                                  <a:rPr lang="zh-CN" altLang="en-US" b="0" i="1">
                                    <a:latin typeface="Cambria Math" panose="02040503050406030204" pitchFamily="18" charset="0"/>
                                  </a:rPr>
                                  <m:t>0.05</m:t>
                                </m:r>
                              </m:e>
                              <m:e>
                                <m:r>
                                  <a:rPr lang="zh-CN" altLang="en-US" b="0" i="1">
                                    <a:latin typeface="Cambria Math" panose="02040503050406030204" pitchFamily="18" charset="0"/>
                                  </a:rPr>
                                  <m:t>10</m:t>
                                </m:r>
                              </m:e>
                            </m:mr>
                          </m:m>
                        </m:e>
                      </m:d>
                    </m:oMath>
                  </m:oMathPara>
                </a14:m>
                <a:endParaRPr lang="zh-CN" altLang="en-US" i="1" dirty="0"/>
              </a:p>
            </p:txBody>
          </p:sp>
        </mc:Choice>
        <mc:Fallback xmlns="">
          <p:sp>
            <p:nvSpPr>
              <p:cNvPr id="8" name="矩形 7"/>
              <p:cNvSpPr>
                <a:spLocks noRot="1" noChangeAspect="1" noMove="1" noResize="1" noEditPoints="1" noAdjustHandles="1" noChangeArrowheads="1" noChangeShapeType="1" noTextEdit="1"/>
              </p:cNvSpPr>
              <p:nvPr/>
            </p:nvSpPr>
            <p:spPr>
              <a:xfrm>
                <a:off x="1187624" y="3978707"/>
                <a:ext cx="6840760" cy="582147"/>
              </a:xfrm>
              <a:prstGeom prst="rect">
                <a:avLst/>
              </a:prstGeom>
              <a:blipFill>
                <a:blip r:embed="rId6"/>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019AC38B-916C-63D0-132D-99A5B89F81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015079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11560" y="483518"/>
                <a:ext cx="6408712" cy="369332"/>
              </a:xfrm>
              <a:prstGeom prst="rect">
                <a:avLst/>
              </a:prstGeom>
            </p:spPr>
            <p:txBody>
              <a:bodyPr wrap="square">
                <a:spAutoFit/>
              </a:bodyPr>
              <a:lstStyle/>
              <a:p>
                <a:r>
                  <a:rPr lang="zh-CN" altLang="en-US" dirty="0"/>
                  <a:t>当</a:t>
                </a:r>
                <a14:m>
                  <m:oMath xmlns:m="http://schemas.openxmlformats.org/officeDocument/2006/math">
                    <m:r>
                      <a:rPr lang="zh-CN" altLang="en-US" i="1">
                        <a:latin typeface="Cambria Math" panose="02040503050406030204" pitchFamily="18" charset="0"/>
                      </a:rPr>
                      <m:t>𝑘</m:t>
                    </m:r>
                    <m:r>
                      <a:rPr lang="zh-CN" altLang="en-US">
                        <a:latin typeface="Cambria Math" panose="02040503050406030204" pitchFamily="18" charset="0"/>
                      </a:rPr>
                      <m:t>=</m:t>
                    </m:r>
                    <m:r>
                      <a:rPr lang="zh-CN" altLang="en-US" smtClean="0">
                        <a:latin typeface="Cambria Math" panose="02040503050406030204" pitchFamily="18" charset="0"/>
                      </a:rPr>
                      <m:t>2</m:t>
                    </m:r>
                  </m:oMath>
                </a14:m>
                <a:r>
                  <a:rPr lang="zh-CN" altLang="en-US" dirty="0"/>
                  <a:t>时，利用</a:t>
                </a:r>
                <a14:m>
                  <m:oMath xmlns:m="http://schemas.openxmlformats.org/officeDocument/2006/math">
                    <m:r>
                      <a:rPr lang="zh-CN" altLang="en-US" i="1">
                        <a:latin typeface="Cambria Math" panose="02040503050406030204" pitchFamily="18" charset="0"/>
                      </a:rPr>
                      <m:t>𝑘</m:t>
                    </m:r>
                    <m:r>
                      <a:rPr lang="zh-CN" altLang="en-US">
                        <a:latin typeface="Cambria Math" panose="02040503050406030204" pitchFamily="18" charset="0"/>
                      </a:rPr>
                      <m:t>=</m:t>
                    </m:r>
                  </m:oMath>
                </a14:m>
                <a:r>
                  <a:rPr lang="en-US" altLang="zh-CN" dirty="0"/>
                  <a:t>1</a:t>
                </a:r>
                <a:r>
                  <a:rPr lang="zh-CN" altLang="en-US" dirty="0"/>
                  <a:t>时的结果和滤波方程，可得</a:t>
                </a:r>
              </a:p>
            </p:txBody>
          </p:sp>
        </mc:Choice>
        <mc:Fallback xmlns="">
          <p:sp>
            <p:nvSpPr>
              <p:cNvPr id="2" name="矩形 1"/>
              <p:cNvSpPr>
                <a:spLocks noRot="1" noChangeAspect="1" noMove="1" noResize="1" noEditPoints="1" noAdjustHandles="1" noChangeArrowheads="1" noChangeShapeType="1" noTextEdit="1"/>
              </p:cNvSpPr>
              <p:nvPr/>
            </p:nvSpPr>
            <p:spPr>
              <a:xfrm>
                <a:off x="611560" y="483518"/>
                <a:ext cx="6408712" cy="369332"/>
              </a:xfrm>
              <a:prstGeom prst="rect">
                <a:avLst/>
              </a:prstGeom>
              <a:blipFill rotWithShape="0">
                <a:blip r:embed="rId2"/>
                <a:stretch>
                  <a:fillRect l="-760" t="-13115" b="-262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187624" y="1203598"/>
                <a:ext cx="6624736" cy="5821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b="1" i="1">
                              <a:latin typeface="Cambria Math" panose="02040503050406030204" pitchFamily="18" charset="0"/>
                            </a:rPr>
                            <m:t>𝑷</m:t>
                          </m:r>
                        </m:e>
                        <m:sub>
                          <m:r>
                            <a:rPr lang="en-US" altLang="zh-CN" b="0" i="1" smtClean="0">
                              <a:latin typeface="Cambria Math" panose="02040503050406030204" pitchFamily="18" charset="0"/>
                            </a:rPr>
                            <m:t>2</m:t>
                          </m:r>
                          <m:r>
                            <a:rPr lang="zh-CN" altLang="en-US" i="1">
                              <a:latin typeface="Cambria Math" panose="02040503050406030204" pitchFamily="18" charset="0"/>
                            </a:rPr>
                            <m:t>∣</m:t>
                          </m:r>
                          <m:r>
                            <a:rPr lang="en-US" altLang="zh-CN" b="0" i="1" smtClean="0">
                              <a:latin typeface="Cambria Math" panose="02040503050406030204" pitchFamily="18" charset="0"/>
                            </a:rPr>
                            <m:t>1</m:t>
                          </m:r>
                        </m:sub>
                      </m:sSub>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1</m:t>
                                </m:r>
                              </m:e>
                            </m:mr>
                            <m:mr>
                              <m:e>
                                <m:r>
                                  <a:rPr lang="zh-CN" altLang="en-US" b="0" i="0">
                                    <a:latin typeface="Cambria Math" panose="02040503050406030204" pitchFamily="18" charset="0"/>
                                  </a:rPr>
                                  <m:t>0</m:t>
                                </m:r>
                              </m:e>
                              <m:e>
                                <m:r>
                                  <a:rPr lang="zh-CN" altLang="en-US" b="0" i="0">
                                    <a:latin typeface="Cambria Math" panose="02040503050406030204" pitchFamily="18" charset="0"/>
                                  </a:rPr>
                                  <m:t>1</m:t>
                                </m:r>
                              </m:e>
                            </m:mr>
                          </m:m>
                        </m:e>
                      </m:d>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0.1</m:t>
                                </m:r>
                              </m:e>
                              <m:e>
                                <m:r>
                                  <a:rPr lang="zh-CN" altLang="en-US" b="0" i="0">
                                    <a:latin typeface="Cambria Math" panose="02040503050406030204" pitchFamily="18" charset="0"/>
                                  </a:rPr>
                                  <m:t>0.05</m:t>
                                </m:r>
                              </m:e>
                            </m:mr>
                            <m:mr>
                              <m:e>
                                <m:r>
                                  <a:rPr lang="zh-CN" altLang="en-US" b="0" i="0">
                                    <a:latin typeface="Cambria Math" panose="02040503050406030204" pitchFamily="18" charset="0"/>
                                  </a:rPr>
                                  <m:t>0.05</m:t>
                                </m:r>
                              </m:e>
                              <m:e>
                                <m:r>
                                  <a:rPr lang="zh-CN" altLang="en-US" b="0" i="0">
                                    <a:latin typeface="Cambria Math" panose="02040503050406030204" pitchFamily="18" charset="0"/>
                                  </a:rPr>
                                  <m:t>10</m:t>
                                </m:r>
                              </m:e>
                            </m:mr>
                          </m:m>
                        </m:e>
                      </m:d>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10</m:t>
                                </m:r>
                              </m:e>
                            </m:mr>
                            <m:mr>
                              <m:e>
                                <m:r>
                                  <a:rPr lang="zh-CN" altLang="en-US" b="0" i="0">
                                    <a:latin typeface="Cambria Math" panose="02040503050406030204" pitchFamily="18" charset="0"/>
                                  </a:rPr>
                                  <m:t>11</m:t>
                                </m:r>
                              </m:e>
                            </m:mr>
                          </m:m>
                        </m:e>
                      </m:d>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10.2</m:t>
                                </m:r>
                              </m:e>
                              <m:e>
                                <m:r>
                                  <a:rPr lang="zh-CN" altLang="en-US" b="0" i="0">
                                    <a:latin typeface="Cambria Math" panose="02040503050406030204" pitchFamily="18" charset="0"/>
                                  </a:rPr>
                                  <m:t>10.05</m:t>
                                </m:r>
                              </m:e>
                            </m:mr>
                            <m:mr>
                              <m:e>
                                <m:r>
                                  <a:rPr lang="zh-CN" altLang="en-US" b="0" i="0">
                                    <a:latin typeface="Cambria Math" panose="02040503050406030204" pitchFamily="18" charset="0"/>
                                  </a:rPr>
                                  <m:t>10.05</m:t>
                                </m:r>
                              </m:e>
                              <m:e>
                                <m:r>
                                  <a:rPr lang="zh-CN" altLang="en-US" b="0" i="0">
                                    <a:latin typeface="Cambria Math" panose="02040503050406030204" pitchFamily="18" charset="0"/>
                                  </a:rPr>
                                  <m:t>10</m:t>
                                </m:r>
                              </m:e>
                            </m:mr>
                          </m:m>
                        </m:e>
                      </m:d>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1187624" y="1203598"/>
                <a:ext cx="6624736" cy="58214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539552" y="1907456"/>
                <a:ext cx="8355410" cy="6362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b="1" i="1" smtClean="0">
                              <a:latin typeface="Cambria Math" panose="02040503050406030204" pitchFamily="18" charset="0"/>
                            </a:rPr>
                          </m:ctrlPr>
                        </m:sSubPr>
                        <m:e>
                          <m:r>
                            <a:rPr lang="zh-CN" altLang="en-US" b="1" i="1">
                              <a:latin typeface="Cambria Math" panose="02040503050406030204" pitchFamily="18" charset="0"/>
                            </a:rPr>
                            <m:t>𝑲</m:t>
                          </m:r>
                        </m:e>
                        <m:sub>
                          <m:r>
                            <a:rPr lang="zh-CN" altLang="en-US" b="0" i="0">
                              <a:latin typeface="Cambria Math" panose="02040503050406030204" pitchFamily="18" charset="0"/>
                            </a:rPr>
                            <m:t>2</m:t>
                          </m:r>
                        </m:sub>
                      </m:sSub>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10.2</m:t>
                                </m:r>
                              </m:e>
                              <m:e>
                                <m:r>
                                  <a:rPr lang="zh-CN" altLang="en-US" b="0" i="0">
                                    <a:latin typeface="Cambria Math" panose="02040503050406030204" pitchFamily="18" charset="0"/>
                                  </a:rPr>
                                  <m:t>10.5</m:t>
                                </m:r>
                              </m:e>
                            </m:mr>
                            <m:mr>
                              <m:e>
                                <m:r>
                                  <a:rPr lang="zh-CN" altLang="en-US" b="0" i="0">
                                    <a:latin typeface="Cambria Math" panose="02040503050406030204" pitchFamily="18" charset="0"/>
                                  </a:rPr>
                                  <m:t>10.05</m:t>
                                </m:r>
                              </m:e>
                              <m:e>
                                <m:r>
                                  <a:rPr lang="zh-CN" altLang="en-US" b="0" i="0">
                                    <a:latin typeface="Cambria Math" panose="02040503050406030204" pitchFamily="18" charset="0"/>
                                  </a:rPr>
                                  <m:t>10</m:t>
                                </m:r>
                              </m:e>
                            </m:mr>
                          </m:m>
                        </m:e>
                      </m:d>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mr>
                            <m:mr>
                              <m:e>
                                <m:r>
                                  <a:rPr lang="zh-CN" altLang="en-US" b="0" i="0">
                                    <a:latin typeface="Cambria Math" panose="02040503050406030204" pitchFamily="18" charset="0"/>
                                  </a:rPr>
                                  <m:t>0</m:t>
                                </m:r>
                              </m:e>
                            </m:mr>
                          </m:m>
                        </m:e>
                      </m:d>
                      <m:sSup>
                        <m:sSupPr>
                          <m:ctrlPr>
                            <a:rPr lang="zh-CN" altLang="en-US" b="0" i="1">
                              <a:latin typeface="Cambria Math" panose="02040503050406030204" pitchFamily="18" charset="0"/>
                            </a:rPr>
                          </m:ctrlPr>
                        </m:sSupPr>
                        <m:e>
                          <m:d>
                            <m:dPr>
                              <m:ctrlPr>
                                <a:rPr lang="zh-CN" altLang="en-US" b="0" i="1">
                                  <a:latin typeface="Cambria Math" panose="02040503050406030204" pitchFamily="18" charset="0"/>
                                </a:rPr>
                              </m:ctrlPr>
                            </m:dPr>
                            <m:e>
                              <m:d>
                                <m:dPr>
                                  <m:begChr m:val="["/>
                                  <m:endChr m:val="]"/>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0</m:t>
                                        </m:r>
                                      </m:e>
                                    </m:mr>
                                  </m:m>
                                </m:e>
                              </m:d>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10.2</m:t>
                                        </m:r>
                                      </m:e>
                                      <m:e>
                                        <m:r>
                                          <a:rPr lang="zh-CN" altLang="en-US" b="0" i="0">
                                            <a:latin typeface="Cambria Math" panose="02040503050406030204" pitchFamily="18" charset="0"/>
                                          </a:rPr>
                                          <m:t>10.05</m:t>
                                        </m:r>
                                      </m:e>
                                    </m:mr>
                                    <m:mr>
                                      <m:e>
                                        <m:r>
                                          <a:rPr lang="zh-CN" altLang="en-US" b="0" i="0">
                                            <a:latin typeface="Cambria Math" panose="02040503050406030204" pitchFamily="18" charset="0"/>
                                          </a:rPr>
                                          <m:t>10.05</m:t>
                                        </m:r>
                                      </m:e>
                                      <m:e>
                                        <m:r>
                                          <a:rPr lang="zh-CN" altLang="en-US" b="0" i="0">
                                            <a:latin typeface="Cambria Math" panose="02040503050406030204" pitchFamily="18" charset="0"/>
                                          </a:rPr>
                                          <m:t>10</m:t>
                                        </m:r>
                                      </m:e>
                                    </m:mr>
                                  </m:m>
                                </m:e>
                              </m:d>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m:t>
                                        </m:r>
                                      </m:e>
                                    </m:mr>
                                    <m:mr>
                                      <m:e>
                                        <m:r>
                                          <a:rPr lang="zh-CN" altLang="en-US" b="0" i="0">
                                            <a:latin typeface="Cambria Math" panose="02040503050406030204" pitchFamily="18" charset="0"/>
                                          </a:rPr>
                                          <m:t>1</m:t>
                                        </m:r>
                                      </m:e>
                                    </m:mr>
                                  </m:m>
                                </m:e>
                              </m:d>
                              <m:r>
                                <a:rPr lang="zh-CN" altLang="en-US" b="0" i="0">
                                  <a:latin typeface="Cambria Math" panose="02040503050406030204" pitchFamily="18" charset="0"/>
                                </a:rPr>
                                <m:t>+0.1</m:t>
                              </m:r>
                            </m:e>
                          </m:d>
                        </m:e>
                        <m:sup>
                          <m:r>
                            <a:rPr lang="zh-CN" altLang="en-US" b="0" i="0">
                              <a:latin typeface="Cambria Math" panose="02040503050406030204" pitchFamily="18" charset="0"/>
                            </a:rPr>
                            <m:t>−1</m:t>
                          </m:r>
                        </m:sup>
                      </m:sSup>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0.990</m:t>
                                </m:r>
                              </m:e>
                            </m:mr>
                            <m:mr>
                              <m:e>
                                <m:r>
                                  <a:rPr lang="zh-CN" altLang="en-US" b="0" i="0">
                                    <a:latin typeface="Cambria Math" panose="02040503050406030204" pitchFamily="18" charset="0"/>
                                  </a:rPr>
                                  <m:t>0.976</m:t>
                                </m:r>
                              </m:e>
                            </m:mr>
                          </m:m>
                        </m:e>
                      </m:d>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539552" y="1907456"/>
                <a:ext cx="8355410" cy="63626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1115616" y="2665431"/>
                <a:ext cx="7038528"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0">
                              <a:latin typeface="Cambria Math" panose="02040503050406030204" pitchFamily="18" charset="0"/>
                            </a:rPr>
                            <m:t>2</m:t>
                          </m:r>
                        </m:sub>
                      </m:sSub>
                      <m:r>
                        <a:rPr lang="zh-CN" altLang="en-US" i="0">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1</m:t>
                                </m:r>
                              </m:e>
                              <m:e>
                                <m:r>
                                  <a:rPr lang="zh-CN" altLang="en-US" i="0">
                                    <a:latin typeface="Cambria Math" panose="02040503050406030204" pitchFamily="18" charset="0"/>
                                  </a:rPr>
                                  <m:t>1</m:t>
                                </m:r>
                              </m:e>
                            </m:mr>
                            <m:mr>
                              <m:e>
                                <m:r>
                                  <a:rPr lang="zh-CN" altLang="en-US" i="0">
                                    <a:latin typeface="Cambria Math" panose="02040503050406030204" pitchFamily="18" charset="0"/>
                                  </a:rPr>
                                  <m:t>0</m:t>
                                </m:r>
                              </m:e>
                              <m:e>
                                <m:r>
                                  <a:rPr lang="zh-CN" altLang="en-US" i="0">
                                    <a:latin typeface="Cambria Math" panose="02040503050406030204" pitchFamily="18" charset="0"/>
                                  </a:rPr>
                                  <m:t>1</m:t>
                                </m:r>
                              </m:e>
                            </m:mr>
                          </m:m>
                        </m:e>
                      </m:d>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1.10</m:t>
                                </m:r>
                              </m:e>
                            </m:mr>
                            <m:mr>
                              <m:e>
                                <m:r>
                                  <a:rPr lang="zh-CN" altLang="en-US" i="0">
                                    <a:latin typeface="Cambria Math" panose="02040503050406030204" pitchFamily="18" charset="0"/>
                                  </a:rPr>
                                  <m:t>0.55</m:t>
                                </m:r>
                              </m:e>
                            </m:mr>
                          </m:m>
                        </m:e>
                      </m:d>
                      <m:r>
                        <a:rPr lang="zh-CN" altLang="en-US" i="0">
                          <a:latin typeface="Cambria Math" panose="02040503050406030204" pitchFamily="18" charset="0"/>
                        </a:rPr>
                        <m:t>+</m:t>
                      </m:r>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0.990</m:t>
                                </m:r>
                              </m:e>
                            </m:mr>
                            <m:mr>
                              <m:e>
                                <m:r>
                                  <a:rPr lang="zh-CN" altLang="en-US" i="0">
                                    <a:latin typeface="Cambria Math" panose="02040503050406030204" pitchFamily="18" charset="0"/>
                                  </a:rPr>
                                  <m:t>0.976</m:t>
                                </m:r>
                              </m:e>
                            </m:mr>
                          </m:m>
                        </m:e>
                      </m:d>
                      <m:d>
                        <m:dPr>
                          <m:ctrlPr>
                            <a:rPr lang="zh-CN" altLang="en-US" i="1">
                              <a:latin typeface="Cambria Math" panose="02040503050406030204" pitchFamily="18" charset="0"/>
                            </a:rPr>
                          </m:ctrlPr>
                        </m:dPr>
                        <m:e>
                          <m:r>
                            <a:rPr lang="zh-CN" altLang="en-US" i="0">
                              <a:latin typeface="Cambria Math" panose="02040503050406030204" pitchFamily="18" charset="0"/>
                            </a:rPr>
                            <m:t>2−</m:t>
                          </m:r>
                          <m:d>
                            <m:dPr>
                              <m:begChr m:val="["/>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1</m:t>
                                    </m:r>
                                  </m:e>
                                  <m:e>
                                    <m:r>
                                      <a:rPr lang="zh-CN" altLang="en-US" i="0">
                                        <a:latin typeface="Cambria Math" panose="02040503050406030204" pitchFamily="18" charset="0"/>
                                      </a:rPr>
                                      <m:t>0</m:t>
                                    </m:r>
                                  </m:e>
                                </m:mr>
                              </m:m>
                            </m:e>
                          </m:d>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1</m:t>
                                    </m:r>
                                  </m:e>
                                  <m:e>
                                    <m:r>
                                      <a:rPr lang="zh-CN" altLang="en-US" i="0">
                                        <a:latin typeface="Cambria Math" panose="02040503050406030204" pitchFamily="18" charset="0"/>
                                      </a:rPr>
                                      <m:t>1</m:t>
                                    </m:r>
                                  </m:e>
                                </m:mr>
                                <m:mr>
                                  <m:e>
                                    <m:r>
                                      <a:rPr lang="zh-CN" altLang="en-US" i="0">
                                        <a:latin typeface="Cambria Math" panose="02040503050406030204" pitchFamily="18" charset="0"/>
                                      </a:rPr>
                                      <m:t>0</m:t>
                                    </m:r>
                                  </m:e>
                                  <m:e>
                                    <m:r>
                                      <a:rPr lang="zh-CN" altLang="en-US" i="0">
                                        <a:latin typeface="Cambria Math" panose="02040503050406030204" pitchFamily="18" charset="0"/>
                                      </a:rPr>
                                      <m:t>1</m:t>
                                    </m:r>
                                  </m:e>
                                </m:mr>
                              </m:m>
                            </m:e>
                          </m:d>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1.10</m:t>
                                    </m:r>
                                  </m:e>
                                </m:mr>
                                <m:mr>
                                  <m:e>
                                    <m:r>
                                      <a:rPr lang="zh-CN" altLang="en-US" i="0">
                                        <a:latin typeface="Cambria Math" panose="02040503050406030204" pitchFamily="18" charset="0"/>
                                      </a:rPr>
                                      <m:t>0.55</m:t>
                                    </m:r>
                                  </m:e>
                                </m:mr>
                              </m:m>
                            </m:e>
                          </m:d>
                        </m:e>
                      </m:d>
                      <m:r>
                        <a:rPr lang="zh-CN" altLang="en-US" i="0">
                          <a:latin typeface="Cambria Math" panose="02040503050406030204" pitchFamily="18" charset="0"/>
                        </a:rPr>
                        <m:t>=</m:t>
                      </m:r>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2.0</m:t>
                                </m:r>
                              </m:e>
                            </m:mr>
                            <m:mr>
                              <m:e>
                                <m:r>
                                  <a:rPr lang="zh-CN" altLang="en-US" i="0">
                                    <a:latin typeface="Cambria Math" panose="02040503050406030204" pitchFamily="18" charset="0"/>
                                  </a:rPr>
                                  <m:t>2.89</m:t>
                                </m:r>
                              </m:e>
                            </m:mr>
                          </m:m>
                        </m:e>
                      </m:d>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1115616" y="2665431"/>
                <a:ext cx="7038528" cy="71468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294395" y="3579862"/>
                <a:ext cx="6680970" cy="5821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2</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0.990</m:t>
                                    </m:r>
                                  </m:e>
                                </m:mr>
                                <m:mr>
                                  <m:e>
                                    <m:r>
                                      <a:rPr lang="zh-CN" altLang="en-US" b="0" i="1">
                                        <a:latin typeface="Cambria Math" panose="02040503050406030204" pitchFamily="18" charset="0"/>
                                      </a:rPr>
                                      <m:t>0.976</m:t>
                                    </m:r>
                                  </m:e>
                                </m:mr>
                              </m:m>
                            </m:e>
                          </m:d>
                          <m:d>
                            <m:dPr>
                              <m:begChr m:val="["/>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0</m:t>
                                    </m:r>
                                  </m:e>
                                </m:mr>
                              </m:m>
                            </m:e>
                          </m:d>
                        </m:e>
                      </m:d>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10.2</m:t>
                                </m:r>
                              </m:e>
                              <m:e>
                                <m:r>
                                  <a:rPr lang="zh-CN" altLang="en-US" b="0" i="0">
                                    <a:latin typeface="Cambria Math" panose="02040503050406030204" pitchFamily="18" charset="0"/>
                                  </a:rPr>
                                  <m:t>10.05</m:t>
                                </m:r>
                              </m:e>
                            </m:mr>
                            <m:mr>
                              <m:e>
                                <m:r>
                                  <a:rPr lang="zh-CN" altLang="en-US" b="0" i="0">
                                    <a:latin typeface="Cambria Math" panose="02040503050406030204" pitchFamily="18" charset="0"/>
                                  </a:rPr>
                                  <m:t>10.05</m:t>
                                </m:r>
                              </m:e>
                              <m:e>
                                <m:r>
                                  <a:rPr lang="zh-CN" altLang="en-US" b="0" i="0">
                                    <a:latin typeface="Cambria Math" panose="02040503050406030204" pitchFamily="18" charset="0"/>
                                  </a:rPr>
                                  <m:t>10</m:t>
                                </m:r>
                              </m:e>
                            </m:mr>
                          </m:m>
                        </m:e>
                      </m:d>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0.1</m:t>
                                </m:r>
                              </m:e>
                              <m:e>
                                <m:r>
                                  <a:rPr lang="zh-CN" altLang="en-US" b="0" i="0">
                                    <a:latin typeface="Cambria Math" panose="02040503050406030204" pitchFamily="18" charset="0"/>
                                  </a:rPr>
                                  <m:t>0.1</m:t>
                                </m:r>
                              </m:e>
                            </m:mr>
                            <m:mr>
                              <m:e>
                                <m:r>
                                  <a:rPr lang="zh-CN" altLang="en-US" b="0" i="0">
                                    <a:latin typeface="Cambria Math" panose="02040503050406030204" pitchFamily="18" charset="0"/>
                                  </a:rPr>
                                  <m:t>0.1</m:t>
                                </m:r>
                              </m:e>
                              <m:e>
                                <m:r>
                                  <a:rPr lang="zh-CN" altLang="en-US" b="0" i="0">
                                    <a:latin typeface="Cambria Math" panose="02040503050406030204" pitchFamily="18" charset="0"/>
                                  </a:rPr>
                                  <m:t>0.2</m:t>
                                </m:r>
                              </m:e>
                            </m:mr>
                          </m:m>
                        </m:e>
                      </m:d>
                    </m:oMath>
                  </m:oMathPara>
                </a14:m>
                <a:endParaRPr lang="zh-CN" altLang="en-US" dirty="0"/>
              </a:p>
            </p:txBody>
          </p:sp>
        </mc:Choice>
        <mc:Fallback xmlns="">
          <p:sp>
            <p:nvSpPr>
              <p:cNvPr id="7" name="矩形 6"/>
              <p:cNvSpPr>
                <a:spLocks noRot="1" noChangeAspect="1" noMove="1" noResize="1" noEditPoints="1" noAdjustHandles="1" noChangeArrowheads="1" noChangeShapeType="1" noTextEdit="1"/>
              </p:cNvSpPr>
              <p:nvPr/>
            </p:nvSpPr>
            <p:spPr>
              <a:xfrm>
                <a:off x="1294395" y="3579862"/>
                <a:ext cx="6680970" cy="582147"/>
              </a:xfrm>
              <a:prstGeom prst="rect">
                <a:avLst/>
              </a:prstGeom>
              <a:blipFill>
                <a:blip r:embed="rId6"/>
                <a:stretch>
                  <a:fillRect/>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856E5A35-F284-A765-1BA2-75DA87F04F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481837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11560" y="483518"/>
                <a:ext cx="6408712" cy="369332"/>
              </a:xfrm>
              <a:prstGeom prst="rect">
                <a:avLst/>
              </a:prstGeom>
            </p:spPr>
            <p:txBody>
              <a:bodyPr wrap="square">
                <a:spAutoFit/>
              </a:bodyPr>
              <a:lstStyle/>
              <a:p>
                <a:r>
                  <a:rPr lang="zh-CN" altLang="en-US" dirty="0"/>
                  <a:t>当</a:t>
                </a:r>
                <a14:m>
                  <m:oMath xmlns:m="http://schemas.openxmlformats.org/officeDocument/2006/math">
                    <m:r>
                      <a:rPr lang="zh-CN" altLang="en-US" i="1">
                        <a:latin typeface="Cambria Math" panose="02040503050406030204" pitchFamily="18" charset="0"/>
                      </a:rPr>
                      <m:t>𝑘</m:t>
                    </m:r>
                    <m:r>
                      <a:rPr lang="zh-CN" altLang="en-US">
                        <a:latin typeface="Cambria Math" panose="02040503050406030204" pitchFamily="18" charset="0"/>
                      </a:rPr>
                      <m:t>=</m:t>
                    </m:r>
                    <m:r>
                      <a:rPr lang="en-US" altLang="zh-CN" b="0" i="0" smtClean="0">
                        <a:latin typeface="Cambria Math" panose="02040503050406030204" pitchFamily="18" charset="0"/>
                      </a:rPr>
                      <m:t>3</m:t>
                    </m:r>
                  </m:oMath>
                </a14:m>
                <a:r>
                  <a:rPr lang="zh-CN" altLang="en-US" dirty="0"/>
                  <a:t>时</a:t>
                </a:r>
              </a:p>
            </p:txBody>
          </p:sp>
        </mc:Choice>
        <mc:Fallback xmlns="">
          <p:sp>
            <p:nvSpPr>
              <p:cNvPr id="2" name="矩形 1"/>
              <p:cNvSpPr>
                <a:spLocks noRot="1" noChangeAspect="1" noMove="1" noResize="1" noEditPoints="1" noAdjustHandles="1" noChangeArrowheads="1" noChangeShapeType="1" noTextEdit="1"/>
              </p:cNvSpPr>
              <p:nvPr/>
            </p:nvSpPr>
            <p:spPr>
              <a:xfrm>
                <a:off x="611560" y="483518"/>
                <a:ext cx="6408712" cy="369332"/>
              </a:xfrm>
              <a:prstGeom prst="rect">
                <a:avLst/>
              </a:prstGeom>
              <a:blipFill rotWithShape="0">
                <a:blip r:embed="rId2"/>
                <a:stretch>
                  <a:fillRect l="-760" t="-13115" b="-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899592" y="1059582"/>
                <a:ext cx="6966520" cy="5821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b="1" i="1">
                              <a:latin typeface="Cambria Math" panose="02040503050406030204" pitchFamily="18" charset="0"/>
                            </a:rPr>
                          </m:ctrlPr>
                        </m:sSubPr>
                        <m:e>
                          <m:r>
                            <a:rPr lang="zh-CN" altLang="en-US" b="1" i="1">
                              <a:latin typeface="Cambria Math" panose="02040503050406030204" pitchFamily="18" charset="0"/>
                            </a:rPr>
                            <m:t>𝑷</m:t>
                          </m:r>
                        </m:e>
                        <m:sub>
                          <m:r>
                            <a:rPr lang="zh-CN" altLang="en-US" b="0" i="0">
                              <a:latin typeface="Cambria Math" panose="02040503050406030204" pitchFamily="18" charset="0"/>
                            </a:rPr>
                            <m:t>3</m:t>
                          </m:r>
                          <m:r>
                            <a:rPr lang="zh-CN" altLang="en-US" i="1">
                              <a:latin typeface="Cambria Math" panose="02040503050406030204" pitchFamily="18" charset="0"/>
                            </a:rPr>
                            <m:t>∣</m:t>
                          </m:r>
                          <m:r>
                            <a:rPr lang="zh-CN" altLang="en-US" b="0" i="0">
                              <a:latin typeface="Cambria Math" panose="02040503050406030204" pitchFamily="18" charset="0"/>
                            </a:rPr>
                            <m:t>2</m:t>
                          </m:r>
                        </m:sub>
                      </m:sSub>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1</m:t>
                                </m:r>
                              </m:e>
                            </m:mr>
                            <m:mr>
                              <m:e>
                                <m:r>
                                  <a:rPr lang="zh-CN" altLang="en-US" b="0" i="0">
                                    <a:latin typeface="Cambria Math" panose="02040503050406030204" pitchFamily="18" charset="0"/>
                                  </a:rPr>
                                  <m:t>0</m:t>
                                </m:r>
                              </m:e>
                              <m:e>
                                <m:r>
                                  <a:rPr lang="zh-CN" altLang="en-US" b="0" i="0">
                                    <a:latin typeface="Cambria Math" panose="02040503050406030204" pitchFamily="18" charset="0"/>
                                  </a:rPr>
                                  <m:t>1</m:t>
                                </m:r>
                              </m:e>
                            </m:mr>
                          </m:m>
                        </m:e>
                      </m:d>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0.1</m:t>
                                </m:r>
                              </m:e>
                              <m:e>
                                <m:r>
                                  <a:rPr lang="zh-CN" altLang="en-US" b="0" i="0">
                                    <a:latin typeface="Cambria Math" panose="02040503050406030204" pitchFamily="18" charset="0"/>
                                  </a:rPr>
                                  <m:t>0.1</m:t>
                                </m:r>
                              </m:e>
                            </m:mr>
                            <m:mr>
                              <m:e>
                                <m:r>
                                  <a:rPr lang="zh-CN" altLang="en-US" b="0" i="0">
                                    <a:latin typeface="Cambria Math" panose="02040503050406030204" pitchFamily="18" charset="0"/>
                                  </a:rPr>
                                  <m:t>0.1</m:t>
                                </m:r>
                              </m:e>
                              <m:e>
                                <m:r>
                                  <a:rPr lang="zh-CN" altLang="en-US" b="0" i="0">
                                    <a:latin typeface="Cambria Math" panose="02040503050406030204" pitchFamily="18" charset="0"/>
                                  </a:rPr>
                                  <m:t>0.2</m:t>
                                </m:r>
                              </m:e>
                            </m:mr>
                          </m:m>
                        </m:e>
                      </m:d>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0</m:t>
                                </m:r>
                              </m:e>
                            </m:mr>
                            <m:mr>
                              <m:e>
                                <m:r>
                                  <a:rPr lang="zh-CN" altLang="en-US" b="0" i="0">
                                    <a:latin typeface="Cambria Math" panose="02040503050406030204" pitchFamily="18" charset="0"/>
                                  </a:rPr>
                                  <m:t>1</m:t>
                                </m:r>
                              </m:e>
                              <m:e>
                                <m:r>
                                  <a:rPr lang="zh-CN" altLang="en-US" b="0" i="0">
                                    <a:latin typeface="Cambria Math" panose="02040503050406030204" pitchFamily="18" charset="0"/>
                                  </a:rPr>
                                  <m:t>1</m:t>
                                </m:r>
                              </m:e>
                            </m:mr>
                          </m:m>
                        </m:e>
                      </m:d>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0.5</m:t>
                                </m:r>
                              </m:e>
                              <m:e>
                                <m:r>
                                  <a:rPr lang="zh-CN" altLang="en-US" b="0" i="0">
                                    <a:latin typeface="Cambria Math" panose="02040503050406030204" pitchFamily="18" charset="0"/>
                                  </a:rPr>
                                  <m:t>0.3</m:t>
                                </m:r>
                              </m:e>
                            </m:mr>
                            <m:mr>
                              <m:e>
                                <m:r>
                                  <a:rPr lang="zh-CN" altLang="en-US" b="0" i="0">
                                    <a:latin typeface="Cambria Math" panose="02040503050406030204" pitchFamily="18" charset="0"/>
                                  </a:rPr>
                                  <m:t>0.3</m:t>
                                </m:r>
                              </m:e>
                              <m:e>
                                <m:r>
                                  <a:rPr lang="zh-CN" altLang="en-US" b="0" i="0">
                                    <a:latin typeface="Cambria Math" panose="02040503050406030204" pitchFamily="18" charset="0"/>
                                  </a:rPr>
                                  <m:t>0.2</m:t>
                                </m:r>
                              </m:e>
                            </m:mr>
                          </m:m>
                        </m:e>
                      </m:d>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899592" y="1059582"/>
                <a:ext cx="6966520" cy="58214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1115616" y="1826147"/>
                <a:ext cx="6894512" cy="6362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b="1" i="1">
                              <a:latin typeface="Cambria Math" panose="02040503050406030204" pitchFamily="18" charset="0"/>
                            </a:rPr>
                          </m:ctrlPr>
                        </m:sSubPr>
                        <m:e>
                          <m:r>
                            <a:rPr lang="zh-CN" altLang="en-US" b="1" i="1">
                              <a:latin typeface="Cambria Math" panose="02040503050406030204" pitchFamily="18" charset="0"/>
                            </a:rPr>
                            <m:t>𝑲</m:t>
                          </m:r>
                        </m:e>
                        <m:sub>
                          <m:r>
                            <a:rPr lang="zh-CN" altLang="en-US" b="0" i="0">
                              <a:latin typeface="Cambria Math" panose="02040503050406030204" pitchFamily="18" charset="0"/>
                            </a:rPr>
                            <m:t>3</m:t>
                          </m:r>
                        </m:sub>
                      </m:sSub>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0.5</m:t>
                                </m:r>
                              </m:e>
                              <m:e>
                                <m:r>
                                  <a:rPr lang="zh-CN" altLang="en-US" b="0" i="0">
                                    <a:latin typeface="Cambria Math" panose="02040503050406030204" pitchFamily="18" charset="0"/>
                                  </a:rPr>
                                  <m:t>0.3</m:t>
                                </m:r>
                              </m:e>
                            </m:mr>
                            <m:mr>
                              <m:e>
                                <m:r>
                                  <a:rPr lang="zh-CN" altLang="en-US" b="0" i="0">
                                    <a:latin typeface="Cambria Math" panose="02040503050406030204" pitchFamily="18" charset="0"/>
                                  </a:rPr>
                                  <m:t>0.3</m:t>
                                </m:r>
                              </m:e>
                              <m:e>
                                <m:r>
                                  <a:rPr lang="zh-CN" altLang="en-US" b="0" i="0">
                                    <a:latin typeface="Cambria Math" panose="02040503050406030204" pitchFamily="18" charset="0"/>
                                  </a:rPr>
                                  <m:t>0.2</m:t>
                                </m:r>
                              </m:e>
                            </m:mr>
                          </m:m>
                        </m:e>
                      </m:d>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mr>
                            <m:mr>
                              <m:e>
                                <m:r>
                                  <a:rPr lang="zh-CN" altLang="en-US" b="0" i="0">
                                    <a:latin typeface="Cambria Math" panose="02040503050406030204" pitchFamily="18" charset="0"/>
                                  </a:rPr>
                                  <m:t>0</m:t>
                                </m:r>
                              </m:e>
                            </m:mr>
                          </m:m>
                        </m:e>
                      </m:d>
                      <m:sSup>
                        <m:sSupPr>
                          <m:ctrlPr>
                            <a:rPr lang="zh-CN" altLang="en-US" b="0" i="1">
                              <a:latin typeface="Cambria Math" panose="02040503050406030204" pitchFamily="18" charset="0"/>
                            </a:rPr>
                          </m:ctrlPr>
                        </m:sSupPr>
                        <m:e>
                          <m:d>
                            <m:dPr>
                              <m:ctrlPr>
                                <a:rPr lang="zh-CN" altLang="en-US" b="0" i="1">
                                  <a:latin typeface="Cambria Math" panose="02040503050406030204" pitchFamily="18" charset="0"/>
                                </a:rPr>
                              </m:ctrlPr>
                            </m:dPr>
                            <m:e>
                              <m:d>
                                <m:dPr>
                                  <m:begChr m:val="["/>
                                  <m:endChr m:val="]"/>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0</m:t>
                                        </m:r>
                                      </m:e>
                                    </m:mr>
                                  </m:m>
                                </m:e>
                              </m:d>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0.5</m:t>
                                        </m:r>
                                      </m:e>
                                      <m:e>
                                        <m:r>
                                          <a:rPr lang="zh-CN" altLang="en-US" b="0" i="0">
                                            <a:latin typeface="Cambria Math" panose="02040503050406030204" pitchFamily="18" charset="0"/>
                                          </a:rPr>
                                          <m:t>0.3</m:t>
                                        </m:r>
                                      </m:e>
                                    </m:mr>
                                    <m:mr>
                                      <m:e>
                                        <m:r>
                                          <a:rPr lang="zh-CN" altLang="en-US" b="0" i="0">
                                            <a:latin typeface="Cambria Math" panose="02040503050406030204" pitchFamily="18" charset="0"/>
                                          </a:rPr>
                                          <m:t>0.3</m:t>
                                        </m:r>
                                      </m:e>
                                      <m:e>
                                        <m:r>
                                          <a:rPr lang="zh-CN" altLang="en-US" b="0" i="0">
                                            <a:latin typeface="Cambria Math" panose="02040503050406030204" pitchFamily="18" charset="0"/>
                                          </a:rPr>
                                          <m:t>0.2</m:t>
                                        </m:r>
                                      </m:e>
                                    </m:mr>
                                  </m:m>
                                </m:e>
                              </m:d>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mr>
                                    <m:mr>
                                      <m:e>
                                        <m:r>
                                          <a:rPr lang="zh-CN" altLang="en-US" b="0" i="0">
                                            <a:latin typeface="Cambria Math" panose="02040503050406030204" pitchFamily="18" charset="0"/>
                                          </a:rPr>
                                          <m:t>0</m:t>
                                        </m:r>
                                      </m:e>
                                    </m:mr>
                                  </m:m>
                                </m:e>
                              </m:d>
                              <m:r>
                                <a:rPr lang="zh-CN" altLang="en-US" b="0" i="0">
                                  <a:latin typeface="Cambria Math" panose="02040503050406030204" pitchFamily="18" charset="0"/>
                                </a:rPr>
                                <m:t>+0.1</m:t>
                              </m:r>
                            </m:e>
                          </m:d>
                        </m:e>
                        <m:sup>
                          <m:r>
                            <a:rPr lang="zh-CN" altLang="en-US" b="0" i="0">
                              <a:latin typeface="Cambria Math" panose="02040503050406030204" pitchFamily="18" charset="0"/>
                            </a:rPr>
                            <m:t>−1</m:t>
                          </m:r>
                        </m:sup>
                      </m:sSup>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1"/>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0.83</m:t>
                                </m:r>
                              </m:e>
                            </m:mr>
                            <m:mr>
                              <m:e>
                                <m:r>
                                  <a:rPr lang="zh-CN" altLang="en-US" b="0" i="0">
                                    <a:latin typeface="Cambria Math" panose="02040503050406030204" pitchFamily="18" charset="0"/>
                                  </a:rPr>
                                  <m:t>0.5</m:t>
                                </m:r>
                              </m:e>
                            </m:mr>
                          </m:m>
                        </m:e>
                      </m:d>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1115616" y="1826147"/>
                <a:ext cx="6894512" cy="63626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63388" y="2646830"/>
                <a:ext cx="9252520"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0">
                              <a:latin typeface="Cambria Math" panose="02040503050406030204" pitchFamily="18" charset="0"/>
                            </a:rPr>
                            <m:t>3</m:t>
                          </m:r>
                        </m:sub>
                      </m:sSub>
                      <m:r>
                        <a:rPr lang="zh-CN" altLang="en-US" i="0">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1</m:t>
                                </m:r>
                              </m:e>
                              <m:e>
                                <m:r>
                                  <a:rPr lang="zh-CN" altLang="en-US" i="0">
                                    <a:latin typeface="Cambria Math" panose="02040503050406030204" pitchFamily="18" charset="0"/>
                                  </a:rPr>
                                  <m:t>1</m:t>
                                </m:r>
                              </m:e>
                            </m:mr>
                            <m:mr>
                              <m:e>
                                <m:r>
                                  <a:rPr lang="zh-CN" altLang="en-US" i="0">
                                    <a:latin typeface="Cambria Math" panose="02040503050406030204" pitchFamily="18" charset="0"/>
                                  </a:rPr>
                                  <m:t>0</m:t>
                                </m:r>
                              </m:e>
                              <m:e>
                                <m:r>
                                  <a:rPr lang="zh-CN" altLang="en-US" i="0">
                                    <a:latin typeface="Cambria Math" panose="02040503050406030204" pitchFamily="18" charset="0"/>
                                  </a:rPr>
                                  <m:t>1</m:t>
                                </m:r>
                              </m:e>
                            </m:mr>
                          </m:m>
                        </m:e>
                      </m:d>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2.0</m:t>
                                </m:r>
                              </m:e>
                            </m:mr>
                            <m:mr>
                              <m:e>
                                <m:r>
                                  <a:rPr lang="zh-CN" altLang="en-US" i="0">
                                    <a:latin typeface="Cambria Math" panose="02040503050406030204" pitchFamily="18" charset="0"/>
                                  </a:rPr>
                                  <m:t>0.89</m:t>
                                </m:r>
                              </m:e>
                            </m:mr>
                          </m:m>
                        </m:e>
                      </m:d>
                      <m:r>
                        <a:rPr lang="zh-CN" altLang="en-US" i="0">
                          <a:latin typeface="Cambria Math" panose="02040503050406030204" pitchFamily="18" charset="0"/>
                        </a:rPr>
                        <m:t>+</m:t>
                      </m:r>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0.83</m:t>
                                </m:r>
                              </m:e>
                            </m:mr>
                            <m:mr>
                              <m:e>
                                <m:r>
                                  <a:rPr lang="zh-CN" altLang="en-US" i="0">
                                    <a:latin typeface="Cambria Math" panose="02040503050406030204" pitchFamily="18" charset="0"/>
                                  </a:rPr>
                                  <m:t>0.4</m:t>
                                </m:r>
                              </m:e>
                            </m:mr>
                          </m:m>
                        </m:e>
                      </m:d>
                      <m:d>
                        <m:dPr>
                          <m:ctrlPr>
                            <a:rPr lang="zh-CN" altLang="en-US" i="1">
                              <a:latin typeface="Cambria Math" panose="02040503050406030204" pitchFamily="18" charset="0"/>
                            </a:rPr>
                          </m:ctrlPr>
                        </m:dPr>
                        <m:e>
                          <m:r>
                            <a:rPr lang="zh-CN" altLang="en-US" i="0">
                              <a:latin typeface="Cambria Math" panose="02040503050406030204" pitchFamily="18" charset="0"/>
                            </a:rPr>
                            <m:t>3.2−</m:t>
                          </m:r>
                          <m:d>
                            <m:dPr>
                              <m:begChr m:val="["/>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1</m:t>
                                    </m:r>
                                  </m:e>
                                  <m:e>
                                    <m:r>
                                      <a:rPr lang="zh-CN" altLang="en-US" i="0">
                                        <a:latin typeface="Cambria Math" panose="02040503050406030204" pitchFamily="18" charset="0"/>
                                      </a:rPr>
                                      <m:t>0</m:t>
                                    </m:r>
                                  </m:e>
                                </m:mr>
                              </m:m>
                            </m:e>
                          </m:d>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1</m:t>
                                    </m:r>
                                  </m:e>
                                  <m:e>
                                    <m:r>
                                      <a:rPr lang="zh-CN" altLang="en-US" i="0">
                                        <a:latin typeface="Cambria Math" panose="02040503050406030204" pitchFamily="18" charset="0"/>
                                      </a:rPr>
                                      <m:t>1</m:t>
                                    </m:r>
                                  </m:e>
                                </m:mr>
                                <m:mr>
                                  <m:e>
                                    <m:r>
                                      <a:rPr lang="zh-CN" altLang="en-US" i="0">
                                        <a:latin typeface="Cambria Math" panose="02040503050406030204" pitchFamily="18" charset="0"/>
                                      </a:rPr>
                                      <m:t>0</m:t>
                                    </m:r>
                                  </m:e>
                                  <m:e>
                                    <m:r>
                                      <a:rPr lang="zh-CN" altLang="en-US" i="0">
                                        <a:latin typeface="Cambria Math" panose="02040503050406030204" pitchFamily="18" charset="0"/>
                                      </a:rPr>
                                      <m:t>1</m:t>
                                    </m:r>
                                  </m:e>
                                </m:mr>
                              </m:m>
                            </m:e>
                          </m:d>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2.0</m:t>
                                    </m:r>
                                  </m:e>
                                </m:mr>
                                <m:mr>
                                  <m:e>
                                    <m:r>
                                      <a:rPr lang="zh-CN" altLang="en-US" i="0">
                                        <a:latin typeface="Cambria Math" panose="02040503050406030204" pitchFamily="18" charset="0"/>
                                      </a:rPr>
                                      <m:t>0.89</m:t>
                                    </m:r>
                                  </m:e>
                                </m:mr>
                              </m:m>
                            </m:e>
                          </m:d>
                        </m:e>
                      </m:d>
                      <m:r>
                        <a:rPr lang="zh-CN" altLang="en-US" i="0">
                          <a:latin typeface="Cambria Math" panose="02040503050406030204" pitchFamily="18" charset="0"/>
                        </a:rPr>
                        <m:t>=</m:t>
                      </m:r>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3.2</m:t>
                                </m:r>
                              </m:e>
                            </m:mr>
                            <m:mr>
                              <m:e>
                                <m:r>
                                  <a:rPr lang="zh-CN" altLang="en-US" i="0">
                                    <a:latin typeface="Cambria Math" panose="02040503050406030204" pitchFamily="18" charset="0"/>
                                  </a:rPr>
                                  <m:t>1.1</m:t>
                                </m:r>
                              </m:e>
                            </m:mr>
                          </m:m>
                        </m:e>
                      </m:d>
                    </m:oMath>
                  </m:oMathPara>
                </a14:m>
                <a:endParaRPr lang="zh-CN" altLang="en-US" dirty="0"/>
              </a:p>
            </p:txBody>
          </p:sp>
        </mc:Choice>
        <mc:Fallback xmlns="">
          <p:sp>
            <p:nvSpPr>
              <p:cNvPr id="5" name="矩形 4"/>
              <p:cNvSpPr>
                <a:spLocks noRot="1" noChangeAspect="1" noMove="1" noResize="1" noEditPoints="1" noAdjustHandles="1" noChangeArrowheads="1" noChangeShapeType="1" noTextEdit="1"/>
              </p:cNvSpPr>
              <p:nvPr/>
            </p:nvSpPr>
            <p:spPr>
              <a:xfrm>
                <a:off x="-63388" y="2646830"/>
                <a:ext cx="9252520" cy="714683"/>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782452" y="3568245"/>
                <a:ext cx="7560840" cy="5821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3</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r>
                            <a:rPr lang="zh-CN" altLang="en-US" b="1" i="1">
                              <a:latin typeface="Cambria Math" panose="02040503050406030204" pitchFamily="18" charset="0"/>
                            </a:rPr>
                            <m:t>𝑰</m:t>
                          </m:r>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0.83</m:t>
                                    </m:r>
                                  </m:e>
                                </m:mr>
                                <m:mr>
                                  <m:e>
                                    <m:r>
                                      <a:rPr lang="zh-CN" altLang="en-US" b="0" i="1">
                                        <a:latin typeface="Cambria Math" panose="02040503050406030204" pitchFamily="18" charset="0"/>
                                      </a:rPr>
                                      <m:t>0.5</m:t>
                                    </m:r>
                                  </m:e>
                                </m:mr>
                              </m:m>
                            </m:e>
                          </m:d>
                          <m:d>
                            <m:dPr>
                              <m:begChr m:val="["/>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0</m:t>
                                    </m:r>
                                  </m:e>
                                </m:mr>
                              </m:m>
                            </m:e>
                          </m:d>
                        </m:e>
                      </m:d>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0.5</m:t>
                                </m:r>
                              </m:e>
                              <m:e>
                                <m:r>
                                  <a:rPr lang="zh-CN" altLang="en-US" b="0" i="0">
                                    <a:latin typeface="Cambria Math" panose="02040503050406030204" pitchFamily="18" charset="0"/>
                                  </a:rPr>
                                  <m:t>0.3</m:t>
                                </m:r>
                              </m:e>
                            </m:mr>
                            <m:mr>
                              <m:e>
                                <m:r>
                                  <a:rPr lang="zh-CN" altLang="en-US" b="0" i="0">
                                    <a:latin typeface="Cambria Math" panose="02040503050406030204" pitchFamily="18" charset="0"/>
                                  </a:rPr>
                                  <m:t>0.3</m:t>
                                </m:r>
                              </m:e>
                              <m:e>
                                <m:r>
                                  <a:rPr lang="zh-CN" altLang="en-US" b="0" i="0">
                                    <a:latin typeface="Cambria Math" panose="02040503050406030204" pitchFamily="18" charset="0"/>
                                  </a:rPr>
                                  <m:t>0.2</m:t>
                                </m:r>
                              </m:e>
                            </m:mr>
                          </m:m>
                        </m:e>
                      </m:d>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0.085</m:t>
                                </m:r>
                              </m:e>
                              <m:e>
                                <m:r>
                                  <a:rPr lang="zh-CN" altLang="en-US" b="0" i="0">
                                    <a:latin typeface="Cambria Math" panose="02040503050406030204" pitchFamily="18" charset="0"/>
                                  </a:rPr>
                                  <m:t>0.05</m:t>
                                </m:r>
                              </m:e>
                            </m:mr>
                            <m:mr>
                              <m:e>
                                <m:r>
                                  <a:rPr lang="zh-CN" altLang="en-US" b="0" i="0">
                                    <a:latin typeface="Cambria Math" panose="02040503050406030204" pitchFamily="18" charset="0"/>
                                  </a:rPr>
                                  <m:t>0.05</m:t>
                                </m:r>
                              </m:e>
                              <m:e>
                                <m:r>
                                  <a:rPr lang="zh-CN" altLang="en-US" b="0" i="0">
                                    <a:latin typeface="Cambria Math" panose="02040503050406030204" pitchFamily="18" charset="0"/>
                                  </a:rPr>
                                  <m:t>0.05</m:t>
                                </m:r>
                              </m:e>
                            </m:mr>
                          </m:m>
                        </m:e>
                      </m:d>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782452" y="3568245"/>
                <a:ext cx="7560840" cy="582147"/>
              </a:xfrm>
              <a:prstGeom prst="rect">
                <a:avLst/>
              </a:prstGeom>
              <a:blipFill>
                <a:blip r:embed="rId6"/>
                <a:stretch>
                  <a:fillRect/>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01B0049C-AD44-CE0B-E391-585C99F4A5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774929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11560" y="483518"/>
                <a:ext cx="6408712" cy="369332"/>
              </a:xfrm>
              <a:prstGeom prst="rect">
                <a:avLst/>
              </a:prstGeom>
            </p:spPr>
            <p:txBody>
              <a:bodyPr wrap="square">
                <a:spAutoFit/>
              </a:bodyPr>
              <a:lstStyle/>
              <a:p>
                <a:r>
                  <a:rPr lang="zh-CN" altLang="en-US" dirty="0"/>
                  <a:t>当</a:t>
                </a:r>
                <a14:m>
                  <m:oMath xmlns:m="http://schemas.openxmlformats.org/officeDocument/2006/math">
                    <m:r>
                      <a:rPr lang="zh-CN" altLang="en-US" i="1">
                        <a:latin typeface="Cambria Math" panose="02040503050406030204" pitchFamily="18" charset="0"/>
                      </a:rPr>
                      <m:t>𝑘</m:t>
                    </m:r>
                    <m:r>
                      <a:rPr lang="zh-CN" altLang="en-US">
                        <a:latin typeface="Cambria Math" panose="02040503050406030204" pitchFamily="18" charset="0"/>
                      </a:rPr>
                      <m:t>=</m:t>
                    </m:r>
                    <m:r>
                      <a:rPr lang="en-US" altLang="zh-CN" b="0" i="0" smtClean="0">
                        <a:latin typeface="Cambria Math" panose="02040503050406030204" pitchFamily="18" charset="0"/>
                      </a:rPr>
                      <m:t>4</m:t>
                    </m:r>
                  </m:oMath>
                </a14:m>
                <a:r>
                  <a:rPr lang="zh-CN" altLang="en-US" dirty="0"/>
                  <a:t>时</a:t>
                </a:r>
              </a:p>
            </p:txBody>
          </p:sp>
        </mc:Choice>
        <mc:Fallback xmlns="">
          <p:sp>
            <p:nvSpPr>
              <p:cNvPr id="2" name="矩形 1"/>
              <p:cNvSpPr>
                <a:spLocks noRot="1" noChangeAspect="1" noMove="1" noResize="1" noEditPoints="1" noAdjustHandles="1" noChangeArrowheads="1" noChangeShapeType="1" noTextEdit="1"/>
              </p:cNvSpPr>
              <p:nvPr/>
            </p:nvSpPr>
            <p:spPr>
              <a:xfrm>
                <a:off x="611560" y="483518"/>
                <a:ext cx="6408712" cy="369332"/>
              </a:xfrm>
              <a:prstGeom prst="rect">
                <a:avLst/>
              </a:prstGeom>
              <a:blipFill rotWithShape="0">
                <a:blip r:embed="rId2"/>
                <a:stretch>
                  <a:fillRect l="-760" t="-13115" b="-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2915816" y="1059582"/>
                <a:ext cx="2291974" cy="5543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4∣3</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0.24</m:t>
                                </m:r>
                              </m:e>
                              <m:e>
                                <m:r>
                                  <a:rPr lang="zh-CN" altLang="en-US" b="0" i="1">
                                    <a:latin typeface="Cambria Math" panose="02040503050406030204" pitchFamily="18" charset="0"/>
                                  </a:rPr>
                                  <m:t>0.1</m:t>
                                </m:r>
                              </m:e>
                            </m:mr>
                            <m:mr>
                              <m:e>
                                <m:r>
                                  <a:rPr lang="zh-CN" altLang="en-US" b="0" i="1">
                                    <a:latin typeface="Cambria Math" panose="02040503050406030204" pitchFamily="18" charset="0"/>
                                  </a:rPr>
                                  <m:t>0.1</m:t>
                                </m:r>
                              </m:e>
                              <m:e>
                                <m:r>
                                  <a:rPr lang="zh-CN" altLang="en-US" b="0" i="1">
                                    <a:latin typeface="Cambria Math" panose="02040503050406030204" pitchFamily="18" charset="0"/>
                                  </a:rPr>
                                  <m:t>0.05</m:t>
                                </m:r>
                              </m:e>
                            </m:mr>
                          </m:m>
                        </m:e>
                      </m:d>
                    </m:oMath>
                  </m:oMathPara>
                </a14:m>
                <a:endParaRPr lang="zh-CN" altLang="en-US" i="1" dirty="0"/>
              </a:p>
            </p:txBody>
          </p:sp>
        </mc:Choice>
        <mc:Fallback xmlns="">
          <p:sp>
            <p:nvSpPr>
              <p:cNvPr id="4" name="矩形 3"/>
              <p:cNvSpPr>
                <a:spLocks noRot="1" noChangeAspect="1" noMove="1" noResize="1" noEditPoints="1" noAdjustHandles="1" noChangeArrowheads="1" noChangeShapeType="1" noTextEdit="1"/>
              </p:cNvSpPr>
              <p:nvPr/>
            </p:nvSpPr>
            <p:spPr>
              <a:xfrm>
                <a:off x="2915816" y="1059582"/>
                <a:ext cx="2291974" cy="554319"/>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419872" y="1820633"/>
                <a:ext cx="1474763" cy="55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𝑲</m:t>
                          </m:r>
                        </m:e>
                        <m:sub>
                          <m:r>
                            <a:rPr lang="zh-CN" altLang="en-US" b="0" i="1">
                              <a:latin typeface="Cambria Math" panose="02040503050406030204" pitchFamily="18" charset="0"/>
                            </a:rPr>
                            <m:t>4</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0.71</m:t>
                                </m:r>
                              </m:e>
                            </m:mr>
                            <m:mr>
                              <m:e>
                                <m:r>
                                  <a:rPr lang="zh-CN" altLang="en-US" b="0" i="1">
                                    <a:latin typeface="Cambria Math" panose="02040503050406030204" pitchFamily="18" charset="0"/>
                                  </a:rPr>
                                  <m:t>0.29</m:t>
                                </m:r>
                              </m:e>
                            </m:mr>
                          </m:m>
                        </m:e>
                      </m:d>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3419872" y="1820633"/>
                <a:ext cx="1474763" cy="55425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3348498" y="2581619"/>
                <a:ext cx="1426609" cy="55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acc>
                            <m:accPr>
                              <m:chr m:val="̂"/>
                              <m:ctrlPr>
                                <a:rPr lang="zh-CN" altLang="en-US" b="1" i="1">
                                  <a:latin typeface="Cambria Math" panose="02040503050406030204" pitchFamily="18" charset="0"/>
                                </a:rPr>
                              </m:ctrlPr>
                            </m:accPr>
                            <m:e>
                              <m:r>
                                <a:rPr lang="zh-CN" altLang="en-US" b="1" i="1">
                                  <a:latin typeface="Cambria Math" panose="02040503050406030204" pitchFamily="18" charset="0"/>
                                </a:rPr>
                                <m:t>𝒙</m:t>
                              </m:r>
                            </m:e>
                          </m:acc>
                        </m:e>
                        <m:sub>
                          <m:r>
                            <a:rPr lang="zh-CN" altLang="en-US" i="0">
                              <a:latin typeface="Cambria Math" panose="02040503050406030204" pitchFamily="18" charset="0"/>
                            </a:rPr>
                            <m:t>4</m:t>
                          </m:r>
                        </m:sub>
                      </m:sSub>
                      <m:r>
                        <a:rPr lang="zh-CN" altLang="en-US" i="0">
                          <a:latin typeface="Cambria Math" panose="02040503050406030204" pitchFamily="18" charset="0"/>
                        </a:rPr>
                        <m:t>=</m:t>
                      </m:r>
                      <m:d>
                        <m:dPr>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r>
                                  <a:rPr lang="zh-CN" altLang="en-US" i="0">
                                    <a:latin typeface="Cambria Math" panose="02040503050406030204" pitchFamily="18" charset="0"/>
                                  </a:rPr>
                                  <m:t>3.9</m:t>
                                </m:r>
                              </m:e>
                            </m:mr>
                            <m:mr>
                              <m:e>
                                <m:r>
                                  <a:rPr lang="zh-CN" altLang="en-US" i="0">
                                    <a:latin typeface="Cambria Math" panose="02040503050406030204" pitchFamily="18" charset="0"/>
                                  </a:rPr>
                                  <m:t>0.92</m:t>
                                </m:r>
                              </m:e>
                            </m:mr>
                          </m:m>
                        </m:e>
                      </m:d>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3348498" y="2581619"/>
                <a:ext cx="1426609" cy="554254"/>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3013598" y="3342605"/>
                <a:ext cx="2127762" cy="55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4</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0.08</m:t>
                                </m:r>
                              </m:e>
                              <m:e>
                                <m:r>
                                  <a:rPr lang="zh-CN" altLang="en-US" b="0" i="1">
                                    <a:latin typeface="Cambria Math" panose="02040503050406030204" pitchFamily="18" charset="0"/>
                                  </a:rPr>
                                  <m:t>0.03</m:t>
                                </m:r>
                              </m:e>
                            </m:mr>
                            <m:mr>
                              <m:e>
                                <m:r>
                                  <a:rPr lang="zh-CN" altLang="en-US" b="0" i="1">
                                    <a:latin typeface="Cambria Math" panose="02040503050406030204" pitchFamily="18" charset="0"/>
                                  </a:rPr>
                                  <m:t>0.03</m:t>
                                </m:r>
                              </m:e>
                              <m:e>
                                <m:r>
                                  <a:rPr lang="zh-CN" altLang="en-US" b="0" i="1">
                                    <a:latin typeface="Cambria Math" panose="02040503050406030204" pitchFamily="18" charset="0"/>
                                  </a:rPr>
                                  <m:t>0.01</m:t>
                                </m:r>
                              </m:e>
                            </m:mr>
                          </m:m>
                        </m:e>
                      </m:d>
                    </m:oMath>
                  </m:oMathPara>
                </a14:m>
                <a:endParaRPr lang="zh-CN" altLang="en-US" i="1" dirty="0"/>
              </a:p>
            </p:txBody>
          </p:sp>
        </mc:Choice>
        <mc:Fallback xmlns="">
          <p:sp>
            <p:nvSpPr>
              <p:cNvPr id="7" name="矩形 6"/>
              <p:cNvSpPr>
                <a:spLocks noRot="1" noChangeAspect="1" noMove="1" noResize="1" noEditPoints="1" noAdjustHandles="1" noChangeArrowheads="1" noChangeShapeType="1" noTextEdit="1"/>
              </p:cNvSpPr>
              <p:nvPr/>
            </p:nvSpPr>
            <p:spPr>
              <a:xfrm>
                <a:off x="3013598" y="3342605"/>
                <a:ext cx="2127762" cy="554254"/>
              </a:xfrm>
              <a:prstGeom prst="rect">
                <a:avLst/>
              </a:prstGeom>
              <a:blipFill>
                <a:blip r:embed="rId6"/>
                <a:stretch>
                  <a:fillRect/>
                </a:stretch>
              </a:blipFill>
            </p:spPr>
            <p:txBody>
              <a:bodyPr/>
              <a:lstStyle/>
              <a:p>
                <a:r>
                  <a:rPr lang="zh-CN" altLang="en-US">
                    <a:noFill/>
                  </a:rPr>
                  <a:t> </a:t>
                </a:r>
              </a:p>
            </p:txBody>
          </p:sp>
        </mc:Fallback>
      </mc:AlternateContent>
      <p:sp>
        <p:nvSpPr>
          <p:cNvPr id="8" name="矩形 7"/>
          <p:cNvSpPr/>
          <p:nvPr/>
        </p:nvSpPr>
        <p:spPr>
          <a:xfrm>
            <a:off x="655012" y="4103591"/>
            <a:ext cx="7661404" cy="369332"/>
          </a:xfrm>
          <a:prstGeom prst="rect">
            <a:avLst/>
          </a:prstGeom>
        </p:spPr>
        <p:txBody>
          <a:bodyPr wrap="square">
            <a:spAutoFit/>
          </a:bodyPr>
          <a:lstStyle/>
          <a:p>
            <a:r>
              <a:rPr lang="zh-CN" altLang="en-US" dirty="0"/>
              <a:t>计算到此，可看出估计的精度愈来愈高，这可由估计的误差阵看出来。</a:t>
            </a:r>
          </a:p>
        </p:txBody>
      </p:sp>
      <p:pic>
        <p:nvPicPr>
          <p:cNvPr id="3" name="图片 2">
            <a:extLst>
              <a:ext uri="{FF2B5EF4-FFF2-40B4-BE49-F238E27FC236}">
                <a16:creationId xmlns:a16="http://schemas.microsoft.com/office/drawing/2014/main" id="{B72AA901-6D6B-8AF1-42D8-4AE289F0C0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3526626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411510"/>
            <a:ext cx="4389343" cy="369332"/>
          </a:xfrm>
          <a:prstGeom prst="rect">
            <a:avLst/>
          </a:prstGeom>
        </p:spPr>
        <p:txBody>
          <a:bodyPr wrap="none">
            <a:spAutoFit/>
          </a:bodyPr>
          <a:lstStyle/>
          <a:p>
            <a:r>
              <a:rPr lang="zh-CN" altLang="en-US" b="1" dirty="0"/>
              <a:t>例</a:t>
            </a:r>
            <a:r>
              <a:rPr lang="zh-CN" altLang="en-US" b="1" dirty="0">
                <a:latin typeface="Times New Roman" panose="02020603050405020304" pitchFamily="18" charset="0"/>
                <a:cs typeface="Times New Roman" panose="02020603050405020304" pitchFamily="18" charset="0"/>
              </a:rPr>
              <a:t>6.3   </a:t>
            </a:r>
            <a:r>
              <a:rPr lang="zh-CN" altLang="en-US" dirty="0"/>
              <a:t>考察例</a:t>
            </a:r>
            <a:r>
              <a:rPr lang="zh-CN" altLang="en-US" dirty="0">
                <a:latin typeface="Times New Roman" panose="02020603050405020304" pitchFamily="18" charset="0"/>
                <a:cs typeface="Times New Roman" panose="02020603050405020304" pitchFamily="18" charset="0"/>
              </a:rPr>
              <a:t>6.2</a:t>
            </a:r>
            <a:r>
              <a:rPr lang="zh-CN" altLang="en-US" dirty="0"/>
              <a:t>的二阶系统，状态方程为</a:t>
            </a:r>
          </a:p>
        </p:txBody>
      </p:sp>
      <mc:AlternateContent xmlns:mc="http://schemas.openxmlformats.org/markup-compatibility/2006" xmlns:a14="http://schemas.microsoft.com/office/drawing/2010/main">
        <mc:Choice Requires="a14">
          <p:sp>
            <p:nvSpPr>
              <p:cNvPr id="3" name="矩形 2"/>
              <p:cNvSpPr/>
              <p:nvPr/>
            </p:nvSpPr>
            <p:spPr>
              <a:xfrm>
                <a:off x="3059832" y="915566"/>
                <a:ext cx="2850972" cy="55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m:t>
                                </m:r>
                              </m:e>
                              <m:e>
                                <m:r>
                                  <a:rPr lang="zh-CN" altLang="en-US" b="0" i="1">
                                    <a:latin typeface="Cambria Math" panose="02040503050406030204" pitchFamily="18" charset="0"/>
                                  </a:rPr>
                                  <m:t>1</m:t>
                                </m:r>
                              </m:e>
                            </m:mr>
                            <m:mr>
                              <m:e>
                                <m:r>
                                  <a:rPr lang="zh-CN" altLang="en-US" b="0" i="1">
                                    <a:latin typeface="Cambria Math" panose="02040503050406030204" pitchFamily="18" charset="0"/>
                                  </a:rPr>
                                  <m:t>0</m:t>
                                </m:r>
                              </m:e>
                              <m:e>
                                <m:r>
                                  <a:rPr lang="zh-CN" altLang="en-US" b="0" i="1">
                                    <a:latin typeface="Cambria Math" panose="02040503050406030204" pitchFamily="18" charset="0"/>
                                  </a:rPr>
                                  <m:t>1</m:t>
                                </m:r>
                              </m:e>
                            </m:mr>
                          </m:m>
                        </m:e>
                      </m:d>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𝑾</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3059832" y="915566"/>
                <a:ext cx="2850972" cy="554254"/>
              </a:xfrm>
              <a:prstGeom prst="rect">
                <a:avLst/>
              </a:prstGeom>
              <a:blipFill>
                <a:blip r:embed="rId2"/>
                <a:stretch>
                  <a:fillRect/>
                </a:stretch>
              </a:blipFill>
            </p:spPr>
            <p:txBody>
              <a:bodyPr/>
              <a:lstStyle/>
              <a:p>
                <a:r>
                  <a:rPr lang="zh-CN" altLang="en-US">
                    <a:noFill/>
                  </a:rPr>
                  <a:t> </a:t>
                </a:r>
              </a:p>
            </p:txBody>
          </p:sp>
        </mc:Fallback>
      </mc:AlternateContent>
      <p:sp>
        <p:nvSpPr>
          <p:cNvPr id="4" name="矩形 3"/>
          <p:cNvSpPr/>
          <p:nvPr/>
        </p:nvSpPr>
        <p:spPr>
          <a:xfrm>
            <a:off x="673565" y="1604544"/>
            <a:ext cx="3416320" cy="369332"/>
          </a:xfrm>
          <a:prstGeom prst="rect">
            <a:avLst/>
          </a:prstGeom>
        </p:spPr>
        <p:txBody>
          <a:bodyPr wrap="none">
            <a:spAutoFit/>
          </a:bodyPr>
          <a:lstStyle/>
          <a:p>
            <a:r>
              <a:rPr lang="zh-CN" altLang="en-US" dirty="0"/>
              <a:t>其动态噪声均值为零，方差阵为</a:t>
            </a:r>
          </a:p>
        </p:txBody>
      </p:sp>
      <mc:AlternateContent xmlns:mc="http://schemas.openxmlformats.org/markup-compatibility/2006" xmlns:a14="http://schemas.microsoft.com/office/drawing/2010/main">
        <mc:Choice Requires="a14">
          <p:sp>
            <p:nvSpPr>
              <p:cNvPr id="5" name="矩形 4"/>
              <p:cNvSpPr/>
              <p:nvPr/>
            </p:nvSpPr>
            <p:spPr>
              <a:xfrm>
                <a:off x="3349364" y="2106770"/>
                <a:ext cx="1752788" cy="55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𝑸</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0</m:t>
                                </m:r>
                              </m:e>
                              <m:e>
                                <m:r>
                                  <a:rPr lang="zh-CN" altLang="en-US" b="0" i="1">
                                    <a:latin typeface="Cambria Math" panose="02040503050406030204" pitchFamily="18" charset="0"/>
                                  </a:rPr>
                                  <m:t>0</m:t>
                                </m:r>
                              </m:e>
                            </m:mr>
                            <m:mr>
                              <m:e>
                                <m:r>
                                  <a:rPr lang="zh-CN" altLang="en-US" b="0" i="1">
                                    <a:latin typeface="Cambria Math" panose="02040503050406030204" pitchFamily="18" charset="0"/>
                                  </a:rPr>
                                  <m:t>0</m:t>
                                </m:r>
                              </m:e>
                              <m:e>
                                <m:r>
                                  <a:rPr lang="zh-CN" altLang="en-US" b="0" i="1">
                                    <a:latin typeface="Cambria Math" panose="02040503050406030204" pitchFamily="18" charset="0"/>
                                  </a:rPr>
                                  <m:t>1</m:t>
                                </m:r>
                              </m:e>
                            </m:mr>
                          </m:m>
                        </m:e>
                      </m:d>
                    </m:oMath>
                  </m:oMathPara>
                </a14:m>
                <a:endParaRPr lang="zh-CN" altLang="en-US" i="1" dirty="0"/>
              </a:p>
            </p:txBody>
          </p:sp>
        </mc:Choice>
        <mc:Fallback xmlns="">
          <p:sp>
            <p:nvSpPr>
              <p:cNvPr id="5" name="矩形 4"/>
              <p:cNvSpPr>
                <a:spLocks noRot="1" noChangeAspect="1" noMove="1" noResize="1" noEditPoints="1" noAdjustHandles="1" noChangeArrowheads="1" noChangeShapeType="1" noTextEdit="1"/>
              </p:cNvSpPr>
              <p:nvPr/>
            </p:nvSpPr>
            <p:spPr>
              <a:xfrm>
                <a:off x="3349364" y="2106770"/>
                <a:ext cx="1752788" cy="554254"/>
              </a:xfrm>
              <a:prstGeom prst="rect">
                <a:avLst/>
              </a:prstGeom>
              <a:blipFill>
                <a:blip r:embed="rId3"/>
                <a:stretch>
                  <a:fillRect/>
                </a:stretch>
              </a:blipFill>
            </p:spPr>
            <p:txBody>
              <a:bodyPr/>
              <a:lstStyle/>
              <a:p>
                <a:r>
                  <a:rPr lang="zh-CN" altLang="en-US">
                    <a:noFill/>
                  </a:rPr>
                  <a:t> </a:t>
                </a:r>
              </a:p>
            </p:txBody>
          </p:sp>
        </mc:Fallback>
      </mc:AlternateContent>
      <p:sp>
        <p:nvSpPr>
          <p:cNvPr id="6" name="矩形 5"/>
          <p:cNvSpPr/>
          <p:nvPr/>
        </p:nvSpPr>
        <p:spPr>
          <a:xfrm>
            <a:off x="692199" y="2557249"/>
            <a:ext cx="2262158" cy="369332"/>
          </a:xfrm>
          <a:prstGeom prst="rect">
            <a:avLst/>
          </a:prstGeom>
        </p:spPr>
        <p:txBody>
          <a:bodyPr wrap="none">
            <a:spAutoFit/>
          </a:bodyPr>
          <a:lstStyle/>
          <a:p>
            <a:r>
              <a:rPr lang="zh-CN" altLang="en-US" dirty="0"/>
              <a:t>量测方程为一维方程</a:t>
            </a:r>
          </a:p>
        </p:txBody>
      </p:sp>
      <mc:AlternateContent xmlns:mc="http://schemas.openxmlformats.org/markup-compatibility/2006" xmlns:a14="http://schemas.microsoft.com/office/drawing/2010/main">
        <mc:Choice Requires="a14">
          <p:sp>
            <p:nvSpPr>
              <p:cNvPr id="7" name="矩形 6"/>
              <p:cNvSpPr/>
              <p:nvPr/>
            </p:nvSpPr>
            <p:spPr>
              <a:xfrm>
                <a:off x="3426950" y="2916765"/>
                <a:ext cx="17151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0" i="1">
                              <a:latin typeface="Cambria Math" panose="02040503050406030204" pitchFamily="18" charset="0"/>
                            </a:rPr>
                            <m:t>𝑦</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r>
                        <a:rPr lang="zh-CN" altLang="en-US" b="1" i="1">
                          <a:latin typeface="Cambria Math" panose="02040503050406030204" pitchFamily="18" charset="0"/>
                        </a:rPr>
                        <m:t>𝑪</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𝒙</m:t>
                          </m:r>
                        </m:e>
                        <m:sub>
                          <m:r>
                            <a:rPr lang="zh-CN" altLang="en-US" b="0" i="1">
                              <a:latin typeface="Cambria Math" panose="02040503050406030204" pitchFamily="18" charset="0"/>
                            </a:rPr>
                            <m:t>𝑘</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𝑽</m:t>
                          </m:r>
                        </m:e>
                        <m:sub>
                          <m:r>
                            <a:rPr lang="zh-CN" altLang="en-US" b="0" i="1">
                              <a:latin typeface="Cambria Math" panose="02040503050406030204" pitchFamily="18" charset="0"/>
                            </a:rPr>
                            <m:t>𝑘</m:t>
                          </m:r>
                        </m:sub>
                      </m:sSub>
                    </m:oMath>
                  </m:oMathPara>
                </a14:m>
                <a:endParaRPr lang="zh-CN" altLang="en-US" i="1" dirty="0"/>
              </a:p>
            </p:txBody>
          </p:sp>
        </mc:Choice>
        <mc:Fallback xmlns="">
          <p:sp>
            <p:nvSpPr>
              <p:cNvPr id="7" name="矩形 6"/>
              <p:cNvSpPr>
                <a:spLocks noRot="1" noChangeAspect="1" noMove="1" noResize="1" noEditPoints="1" noAdjustHandles="1" noChangeArrowheads="1" noChangeShapeType="1" noTextEdit="1"/>
              </p:cNvSpPr>
              <p:nvPr/>
            </p:nvSpPr>
            <p:spPr>
              <a:xfrm>
                <a:off x="3426950" y="2916765"/>
                <a:ext cx="1715150" cy="369332"/>
              </a:xfrm>
              <a:prstGeom prst="rect">
                <a:avLst/>
              </a:prstGeom>
              <a:blipFill>
                <a:blip r:embed="rId4"/>
                <a:stretch>
                  <a:fillRect b="-6557"/>
                </a:stretch>
              </a:blipFill>
            </p:spPr>
            <p:txBody>
              <a:bodyPr/>
              <a:lstStyle/>
              <a:p>
                <a:r>
                  <a:rPr lang="zh-CN" altLang="en-US">
                    <a:noFill/>
                  </a:rPr>
                  <a:t> </a:t>
                </a:r>
              </a:p>
            </p:txBody>
          </p:sp>
        </mc:Fallback>
      </mc:AlternateContent>
      <p:sp>
        <p:nvSpPr>
          <p:cNvPr id="8" name="矩形 7"/>
          <p:cNvSpPr/>
          <p:nvPr/>
        </p:nvSpPr>
        <p:spPr>
          <a:xfrm>
            <a:off x="697984" y="3425659"/>
            <a:ext cx="2954655" cy="369332"/>
          </a:xfrm>
          <a:prstGeom prst="rect">
            <a:avLst/>
          </a:prstGeom>
        </p:spPr>
        <p:txBody>
          <a:bodyPr wrap="none">
            <a:spAutoFit/>
          </a:bodyPr>
          <a:lstStyle/>
          <a:p>
            <a:r>
              <a:rPr lang="zh-CN" altLang="en-US" dirty="0"/>
              <a:t>观测噪声均值为零，方差为</a:t>
            </a:r>
          </a:p>
        </p:txBody>
      </p:sp>
      <mc:AlternateContent xmlns:mc="http://schemas.openxmlformats.org/markup-compatibility/2006" xmlns:a14="http://schemas.microsoft.com/office/drawing/2010/main">
        <mc:Choice Requires="a14">
          <p:sp>
            <p:nvSpPr>
              <p:cNvPr id="9" name="矩形 8"/>
              <p:cNvSpPr/>
              <p:nvPr/>
            </p:nvSpPr>
            <p:spPr>
              <a:xfrm>
                <a:off x="3266008" y="3925672"/>
                <a:ext cx="1836144" cy="374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𝑹</m:t>
                          </m:r>
                        </m:e>
                        <m:sub>
                          <m:r>
                            <a:rPr lang="zh-CN" altLang="en-US" b="0" i="1">
                              <a:latin typeface="Cambria Math" panose="02040503050406030204" pitchFamily="18" charset="0"/>
                            </a:rPr>
                            <m:t>𝑘</m:t>
                          </m:r>
                        </m:sub>
                      </m:sSub>
                      <m:r>
                        <a:rPr lang="zh-CN" altLang="en-US" b="0" i="1">
                          <a:latin typeface="Cambria Math" panose="02040503050406030204" pitchFamily="18" charset="0"/>
                        </a:rPr>
                        <m:t>=2+</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a:rPr lang="zh-CN" altLang="en-US" b="0" i="1">
                                  <a:latin typeface="Cambria Math" panose="02040503050406030204" pitchFamily="18" charset="0"/>
                                </a:rPr>
                                <m:t>−1</m:t>
                              </m:r>
                            </m:e>
                          </m:d>
                        </m:e>
                        <m:sup>
                          <m:r>
                            <a:rPr lang="zh-CN" altLang="en-US" b="0" i="1">
                              <a:latin typeface="Cambria Math" panose="02040503050406030204" pitchFamily="18" charset="0"/>
                            </a:rPr>
                            <m:t>𝑘</m:t>
                          </m:r>
                        </m:sup>
                      </m:sSup>
                    </m:oMath>
                  </m:oMathPara>
                </a14:m>
                <a:endParaRPr lang="zh-CN" altLang="en-US" i="1" dirty="0"/>
              </a:p>
            </p:txBody>
          </p:sp>
        </mc:Choice>
        <mc:Fallback xmlns="">
          <p:sp>
            <p:nvSpPr>
              <p:cNvPr id="9" name="矩形 8"/>
              <p:cNvSpPr>
                <a:spLocks noRot="1" noChangeAspect="1" noMove="1" noResize="1" noEditPoints="1" noAdjustHandles="1" noChangeArrowheads="1" noChangeShapeType="1" noTextEdit="1"/>
              </p:cNvSpPr>
              <p:nvPr/>
            </p:nvSpPr>
            <p:spPr>
              <a:xfrm>
                <a:off x="3266008" y="3925672"/>
                <a:ext cx="1836144" cy="374270"/>
              </a:xfrm>
              <a:prstGeom prst="rect">
                <a:avLst/>
              </a:prstGeom>
              <a:blipFill>
                <a:blip r:embed="rId5"/>
                <a:stretch>
                  <a:fillRect/>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D56F3AC5-B393-0C6B-3865-E8F38DA60C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1882429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611560" y="483518"/>
                <a:ext cx="7056784" cy="369332"/>
              </a:xfrm>
              <a:prstGeom prst="rect">
                <a:avLst/>
              </a:prstGeom>
            </p:spPr>
            <p:txBody>
              <a:bodyPr wrap="square">
                <a:spAutoFit/>
              </a:bodyPr>
              <a:lstStyle/>
              <a:p>
                <a:r>
                  <a:rPr lang="zh-CN" altLang="en-US" dirty="0"/>
                  <a:t>即</a:t>
                </a:r>
                <a14:m>
                  <m:oMath xmlns:m="http://schemas.openxmlformats.org/officeDocument/2006/math">
                    <m:r>
                      <a:rPr lang="zh-CN" altLang="en-US" i="1">
                        <a:latin typeface="Cambria Math" panose="02040503050406030204" pitchFamily="18" charset="0"/>
                      </a:rPr>
                      <m:t>𝑘</m:t>
                    </m:r>
                  </m:oMath>
                </a14:m>
                <a:r>
                  <a:rPr lang="zh-CN" altLang="en-US" dirty="0"/>
                  <a:t>为偶数时的观测噪声比</a:t>
                </a:r>
                <a14:m>
                  <m:oMath xmlns:m="http://schemas.openxmlformats.org/officeDocument/2006/math">
                    <m:r>
                      <a:rPr lang="zh-CN" altLang="en-US" i="1">
                        <a:latin typeface="Cambria Math" panose="02040503050406030204" pitchFamily="18" charset="0"/>
                      </a:rPr>
                      <m:t>𝑘</m:t>
                    </m:r>
                  </m:oMath>
                </a14:m>
                <a:r>
                  <a:rPr lang="zh-CN" altLang="en-US" dirty="0"/>
                  <a:t>为奇数时强些。初始状态的方差阵为</a:t>
                </a:r>
              </a:p>
            </p:txBody>
          </p:sp>
        </mc:Choice>
        <mc:Fallback xmlns="">
          <p:sp>
            <p:nvSpPr>
              <p:cNvPr id="2" name="矩形 1"/>
              <p:cNvSpPr>
                <a:spLocks noRot="1" noChangeAspect="1" noMove="1" noResize="1" noEditPoints="1" noAdjustHandles="1" noChangeArrowheads="1" noChangeShapeType="1" noTextEdit="1"/>
              </p:cNvSpPr>
              <p:nvPr/>
            </p:nvSpPr>
            <p:spPr>
              <a:xfrm>
                <a:off x="611560" y="483518"/>
                <a:ext cx="7056784" cy="369332"/>
              </a:xfrm>
              <a:prstGeom prst="rect">
                <a:avLst/>
              </a:prstGeom>
              <a:blipFill rotWithShape="0">
                <a:blip r:embed="rId2"/>
                <a:stretch>
                  <a:fillRect l="-691" t="-13115" b="-1967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3491880" y="1059582"/>
                <a:ext cx="1775101" cy="55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0</m:t>
                          </m:r>
                        </m:sub>
                      </m:sSub>
                      <m:r>
                        <a:rPr lang="zh-CN" altLang="en-US" b="0" i="1">
                          <a:latin typeface="Cambria Math" panose="02040503050406030204" pitchFamily="18" charset="0"/>
                        </a:rPr>
                        <m:t>=</m:t>
                      </m:r>
                      <m:d>
                        <m:dPr>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r>
                                  <a:rPr lang="zh-CN" altLang="en-US" b="0" i="1">
                                    <a:latin typeface="Cambria Math" panose="02040503050406030204" pitchFamily="18" charset="0"/>
                                  </a:rPr>
                                  <m:t>10</m:t>
                                </m:r>
                              </m:e>
                              <m:e>
                                <m:r>
                                  <a:rPr lang="zh-CN" altLang="en-US" b="0" i="1">
                                    <a:latin typeface="Cambria Math" panose="02040503050406030204" pitchFamily="18" charset="0"/>
                                  </a:rPr>
                                  <m:t>0</m:t>
                                </m:r>
                              </m:e>
                            </m:mr>
                            <m:mr>
                              <m:e>
                                <m:r>
                                  <a:rPr lang="zh-CN" altLang="en-US" b="0" i="1">
                                    <a:latin typeface="Cambria Math" panose="02040503050406030204" pitchFamily="18" charset="0"/>
                                  </a:rPr>
                                  <m:t>0</m:t>
                                </m:r>
                              </m:e>
                              <m:e>
                                <m:r>
                                  <a:rPr lang="zh-CN" altLang="en-US" b="0" i="1">
                                    <a:latin typeface="Cambria Math" panose="02040503050406030204" pitchFamily="18" charset="0"/>
                                  </a:rPr>
                                  <m:t>10</m:t>
                                </m:r>
                              </m:e>
                            </m:mr>
                          </m:m>
                        </m:e>
                      </m:d>
                    </m:oMath>
                  </m:oMathPara>
                </a14:m>
                <a:endParaRPr lang="zh-CN" altLang="en-US" i="1" dirty="0"/>
              </a:p>
            </p:txBody>
          </p:sp>
        </mc:Choice>
        <mc:Fallback xmlns="">
          <p:sp>
            <p:nvSpPr>
              <p:cNvPr id="3" name="矩形 2"/>
              <p:cNvSpPr>
                <a:spLocks noRot="1" noChangeAspect="1" noMove="1" noResize="1" noEditPoints="1" noAdjustHandles="1" noChangeArrowheads="1" noChangeShapeType="1" noTextEdit="1"/>
              </p:cNvSpPr>
              <p:nvPr/>
            </p:nvSpPr>
            <p:spPr>
              <a:xfrm>
                <a:off x="3491880" y="1059582"/>
                <a:ext cx="1775101" cy="554254"/>
              </a:xfrm>
              <a:prstGeom prst="rect">
                <a:avLst/>
              </a:prstGeom>
              <a:blipFill>
                <a:blip r:embed="rId3"/>
                <a:stretch>
                  <a:fillRect/>
                </a:stretch>
              </a:blipFill>
            </p:spPr>
            <p:txBody>
              <a:bodyPr/>
              <a:lstStyle/>
              <a:p>
                <a:r>
                  <a:rPr lang="zh-CN" altLang="en-US">
                    <a:noFill/>
                  </a:rPr>
                  <a:t> </a:t>
                </a:r>
              </a:p>
            </p:txBody>
          </p:sp>
        </mc:Fallback>
      </mc:AlternateContent>
      <p:sp>
        <p:nvSpPr>
          <p:cNvPr id="4" name="矩形 3"/>
          <p:cNvSpPr/>
          <p:nvPr/>
        </p:nvSpPr>
        <p:spPr>
          <a:xfrm>
            <a:off x="1043608" y="1779662"/>
            <a:ext cx="3185487" cy="369332"/>
          </a:xfrm>
          <a:prstGeom prst="rect">
            <a:avLst/>
          </a:prstGeom>
        </p:spPr>
        <p:txBody>
          <a:bodyPr wrap="none">
            <a:spAutoFit/>
          </a:bodyPr>
          <a:lstStyle/>
          <a:p>
            <a:r>
              <a:rPr lang="zh-CN" altLang="en-US" dirty="0"/>
              <a:t>试求稳定状态下的滤波方程。</a:t>
            </a:r>
          </a:p>
        </p:txBody>
      </p:sp>
      <p:sp>
        <p:nvSpPr>
          <p:cNvPr id="5" name="矩形 4"/>
          <p:cNvSpPr/>
          <p:nvPr/>
        </p:nvSpPr>
        <p:spPr>
          <a:xfrm>
            <a:off x="611560" y="2706474"/>
            <a:ext cx="2829621" cy="369332"/>
          </a:xfrm>
          <a:prstGeom prst="rect">
            <a:avLst/>
          </a:prstGeom>
        </p:spPr>
        <p:txBody>
          <a:bodyPr wrap="none">
            <a:spAutoFit/>
          </a:bodyPr>
          <a:lstStyle/>
          <a:p>
            <a:r>
              <a:rPr lang="zh-CN" altLang="en-US" b="1" dirty="0"/>
              <a:t>解</a:t>
            </a:r>
            <a:r>
              <a:rPr lang="zh-CN" altLang="en-US" dirty="0"/>
              <a:t>  由预报误差方差方程知</a:t>
            </a:r>
          </a:p>
        </p:txBody>
      </p:sp>
      <mc:AlternateContent xmlns:mc="http://schemas.openxmlformats.org/markup-compatibility/2006" xmlns:a14="http://schemas.microsoft.com/office/drawing/2010/main">
        <mc:Choice Requires="a14">
          <p:sp>
            <p:nvSpPr>
              <p:cNvPr id="6" name="矩形 5"/>
              <p:cNvSpPr/>
              <p:nvPr/>
            </p:nvSpPr>
            <p:spPr>
              <a:xfrm>
                <a:off x="2699792" y="3041439"/>
                <a:ext cx="3788025" cy="448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sSubSup>
                        <m:sSubSupPr>
                          <m:ctrlPr>
                            <a:rPr lang="zh-CN" altLang="en-US" i="1">
                              <a:latin typeface="Cambria Math" panose="02040503050406030204" pitchFamily="18" charset="0"/>
                            </a:rPr>
                          </m:ctrlPr>
                        </m:sSubSupPr>
                        <m:e>
                          <m:r>
                            <a:rPr lang="zh-CN" altLang="en-US" b="1" i="1">
                              <a:latin typeface="Cambria Math" panose="02040503050406030204" pitchFamily="18" charset="0"/>
                            </a:rPr>
                            <m:t>𝜱</m:t>
                          </m:r>
                        </m:e>
                        <m:sub>
                          <m:r>
                            <a:rPr lang="zh-CN" altLang="en-US" b="0" i="1">
                              <a:latin typeface="Cambria Math" panose="02040503050406030204" pitchFamily="18" charset="0"/>
                            </a:rPr>
                            <m:t>𝑘</m:t>
                          </m:r>
                          <m:r>
                            <a:rPr lang="zh-CN" altLang="en-US" b="0" i="1">
                              <a:latin typeface="Cambria Math" panose="02040503050406030204" pitchFamily="18" charset="0"/>
                            </a:rPr>
                            <m:t>,</m:t>
                          </m:r>
                          <m:r>
                            <a:rPr lang="zh-CN" altLang="en-US" b="0" i="1">
                              <a:latin typeface="Cambria Math" panose="02040503050406030204" pitchFamily="18" charset="0"/>
                            </a:rPr>
                            <m:t>𝑘</m:t>
                          </m:r>
                          <m:r>
                            <a:rPr lang="zh-CN" altLang="en-US" b="0" i="1">
                              <a:latin typeface="Cambria Math" panose="02040503050406030204" pitchFamily="18" charset="0"/>
                            </a:rPr>
                            <m:t>−1</m:t>
                          </m:r>
                        </m:sub>
                        <m:sup>
                          <m:r>
                            <m:rPr>
                              <m:nor/>
                            </m:rPr>
                            <a:rPr lang="zh-CN" altLang="en-US" i="1">
                              <a:latin typeface="Cambria Math" panose="02040503050406030204" pitchFamily="18" charset="0"/>
                            </a:rPr>
                            <m:t>T</m:t>
                          </m:r>
                        </m:sup>
                      </m:sSubSup>
                      <m:r>
                        <a:rPr lang="zh-CN" altLang="en-US" b="0" i="1">
                          <a:latin typeface="Cambria Math" panose="02040503050406030204" pitchFamily="18" charset="0"/>
                        </a:rPr>
                        <m:t>+</m:t>
                      </m:r>
                      <m:sSub>
                        <m:sSubPr>
                          <m:ctrlPr>
                            <a:rPr lang="zh-CN" altLang="en-US" i="1">
                              <a:latin typeface="Cambria Math" panose="02040503050406030204" pitchFamily="18" charset="0"/>
                            </a:rPr>
                          </m:ctrlPr>
                        </m:sSubPr>
                        <m:e>
                          <m:r>
                            <a:rPr lang="zh-CN" altLang="en-US" b="1" i="1">
                              <a:latin typeface="Cambria Math" panose="02040503050406030204" pitchFamily="18" charset="0"/>
                            </a:rPr>
                            <m:t>𝑸</m:t>
                          </m:r>
                        </m:e>
                        <m:sub>
                          <m:r>
                            <a:rPr lang="zh-CN" altLang="en-US" b="0" i="1">
                              <a:latin typeface="Cambria Math" panose="02040503050406030204" pitchFamily="18" charset="0"/>
                            </a:rPr>
                            <m:t>𝑘</m:t>
                          </m:r>
                          <m:r>
                            <a:rPr lang="zh-CN" altLang="en-US" b="0" i="1">
                              <a:latin typeface="Cambria Math" panose="02040503050406030204" pitchFamily="18" charset="0"/>
                            </a:rPr>
                            <m:t>−1</m:t>
                          </m:r>
                        </m:sub>
                      </m:sSub>
                    </m:oMath>
                  </m:oMathPara>
                </a14:m>
                <a:endParaRPr lang="zh-CN" altLang="en-US" i="1" dirty="0"/>
              </a:p>
            </p:txBody>
          </p:sp>
        </mc:Choice>
        <mc:Fallback xmlns="">
          <p:sp>
            <p:nvSpPr>
              <p:cNvPr id="6" name="矩形 5"/>
              <p:cNvSpPr>
                <a:spLocks noRot="1" noChangeAspect="1" noMove="1" noResize="1" noEditPoints="1" noAdjustHandles="1" noChangeArrowheads="1" noChangeShapeType="1" noTextEdit="1"/>
              </p:cNvSpPr>
              <p:nvPr/>
            </p:nvSpPr>
            <p:spPr>
              <a:xfrm>
                <a:off x="2699792" y="3041439"/>
                <a:ext cx="3788025" cy="448777"/>
              </a:xfrm>
              <a:prstGeom prst="rect">
                <a:avLst/>
              </a:prstGeom>
              <a:blipFill>
                <a:blip r:embed="rId4"/>
                <a:stretch>
                  <a:fillRect b="-2703"/>
                </a:stretch>
              </a:blipFill>
            </p:spPr>
            <p:txBody>
              <a:bodyPr/>
              <a:lstStyle/>
              <a:p>
                <a:r>
                  <a:rPr lang="zh-CN" altLang="en-US">
                    <a:noFill/>
                  </a:rPr>
                  <a:t> </a:t>
                </a:r>
              </a:p>
            </p:txBody>
          </p:sp>
        </mc:Fallback>
      </mc:AlternateContent>
      <p:sp>
        <p:nvSpPr>
          <p:cNvPr id="7" name="矩形 6"/>
          <p:cNvSpPr/>
          <p:nvPr/>
        </p:nvSpPr>
        <p:spPr>
          <a:xfrm>
            <a:off x="611560" y="3633286"/>
            <a:ext cx="877163" cy="369332"/>
          </a:xfrm>
          <a:prstGeom prst="rect">
            <a:avLst/>
          </a:prstGeom>
        </p:spPr>
        <p:txBody>
          <a:bodyPr wrap="none">
            <a:spAutoFit/>
          </a:bodyPr>
          <a:lstStyle/>
          <a:p>
            <a:r>
              <a:rPr lang="zh-CN" altLang="en-US" dirty="0"/>
              <a:t>可算出</a:t>
            </a:r>
          </a:p>
        </p:txBody>
      </p:sp>
      <mc:AlternateContent xmlns:mc="http://schemas.openxmlformats.org/markup-compatibility/2006" xmlns:a14="http://schemas.microsoft.com/office/drawing/2010/main">
        <mc:Choice Requires="a14">
          <p:sp>
            <p:nvSpPr>
              <p:cNvPr id="9" name="矩形 8"/>
              <p:cNvSpPr/>
              <p:nvPr/>
            </p:nvSpPr>
            <p:spPr>
              <a:xfrm>
                <a:off x="1312541" y="4105534"/>
                <a:ext cx="6102424" cy="5542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b="1" i="1">
                              <a:latin typeface="Cambria Math" panose="02040503050406030204" pitchFamily="18" charset="0"/>
                            </a:rPr>
                            <m:t>𝑷</m:t>
                          </m:r>
                        </m:e>
                        <m:sub>
                          <m:r>
                            <a:rPr lang="en-US" altLang="zh-CN" i="1">
                              <a:latin typeface="Cambria Math" panose="02040503050406030204" pitchFamily="18" charset="0"/>
                            </a:rPr>
                            <m:t>1</m:t>
                          </m:r>
                          <m:r>
                            <a:rPr lang="zh-CN" altLang="en-US" i="1">
                              <a:latin typeface="Cambria Math" panose="02040503050406030204" pitchFamily="18" charset="0"/>
                            </a:rPr>
                            <m:t>∣</m:t>
                          </m:r>
                          <m:r>
                            <a:rPr lang="en-US" altLang="zh-CN" i="1">
                              <a:latin typeface="Cambria Math" panose="02040503050406030204" pitchFamily="18" charset="0"/>
                            </a:rPr>
                            <m:t>0</m:t>
                          </m:r>
                        </m:sub>
                      </m:sSub>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1</m:t>
                                </m:r>
                              </m:e>
                            </m:mr>
                            <m:mr>
                              <m:e>
                                <m:r>
                                  <a:rPr lang="zh-CN" altLang="en-US" b="0" i="0">
                                    <a:latin typeface="Cambria Math" panose="02040503050406030204" pitchFamily="18" charset="0"/>
                                  </a:rPr>
                                  <m:t>0</m:t>
                                </m:r>
                              </m:e>
                              <m:e>
                                <m:r>
                                  <a:rPr lang="zh-CN" altLang="en-US" b="0" i="0">
                                    <a:latin typeface="Cambria Math" panose="02040503050406030204" pitchFamily="18" charset="0"/>
                                  </a:rPr>
                                  <m:t>1</m:t>
                                </m:r>
                              </m:e>
                            </m:mr>
                          </m:m>
                        </m:e>
                      </m:d>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10</m:t>
                                </m:r>
                              </m:e>
                              <m:e>
                                <m:r>
                                  <a:rPr lang="zh-CN" altLang="en-US" b="0" i="0">
                                    <a:latin typeface="Cambria Math" panose="02040503050406030204" pitchFamily="18" charset="0"/>
                                  </a:rPr>
                                  <m:t>0</m:t>
                                </m:r>
                              </m:e>
                            </m:mr>
                            <m:mr>
                              <m:e>
                                <m:r>
                                  <a:rPr lang="zh-CN" altLang="en-US" b="0" i="0">
                                    <a:latin typeface="Cambria Math" panose="02040503050406030204" pitchFamily="18" charset="0"/>
                                  </a:rPr>
                                  <m:t>0</m:t>
                                </m:r>
                              </m:e>
                              <m:e>
                                <m:r>
                                  <a:rPr lang="zh-CN" altLang="en-US" b="0" i="0">
                                    <a:latin typeface="Cambria Math" panose="02040503050406030204" pitchFamily="18" charset="0"/>
                                  </a:rPr>
                                  <m:t>10</m:t>
                                </m:r>
                              </m:e>
                            </m:mr>
                          </m:m>
                        </m:e>
                      </m:d>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1</m:t>
                                </m:r>
                              </m:e>
                              <m:e>
                                <m:r>
                                  <a:rPr lang="zh-CN" altLang="en-US" b="0" i="0">
                                    <a:latin typeface="Cambria Math" panose="02040503050406030204" pitchFamily="18" charset="0"/>
                                  </a:rPr>
                                  <m:t>0</m:t>
                                </m:r>
                              </m:e>
                            </m:mr>
                            <m:mr>
                              <m:e>
                                <m:r>
                                  <a:rPr lang="zh-CN" altLang="en-US" b="0" i="0">
                                    <a:latin typeface="Cambria Math" panose="02040503050406030204" pitchFamily="18" charset="0"/>
                                  </a:rPr>
                                  <m:t>1</m:t>
                                </m:r>
                              </m:e>
                              <m:e>
                                <m:r>
                                  <a:rPr lang="zh-CN" altLang="en-US" b="0" i="0">
                                    <a:latin typeface="Cambria Math" panose="02040503050406030204" pitchFamily="18" charset="0"/>
                                  </a:rPr>
                                  <m:t>1</m:t>
                                </m:r>
                              </m:e>
                            </m:mr>
                          </m:m>
                        </m:e>
                      </m:d>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0</m:t>
                                </m:r>
                              </m:e>
                              <m:e>
                                <m:r>
                                  <a:rPr lang="zh-CN" altLang="en-US" b="0" i="0">
                                    <a:latin typeface="Cambria Math" panose="02040503050406030204" pitchFamily="18" charset="0"/>
                                  </a:rPr>
                                  <m:t>0</m:t>
                                </m:r>
                              </m:e>
                            </m:mr>
                            <m:mr>
                              <m:e>
                                <m:r>
                                  <a:rPr lang="zh-CN" altLang="en-US" b="0" i="0">
                                    <a:latin typeface="Cambria Math" panose="02040503050406030204" pitchFamily="18" charset="0"/>
                                  </a:rPr>
                                  <m:t>0</m:t>
                                </m:r>
                              </m:e>
                              <m:e>
                                <m:r>
                                  <a:rPr lang="zh-CN" altLang="en-US" b="0" i="0">
                                    <a:latin typeface="Cambria Math" panose="02040503050406030204" pitchFamily="18" charset="0"/>
                                  </a:rPr>
                                  <m:t>1</m:t>
                                </m:r>
                              </m:e>
                            </m:mr>
                          </m:m>
                        </m:e>
                      </m:d>
                      <m:r>
                        <a:rPr lang="zh-CN" altLang="en-US" b="0" i="0">
                          <a:latin typeface="Cambria Math" panose="02040503050406030204" pitchFamily="18" charset="0"/>
                        </a:rPr>
                        <m:t>=</m:t>
                      </m:r>
                      <m:d>
                        <m:dPr>
                          <m:ctrlPr>
                            <a:rPr lang="zh-CN" altLang="en-US" b="0" i="1">
                              <a:latin typeface="Cambria Math" panose="02040503050406030204" pitchFamily="18" charset="0"/>
                            </a:rPr>
                          </m:ctrlPr>
                        </m:dPr>
                        <m:e>
                          <m:m>
                            <m:mPr>
                              <m:mcs>
                                <m:mc>
                                  <m:mcPr>
                                    <m:count m:val="2"/>
                                    <m:mcJc m:val="center"/>
                                  </m:mcPr>
                                </m:mc>
                              </m:mcs>
                              <m:ctrlPr>
                                <a:rPr lang="zh-CN" altLang="en-US" b="0" i="1">
                                  <a:latin typeface="Cambria Math" panose="02040503050406030204" pitchFamily="18" charset="0"/>
                                </a:rPr>
                              </m:ctrlPr>
                            </m:mPr>
                            <m:mr>
                              <m:e>
                                <m:r>
                                  <a:rPr lang="zh-CN" altLang="en-US" b="0" i="0">
                                    <a:latin typeface="Cambria Math" panose="02040503050406030204" pitchFamily="18" charset="0"/>
                                  </a:rPr>
                                  <m:t>20</m:t>
                                </m:r>
                              </m:e>
                              <m:e>
                                <m:r>
                                  <a:rPr lang="zh-CN" altLang="en-US" b="0" i="0">
                                    <a:latin typeface="Cambria Math" panose="02040503050406030204" pitchFamily="18" charset="0"/>
                                  </a:rPr>
                                  <m:t>10</m:t>
                                </m:r>
                              </m:e>
                            </m:mr>
                            <m:mr>
                              <m:e>
                                <m:r>
                                  <a:rPr lang="zh-CN" altLang="en-US" b="0" i="0">
                                    <a:latin typeface="Cambria Math" panose="02040503050406030204" pitchFamily="18" charset="0"/>
                                  </a:rPr>
                                  <m:t>10</m:t>
                                </m:r>
                              </m:e>
                              <m:e>
                                <m:r>
                                  <a:rPr lang="zh-CN" altLang="en-US" b="0" i="0">
                                    <a:latin typeface="Cambria Math" panose="02040503050406030204" pitchFamily="18" charset="0"/>
                                  </a:rPr>
                                  <m:t>11</m:t>
                                </m:r>
                              </m:e>
                            </m:mr>
                          </m:m>
                        </m:e>
                      </m:d>
                    </m:oMath>
                  </m:oMathPara>
                </a14:m>
                <a:endParaRPr lang="zh-CN" altLang="en-US" dirty="0"/>
              </a:p>
            </p:txBody>
          </p:sp>
        </mc:Choice>
        <mc:Fallback xmlns="">
          <p:sp>
            <p:nvSpPr>
              <p:cNvPr id="9" name="矩形 8"/>
              <p:cNvSpPr>
                <a:spLocks noRot="1" noChangeAspect="1" noMove="1" noResize="1" noEditPoints="1" noAdjustHandles="1" noChangeArrowheads="1" noChangeShapeType="1" noTextEdit="1"/>
              </p:cNvSpPr>
              <p:nvPr/>
            </p:nvSpPr>
            <p:spPr>
              <a:xfrm>
                <a:off x="1312541" y="4105534"/>
                <a:ext cx="6102424" cy="554254"/>
              </a:xfrm>
              <a:prstGeom prst="rect">
                <a:avLst/>
              </a:prstGeom>
              <a:blipFill>
                <a:blip r:embed="rId5"/>
                <a:stretch>
                  <a:fillRect/>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B8506D07-AA39-9DD9-1E82-E966D20C6A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844" y="191643"/>
            <a:ext cx="725636" cy="725636"/>
          </a:xfrm>
          <a:prstGeom prst="rect">
            <a:avLst/>
          </a:prstGeom>
        </p:spPr>
      </p:pic>
    </p:spTree>
    <p:extLst>
      <p:ext uri="{BB962C8B-B14F-4D97-AF65-F5344CB8AC3E}">
        <p14:creationId xmlns:p14="http://schemas.microsoft.com/office/powerpoint/2010/main" val="2832790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论文答辩PPT.p"/>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12737</Words>
  <Application>Microsoft Office PowerPoint</Application>
  <PresentationFormat>全屏显示(16:9)</PresentationFormat>
  <Paragraphs>1064</Paragraphs>
  <Slides>161</Slides>
  <Notes>71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161</vt:i4>
      </vt:variant>
    </vt:vector>
  </HeadingPairs>
  <TitlesOfParts>
    <vt:vector size="169" baseType="lpstr">
      <vt:lpstr>宋体</vt:lpstr>
      <vt:lpstr>微软雅黑</vt:lpstr>
      <vt:lpstr>Arial</vt:lpstr>
      <vt:lpstr>Calibri</vt:lpstr>
      <vt:lpstr>Cambria Math</vt:lpstr>
      <vt:lpstr>Times New Roman</vt:lpstr>
      <vt:lpstr>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毕业论文答辩PPT.p</dc:title>
  <dc:subject/>
  <dc:creator/>
  <cp:keywords/>
  <dc:description/>
  <cp:lastModifiedBy/>
  <cp:revision>1</cp:revision>
  <dcterms:created xsi:type="dcterms:W3CDTF">2017-04-17T14:29:21Z</dcterms:created>
  <dcterms:modified xsi:type="dcterms:W3CDTF">2022-10-16T10:50:05Z</dcterms:modified>
  <cp:category/>
</cp:coreProperties>
</file>